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56" d="100"/>
          <a:sy n="56" d="100"/>
        </p:scale>
        <p:origin x="72" y="5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3181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slide. State your name and briefly outline what the presentation covers.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yourself briefly. State that you are using Piaget's theory. Give a concise overview of Isaac's situation.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each stage briefly. Emphasise Isaac sits in the Pre-Operational stage (2–7 yrs). Define key concepts as they underpin the application slides.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Connect each point clearly to Piaget's concepts. Use the citations present on the slide. Pause to explain 'schemas' and 'symbolic thought' in plain language for your audience.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Emphasise the link between home environment and Piagetian learning. Cite Stein et al. (2014) for PND impact.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each strategy back to Piaget's concepts. Mention each relevant agency — this is a multi-agency plan.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 the audience this is a multi-agency plan. Identify each professional team relevant to each strategy.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Balance nature and nurture perspectives. Piaget leans toward nurture via experience but acknowledges biological readiness. Shonkoff et al. (2012) provides contemporary neuroscience support.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 balanced — show you understand both the value and the limits of Piaget. Mention Bowlby as a credible alternative, explaining why Piaget is still the right lens for this role.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Bring everything together. End with the takeaway message about psychology informing practice. Leave the audience with a clear, confident statement.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least 6 references required. All are Harvard-formatted. Remind the audience to check in-text citations on each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F6B6B"/>
        </a:solidFill>
        <a:effectLst/>
      </p:bgPr>
    </p:bg>
    <p:spTree>
      <p:nvGrpSpPr>
        <p:cNvPr id="1" name=""/>
        <p:cNvGrpSpPr/>
        <p:nvPr/>
      </p:nvGrpSpPr>
      <p:grpSpPr>
        <a:xfrm>
          <a:off x="0" y="0"/>
          <a:ext cx="0" cy="0"/>
          <a:chOff x="0" y="0"/>
          <a:chExt cx="0" cy="0"/>
        </a:xfrm>
      </p:grpSpPr>
      <p:sp>
        <p:nvSpPr>
          <p:cNvPr id="2" name="Shape 0"/>
          <p:cNvSpPr/>
          <p:nvPr/>
        </p:nvSpPr>
        <p:spPr>
          <a:xfrm>
            <a:off x="7498080" y="-731520"/>
            <a:ext cx="2560320" cy="2560320"/>
          </a:xfrm>
          <a:prstGeom prst="ellipse">
            <a:avLst/>
          </a:prstGeom>
          <a:solidFill>
            <a:srgbClr val="1A9090">
              <a:alpha val="45000"/>
            </a:srgbClr>
          </a:solidFill>
          <a:ln w="12700">
            <a:solidFill>
              <a:srgbClr val="1A9090">
                <a:alpha val="45000"/>
              </a:srgbClr>
            </a:solidFill>
            <a:prstDash val="solid"/>
          </a:ln>
        </p:spPr>
      </p:sp>
      <p:sp>
        <p:nvSpPr>
          <p:cNvPr id="3" name="Shape 1"/>
          <p:cNvSpPr/>
          <p:nvPr/>
        </p:nvSpPr>
        <p:spPr>
          <a:xfrm>
            <a:off x="-731520" y="3474720"/>
            <a:ext cx="2011680" cy="2011680"/>
          </a:xfrm>
          <a:prstGeom prst="ellipse">
            <a:avLst/>
          </a:prstGeom>
          <a:solidFill>
            <a:srgbClr val="1A9090">
              <a:alpha val="35000"/>
            </a:srgbClr>
          </a:solidFill>
          <a:ln w="12700">
            <a:solidFill>
              <a:srgbClr val="1A9090">
                <a:alpha val="35000"/>
              </a:srgbClr>
            </a:solidFill>
            <a:prstDash val="solid"/>
          </a:ln>
        </p:spPr>
      </p:sp>
      <p:sp>
        <p:nvSpPr>
          <p:cNvPr id="4" name="Text 2"/>
          <p:cNvSpPr/>
          <p:nvPr/>
        </p:nvSpPr>
        <p:spPr>
          <a:xfrm>
            <a:off x="548640" y="502920"/>
            <a:ext cx="8229600" cy="457200"/>
          </a:xfrm>
          <a:prstGeom prst="rect">
            <a:avLst/>
          </a:prstGeom>
          <a:noFill/>
          <a:ln/>
        </p:spPr>
        <p:txBody>
          <a:bodyPr wrap="square" lIns="0" tIns="0" rIns="0" bIns="0" rtlCol="0" anchor="ctr"/>
          <a:lstStyle/>
          <a:p>
            <a:pPr marL="0" indent="0">
              <a:buNone/>
            </a:pPr>
            <a:r>
              <a:rPr lang="en-US" sz="1300" dirty="0">
                <a:solidFill>
                  <a:srgbClr val="A8D5D5"/>
                </a:solidFill>
                <a:latin typeface="Calibri" pitchFamily="34" charset="0"/>
                <a:ea typeface="Calibri" pitchFamily="34" charset="-122"/>
                <a:cs typeface="Calibri" pitchFamily="34" charset="-120"/>
              </a:rPr>
              <a:t>LCHS4010: Component 1</a:t>
            </a:r>
            <a:endParaRPr lang="en-US" sz="1300" dirty="0"/>
          </a:p>
        </p:txBody>
      </p:sp>
      <p:sp>
        <p:nvSpPr>
          <p:cNvPr id="5" name="Text 3"/>
          <p:cNvSpPr/>
          <p:nvPr/>
        </p:nvSpPr>
        <p:spPr>
          <a:xfrm>
            <a:off x="548640" y="1005840"/>
            <a:ext cx="7772400" cy="2103120"/>
          </a:xfrm>
          <a:prstGeom prst="rect">
            <a:avLst/>
          </a:prstGeom>
          <a:noFill/>
          <a:ln/>
        </p:spPr>
        <p:txBody>
          <a:bodyPr wrap="square" lIns="0" tIns="0" rIns="0" bIns="0"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Piaget's Theory of</a:t>
            </a:r>
            <a:endParaRPr lang="en-US" sz="3600" dirty="0"/>
          </a:p>
          <a:p>
            <a:pPr marL="0" indent="0">
              <a:buNone/>
            </a:pPr>
            <a:r>
              <a:rPr lang="en-US" sz="3600" b="1" dirty="0">
                <a:solidFill>
                  <a:srgbClr val="FFFFFF"/>
                </a:solidFill>
                <a:latin typeface="Cambria" pitchFamily="34" charset="0"/>
                <a:ea typeface="Cambria" pitchFamily="34" charset="-122"/>
                <a:cs typeface="Cambria" pitchFamily="34" charset="-120"/>
              </a:rPr>
              <a:t>Cognitive Development</a:t>
            </a:r>
            <a:endParaRPr lang="en-US" sz="3600" dirty="0"/>
          </a:p>
          <a:p>
            <a:pPr marL="0" indent="0">
              <a:buNone/>
            </a:pPr>
            <a:r>
              <a:rPr lang="en-US" sz="3600" b="1" dirty="0">
                <a:solidFill>
                  <a:srgbClr val="FFFFFF"/>
                </a:solidFill>
                <a:latin typeface="Cambria" pitchFamily="34" charset="0"/>
                <a:ea typeface="Cambria" pitchFamily="34" charset="-122"/>
                <a:cs typeface="Cambria" pitchFamily="34" charset="-120"/>
              </a:rPr>
              <a:t>&amp; Isaac's Case Study</a:t>
            </a:r>
            <a:endParaRPr lang="en-US" sz="3600" dirty="0"/>
          </a:p>
        </p:txBody>
      </p:sp>
      <p:sp>
        <p:nvSpPr>
          <p:cNvPr id="6" name="Shape 4"/>
          <p:cNvSpPr/>
          <p:nvPr/>
        </p:nvSpPr>
        <p:spPr>
          <a:xfrm>
            <a:off x="548640" y="3246120"/>
            <a:ext cx="4114800" cy="27432"/>
          </a:xfrm>
          <a:prstGeom prst="rect">
            <a:avLst/>
          </a:prstGeom>
          <a:solidFill>
            <a:srgbClr val="E07B39"/>
          </a:solidFill>
          <a:ln w="12700">
            <a:solidFill>
              <a:srgbClr val="E07B39"/>
            </a:solidFill>
            <a:prstDash val="solid"/>
          </a:ln>
        </p:spPr>
      </p:sp>
      <p:sp>
        <p:nvSpPr>
          <p:cNvPr id="7" name="Text 5"/>
          <p:cNvSpPr/>
          <p:nvPr/>
        </p:nvSpPr>
        <p:spPr>
          <a:xfrm>
            <a:off x="548640" y="3383280"/>
            <a:ext cx="7772400" cy="1508760"/>
          </a:xfrm>
          <a:prstGeom prst="rect">
            <a:avLst/>
          </a:prstGeom>
          <a:noFill/>
          <a:ln/>
        </p:spPr>
        <p:txBody>
          <a:bodyPr wrap="square" lIns="0" tIns="0" rIns="0" bIns="0" rtlCol="0" anchor="ctr"/>
          <a:lstStyle/>
          <a:p>
            <a:r>
              <a:rPr lang="en-US" sz="1300" b="1" dirty="0">
                <a:solidFill>
                  <a:srgbClr val="FFFFFF"/>
                </a:solidFill>
                <a:latin typeface="Calibri" pitchFamily="34" charset="0"/>
                <a:ea typeface="Calibri" pitchFamily="34" charset="-122"/>
                <a:cs typeface="Calibri" pitchFamily="34" charset="-120"/>
              </a:rPr>
              <a:t>Student Name:</a:t>
            </a:r>
            <a:r>
              <a:rPr lang="en-US" sz="1300" dirty="0">
                <a:solidFill>
                  <a:srgbClr val="C8E6E6"/>
                </a:solidFill>
                <a:latin typeface="Calibri" pitchFamily="34" charset="0"/>
                <a:ea typeface="Calibri" pitchFamily="34" charset="-122"/>
                <a:cs typeface="Calibri" pitchFamily="34" charset="-120"/>
              </a:rPr>
              <a:t>  Mohammed A Miah</a:t>
            </a:r>
          </a:p>
          <a:p>
            <a:r>
              <a:rPr lang="en-US" sz="1300" b="1" dirty="0">
                <a:solidFill>
                  <a:srgbClr val="FFFFFF"/>
                </a:solidFill>
                <a:latin typeface="Calibri" pitchFamily="34" charset="0"/>
                <a:ea typeface="Calibri" pitchFamily="34" charset="-122"/>
                <a:cs typeface="Calibri" pitchFamily="34" charset="-120"/>
              </a:rPr>
              <a:t>Student Number</a:t>
            </a:r>
            <a:r>
              <a:rPr lang="en-US" sz="1300" b="1">
                <a:solidFill>
                  <a:srgbClr val="FFFFFF"/>
                </a:solidFill>
                <a:latin typeface="Calibri" pitchFamily="34" charset="0"/>
                <a:ea typeface="Calibri" pitchFamily="34" charset="-122"/>
                <a:cs typeface="Calibri" pitchFamily="34" charset="-120"/>
              </a:rPr>
              <a:t>:</a:t>
            </a:r>
            <a:r>
              <a:rPr lang="en-US" sz="1300">
                <a:solidFill>
                  <a:srgbClr val="C8E6E6"/>
                </a:solidFill>
                <a:latin typeface="Calibri" pitchFamily="34" charset="0"/>
                <a:ea typeface="Calibri" pitchFamily="34" charset="-122"/>
                <a:cs typeface="Calibri" pitchFamily="34" charset="-120"/>
              </a:rPr>
              <a:t>  2507559</a:t>
            </a:r>
          </a:p>
          <a:p>
            <a:pPr marL="0" indent="0">
              <a:buNone/>
            </a:pPr>
            <a:r>
              <a:rPr lang="en-US" sz="1300" b="1" dirty="0">
                <a:solidFill>
                  <a:srgbClr val="FFFFFF"/>
                </a:solidFill>
                <a:latin typeface="Calibri" pitchFamily="34" charset="0"/>
                <a:ea typeface="Calibri" pitchFamily="34" charset="-122"/>
                <a:cs typeface="Calibri" pitchFamily="34" charset="-120"/>
              </a:rPr>
              <a:t>Module:</a:t>
            </a:r>
            <a:r>
              <a:rPr lang="en-US" sz="1300" dirty="0">
                <a:solidFill>
                  <a:srgbClr val="C8E6E6"/>
                </a:solidFill>
                <a:latin typeface="Calibri" pitchFamily="34" charset="0"/>
                <a:ea typeface="Calibri" pitchFamily="34" charset="-122"/>
                <a:cs typeface="Calibri" pitchFamily="34" charset="-120"/>
              </a:rPr>
              <a:t>  Lifespan Development in Health &amp; Social Care</a:t>
            </a:r>
            <a:endParaRPr lang="en-US" sz="1300" dirty="0"/>
          </a:p>
          <a:p>
            <a:pPr marL="0" indent="0">
              <a:buNone/>
            </a:pPr>
            <a:r>
              <a:rPr lang="en-US" sz="1300" b="1" dirty="0">
                <a:solidFill>
                  <a:srgbClr val="FFFFFF"/>
                </a:solidFill>
                <a:latin typeface="Calibri" pitchFamily="34" charset="0"/>
                <a:ea typeface="Calibri" pitchFamily="34" charset="-122"/>
                <a:cs typeface="Calibri" pitchFamily="34" charset="-120"/>
              </a:rPr>
              <a:t>Module Code:</a:t>
            </a:r>
            <a:r>
              <a:rPr lang="en-US" sz="1300" dirty="0">
                <a:solidFill>
                  <a:srgbClr val="C8E6E6"/>
                </a:solidFill>
                <a:latin typeface="Calibri" pitchFamily="34" charset="0"/>
                <a:ea typeface="Calibri" pitchFamily="34" charset="-122"/>
                <a:cs typeface="Calibri" pitchFamily="34" charset="-120"/>
              </a:rPr>
              <a:t>  LCHS4010</a:t>
            </a:r>
            <a:endParaRPr lang="en-US" sz="1300" dirty="0"/>
          </a:p>
          <a:p>
            <a:pPr marL="0" indent="0">
              <a:buNone/>
            </a:pPr>
            <a:r>
              <a:rPr lang="en-US" sz="1300" b="1" dirty="0">
                <a:solidFill>
                  <a:srgbClr val="FFFFFF"/>
                </a:solidFill>
                <a:latin typeface="Calibri" pitchFamily="34" charset="0"/>
                <a:ea typeface="Calibri" pitchFamily="34" charset="-122"/>
                <a:cs typeface="Calibri" pitchFamily="34" charset="-120"/>
              </a:rPr>
              <a:t>Assessment Title:</a:t>
            </a:r>
            <a:r>
              <a:rPr lang="en-US" sz="1300" dirty="0">
                <a:solidFill>
                  <a:srgbClr val="C8E6E6"/>
                </a:solidFill>
                <a:latin typeface="Calibri" pitchFamily="34" charset="0"/>
                <a:ea typeface="Calibri" pitchFamily="34" charset="-122"/>
                <a:cs typeface="Calibri" pitchFamily="34" charset="-120"/>
              </a:rPr>
              <a:t>  Component 1 – Presentation</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0E8"/>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6B6B"/>
          </a:solidFill>
          <a:ln w="12700">
            <a:solidFill>
              <a:srgbClr val="0F6B6B"/>
            </a:solidFill>
            <a:prstDash val="solid"/>
          </a:ln>
        </p:spPr>
      </p:sp>
      <p:sp>
        <p:nvSpPr>
          <p:cNvPr id="3" name="Text 1"/>
          <p:cNvSpPr/>
          <p:nvPr/>
        </p:nvSpPr>
        <p:spPr>
          <a:xfrm>
            <a:off x="365760" y="0"/>
            <a:ext cx="8229600" cy="777240"/>
          </a:xfrm>
          <a:prstGeom prst="rect">
            <a:avLst/>
          </a:prstGeom>
          <a:noFill/>
          <a:ln/>
        </p:spPr>
        <p:txBody>
          <a:bodyPr wrap="square" lIns="0" tIns="0" rIns="0" bIns="0"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Introduction</a:t>
            </a:r>
            <a:endParaRPr lang="en-US" sz="2600" dirty="0"/>
          </a:p>
        </p:txBody>
      </p:sp>
      <p:sp>
        <p:nvSpPr>
          <p:cNvPr id="4" name="Shape 2"/>
          <p:cNvSpPr/>
          <p:nvPr/>
        </p:nvSpPr>
        <p:spPr>
          <a:xfrm>
            <a:off x="320040" y="960120"/>
            <a:ext cx="3931920" cy="3749040"/>
          </a:xfrm>
          <a:prstGeom prst="roundRect">
            <a:avLst>
              <a:gd name="adj" fmla="val 2927"/>
            </a:avLst>
          </a:prstGeom>
          <a:solidFill>
            <a:srgbClr val="FFFFFF"/>
          </a:solidFill>
          <a:ln w="12700">
            <a:solidFill>
              <a:srgbClr val="FFFFFF"/>
            </a:solidFill>
            <a:prstDash val="solid"/>
          </a:ln>
          <a:effectLst>
            <a:outerShdw blurRad="101600" dist="38100" dir="2700000" algn="bl" rotWithShape="0">
              <a:srgbClr val="000000">
                <a:alpha val="13000"/>
              </a:srgbClr>
            </a:outerShdw>
          </a:effectLst>
        </p:spPr>
      </p:sp>
      <p:sp>
        <p:nvSpPr>
          <p:cNvPr id="5" name="Text 3"/>
          <p:cNvSpPr/>
          <p:nvPr/>
        </p:nvSpPr>
        <p:spPr>
          <a:xfrm>
            <a:off x="502920" y="1097280"/>
            <a:ext cx="3566160" cy="411480"/>
          </a:xfrm>
          <a:prstGeom prst="rect">
            <a:avLst/>
          </a:prstGeom>
          <a:noFill/>
          <a:ln/>
        </p:spPr>
        <p:txBody>
          <a:bodyPr wrap="square" lIns="0" tIns="0" rIns="0" bIns="0" rtlCol="0" anchor="ctr"/>
          <a:lstStyle/>
          <a:p>
            <a:pPr marL="0" indent="0">
              <a:buNone/>
            </a:pPr>
            <a:r>
              <a:rPr lang="en-US" sz="1500" b="1" dirty="0">
                <a:solidFill>
                  <a:srgbClr val="0F6B6B"/>
                </a:solidFill>
                <a:latin typeface="Cambria" pitchFamily="34" charset="0"/>
                <a:ea typeface="Cambria" pitchFamily="34" charset="-122"/>
                <a:cs typeface="Cambria" pitchFamily="34" charset="-120"/>
              </a:rPr>
              <a:t>About Me</a:t>
            </a:r>
            <a:endParaRPr lang="en-US" sz="1500" dirty="0"/>
          </a:p>
        </p:txBody>
      </p:sp>
      <p:sp>
        <p:nvSpPr>
          <p:cNvPr id="6" name="Text 4"/>
          <p:cNvSpPr/>
          <p:nvPr/>
        </p:nvSpPr>
        <p:spPr>
          <a:xfrm>
            <a:off x="502920" y="1572768"/>
            <a:ext cx="3566160" cy="2926080"/>
          </a:xfrm>
          <a:prstGeom prst="rect">
            <a:avLst/>
          </a:prstGeom>
          <a:noFill/>
          <a:ln/>
        </p:spPr>
        <p:txBody>
          <a:bodyPr wrap="square" lIns="0" tIns="0" rIns="0" bIns="0" rtlCol="0" anchor="ctr"/>
          <a:lstStyle/>
          <a:p>
            <a:pPr marL="285750" indent="-285750">
              <a:buFont typeface="Arial" panose="020B0604020202020204" pitchFamily="34" charset="0"/>
              <a:buChar char="•"/>
            </a:pPr>
            <a:r>
              <a:rPr lang="en-GB" dirty="0"/>
              <a:t>I am a Trainee Early Years Support Worker, supporting families of children aged 0-5 within a Children's Centre in London. </a:t>
            </a:r>
          </a:p>
          <a:p>
            <a:pPr marL="285750" indent="-285750">
              <a:buFont typeface="Arial" panose="020B0604020202020204" pitchFamily="34" charset="0"/>
              <a:buChar char="•"/>
            </a:pPr>
            <a:r>
              <a:rPr lang="en-GB" dirty="0"/>
              <a:t>In this presentation, Piaget's Theory of Cognitive Development will be utilised to understand how Isaac's early experiences may have impacted his development and to develop a plan for supporting him.</a:t>
            </a:r>
            <a:endParaRPr lang="en-US" sz="1250" dirty="0"/>
          </a:p>
        </p:txBody>
      </p:sp>
      <p:sp>
        <p:nvSpPr>
          <p:cNvPr id="7" name="Shape 5"/>
          <p:cNvSpPr/>
          <p:nvPr/>
        </p:nvSpPr>
        <p:spPr>
          <a:xfrm>
            <a:off x="4572000" y="960120"/>
            <a:ext cx="4206240" cy="3749040"/>
          </a:xfrm>
          <a:prstGeom prst="roundRect">
            <a:avLst>
              <a:gd name="adj" fmla="val 2927"/>
            </a:avLst>
          </a:prstGeom>
          <a:solidFill>
            <a:srgbClr val="D4EEED"/>
          </a:solidFill>
          <a:ln w="12700">
            <a:solidFill>
              <a:srgbClr val="D4EEED"/>
            </a:solidFill>
            <a:prstDash val="solid"/>
          </a:ln>
          <a:effectLst>
            <a:outerShdw blurRad="101600" dist="38100" dir="2700000" algn="bl" rotWithShape="0">
              <a:srgbClr val="000000">
                <a:alpha val="13000"/>
              </a:srgbClr>
            </a:outerShdw>
          </a:effectLst>
        </p:spPr>
      </p:sp>
      <p:sp>
        <p:nvSpPr>
          <p:cNvPr id="8" name="Text 6"/>
          <p:cNvSpPr/>
          <p:nvPr/>
        </p:nvSpPr>
        <p:spPr>
          <a:xfrm>
            <a:off x="4754880" y="1097280"/>
            <a:ext cx="3749040" cy="411480"/>
          </a:xfrm>
          <a:prstGeom prst="rect">
            <a:avLst/>
          </a:prstGeom>
          <a:noFill/>
          <a:ln/>
        </p:spPr>
        <p:txBody>
          <a:bodyPr wrap="square" lIns="0" tIns="0" rIns="0" bIns="0" rtlCol="0" anchor="ctr"/>
          <a:lstStyle/>
          <a:p>
            <a:pPr marL="0" indent="0">
              <a:buNone/>
            </a:pPr>
            <a:r>
              <a:rPr lang="en-US" sz="1500" b="1" dirty="0">
                <a:solidFill>
                  <a:srgbClr val="0F6B6B"/>
                </a:solidFill>
                <a:latin typeface="Cambria" pitchFamily="34" charset="0"/>
                <a:ea typeface="Cambria" pitchFamily="34" charset="-122"/>
                <a:cs typeface="Cambria" pitchFamily="34" charset="-120"/>
              </a:rPr>
              <a:t>Isaac – Case Overview</a:t>
            </a:r>
            <a:endParaRPr lang="en-US" sz="1500" dirty="0"/>
          </a:p>
        </p:txBody>
      </p:sp>
      <p:sp>
        <p:nvSpPr>
          <p:cNvPr id="9" name="Text 7"/>
          <p:cNvSpPr/>
          <p:nvPr/>
        </p:nvSpPr>
        <p:spPr>
          <a:xfrm>
            <a:off x="4572000" y="1572768"/>
            <a:ext cx="4023360" cy="2926080"/>
          </a:xfrm>
          <a:prstGeom prst="rect">
            <a:avLst/>
          </a:prstGeom>
          <a:noFill/>
          <a:ln/>
        </p:spPr>
        <p:txBody>
          <a:bodyPr wrap="square" lIns="0" tIns="0" rIns="0" bIns="0" rtlCol="0" anchor="ctr"/>
          <a:lstStyle/>
          <a:p>
            <a:pPr marL="342900" indent="-342900">
              <a:buSzPct val="100000"/>
              <a:buChar char="•"/>
            </a:pPr>
            <a:r>
              <a:rPr lang="en-GB" sz="1200" dirty="0"/>
              <a:t>Age: 4 years old.</a:t>
            </a:r>
          </a:p>
          <a:p>
            <a:pPr marL="342900" indent="-342900">
              <a:buSzPct val="100000"/>
              <a:buChar char="•"/>
            </a:pPr>
            <a:r>
              <a:rPr lang="en-GB" sz="1200" dirty="0"/>
              <a:t> Lives with a single mother experiencing post-natal depression.</a:t>
            </a:r>
          </a:p>
          <a:p>
            <a:pPr marL="342900" indent="-342900">
              <a:buSzPct val="100000"/>
              <a:buChar char="•"/>
            </a:pPr>
            <a:r>
              <a:rPr lang="en-GB" sz="1200" dirty="0"/>
              <a:t> Every child received assistance with disrupted childcare for two years after the move to London. </a:t>
            </a:r>
          </a:p>
          <a:p>
            <a:pPr marL="342900" indent="-342900">
              <a:buSzPct val="100000"/>
              <a:buChar char="•"/>
            </a:pPr>
            <a:r>
              <a:rPr lang="en-GB" sz="1200" dirty="0"/>
              <a:t>All children had support for disrupted childcare for two years after the move to London. </a:t>
            </a:r>
          </a:p>
          <a:p>
            <a:pPr marL="342900" indent="-342900">
              <a:buSzPct val="100000"/>
              <a:buChar char="•"/>
            </a:pPr>
            <a:r>
              <a:rPr lang="en-GB" sz="1200" dirty="0"/>
              <a:t>Observed: Withdrawn during play, Separation distress, Language delays, Difficulties with group activities.</a:t>
            </a:r>
          </a:p>
          <a:p>
            <a:pPr marL="342900" indent="-342900">
              <a:buSzPct val="100000"/>
              <a:buChar char="•"/>
            </a:pPr>
            <a:r>
              <a:rPr lang="en-GB" sz="1200" dirty="0"/>
              <a:t> At school: difficulty sleeping, clingy behaviour, not playing independently much of the time</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6B6B"/>
          </a:solidFill>
          <a:ln w="12700">
            <a:solidFill>
              <a:srgbClr val="0F6B6B"/>
            </a:solidFill>
            <a:prstDash val="solid"/>
          </a:ln>
        </p:spPr>
      </p:sp>
      <p:sp>
        <p:nvSpPr>
          <p:cNvPr id="3" name="Text 1"/>
          <p:cNvSpPr/>
          <p:nvPr/>
        </p:nvSpPr>
        <p:spPr>
          <a:xfrm>
            <a:off x="365760" y="0"/>
            <a:ext cx="8412480" cy="777240"/>
          </a:xfrm>
          <a:prstGeom prst="rect">
            <a:avLst/>
          </a:prstGeom>
          <a:noFill/>
          <a:ln/>
        </p:spPr>
        <p:txBody>
          <a:bodyPr wrap="square" lIns="0" tIns="0" rIns="0" bIns="0" rtlCol="0" anchor="ctr"/>
          <a:lstStyle/>
          <a:p>
            <a:pPr marL="0" indent="0">
              <a:buNone/>
            </a:pPr>
            <a:r>
              <a:rPr lang="en-US" sz="2100" b="1" dirty="0">
                <a:solidFill>
                  <a:srgbClr val="FFFFFF"/>
                </a:solidFill>
                <a:latin typeface="Cambria" pitchFamily="34" charset="0"/>
                <a:ea typeface="Cambria" pitchFamily="34" charset="-122"/>
                <a:cs typeface="Cambria" pitchFamily="34" charset="-120"/>
              </a:rPr>
              <a:t>Overview of Piaget's Theory of Cognitive Development</a:t>
            </a:r>
            <a:endParaRPr lang="en-US" sz="2100" dirty="0"/>
          </a:p>
        </p:txBody>
      </p:sp>
      <p:sp>
        <p:nvSpPr>
          <p:cNvPr id="4" name="Shape 2"/>
          <p:cNvSpPr/>
          <p:nvPr/>
        </p:nvSpPr>
        <p:spPr>
          <a:xfrm>
            <a:off x="228600" y="914400"/>
            <a:ext cx="2029968" cy="1828800"/>
          </a:xfrm>
          <a:prstGeom prst="roundRect">
            <a:avLst>
              <a:gd name="adj" fmla="val 5000"/>
            </a:avLst>
          </a:prstGeom>
          <a:solidFill>
            <a:srgbClr val="D4EEED"/>
          </a:solidFill>
          <a:ln w="12700">
            <a:solidFill>
              <a:srgbClr val="D4EEED"/>
            </a:solidFill>
            <a:prstDash val="solid"/>
          </a:ln>
        </p:spPr>
      </p:sp>
      <p:sp>
        <p:nvSpPr>
          <p:cNvPr id="5" name="Text 3"/>
          <p:cNvSpPr/>
          <p:nvPr/>
        </p:nvSpPr>
        <p:spPr>
          <a:xfrm>
            <a:off x="301752" y="960120"/>
            <a:ext cx="1883664" cy="594360"/>
          </a:xfrm>
          <a:prstGeom prst="rect">
            <a:avLst/>
          </a:prstGeom>
          <a:noFill/>
          <a:ln/>
        </p:spPr>
        <p:txBody>
          <a:bodyPr wrap="square" lIns="0" tIns="0" rIns="0" bIns="0" rtlCol="0" anchor="ctr"/>
          <a:lstStyle/>
          <a:p>
            <a:pPr marL="0" indent="0" algn="ctr">
              <a:buNone/>
            </a:pPr>
            <a:r>
              <a:rPr lang="en-US" sz="1200" b="1" dirty="0">
                <a:solidFill>
                  <a:srgbClr val="0F6B6B"/>
                </a:solidFill>
                <a:latin typeface="Cambria" pitchFamily="34" charset="0"/>
                <a:ea typeface="Cambria" pitchFamily="34" charset="-122"/>
                <a:cs typeface="Cambria" pitchFamily="34" charset="-120"/>
              </a:rPr>
              <a:t>Sensorimotor</a:t>
            </a:r>
            <a:endParaRPr lang="en-US" sz="1200" dirty="0"/>
          </a:p>
          <a:p>
            <a:pPr marL="0" indent="0" algn="ctr">
              <a:buNone/>
            </a:pPr>
            <a:r>
              <a:rPr lang="en-US" sz="1200" b="1" dirty="0">
                <a:solidFill>
                  <a:srgbClr val="0F6B6B"/>
                </a:solidFill>
                <a:latin typeface="Cambria" pitchFamily="34" charset="0"/>
                <a:ea typeface="Cambria" pitchFamily="34" charset="-122"/>
                <a:cs typeface="Cambria" pitchFamily="34" charset="-120"/>
              </a:rPr>
              <a:t>(0–2 yrs)</a:t>
            </a:r>
            <a:endParaRPr lang="en-US" sz="1200" dirty="0"/>
          </a:p>
        </p:txBody>
      </p:sp>
      <p:sp>
        <p:nvSpPr>
          <p:cNvPr id="6" name="Text 4"/>
          <p:cNvSpPr/>
          <p:nvPr/>
        </p:nvSpPr>
        <p:spPr>
          <a:xfrm>
            <a:off x="301752" y="1600200"/>
            <a:ext cx="1883664" cy="1078992"/>
          </a:xfrm>
          <a:prstGeom prst="rect">
            <a:avLst/>
          </a:prstGeom>
          <a:noFill/>
          <a:ln/>
        </p:spPr>
        <p:txBody>
          <a:bodyPr wrap="square" lIns="0" tIns="0" rIns="0" bIns="0" rtlCol="0" anchor="ctr"/>
          <a:lstStyle/>
          <a:p>
            <a:pPr marL="0" indent="0" algn="ctr">
              <a:buNone/>
            </a:pPr>
            <a:r>
              <a:rPr lang="en-US" sz="1000" dirty="0">
                <a:solidFill>
                  <a:srgbClr val="1C2B2B"/>
                </a:solidFill>
                <a:latin typeface="Calibri" pitchFamily="34" charset="0"/>
                <a:ea typeface="Calibri" pitchFamily="34" charset="-122"/>
                <a:cs typeface="Calibri" pitchFamily="34" charset="-120"/>
              </a:rPr>
              <a:t>Object permanence, sensory exploration. Knowledge built through physical interaction (Piaget, 1952).</a:t>
            </a:r>
            <a:endParaRPr lang="en-US" sz="1000" dirty="0"/>
          </a:p>
        </p:txBody>
      </p:sp>
      <p:sp>
        <p:nvSpPr>
          <p:cNvPr id="7" name="Shape 5"/>
          <p:cNvSpPr/>
          <p:nvPr/>
        </p:nvSpPr>
        <p:spPr>
          <a:xfrm>
            <a:off x="2441448" y="914400"/>
            <a:ext cx="2029968" cy="1828800"/>
          </a:xfrm>
          <a:prstGeom prst="roundRect">
            <a:avLst>
              <a:gd name="adj" fmla="val 5000"/>
            </a:avLst>
          </a:prstGeom>
          <a:solidFill>
            <a:srgbClr val="0F6B6B"/>
          </a:solidFill>
          <a:ln w="12700">
            <a:solidFill>
              <a:srgbClr val="0F6B6B"/>
            </a:solidFill>
            <a:prstDash val="solid"/>
          </a:ln>
        </p:spPr>
      </p:sp>
      <p:sp>
        <p:nvSpPr>
          <p:cNvPr id="8" name="Text 6"/>
          <p:cNvSpPr/>
          <p:nvPr/>
        </p:nvSpPr>
        <p:spPr>
          <a:xfrm>
            <a:off x="2514600" y="960120"/>
            <a:ext cx="1883664" cy="594360"/>
          </a:xfrm>
          <a:prstGeom prst="rect">
            <a:avLst/>
          </a:prstGeom>
          <a:noFill/>
          <a:ln/>
        </p:spPr>
        <p:txBody>
          <a:bodyPr wrap="square" lIns="0" tIns="0" rIns="0" bIns="0" rtlCol="0" anchor="ctr"/>
          <a:lstStyle/>
          <a:p>
            <a:pPr marL="0" indent="0" algn="ctr">
              <a:buNone/>
            </a:pPr>
            <a:r>
              <a:rPr lang="en-US" sz="1200" b="1" dirty="0">
                <a:solidFill>
                  <a:srgbClr val="FFFFFF"/>
                </a:solidFill>
                <a:latin typeface="Cambria" pitchFamily="34" charset="0"/>
                <a:ea typeface="Cambria" pitchFamily="34" charset="-122"/>
                <a:cs typeface="Cambria" pitchFamily="34" charset="-120"/>
              </a:rPr>
              <a:t>Pre-Operational</a:t>
            </a:r>
            <a:endParaRPr lang="en-US" sz="1200" dirty="0"/>
          </a:p>
          <a:p>
            <a:pPr marL="0" indent="0" algn="ctr">
              <a:buNone/>
            </a:pPr>
            <a:r>
              <a:rPr lang="en-US" sz="1200" b="1" dirty="0">
                <a:solidFill>
                  <a:srgbClr val="FFFFFF"/>
                </a:solidFill>
                <a:latin typeface="Cambria" pitchFamily="34" charset="0"/>
                <a:ea typeface="Cambria" pitchFamily="34" charset="-122"/>
                <a:cs typeface="Cambria" pitchFamily="34" charset="-120"/>
              </a:rPr>
              <a:t>(2–7 yrs)</a:t>
            </a:r>
            <a:endParaRPr lang="en-US" sz="1200" dirty="0"/>
          </a:p>
        </p:txBody>
      </p:sp>
      <p:sp>
        <p:nvSpPr>
          <p:cNvPr id="9" name="Text 7"/>
          <p:cNvSpPr/>
          <p:nvPr/>
        </p:nvSpPr>
        <p:spPr>
          <a:xfrm>
            <a:off x="2514600" y="1600200"/>
            <a:ext cx="1883664" cy="1078992"/>
          </a:xfrm>
          <a:prstGeom prst="rect">
            <a:avLst/>
          </a:prstGeom>
          <a:noFill/>
          <a:ln/>
        </p:spPr>
        <p:txBody>
          <a:bodyPr wrap="square" lIns="0" tIns="0" rIns="0" bIns="0"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Symbolic/language development, egocentrism, intuitive thinking. Isaac is in this stage.</a:t>
            </a:r>
            <a:endParaRPr lang="en-US" sz="1000" dirty="0"/>
          </a:p>
        </p:txBody>
      </p:sp>
      <p:sp>
        <p:nvSpPr>
          <p:cNvPr id="10" name="Shape 8"/>
          <p:cNvSpPr/>
          <p:nvPr/>
        </p:nvSpPr>
        <p:spPr>
          <a:xfrm>
            <a:off x="4654296" y="914400"/>
            <a:ext cx="2029968" cy="1828800"/>
          </a:xfrm>
          <a:prstGeom prst="roundRect">
            <a:avLst>
              <a:gd name="adj" fmla="val 5000"/>
            </a:avLst>
          </a:prstGeom>
          <a:solidFill>
            <a:srgbClr val="D4EEED"/>
          </a:solidFill>
          <a:ln w="12700">
            <a:solidFill>
              <a:srgbClr val="D4EEED"/>
            </a:solidFill>
            <a:prstDash val="solid"/>
          </a:ln>
        </p:spPr>
      </p:sp>
      <p:sp>
        <p:nvSpPr>
          <p:cNvPr id="11" name="Text 9"/>
          <p:cNvSpPr/>
          <p:nvPr/>
        </p:nvSpPr>
        <p:spPr>
          <a:xfrm>
            <a:off x="4727448" y="960120"/>
            <a:ext cx="1883664" cy="594360"/>
          </a:xfrm>
          <a:prstGeom prst="rect">
            <a:avLst/>
          </a:prstGeom>
          <a:noFill/>
          <a:ln/>
        </p:spPr>
        <p:txBody>
          <a:bodyPr wrap="square" lIns="0" tIns="0" rIns="0" bIns="0" rtlCol="0" anchor="ctr"/>
          <a:lstStyle/>
          <a:p>
            <a:pPr marL="0" indent="0" algn="ctr">
              <a:buNone/>
            </a:pPr>
            <a:r>
              <a:rPr lang="en-US" sz="1200" b="1" dirty="0">
                <a:solidFill>
                  <a:srgbClr val="0F6B6B"/>
                </a:solidFill>
                <a:latin typeface="Cambria" pitchFamily="34" charset="0"/>
                <a:ea typeface="Cambria" pitchFamily="34" charset="-122"/>
                <a:cs typeface="Cambria" pitchFamily="34" charset="-120"/>
              </a:rPr>
              <a:t>Concrete Operational</a:t>
            </a:r>
            <a:endParaRPr lang="en-US" sz="1200" dirty="0"/>
          </a:p>
          <a:p>
            <a:pPr marL="0" indent="0" algn="ctr">
              <a:buNone/>
            </a:pPr>
            <a:r>
              <a:rPr lang="en-US" sz="1200" b="1" dirty="0">
                <a:solidFill>
                  <a:srgbClr val="0F6B6B"/>
                </a:solidFill>
                <a:latin typeface="Cambria" pitchFamily="34" charset="0"/>
                <a:ea typeface="Cambria" pitchFamily="34" charset="-122"/>
                <a:cs typeface="Cambria" pitchFamily="34" charset="-120"/>
              </a:rPr>
              <a:t>(7–11 yrs)</a:t>
            </a:r>
            <a:endParaRPr lang="en-US" sz="1200" dirty="0"/>
          </a:p>
        </p:txBody>
      </p:sp>
      <p:sp>
        <p:nvSpPr>
          <p:cNvPr id="12" name="Text 10"/>
          <p:cNvSpPr/>
          <p:nvPr/>
        </p:nvSpPr>
        <p:spPr>
          <a:xfrm>
            <a:off x="4727448" y="1600200"/>
            <a:ext cx="1883664" cy="1078992"/>
          </a:xfrm>
          <a:prstGeom prst="rect">
            <a:avLst/>
          </a:prstGeom>
          <a:noFill/>
          <a:ln/>
        </p:spPr>
        <p:txBody>
          <a:bodyPr wrap="square" lIns="0" tIns="0" rIns="0" bIns="0" rtlCol="0" anchor="ctr"/>
          <a:lstStyle/>
          <a:p>
            <a:pPr marL="0" indent="0" algn="ctr">
              <a:buNone/>
            </a:pPr>
            <a:r>
              <a:rPr lang="en-US" sz="1000" dirty="0">
                <a:solidFill>
                  <a:srgbClr val="1C2B2B"/>
                </a:solidFill>
                <a:latin typeface="Calibri" pitchFamily="34" charset="0"/>
                <a:ea typeface="Calibri" pitchFamily="34" charset="-122"/>
                <a:cs typeface="Calibri" pitchFamily="34" charset="-120"/>
              </a:rPr>
              <a:t>Logical thinking, conservation, de-centration.</a:t>
            </a:r>
            <a:endParaRPr lang="en-US" sz="1000" dirty="0"/>
          </a:p>
        </p:txBody>
      </p:sp>
      <p:sp>
        <p:nvSpPr>
          <p:cNvPr id="13" name="Shape 11"/>
          <p:cNvSpPr/>
          <p:nvPr/>
        </p:nvSpPr>
        <p:spPr>
          <a:xfrm>
            <a:off x="6867144" y="914400"/>
            <a:ext cx="2029968" cy="1828800"/>
          </a:xfrm>
          <a:prstGeom prst="roundRect">
            <a:avLst>
              <a:gd name="adj" fmla="val 5000"/>
            </a:avLst>
          </a:prstGeom>
          <a:solidFill>
            <a:srgbClr val="D4EEED"/>
          </a:solidFill>
          <a:ln w="12700">
            <a:solidFill>
              <a:srgbClr val="D4EEED"/>
            </a:solidFill>
            <a:prstDash val="solid"/>
          </a:ln>
        </p:spPr>
      </p:sp>
      <p:sp>
        <p:nvSpPr>
          <p:cNvPr id="14" name="Text 12"/>
          <p:cNvSpPr/>
          <p:nvPr/>
        </p:nvSpPr>
        <p:spPr>
          <a:xfrm>
            <a:off x="6940296" y="960120"/>
            <a:ext cx="1883664" cy="594360"/>
          </a:xfrm>
          <a:prstGeom prst="rect">
            <a:avLst/>
          </a:prstGeom>
          <a:noFill/>
          <a:ln/>
        </p:spPr>
        <p:txBody>
          <a:bodyPr wrap="square" lIns="0" tIns="0" rIns="0" bIns="0" rtlCol="0" anchor="ctr"/>
          <a:lstStyle/>
          <a:p>
            <a:pPr marL="0" indent="0" algn="ctr">
              <a:buNone/>
            </a:pPr>
            <a:r>
              <a:rPr lang="en-US" sz="1200" b="1" dirty="0">
                <a:solidFill>
                  <a:srgbClr val="0F6B6B"/>
                </a:solidFill>
                <a:latin typeface="Cambria" pitchFamily="34" charset="0"/>
                <a:ea typeface="Cambria" pitchFamily="34" charset="-122"/>
                <a:cs typeface="Cambria" pitchFamily="34" charset="-120"/>
              </a:rPr>
              <a:t>Formal Operational</a:t>
            </a:r>
            <a:endParaRPr lang="en-US" sz="1200" dirty="0"/>
          </a:p>
          <a:p>
            <a:pPr marL="0" indent="0" algn="ctr">
              <a:buNone/>
            </a:pPr>
            <a:r>
              <a:rPr lang="en-US" sz="1200" b="1" dirty="0">
                <a:solidFill>
                  <a:srgbClr val="0F6B6B"/>
                </a:solidFill>
                <a:latin typeface="Cambria" pitchFamily="34" charset="0"/>
                <a:ea typeface="Cambria" pitchFamily="34" charset="-122"/>
                <a:cs typeface="Cambria" pitchFamily="34" charset="-120"/>
              </a:rPr>
              <a:t>(12+ yrs)</a:t>
            </a:r>
            <a:endParaRPr lang="en-US" sz="1200" dirty="0"/>
          </a:p>
        </p:txBody>
      </p:sp>
      <p:sp>
        <p:nvSpPr>
          <p:cNvPr id="15" name="Text 13"/>
          <p:cNvSpPr/>
          <p:nvPr/>
        </p:nvSpPr>
        <p:spPr>
          <a:xfrm>
            <a:off x="6940296" y="1600200"/>
            <a:ext cx="1883664" cy="1078992"/>
          </a:xfrm>
          <a:prstGeom prst="rect">
            <a:avLst/>
          </a:prstGeom>
          <a:noFill/>
          <a:ln/>
        </p:spPr>
        <p:txBody>
          <a:bodyPr wrap="square" lIns="0" tIns="0" rIns="0" bIns="0" rtlCol="0" anchor="ctr"/>
          <a:lstStyle/>
          <a:p>
            <a:pPr marL="0" indent="0" algn="ctr">
              <a:buNone/>
            </a:pPr>
            <a:r>
              <a:rPr lang="en-US" sz="1000" dirty="0">
                <a:solidFill>
                  <a:srgbClr val="1C2B2B"/>
                </a:solidFill>
                <a:latin typeface="Calibri" pitchFamily="34" charset="0"/>
                <a:ea typeface="Calibri" pitchFamily="34" charset="-122"/>
                <a:cs typeface="Calibri" pitchFamily="34" charset="-120"/>
              </a:rPr>
              <a:t>Abstract &amp; hypothetical reasoning.</a:t>
            </a:r>
            <a:endParaRPr lang="en-US" sz="1000" dirty="0"/>
          </a:p>
        </p:txBody>
      </p:sp>
      <p:sp>
        <p:nvSpPr>
          <p:cNvPr id="16" name="Text 14"/>
          <p:cNvSpPr/>
          <p:nvPr/>
        </p:nvSpPr>
        <p:spPr>
          <a:xfrm>
            <a:off x="320040" y="2880360"/>
            <a:ext cx="8229600" cy="347472"/>
          </a:xfrm>
          <a:prstGeom prst="rect">
            <a:avLst/>
          </a:prstGeom>
          <a:noFill/>
          <a:ln/>
        </p:spPr>
        <p:txBody>
          <a:bodyPr wrap="square" lIns="0" tIns="0" rIns="0" bIns="0" rtlCol="0" anchor="ctr"/>
          <a:lstStyle/>
          <a:p>
            <a:pPr marL="0" indent="0">
              <a:buNone/>
            </a:pPr>
            <a:r>
              <a:rPr lang="en-US" sz="1500" b="1" dirty="0">
                <a:solidFill>
                  <a:srgbClr val="0F6B6B"/>
                </a:solidFill>
                <a:latin typeface="Cambria" pitchFamily="34" charset="0"/>
                <a:ea typeface="Cambria" pitchFamily="34" charset="-122"/>
                <a:cs typeface="Cambria" pitchFamily="34" charset="-120"/>
              </a:rPr>
              <a:t>Key Concepts</a:t>
            </a:r>
            <a:endParaRPr lang="en-US" sz="1500" dirty="0"/>
          </a:p>
        </p:txBody>
      </p:sp>
      <p:sp>
        <p:nvSpPr>
          <p:cNvPr id="17" name="Shape 15"/>
          <p:cNvSpPr/>
          <p:nvPr/>
        </p:nvSpPr>
        <p:spPr>
          <a:xfrm>
            <a:off x="228600" y="3246120"/>
            <a:ext cx="2029968" cy="1600200"/>
          </a:xfrm>
          <a:prstGeom prst="roundRect">
            <a:avLst>
              <a:gd name="adj" fmla="val 5714"/>
            </a:avLst>
          </a:prstGeom>
          <a:solidFill>
            <a:srgbClr val="F4F0E8"/>
          </a:solidFill>
          <a:ln w="12700">
            <a:solidFill>
              <a:srgbClr val="F4F0E8"/>
            </a:solidFill>
            <a:prstDash val="solid"/>
          </a:ln>
          <a:effectLst>
            <a:outerShdw blurRad="101600" dist="38100" dir="2700000" algn="bl" rotWithShape="0">
              <a:srgbClr val="000000">
                <a:alpha val="13000"/>
              </a:srgbClr>
            </a:outerShdw>
          </a:effectLst>
        </p:spPr>
      </p:sp>
      <p:sp>
        <p:nvSpPr>
          <p:cNvPr id="18" name="Text 16"/>
          <p:cNvSpPr/>
          <p:nvPr/>
        </p:nvSpPr>
        <p:spPr>
          <a:xfrm>
            <a:off x="301752" y="3310128"/>
            <a:ext cx="1883664" cy="365760"/>
          </a:xfrm>
          <a:prstGeom prst="rect">
            <a:avLst/>
          </a:prstGeom>
          <a:noFill/>
          <a:ln/>
        </p:spPr>
        <p:txBody>
          <a:bodyPr wrap="square" lIns="0" tIns="0" rIns="0" bIns="0" rtlCol="0" anchor="ctr"/>
          <a:lstStyle/>
          <a:p>
            <a:pPr marL="0" indent="0" algn="ctr">
              <a:buNone/>
            </a:pPr>
            <a:r>
              <a:rPr lang="en-US" sz="1200" b="1" dirty="0">
                <a:solidFill>
                  <a:srgbClr val="E07B39"/>
                </a:solidFill>
                <a:latin typeface="Cambria" pitchFamily="34" charset="0"/>
                <a:ea typeface="Cambria" pitchFamily="34" charset="-122"/>
                <a:cs typeface="Cambria" pitchFamily="34" charset="-120"/>
              </a:rPr>
              <a:t>Schemas</a:t>
            </a:r>
            <a:endParaRPr lang="en-US" sz="1200" dirty="0"/>
          </a:p>
        </p:txBody>
      </p:sp>
      <p:sp>
        <p:nvSpPr>
          <p:cNvPr id="19" name="Text 17"/>
          <p:cNvSpPr/>
          <p:nvPr/>
        </p:nvSpPr>
        <p:spPr>
          <a:xfrm>
            <a:off x="301752" y="3703320"/>
            <a:ext cx="1883664" cy="1051560"/>
          </a:xfrm>
          <a:prstGeom prst="rect">
            <a:avLst/>
          </a:prstGeom>
          <a:noFill/>
          <a:ln/>
        </p:spPr>
        <p:txBody>
          <a:bodyPr wrap="square" lIns="0" tIns="0" rIns="0" bIns="0" rtlCol="0" anchor="ctr"/>
          <a:lstStyle/>
          <a:p>
            <a:pPr marL="0" indent="0" algn="ctr">
              <a:buNone/>
            </a:pPr>
            <a:r>
              <a:rPr lang="en-US" sz="1050" dirty="0">
                <a:solidFill>
                  <a:srgbClr val="1C2B2B"/>
                </a:solidFill>
                <a:latin typeface="Calibri" pitchFamily="34" charset="0"/>
                <a:ea typeface="Calibri" pitchFamily="34" charset="-122"/>
                <a:cs typeface="Calibri" pitchFamily="34" charset="-120"/>
              </a:rPr>
              <a:t>Mental frameworks updated through experience (Piaget, 1952)</a:t>
            </a:r>
            <a:endParaRPr lang="en-US" sz="1050" dirty="0"/>
          </a:p>
        </p:txBody>
      </p:sp>
      <p:sp>
        <p:nvSpPr>
          <p:cNvPr id="20" name="Shape 18"/>
          <p:cNvSpPr/>
          <p:nvPr/>
        </p:nvSpPr>
        <p:spPr>
          <a:xfrm>
            <a:off x="2441448" y="3246120"/>
            <a:ext cx="2029968" cy="1600200"/>
          </a:xfrm>
          <a:prstGeom prst="roundRect">
            <a:avLst>
              <a:gd name="adj" fmla="val 5714"/>
            </a:avLst>
          </a:prstGeom>
          <a:solidFill>
            <a:srgbClr val="F4F0E8"/>
          </a:solidFill>
          <a:ln w="12700">
            <a:solidFill>
              <a:srgbClr val="F4F0E8"/>
            </a:solidFill>
            <a:prstDash val="solid"/>
          </a:ln>
          <a:effectLst>
            <a:outerShdw blurRad="101600" dist="38100" dir="2700000" algn="bl" rotWithShape="0">
              <a:srgbClr val="000000">
                <a:alpha val="13000"/>
              </a:srgbClr>
            </a:outerShdw>
          </a:effectLst>
        </p:spPr>
      </p:sp>
      <p:sp>
        <p:nvSpPr>
          <p:cNvPr id="21" name="Text 19"/>
          <p:cNvSpPr/>
          <p:nvPr/>
        </p:nvSpPr>
        <p:spPr>
          <a:xfrm>
            <a:off x="2514600" y="3310128"/>
            <a:ext cx="1883664" cy="365760"/>
          </a:xfrm>
          <a:prstGeom prst="rect">
            <a:avLst/>
          </a:prstGeom>
          <a:noFill/>
          <a:ln/>
        </p:spPr>
        <p:txBody>
          <a:bodyPr wrap="square" lIns="0" tIns="0" rIns="0" bIns="0" rtlCol="0" anchor="ctr"/>
          <a:lstStyle/>
          <a:p>
            <a:pPr marL="0" indent="0" algn="ctr">
              <a:buNone/>
            </a:pPr>
            <a:r>
              <a:rPr lang="en-US" sz="1200" b="1" dirty="0">
                <a:solidFill>
                  <a:srgbClr val="E07B39"/>
                </a:solidFill>
                <a:latin typeface="Cambria" pitchFamily="34" charset="0"/>
                <a:ea typeface="Cambria" pitchFamily="34" charset="-122"/>
                <a:cs typeface="Cambria" pitchFamily="34" charset="-120"/>
              </a:rPr>
              <a:t>Assimilation</a:t>
            </a:r>
            <a:endParaRPr lang="en-US" sz="1200" dirty="0"/>
          </a:p>
        </p:txBody>
      </p:sp>
      <p:sp>
        <p:nvSpPr>
          <p:cNvPr id="22" name="Text 20"/>
          <p:cNvSpPr/>
          <p:nvPr/>
        </p:nvSpPr>
        <p:spPr>
          <a:xfrm>
            <a:off x="2514600" y="3703320"/>
            <a:ext cx="1883664" cy="1051560"/>
          </a:xfrm>
          <a:prstGeom prst="rect">
            <a:avLst/>
          </a:prstGeom>
          <a:noFill/>
          <a:ln/>
        </p:spPr>
        <p:txBody>
          <a:bodyPr wrap="square" lIns="0" tIns="0" rIns="0" bIns="0" rtlCol="0" anchor="ctr"/>
          <a:lstStyle/>
          <a:p>
            <a:pPr marL="0" indent="0" algn="ctr">
              <a:buNone/>
            </a:pPr>
            <a:r>
              <a:rPr lang="en-US" sz="1050" dirty="0">
                <a:solidFill>
                  <a:srgbClr val="1C2B2B"/>
                </a:solidFill>
                <a:latin typeface="Calibri" pitchFamily="34" charset="0"/>
                <a:ea typeface="Calibri" pitchFamily="34" charset="-122"/>
                <a:cs typeface="Calibri" pitchFamily="34" charset="-120"/>
              </a:rPr>
              <a:t>Fitting new info into existing schemas</a:t>
            </a:r>
            <a:endParaRPr lang="en-US" sz="1050" dirty="0"/>
          </a:p>
        </p:txBody>
      </p:sp>
      <p:sp>
        <p:nvSpPr>
          <p:cNvPr id="23" name="Shape 21"/>
          <p:cNvSpPr/>
          <p:nvPr/>
        </p:nvSpPr>
        <p:spPr>
          <a:xfrm>
            <a:off x="4654296" y="3246120"/>
            <a:ext cx="2029968" cy="1600200"/>
          </a:xfrm>
          <a:prstGeom prst="roundRect">
            <a:avLst>
              <a:gd name="adj" fmla="val 5714"/>
            </a:avLst>
          </a:prstGeom>
          <a:solidFill>
            <a:srgbClr val="F4F0E8"/>
          </a:solidFill>
          <a:ln w="12700">
            <a:solidFill>
              <a:srgbClr val="F4F0E8"/>
            </a:solidFill>
            <a:prstDash val="solid"/>
          </a:ln>
          <a:effectLst>
            <a:outerShdw blurRad="101600" dist="38100" dir="2700000" algn="bl" rotWithShape="0">
              <a:srgbClr val="000000">
                <a:alpha val="13000"/>
              </a:srgbClr>
            </a:outerShdw>
          </a:effectLst>
        </p:spPr>
      </p:sp>
      <p:sp>
        <p:nvSpPr>
          <p:cNvPr id="24" name="Text 22"/>
          <p:cNvSpPr/>
          <p:nvPr/>
        </p:nvSpPr>
        <p:spPr>
          <a:xfrm>
            <a:off x="4727448" y="3310128"/>
            <a:ext cx="1883664" cy="365760"/>
          </a:xfrm>
          <a:prstGeom prst="rect">
            <a:avLst/>
          </a:prstGeom>
          <a:noFill/>
          <a:ln/>
        </p:spPr>
        <p:txBody>
          <a:bodyPr wrap="square" lIns="0" tIns="0" rIns="0" bIns="0" rtlCol="0" anchor="ctr"/>
          <a:lstStyle/>
          <a:p>
            <a:pPr marL="0" indent="0" algn="ctr">
              <a:buNone/>
            </a:pPr>
            <a:r>
              <a:rPr lang="en-US" sz="1200" b="1" dirty="0">
                <a:solidFill>
                  <a:srgbClr val="E07B39"/>
                </a:solidFill>
                <a:latin typeface="Cambria" pitchFamily="34" charset="0"/>
                <a:ea typeface="Cambria" pitchFamily="34" charset="-122"/>
                <a:cs typeface="Cambria" pitchFamily="34" charset="-120"/>
              </a:rPr>
              <a:t>Accommodation</a:t>
            </a:r>
            <a:endParaRPr lang="en-US" sz="1200" dirty="0"/>
          </a:p>
        </p:txBody>
      </p:sp>
      <p:sp>
        <p:nvSpPr>
          <p:cNvPr id="25" name="Text 23"/>
          <p:cNvSpPr/>
          <p:nvPr/>
        </p:nvSpPr>
        <p:spPr>
          <a:xfrm>
            <a:off x="4727448" y="3703320"/>
            <a:ext cx="1883664" cy="1051560"/>
          </a:xfrm>
          <a:prstGeom prst="rect">
            <a:avLst/>
          </a:prstGeom>
          <a:noFill/>
          <a:ln/>
        </p:spPr>
        <p:txBody>
          <a:bodyPr wrap="square" lIns="0" tIns="0" rIns="0" bIns="0" rtlCol="0" anchor="ctr"/>
          <a:lstStyle/>
          <a:p>
            <a:pPr marL="0" indent="0" algn="ctr">
              <a:buNone/>
            </a:pPr>
            <a:r>
              <a:rPr lang="en-US" sz="1050" dirty="0">
                <a:solidFill>
                  <a:srgbClr val="1C2B2B"/>
                </a:solidFill>
                <a:latin typeface="Calibri" pitchFamily="34" charset="0"/>
                <a:ea typeface="Calibri" pitchFamily="34" charset="-122"/>
                <a:cs typeface="Calibri" pitchFamily="34" charset="-120"/>
              </a:rPr>
              <a:t>Changing schemas to incorporate new info</a:t>
            </a:r>
            <a:endParaRPr lang="en-US" sz="1050" dirty="0"/>
          </a:p>
        </p:txBody>
      </p:sp>
      <p:sp>
        <p:nvSpPr>
          <p:cNvPr id="26" name="Shape 24"/>
          <p:cNvSpPr/>
          <p:nvPr/>
        </p:nvSpPr>
        <p:spPr>
          <a:xfrm>
            <a:off x="6867144" y="3246120"/>
            <a:ext cx="2029968" cy="1600200"/>
          </a:xfrm>
          <a:prstGeom prst="roundRect">
            <a:avLst>
              <a:gd name="adj" fmla="val 5714"/>
            </a:avLst>
          </a:prstGeom>
          <a:solidFill>
            <a:srgbClr val="F4F0E8"/>
          </a:solidFill>
          <a:ln w="12700">
            <a:solidFill>
              <a:srgbClr val="F4F0E8"/>
            </a:solidFill>
            <a:prstDash val="solid"/>
          </a:ln>
          <a:effectLst>
            <a:outerShdw blurRad="101600" dist="38100" dir="2700000" algn="bl" rotWithShape="0">
              <a:srgbClr val="000000">
                <a:alpha val="13000"/>
              </a:srgbClr>
            </a:outerShdw>
          </a:effectLst>
        </p:spPr>
      </p:sp>
      <p:sp>
        <p:nvSpPr>
          <p:cNvPr id="27" name="Text 25"/>
          <p:cNvSpPr/>
          <p:nvPr/>
        </p:nvSpPr>
        <p:spPr>
          <a:xfrm>
            <a:off x="6940296" y="3310128"/>
            <a:ext cx="1883664" cy="365760"/>
          </a:xfrm>
          <a:prstGeom prst="rect">
            <a:avLst/>
          </a:prstGeom>
          <a:noFill/>
          <a:ln/>
        </p:spPr>
        <p:txBody>
          <a:bodyPr wrap="square" lIns="0" tIns="0" rIns="0" bIns="0" rtlCol="0" anchor="ctr"/>
          <a:lstStyle/>
          <a:p>
            <a:pPr marL="0" indent="0" algn="ctr">
              <a:buNone/>
            </a:pPr>
            <a:r>
              <a:rPr lang="en-US" sz="1200" b="1" dirty="0">
                <a:solidFill>
                  <a:srgbClr val="E07B39"/>
                </a:solidFill>
                <a:latin typeface="Cambria" pitchFamily="34" charset="0"/>
                <a:ea typeface="Cambria" pitchFamily="34" charset="-122"/>
                <a:cs typeface="Cambria" pitchFamily="34" charset="-120"/>
              </a:rPr>
              <a:t>Equilibration</a:t>
            </a:r>
            <a:endParaRPr lang="en-US" sz="1200" dirty="0"/>
          </a:p>
        </p:txBody>
      </p:sp>
      <p:sp>
        <p:nvSpPr>
          <p:cNvPr id="28" name="Text 26"/>
          <p:cNvSpPr/>
          <p:nvPr/>
        </p:nvSpPr>
        <p:spPr>
          <a:xfrm>
            <a:off x="6940296" y="3703320"/>
            <a:ext cx="1883664" cy="1051560"/>
          </a:xfrm>
          <a:prstGeom prst="rect">
            <a:avLst/>
          </a:prstGeom>
          <a:noFill/>
          <a:ln/>
        </p:spPr>
        <p:txBody>
          <a:bodyPr wrap="square" lIns="0" tIns="0" rIns="0" bIns="0" rtlCol="0" anchor="ctr"/>
          <a:lstStyle/>
          <a:p>
            <a:pPr marL="0" indent="0" algn="ctr">
              <a:buNone/>
            </a:pPr>
            <a:r>
              <a:rPr lang="en-US" sz="1050" dirty="0">
                <a:solidFill>
                  <a:srgbClr val="1C2B2B"/>
                </a:solidFill>
                <a:latin typeface="Calibri" pitchFamily="34" charset="0"/>
                <a:ea typeface="Calibri" pitchFamily="34" charset="-122"/>
                <a:cs typeface="Calibri" pitchFamily="34" charset="-120"/>
              </a:rPr>
              <a:t>Balancing schemas &amp; new experiences to achieve cognitive balance</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0E8"/>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6B6B"/>
          </a:solidFill>
          <a:ln w="12700">
            <a:solidFill>
              <a:srgbClr val="0F6B6B"/>
            </a:solidFill>
            <a:prstDash val="solid"/>
          </a:ln>
        </p:spPr>
      </p:sp>
      <p:sp>
        <p:nvSpPr>
          <p:cNvPr id="3" name="Text 1"/>
          <p:cNvSpPr/>
          <p:nvPr/>
        </p:nvSpPr>
        <p:spPr>
          <a:xfrm>
            <a:off x="365760" y="0"/>
            <a:ext cx="8412480" cy="777240"/>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Applying Piaget's Theory to Isaac (1 of 2)</a:t>
            </a:r>
            <a:endParaRPr lang="en-US" sz="2200" dirty="0"/>
          </a:p>
        </p:txBody>
      </p:sp>
      <p:sp>
        <p:nvSpPr>
          <p:cNvPr id="4" name="Shape 2"/>
          <p:cNvSpPr/>
          <p:nvPr/>
        </p:nvSpPr>
        <p:spPr>
          <a:xfrm>
            <a:off x="320040" y="960120"/>
            <a:ext cx="8503920" cy="1207008"/>
          </a:xfrm>
          <a:prstGeom prst="roundRect">
            <a:avLst>
              <a:gd name="adj" fmla="val 7576"/>
            </a:avLst>
          </a:prstGeom>
          <a:solidFill>
            <a:srgbClr val="FFFFFF"/>
          </a:solidFill>
          <a:ln w="12700">
            <a:solidFill>
              <a:srgbClr val="FFFFFF"/>
            </a:solidFill>
            <a:prstDash val="solid"/>
          </a:ln>
          <a:effectLst>
            <a:outerShdw blurRad="101600" dist="38100" dir="2700000" algn="bl" rotWithShape="0">
              <a:srgbClr val="000000">
                <a:alpha val="13000"/>
              </a:srgbClr>
            </a:outerShdw>
          </a:effectLst>
        </p:spPr>
      </p:sp>
      <p:sp>
        <p:nvSpPr>
          <p:cNvPr id="5" name="Text 3"/>
          <p:cNvSpPr/>
          <p:nvPr/>
        </p:nvSpPr>
        <p:spPr>
          <a:xfrm>
            <a:off x="548640" y="1033272"/>
            <a:ext cx="8046720" cy="347472"/>
          </a:xfrm>
          <a:prstGeom prst="rect">
            <a:avLst/>
          </a:prstGeom>
          <a:noFill/>
          <a:ln/>
        </p:spPr>
        <p:txBody>
          <a:bodyPr wrap="square" lIns="0" tIns="0" rIns="0" bIns="0" rtlCol="0" anchor="ctr"/>
          <a:lstStyle/>
          <a:p>
            <a:pPr marL="0" indent="0">
              <a:buNone/>
            </a:pPr>
            <a:r>
              <a:rPr lang="en-US" sz="1350" b="1" dirty="0">
                <a:solidFill>
                  <a:srgbClr val="0F6B6B"/>
                </a:solidFill>
                <a:latin typeface="Cambria" pitchFamily="34" charset="0"/>
                <a:ea typeface="Cambria" pitchFamily="34" charset="-122"/>
                <a:cs typeface="Cambria" pitchFamily="34" charset="-120"/>
              </a:rPr>
              <a:t> Disrupted Schema Development</a:t>
            </a:r>
            <a:endParaRPr lang="en-US" sz="1350" dirty="0"/>
          </a:p>
        </p:txBody>
      </p:sp>
      <p:sp>
        <p:nvSpPr>
          <p:cNvPr id="6" name="Text 4"/>
          <p:cNvSpPr/>
          <p:nvPr/>
        </p:nvSpPr>
        <p:spPr>
          <a:xfrm>
            <a:off x="548640" y="1417320"/>
            <a:ext cx="8046720" cy="694944"/>
          </a:xfrm>
          <a:prstGeom prst="rect">
            <a:avLst/>
          </a:prstGeom>
          <a:noFill/>
          <a:ln/>
        </p:spPr>
        <p:txBody>
          <a:bodyPr wrap="square" lIns="0" tIns="0" rIns="0" bIns="0" rtlCol="0" anchor="ctr"/>
          <a:lstStyle/>
          <a:p>
            <a:pPr marL="0" indent="0">
              <a:buNone/>
            </a:pPr>
            <a:r>
              <a:rPr lang="en-GB" sz="1100" b="0" i="0" dirty="0">
                <a:effectLst/>
                <a:latin typeface="Geist"/>
              </a:rPr>
              <a:t>Piaget (1952) states that children construct schemas as they engage in regular, exploratory experiences with the environment. Isaac has experienced a number of interruptions to his child care experiences, which have hindered the development of schemas and may result in a delay in cognitive organisation (</a:t>
            </a:r>
            <a:r>
              <a:rPr lang="en-GB" sz="1100" b="0" i="0" dirty="0" err="1">
                <a:effectLst/>
                <a:latin typeface="Geist"/>
              </a:rPr>
              <a:t>Inhelder</a:t>
            </a:r>
            <a:r>
              <a:rPr lang="en-GB" sz="1100" b="0" i="0" dirty="0">
                <a:effectLst/>
                <a:latin typeface="Geist"/>
              </a:rPr>
              <a:t> &amp; Piaget, 1958).</a:t>
            </a:r>
            <a:endParaRPr lang="en-US" sz="1100" dirty="0"/>
          </a:p>
        </p:txBody>
      </p:sp>
      <p:sp>
        <p:nvSpPr>
          <p:cNvPr id="7" name="Shape 5"/>
          <p:cNvSpPr/>
          <p:nvPr/>
        </p:nvSpPr>
        <p:spPr>
          <a:xfrm>
            <a:off x="320040" y="2304288"/>
            <a:ext cx="8503920" cy="1207008"/>
          </a:xfrm>
          <a:prstGeom prst="roundRect">
            <a:avLst>
              <a:gd name="adj" fmla="val 7576"/>
            </a:avLst>
          </a:prstGeom>
          <a:solidFill>
            <a:srgbClr val="FFFFFF"/>
          </a:solidFill>
          <a:ln w="12700">
            <a:solidFill>
              <a:srgbClr val="FFFFFF"/>
            </a:solidFill>
            <a:prstDash val="solid"/>
          </a:ln>
          <a:effectLst>
            <a:outerShdw blurRad="101600" dist="38100" dir="2700000" algn="bl" rotWithShape="0">
              <a:srgbClr val="000000">
                <a:alpha val="13000"/>
              </a:srgbClr>
            </a:outerShdw>
          </a:effectLst>
        </p:spPr>
      </p:sp>
      <p:sp>
        <p:nvSpPr>
          <p:cNvPr id="8" name="Text 6"/>
          <p:cNvSpPr/>
          <p:nvPr/>
        </p:nvSpPr>
        <p:spPr>
          <a:xfrm>
            <a:off x="548640" y="2377440"/>
            <a:ext cx="8046720" cy="347472"/>
          </a:xfrm>
          <a:prstGeom prst="rect">
            <a:avLst/>
          </a:prstGeom>
          <a:noFill/>
          <a:ln/>
        </p:spPr>
        <p:txBody>
          <a:bodyPr wrap="square" lIns="0" tIns="0" rIns="0" bIns="0" rtlCol="0" anchor="ctr"/>
          <a:lstStyle/>
          <a:p>
            <a:pPr marL="0" indent="0">
              <a:buNone/>
            </a:pPr>
            <a:r>
              <a:rPr lang="en-US" sz="1350" b="1" dirty="0">
                <a:solidFill>
                  <a:srgbClr val="0F6B6B"/>
                </a:solidFill>
                <a:latin typeface="Cambria" pitchFamily="34" charset="0"/>
                <a:ea typeface="Cambria" pitchFamily="34" charset="-122"/>
                <a:cs typeface="Cambria" pitchFamily="34" charset="-120"/>
              </a:rPr>
              <a:t>  Language Delay &amp; Symbolic Thought</a:t>
            </a:r>
            <a:endParaRPr lang="en-US" sz="1350" dirty="0"/>
          </a:p>
        </p:txBody>
      </p:sp>
      <p:sp>
        <p:nvSpPr>
          <p:cNvPr id="9" name="Text 7"/>
          <p:cNvSpPr/>
          <p:nvPr/>
        </p:nvSpPr>
        <p:spPr>
          <a:xfrm>
            <a:off x="548640" y="2761488"/>
            <a:ext cx="8046720" cy="694944"/>
          </a:xfrm>
          <a:prstGeom prst="rect">
            <a:avLst/>
          </a:prstGeom>
          <a:noFill/>
          <a:ln/>
        </p:spPr>
        <p:txBody>
          <a:bodyPr wrap="square" lIns="0" tIns="0" rIns="0" bIns="0" rtlCol="0" anchor="ctr"/>
          <a:lstStyle/>
          <a:p>
            <a:pPr marL="0" indent="0">
              <a:buNone/>
            </a:pPr>
            <a:r>
              <a:rPr lang="en-GB" sz="1100" b="0" i="0" dirty="0">
                <a:effectLst/>
                <a:latin typeface="Geist"/>
              </a:rPr>
              <a:t>Language is essential in the Pre-Operational stage in developing symbolic thinking. ISAAC's spoken language delays indicate under-developed representational competence. Goswami (2014) states that children's ability to play in symbolic way and develop concepts is restricted due to the limited stimulus of language.</a:t>
            </a:r>
            <a:endParaRPr lang="en-US" sz="1100" dirty="0"/>
          </a:p>
        </p:txBody>
      </p:sp>
      <p:sp>
        <p:nvSpPr>
          <p:cNvPr id="10" name="Shape 8"/>
          <p:cNvSpPr/>
          <p:nvPr/>
        </p:nvSpPr>
        <p:spPr>
          <a:xfrm>
            <a:off x="320040" y="3648456"/>
            <a:ext cx="8503920" cy="1207008"/>
          </a:xfrm>
          <a:prstGeom prst="roundRect">
            <a:avLst>
              <a:gd name="adj" fmla="val 7576"/>
            </a:avLst>
          </a:prstGeom>
          <a:solidFill>
            <a:srgbClr val="FFFFFF"/>
          </a:solidFill>
          <a:ln w="12700">
            <a:solidFill>
              <a:srgbClr val="FFFFFF"/>
            </a:solidFill>
            <a:prstDash val="solid"/>
          </a:ln>
          <a:effectLst>
            <a:outerShdw blurRad="101600" dist="38100" dir="2700000" algn="bl" rotWithShape="0">
              <a:srgbClr val="000000">
                <a:alpha val="13000"/>
              </a:srgbClr>
            </a:outerShdw>
          </a:effectLst>
        </p:spPr>
      </p:sp>
      <p:sp>
        <p:nvSpPr>
          <p:cNvPr id="11" name="Text 9"/>
          <p:cNvSpPr/>
          <p:nvPr/>
        </p:nvSpPr>
        <p:spPr>
          <a:xfrm>
            <a:off x="548640" y="3721608"/>
            <a:ext cx="8046720" cy="347472"/>
          </a:xfrm>
          <a:prstGeom prst="rect">
            <a:avLst/>
          </a:prstGeom>
          <a:noFill/>
          <a:ln/>
        </p:spPr>
        <p:txBody>
          <a:bodyPr wrap="square" lIns="0" tIns="0" rIns="0" bIns="0" rtlCol="0" anchor="ctr"/>
          <a:lstStyle/>
          <a:p>
            <a:pPr marL="0" indent="0">
              <a:buNone/>
            </a:pPr>
            <a:r>
              <a:rPr lang="en-US" sz="1350" b="1" dirty="0">
                <a:solidFill>
                  <a:srgbClr val="0F6B6B"/>
                </a:solidFill>
                <a:latin typeface="Cambria" pitchFamily="34" charset="0"/>
                <a:ea typeface="Cambria" pitchFamily="34" charset="-122"/>
                <a:cs typeface="Cambria" pitchFamily="34" charset="-120"/>
              </a:rPr>
              <a:t>  Limited Social Interaction &amp; Egocentrism</a:t>
            </a:r>
            <a:endParaRPr lang="en-US" sz="1350" dirty="0"/>
          </a:p>
        </p:txBody>
      </p:sp>
      <p:sp>
        <p:nvSpPr>
          <p:cNvPr id="12" name="Text 10"/>
          <p:cNvSpPr/>
          <p:nvPr/>
        </p:nvSpPr>
        <p:spPr>
          <a:xfrm>
            <a:off x="548640" y="4105656"/>
            <a:ext cx="8046720" cy="1037844"/>
          </a:xfrm>
          <a:prstGeom prst="rect">
            <a:avLst/>
          </a:prstGeom>
          <a:noFill/>
          <a:ln/>
        </p:spPr>
        <p:txBody>
          <a:bodyPr wrap="square" lIns="0" tIns="0" rIns="0" bIns="0" rtlCol="0" anchor="ctr"/>
          <a:lstStyle/>
          <a:p>
            <a:r>
              <a:rPr lang="en-GB" dirty="0"/>
              <a:t>In overcoming egocentrism, Piaget (1958) emphasised the importance of peer interaction. Less opportunities for tasks of perspective-taking during free play because Isaac withdraws, or does not go well with group activities, which slows down decentration (; Lourenço, 2016).</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0E8"/>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6B6B"/>
          </a:solidFill>
          <a:ln w="12700">
            <a:solidFill>
              <a:srgbClr val="0F6B6B"/>
            </a:solidFill>
            <a:prstDash val="solid"/>
          </a:ln>
        </p:spPr>
      </p:sp>
      <p:sp>
        <p:nvSpPr>
          <p:cNvPr id="3" name="Text 1"/>
          <p:cNvSpPr/>
          <p:nvPr/>
        </p:nvSpPr>
        <p:spPr>
          <a:xfrm>
            <a:off x="365760" y="0"/>
            <a:ext cx="8412480" cy="777240"/>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Applying Piaget's Theory to Isaac (2 of 2)</a:t>
            </a:r>
            <a:endParaRPr lang="en-US" sz="2200" dirty="0"/>
          </a:p>
        </p:txBody>
      </p:sp>
      <p:sp>
        <p:nvSpPr>
          <p:cNvPr id="4" name="Shape 2"/>
          <p:cNvSpPr/>
          <p:nvPr/>
        </p:nvSpPr>
        <p:spPr>
          <a:xfrm>
            <a:off x="320040" y="914400"/>
            <a:ext cx="8503920" cy="1488558"/>
          </a:xfrm>
          <a:prstGeom prst="roundRect">
            <a:avLst>
              <a:gd name="adj" fmla="val 6579"/>
            </a:avLst>
          </a:prstGeom>
          <a:solidFill>
            <a:srgbClr val="FFFFFF"/>
          </a:solidFill>
          <a:ln w="12700">
            <a:solidFill>
              <a:srgbClr val="FFFFFF"/>
            </a:solidFill>
            <a:prstDash val="solid"/>
          </a:ln>
          <a:effectLst>
            <a:outerShdw blurRad="101600" dist="38100" dir="2700000" algn="bl" rotWithShape="0">
              <a:srgbClr val="000000">
                <a:alpha val="13000"/>
              </a:srgbClr>
            </a:outerShdw>
          </a:effectLst>
        </p:spPr>
      </p:sp>
      <p:sp>
        <p:nvSpPr>
          <p:cNvPr id="5" name="Text 3"/>
          <p:cNvSpPr/>
          <p:nvPr/>
        </p:nvSpPr>
        <p:spPr>
          <a:xfrm>
            <a:off x="548640" y="1005840"/>
            <a:ext cx="8046720" cy="365760"/>
          </a:xfrm>
          <a:prstGeom prst="rect">
            <a:avLst/>
          </a:prstGeom>
          <a:noFill/>
          <a:ln/>
        </p:spPr>
        <p:txBody>
          <a:bodyPr wrap="square" lIns="0" tIns="0" rIns="0" bIns="0" rtlCol="0" anchor="ctr"/>
          <a:lstStyle/>
          <a:p>
            <a:pPr marL="0" indent="0">
              <a:buNone/>
            </a:pPr>
            <a:r>
              <a:rPr lang="en-US" sz="1350" b="1" dirty="0">
                <a:solidFill>
                  <a:srgbClr val="0F6B6B"/>
                </a:solidFill>
                <a:latin typeface="Cambria" pitchFamily="34" charset="0"/>
                <a:ea typeface="Cambria" pitchFamily="34" charset="-122"/>
                <a:cs typeface="Cambria" pitchFamily="34" charset="-120"/>
              </a:rPr>
              <a:t>  Emotional Responses &amp; Cognitive Equilibrium</a:t>
            </a:r>
            <a:endParaRPr lang="en-US" sz="1350" dirty="0"/>
          </a:p>
        </p:txBody>
      </p:sp>
      <p:sp>
        <p:nvSpPr>
          <p:cNvPr id="6" name="Text 4"/>
          <p:cNvSpPr/>
          <p:nvPr/>
        </p:nvSpPr>
        <p:spPr>
          <a:xfrm>
            <a:off x="548640" y="1408176"/>
            <a:ext cx="8046720" cy="841248"/>
          </a:xfrm>
          <a:prstGeom prst="rect">
            <a:avLst/>
          </a:prstGeom>
          <a:noFill/>
          <a:ln/>
        </p:spPr>
        <p:txBody>
          <a:bodyPr wrap="square" lIns="0" tIns="0" rIns="0" bIns="0" rtlCol="0" anchor="ctr"/>
          <a:lstStyle/>
          <a:p>
            <a:pPr marL="0" indent="0">
              <a:buNone/>
            </a:pPr>
            <a:r>
              <a:rPr lang="en-GB" sz="1120" dirty="0"/>
              <a:t>According to Piaget's theory of equilibration, the child must encounter an appropriate cognitive conflict. Isaac's distress on separation and the fact that he has a problem with self-regulation indicate that he has ongoing disequilibrium, that is, he cannot accommodate his successive environments of care, leading to cognitive and emotional instability (Pons, Harris &amp; de </a:t>
            </a:r>
            <a:r>
              <a:rPr lang="en-GB" sz="1120" dirty="0" err="1"/>
              <a:t>Rosnay</a:t>
            </a:r>
            <a:r>
              <a:rPr lang="en-GB" sz="1120" dirty="0"/>
              <a:t>, 2004).</a:t>
            </a:r>
            <a:endParaRPr lang="en-US" sz="1120" dirty="0"/>
          </a:p>
        </p:txBody>
      </p:sp>
      <p:sp>
        <p:nvSpPr>
          <p:cNvPr id="7" name="Shape 5"/>
          <p:cNvSpPr/>
          <p:nvPr/>
        </p:nvSpPr>
        <p:spPr>
          <a:xfrm>
            <a:off x="320040" y="2839213"/>
            <a:ext cx="8503920" cy="1913539"/>
          </a:xfrm>
          <a:prstGeom prst="roundRect">
            <a:avLst>
              <a:gd name="adj" fmla="val 6579"/>
            </a:avLst>
          </a:prstGeom>
          <a:solidFill>
            <a:srgbClr val="FFFFFF"/>
          </a:solidFill>
          <a:ln w="12700">
            <a:solidFill>
              <a:srgbClr val="FFFFFF"/>
            </a:solidFill>
            <a:prstDash val="solid"/>
          </a:ln>
          <a:effectLst>
            <a:outerShdw blurRad="101600" dist="38100" dir="2700000" algn="bl" rotWithShape="0">
              <a:srgbClr val="000000">
                <a:alpha val="13000"/>
              </a:srgbClr>
            </a:outerShdw>
          </a:effectLst>
        </p:spPr>
      </p:sp>
      <p:sp>
        <p:nvSpPr>
          <p:cNvPr id="8" name="Text 6"/>
          <p:cNvSpPr/>
          <p:nvPr/>
        </p:nvSpPr>
        <p:spPr>
          <a:xfrm>
            <a:off x="548640" y="2560320"/>
            <a:ext cx="8046720" cy="365760"/>
          </a:xfrm>
          <a:prstGeom prst="rect">
            <a:avLst/>
          </a:prstGeom>
          <a:noFill/>
          <a:ln/>
        </p:spPr>
        <p:txBody>
          <a:bodyPr wrap="square" lIns="0" tIns="0" rIns="0" bIns="0" rtlCol="0" anchor="ctr"/>
          <a:lstStyle/>
          <a:p>
            <a:pPr marL="0" indent="0">
              <a:buNone/>
            </a:pPr>
            <a:r>
              <a:rPr lang="en-US" sz="1350" b="1" dirty="0">
                <a:solidFill>
                  <a:srgbClr val="0F6B6B"/>
                </a:solidFill>
                <a:latin typeface="Cambria" pitchFamily="34" charset="0"/>
                <a:ea typeface="Cambria" pitchFamily="34" charset="-122"/>
                <a:cs typeface="Cambria" pitchFamily="34" charset="-120"/>
              </a:rPr>
              <a:t> Maternal Mental Health &amp; Learning Environment</a:t>
            </a:r>
            <a:endParaRPr lang="en-US" sz="1350" dirty="0"/>
          </a:p>
        </p:txBody>
      </p:sp>
      <p:sp>
        <p:nvSpPr>
          <p:cNvPr id="9" name="Text 7"/>
          <p:cNvSpPr/>
          <p:nvPr/>
        </p:nvSpPr>
        <p:spPr>
          <a:xfrm>
            <a:off x="548640" y="2962656"/>
            <a:ext cx="8046720" cy="841248"/>
          </a:xfrm>
          <a:prstGeom prst="rect">
            <a:avLst/>
          </a:prstGeom>
          <a:noFill/>
          <a:ln/>
        </p:spPr>
        <p:txBody>
          <a:bodyPr wrap="square" lIns="0" tIns="0" rIns="0" bIns="0" rtlCol="0" anchor="ctr"/>
          <a:lstStyle/>
          <a:p>
            <a:pPr marL="0" indent="0">
              <a:buNone/>
            </a:pPr>
            <a:r>
              <a:rPr lang="en-GB" sz="1120" dirty="0"/>
              <a:t>Piaget recognized the physical and social surroundings as significant to cognitive growth. The quality of verbal and play-based scaffolding that is available at home may be restricted by his mom's post-natal depression (PND). Stein et al. (2014) reported that mothers with PND exhibited less responsiveness, which had a negative impact on early language and cognitive development.</a:t>
            </a:r>
            <a:endParaRPr lang="en-US" sz="112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6B6B"/>
          </a:solidFill>
          <a:ln w="12700">
            <a:solidFill>
              <a:srgbClr val="0F6B6B"/>
            </a:solidFill>
            <a:prstDash val="solid"/>
          </a:ln>
        </p:spPr>
      </p:sp>
      <p:sp>
        <p:nvSpPr>
          <p:cNvPr id="3" name="Text 1"/>
          <p:cNvSpPr/>
          <p:nvPr/>
        </p:nvSpPr>
        <p:spPr>
          <a:xfrm>
            <a:off x="365760" y="0"/>
            <a:ext cx="8412480" cy="777240"/>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Practical Strategies &amp; Interventions (1 of 2)</a:t>
            </a:r>
            <a:endParaRPr lang="en-US" sz="2200" dirty="0"/>
          </a:p>
        </p:txBody>
      </p:sp>
      <p:sp>
        <p:nvSpPr>
          <p:cNvPr id="4" name="Shape 2"/>
          <p:cNvSpPr/>
          <p:nvPr/>
        </p:nvSpPr>
        <p:spPr>
          <a:xfrm>
            <a:off x="320040" y="914400"/>
            <a:ext cx="8503920" cy="1234440"/>
          </a:xfrm>
          <a:prstGeom prst="roundRect">
            <a:avLst>
              <a:gd name="adj" fmla="val 8889"/>
            </a:avLst>
          </a:prstGeom>
          <a:solidFill>
            <a:srgbClr val="D4EEED"/>
          </a:solidFill>
          <a:ln w="12700">
            <a:solidFill>
              <a:srgbClr val="D4EEED"/>
            </a:solidFill>
            <a:prstDash val="solid"/>
          </a:ln>
        </p:spPr>
      </p:sp>
      <p:sp>
        <p:nvSpPr>
          <p:cNvPr id="5" name="Shape 3"/>
          <p:cNvSpPr/>
          <p:nvPr/>
        </p:nvSpPr>
        <p:spPr>
          <a:xfrm>
            <a:off x="384048" y="1261872"/>
            <a:ext cx="548640" cy="548640"/>
          </a:xfrm>
          <a:prstGeom prst="ellipse">
            <a:avLst/>
          </a:prstGeom>
          <a:solidFill>
            <a:srgbClr val="0F6B6B"/>
          </a:solidFill>
          <a:ln w="12700">
            <a:solidFill>
              <a:srgbClr val="0F6B6B"/>
            </a:solidFill>
            <a:prstDash val="solid"/>
          </a:ln>
        </p:spPr>
      </p:sp>
      <p:sp>
        <p:nvSpPr>
          <p:cNvPr id="6" name="Text 4"/>
          <p:cNvSpPr/>
          <p:nvPr/>
        </p:nvSpPr>
        <p:spPr>
          <a:xfrm>
            <a:off x="384048" y="1261872"/>
            <a:ext cx="548640" cy="548640"/>
          </a:xfrm>
          <a:prstGeom prst="rect">
            <a:avLst/>
          </a:prstGeom>
          <a:noFill/>
          <a:ln/>
        </p:spPr>
        <p:txBody>
          <a:bodyPr wrap="square" lIns="0" tIns="0" rIns="0" bIns="0" rtlCol="0" anchor="ctr"/>
          <a:lstStyle/>
          <a:p>
            <a:pPr marL="0" indent="0" algn="ctr">
              <a:buNone/>
            </a:pPr>
            <a:r>
              <a:rPr lang="en-US" sz="1100" b="1" dirty="0">
                <a:solidFill>
                  <a:srgbClr val="FFFFFF"/>
                </a:solidFill>
                <a:latin typeface="Cambria" pitchFamily="34" charset="0"/>
                <a:ea typeface="Cambria" pitchFamily="34" charset="-122"/>
                <a:cs typeface="Cambria" pitchFamily="34" charset="-120"/>
              </a:rPr>
              <a:t>01</a:t>
            </a:r>
            <a:endParaRPr lang="en-US" sz="1100" dirty="0"/>
          </a:p>
        </p:txBody>
      </p:sp>
      <p:sp>
        <p:nvSpPr>
          <p:cNvPr id="7" name="Text 5"/>
          <p:cNvSpPr/>
          <p:nvPr/>
        </p:nvSpPr>
        <p:spPr>
          <a:xfrm>
            <a:off x="1078992" y="1005840"/>
            <a:ext cx="7589520" cy="347472"/>
          </a:xfrm>
          <a:prstGeom prst="rect">
            <a:avLst/>
          </a:prstGeom>
          <a:noFill/>
          <a:ln/>
        </p:spPr>
        <p:txBody>
          <a:bodyPr wrap="square" lIns="0" tIns="0" rIns="0" bIns="0" rtlCol="0" anchor="ctr"/>
          <a:lstStyle/>
          <a:p>
            <a:pPr marL="0" indent="0">
              <a:buNone/>
            </a:pPr>
            <a:r>
              <a:rPr lang="en-US" sz="1350" b="1" dirty="0">
                <a:solidFill>
                  <a:srgbClr val="0F6B6B"/>
                </a:solidFill>
                <a:latin typeface="Cambria" pitchFamily="34" charset="0"/>
                <a:ea typeface="Cambria" pitchFamily="34" charset="-122"/>
                <a:cs typeface="Cambria" pitchFamily="34" charset="-120"/>
              </a:rPr>
              <a:t>Play-Based Learning Environments</a:t>
            </a:r>
            <a:endParaRPr lang="en-US" sz="1350" dirty="0"/>
          </a:p>
        </p:txBody>
      </p:sp>
      <p:sp>
        <p:nvSpPr>
          <p:cNvPr id="8" name="Text 6"/>
          <p:cNvSpPr/>
          <p:nvPr/>
        </p:nvSpPr>
        <p:spPr>
          <a:xfrm>
            <a:off x="1078992" y="1389888"/>
            <a:ext cx="7589520" cy="694944"/>
          </a:xfrm>
          <a:prstGeom prst="rect">
            <a:avLst/>
          </a:prstGeom>
          <a:noFill/>
          <a:ln/>
        </p:spPr>
        <p:txBody>
          <a:bodyPr wrap="square" lIns="0" tIns="0" rIns="0" bIns="0" rtlCol="0" anchor="ctr"/>
          <a:lstStyle/>
          <a:p>
            <a:r>
              <a:rPr lang="en-GB" sz="1100" dirty="0"/>
              <a:t>Create play spaces with open-ended, sensory materials (sand, water and construction) to enable Isaac to engage in active discovery of materials to develop and construct new schemas, which is central to Piaget's constructivist model (1952; Wood, 2013). This is an Agency that includes Early Years Practitioners and SENCO.</a:t>
            </a:r>
            <a:endParaRPr lang="en-US" sz="1100" dirty="0"/>
          </a:p>
        </p:txBody>
      </p:sp>
      <p:sp>
        <p:nvSpPr>
          <p:cNvPr id="9" name="Shape 7"/>
          <p:cNvSpPr/>
          <p:nvPr/>
        </p:nvSpPr>
        <p:spPr>
          <a:xfrm>
            <a:off x="320040" y="2286000"/>
            <a:ext cx="8503920" cy="1234440"/>
          </a:xfrm>
          <a:prstGeom prst="roundRect">
            <a:avLst>
              <a:gd name="adj" fmla="val 8889"/>
            </a:avLst>
          </a:prstGeom>
          <a:solidFill>
            <a:srgbClr val="D4EEED"/>
          </a:solidFill>
          <a:ln w="12700">
            <a:solidFill>
              <a:srgbClr val="D4EEED"/>
            </a:solidFill>
            <a:prstDash val="solid"/>
          </a:ln>
        </p:spPr>
      </p:sp>
      <p:sp>
        <p:nvSpPr>
          <p:cNvPr id="10" name="Shape 8"/>
          <p:cNvSpPr/>
          <p:nvPr/>
        </p:nvSpPr>
        <p:spPr>
          <a:xfrm>
            <a:off x="384048" y="2633472"/>
            <a:ext cx="548640" cy="548640"/>
          </a:xfrm>
          <a:prstGeom prst="ellipse">
            <a:avLst/>
          </a:prstGeom>
          <a:solidFill>
            <a:srgbClr val="0F6B6B"/>
          </a:solidFill>
          <a:ln w="12700">
            <a:solidFill>
              <a:srgbClr val="0F6B6B"/>
            </a:solidFill>
            <a:prstDash val="solid"/>
          </a:ln>
        </p:spPr>
      </p:sp>
      <p:sp>
        <p:nvSpPr>
          <p:cNvPr id="11" name="Text 9"/>
          <p:cNvSpPr/>
          <p:nvPr/>
        </p:nvSpPr>
        <p:spPr>
          <a:xfrm>
            <a:off x="384048" y="2633472"/>
            <a:ext cx="548640" cy="548640"/>
          </a:xfrm>
          <a:prstGeom prst="rect">
            <a:avLst/>
          </a:prstGeom>
          <a:noFill/>
          <a:ln/>
        </p:spPr>
        <p:txBody>
          <a:bodyPr wrap="square" lIns="0" tIns="0" rIns="0" bIns="0" rtlCol="0" anchor="ctr"/>
          <a:lstStyle/>
          <a:p>
            <a:pPr marL="0" indent="0" algn="ctr">
              <a:buNone/>
            </a:pPr>
            <a:r>
              <a:rPr lang="en-US" sz="1100" b="1" dirty="0">
                <a:solidFill>
                  <a:srgbClr val="FFFFFF"/>
                </a:solidFill>
                <a:latin typeface="Cambria" pitchFamily="34" charset="0"/>
                <a:ea typeface="Cambria" pitchFamily="34" charset="-122"/>
                <a:cs typeface="Cambria" pitchFamily="34" charset="-120"/>
              </a:rPr>
              <a:t>02</a:t>
            </a:r>
            <a:endParaRPr lang="en-US" sz="1100" dirty="0"/>
          </a:p>
        </p:txBody>
      </p:sp>
      <p:sp>
        <p:nvSpPr>
          <p:cNvPr id="12" name="Text 10"/>
          <p:cNvSpPr/>
          <p:nvPr/>
        </p:nvSpPr>
        <p:spPr>
          <a:xfrm>
            <a:off x="1078992" y="2377440"/>
            <a:ext cx="7589520" cy="347472"/>
          </a:xfrm>
          <a:prstGeom prst="rect">
            <a:avLst/>
          </a:prstGeom>
          <a:noFill/>
          <a:ln/>
        </p:spPr>
        <p:txBody>
          <a:bodyPr wrap="square" lIns="0" tIns="0" rIns="0" bIns="0" rtlCol="0" anchor="ctr"/>
          <a:lstStyle/>
          <a:p>
            <a:pPr marL="0" indent="0">
              <a:buNone/>
            </a:pPr>
            <a:r>
              <a:rPr lang="en-US" sz="1350" b="1" dirty="0">
                <a:solidFill>
                  <a:srgbClr val="0F6B6B"/>
                </a:solidFill>
                <a:latin typeface="Cambria" pitchFamily="34" charset="0"/>
                <a:ea typeface="Cambria" pitchFamily="34" charset="-122"/>
                <a:cs typeface="Cambria" pitchFamily="34" charset="-120"/>
              </a:rPr>
              <a:t>Language-Rich Environments</a:t>
            </a:r>
            <a:endParaRPr lang="en-US" sz="1350" dirty="0"/>
          </a:p>
        </p:txBody>
      </p:sp>
      <p:sp>
        <p:nvSpPr>
          <p:cNvPr id="13" name="Text 11"/>
          <p:cNvSpPr/>
          <p:nvPr/>
        </p:nvSpPr>
        <p:spPr>
          <a:xfrm>
            <a:off x="1078992" y="2761488"/>
            <a:ext cx="7589520" cy="694944"/>
          </a:xfrm>
          <a:prstGeom prst="rect">
            <a:avLst/>
          </a:prstGeom>
          <a:noFill/>
          <a:ln/>
        </p:spPr>
        <p:txBody>
          <a:bodyPr wrap="square" lIns="0" tIns="0" rIns="0" bIns="0" rtlCol="0" anchor="ctr"/>
          <a:lstStyle/>
          <a:p>
            <a:pPr marL="0" indent="0">
              <a:buNone/>
            </a:pPr>
            <a:r>
              <a:rPr lang="en-GB" sz="1100" b="0" i="0" dirty="0">
                <a:effectLst/>
                <a:latin typeface="Geist"/>
              </a:rPr>
              <a:t>Practitioners need to: use sustained shared thinking, tell stories about play and offer high quality input of words for symbolic representation. Structured Storytelling and Role Play are suggested by Fisher 2013 to enhance Pre-Operational language skills. Referral from Agency: Speech &amp; Language Therapist.</a:t>
            </a:r>
            <a:endParaRPr lang="en-US" sz="1100" dirty="0"/>
          </a:p>
        </p:txBody>
      </p:sp>
      <p:sp>
        <p:nvSpPr>
          <p:cNvPr id="14" name="Shape 12"/>
          <p:cNvSpPr/>
          <p:nvPr/>
        </p:nvSpPr>
        <p:spPr>
          <a:xfrm>
            <a:off x="320040" y="3657600"/>
            <a:ext cx="8503920" cy="1234440"/>
          </a:xfrm>
          <a:prstGeom prst="roundRect">
            <a:avLst>
              <a:gd name="adj" fmla="val 8889"/>
            </a:avLst>
          </a:prstGeom>
          <a:solidFill>
            <a:srgbClr val="D4EEED"/>
          </a:solidFill>
          <a:ln w="12700">
            <a:solidFill>
              <a:srgbClr val="D4EEED"/>
            </a:solidFill>
            <a:prstDash val="solid"/>
          </a:ln>
        </p:spPr>
      </p:sp>
      <p:sp>
        <p:nvSpPr>
          <p:cNvPr id="15" name="Shape 13"/>
          <p:cNvSpPr/>
          <p:nvPr/>
        </p:nvSpPr>
        <p:spPr>
          <a:xfrm>
            <a:off x="384048" y="4005072"/>
            <a:ext cx="548640" cy="548640"/>
          </a:xfrm>
          <a:prstGeom prst="ellipse">
            <a:avLst/>
          </a:prstGeom>
          <a:solidFill>
            <a:srgbClr val="0F6B6B"/>
          </a:solidFill>
          <a:ln w="12700">
            <a:solidFill>
              <a:srgbClr val="0F6B6B"/>
            </a:solidFill>
            <a:prstDash val="solid"/>
          </a:ln>
        </p:spPr>
      </p:sp>
      <p:sp>
        <p:nvSpPr>
          <p:cNvPr id="16" name="Text 14"/>
          <p:cNvSpPr/>
          <p:nvPr/>
        </p:nvSpPr>
        <p:spPr>
          <a:xfrm>
            <a:off x="384048" y="4005072"/>
            <a:ext cx="548640" cy="548640"/>
          </a:xfrm>
          <a:prstGeom prst="rect">
            <a:avLst/>
          </a:prstGeom>
          <a:noFill/>
          <a:ln/>
        </p:spPr>
        <p:txBody>
          <a:bodyPr wrap="square" lIns="0" tIns="0" rIns="0" bIns="0" rtlCol="0" anchor="ctr"/>
          <a:lstStyle/>
          <a:p>
            <a:pPr marL="0" indent="0" algn="ctr">
              <a:buNone/>
            </a:pPr>
            <a:r>
              <a:rPr lang="en-US" sz="1100" b="1" dirty="0">
                <a:solidFill>
                  <a:srgbClr val="FFFFFF"/>
                </a:solidFill>
                <a:latin typeface="Cambria" pitchFamily="34" charset="0"/>
                <a:ea typeface="Cambria" pitchFamily="34" charset="-122"/>
                <a:cs typeface="Cambria" pitchFamily="34" charset="-120"/>
              </a:rPr>
              <a:t>03</a:t>
            </a:r>
            <a:endParaRPr lang="en-US" sz="1100" dirty="0"/>
          </a:p>
        </p:txBody>
      </p:sp>
      <p:sp>
        <p:nvSpPr>
          <p:cNvPr id="17" name="Text 15"/>
          <p:cNvSpPr/>
          <p:nvPr/>
        </p:nvSpPr>
        <p:spPr>
          <a:xfrm>
            <a:off x="1078992" y="3749040"/>
            <a:ext cx="7589520" cy="347472"/>
          </a:xfrm>
          <a:prstGeom prst="rect">
            <a:avLst/>
          </a:prstGeom>
          <a:noFill/>
          <a:ln/>
        </p:spPr>
        <p:txBody>
          <a:bodyPr wrap="square" lIns="0" tIns="0" rIns="0" bIns="0" rtlCol="0" anchor="ctr"/>
          <a:lstStyle/>
          <a:p>
            <a:pPr marL="0" indent="0">
              <a:buNone/>
            </a:pPr>
            <a:r>
              <a:rPr lang="en-US" sz="1350" b="1" dirty="0">
                <a:solidFill>
                  <a:srgbClr val="0F6B6B"/>
                </a:solidFill>
                <a:latin typeface="Cambria" pitchFamily="34" charset="0"/>
                <a:ea typeface="Cambria" pitchFamily="34" charset="-122"/>
                <a:cs typeface="Cambria" pitchFamily="34" charset="-120"/>
              </a:rPr>
              <a:t>Graduated Transitions &amp; Routine</a:t>
            </a:r>
            <a:endParaRPr lang="en-US" sz="1350" dirty="0"/>
          </a:p>
        </p:txBody>
      </p:sp>
      <p:sp>
        <p:nvSpPr>
          <p:cNvPr id="18" name="Text 16"/>
          <p:cNvSpPr/>
          <p:nvPr/>
        </p:nvSpPr>
        <p:spPr>
          <a:xfrm>
            <a:off x="1078992" y="4133088"/>
            <a:ext cx="7589520" cy="694944"/>
          </a:xfrm>
          <a:prstGeom prst="rect">
            <a:avLst/>
          </a:prstGeom>
          <a:noFill/>
          <a:ln/>
        </p:spPr>
        <p:txBody>
          <a:bodyPr wrap="square" lIns="0" tIns="0" rIns="0" bIns="0" rtlCol="0" anchor="ctr"/>
          <a:lstStyle/>
          <a:p>
            <a:pPr marL="0" indent="0">
              <a:buNone/>
            </a:pPr>
            <a:r>
              <a:rPr lang="en-GB" sz="1100" b="0" i="0" dirty="0">
                <a:effectLst/>
                <a:latin typeface="Geist"/>
              </a:rPr>
              <a:t>Use visual timetables and create routine to minimize the possibility of disruptions and mismatches caused by unpredictability. Schema consistency is provided through gradual handovers of key workers. Agency: Key Worker + Family Support Worker.</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6B6B"/>
          </a:solidFill>
          <a:ln w="12700">
            <a:solidFill>
              <a:srgbClr val="0F6B6B"/>
            </a:solidFill>
            <a:prstDash val="solid"/>
          </a:ln>
        </p:spPr>
      </p:sp>
      <p:sp>
        <p:nvSpPr>
          <p:cNvPr id="3" name="Text 1"/>
          <p:cNvSpPr/>
          <p:nvPr/>
        </p:nvSpPr>
        <p:spPr>
          <a:xfrm>
            <a:off x="365760" y="0"/>
            <a:ext cx="8412480" cy="777240"/>
          </a:xfrm>
          <a:prstGeom prst="rect">
            <a:avLst/>
          </a:prstGeom>
          <a:noFill/>
          <a:ln/>
        </p:spPr>
        <p:txBody>
          <a:bodyPr wrap="square" lIns="0" tIns="0" rIns="0" bIns="0" rtlCol="0" anchor="ctr"/>
          <a:lstStyle/>
          <a:p>
            <a:pPr marL="0" indent="0">
              <a:buNone/>
            </a:pPr>
            <a:r>
              <a:rPr lang="en-US" sz="2200" b="1" dirty="0">
                <a:solidFill>
                  <a:srgbClr val="FFFFFF"/>
                </a:solidFill>
                <a:latin typeface="Cambria" pitchFamily="34" charset="0"/>
                <a:ea typeface="Cambria" pitchFamily="34" charset="-122"/>
                <a:cs typeface="Cambria" pitchFamily="34" charset="-120"/>
              </a:rPr>
              <a:t>Practical Strategies &amp; Interventions (2 of 2)</a:t>
            </a:r>
            <a:endParaRPr lang="en-US" sz="2200" dirty="0"/>
          </a:p>
        </p:txBody>
      </p:sp>
      <p:sp>
        <p:nvSpPr>
          <p:cNvPr id="4" name="Shape 2"/>
          <p:cNvSpPr/>
          <p:nvPr/>
        </p:nvSpPr>
        <p:spPr>
          <a:xfrm>
            <a:off x="320040" y="914400"/>
            <a:ext cx="8503920" cy="1389888"/>
          </a:xfrm>
          <a:prstGeom prst="roundRect">
            <a:avLst>
              <a:gd name="adj" fmla="val 7895"/>
            </a:avLst>
          </a:prstGeom>
          <a:solidFill>
            <a:srgbClr val="D4EEED"/>
          </a:solidFill>
          <a:ln w="12700">
            <a:solidFill>
              <a:srgbClr val="D4EEED"/>
            </a:solidFill>
            <a:prstDash val="solid"/>
          </a:ln>
        </p:spPr>
      </p:sp>
      <p:sp>
        <p:nvSpPr>
          <p:cNvPr id="5" name="Shape 3"/>
          <p:cNvSpPr/>
          <p:nvPr/>
        </p:nvSpPr>
        <p:spPr>
          <a:xfrm>
            <a:off x="384048" y="1335024"/>
            <a:ext cx="548640" cy="548640"/>
          </a:xfrm>
          <a:prstGeom prst="ellipse">
            <a:avLst/>
          </a:prstGeom>
          <a:solidFill>
            <a:srgbClr val="0F6B6B"/>
          </a:solidFill>
          <a:ln w="12700">
            <a:solidFill>
              <a:srgbClr val="0F6B6B"/>
            </a:solidFill>
            <a:prstDash val="solid"/>
          </a:ln>
        </p:spPr>
      </p:sp>
      <p:sp>
        <p:nvSpPr>
          <p:cNvPr id="6" name="Text 4"/>
          <p:cNvSpPr/>
          <p:nvPr/>
        </p:nvSpPr>
        <p:spPr>
          <a:xfrm>
            <a:off x="384048" y="1335024"/>
            <a:ext cx="548640" cy="548640"/>
          </a:xfrm>
          <a:prstGeom prst="rect">
            <a:avLst/>
          </a:prstGeom>
          <a:noFill/>
          <a:ln/>
        </p:spPr>
        <p:txBody>
          <a:bodyPr wrap="square" lIns="0" tIns="0" rIns="0" bIns="0" rtlCol="0" anchor="ctr"/>
          <a:lstStyle/>
          <a:p>
            <a:pPr marL="0" indent="0" algn="ctr">
              <a:buNone/>
            </a:pPr>
            <a:r>
              <a:rPr lang="en-US" sz="1100" b="1" dirty="0">
                <a:solidFill>
                  <a:srgbClr val="FFFFFF"/>
                </a:solidFill>
                <a:latin typeface="Cambria" pitchFamily="34" charset="0"/>
                <a:ea typeface="Cambria" pitchFamily="34" charset="-122"/>
                <a:cs typeface="Cambria" pitchFamily="34" charset="-120"/>
              </a:rPr>
              <a:t>04</a:t>
            </a:r>
            <a:endParaRPr lang="en-US" sz="1100" dirty="0"/>
          </a:p>
        </p:txBody>
      </p:sp>
      <p:sp>
        <p:nvSpPr>
          <p:cNvPr id="7" name="Text 5"/>
          <p:cNvSpPr/>
          <p:nvPr/>
        </p:nvSpPr>
        <p:spPr>
          <a:xfrm>
            <a:off x="1078992" y="1024128"/>
            <a:ext cx="7589520" cy="365760"/>
          </a:xfrm>
          <a:prstGeom prst="rect">
            <a:avLst/>
          </a:prstGeom>
          <a:noFill/>
          <a:ln/>
        </p:spPr>
        <p:txBody>
          <a:bodyPr wrap="square" lIns="0" tIns="0" rIns="0" bIns="0" rtlCol="0" anchor="ctr"/>
          <a:lstStyle/>
          <a:p>
            <a:pPr marL="0" indent="0">
              <a:buNone/>
            </a:pPr>
            <a:r>
              <a:rPr lang="en-US" sz="1350" b="1" dirty="0">
                <a:solidFill>
                  <a:srgbClr val="0F6B6B"/>
                </a:solidFill>
                <a:latin typeface="Cambria" pitchFamily="34" charset="0"/>
                <a:ea typeface="Cambria" pitchFamily="34" charset="-122"/>
                <a:cs typeface="Cambria" pitchFamily="34" charset="-120"/>
              </a:rPr>
              <a:t>Parental Support &amp; Modelling</a:t>
            </a:r>
            <a:endParaRPr lang="en-US" sz="1350" dirty="0"/>
          </a:p>
        </p:txBody>
      </p:sp>
      <p:sp>
        <p:nvSpPr>
          <p:cNvPr id="8" name="Text 6"/>
          <p:cNvSpPr/>
          <p:nvPr/>
        </p:nvSpPr>
        <p:spPr>
          <a:xfrm>
            <a:off x="1078992" y="1426464"/>
            <a:ext cx="7589520" cy="822960"/>
          </a:xfrm>
          <a:prstGeom prst="rect">
            <a:avLst/>
          </a:prstGeom>
          <a:noFill/>
          <a:ln/>
        </p:spPr>
        <p:txBody>
          <a:bodyPr wrap="square" lIns="0" tIns="0" rIns="0" bIns="0" rtlCol="0" anchor="ctr"/>
          <a:lstStyle/>
          <a:p>
            <a:pPr marL="0" indent="0">
              <a:buNone/>
            </a:pPr>
            <a:r>
              <a:rPr lang="en-GB" sz="1200" b="0" i="0" dirty="0">
                <a:effectLst/>
                <a:latin typeface="Geist"/>
              </a:rPr>
              <a:t>Provide access to parenting programs, such as Incredible Years, Triple P etc. for Isaac's mum or dad to model the schema building play in the home. Health of the mother is optimized when dealing with the cognitive-environmental deficit associated with PND. Agency: Health Visitor + Children's Centre Family Worker (Stein et al., 2014).</a:t>
            </a:r>
            <a:endParaRPr lang="en-US" sz="1120" dirty="0"/>
          </a:p>
        </p:txBody>
      </p:sp>
      <p:sp>
        <p:nvSpPr>
          <p:cNvPr id="9" name="Shape 7"/>
          <p:cNvSpPr/>
          <p:nvPr/>
        </p:nvSpPr>
        <p:spPr>
          <a:xfrm>
            <a:off x="320040" y="2468880"/>
            <a:ext cx="8503920" cy="1389888"/>
          </a:xfrm>
          <a:prstGeom prst="roundRect">
            <a:avLst>
              <a:gd name="adj" fmla="val 7895"/>
            </a:avLst>
          </a:prstGeom>
          <a:solidFill>
            <a:srgbClr val="D4EEED"/>
          </a:solidFill>
          <a:ln w="12700">
            <a:solidFill>
              <a:srgbClr val="D4EEED"/>
            </a:solidFill>
            <a:prstDash val="solid"/>
          </a:ln>
        </p:spPr>
      </p:sp>
      <p:sp>
        <p:nvSpPr>
          <p:cNvPr id="10" name="Shape 8"/>
          <p:cNvSpPr/>
          <p:nvPr/>
        </p:nvSpPr>
        <p:spPr>
          <a:xfrm>
            <a:off x="384048" y="2889504"/>
            <a:ext cx="548640" cy="548640"/>
          </a:xfrm>
          <a:prstGeom prst="ellipse">
            <a:avLst/>
          </a:prstGeom>
          <a:solidFill>
            <a:srgbClr val="0F6B6B"/>
          </a:solidFill>
          <a:ln w="12700">
            <a:solidFill>
              <a:srgbClr val="0F6B6B"/>
            </a:solidFill>
            <a:prstDash val="solid"/>
          </a:ln>
        </p:spPr>
      </p:sp>
      <p:sp>
        <p:nvSpPr>
          <p:cNvPr id="11" name="Text 9"/>
          <p:cNvSpPr/>
          <p:nvPr/>
        </p:nvSpPr>
        <p:spPr>
          <a:xfrm>
            <a:off x="384048" y="2889504"/>
            <a:ext cx="548640" cy="548640"/>
          </a:xfrm>
          <a:prstGeom prst="rect">
            <a:avLst/>
          </a:prstGeom>
          <a:noFill/>
          <a:ln/>
        </p:spPr>
        <p:txBody>
          <a:bodyPr wrap="square" lIns="0" tIns="0" rIns="0" bIns="0" rtlCol="0" anchor="ctr"/>
          <a:lstStyle/>
          <a:p>
            <a:pPr marL="0" indent="0" algn="ctr">
              <a:buNone/>
            </a:pPr>
            <a:r>
              <a:rPr lang="en-US" sz="1100" b="1" dirty="0">
                <a:solidFill>
                  <a:srgbClr val="FFFFFF"/>
                </a:solidFill>
                <a:latin typeface="Cambria" pitchFamily="34" charset="0"/>
                <a:ea typeface="Cambria" pitchFamily="34" charset="-122"/>
                <a:cs typeface="Cambria" pitchFamily="34" charset="-120"/>
              </a:rPr>
              <a:t>05</a:t>
            </a:r>
            <a:endParaRPr lang="en-US" sz="1100" dirty="0"/>
          </a:p>
        </p:txBody>
      </p:sp>
      <p:sp>
        <p:nvSpPr>
          <p:cNvPr id="12" name="Text 10"/>
          <p:cNvSpPr/>
          <p:nvPr/>
        </p:nvSpPr>
        <p:spPr>
          <a:xfrm>
            <a:off x="1078992" y="2578608"/>
            <a:ext cx="7589520" cy="365760"/>
          </a:xfrm>
          <a:prstGeom prst="rect">
            <a:avLst/>
          </a:prstGeom>
          <a:noFill/>
          <a:ln/>
        </p:spPr>
        <p:txBody>
          <a:bodyPr wrap="square" lIns="0" tIns="0" rIns="0" bIns="0" rtlCol="0" anchor="ctr"/>
          <a:lstStyle/>
          <a:p>
            <a:pPr marL="0" indent="0">
              <a:buNone/>
            </a:pPr>
            <a:r>
              <a:rPr lang="en-US" sz="1350" b="1" dirty="0">
                <a:solidFill>
                  <a:srgbClr val="0F6B6B"/>
                </a:solidFill>
                <a:latin typeface="Cambria" pitchFamily="34" charset="0"/>
                <a:ea typeface="Cambria" pitchFamily="34" charset="-122"/>
                <a:cs typeface="Cambria" pitchFamily="34" charset="-120"/>
              </a:rPr>
              <a:t>Peer Interaction &amp; Collaborative Play</a:t>
            </a:r>
            <a:endParaRPr lang="en-US" sz="1350" dirty="0"/>
          </a:p>
        </p:txBody>
      </p:sp>
      <p:sp>
        <p:nvSpPr>
          <p:cNvPr id="13" name="Text 11"/>
          <p:cNvSpPr/>
          <p:nvPr/>
        </p:nvSpPr>
        <p:spPr>
          <a:xfrm>
            <a:off x="1078992" y="2980944"/>
            <a:ext cx="7589520" cy="822960"/>
          </a:xfrm>
          <a:prstGeom prst="rect">
            <a:avLst/>
          </a:prstGeom>
          <a:noFill/>
          <a:ln/>
        </p:spPr>
        <p:txBody>
          <a:bodyPr wrap="square" lIns="0" tIns="0" rIns="0" bIns="0" rtlCol="0" anchor="ctr"/>
          <a:lstStyle/>
          <a:p>
            <a:pPr marL="0" indent="0">
              <a:buNone/>
            </a:pPr>
            <a:r>
              <a:rPr lang="en-GB" sz="1200" b="0" i="0" dirty="0">
                <a:effectLst/>
                <a:latin typeface="Geist"/>
              </a:rPr>
              <a:t>Small-group activities are structured to minimize feelings of isolation, which impedes the ability to take the perspective. Decentration is promoted through guided socio-dramatic play which is a Pre-Operational milestone (Goswami, 2014). Agency: Early Years Practitioner / Play Therapist.</a:t>
            </a:r>
            <a:endParaRPr lang="en-US" sz="1120" dirty="0"/>
          </a:p>
        </p:txBody>
      </p:sp>
      <p:sp>
        <p:nvSpPr>
          <p:cNvPr id="14" name="Shape 12"/>
          <p:cNvSpPr/>
          <p:nvPr/>
        </p:nvSpPr>
        <p:spPr>
          <a:xfrm>
            <a:off x="320040" y="4297680"/>
            <a:ext cx="8503920" cy="566928"/>
          </a:xfrm>
          <a:prstGeom prst="roundRect">
            <a:avLst>
              <a:gd name="adj" fmla="val 12903"/>
            </a:avLst>
          </a:prstGeom>
          <a:solidFill>
            <a:srgbClr val="F4F0E8"/>
          </a:solidFill>
          <a:ln w="12700">
            <a:solidFill>
              <a:srgbClr val="F4F0E8"/>
            </a:solidFill>
            <a:prstDash val="solid"/>
          </a:ln>
        </p:spPr>
      </p:sp>
      <p:sp>
        <p:nvSpPr>
          <p:cNvPr id="15" name="Text 13"/>
          <p:cNvSpPr/>
          <p:nvPr/>
        </p:nvSpPr>
        <p:spPr>
          <a:xfrm>
            <a:off x="502920" y="4343400"/>
            <a:ext cx="8138160" cy="475488"/>
          </a:xfrm>
          <a:prstGeom prst="rect">
            <a:avLst/>
          </a:prstGeom>
          <a:noFill/>
          <a:ln/>
        </p:spPr>
        <p:txBody>
          <a:bodyPr wrap="square" lIns="0" tIns="0" rIns="0" bIns="0" rtlCol="0" anchor="ctr"/>
          <a:lstStyle/>
          <a:p>
            <a:r>
              <a:rPr lang="en-GB" sz="1100" dirty="0"/>
              <a:t>Multi Agency Collaboration: Strategies need to be coordinated across the Children's Centre, Health Visiting Service, Speech &amp; Language Therapy and CAMHS (where suitable).</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0E8"/>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6B6B"/>
          </a:solidFill>
          <a:ln w="12700">
            <a:solidFill>
              <a:srgbClr val="0F6B6B"/>
            </a:solidFill>
            <a:prstDash val="solid"/>
          </a:ln>
        </p:spPr>
      </p:sp>
      <p:sp>
        <p:nvSpPr>
          <p:cNvPr id="3" name="Text 1"/>
          <p:cNvSpPr/>
          <p:nvPr/>
        </p:nvSpPr>
        <p:spPr>
          <a:xfrm>
            <a:off x="365760" y="0"/>
            <a:ext cx="8412480" cy="777240"/>
          </a:xfrm>
          <a:prstGeom prst="rect">
            <a:avLst/>
          </a:prstGeom>
          <a:noFill/>
          <a:ln/>
        </p:spPr>
        <p:txBody>
          <a:bodyPr wrap="square" lIns="0" tIns="0" rIns="0" bIns="0" rtlCol="0" anchor="ctr"/>
          <a:lstStyle/>
          <a:p>
            <a:pPr marL="0" indent="0">
              <a:buNone/>
            </a:pPr>
            <a:r>
              <a:rPr lang="en-US" sz="2400" b="1" dirty="0">
                <a:solidFill>
                  <a:srgbClr val="FFFFFF"/>
                </a:solidFill>
                <a:latin typeface="Cambria" pitchFamily="34" charset="0"/>
                <a:ea typeface="Cambria" pitchFamily="34" charset="-122"/>
                <a:cs typeface="Cambria" pitchFamily="34" charset="-120"/>
              </a:rPr>
              <a:t>Nature vs Nurture in Isaac's Development</a:t>
            </a:r>
            <a:endParaRPr lang="en-US" sz="2400" dirty="0"/>
          </a:p>
        </p:txBody>
      </p:sp>
      <p:sp>
        <p:nvSpPr>
          <p:cNvPr id="4" name="Shape 2"/>
          <p:cNvSpPr/>
          <p:nvPr/>
        </p:nvSpPr>
        <p:spPr>
          <a:xfrm>
            <a:off x="320040" y="914400"/>
            <a:ext cx="4023360" cy="3931920"/>
          </a:xfrm>
          <a:prstGeom prst="roundRect">
            <a:avLst>
              <a:gd name="adj" fmla="val 2791"/>
            </a:avLst>
          </a:prstGeom>
          <a:solidFill>
            <a:srgbClr val="FFFFFF"/>
          </a:solidFill>
          <a:ln w="12700">
            <a:solidFill>
              <a:srgbClr val="FFFFFF"/>
            </a:solidFill>
            <a:prstDash val="solid"/>
          </a:ln>
          <a:effectLst>
            <a:outerShdw blurRad="101600" dist="38100" dir="2700000" algn="bl" rotWithShape="0">
              <a:srgbClr val="000000">
                <a:alpha val="13000"/>
              </a:srgbClr>
            </a:outerShdw>
          </a:effectLst>
        </p:spPr>
      </p:sp>
      <p:sp>
        <p:nvSpPr>
          <p:cNvPr id="5" name="Text 3"/>
          <p:cNvSpPr/>
          <p:nvPr/>
        </p:nvSpPr>
        <p:spPr>
          <a:xfrm>
            <a:off x="502920" y="1005840"/>
            <a:ext cx="3657600" cy="411480"/>
          </a:xfrm>
          <a:prstGeom prst="rect">
            <a:avLst/>
          </a:prstGeom>
          <a:noFill/>
          <a:ln/>
        </p:spPr>
        <p:txBody>
          <a:bodyPr wrap="square" lIns="0" tIns="0" rIns="0" bIns="0" rtlCol="0" anchor="ctr"/>
          <a:lstStyle/>
          <a:p>
            <a:pPr marL="0" indent="0">
              <a:buNone/>
            </a:pPr>
            <a:r>
              <a:rPr lang="en-US" sz="1400" b="1" dirty="0">
                <a:solidFill>
                  <a:srgbClr val="0F6B6B"/>
                </a:solidFill>
                <a:latin typeface="Cambria" pitchFamily="34" charset="0"/>
                <a:ea typeface="Cambria" pitchFamily="34" charset="-122"/>
                <a:cs typeface="Cambria" pitchFamily="34" charset="-120"/>
              </a:rPr>
              <a:t>  Nature (Biological)</a:t>
            </a:r>
            <a:endParaRPr lang="en-US" sz="1400" dirty="0"/>
          </a:p>
        </p:txBody>
      </p:sp>
      <p:sp>
        <p:nvSpPr>
          <p:cNvPr id="6" name="Text 4"/>
          <p:cNvSpPr/>
          <p:nvPr/>
        </p:nvSpPr>
        <p:spPr>
          <a:xfrm>
            <a:off x="502920" y="1463040"/>
            <a:ext cx="3657600" cy="3246120"/>
          </a:xfrm>
          <a:prstGeom prst="rect">
            <a:avLst/>
          </a:prstGeom>
          <a:noFill/>
          <a:ln/>
        </p:spPr>
        <p:txBody>
          <a:bodyPr wrap="square" lIns="0" tIns="0" rIns="0" bIns="0" rtlCol="0" anchor="ctr"/>
          <a:lstStyle/>
          <a:p>
            <a:pPr marL="342900" indent="-342900">
              <a:buSzPct val="100000"/>
              <a:buChar char="•"/>
            </a:pPr>
            <a:r>
              <a:rPr lang="en-GB" sz="1150" dirty="0"/>
              <a:t>Temperament: Isaac is also likely to have a sensitive temperament, which exaggerates his reactions to changes in the environment (Kagan, 1994).</a:t>
            </a:r>
          </a:p>
          <a:p>
            <a:pPr marL="342900" indent="-342900">
              <a:buSzPct val="100000"/>
              <a:buChar char="•"/>
            </a:pPr>
            <a:endParaRPr lang="en-GB" sz="1150" dirty="0"/>
          </a:p>
          <a:p>
            <a:pPr marL="342900" indent="-342900">
              <a:buSzPct val="100000"/>
              <a:buChar char="•"/>
            </a:pPr>
            <a:r>
              <a:rPr lang="en-GB" sz="1150" dirty="0"/>
              <a:t>Early brain development: A developing prefrontal cortex, responsible for emotional regulation and language, is affected by stress hormones resulting from early inconsistent caregiving (Shonkoff et al., 2012).</a:t>
            </a:r>
          </a:p>
          <a:p>
            <a:pPr marL="342900" indent="-342900">
              <a:buSzPct val="100000"/>
              <a:buChar char="•"/>
            </a:pPr>
            <a:endParaRPr lang="en-GB" sz="1150" dirty="0"/>
          </a:p>
          <a:p>
            <a:pPr marL="342900" indent="-342900">
              <a:buSzPct val="100000"/>
              <a:buChar char="•"/>
            </a:pPr>
            <a:r>
              <a:rPr lang="en-GB" sz="1150" dirty="0"/>
              <a:t>Children are built to seek equilibration (nature) and are provided with cognitive apparatus (nature) and this is developed by experience (nurture).</a:t>
            </a:r>
            <a:endParaRPr lang="en-US" sz="1150" dirty="0"/>
          </a:p>
        </p:txBody>
      </p:sp>
      <p:sp>
        <p:nvSpPr>
          <p:cNvPr id="7" name="Shape 5"/>
          <p:cNvSpPr/>
          <p:nvPr/>
        </p:nvSpPr>
        <p:spPr>
          <a:xfrm>
            <a:off x="4800600" y="914400"/>
            <a:ext cx="4023360" cy="3931920"/>
          </a:xfrm>
          <a:prstGeom prst="roundRect">
            <a:avLst>
              <a:gd name="adj" fmla="val 2791"/>
            </a:avLst>
          </a:prstGeom>
          <a:solidFill>
            <a:srgbClr val="D4EEED"/>
          </a:solidFill>
          <a:ln w="12700">
            <a:solidFill>
              <a:srgbClr val="D4EEED"/>
            </a:solidFill>
            <a:prstDash val="solid"/>
          </a:ln>
          <a:effectLst>
            <a:outerShdw blurRad="101600" dist="38100" dir="2700000" algn="bl" rotWithShape="0">
              <a:srgbClr val="000000">
                <a:alpha val="13000"/>
              </a:srgbClr>
            </a:outerShdw>
          </a:effectLst>
        </p:spPr>
      </p:sp>
      <p:sp>
        <p:nvSpPr>
          <p:cNvPr id="8" name="Text 6"/>
          <p:cNvSpPr/>
          <p:nvPr/>
        </p:nvSpPr>
        <p:spPr>
          <a:xfrm>
            <a:off x="4983480" y="1005840"/>
            <a:ext cx="3657600" cy="411480"/>
          </a:xfrm>
          <a:prstGeom prst="rect">
            <a:avLst/>
          </a:prstGeom>
          <a:noFill/>
          <a:ln/>
        </p:spPr>
        <p:txBody>
          <a:bodyPr wrap="square" lIns="0" tIns="0" rIns="0" bIns="0" rtlCol="0" anchor="ctr"/>
          <a:lstStyle/>
          <a:p>
            <a:pPr marL="0" indent="0">
              <a:buNone/>
            </a:pPr>
            <a:r>
              <a:rPr lang="en-US" sz="1400" b="1" dirty="0">
                <a:solidFill>
                  <a:srgbClr val="0F6B6B"/>
                </a:solidFill>
                <a:latin typeface="Cambria" pitchFamily="34" charset="0"/>
                <a:ea typeface="Cambria" pitchFamily="34" charset="-122"/>
                <a:cs typeface="Cambria" pitchFamily="34" charset="-120"/>
              </a:rPr>
              <a:t>  Nurture (Environmental)</a:t>
            </a:r>
            <a:endParaRPr lang="en-US" sz="1400" dirty="0"/>
          </a:p>
        </p:txBody>
      </p:sp>
      <p:sp>
        <p:nvSpPr>
          <p:cNvPr id="9" name="Text 7"/>
          <p:cNvSpPr/>
          <p:nvPr/>
        </p:nvSpPr>
        <p:spPr>
          <a:xfrm>
            <a:off x="4983480" y="1463040"/>
            <a:ext cx="3657600" cy="3246120"/>
          </a:xfrm>
          <a:prstGeom prst="rect">
            <a:avLst/>
          </a:prstGeom>
          <a:noFill/>
          <a:ln/>
        </p:spPr>
        <p:txBody>
          <a:bodyPr wrap="square" lIns="0" tIns="0" rIns="0" bIns="0" rtlCol="0" anchor="ctr"/>
          <a:lstStyle/>
          <a:p>
            <a:pPr marL="342900" indent="-342900">
              <a:buSzPct val="100000"/>
              <a:buChar char="•"/>
            </a:pPr>
            <a:r>
              <a:rPr lang="en-GB" sz="1150" dirty="0"/>
              <a:t>Disrupted Childcare: Instability reduces opportunities for schema building and for accommodation (Piaget, 1952).</a:t>
            </a:r>
          </a:p>
          <a:p>
            <a:pPr marL="342900" indent="-342900">
              <a:buSzPct val="100000"/>
              <a:buChar char="•"/>
            </a:pPr>
            <a:endParaRPr lang="en-GB" sz="1150" dirty="0"/>
          </a:p>
          <a:p>
            <a:pPr marL="342900" indent="-342900">
              <a:buSzPct val="100000"/>
              <a:buChar char="•"/>
            </a:pPr>
            <a:r>
              <a:rPr lang="en-GB" sz="1150" dirty="0"/>
              <a:t>Maternal PND: Less responsiveness leads to less stimulating language and play — directly limiting Pre-Operational cognitive development (Stein et al., 2014).</a:t>
            </a:r>
          </a:p>
          <a:p>
            <a:pPr marL="342900" indent="-342900">
              <a:buSzPct val="100000"/>
              <a:buChar char="•"/>
            </a:pPr>
            <a:endParaRPr lang="en-GB" sz="1150" dirty="0"/>
          </a:p>
          <a:p>
            <a:pPr marL="342900" indent="-342900">
              <a:buSzPct val="100000"/>
              <a:buChar char="•"/>
            </a:pPr>
            <a:r>
              <a:rPr lang="en-GB" sz="1150" dirty="0"/>
              <a:t>Social isolation: Few opportunities for disequilibrium, fewer opportunities for cognitive growth as a result of limited peer interaction (Lourenço, 2016).</a:t>
            </a:r>
            <a:endParaRPr lang="en-US" sz="11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6B6B"/>
          </a:solidFill>
          <a:ln w="12700">
            <a:solidFill>
              <a:srgbClr val="0F6B6B"/>
            </a:solidFill>
            <a:prstDash val="solid"/>
          </a:ln>
        </p:spPr>
      </p:sp>
      <p:sp>
        <p:nvSpPr>
          <p:cNvPr id="3" name="Text 1"/>
          <p:cNvSpPr/>
          <p:nvPr/>
        </p:nvSpPr>
        <p:spPr>
          <a:xfrm>
            <a:off x="365760" y="0"/>
            <a:ext cx="8412480" cy="777240"/>
          </a:xfrm>
          <a:prstGeom prst="rect">
            <a:avLst/>
          </a:prstGeom>
          <a:noFill/>
          <a:ln/>
        </p:spPr>
        <p:txBody>
          <a:bodyPr wrap="square" lIns="0" tIns="0" rIns="0" bIns="0"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Evaluation of Piaget's Theory</a:t>
            </a:r>
            <a:endParaRPr lang="en-US" sz="2600" dirty="0"/>
          </a:p>
        </p:txBody>
      </p:sp>
      <p:sp>
        <p:nvSpPr>
          <p:cNvPr id="4" name="Shape 2"/>
          <p:cNvSpPr/>
          <p:nvPr/>
        </p:nvSpPr>
        <p:spPr>
          <a:xfrm>
            <a:off x="320040" y="914400"/>
            <a:ext cx="4023360" cy="3063240"/>
          </a:xfrm>
          <a:prstGeom prst="roundRect">
            <a:avLst>
              <a:gd name="adj" fmla="val 3582"/>
            </a:avLst>
          </a:prstGeom>
          <a:solidFill>
            <a:srgbClr val="E8F5E9"/>
          </a:solidFill>
          <a:ln w="12700">
            <a:solidFill>
              <a:srgbClr val="E8F5E9"/>
            </a:solidFill>
            <a:prstDash val="solid"/>
          </a:ln>
        </p:spPr>
      </p:sp>
      <p:sp>
        <p:nvSpPr>
          <p:cNvPr id="5" name="Text 3"/>
          <p:cNvSpPr/>
          <p:nvPr/>
        </p:nvSpPr>
        <p:spPr>
          <a:xfrm>
            <a:off x="502920" y="1005840"/>
            <a:ext cx="3657600" cy="384048"/>
          </a:xfrm>
          <a:prstGeom prst="rect">
            <a:avLst/>
          </a:prstGeom>
          <a:noFill/>
          <a:ln/>
        </p:spPr>
        <p:txBody>
          <a:bodyPr wrap="square" lIns="0" tIns="0" rIns="0" bIns="0" rtlCol="0" anchor="ctr"/>
          <a:lstStyle/>
          <a:p>
            <a:pPr marL="0" indent="0">
              <a:buNone/>
            </a:pPr>
            <a:r>
              <a:rPr lang="en-US" sz="1400" b="1" dirty="0">
                <a:solidFill>
                  <a:srgbClr val="2E7D32"/>
                </a:solidFill>
                <a:latin typeface="Cambria" pitchFamily="34" charset="0"/>
                <a:ea typeface="Cambria" pitchFamily="34" charset="-122"/>
                <a:cs typeface="Cambria" pitchFamily="34" charset="-120"/>
              </a:rPr>
              <a:t>✅  Strengths</a:t>
            </a:r>
            <a:endParaRPr lang="en-US" sz="1400" dirty="0"/>
          </a:p>
        </p:txBody>
      </p:sp>
      <p:sp>
        <p:nvSpPr>
          <p:cNvPr id="6" name="Text 4"/>
          <p:cNvSpPr/>
          <p:nvPr/>
        </p:nvSpPr>
        <p:spPr>
          <a:xfrm>
            <a:off x="502920" y="1463040"/>
            <a:ext cx="3657600" cy="2423160"/>
          </a:xfrm>
          <a:prstGeom prst="rect">
            <a:avLst/>
          </a:prstGeom>
          <a:noFill/>
          <a:ln/>
        </p:spPr>
        <p:txBody>
          <a:bodyPr wrap="square" lIns="0" tIns="0" rIns="0" bIns="0" rtlCol="0" anchor="ctr"/>
          <a:lstStyle/>
          <a:p>
            <a:pPr marL="342900" indent="-342900">
              <a:buSzPct val="100000"/>
              <a:buChar char="•"/>
            </a:pPr>
            <a:r>
              <a:rPr lang="en-US" sz="1150" dirty="0">
                <a:solidFill>
                  <a:srgbClr val="1C2B2B"/>
                </a:solidFill>
                <a:latin typeface="Calibri" pitchFamily="34" charset="0"/>
                <a:ea typeface="Calibri" pitchFamily="34" charset="-122"/>
                <a:cs typeface="Calibri" pitchFamily="34" charset="-120"/>
              </a:rPr>
              <a:t>Widely validated and influential — forms basis of EYFS curriculum in England (DfE, 2023).</a:t>
            </a:r>
            <a:endParaRPr lang="en-US" sz="1150" dirty="0"/>
          </a:p>
          <a:p>
            <a:pPr marL="342900" indent="-342900">
              <a:buSzPct val="100000"/>
              <a:buChar char="•"/>
            </a:pPr>
            <a:r>
              <a:rPr lang="en-US" sz="1150" dirty="0">
                <a:solidFill>
                  <a:srgbClr val="1C2B2B"/>
                </a:solidFill>
                <a:latin typeface="Calibri" pitchFamily="34" charset="0"/>
                <a:ea typeface="Calibri" pitchFamily="34" charset="-122"/>
                <a:cs typeface="Calibri" pitchFamily="34" charset="-120"/>
              </a:rPr>
              <a:t>Highlights active, child-led learning — supports play-based practice in early years settings (Wood, 2013).</a:t>
            </a:r>
            <a:endParaRPr lang="en-US" sz="1150" dirty="0"/>
          </a:p>
          <a:p>
            <a:pPr marL="342900" indent="-342900">
              <a:buSzPct val="100000"/>
              <a:buChar char="•"/>
            </a:pPr>
            <a:r>
              <a:rPr lang="en-US" sz="1150" dirty="0">
                <a:solidFill>
                  <a:srgbClr val="1C2B2B"/>
                </a:solidFill>
                <a:latin typeface="Calibri" pitchFamily="34" charset="0"/>
                <a:ea typeface="Calibri" pitchFamily="34" charset="-122"/>
                <a:cs typeface="Calibri" pitchFamily="34" charset="-120"/>
              </a:rPr>
              <a:t>Stage model gives practitioners a clear developmental framework to identify delays.</a:t>
            </a:r>
            <a:endParaRPr lang="en-US" sz="1150" dirty="0"/>
          </a:p>
        </p:txBody>
      </p:sp>
      <p:sp>
        <p:nvSpPr>
          <p:cNvPr id="7" name="Shape 5"/>
          <p:cNvSpPr/>
          <p:nvPr/>
        </p:nvSpPr>
        <p:spPr>
          <a:xfrm>
            <a:off x="4800600" y="914400"/>
            <a:ext cx="4023360" cy="3063240"/>
          </a:xfrm>
          <a:prstGeom prst="roundRect">
            <a:avLst>
              <a:gd name="adj" fmla="val 3582"/>
            </a:avLst>
          </a:prstGeom>
          <a:solidFill>
            <a:srgbClr val="FEECEC"/>
          </a:solidFill>
          <a:ln w="12700">
            <a:solidFill>
              <a:srgbClr val="FEECEC"/>
            </a:solidFill>
            <a:prstDash val="solid"/>
          </a:ln>
        </p:spPr>
      </p:sp>
      <p:sp>
        <p:nvSpPr>
          <p:cNvPr id="8" name="Text 6"/>
          <p:cNvSpPr/>
          <p:nvPr/>
        </p:nvSpPr>
        <p:spPr>
          <a:xfrm>
            <a:off x="4983480" y="1005840"/>
            <a:ext cx="3657600" cy="384048"/>
          </a:xfrm>
          <a:prstGeom prst="rect">
            <a:avLst/>
          </a:prstGeom>
          <a:noFill/>
          <a:ln/>
        </p:spPr>
        <p:txBody>
          <a:bodyPr wrap="square" lIns="0" tIns="0" rIns="0" bIns="0" rtlCol="0" anchor="ctr"/>
          <a:lstStyle/>
          <a:p>
            <a:pPr marL="0" indent="0">
              <a:buNone/>
            </a:pPr>
            <a:r>
              <a:rPr lang="en-US" sz="1400" b="1" dirty="0">
                <a:solidFill>
                  <a:srgbClr val="C62828"/>
                </a:solidFill>
                <a:latin typeface="Cambria" pitchFamily="34" charset="0"/>
                <a:ea typeface="Cambria" pitchFamily="34" charset="-122"/>
                <a:cs typeface="Cambria" pitchFamily="34" charset="-120"/>
              </a:rPr>
              <a:t>⚠️  Limitations</a:t>
            </a:r>
            <a:endParaRPr lang="en-US" sz="1400" dirty="0"/>
          </a:p>
        </p:txBody>
      </p:sp>
      <p:sp>
        <p:nvSpPr>
          <p:cNvPr id="9" name="Text 7"/>
          <p:cNvSpPr/>
          <p:nvPr/>
        </p:nvSpPr>
        <p:spPr>
          <a:xfrm>
            <a:off x="4983480" y="1463040"/>
            <a:ext cx="3657600" cy="2423160"/>
          </a:xfrm>
          <a:prstGeom prst="rect">
            <a:avLst/>
          </a:prstGeom>
          <a:noFill/>
          <a:ln/>
        </p:spPr>
        <p:txBody>
          <a:bodyPr wrap="square" lIns="0" tIns="0" rIns="0" bIns="0" rtlCol="0" anchor="ctr"/>
          <a:lstStyle/>
          <a:p>
            <a:pPr marL="342900" indent="-342900">
              <a:buSzPct val="100000"/>
              <a:buChar char="•"/>
            </a:pPr>
            <a:r>
              <a:rPr lang="en-US" sz="1150" dirty="0">
                <a:solidFill>
                  <a:srgbClr val="1C2B2B"/>
                </a:solidFill>
                <a:latin typeface="Calibri" pitchFamily="34" charset="0"/>
                <a:ea typeface="Calibri" pitchFamily="34" charset="-122"/>
                <a:cs typeface="Calibri" pitchFamily="34" charset="-120"/>
              </a:rPr>
              <a:t>Underestimates the role of social and emotional context — ignores attachment, which is central to Isaac's presentation (Bee &amp; Boyd, 2010).</a:t>
            </a:r>
            <a:endParaRPr lang="en-US" sz="1150" dirty="0"/>
          </a:p>
          <a:p>
            <a:pPr marL="342900" indent="-342900">
              <a:buSzPct val="100000"/>
              <a:buChar char="•"/>
            </a:pPr>
            <a:r>
              <a:rPr lang="en-US" sz="1150" dirty="0">
                <a:solidFill>
                  <a:srgbClr val="1C2B2B"/>
                </a:solidFill>
                <a:latin typeface="Calibri" pitchFamily="34" charset="0"/>
                <a:ea typeface="Calibri" pitchFamily="34" charset="-122"/>
                <a:cs typeface="Calibri" pitchFamily="34" charset="-120"/>
              </a:rPr>
              <a:t>Stage ages are approximate — cross-cultural research shows wide variability (Dasen, 1994).</a:t>
            </a:r>
            <a:endParaRPr lang="en-US" sz="1150" dirty="0"/>
          </a:p>
          <a:p>
            <a:pPr marL="342900" indent="-342900">
              <a:buSzPct val="100000"/>
              <a:buChar char="•"/>
            </a:pPr>
            <a:r>
              <a:rPr lang="en-US" sz="1150" dirty="0">
                <a:solidFill>
                  <a:srgbClr val="1C2B2B"/>
                </a:solidFill>
                <a:latin typeface="Calibri" pitchFamily="34" charset="0"/>
                <a:ea typeface="Calibri" pitchFamily="34" charset="-122"/>
                <a:cs typeface="Calibri" pitchFamily="34" charset="-120"/>
              </a:rPr>
              <a:t>Original research methodology criticised for small samples and lack of diversity (Lourenço, 2016).</a:t>
            </a:r>
            <a:endParaRPr lang="en-US" sz="1150" dirty="0"/>
          </a:p>
        </p:txBody>
      </p:sp>
      <p:sp>
        <p:nvSpPr>
          <p:cNvPr id="10" name="Shape 8"/>
          <p:cNvSpPr/>
          <p:nvPr/>
        </p:nvSpPr>
        <p:spPr>
          <a:xfrm>
            <a:off x="320040" y="4069080"/>
            <a:ext cx="8503920" cy="777240"/>
          </a:xfrm>
          <a:prstGeom prst="roundRect">
            <a:avLst>
              <a:gd name="adj" fmla="val 11765"/>
            </a:avLst>
          </a:prstGeom>
          <a:solidFill>
            <a:srgbClr val="D4EEED"/>
          </a:solidFill>
          <a:ln w="12700">
            <a:solidFill>
              <a:srgbClr val="D4EEED"/>
            </a:solidFill>
            <a:prstDash val="solid"/>
          </a:ln>
        </p:spPr>
      </p:sp>
      <p:sp>
        <p:nvSpPr>
          <p:cNvPr id="11" name="Text 9"/>
          <p:cNvSpPr/>
          <p:nvPr/>
        </p:nvSpPr>
        <p:spPr>
          <a:xfrm>
            <a:off x="502920" y="4114800"/>
            <a:ext cx="8138160" cy="685800"/>
          </a:xfrm>
          <a:prstGeom prst="rect">
            <a:avLst/>
          </a:prstGeom>
          <a:noFill/>
          <a:ln/>
        </p:spPr>
        <p:txBody>
          <a:bodyPr wrap="square" lIns="0" tIns="0" rIns="0" bIns="0" rtlCol="0" anchor="ctr"/>
          <a:lstStyle/>
          <a:p>
            <a:r>
              <a:rPr lang="en-GB" sz="1100" dirty="0"/>
              <a:t>Whereas Piaget's theory is more of an indirect explanation of Isaac's separation distress, clinginess, and withdrawal, it could be explained more directly by Bowlby's Attachment Theory. But Piaget is more responsive to the cognitive and language retardation at the heart of the practitioner's job.</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F6B6B"/>
        </a:solidFill>
        <a:effectLst/>
      </p:bgPr>
    </p:bg>
    <p:spTree>
      <p:nvGrpSpPr>
        <p:cNvPr id="1" name=""/>
        <p:cNvGrpSpPr/>
        <p:nvPr/>
      </p:nvGrpSpPr>
      <p:grpSpPr>
        <a:xfrm>
          <a:off x="0" y="0"/>
          <a:ext cx="0" cy="0"/>
          <a:chOff x="0" y="0"/>
          <a:chExt cx="0" cy="0"/>
        </a:xfrm>
      </p:grpSpPr>
      <p:sp>
        <p:nvSpPr>
          <p:cNvPr id="2" name="Shape 0"/>
          <p:cNvSpPr/>
          <p:nvPr/>
        </p:nvSpPr>
        <p:spPr>
          <a:xfrm>
            <a:off x="7132320" y="-548640"/>
            <a:ext cx="2560320" cy="2560320"/>
          </a:xfrm>
          <a:prstGeom prst="ellipse">
            <a:avLst/>
          </a:prstGeom>
          <a:solidFill>
            <a:srgbClr val="1A9090">
              <a:alpha val="50000"/>
            </a:srgbClr>
          </a:solidFill>
          <a:ln w="12700">
            <a:solidFill>
              <a:srgbClr val="1A9090">
                <a:alpha val="50000"/>
              </a:srgbClr>
            </a:solidFill>
            <a:prstDash val="solid"/>
          </a:ln>
        </p:spPr>
      </p:sp>
      <p:sp>
        <p:nvSpPr>
          <p:cNvPr id="3" name="Text 1"/>
          <p:cNvSpPr/>
          <p:nvPr/>
        </p:nvSpPr>
        <p:spPr>
          <a:xfrm>
            <a:off x="548640" y="365760"/>
            <a:ext cx="7315200" cy="50292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Conclusion</a:t>
            </a:r>
            <a:endParaRPr lang="en-US" sz="3000" dirty="0"/>
          </a:p>
        </p:txBody>
      </p:sp>
      <p:sp>
        <p:nvSpPr>
          <p:cNvPr id="4" name="Shape 2"/>
          <p:cNvSpPr/>
          <p:nvPr/>
        </p:nvSpPr>
        <p:spPr>
          <a:xfrm>
            <a:off x="457200" y="1051560"/>
            <a:ext cx="8229600" cy="2468880"/>
          </a:xfrm>
          <a:prstGeom prst="roundRect">
            <a:avLst>
              <a:gd name="adj" fmla="val 5185"/>
            </a:avLst>
          </a:prstGeom>
          <a:solidFill>
            <a:srgbClr val="FFFFFF">
              <a:alpha val="90000"/>
            </a:srgbClr>
          </a:solidFill>
          <a:ln w="12700">
            <a:solidFill>
              <a:srgbClr val="FFFFFF">
                <a:alpha val="90000"/>
              </a:srgbClr>
            </a:solidFill>
            <a:prstDash val="solid"/>
          </a:ln>
        </p:spPr>
      </p:sp>
      <p:sp>
        <p:nvSpPr>
          <p:cNvPr id="5" name="Text 3"/>
          <p:cNvSpPr/>
          <p:nvPr/>
        </p:nvSpPr>
        <p:spPr>
          <a:xfrm>
            <a:off x="640080" y="1143000"/>
            <a:ext cx="7772400" cy="2286000"/>
          </a:xfrm>
          <a:prstGeom prst="rect">
            <a:avLst/>
          </a:prstGeom>
          <a:noFill/>
          <a:ln/>
        </p:spPr>
        <p:txBody>
          <a:bodyPr wrap="square" lIns="0" tIns="0" rIns="0" bIns="0" rtlCol="0" anchor="ctr"/>
          <a:lstStyle/>
          <a:p>
            <a:r>
              <a:rPr lang="en-GB" sz="1300" dirty="0"/>
              <a:t>Piaget's theory of cognitive development is useful in explaining the developmental issues that Isaac is facing. All of these problems: disrupted child care, maternal mental health problems, diminished socialization, and language delay, correspond to the pre-Operational stage constraints Piaget (1952) pointed to.</a:t>
            </a:r>
          </a:p>
          <a:p>
            <a:endParaRPr lang="en-GB" sz="1300" dirty="0"/>
          </a:p>
          <a:p>
            <a:r>
              <a:rPr lang="en-GB" sz="1300" dirty="0"/>
              <a:t>The proposed multi-agency strategies are based on Piagetian principles and have been informed by recent literature (Goswami, 2014; Stein et al., 2014; DfE, 2023).</a:t>
            </a:r>
            <a:endParaRPr lang="en-US" sz="1300" dirty="0"/>
          </a:p>
        </p:txBody>
      </p:sp>
      <p:sp>
        <p:nvSpPr>
          <p:cNvPr id="6" name="Text 4"/>
          <p:cNvSpPr/>
          <p:nvPr/>
        </p:nvSpPr>
        <p:spPr>
          <a:xfrm>
            <a:off x="548640" y="3657600"/>
            <a:ext cx="2743200" cy="411480"/>
          </a:xfrm>
          <a:prstGeom prst="rect">
            <a:avLst/>
          </a:prstGeom>
          <a:noFill/>
          <a:ln/>
        </p:spPr>
        <p:txBody>
          <a:bodyPr wrap="square" lIns="0" tIns="0" rIns="0" bIns="0" rtlCol="0" anchor="ctr"/>
          <a:lstStyle/>
          <a:p>
            <a:pPr marL="0" indent="0">
              <a:buNone/>
            </a:pPr>
            <a:r>
              <a:rPr lang="en-US" sz="1400" b="1" dirty="0">
                <a:solidFill>
                  <a:srgbClr val="E07B39"/>
                </a:solidFill>
                <a:latin typeface="Cambria" pitchFamily="34" charset="0"/>
                <a:ea typeface="Cambria" pitchFamily="34" charset="-122"/>
                <a:cs typeface="Cambria" pitchFamily="34" charset="-120"/>
              </a:rPr>
              <a:t>Key Takeaway:</a:t>
            </a:r>
            <a:endParaRPr lang="en-US" sz="1400" dirty="0"/>
          </a:p>
        </p:txBody>
      </p:sp>
      <p:sp>
        <p:nvSpPr>
          <p:cNvPr id="7" name="Text 5"/>
          <p:cNvSpPr/>
          <p:nvPr/>
        </p:nvSpPr>
        <p:spPr>
          <a:xfrm>
            <a:off x="548640" y="4069080"/>
            <a:ext cx="8046720" cy="685800"/>
          </a:xfrm>
          <a:prstGeom prst="rect">
            <a:avLst/>
          </a:prstGeom>
          <a:noFill/>
          <a:ln/>
        </p:spPr>
        <p:txBody>
          <a:bodyPr wrap="square" lIns="0" tIns="0" rIns="0" bIns="0" rtlCol="0" anchor="ctr"/>
          <a:lstStyle/>
          <a:p>
            <a:r>
              <a:rPr lang="en-GB" sz="1300" dirty="0">
                <a:highlight>
                  <a:srgbClr val="FF0000"/>
                </a:highlight>
              </a:rPr>
              <a:t>Theory is always best used in health and social care when it directly influences practice, aiding real children, such as Isaac, to thrive.</a:t>
            </a:r>
            <a:endParaRPr lang="en-US" sz="1300" dirty="0">
              <a:highlight>
                <a:srgbClr val="FF0000"/>
              </a:highligh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F6B6B"/>
          </a:solidFill>
          <a:ln w="12700">
            <a:solidFill>
              <a:srgbClr val="0F6B6B"/>
            </a:solidFill>
            <a:prstDash val="solid"/>
          </a:ln>
        </p:spPr>
      </p:sp>
      <p:sp>
        <p:nvSpPr>
          <p:cNvPr id="3" name="Text 1"/>
          <p:cNvSpPr/>
          <p:nvPr/>
        </p:nvSpPr>
        <p:spPr>
          <a:xfrm>
            <a:off x="365760" y="0"/>
            <a:ext cx="8412480" cy="777240"/>
          </a:xfrm>
          <a:prstGeom prst="rect">
            <a:avLst/>
          </a:prstGeom>
          <a:noFill/>
          <a:ln/>
        </p:spPr>
        <p:txBody>
          <a:bodyPr wrap="square" lIns="0" tIns="0" rIns="0" bIns="0"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Reference List</a:t>
            </a:r>
            <a:endParaRPr lang="en-US" sz="2600" dirty="0"/>
          </a:p>
        </p:txBody>
      </p:sp>
      <p:sp>
        <p:nvSpPr>
          <p:cNvPr id="4" name="Text 2"/>
          <p:cNvSpPr/>
          <p:nvPr/>
        </p:nvSpPr>
        <p:spPr>
          <a:xfrm>
            <a:off x="365760" y="868680"/>
            <a:ext cx="8412480" cy="4114800"/>
          </a:xfrm>
          <a:prstGeom prst="rect">
            <a:avLst/>
          </a:prstGeom>
          <a:noFill/>
          <a:ln/>
        </p:spPr>
        <p:txBody>
          <a:bodyPr wrap="square" lIns="0" tIns="0" rIns="0" bIns="0" rtlCol="0" anchor="ctr"/>
          <a:lstStyle/>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Bee, H. and Boyd, D. (2010) The Developing Child. 12th edn. Boston: Pearson Education.</a:t>
            </a:r>
            <a:endParaRPr lang="en-US" sz="980" dirty="0"/>
          </a:p>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Dasen, P.R. (1994) 'Culture and cognitive development from a Piagetian perspective', in Berry, J.W. et al. (eds.) Psychology and Culture. Boston: Allyn &amp; Bacon, pp. 145–149.</a:t>
            </a:r>
            <a:endParaRPr lang="en-US" sz="980" dirty="0"/>
          </a:p>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Department for Education (DfE) (2023) Early Years Foundation Stage Statutory Framework. London: DfE.</a:t>
            </a:r>
            <a:endParaRPr lang="en-US" sz="980" dirty="0"/>
          </a:p>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Fisher, J. (2013) Starting from the Child: Teaching and Learning in the Foundation Stage. 4th edn. Maidenhead: Open University Press.</a:t>
            </a:r>
            <a:endParaRPr lang="en-US" sz="980" dirty="0"/>
          </a:p>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Goswami, U. (2014) 'Cognition in childhood', in Braisby, N. and Gellatly, A. (eds.) Cognitive Psychology. 2nd edn. Oxford: Oxford University Press, pp. 453–489.</a:t>
            </a:r>
            <a:endParaRPr lang="en-US" sz="980" dirty="0"/>
          </a:p>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Inhelder, B. and Piaget, J. (1958) The Growth of Logical Thinking from Childhood to Adolescence. London: Routledge.</a:t>
            </a:r>
            <a:endParaRPr lang="en-US" sz="980" dirty="0"/>
          </a:p>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Kagan, J. (1994) Galen's Prophecy: Temperament in Human Nature. New York: Basic Books.</a:t>
            </a:r>
            <a:endParaRPr lang="en-US" sz="980" dirty="0"/>
          </a:p>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Lourenço, O. (2016) 'Developmental stages, Piagetian stages in particular: A critical review', New Ideas in Psychology, 40, pp. 123–137.</a:t>
            </a:r>
            <a:endParaRPr lang="en-US" sz="980" dirty="0"/>
          </a:p>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Piaget, J. (1952) The Origins of Intelligence in Children. New York: International Universities Press.</a:t>
            </a:r>
            <a:endParaRPr lang="en-US" sz="980" dirty="0"/>
          </a:p>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Piaget, J. (1970) Science of Education and the Psychology of the Child. New York: Orion Press.</a:t>
            </a:r>
            <a:endParaRPr lang="en-US" sz="980" dirty="0"/>
          </a:p>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Pons, F., Harris, P.L. and de Rosnay, M. (2004) 'Emotion comprehension between 3 and 11 years: Developmental periods and hierarchical organization', European Journal of Developmental Psychology, 1(2), pp. 127–152.</a:t>
            </a:r>
            <a:endParaRPr lang="en-US" sz="980" dirty="0"/>
          </a:p>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Shonkoff, J.P. et al. (2012) 'The lifelong effects of early childhood adversity and toxic stress', Pediatrics, 129(1), pp. e232–e246.</a:t>
            </a:r>
            <a:endParaRPr lang="en-US" sz="980" dirty="0"/>
          </a:p>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Stein, A. et al. (2014) 'Effects of perinatal mental disorders on the fetus and child', The Lancet, 384(9956), pp. 1800–1819.</a:t>
            </a:r>
            <a:endParaRPr lang="en-US" sz="980" dirty="0"/>
          </a:p>
          <a:p>
            <a:pPr marL="0" indent="0">
              <a:spcAft>
                <a:spcPts val="400"/>
              </a:spcAft>
              <a:buNone/>
            </a:pPr>
            <a:r>
              <a:rPr lang="en-US" sz="980" dirty="0">
                <a:solidFill>
                  <a:srgbClr val="1C2B2B"/>
                </a:solidFill>
                <a:latin typeface="Calibri" pitchFamily="34" charset="0"/>
                <a:ea typeface="Calibri" pitchFamily="34" charset="-122"/>
                <a:cs typeface="Calibri" pitchFamily="34" charset="-120"/>
              </a:rPr>
              <a:t>Wood, E. (2013) Play, Learning and the Early Childhood Curriculum. 3rd edn. London: SAGE.</a:t>
            </a:r>
            <a:endParaRPr lang="en-US" sz="98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135</TotalTime>
  <Words>2071</Words>
  <Application>Microsoft Office PowerPoint</Application>
  <PresentationFormat>On-screen Show (16:9)</PresentationFormat>
  <Paragraphs>138</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Cambria</vt:lpstr>
      <vt:lpstr>Geist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Component 1 - Piaget's Theory Applied to Isaac</dc:title>
  <dc:subject>PptxGenJS Presentation</dc:subject>
  <dc:creator>PptxGenJS</dc:creator>
  <cp:lastModifiedBy>simon thumbi</cp:lastModifiedBy>
  <cp:revision>3</cp:revision>
  <dcterms:created xsi:type="dcterms:W3CDTF">2026-06-11T12:02:42Z</dcterms:created>
  <dcterms:modified xsi:type="dcterms:W3CDTF">2026-06-14T16:09:12Z</dcterms:modified>
</cp:coreProperties>
</file>