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84" r:id="rId1"/>
  </p:sldMasterIdLst>
  <p:sldIdLst>
    <p:sldId id="293" r:id="rId2"/>
    <p:sldId id="294" r:id="rId3"/>
    <p:sldId id="295" r:id="rId4"/>
    <p:sldId id="296" r:id="rId5"/>
    <p:sldId id="297" r:id="rId6"/>
    <p:sldId id="328" r:id="rId7"/>
    <p:sldId id="298" r:id="rId8"/>
    <p:sldId id="299" r:id="rId9"/>
    <p:sldId id="300" r:id="rId10"/>
    <p:sldId id="301" r:id="rId11"/>
    <p:sldId id="302" r:id="rId12"/>
    <p:sldId id="303" r:id="rId13"/>
    <p:sldId id="329" r:id="rId14"/>
    <p:sldId id="305" r:id="rId15"/>
    <p:sldId id="306" r:id="rId16"/>
    <p:sldId id="307" r:id="rId17"/>
    <p:sldId id="308" r:id="rId18"/>
    <p:sldId id="309" r:id="rId19"/>
    <p:sldId id="310" r:id="rId20"/>
    <p:sldId id="311" r:id="rId21"/>
    <p:sldId id="312" r:id="rId22"/>
    <p:sldId id="314" r:id="rId23"/>
    <p:sldId id="315" r:id="rId24"/>
    <p:sldId id="316" r:id="rId25"/>
    <p:sldId id="317" r:id="rId26"/>
    <p:sldId id="318" r:id="rId27"/>
    <p:sldId id="319" r:id="rId28"/>
    <p:sldId id="320" r:id="rId29"/>
    <p:sldId id="321" r:id="rId30"/>
    <p:sldId id="322" r:id="rId31"/>
    <p:sldId id="323" r:id="rId32"/>
    <p:sldId id="324" r:id="rId33"/>
    <p:sldId id="325" r:id="rId34"/>
    <p:sldId id="326" r:id="rId35"/>
    <p:sldId id="327"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4"/>
  </p:normalViewPr>
  <p:slideViewPr>
    <p:cSldViewPr>
      <p:cViewPr varScale="1">
        <p:scale>
          <a:sx n="121" d="100"/>
          <a:sy n="121" d="100"/>
        </p:scale>
        <p:origin x="1904"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3A4F7B-D517-4282-A59C-D612A9DB9007}"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769163E7-D041-410F-8B75-08D1D03F41D5}">
      <dgm:prSet/>
      <dgm:spPr/>
      <dgm:t>
        <a:bodyPr/>
        <a:lstStyle/>
        <a:p>
          <a:r>
            <a:rPr lang="en-US"/>
            <a:t>Combination of images from the Jewish Scriptures and ancient myths about the birth of gods and divine battles with monsters of chaos.</a:t>
          </a:r>
        </a:p>
      </dgm:t>
    </dgm:pt>
    <dgm:pt modelId="{76FB53CA-8205-4F78-A991-C11C3C232EDE}" type="parTrans" cxnId="{4DD6B63F-0656-47B0-9D13-6ADB436E73A6}">
      <dgm:prSet/>
      <dgm:spPr/>
      <dgm:t>
        <a:bodyPr/>
        <a:lstStyle/>
        <a:p>
          <a:endParaRPr lang="en-US"/>
        </a:p>
      </dgm:t>
    </dgm:pt>
    <dgm:pt modelId="{8653AE09-0F1D-42AD-B830-EBD374CB1D5A}" type="sibTrans" cxnId="{4DD6B63F-0656-47B0-9D13-6ADB436E73A6}">
      <dgm:prSet/>
      <dgm:spPr/>
      <dgm:t>
        <a:bodyPr/>
        <a:lstStyle/>
        <a:p>
          <a:endParaRPr lang="en-US"/>
        </a:p>
      </dgm:t>
    </dgm:pt>
    <dgm:pt modelId="{F36A88BD-B42C-42CE-A9C7-C0BD9C20BD96}">
      <dgm:prSet/>
      <dgm:spPr/>
      <dgm:t>
        <a:bodyPr/>
        <a:lstStyle/>
        <a:p>
          <a:r>
            <a:rPr lang="en-US" dirty="0"/>
            <a:t>Woman is clothed with light (sun, moon, stars); cf. </a:t>
          </a:r>
          <a:r>
            <a:rPr lang="ja-JP"/>
            <a:t>‘</a:t>
          </a:r>
          <a:r>
            <a:rPr lang="en-US" dirty="0"/>
            <a:t>queen of heaven</a:t>
          </a:r>
          <a:r>
            <a:rPr lang="ja-JP"/>
            <a:t>’</a:t>
          </a:r>
          <a:r>
            <a:rPr lang="en-US" dirty="0"/>
            <a:t> (Ephesian goddess Artemis and the Egyptian goddess Isis).</a:t>
          </a:r>
        </a:p>
      </dgm:t>
    </dgm:pt>
    <dgm:pt modelId="{80F42FD7-C2D7-4A28-8C0E-BEF939E17D10}" type="parTrans" cxnId="{0B0122E1-B878-478F-B2A2-D36807878D5E}">
      <dgm:prSet/>
      <dgm:spPr/>
      <dgm:t>
        <a:bodyPr/>
        <a:lstStyle/>
        <a:p>
          <a:endParaRPr lang="en-US"/>
        </a:p>
      </dgm:t>
    </dgm:pt>
    <dgm:pt modelId="{1E4EFE71-302D-4557-BAFC-219829E25777}" type="sibTrans" cxnId="{0B0122E1-B878-478F-B2A2-D36807878D5E}">
      <dgm:prSet/>
      <dgm:spPr/>
      <dgm:t>
        <a:bodyPr/>
        <a:lstStyle/>
        <a:p>
          <a:endParaRPr lang="en-US"/>
        </a:p>
      </dgm:t>
    </dgm:pt>
    <dgm:pt modelId="{7C80C03B-4D3E-D647-9D2C-716752024B35}" type="pres">
      <dgm:prSet presAssocID="{1B3A4F7B-D517-4282-A59C-D612A9DB9007}" presName="cycle" presStyleCnt="0">
        <dgm:presLayoutVars>
          <dgm:dir/>
          <dgm:resizeHandles val="exact"/>
        </dgm:presLayoutVars>
      </dgm:prSet>
      <dgm:spPr/>
    </dgm:pt>
    <dgm:pt modelId="{EEB18F20-DA3E-8D4F-A742-66CB3F4732CB}" type="pres">
      <dgm:prSet presAssocID="{769163E7-D041-410F-8B75-08D1D03F41D5}" presName="dummy" presStyleCnt="0"/>
      <dgm:spPr/>
    </dgm:pt>
    <dgm:pt modelId="{2ED825D3-1867-5E48-8DA8-252C25B96FA1}" type="pres">
      <dgm:prSet presAssocID="{769163E7-D041-410F-8B75-08D1D03F41D5}" presName="node" presStyleLbl="revTx" presStyleIdx="0" presStyleCnt="2">
        <dgm:presLayoutVars>
          <dgm:bulletEnabled val="1"/>
        </dgm:presLayoutVars>
      </dgm:prSet>
      <dgm:spPr/>
    </dgm:pt>
    <dgm:pt modelId="{068F82C0-4536-D44D-889D-0404AEBA3EF8}" type="pres">
      <dgm:prSet presAssocID="{8653AE09-0F1D-42AD-B830-EBD374CB1D5A}" presName="sibTrans" presStyleLbl="node1" presStyleIdx="0" presStyleCnt="2"/>
      <dgm:spPr/>
    </dgm:pt>
    <dgm:pt modelId="{64A989A8-DC75-2441-821A-0D23A7E67FA8}" type="pres">
      <dgm:prSet presAssocID="{F36A88BD-B42C-42CE-A9C7-C0BD9C20BD96}" presName="dummy" presStyleCnt="0"/>
      <dgm:spPr/>
    </dgm:pt>
    <dgm:pt modelId="{E490EF60-0DC9-2742-A418-A4A1EB6DCE49}" type="pres">
      <dgm:prSet presAssocID="{F36A88BD-B42C-42CE-A9C7-C0BD9C20BD96}" presName="node" presStyleLbl="revTx" presStyleIdx="1" presStyleCnt="2">
        <dgm:presLayoutVars>
          <dgm:bulletEnabled val="1"/>
        </dgm:presLayoutVars>
      </dgm:prSet>
      <dgm:spPr/>
    </dgm:pt>
    <dgm:pt modelId="{C4495239-4D52-CE4F-85A6-ECB49652371E}" type="pres">
      <dgm:prSet presAssocID="{1E4EFE71-302D-4557-BAFC-219829E25777}" presName="sibTrans" presStyleLbl="node1" presStyleIdx="1" presStyleCnt="2"/>
      <dgm:spPr/>
    </dgm:pt>
  </dgm:ptLst>
  <dgm:cxnLst>
    <dgm:cxn modelId="{7644FD11-265D-524A-8DD9-455869DD6028}" type="presOf" srcId="{F36A88BD-B42C-42CE-A9C7-C0BD9C20BD96}" destId="{E490EF60-0DC9-2742-A418-A4A1EB6DCE49}" srcOrd="0" destOrd="0" presId="urn:microsoft.com/office/officeart/2005/8/layout/cycle1"/>
    <dgm:cxn modelId="{B7E6AA21-6CB5-0A4F-96EC-9503AC440D60}" type="presOf" srcId="{769163E7-D041-410F-8B75-08D1D03F41D5}" destId="{2ED825D3-1867-5E48-8DA8-252C25B96FA1}" srcOrd="0" destOrd="0" presId="urn:microsoft.com/office/officeart/2005/8/layout/cycle1"/>
    <dgm:cxn modelId="{3924022C-FD71-B248-80DA-B49BDCDFCB40}" type="presOf" srcId="{8653AE09-0F1D-42AD-B830-EBD374CB1D5A}" destId="{068F82C0-4536-D44D-889D-0404AEBA3EF8}" srcOrd="0" destOrd="0" presId="urn:microsoft.com/office/officeart/2005/8/layout/cycle1"/>
    <dgm:cxn modelId="{0FF3712F-BF40-9546-9474-5402D84B62E7}" type="presOf" srcId="{1B3A4F7B-D517-4282-A59C-D612A9DB9007}" destId="{7C80C03B-4D3E-D647-9D2C-716752024B35}" srcOrd="0" destOrd="0" presId="urn:microsoft.com/office/officeart/2005/8/layout/cycle1"/>
    <dgm:cxn modelId="{A14CDA31-39E4-234F-B2FC-8B919D7C8A23}" type="presOf" srcId="{1E4EFE71-302D-4557-BAFC-219829E25777}" destId="{C4495239-4D52-CE4F-85A6-ECB49652371E}" srcOrd="0" destOrd="0" presId="urn:microsoft.com/office/officeart/2005/8/layout/cycle1"/>
    <dgm:cxn modelId="{4DD6B63F-0656-47B0-9D13-6ADB436E73A6}" srcId="{1B3A4F7B-D517-4282-A59C-D612A9DB9007}" destId="{769163E7-D041-410F-8B75-08D1D03F41D5}" srcOrd="0" destOrd="0" parTransId="{76FB53CA-8205-4F78-A991-C11C3C232EDE}" sibTransId="{8653AE09-0F1D-42AD-B830-EBD374CB1D5A}"/>
    <dgm:cxn modelId="{0B0122E1-B878-478F-B2A2-D36807878D5E}" srcId="{1B3A4F7B-D517-4282-A59C-D612A9DB9007}" destId="{F36A88BD-B42C-42CE-A9C7-C0BD9C20BD96}" srcOrd="1" destOrd="0" parTransId="{80F42FD7-C2D7-4A28-8C0E-BEF939E17D10}" sibTransId="{1E4EFE71-302D-4557-BAFC-219829E25777}"/>
    <dgm:cxn modelId="{DFF106BE-10C6-874F-AF1B-07F695629406}" type="presParOf" srcId="{7C80C03B-4D3E-D647-9D2C-716752024B35}" destId="{EEB18F20-DA3E-8D4F-A742-66CB3F4732CB}" srcOrd="0" destOrd="0" presId="urn:microsoft.com/office/officeart/2005/8/layout/cycle1"/>
    <dgm:cxn modelId="{44703A80-2790-1D42-9040-192988927D30}" type="presParOf" srcId="{7C80C03B-4D3E-D647-9D2C-716752024B35}" destId="{2ED825D3-1867-5E48-8DA8-252C25B96FA1}" srcOrd="1" destOrd="0" presId="urn:microsoft.com/office/officeart/2005/8/layout/cycle1"/>
    <dgm:cxn modelId="{54C0744F-6AAC-C246-8777-022050D06608}" type="presParOf" srcId="{7C80C03B-4D3E-D647-9D2C-716752024B35}" destId="{068F82C0-4536-D44D-889D-0404AEBA3EF8}" srcOrd="2" destOrd="0" presId="urn:microsoft.com/office/officeart/2005/8/layout/cycle1"/>
    <dgm:cxn modelId="{D0E9621F-169D-B945-A97F-6A1C4AA22FBC}" type="presParOf" srcId="{7C80C03B-4D3E-D647-9D2C-716752024B35}" destId="{64A989A8-DC75-2441-821A-0D23A7E67FA8}" srcOrd="3" destOrd="0" presId="urn:microsoft.com/office/officeart/2005/8/layout/cycle1"/>
    <dgm:cxn modelId="{C77A04AD-7485-D24B-AD02-DABCC84E96D9}" type="presParOf" srcId="{7C80C03B-4D3E-D647-9D2C-716752024B35}" destId="{E490EF60-0DC9-2742-A418-A4A1EB6DCE49}" srcOrd="4" destOrd="0" presId="urn:microsoft.com/office/officeart/2005/8/layout/cycle1"/>
    <dgm:cxn modelId="{8AFFBBEF-8839-794B-A374-3E94542AB484}" type="presParOf" srcId="{7C80C03B-4D3E-D647-9D2C-716752024B35}" destId="{C4495239-4D52-CE4F-85A6-ECB49652371E}" srcOrd="5"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CEC453-71FE-469E-B99B-091F5A74BAC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8BA682A5-4FD4-4B4E-80F1-C391DDEBF351}">
      <dgm:prSet/>
      <dgm:spPr/>
      <dgm:t>
        <a:bodyPr/>
        <a:lstStyle/>
        <a:p>
          <a:r>
            <a:rPr lang="en-US"/>
            <a:t>Polarization of women into such categories is a feature of texts formed in a patriarchal society.</a:t>
          </a:r>
        </a:p>
      </dgm:t>
    </dgm:pt>
    <dgm:pt modelId="{E71DA7D4-9A06-4BC5-BE46-0F3B7933718A}" type="parTrans" cxnId="{EC2DBDDD-0329-428C-8DED-072F48236359}">
      <dgm:prSet/>
      <dgm:spPr/>
      <dgm:t>
        <a:bodyPr/>
        <a:lstStyle/>
        <a:p>
          <a:endParaRPr lang="en-US"/>
        </a:p>
      </dgm:t>
    </dgm:pt>
    <dgm:pt modelId="{94F4EB66-9140-47B6-9B36-5FA3064D127A}" type="sibTrans" cxnId="{EC2DBDDD-0329-428C-8DED-072F48236359}">
      <dgm:prSet/>
      <dgm:spPr/>
      <dgm:t>
        <a:bodyPr/>
        <a:lstStyle/>
        <a:p>
          <a:endParaRPr lang="en-US"/>
        </a:p>
      </dgm:t>
    </dgm:pt>
    <dgm:pt modelId="{BF4A147E-9AAD-4B05-AB69-4153E3BC5AC4}">
      <dgm:prSet/>
      <dgm:spPr/>
      <dgm:t>
        <a:bodyPr/>
        <a:lstStyle/>
        <a:p>
          <a:r>
            <a:rPr lang="en-US"/>
            <a:t>Women are placed on the margins (Toril Moi) in a </a:t>
          </a:r>
          <a:r>
            <a:rPr lang="ja-JP"/>
            <a:t>‘</a:t>
          </a:r>
          <a:r>
            <a:rPr lang="en-US"/>
            <a:t>symbolic order</a:t>
          </a:r>
          <a:r>
            <a:rPr lang="ja-JP"/>
            <a:t>’</a:t>
          </a:r>
          <a:r>
            <a:rPr lang="en-US"/>
            <a:t>: women are the (necessary) frontier between man and chaos.</a:t>
          </a:r>
        </a:p>
      </dgm:t>
    </dgm:pt>
    <dgm:pt modelId="{824A1F60-7D71-497D-9591-3F8664A47D1E}" type="parTrans" cxnId="{5707E61A-C2F1-46EC-AD15-089C0A824F04}">
      <dgm:prSet/>
      <dgm:spPr/>
      <dgm:t>
        <a:bodyPr/>
        <a:lstStyle/>
        <a:p>
          <a:endParaRPr lang="en-US"/>
        </a:p>
      </dgm:t>
    </dgm:pt>
    <dgm:pt modelId="{44FD98D7-6D3B-491B-997B-85F88D3F72EB}" type="sibTrans" cxnId="{5707E61A-C2F1-46EC-AD15-089C0A824F04}">
      <dgm:prSet/>
      <dgm:spPr/>
      <dgm:t>
        <a:bodyPr/>
        <a:lstStyle/>
        <a:p>
          <a:endParaRPr lang="en-US"/>
        </a:p>
      </dgm:t>
    </dgm:pt>
    <dgm:pt modelId="{F78A577F-A495-407D-AA0F-021331CFA698}">
      <dgm:prSet/>
      <dgm:spPr/>
      <dgm:t>
        <a:bodyPr/>
        <a:lstStyle/>
        <a:p>
          <a:r>
            <a:rPr lang="en-US"/>
            <a:t>Because of their marginality they are neither </a:t>
          </a:r>
          <a:r>
            <a:rPr lang="ja-JP"/>
            <a:t>‘</a:t>
          </a:r>
          <a:r>
            <a:rPr lang="en-US"/>
            <a:t>in</a:t>
          </a:r>
          <a:r>
            <a:rPr lang="ja-JP"/>
            <a:t>’</a:t>
          </a:r>
          <a:r>
            <a:rPr lang="en-US"/>
            <a:t> nor </a:t>
          </a:r>
          <a:r>
            <a:rPr lang="ja-JP"/>
            <a:t>‘</a:t>
          </a:r>
          <a:r>
            <a:rPr lang="en-US"/>
            <a:t>out</a:t>
          </a:r>
          <a:r>
            <a:rPr lang="ja-JP"/>
            <a:t>’</a:t>
          </a:r>
          <a:r>
            <a:rPr lang="en-US"/>
            <a:t>.</a:t>
          </a:r>
        </a:p>
      </dgm:t>
    </dgm:pt>
    <dgm:pt modelId="{5DC6D3A0-705E-442E-A307-A8D575D9BFF3}" type="parTrans" cxnId="{B278427D-1468-4397-85FB-4B9D549103B8}">
      <dgm:prSet/>
      <dgm:spPr/>
      <dgm:t>
        <a:bodyPr/>
        <a:lstStyle/>
        <a:p>
          <a:endParaRPr lang="en-US"/>
        </a:p>
      </dgm:t>
    </dgm:pt>
    <dgm:pt modelId="{D5FF8B67-6245-443F-89EB-891614164221}" type="sibTrans" cxnId="{B278427D-1468-4397-85FB-4B9D549103B8}">
      <dgm:prSet/>
      <dgm:spPr/>
      <dgm:t>
        <a:bodyPr/>
        <a:lstStyle/>
        <a:p>
          <a:endParaRPr lang="en-US"/>
        </a:p>
      </dgm:t>
    </dgm:pt>
    <dgm:pt modelId="{EFFB0D32-88F3-C945-A2DE-93F1D75133FC}" type="pres">
      <dgm:prSet presAssocID="{8BCEC453-71FE-469E-B99B-091F5A74BAC7}" presName="vert0" presStyleCnt="0">
        <dgm:presLayoutVars>
          <dgm:dir/>
          <dgm:animOne val="branch"/>
          <dgm:animLvl val="lvl"/>
        </dgm:presLayoutVars>
      </dgm:prSet>
      <dgm:spPr/>
    </dgm:pt>
    <dgm:pt modelId="{60AE33DA-EBF2-0442-B680-B3FC158C84DB}" type="pres">
      <dgm:prSet presAssocID="{8BA682A5-4FD4-4B4E-80F1-C391DDEBF351}" presName="thickLine" presStyleLbl="alignNode1" presStyleIdx="0" presStyleCnt="3"/>
      <dgm:spPr/>
    </dgm:pt>
    <dgm:pt modelId="{7E17A653-D079-F946-8D5B-D2B83BBFC101}" type="pres">
      <dgm:prSet presAssocID="{8BA682A5-4FD4-4B4E-80F1-C391DDEBF351}" presName="horz1" presStyleCnt="0"/>
      <dgm:spPr/>
    </dgm:pt>
    <dgm:pt modelId="{ACD0213C-DB5F-D145-819C-60A046763B69}" type="pres">
      <dgm:prSet presAssocID="{8BA682A5-4FD4-4B4E-80F1-C391DDEBF351}" presName="tx1" presStyleLbl="revTx" presStyleIdx="0" presStyleCnt="3"/>
      <dgm:spPr/>
    </dgm:pt>
    <dgm:pt modelId="{E0FEFDD5-CAC5-3743-AF5C-570D32CEFDFE}" type="pres">
      <dgm:prSet presAssocID="{8BA682A5-4FD4-4B4E-80F1-C391DDEBF351}" presName="vert1" presStyleCnt="0"/>
      <dgm:spPr/>
    </dgm:pt>
    <dgm:pt modelId="{9B73B653-3E33-FF42-896C-890EBAA9A855}" type="pres">
      <dgm:prSet presAssocID="{BF4A147E-9AAD-4B05-AB69-4153E3BC5AC4}" presName="thickLine" presStyleLbl="alignNode1" presStyleIdx="1" presStyleCnt="3"/>
      <dgm:spPr/>
    </dgm:pt>
    <dgm:pt modelId="{31539D1C-B173-A740-8AE8-E6AA0F888EBE}" type="pres">
      <dgm:prSet presAssocID="{BF4A147E-9AAD-4B05-AB69-4153E3BC5AC4}" presName="horz1" presStyleCnt="0"/>
      <dgm:spPr/>
    </dgm:pt>
    <dgm:pt modelId="{1CDC6513-7C47-DC4A-8EED-EAC52D23CED7}" type="pres">
      <dgm:prSet presAssocID="{BF4A147E-9AAD-4B05-AB69-4153E3BC5AC4}" presName="tx1" presStyleLbl="revTx" presStyleIdx="1" presStyleCnt="3"/>
      <dgm:spPr/>
    </dgm:pt>
    <dgm:pt modelId="{DA73ADBA-A669-9843-93DE-DCC7DCA1905C}" type="pres">
      <dgm:prSet presAssocID="{BF4A147E-9AAD-4B05-AB69-4153E3BC5AC4}" presName="vert1" presStyleCnt="0"/>
      <dgm:spPr/>
    </dgm:pt>
    <dgm:pt modelId="{5239F681-2A2F-C543-AF4D-02A15354DDB6}" type="pres">
      <dgm:prSet presAssocID="{F78A577F-A495-407D-AA0F-021331CFA698}" presName="thickLine" presStyleLbl="alignNode1" presStyleIdx="2" presStyleCnt="3"/>
      <dgm:spPr/>
    </dgm:pt>
    <dgm:pt modelId="{CF34FEF9-39A7-8F47-BD09-C0F91D6BC51B}" type="pres">
      <dgm:prSet presAssocID="{F78A577F-A495-407D-AA0F-021331CFA698}" presName="horz1" presStyleCnt="0"/>
      <dgm:spPr/>
    </dgm:pt>
    <dgm:pt modelId="{882ECDB0-0DFD-2748-87E8-BE670F0410F8}" type="pres">
      <dgm:prSet presAssocID="{F78A577F-A495-407D-AA0F-021331CFA698}" presName="tx1" presStyleLbl="revTx" presStyleIdx="2" presStyleCnt="3"/>
      <dgm:spPr/>
    </dgm:pt>
    <dgm:pt modelId="{02B092A0-F6ED-D24A-BFF5-521F967737AF}" type="pres">
      <dgm:prSet presAssocID="{F78A577F-A495-407D-AA0F-021331CFA698}" presName="vert1" presStyleCnt="0"/>
      <dgm:spPr/>
    </dgm:pt>
  </dgm:ptLst>
  <dgm:cxnLst>
    <dgm:cxn modelId="{BC84620E-61F5-E140-8B1B-E11C47AC376C}" type="presOf" srcId="{BF4A147E-9AAD-4B05-AB69-4153E3BC5AC4}" destId="{1CDC6513-7C47-DC4A-8EED-EAC52D23CED7}" srcOrd="0" destOrd="0" presId="urn:microsoft.com/office/officeart/2008/layout/LinedList"/>
    <dgm:cxn modelId="{5707E61A-C2F1-46EC-AD15-089C0A824F04}" srcId="{8BCEC453-71FE-469E-B99B-091F5A74BAC7}" destId="{BF4A147E-9AAD-4B05-AB69-4153E3BC5AC4}" srcOrd="1" destOrd="0" parTransId="{824A1F60-7D71-497D-9591-3F8664A47D1E}" sibTransId="{44FD98D7-6D3B-491B-997B-85F88D3F72EB}"/>
    <dgm:cxn modelId="{06E9A72D-0A69-284E-8CBA-B1C1190BCA1E}" type="presOf" srcId="{8BCEC453-71FE-469E-B99B-091F5A74BAC7}" destId="{EFFB0D32-88F3-C945-A2DE-93F1D75133FC}" srcOrd="0" destOrd="0" presId="urn:microsoft.com/office/officeart/2008/layout/LinedList"/>
    <dgm:cxn modelId="{F9085B4B-3DAD-7444-A8B5-9A5254966822}" type="presOf" srcId="{F78A577F-A495-407D-AA0F-021331CFA698}" destId="{882ECDB0-0DFD-2748-87E8-BE670F0410F8}" srcOrd="0" destOrd="0" presId="urn:microsoft.com/office/officeart/2008/layout/LinedList"/>
    <dgm:cxn modelId="{B278427D-1468-4397-85FB-4B9D549103B8}" srcId="{8BCEC453-71FE-469E-B99B-091F5A74BAC7}" destId="{F78A577F-A495-407D-AA0F-021331CFA698}" srcOrd="2" destOrd="0" parTransId="{5DC6D3A0-705E-442E-A307-A8D575D9BFF3}" sibTransId="{D5FF8B67-6245-443F-89EB-891614164221}"/>
    <dgm:cxn modelId="{DB3108D3-797A-7049-97AE-7C916F47C257}" type="presOf" srcId="{8BA682A5-4FD4-4B4E-80F1-C391DDEBF351}" destId="{ACD0213C-DB5F-D145-819C-60A046763B69}" srcOrd="0" destOrd="0" presId="urn:microsoft.com/office/officeart/2008/layout/LinedList"/>
    <dgm:cxn modelId="{EC2DBDDD-0329-428C-8DED-072F48236359}" srcId="{8BCEC453-71FE-469E-B99B-091F5A74BAC7}" destId="{8BA682A5-4FD4-4B4E-80F1-C391DDEBF351}" srcOrd="0" destOrd="0" parTransId="{E71DA7D4-9A06-4BC5-BE46-0F3B7933718A}" sibTransId="{94F4EB66-9140-47B6-9B36-5FA3064D127A}"/>
    <dgm:cxn modelId="{92D9A4CC-623C-E24F-8F7A-532FECEA7876}" type="presParOf" srcId="{EFFB0D32-88F3-C945-A2DE-93F1D75133FC}" destId="{60AE33DA-EBF2-0442-B680-B3FC158C84DB}" srcOrd="0" destOrd="0" presId="urn:microsoft.com/office/officeart/2008/layout/LinedList"/>
    <dgm:cxn modelId="{1F8149E2-58C8-5E4B-87F6-A158993895FB}" type="presParOf" srcId="{EFFB0D32-88F3-C945-A2DE-93F1D75133FC}" destId="{7E17A653-D079-F946-8D5B-D2B83BBFC101}" srcOrd="1" destOrd="0" presId="urn:microsoft.com/office/officeart/2008/layout/LinedList"/>
    <dgm:cxn modelId="{74832C6C-7EF2-204B-9B44-E7886B4C936D}" type="presParOf" srcId="{7E17A653-D079-F946-8D5B-D2B83BBFC101}" destId="{ACD0213C-DB5F-D145-819C-60A046763B69}" srcOrd="0" destOrd="0" presId="urn:microsoft.com/office/officeart/2008/layout/LinedList"/>
    <dgm:cxn modelId="{5C64DB46-881B-EC45-8CD8-3DFDB678131A}" type="presParOf" srcId="{7E17A653-D079-F946-8D5B-D2B83BBFC101}" destId="{E0FEFDD5-CAC5-3743-AF5C-570D32CEFDFE}" srcOrd="1" destOrd="0" presId="urn:microsoft.com/office/officeart/2008/layout/LinedList"/>
    <dgm:cxn modelId="{2AF09BA4-4860-8643-ABF7-A30FEBF2A4E5}" type="presParOf" srcId="{EFFB0D32-88F3-C945-A2DE-93F1D75133FC}" destId="{9B73B653-3E33-FF42-896C-890EBAA9A855}" srcOrd="2" destOrd="0" presId="urn:microsoft.com/office/officeart/2008/layout/LinedList"/>
    <dgm:cxn modelId="{FEBEB11A-9112-6E4F-8B8B-8EA07545C9A5}" type="presParOf" srcId="{EFFB0D32-88F3-C945-A2DE-93F1D75133FC}" destId="{31539D1C-B173-A740-8AE8-E6AA0F888EBE}" srcOrd="3" destOrd="0" presId="urn:microsoft.com/office/officeart/2008/layout/LinedList"/>
    <dgm:cxn modelId="{A0F957DC-1D7F-364E-AFA6-032D5B125693}" type="presParOf" srcId="{31539D1C-B173-A740-8AE8-E6AA0F888EBE}" destId="{1CDC6513-7C47-DC4A-8EED-EAC52D23CED7}" srcOrd="0" destOrd="0" presId="urn:microsoft.com/office/officeart/2008/layout/LinedList"/>
    <dgm:cxn modelId="{29F37665-9931-B941-92DB-21222B81ECA6}" type="presParOf" srcId="{31539D1C-B173-A740-8AE8-E6AA0F888EBE}" destId="{DA73ADBA-A669-9843-93DE-DCC7DCA1905C}" srcOrd="1" destOrd="0" presId="urn:microsoft.com/office/officeart/2008/layout/LinedList"/>
    <dgm:cxn modelId="{95CB4BD7-6976-9044-8887-D218B2E34FFE}" type="presParOf" srcId="{EFFB0D32-88F3-C945-A2DE-93F1D75133FC}" destId="{5239F681-2A2F-C543-AF4D-02A15354DDB6}" srcOrd="4" destOrd="0" presId="urn:microsoft.com/office/officeart/2008/layout/LinedList"/>
    <dgm:cxn modelId="{CCFF39D7-17B3-FF4D-B2C4-AE719DE1FF77}" type="presParOf" srcId="{EFFB0D32-88F3-C945-A2DE-93F1D75133FC}" destId="{CF34FEF9-39A7-8F47-BD09-C0F91D6BC51B}" srcOrd="5" destOrd="0" presId="urn:microsoft.com/office/officeart/2008/layout/LinedList"/>
    <dgm:cxn modelId="{1DE51209-6E7B-5942-923D-5DB48FB438C1}" type="presParOf" srcId="{CF34FEF9-39A7-8F47-BD09-C0F91D6BC51B}" destId="{882ECDB0-0DFD-2748-87E8-BE670F0410F8}" srcOrd="0" destOrd="0" presId="urn:microsoft.com/office/officeart/2008/layout/LinedList"/>
    <dgm:cxn modelId="{3F9A8B22-A7D3-C643-A03C-016B59BBBD05}" type="presParOf" srcId="{CF34FEF9-39A7-8F47-BD09-C0F91D6BC51B}" destId="{02B092A0-F6ED-D24A-BFF5-521F967737A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D825D3-1867-5E48-8DA8-252C25B96FA1}">
      <dsp:nvSpPr>
        <dsp:cNvPr id="0" name=""/>
        <dsp:cNvSpPr/>
      </dsp:nvSpPr>
      <dsp:spPr>
        <a:xfrm>
          <a:off x="2504910" y="1291288"/>
          <a:ext cx="1532222" cy="1532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Combination of images from the Jewish Scriptures and ancient myths about the birth of gods and divine battles with monsters of chaos.</a:t>
          </a:r>
        </a:p>
      </dsp:txBody>
      <dsp:txXfrm>
        <a:off x="2504910" y="1291288"/>
        <a:ext cx="1532222" cy="1532222"/>
      </dsp:txXfrm>
    </dsp:sp>
    <dsp:sp modelId="{068F82C0-4536-D44D-889D-0404AEBA3EF8}">
      <dsp:nvSpPr>
        <dsp:cNvPr id="0" name=""/>
        <dsp:cNvSpPr/>
      </dsp:nvSpPr>
      <dsp:spPr>
        <a:xfrm>
          <a:off x="443896" y="481996"/>
          <a:ext cx="3150807" cy="3150807"/>
        </a:xfrm>
        <a:prstGeom prst="circularArrow">
          <a:avLst>
            <a:gd name="adj1" fmla="val 9483"/>
            <a:gd name="adj2" fmla="val 684952"/>
            <a:gd name="adj3" fmla="val 7850793"/>
            <a:gd name="adj4" fmla="val 2264255"/>
            <a:gd name="adj5" fmla="val 11063"/>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90EF60-0DC9-2742-A418-A4A1EB6DCE49}">
      <dsp:nvSpPr>
        <dsp:cNvPr id="0" name=""/>
        <dsp:cNvSpPr/>
      </dsp:nvSpPr>
      <dsp:spPr>
        <a:xfrm>
          <a:off x="1466" y="1291288"/>
          <a:ext cx="1532222" cy="1532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Woman is clothed with light (sun, moon, stars); cf. </a:t>
          </a:r>
          <a:r>
            <a:rPr lang="ja-JP" sz="1200" kern="1200"/>
            <a:t>‘</a:t>
          </a:r>
          <a:r>
            <a:rPr lang="en-US" sz="1200" kern="1200" dirty="0"/>
            <a:t>queen of heaven</a:t>
          </a:r>
          <a:r>
            <a:rPr lang="ja-JP" sz="1200" kern="1200"/>
            <a:t>’</a:t>
          </a:r>
          <a:r>
            <a:rPr lang="en-US" sz="1200" kern="1200" dirty="0"/>
            <a:t> (Ephesian goddess Artemis and the Egyptian goddess Isis).</a:t>
          </a:r>
        </a:p>
      </dsp:txBody>
      <dsp:txXfrm>
        <a:off x="1466" y="1291288"/>
        <a:ext cx="1532222" cy="1532222"/>
      </dsp:txXfrm>
    </dsp:sp>
    <dsp:sp modelId="{C4495239-4D52-CE4F-85A6-ECB49652371E}">
      <dsp:nvSpPr>
        <dsp:cNvPr id="0" name=""/>
        <dsp:cNvSpPr/>
      </dsp:nvSpPr>
      <dsp:spPr>
        <a:xfrm>
          <a:off x="443896" y="481996"/>
          <a:ext cx="3150807" cy="3150807"/>
        </a:xfrm>
        <a:prstGeom prst="circularArrow">
          <a:avLst>
            <a:gd name="adj1" fmla="val 9483"/>
            <a:gd name="adj2" fmla="val 684952"/>
            <a:gd name="adj3" fmla="val 18650793"/>
            <a:gd name="adj4" fmla="val 13064255"/>
            <a:gd name="adj5" fmla="val 11063"/>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AE33DA-EBF2-0442-B680-B3FC158C84DB}">
      <dsp:nvSpPr>
        <dsp:cNvPr id="0" name=""/>
        <dsp:cNvSpPr/>
      </dsp:nvSpPr>
      <dsp:spPr>
        <a:xfrm>
          <a:off x="0" y="2570"/>
          <a:ext cx="5124159"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ACD0213C-DB5F-D145-819C-60A046763B69}">
      <dsp:nvSpPr>
        <dsp:cNvPr id="0" name=""/>
        <dsp:cNvSpPr/>
      </dsp:nvSpPr>
      <dsp:spPr>
        <a:xfrm>
          <a:off x="0" y="2570"/>
          <a:ext cx="5124159" cy="1753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Polarization of women into such categories is a feature of texts formed in a patriarchal society.</a:t>
          </a:r>
        </a:p>
      </dsp:txBody>
      <dsp:txXfrm>
        <a:off x="0" y="2570"/>
        <a:ext cx="5124159" cy="1753212"/>
      </dsp:txXfrm>
    </dsp:sp>
    <dsp:sp modelId="{9B73B653-3E33-FF42-896C-890EBAA9A855}">
      <dsp:nvSpPr>
        <dsp:cNvPr id="0" name=""/>
        <dsp:cNvSpPr/>
      </dsp:nvSpPr>
      <dsp:spPr>
        <a:xfrm>
          <a:off x="0" y="1755783"/>
          <a:ext cx="5124159" cy="0"/>
        </a:xfrm>
        <a:prstGeom prst="line">
          <a:avLst/>
        </a:prstGeom>
        <a:gradFill rotWithShape="0">
          <a:gsLst>
            <a:gs pos="0">
              <a:schemeClr val="accent2">
                <a:hueOff val="446864"/>
                <a:satOff val="-9581"/>
                <a:lumOff val="-3726"/>
                <a:alphaOff val="0"/>
                <a:tint val="96000"/>
                <a:lumMod val="104000"/>
              </a:schemeClr>
            </a:gs>
            <a:gs pos="100000">
              <a:schemeClr val="accent2">
                <a:hueOff val="446864"/>
                <a:satOff val="-9581"/>
                <a:lumOff val="-3726"/>
                <a:alphaOff val="0"/>
                <a:shade val="98000"/>
                <a:lumMod val="94000"/>
              </a:schemeClr>
            </a:gs>
          </a:gsLst>
          <a:lin ang="5400000" scaled="0"/>
        </a:gradFill>
        <a:ln w="9525" cap="rnd" cmpd="sng" algn="ctr">
          <a:solidFill>
            <a:schemeClr val="accent2">
              <a:hueOff val="446864"/>
              <a:satOff val="-9581"/>
              <a:lumOff val="-3726"/>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1CDC6513-7C47-DC4A-8EED-EAC52D23CED7}">
      <dsp:nvSpPr>
        <dsp:cNvPr id="0" name=""/>
        <dsp:cNvSpPr/>
      </dsp:nvSpPr>
      <dsp:spPr>
        <a:xfrm>
          <a:off x="0" y="1755783"/>
          <a:ext cx="5124159" cy="1753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Women are placed on the margins (Toril Moi) in a </a:t>
          </a:r>
          <a:r>
            <a:rPr lang="ja-JP" sz="2200" kern="1200"/>
            <a:t>‘</a:t>
          </a:r>
          <a:r>
            <a:rPr lang="en-US" sz="2200" kern="1200"/>
            <a:t>symbolic order</a:t>
          </a:r>
          <a:r>
            <a:rPr lang="ja-JP" sz="2200" kern="1200"/>
            <a:t>’</a:t>
          </a:r>
          <a:r>
            <a:rPr lang="en-US" sz="2200" kern="1200"/>
            <a:t>: women are the (necessary) frontier between man and chaos.</a:t>
          </a:r>
        </a:p>
      </dsp:txBody>
      <dsp:txXfrm>
        <a:off x="0" y="1755783"/>
        <a:ext cx="5124159" cy="1753212"/>
      </dsp:txXfrm>
    </dsp:sp>
    <dsp:sp modelId="{5239F681-2A2F-C543-AF4D-02A15354DDB6}">
      <dsp:nvSpPr>
        <dsp:cNvPr id="0" name=""/>
        <dsp:cNvSpPr/>
      </dsp:nvSpPr>
      <dsp:spPr>
        <a:xfrm>
          <a:off x="0" y="3508995"/>
          <a:ext cx="5124159" cy="0"/>
        </a:xfrm>
        <a:prstGeom prst="line">
          <a:avLst/>
        </a:prstGeom>
        <a:gradFill rotWithShape="0">
          <a:gsLst>
            <a:gs pos="0">
              <a:schemeClr val="accent2">
                <a:hueOff val="893727"/>
                <a:satOff val="-19162"/>
                <a:lumOff val="-7451"/>
                <a:alphaOff val="0"/>
                <a:tint val="96000"/>
                <a:lumMod val="104000"/>
              </a:schemeClr>
            </a:gs>
            <a:gs pos="100000">
              <a:schemeClr val="accent2">
                <a:hueOff val="893727"/>
                <a:satOff val="-19162"/>
                <a:lumOff val="-7451"/>
                <a:alphaOff val="0"/>
                <a:shade val="98000"/>
                <a:lumMod val="94000"/>
              </a:schemeClr>
            </a:gs>
          </a:gsLst>
          <a:lin ang="5400000" scaled="0"/>
        </a:gradFill>
        <a:ln w="9525" cap="rnd" cmpd="sng" algn="ctr">
          <a:solidFill>
            <a:schemeClr val="accent2">
              <a:hueOff val="893727"/>
              <a:satOff val="-19162"/>
              <a:lumOff val="-7451"/>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882ECDB0-0DFD-2748-87E8-BE670F0410F8}">
      <dsp:nvSpPr>
        <dsp:cNvPr id="0" name=""/>
        <dsp:cNvSpPr/>
      </dsp:nvSpPr>
      <dsp:spPr>
        <a:xfrm>
          <a:off x="0" y="3508995"/>
          <a:ext cx="5124159" cy="1753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Because of their marginality they are neither </a:t>
          </a:r>
          <a:r>
            <a:rPr lang="ja-JP" sz="2200" kern="1200"/>
            <a:t>‘</a:t>
          </a:r>
          <a:r>
            <a:rPr lang="en-US" sz="2200" kern="1200"/>
            <a:t>in</a:t>
          </a:r>
          <a:r>
            <a:rPr lang="ja-JP" sz="2200" kern="1200"/>
            <a:t>’</a:t>
          </a:r>
          <a:r>
            <a:rPr lang="en-US" sz="2200" kern="1200"/>
            <a:t> nor </a:t>
          </a:r>
          <a:r>
            <a:rPr lang="ja-JP" sz="2200" kern="1200"/>
            <a:t>‘</a:t>
          </a:r>
          <a:r>
            <a:rPr lang="en-US" sz="2200" kern="1200"/>
            <a:t>out</a:t>
          </a:r>
          <a:r>
            <a:rPr lang="ja-JP" sz="2200" kern="1200"/>
            <a:t>’</a:t>
          </a:r>
          <a:r>
            <a:rPr lang="en-US" sz="2200" kern="1200"/>
            <a:t>.</a:t>
          </a:r>
        </a:p>
      </dsp:txBody>
      <dsp:txXfrm>
        <a:off x="0" y="3508995"/>
        <a:ext cx="5124159" cy="1753212"/>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EE2B5D34-018F-BC48-931F-C5C04AB7DA4E}" type="slidenum">
              <a:rPr lang="en-US" altLang="en-US" smtClean="0"/>
              <a:pPr/>
              <a:t>‹#›</a:t>
            </a:fld>
            <a:endParaRPr lang="en-US" altLang="en-US"/>
          </a:p>
        </p:txBody>
      </p:sp>
    </p:spTree>
    <p:extLst>
      <p:ext uri="{BB962C8B-B14F-4D97-AF65-F5344CB8AC3E}">
        <p14:creationId xmlns:p14="http://schemas.microsoft.com/office/powerpoint/2010/main" val="3224641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53523DA-429F-D647-A26B-EAEB7C3D5E7E}" type="slidenum">
              <a:rPr lang="en-US" altLang="en-US" smtClean="0"/>
              <a:pPr/>
              <a:t>‹#›</a:t>
            </a:fld>
            <a:endParaRPr lang="en-US" altLang="en-US"/>
          </a:p>
        </p:txBody>
      </p:sp>
    </p:spTree>
    <p:extLst>
      <p:ext uri="{BB962C8B-B14F-4D97-AF65-F5344CB8AC3E}">
        <p14:creationId xmlns:p14="http://schemas.microsoft.com/office/powerpoint/2010/main" val="1936682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FDC6069-A378-274F-B292-39334A93434E}" type="slidenum">
              <a:rPr lang="en-US" altLang="en-US" smtClean="0"/>
              <a:pPr/>
              <a:t>‹#›</a:t>
            </a:fld>
            <a:endParaRPr lang="en-US" altLang="en-US"/>
          </a:p>
        </p:txBody>
      </p:sp>
    </p:spTree>
    <p:extLst>
      <p:ext uri="{BB962C8B-B14F-4D97-AF65-F5344CB8AC3E}">
        <p14:creationId xmlns:p14="http://schemas.microsoft.com/office/powerpoint/2010/main" val="437271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2"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3" name="Slide Number Placeholder 5"/>
          <p:cNvSpPr>
            <a:spLocks noGrp="1"/>
          </p:cNvSpPr>
          <p:nvPr>
            <p:ph type="sldNum" sz="quarter" idx="12"/>
          </p:nvPr>
        </p:nvSpPr>
        <p:spPr>
          <a:xfrm>
            <a:off x="511228" y="787783"/>
            <a:ext cx="584978" cy="365125"/>
          </a:xfrm>
        </p:spPr>
        <p:txBody>
          <a:bodyPr/>
          <a:lstStyle/>
          <a:p>
            <a:fld id="{73F298CB-3B36-2B43-95FF-052F8A363617}" type="slidenum">
              <a:rPr lang="en-US" altLang="en-US" smtClean="0"/>
              <a:pPr/>
              <a:t>‹#›</a:t>
            </a:fld>
            <a:endParaRPr lang="en-US" altLang="en-US"/>
          </a:p>
        </p:txBody>
      </p:sp>
    </p:spTree>
    <p:extLst>
      <p:ext uri="{BB962C8B-B14F-4D97-AF65-F5344CB8AC3E}">
        <p14:creationId xmlns:p14="http://schemas.microsoft.com/office/powerpoint/2010/main" val="87256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51A05EFD-DBBD-0C4C-A83B-77BE7566803F}" type="slidenum">
              <a:rPr lang="en-US" altLang="en-US" smtClean="0"/>
              <a:pPr/>
              <a:t>‹#›</a:t>
            </a:fld>
            <a:endParaRPr lang="en-US" altLang="en-US"/>
          </a:p>
        </p:txBody>
      </p:sp>
    </p:spTree>
    <p:extLst>
      <p:ext uri="{BB962C8B-B14F-4D97-AF65-F5344CB8AC3E}">
        <p14:creationId xmlns:p14="http://schemas.microsoft.com/office/powerpoint/2010/main" val="3938940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138BA06-93AA-9047-820E-8BAB26BFF947}" type="slidenum">
              <a:rPr lang="en-US" altLang="en-US" smtClean="0"/>
              <a:pPr/>
              <a:t>‹#›</a:t>
            </a:fld>
            <a:endParaRPr lang="en-US" altLang="en-US"/>
          </a:p>
        </p:txBody>
      </p:sp>
    </p:spTree>
    <p:extLst>
      <p:ext uri="{BB962C8B-B14F-4D97-AF65-F5344CB8AC3E}">
        <p14:creationId xmlns:p14="http://schemas.microsoft.com/office/powerpoint/2010/main" val="4254535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2BEB961-773B-4C4E-A1E6-1FBE2BC2FBD9}" type="slidenum">
              <a:rPr lang="en-US" altLang="en-US" smtClean="0"/>
              <a:pPr/>
              <a:t>‹#›</a:t>
            </a:fld>
            <a:endParaRPr lang="en-US" altLang="en-US"/>
          </a:p>
        </p:txBody>
      </p:sp>
    </p:spTree>
    <p:extLst>
      <p:ext uri="{BB962C8B-B14F-4D97-AF65-F5344CB8AC3E}">
        <p14:creationId xmlns:p14="http://schemas.microsoft.com/office/powerpoint/2010/main" val="1776685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F5BD137-AAF4-6046-9440-F2B3DE9865AA}" type="slidenum">
              <a:rPr lang="en-US" altLang="en-US" smtClean="0"/>
              <a:pPr/>
              <a:t>‹#›</a:t>
            </a:fld>
            <a:endParaRPr lang="en-US" altLang="en-US"/>
          </a:p>
        </p:txBody>
      </p:sp>
    </p:spTree>
    <p:extLst>
      <p:ext uri="{BB962C8B-B14F-4D97-AF65-F5344CB8AC3E}">
        <p14:creationId xmlns:p14="http://schemas.microsoft.com/office/powerpoint/2010/main" val="2661903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B106BCCD-42B2-BF45-958A-6CAA767D6D7F}" type="slidenum">
              <a:rPr lang="en-US" altLang="en-US" smtClean="0"/>
              <a:pPr/>
              <a:t>‹#›</a:t>
            </a:fld>
            <a:endParaRPr lang="en-US" altLang="en-US"/>
          </a:p>
        </p:txBody>
      </p:sp>
    </p:spTree>
    <p:extLst>
      <p:ext uri="{BB962C8B-B14F-4D97-AF65-F5344CB8AC3E}">
        <p14:creationId xmlns:p14="http://schemas.microsoft.com/office/powerpoint/2010/main" val="2753567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55EAAE37-53B6-994A-A2DC-6697BB193496}" type="slidenum">
              <a:rPr lang="en-US" altLang="en-US" smtClean="0"/>
              <a:pPr/>
              <a:t>‹#›</a:t>
            </a:fld>
            <a:endParaRPr lang="en-US" altLang="en-US"/>
          </a:p>
        </p:txBody>
      </p:sp>
    </p:spTree>
    <p:extLst>
      <p:ext uri="{BB962C8B-B14F-4D97-AF65-F5344CB8AC3E}">
        <p14:creationId xmlns:p14="http://schemas.microsoft.com/office/powerpoint/2010/main" val="1044633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55EAAE37-53B6-994A-A2DC-6697BB193496}" type="slidenum">
              <a:rPr lang="en-US" altLang="en-US" smtClean="0"/>
              <a:pPr/>
              <a:t>‹#›</a:t>
            </a:fld>
            <a:endParaRPr lang="en-US" alt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954046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55EAAE37-53B6-994A-A2DC-6697BB193496}" type="slidenum">
              <a:rPr lang="en-US" altLang="en-US" smtClean="0"/>
              <a:pPr/>
              <a:t>‹#›</a:t>
            </a:fld>
            <a:endParaRPr lang="en-US" altLang="en-US"/>
          </a:p>
        </p:txBody>
      </p:sp>
    </p:spTree>
    <p:extLst>
      <p:ext uri="{BB962C8B-B14F-4D97-AF65-F5344CB8AC3E}">
        <p14:creationId xmlns:p14="http://schemas.microsoft.com/office/powerpoint/2010/main" val="3405816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55EAAE37-53B6-994A-A2DC-6697BB193496}" type="slidenum">
              <a:rPr lang="en-US" altLang="en-US" smtClean="0"/>
              <a:pPr/>
              <a:t>‹#›</a:t>
            </a:fld>
            <a:endParaRPr lang="en-US" alt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1729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55EAAE37-53B6-994A-A2DC-6697BB193496}" type="slidenum">
              <a:rPr lang="en-US" altLang="en-US" smtClean="0"/>
              <a:pPr/>
              <a:t>‹#›</a:t>
            </a:fld>
            <a:endParaRPr lang="en-US" altLang="en-US"/>
          </a:p>
        </p:txBody>
      </p:sp>
    </p:spTree>
    <p:extLst>
      <p:ext uri="{BB962C8B-B14F-4D97-AF65-F5344CB8AC3E}">
        <p14:creationId xmlns:p14="http://schemas.microsoft.com/office/powerpoint/2010/main" val="29330368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1EE07AC-49AA-D84B-8178-6BEB634CFC5E}" type="slidenum">
              <a:rPr lang="en-US" altLang="en-US" smtClean="0"/>
              <a:pPr/>
              <a:t>‹#›</a:t>
            </a:fld>
            <a:endParaRPr lang="en-US" altLang="en-US"/>
          </a:p>
        </p:txBody>
      </p:sp>
    </p:spTree>
    <p:extLst>
      <p:ext uri="{BB962C8B-B14F-4D97-AF65-F5344CB8AC3E}">
        <p14:creationId xmlns:p14="http://schemas.microsoft.com/office/powerpoint/2010/main" val="22343704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BC58210-142C-F54D-94BF-96A48FD48126}" type="slidenum">
              <a:rPr lang="en-US" altLang="en-US" smtClean="0"/>
              <a:pPr/>
              <a:t>‹#›</a:t>
            </a:fld>
            <a:endParaRPr lang="en-US" altLang="en-US"/>
          </a:p>
        </p:txBody>
      </p:sp>
    </p:spTree>
    <p:extLst>
      <p:ext uri="{BB962C8B-B14F-4D97-AF65-F5344CB8AC3E}">
        <p14:creationId xmlns:p14="http://schemas.microsoft.com/office/powerpoint/2010/main" val="29974587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Content Placeholder 2"/>
          <p:cNvSpPr>
            <a:spLocks noGrp="1"/>
          </p:cNvSpPr>
          <p:nvPr>
            <p:ph sz="half" idx="1"/>
          </p:nvPr>
        </p:nvSpPr>
        <p:spPr>
          <a:xfrm>
            <a:off x="457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648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BCE381DB-A2B2-C41B-A491-F04E836BEBBA}"/>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9943DF66-32B9-A404-B7CD-DBD874C5DB6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4794A627-C3B5-CD42-AF9C-1368629042AC}"/>
              </a:ext>
            </a:extLst>
          </p:cNvPr>
          <p:cNvSpPr>
            <a:spLocks noGrp="1" noChangeArrowheads="1"/>
          </p:cNvSpPr>
          <p:nvPr>
            <p:ph type="sldNum" sz="quarter" idx="12"/>
          </p:nvPr>
        </p:nvSpPr>
        <p:spPr>
          <a:ln/>
        </p:spPr>
        <p:txBody>
          <a:bodyPr/>
          <a:lstStyle>
            <a:lvl1pPr>
              <a:defRPr/>
            </a:lvl1pPr>
          </a:lstStyle>
          <a:p>
            <a:fld id="{83131CBB-7FCE-7A4A-9D11-98D17B2DC9B0}" type="slidenum">
              <a:rPr lang="en-US" altLang="en-US"/>
              <a:pPr/>
              <a:t>‹#›</a:t>
            </a:fld>
            <a:endParaRPr lang="en-US" altLang="en-US"/>
          </a:p>
        </p:txBody>
      </p:sp>
    </p:spTree>
    <p:extLst>
      <p:ext uri="{BB962C8B-B14F-4D97-AF65-F5344CB8AC3E}">
        <p14:creationId xmlns:p14="http://schemas.microsoft.com/office/powerpoint/2010/main" val="35164236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0B665732-1665-C3E6-D959-85D246BA677D}"/>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60A00EAA-CB0A-99EF-63B1-8BA9064D640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8ADE4E0C-5815-E0C8-BC0B-C0A124841320}"/>
              </a:ext>
            </a:extLst>
          </p:cNvPr>
          <p:cNvSpPr>
            <a:spLocks noGrp="1" noChangeArrowheads="1"/>
          </p:cNvSpPr>
          <p:nvPr>
            <p:ph type="sldNum" sz="quarter" idx="12"/>
          </p:nvPr>
        </p:nvSpPr>
        <p:spPr>
          <a:ln/>
        </p:spPr>
        <p:txBody>
          <a:bodyPr/>
          <a:lstStyle>
            <a:lvl1pPr>
              <a:defRPr/>
            </a:lvl1pPr>
          </a:lstStyle>
          <a:p>
            <a:fld id="{491E5515-9FD2-8C45-AE8D-82F9A2D35958}" type="slidenum">
              <a:rPr lang="en-US" altLang="en-US"/>
              <a:pPr/>
              <a:t>‹#›</a:t>
            </a:fld>
            <a:endParaRPr lang="en-US" altLang="en-US"/>
          </a:p>
        </p:txBody>
      </p:sp>
    </p:spTree>
    <p:extLst>
      <p:ext uri="{BB962C8B-B14F-4D97-AF65-F5344CB8AC3E}">
        <p14:creationId xmlns:p14="http://schemas.microsoft.com/office/powerpoint/2010/main" val="15192505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457200" y="1981200"/>
            <a:ext cx="40386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4648200" y="1981200"/>
            <a:ext cx="40386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457200" y="4114800"/>
            <a:ext cx="82296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a:extLst>
              <a:ext uri="{FF2B5EF4-FFF2-40B4-BE49-F238E27FC236}">
                <a16:creationId xmlns:a16="http://schemas.microsoft.com/office/drawing/2014/main" id="{89258694-87E5-E95E-EC6E-483BCDFA198A}"/>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5">
            <a:extLst>
              <a:ext uri="{FF2B5EF4-FFF2-40B4-BE49-F238E27FC236}">
                <a16:creationId xmlns:a16="http://schemas.microsoft.com/office/drawing/2014/main" id="{5AA83966-8359-185D-5517-E18A410F355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6">
            <a:extLst>
              <a:ext uri="{FF2B5EF4-FFF2-40B4-BE49-F238E27FC236}">
                <a16:creationId xmlns:a16="http://schemas.microsoft.com/office/drawing/2014/main" id="{DC7434A3-8B8B-76E1-4B7B-35A565E526D3}"/>
              </a:ext>
            </a:extLst>
          </p:cNvPr>
          <p:cNvSpPr>
            <a:spLocks noGrp="1" noChangeArrowheads="1"/>
          </p:cNvSpPr>
          <p:nvPr>
            <p:ph type="sldNum" sz="quarter" idx="12"/>
          </p:nvPr>
        </p:nvSpPr>
        <p:spPr>
          <a:ln/>
        </p:spPr>
        <p:txBody>
          <a:bodyPr/>
          <a:lstStyle>
            <a:lvl1pPr>
              <a:defRPr/>
            </a:lvl1pPr>
          </a:lstStyle>
          <a:p>
            <a:fld id="{3E2A1138-9DCB-2E41-82A3-F5AF5F6C713E}" type="slidenum">
              <a:rPr lang="en-US" altLang="en-US"/>
              <a:pPr/>
              <a:t>‹#›</a:t>
            </a:fld>
            <a:endParaRPr lang="en-US" altLang="en-US"/>
          </a:p>
        </p:txBody>
      </p:sp>
    </p:spTree>
    <p:extLst>
      <p:ext uri="{BB962C8B-B14F-4D97-AF65-F5344CB8AC3E}">
        <p14:creationId xmlns:p14="http://schemas.microsoft.com/office/powerpoint/2010/main" val="2960785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04"/>
            <a:ext cx="1952272" cy="6853049"/>
            <a:chOff x="6627813" y="195650"/>
            <a:chExt cx="1952625" cy="5678101"/>
          </a:xfrm>
        </p:grpSpPr>
        <p:sp>
          <p:nvSpPr>
            <p:cNvPr id="50" name="Freeform 27"/>
            <p:cNvSpPr/>
            <p:nvPr/>
          </p:nvSpPr>
          <p:spPr bwMode="auto">
            <a:xfrm>
              <a:off x="6627813" y="19565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55EAAE37-53B6-994A-A2DC-6697BB193496}" type="slidenum">
              <a:rPr lang="en-US" altLang="en-US" smtClean="0"/>
              <a:pPr/>
              <a:t>‹#›</a:t>
            </a:fld>
            <a:endParaRPr lang="en-US" altLang="en-US"/>
          </a:p>
        </p:txBody>
      </p:sp>
    </p:spTree>
    <p:extLst>
      <p:ext uri="{BB962C8B-B14F-4D97-AF65-F5344CB8AC3E}">
        <p14:creationId xmlns:p14="http://schemas.microsoft.com/office/powerpoint/2010/main" val="368724895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 id="2147483702" r:id="rId18"/>
    <p:sldLayoutId id="2147483703"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75DDA87C-871C-E6D0-5DAB-BB78D3EBE99B}"/>
              </a:ext>
            </a:extLst>
          </p:cNvPr>
          <p:cNvSpPr>
            <a:spLocks noGrp="1" noChangeArrowheads="1"/>
          </p:cNvSpPr>
          <p:nvPr>
            <p:ph type="ctrTitle"/>
          </p:nvPr>
        </p:nvSpPr>
        <p:spPr>
          <a:xfrm>
            <a:off x="685800" y="3276600"/>
            <a:ext cx="7772400" cy="228600"/>
          </a:xfrm>
        </p:spPr>
        <p:txBody>
          <a:bodyPr>
            <a:normAutofit fontScale="90000"/>
          </a:bodyPr>
          <a:lstStyle/>
          <a:p>
            <a:pPr eaLnBrk="1" hangingPunct="1">
              <a:defRPr/>
            </a:pPr>
            <a:r>
              <a:rPr lang="en-US" dirty="0">
                <a:latin typeface="Calibri" panose="020F0502020204030204" pitchFamily="34" charset="0"/>
                <a:cs typeface="Calibri" panose="020F0502020204030204" pitchFamily="34" charset="0"/>
              </a:rPr>
              <a:t>Female Figures and Symbols in the Book of Revelation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6155" name="Group 6154">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6156"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157"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158"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159"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160"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161"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162"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6163"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6164"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165"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166"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167"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169" name="Group 6168">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6170"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171"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172"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173"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174"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175"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176"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177"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6178"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6179"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180"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81"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183" name="Rectangle 6182">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6185"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6187" name="Rectangle 6186">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4F2EC554-6FF1-06BD-57C3-455CE9E2A105}"/>
              </a:ext>
            </a:extLst>
          </p:cNvPr>
          <p:cNvSpPr>
            <a:spLocks noGrp="1" noChangeArrowheads="1"/>
          </p:cNvSpPr>
          <p:nvPr>
            <p:ph type="title"/>
          </p:nvPr>
        </p:nvSpPr>
        <p:spPr>
          <a:xfrm>
            <a:off x="486918" y="645106"/>
            <a:ext cx="3841989" cy="1259894"/>
          </a:xfrm>
        </p:spPr>
        <p:txBody>
          <a:bodyPr vert="horz" lIns="91440" tIns="45720" rIns="91440" bIns="45720" rtlCol="0" anchor="t">
            <a:normAutofit/>
          </a:bodyPr>
          <a:lstStyle/>
          <a:p>
            <a:pPr>
              <a:defRPr/>
            </a:pPr>
            <a:r>
              <a:rPr lang="en-US" dirty="0">
                <a:latin typeface="Calibri" panose="020F0502020204030204" pitchFamily="34" charset="0"/>
                <a:cs typeface="Calibri" panose="020F0502020204030204" pitchFamily="34" charset="0"/>
              </a:rPr>
              <a:t>The Book of Revelation</a:t>
            </a:r>
          </a:p>
        </p:txBody>
      </p:sp>
      <p:sp>
        <p:nvSpPr>
          <p:cNvPr id="6197" name="Rectangle 6188">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6148" name="Rectangle 4">
            <a:extLst>
              <a:ext uri="{FF2B5EF4-FFF2-40B4-BE49-F238E27FC236}">
                <a16:creationId xmlns:a16="http://schemas.microsoft.com/office/drawing/2014/main" id="{4755862F-97ED-186A-61C3-EA17D3BE367A}"/>
              </a:ext>
            </a:extLst>
          </p:cNvPr>
          <p:cNvSpPr>
            <a:spLocks noGrp="1" noChangeArrowheads="1"/>
          </p:cNvSpPr>
          <p:nvPr>
            <p:ph type="body" sz="half" idx="2"/>
          </p:nvPr>
        </p:nvSpPr>
        <p:spPr>
          <a:xfrm>
            <a:off x="486918" y="2133600"/>
            <a:ext cx="3841989" cy="3759253"/>
          </a:xfrm>
        </p:spPr>
        <p:txBody>
          <a:bodyPr vert="horz" lIns="91440" tIns="45720" rIns="91440" bIns="45720" rtlCol="0">
            <a:normAutofit lnSpcReduction="10000"/>
          </a:bodyPr>
          <a:lstStyle/>
          <a:p>
            <a:pPr>
              <a:lnSpc>
                <a:spcPct val="90000"/>
              </a:lnSpc>
            </a:pPr>
            <a:r>
              <a:rPr lang="en-US" altLang="ja-JP" dirty="0">
                <a:latin typeface="Calibri" panose="020F0502020204030204" pitchFamily="34" charset="0"/>
                <a:cs typeface="Calibri" panose="020F0502020204030204" pitchFamily="34" charset="0"/>
              </a:rPr>
              <a:t>‘Apocalypse’: visions from above that reveal the heavenly mysteries.</a:t>
            </a:r>
          </a:p>
          <a:p>
            <a:pPr>
              <a:lnSpc>
                <a:spcPct val="90000"/>
              </a:lnSpc>
            </a:pPr>
            <a:r>
              <a:rPr lang="en-US" altLang="en-US" dirty="0">
                <a:latin typeface="Calibri" panose="020F0502020204030204" pitchFamily="34" charset="0"/>
                <a:cs typeface="Calibri" panose="020F0502020204030204" pitchFamily="34" charset="0"/>
              </a:rPr>
              <a:t>Set within the framework of a letter to the seven churches in Asia Minor.</a:t>
            </a:r>
          </a:p>
          <a:p>
            <a:pPr>
              <a:lnSpc>
                <a:spcPct val="90000"/>
              </a:lnSpc>
            </a:pPr>
            <a:r>
              <a:rPr lang="en-US" altLang="en-US" dirty="0">
                <a:latin typeface="Calibri" panose="020F0502020204030204" pitchFamily="34" charset="0"/>
                <a:cs typeface="Calibri" panose="020F0502020204030204" pitchFamily="34" charset="0"/>
              </a:rPr>
              <a:t>A period of crisis:</a:t>
            </a:r>
          </a:p>
          <a:p>
            <a:pPr marL="0" indent="0">
              <a:lnSpc>
                <a:spcPct val="90000"/>
              </a:lnSpc>
              <a:buNone/>
            </a:pPr>
            <a:r>
              <a:rPr lang="en-US" altLang="en-US" dirty="0">
                <a:latin typeface="Calibri" panose="020F0502020204030204" pitchFamily="34" charset="0"/>
                <a:cs typeface="Calibri" panose="020F0502020204030204" pitchFamily="34" charset="0"/>
              </a:rPr>
              <a:t>	- persecution by Domitian (81-96 	CE)</a:t>
            </a:r>
          </a:p>
          <a:p>
            <a:pPr marL="0" indent="0">
              <a:lnSpc>
                <a:spcPct val="90000"/>
              </a:lnSpc>
              <a:buNone/>
            </a:pPr>
            <a:r>
              <a:rPr lang="en-US" altLang="en-US" dirty="0">
                <a:latin typeface="Calibri" panose="020F0502020204030204" pitchFamily="34" charset="0"/>
                <a:cs typeface="Calibri" panose="020F0502020204030204" pitchFamily="34" charset="0"/>
              </a:rPr>
              <a:t>	- split with local Jewish synagogue</a:t>
            </a:r>
          </a:p>
          <a:p>
            <a:pPr marL="0" indent="0">
              <a:lnSpc>
                <a:spcPct val="90000"/>
              </a:lnSpc>
              <a:buNone/>
            </a:pPr>
            <a:r>
              <a:rPr lang="en-US" altLang="en-US" dirty="0">
                <a:latin typeface="Calibri" panose="020F0502020204030204" pitchFamily="34" charset="0"/>
                <a:cs typeface="Calibri" panose="020F0502020204030204" pitchFamily="34" charset="0"/>
              </a:rPr>
              <a:t>	- rejection of Graeco-Roman life 	and culture</a:t>
            </a:r>
          </a:p>
          <a:p>
            <a:pPr marL="0" indent="0">
              <a:lnSpc>
                <a:spcPct val="90000"/>
              </a:lnSpc>
              <a:buNone/>
            </a:pPr>
            <a:r>
              <a:rPr lang="en-US" altLang="en-US" dirty="0">
                <a:latin typeface="Calibri" panose="020F0502020204030204" pitchFamily="34" charset="0"/>
                <a:cs typeface="Calibri" panose="020F0502020204030204" pitchFamily="34" charset="0"/>
              </a:rPr>
              <a:t>	- unequal distribution of wealth</a:t>
            </a:r>
          </a:p>
        </p:txBody>
      </p:sp>
      <p:pic>
        <p:nvPicPr>
          <p:cNvPr id="6150" name="Picture 6" descr="revmap">
            <a:extLst>
              <a:ext uri="{FF2B5EF4-FFF2-40B4-BE49-F238E27FC236}">
                <a16:creationId xmlns:a16="http://schemas.microsoft.com/office/drawing/2014/main" id="{BB9860DB-C442-097E-F6CF-9B94BDAA88CD}"/>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l="8775" r="13940" b="2"/>
          <a:stretch>
            <a:fillRect/>
          </a:stretch>
        </p:blipFill>
        <p:spPr>
          <a:xfrm>
            <a:off x="4568937" y="1363692"/>
            <a:ext cx="4088720" cy="3810575"/>
          </a:xfrm>
          <a:prstGeom prst="rect">
            <a:avLst/>
          </a:prstGeom>
        </p:spPr>
      </p:pic>
      <p:sp>
        <p:nvSpPr>
          <p:cNvPr id="6198"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3C85234-2815-43E0-B6D4-85768D072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 y="-1"/>
            <a:ext cx="915543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35" name="Group 1034">
            <a:extLst>
              <a:ext uri="{FF2B5EF4-FFF2-40B4-BE49-F238E27FC236}">
                <a16:creationId xmlns:a16="http://schemas.microsoft.com/office/drawing/2014/main" id="{3020C834-9D29-48AC-A91B-9349007693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73664" y="228600"/>
            <a:ext cx="2138628" cy="6638625"/>
            <a:chOff x="2487613" y="285750"/>
            <a:chExt cx="2428875" cy="5654676"/>
          </a:xfrm>
        </p:grpSpPr>
        <p:sp>
          <p:nvSpPr>
            <p:cNvPr id="1036" name="Freeform 11">
              <a:extLst>
                <a:ext uri="{FF2B5EF4-FFF2-40B4-BE49-F238E27FC236}">
                  <a16:creationId xmlns:a16="http://schemas.microsoft.com/office/drawing/2014/main" id="{77276475-4AA2-49BE-AC37-C54F8F88F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037" name="Freeform 12">
              <a:extLst>
                <a:ext uri="{FF2B5EF4-FFF2-40B4-BE49-F238E27FC236}">
                  <a16:creationId xmlns:a16="http://schemas.microsoft.com/office/drawing/2014/main" id="{09BD2472-4721-46D7-9E28-C57E06EA7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38" name="Freeform 13">
              <a:extLst>
                <a:ext uri="{FF2B5EF4-FFF2-40B4-BE49-F238E27FC236}">
                  <a16:creationId xmlns:a16="http://schemas.microsoft.com/office/drawing/2014/main" id="{0FC4CBE8-76C4-411F-8B9C-2ECC0AD843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039" name="Freeform 14">
              <a:extLst>
                <a:ext uri="{FF2B5EF4-FFF2-40B4-BE49-F238E27FC236}">
                  <a16:creationId xmlns:a16="http://schemas.microsoft.com/office/drawing/2014/main" id="{07C14349-849D-4732-B91C-5D08257B7C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040" name="Freeform 15">
              <a:extLst>
                <a:ext uri="{FF2B5EF4-FFF2-40B4-BE49-F238E27FC236}">
                  <a16:creationId xmlns:a16="http://schemas.microsoft.com/office/drawing/2014/main" id="{A592B5A4-A197-4E19-8F85-3C52EC898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041" name="Freeform 16">
              <a:extLst>
                <a:ext uri="{FF2B5EF4-FFF2-40B4-BE49-F238E27FC236}">
                  <a16:creationId xmlns:a16="http://schemas.microsoft.com/office/drawing/2014/main" id="{90712CB6-0CDF-428B-BAD1-07EA1AC681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042" name="Freeform 17">
              <a:extLst>
                <a:ext uri="{FF2B5EF4-FFF2-40B4-BE49-F238E27FC236}">
                  <a16:creationId xmlns:a16="http://schemas.microsoft.com/office/drawing/2014/main" id="{EDE68759-CC9D-487D-BD1C-346D8E696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043" name="Freeform 18">
              <a:extLst>
                <a:ext uri="{FF2B5EF4-FFF2-40B4-BE49-F238E27FC236}">
                  <a16:creationId xmlns:a16="http://schemas.microsoft.com/office/drawing/2014/main" id="{9E6BEA2D-6BDB-4D13-8400-EA48D0D9D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044" name="Freeform 19">
              <a:extLst>
                <a:ext uri="{FF2B5EF4-FFF2-40B4-BE49-F238E27FC236}">
                  <a16:creationId xmlns:a16="http://schemas.microsoft.com/office/drawing/2014/main" id="{AB404E8B-9F1E-46FF-A871-73DD1D5BD2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045" name="Freeform 20">
              <a:extLst>
                <a:ext uri="{FF2B5EF4-FFF2-40B4-BE49-F238E27FC236}">
                  <a16:creationId xmlns:a16="http://schemas.microsoft.com/office/drawing/2014/main" id="{02ECB5FB-3D55-4049-BE34-409E695D5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046" name="Freeform 21">
              <a:extLst>
                <a:ext uri="{FF2B5EF4-FFF2-40B4-BE49-F238E27FC236}">
                  <a16:creationId xmlns:a16="http://schemas.microsoft.com/office/drawing/2014/main" id="{E93DC0E9-E61E-4657-8163-94992BF222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047" name="Freeform 22">
              <a:extLst>
                <a:ext uri="{FF2B5EF4-FFF2-40B4-BE49-F238E27FC236}">
                  <a16:creationId xmlns:a16="http://schemas.microsoft.com/office/drawing/2014/main" id="{0729A208-2B8A-49CB-A1D8-7B76821E35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49" name="Group 1048">
            <a:extLst>
              <a:ext uri="{FF2B5EF4-FFF2-40B4-BE49-F238E27FC236}">
                <a16:creationId xmlns:a16="http://schemas.microsoft.com/office/drawing/2014/main" id="{76E08E07-5618-4A92-AEEC-3091E3780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60794" y="-786"/>
            <a:ext cx="1767505" cy="6854040"/>
            <a:chOff x="6627813" y="194833"/>
            <a:chExt cx="1952625" cy="5678918"/>
          </a:xfrm>
        </p:grpSpPr>
        <p:sp>
          <p:nvSpPr>
            <p:cNvPr id="1050" name="Freeform 27">
              <a:extLst>
                <a:ext uri="{FF2B5EF4-FFF2-40B4-BE49-F238E27FC236}">
                  <a16:creationId xmlns:a16="http://schemas.microsoft.com/office/drawing/2014/main" id="{D15C806C-4F60-4B97-B21C-D5CB43968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051" name="Freeform 28">
              <a:extLst>
                <a:ext uri="{FF2B5EF4-FFF2-40B4-BE49-F238E27FC236}">
                  <a16:creationId xmlns:a16="http://schemas.microsoft.com/office/drawing/2014/main" id="{3D774D9C-4224-46FD-BEAD-0A49CC88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052" name="Freeform 29">
              <a:extLst>
                <a:ext uri="{FF2B5EF4-FFF2-40B4-BE49-F238E27FC236}">
                  <a16:creationId xmlns:a16="http://schemas.microsoft.com/office/drawing/2014/main" id="{AF5C1558-FA8A-4146-9015-B70BD70AF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053" name="Freeform 30">
              <a:extLst>
                <a:ext uri="{FF2B5EF4-FFF2-40B4-BE49-F238E27FC236}">
                  <a16:creationId xmlns:a16="http://schemas.microsoft.com/office/drawing/2014/main" id="{534F605C-EBB6-4EBE-B9A2-587FE0E30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054" name="Freeform 31">
              <a:extLst>
                <a:ext uri="{FF2B5EF4-FFF2-40B4-BE49-F238E27FC236}">
                  <a16:creationId xmlns:a16="http://schemas.microsoft.com/office/drawing/2014/main" id="{4079F38C-5941-4C49-96B9-4FD2A706A9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055" name="Freeform 32">
              <a:extLst>
                <a:ext uri="{FF2B5EF4-FFF2-40B4-BE49-F238E27FC236}">
                  <a16:creationId xmlns:a16="http://schemas.microsoft.com/office/drawing/2014/main" id="{90047C1C-5410-427D-881C-0882A5759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056" name="Freeform 33">
              <a:extLst>
                <a:ext uri="{FF2B5EF4-FFF2-40B4-BE49-F238E27FC236}">
                  <a16:creationId xmlns:a16="http://schemas.microsoft.com/office/drawing/2014/main" id="{15A4A584-B446-485D-B913-BD193A87B6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057" name="Freeform 34">
              <a:extLst>
                <a:ext uri="{FF2B5EF4-FFF2-40B4-BE49-F238E27FC236}">
                  <a16:creationId xmlns:a16="http://schemas.microsoft.com/office/drawing/2014/main" id="{69C5EDF0-3CA0-476C-A5C7-E22D797410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058" name="Freeform 35">
              <a:extLst>
                <a:ext uri="{FF2B5EF4-FFF2-40B4-BE49-F238E27FC236}">
                  <a16:creationId xmlns:a16="http://schemas.microsoft.com/office/drawing/2014/main" id="{D7D7B886-8B64-4529-A910-B50806D517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059" name="Freeform 36">
              <a:extLst>
                <a:ext uri="{FF2B5EF4-FFF2-40B4-BE49-F238E27FC236}">
                  <a16:creationId xmlns:a16="http://schemas.microsoft.com/office/drawing/2014/main" id="{65E6865E-28BC-4418-9BD9-4AE29CE87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060" name="Freeform 37">
              <a:extLst>
                <a:ext uri="{FF2B5EF4-FFF2-40B4-BE49-F238E27FC236}">
                  <a16:creationId xmlns:a16="http://schemas.microsoft.com/office/drawing/2014/main" id="{FD8FC825-C6BF-4406-BC65-55FFD5BBF5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061" name="Freeform 38">
              <a:extLst>
                <a:ext uri="{FF2B5EF4-FFF2-40B4-BE49-F238E27FC236}">
                  <a16:creationId xmlns:a16="http://schemas.microsoft.com/office/drawing/2014/main" id="{5A5FE50F-24A9-4AFD-AF1E-FBA45FD4E3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026" name="Rectangle 2">
            <a:extLst>
              <a:ext uri="{FF2B5EF4-FFF2-40B4-BE49-F238E27FC236}">
                <a16:creationId xmlns:a16="http://schemas.microsoft.com/office/drawing/2014/main" id="{F177A66D-003E-D26C-D20E-ECF13D106CB1}"/>
              </a:ext>
            </a:extLst>
          </p:cNvPr>
          <p:cNvSpPr>
            <a:spLocks noGrp="1" noChangeArrowheads="1"/>
          </p:cNvSpPr>
          <p:nvPr>
            <p:ph type="title"/>
          </p:nvPr>
        </p:nvSpPr>
        <p:spPr>
          <a:xfrm>
            <a:off x="3494640" y="624110"/>
            <a:ext cx="5133819" cy="1280890"/>
          </a:xfrm>
        </p:spPr>
        <p:txBody>
          <a:bodyPr>
            <a:normAutofit/>
          </a:bodyPr>
          <a:lstStyle/>
          <a:p>
            <a:pPr eaLnBrk="1" hangingPunct="1">
              <a:defRPr/>
            </a:pPr>
            <a:r>
              <a:rPr lang="en-US" dirty="0">
                <a:latin typeface="Calibri" panose="020F0502020204030204" pitchFamily="34" charset="0"/>
                <a:cs typeface="Calibri" panose="020F0502020204030204" pitchFamily="34" charset="0"/>
              </a:rPr>
              <a:t>Feminine Images in Revelation </a:t>
            </a:r>
          </a:p>
        </p:txBody>
      </p:sp>
      <p:pic>
        <p:nvPicPr>
          <p:cNvPr id="1029" name="Picture 1028" descr="Exclamation mark on a yellow background">
            <a:extLst>
              <a:ext uri="{FF2B5EF4-FFF2-40B4-BE49-F238E27FC236}">
                <a16:creationId xmlns:a16="http://schemas.microsoft.com/office/drawing/2014/main" id="{1AB6607C-1F75-D2D1-ED12-466236273991}"/>
              </a:ext>
            </a:extLst>
          </p:cNvPr>
          <p:cNvPicPr>
            <a:picLocks noChangeAspect="1"/>
          </p:cNvPicPr>
          <p:nvPr/>
        </p:nvPicPr>
        <p:blipFill rotWithShape="1">
          <a:blip r:embed="rId2"/>
          <a:srcRect l="45302" r="32384"/>
          <a:stretch/>
        </p:blipFill>
        <p:spPr>
          <a:xfrm>
            <a:off x="-1165" y="1730"/>
            <a:ext cx="2040407" cy="6858000"/>
          </a:xfrm>
          <a:prstGeom prst="rect">
            <a:avLst/>
          </a:prstGeom>
        </p:spPr>
      </p:pic>
      <p:sp>
        <p:nvSpPr>
          <p:cNvPr id="1063" name="Rectangle 1062">
            <a:extLst>
              <a:ext uri="{FF2B5EF4-FFF2-40B4-BE49-F238E27FC236}">
                <a16:creationId xmlns:a16="http://schemas.microsoft.com/office/drawing/2014/main" id="{926D9C90-73C9-40EA-869D-5EB849F5F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3724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65" name="Freeform 11">
            <a:extLst>
              <a:ext uri="{FF2B5EF4-FFF2-40B4-BE49-F238E27FC236}">
                <a16:creationId xmlns:a16="http://schemas.microsoft.com/office/drawing/2014/main" id="{44779D36-BCBC-4639-8333-249431E26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037240" y="714375"/>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27" name="Rectangle 3">
            <a:extLst>
              <a:ext uri="{FF2B5EF4-FFF2-40B4-BE49-F238E27FC236}">
                <a16:creationId xmlns:a16="http://schemas.microsoft.com/office/drawing/2014/main" id="{10C48BBA-8BF0-DFEF-39B0-8B9184E62D5E}"/>
              </a:ext>
            </a:extLst>
          </p:cNvPr>
          <p:cNvSpPr>
            <a:spLocks noGrp="1" noChangeArrowheads="1"/>
          </p:cNvSpPr>
          <p:nvPr>
            <p:ph idx="1"/>
          </p:nvPr>
        </p:nvSpPr>
        <p:spPr>
          <a:xfrm>
            <a:off x="3492500" y="2133600"/>
            <a:ext cx="5135958" cy="3777622"/>
          </a:xfrm>
        </p:spPr>
        <p:txBody>
          <a:bodyPr>
            <a:normAutofit fontScale="92500"/>
          </a:bodyPr>
          <a:lstStyle/>
          <a:p>
            <a:pPr eaLnBrk="1" hangingPunct="1">
              <a:lnSpc>
                <a:spcPct val="90000"/>
              </a:lnSpc>
              <a:buFont typeface="Wingdings" pitchFamily="2" charset="2"/>
              <a:buNone/>
            </a:pPr>
            <a:r>
              <a:rPr lang="en-US" altLang="en-US" sz="1400" dirty="0">
                <a:ea typeface="ＭＳ Ｐゴシック" panose="020B0600070205080204" pitchFamily="34" charset="-128"/>
              </a:rPr>
              <a:t>	</a:t>
            </a:r>
            <a:r>
              <a:rPr lang="en-US" altLang="en-US" dirty="0">
                <a:latin typeface="Calibri" panose="020F0502020204030204" pitchFamily="34" charset="0"/>
                <a:ea typeface="ＭＳ Ｐゴシック" panose="020B0600070205080204" pitchFamily="34" charset="-128"/>
                <a:cs typeface="Calibri" panose="020F0502020204030204" pitchFamily="34" charset="0"/>
              </a:rPr>
              <a:t>Female figures are either aligned to God or Satan:</a:t>
            </a:r>
          </a:p>
          <a:p>
            <a:pPr eaLnBrk="1" hangingPunct="1">
              <a:lnSpc>
                <a:spcPct val="90000"/>
              </a:lnSpc>
            </a:pPr>
            <a:r>
              <a:rPr lang="en-US" altLang="en-US" dirty="0">
                <a:latin typeface="Calibri" panose="020F0502020204030204" pitchFamily="34" charset="0"/>
                <a:ea typeface="ＭＳ Ｐゴシック" panose="020B0600070205080204" pitchFamily="34" charset="-128"/>
                <a:cs typeface="Calibri" panose="020F0502020204030204" pitchFamily="34" charset="0"/>
              </a:rPr>
              <a:t>Jezebel (2:20-23): a rival prophet who </a:t>
            </a:r>
            <a:r>
              <a:rPr lang="ja-JP" altLang="en-US">
                <a:latin typeface="Calibri" panose="020F0502020204030204" pitchFamily="34" charset="0"/>
                <a:ea typeface="ＭＳ Ｐゴシック" panose="020B0600070205080204" pitchFamily="34" charset="-128"/>
                <a:cs typeface="Calibri" panose="020F0502020204030204" pitchFamily="34" charset="0"/>
              </a:rPr>
              <a:t>‘</a:t>
            </a:r>
            <a:r>
              <a:rPr lang="en-US" altLang="ja-JP" dirty="0">
                <a:latin typeface="Calibri" panose="020F0502020204030204" pitchFamily="34" charset="0"/>
                <a:ea typeface="ＭＳ Ｐゴシック" panose="020B0600070205080204" pitchFamily="34" charset="-128"/>
                <a:cs typeface="Calibri" panose="020F0502020204030204" pitchFamily="34" charset="0"/>
              </a:rPr>
              <a:t>refuses to repent of her fornication</a:t>
            </a:r>
            <a:r>
              <a:rPr lang="ja-JP" altLang="en-US">
                <a:latin typeface="Calibri" panose="020F0502020204030204" pitchFamily="34" charset="0"/>
                <a:ea typeface="ＭＳ Ｐゴシック" panose="020B0600070205080204" pitchFamily="34" charset="-128"/>
                <a:cs typeface="Calibri" panose="020F0502020204030204" pitchFamily="34" charset="0"/>
              </a:rPr>
              <a:t>’</a:t>
            </a:r>
            <a:r>
              <a:rPr lang="en-US" altLang="ja-JP" dirty="0">
                <a:latin typeface="Calibri" panose="020F0502020204030204" pitchFamily="34" charset="0"/>
                <a:ea typeface="ＭＳ Ｐゴシック" panose="020B0600070205080204" pitchFamily="34" charset="-128"/>
                <a:cs typeface="Calibri" panose="020F0502020204030204" pitchFamily="34" charset="0"/>
              </a:rPr>
              <a:t>.</a:t>
            </a:r>
          </a:p>
          <a:p>
            <a:pPr eaLnBrk="1" hangingPunct="1">
              <a:lnSpc>
                <a:spcPct val="90000"/>
              </a:lnSpc>
            </a:pPr>
            <a:r>
              <a:rPr lang="en-US" altLang="en-US" dirty="0">
                <a:latin typeface="Calibri" panose="020F0502020204030204" pitchFamily="34" charset="0"/>
                <a:ea typeface="ＭＳ Ｐゴシック" panose="020B0600070205080204" pitchFamily="34" charset="-128"/>
                <a:cs typeface="Calibri" panose="020F0502020204030204" pitchFamily="34" charset="0"/>
              </a:rPr>
              <a:t>The woman clothed with the sun (12:1-6, 13-17) who gives birth to the Messiah.</a:t>
            </a:r>
          </a:p>
          <a:p>
            <a:pPr eaLnBrk="1" hangingPunct="1">
              <a:lnSpc>
                <a:spcPct val="90000"/>
              </a:lnSpc>
            </a:pPr>
            <a:r>
              <a:rPr lang="en-US" altLang="en-US" dirty="0">
                <a:latin typeface="Calibri" panose="020F0502020204030204" pitchFamily="34" charset="0"/>
                <a:ea typeface="ＭＳ Ｐゴシック" panose="020B0600070205080204" pitchFamily="34" charset="-128"/>
                <a:cs typeface="Calibri" panose="020F0502020204030204" pitchFamily="34" charset="0"/>
              </a:rPr>
              <a:t>144,000 men have not </a:t>
            </a:r>
            <a:r>
              <a:rPr lang="ja-JP" altLang="en-US">
                <a:latin typeface="Calibri" panose="020F0502020204030204" pitchFamily="34" charset="0"/>
                <a:ea typeface="ＭＳ Ｐゴシック" panose="020B0600070205080204" pitchFamily="34" charset="-128"/>
                <a:cs typeface="Calibri" panose="020F0502020204030204" pitchFamily="34" charset="0"/>
              </a:rPr>
              <a:t>‘</a:t>
            </a:r>
            <a:r>
              <a:rPr lang="en-US" altLang="ja-JP" dirty="0">
                <a:latin typeface="Calibri" panose="020F0502020204030204" pitchFamily="34" charset="0"/>
                <a:ea typeface="ＭＳ Ｐゴシック" panose="020B0600070205080204" pitchFamily="34" charset="-128"/>
                <a:cs typeface="Calibri" panose="020F0502020204030204" pitchFamily="34" charset="0"/>
              </a:rPr>
              <a:t>defiled themselves with women</a:t>
            </a:r>
            <a:r>
              <a:rPr lang="ja-JP" altLang="en-US">
                <a:latin typeface="Calibri" panose="020F0502020204030204" pitchFamily="34" charset="0"/>
                <a:ea typeface="ＭＳ Ｐゴシック" panose="020B0600070205080204" pitchFamily="34" charset="-128"/>
                <a:cs typeface="Calibri" panose="020F0502020204030204" pitchFamily="34" charset="0"/>
              </a:rPr>
              <a:t>’</a:t>
            </a:r>
            <a:r>
              <a:rPr lang="en-US" altLang="ja-JP" dirty="0">
                <a:latin typeface="Calibri" panose="020F0502020204030204" pitchFamily="34" charset="0"/>
                <a:ea typeface="ＭＳ Ｐゴシック" panose="020B0600070205080204" pitchFamily="34" charset="-128"/>
                <a:cs typeface="Calibri" panose="020F0502020204030204" pitchFamily="34" charset="0"/>
              </a:rPr>
              <a:t> (14:4).</a:t>
            </a:r>
          </a:p>
          <a:p>
            <a:pPr eaLnBrk="1" hangingPunct="1">
              <a:lnSpc>
                <a:spcPct val="90000"/>
              </a:lnSpc>
            </a:pPr>
            <a:r>
              <a:rPr lang="en-US" altLang="en-US" dirty="0">
                <a:latin typeface="Calibri" panose="020F0502020204030204" pitchFamily="34" charset="0"/>
                <a:ea typeface="ＭＳ Ｐゴシック" panose="020B0600070205080204" pitchFamily="34" charset="-128"/>
                <a:cs typeface="Calibri" panose="020F0502020204030204" pitchFamily="34" charset="0"/>
              </a:rPr>
              <a:t>The whore of Babylon (14:8; 16:19; 17-19:5) </a:t>
            </a:r>
            <a:r>
              <a:rPr lang="ja-JP" altLang="en-US">
                <a:latin typeface="Calibri" panose="020F0502020204030204" pitchFamily="34" charset="0"/>
                <a:ea typeface="ＭＳ Ｐゴシック" panose="020B0600070205080204" pitchFamily="34" charset="-128"/>
                <a:cs typeface="Calibri" panose="020F0502020204030204" pitchFamily="34" charset="0"/>
              </a:rPr>
              <a:t>‘</a:t>
            </a:r>
            <a:r>
              <a:rPr lang="en-US" altLang="ja-JP" dirty="0">
                <a:latin typeface="Calibri" panose="020F0502020204030204" pitchFamily="34" charset="0"/>
                <a:ea typeface="ＭＳ Ｐゴシック" panose="020B0600070205080204" pitchFamily="34" charset="-128"/>
                <a:cs typeface="Calibri" panose="020F0502020204030204" pitchFamily="34" charset="0"/>
              </a:rPr>
              <a:t>holding in her hand a golden cup full of abominations and the impurities of her fornication</a:t>
            </a:r>
            <a:r>
              <a:rPr lang="ja-JP" altLang="en-US">
                <a:latin typeface="Calibri" panose="020F0502020204030204" pitchFamily="34" charset="0"/>
                <a:ea typeface="ＭＳ Ｐゴシック" panose="020B0600070205080204" pitchFamily="34" charset="-128"/>
                <a:cs typeface="Calibri" panose="020F0502020204030204" pitchFamily="34" charset="0"/>
              </a:rPr>
              <a:t>’</a:t>
            </a:r>
            <a:r>
              <a:rPr lang="en-US" altLang="ja-JP" dirty="0">
                <a:latin typeface="Calibri" panose="020F0502020204030204" pitchFamily="34" charset="0"/>
                <a:ea typeface="ＭＳ Ｐゴシック" panose="020B0600070205080204" pitchFamily="34" charset="-128"/>
                <a:cs typeface="Calibri" panose="020F0502020204030204" pitchFamily="34" charset="0"/>
              </a:rPr>
              <a:t>.</a:t>
            </a:r>
          </a:p>
          <a:p>
            <a:pPr eaLnBrk="1" hangingPunct="1">
              <a:lnSpc>
                <a:spcPct val="90000"/>
              </a:lnSpc>
            </a:pPr>
            <a:r>
              <a:rPr lang="en-US" altLang="en-US" dirty="0">
                <a:latin typeface="Calibri" panose="020F0502020204030204" pitchFamily="34" charset="0"/>
                <a:ea typeface="ＭＳ Ｐゴシック" panose="020B0600070205080204" pitchFamily="34" charset="-128"/>
                <a:cs typeface="Calibri" panose="020F0502020204030204" pitchFamily="34" charset="0"/>
              </a:rPr>
              <a:t>The new Jerusalem comes down </a:t>
            </a:r>
            <a:r>
              <a:rPr lang="ja-JP" altLang="en-US">
                <a:latin typeface="Calibri" panose="020F0502020204030204" pitchFamily="34" charset="0"/>
                <a:ea typeface="ＭＳ Ｐゴシック" panose="020B0600070205080204" pitchFamily="34" charset="-128"/>
                <a:cs typeface="Calibri" panose="020F0502020204030204" pitchFamily="34" charset="0"/>
              </a:rPr>
              <a:t>‘</a:t>
            </a:r>
            <a:r>
              <a:rPr lang="en-US" altLang="ja-JP" dirty="0">
                <a:latin typeface="Calibri" panose="020F0502020204030204" pitchFamily="34" charset="0"/>
                <a:ea typeface="ＭＳ Ｐゴシック" panose="020B0600070205080204" pitchFamily="34" charset="-128"/>
                <a:cs typeface="Calibri" panose="020F0502020204030204" pitchFamily="34" charset="0"/>
              </a:rPr>
              <a:t>from heaven, prepared as a bride adorned for her husband</a:t>
            </a:r>
            <a:r>
              <a:rPr lang="ja-JP" altLang="en-US">
                <a:latin typeface="Calibri" panose="020F0502020204030204" pitchFamily="34" charset="0"/>
                <a:ea typeface="ＭＳ Ｐゴシック" panose="020B0600070205080204" pitchFamily="34" charset="-128"/>
                <a:cs typeface="Calibri" panose="020F0502020204030204" pitchFamily="34" charset="0"/>
              </a:rPr>
              <a:t>’</a:t>
            </a:r>
            <a:r>
              <a:rPr lang="en-US" altLang="ja-JP" dirty="0">
                <a:latin typeface="Calibri" panose="020F0502020204030204" pitchFamily="34" charset="0"/>
                <a:ea typeface="ＭＳ Ｐゴシック" panose="020B0600070205080204" pitchFamily="34" charset="-128"/>
                <a:cs typeface="Calibri" panose="020F0502020204030204" pitchFamily="34" charset="0"/>
              </a:rPr>
              <a:t> (21:2).</a:t>
            </a:r>
            <a:endParaRPr lang="en-US" altLang="en-US" dirty="0">
              <a:latin typeface="Calibri" panose="020F0502020204030204" pitchFamily="34" charset="0"/>
              <a:ea typeface="ＭＳ Ｐゴシック" panose="020B0600070205080204" pitchFamily="34" charset="-128"/>
              <a:cs typeface="Calibri" panose="020F050202020403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224" name="Rectangle 9223">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FCA54D4F-3F07-8F38-15D5-D91E468D2522}"/>
              </a:ext>
            </a:extLst>
          </p:cNvPr>
          <p:cNvSpPr>
            <a:spLocks noGrp="1" noChangeArrowheads="1"/>
          </p:cNvSpPr>
          <p:nvPr>
            <p:ph type="title"/>
          </p:nvPr>
        </p:nvSpPr>
        <p:spPr>
          <a:xfrm>
            <a:off x="2529796" y="624110"/>
            <a:ext cx="6098663" cy="1280890"/>
          </a:xfrm>
        </p:spPr>
        <p:txBody>
          <a:bodyPr>
            <a:normAutofit/>
          </a:bodyPr>
          <a:lstStyle/>
          <a:p>
            <a:pPr eaLnBrk="1" hangingPunct="1">
              <a:defRPr/>
            </a:pPr>
            <a:r>
              <a:rPr lang="en-US" dirty="0">
                <a:latin typeface="Calibri" panose="020F0502020204030204" pitchFamily="34" charset="0"/>
                <a:cs typeface="Calibri" panose="020F0502020204030204" pitchFamily="34" charset="0"/>
              </a:rPr>
              <a:t>Revelation 2:20-23</a:t>
            </a:r>
          </a:p>
        </p:txBody>
      </p:sp>
      <p:sp>
        <p:nvSpPr>
          <p:cNvPr id="9226" name="Rectangle 9225">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28" name="Group 9227">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9229"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9230"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9231"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9232"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9233"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9234"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9235"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9236"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9237"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9238"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9239"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9240"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9242"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219" name="Rectangle 3">
            <a:extLst>
              <a:ext uri="{FF2B5EF4-FFF2-40B4-BE49-F238E27FC236}">
                <a16:creationId xmlns:a16="http://schemas.microsoft.com/office/drawing/2014/main" id="{018B6D8E-1D1D-DDBC-C979-B562DFAFA2DD}"/>
              </a:ext>
            </a:extLst>
          </p:cNvPr>
          <p:cNvSpPr>
            <a:spLocks noGrp="1" noChangeArrowheads="1"/>
          </p:cNvSpPr>
          <p:nvPr>
            <p:ph idx="1"/>
          </p:nvPr>
        </p:nvSpPr>
        <p:spPr>
          <a:xfrm>
            <a:off x="2529796" y="1340768"/>
            <a:ext cx="6098663" cy="5189120"/>
          </a:xfrm>
        </p:spPr>
        <p:txBody>
          <a:bodyPr>
            <a:normAutofit/>
          </a:bodyPr>
          <a:lstStyle/>
          <a:p>
            <a:pPr eaLnBrk="1" hangingPunct="1">
              <a:buFont typeface="Wingdings" charset="0"/>
              <a:buNone/>
              <a:defRPr/>
            </a:pPr>
            <a:endParaRPr lang="en-GB" b="1" dirty="0">
              <a:latin typeface="Times" charset="0"/>
              <a:cs typeface="+mn-cs"/>
            </a:endParaRPr>
          </a:p>
          <a:p>
            <a:pPr eaLnBrk="1" hangingPunct="1">
              <a:buFont typeface="Wingdings" charset="0"/>
              <a:buNone/>
              <a:defRPr/>
            </a:pPr>
            <a:r>
              <a:rPr lang="en-GB" b="1" dirty="0">
                <a:latin typeface="Times" charset="0"/>
                <a:cs typeface="+mn-cs"/>
              </a:rPr>
              <a:t>	</a:t>
            </a:r>
            <a:r>
              <a:rPr lang="en-GB" sz="2000" b="1" dirty="0">
                <a:latin typeface="Calibri" panose="020F0502020204030204" pitchFamily="34" charset="0"/>
                <a:cs typeface="Calibri" panose="020F0502020204030204" pitchFamily="34" charset="0"/>
              </a:rPr>
              <a:t>20.  </a:t>
            </a:r>
            <a:r>
              <a:rPr lang="en-GB" sz="2000" dirty="0">
                <a:latin typeface="Calibri" panose="020F0502020204030204" pitchFamily="34" charset="0"/>
                <a:cs typeface="Calibri" panose="020F0502020204030204" pitchFamily="34" charset="0"/>
              </a:rPr>
              <a:t>But I have this against you: you tolerate that woman Jezebel, who calls herself a prophet and is teaching and beguiling my servants to practice fornication and to eat food sacrificed to idols. </a:t>
            </a:r>
            <a:r>
              <a:rPr lang="en-GB" sz="2000" b="1" dirty="0">
                <a:latin typeface="Calibri" panose="020F0502020204030204" pitchFamily="34" charset="0"/>
                <a:cs typeface="Calibri" panose="020F0502020204030204" pitchFamily="34" charset="0"/>
              </a:rPr>
              <a:t>21. </a:t>
            </a:r>
            <a:r>
              <a:rPr lang="en-GB" sz="2000" dirty="0">
                <a:latin typeface="Calibri" panose="020F0502020204030204" pitchFamily="34" charset="0"/>
                <a:cs typeface="Calibri" panose="020F0502020204030204" pitchFamily="34" charset="0"/>
              </a:rPr>
              <a:t>I gave her time to repent, but she refuses to repent of her fornication. </a:t>
            </a:r>
            <a:r>
              <a:rPr lang="en-GB" sz="2000" b="1" dirty="0">
                <a:latin typeface="Calibri" panose="020F0502020204030204" pitchFamily="34" charset="0"/>
                <a:cs typeface="Calibri" panose="020F0502020204030204" pitchFamily="34" charset="0"/>
              </a:rPr>
              <a:t>22. </a:t>
            </a:r>
            <a:r>
              <a:rPr lang="en-GB" sz="2000" dirty="0">
                <a:latin typeface="Calibri" panose="020F0502020204030204" pitchFamily="34" charset="0"/>
                <a:cs typeface="Calibri" panose="020F0502020204030204" pitchFamily="34" charset="0"/>
              </a:rPr>
              <a:t>Beware, I am throwing her on a bed, and those who commit adultery with her I am throwing into great distress, unless they repent of her doings; </a:t>
            </a:r>
            <a:r>
              <a:rPr lang="en-GB" sz="2000" b="1" dirty="0">
                <a:latin typeface="Calibri" panose="020F0502020204030204" pitchFamily="34" charset="0"/>
                <a:cs typeface="Calibri" panose="020F0502020204030204" pitchFamily="34" charset="0"/>
              </a:rPr>
              <a:t>23. </a:t>
            </a:r>
            <a:r>
              <a:rPr lang="en-GB" sz="2000" dirty="0">
                <a:latin typeface="Calibri" panose="020F0502020204030204" pitchFamily="34" charset="0"/>
                <a:cs typeface="Calibri" panose="020F0502020204030204" pitchFamily="34" charset="0"/>
              </a:rPr>
              <a:t>and I will strike her children dead. And all the churches will know that I am the one who searches minds and hearts, and I will give to each of you as your works deserve.</a:t>
            </a:r>
          </a:p>
          <a:p>
            <a:pPr eaLnBrk="1" hangingPunct="1">
              <a:buFont typeface="Wingdings" charset="0"/>
              <a:buNone/>
              <a:defRPr/>
            </a:pPr>
            <a:endParaRPr lang="en-US" dirty="0">
              <a:latin typeface="Times" charset="0"/>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275" name="Group 11274">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1276"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277"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278"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1279"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1280"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1281"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1282"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1283"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1284"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1285"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1286"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1287"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1289" name="Group 11288">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11290"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1291"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1292"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1293"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1294"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1295"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1296"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1297"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1298"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1299"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1300"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1301"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1303" name="Rectangle 11302">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1305"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1307" name="Rectangle 11306">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82E3FC8B-7D43-8B79-4F49-84D401AA2CD8}"/>
              </a:ext>
            </a:extLst>
          </p:cNvPr>
          <p:cNvSpPr>
            <a:spLocks noGrp="1" noChangeArrowheads="1"/>
          </p:cNvSpPr>
          <p:nvPr>
            <p:ph type="title"/>
          </p:nvPr>
        </p:nvSpPr>
        <p:spPr>
          <a:xfrm>
            <a:off x="486918" y="645106"/>
            <a:ext cx="4930902" cy="1259894"/>
          </a:xfrm>
        </p:spPr>
        <p:txBody>
          <a:bodyPr vert="horz" lIns="91440" tIns="45720" rIns="91440" bIns="45720" rtlCol="0" anchor="t">
            <a:normAutofit/>
          </a:bodyPr>
          <a:lstStyle/>
          <a:p>
            <a:r>
              <a:rPr lang="en-US" altLang="ja-JP" dirty="0">
                <a:latin typeface="Calibri" panose="020F0502020204030204" pitchFamily="34" charset="0"/>
                <a:cs typeface="Calibri" panose="020F0502020204030204" pitchFamily="34" charset="0"/>
              </a:rPr>
              <a:t>‘Jezebel’</a:t>
            </a:r>
            <a:endParaRPr lang="en-US" altLang="en-US" dirty="0">
              <a:latin typeface="Calibri" panose="020F0502020204030204" pitchFamily="34" charset="0"/>
              <a:cs typeface="Calibri" panose="020F0502020204030204" pitchFamily="34" charset="0"/>
            </a:endParaRPr>
          </a:p>
        </p:txBody>
      </p:sp>
      <p:sp>
        <p:nvSpPr>
          <p:cNvPr id="11309" name="Rectangle 11308">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1267" name="Rectangle 3">
            <a:extLst>
              <a:ext uri="{FF2B5EF4-FFF2-40B4-BE49-F238E27FC236}">
                <a16:creationId xmlns:a16="http://schemas.microsoft.com/office/drawing/2014/main" id="{D0AB668D-D9D7-1457-2063-7F4EB8ADD38D}"/>
              </a:ext>
            </a:extLst>
          </p:cNvPr>
          <p:cNvSpPr>
            <a:spLocks noGrp="1" noChangeArrowheads="1"/>
          </p:cNvSpPr>
          <p:nvPr>
            <p:ph type="body" sz="half" idx="1"/>
          </p:nvPr>
        </p:nvSpPr>
        <p:spPr>
          <a:xfrm>
            <a:off x="486918" y="2133600"/>
            <a:ext cx="4930901" cy="3759253"/>
          </a:xfrm>
        </p:spPr>
        <p:txBody>
          <a:bodyPr vert="horz" lIns="91440" tIns="45720" rIns="91440" bIns="45720" rtlCol="0">
            <a:normAutofit lnSpcReduction="10000"/>
          </a:bodyPr>
          <a:lstStyle/>
          <a:p>
            <a:r>
              <a:rPr lang="en-US" altLang="en-US" sz="2000" dirty="0">
                <a:latin typeface="Calibri" panose="020F0502020204030204" pitchFamily="34" charset="0"/>
                <a:cs typeface="Calibri" panose="020F0502020204030204" pitchFamily="34" charset="0"/>
              </a:rPr>
              <a:t>Discrediting of a prophetic rival in the church of Thyatira.</a:t>
            </a:r>
          </a:p>
          <a:p>
            <a:r>
              <a:rPr lang="en-US" altLang="en-US" sz="2000" dirty="0">
                <a:latin typeface="Calibri" panose="020F0502020204030204" pitchFamily="34" charset="0"/>
                <a:cs typeface="Calibri" panose="020F0502020204030204" pitchFamily="34" charset="0"/>
              </a:rPr>
              <a:t>John links her to the Israelite queen who worshipped Baal </a:t>
            </a:r>
          </a:p>
          <a:p>
            <a:r>
              <a:rPr lang="en-US" altLang="en-US" sz="2000" dirty="0">
                <a:latin typeface="Calibri" panose="020F0502020204030204" pitchFamily="34" charset="0"/>
                <a:cs typeface="Calibri" panose="020F0502020204030204" pitchFamily="34" charset="0"/>
              </a:rPr>
              <a:t>	(I Kings 16:31; 19:1-3).</a:t>
            </a:r>
          </a:p>
          <a:p>
            <a:r>
              <a:rPr lang="en-US" altLang="en-US" sz="2000" dirty="0">
                <a:latin typeface="Calibri" panose="020F0502020204030204" pitchFamily="34" charset="0"/>
                <a:cs typeface="Calibri" panose="020F0502020204030204" pitchFamily="34" charset="0"/>
              </a:rPr>
              <a:t>A false prophet and immoral woman who teaches her servants to </a:t>
            </a:r>
            <a:r>
              <a:rPr lang="en-US" altLang="ja-JP" sz="2000" dirty="0">
                <a:latin typeface="Calibri" panose="020F0502020204030204" pitchFamily="34" charset="0"/>
                <a:cs typeface="Calibri" panose="020F0502020204030204" pitchFamily="34" charset="0"/>
              </a:rPr>
              <a:t>‘practice fornication’. </a:t>
            </a:r>
          </a:p>
          <a:p>
            <a:r>
              <a:rPr lang="en-US" altLang="en-US" sz="2000" dirty="0">
                <a:latin typeface="Calibri" panose="020F0502020204030204" pitchFamily="34" charset="0"/>
                <a:cs typeface="Calibri" panose="020F0502020204030204" pitchFamily="34" charset="0"/>
              </a:rPr>
              <a:t>She </a:t>
            </a:r>
            <a:r>
              <a:rPr lang="en-US" altLang="ja-JP" sz="2000" dirty="0">
                <a:latin typeface="Calibri" panose="020F0502020204030204" pitchFamily="34" charset="0"/>
                <a:cs typeface="Calibri" panose="020F0502020204030204" pitchFamily="34" charset="0"/>
              </a:rPr>
              <a:t>‘beguiles’ her servants -</a:t>
            </a:r>
          </a:p>
          <a:p>
            <a:r>
              <a:rPr lang="en-US" altLang="ja-JP" sz="2000" dirty="0">
                <a:latin typeface="Calibri" panose="020F0502020204030204" pitchFamily="34" charset="0"/>
                <a:cs typeface="Calibri" panose="020F0502020204030204" pitchFamily="34" charset="0"/>
              </a:rPr>
              <a:t>	cf. the dragon (12:9), the beast (13:14), Babylon (18:23), Satan (20:8).</a:t>
            </a:r>
          </a:p>
        </p:txBody>
      </p:sp>
      <p:pic>
        <p:nvPicPr>
          <p:cNvPr id="11270" name="Picture 6" descr="5">
            <a:extLst>
              <a:ext uri="{FF2B5EF4-FFF2-40B4-BE49-F238E27FC236}">
                <a16:creationId xmlns:a16="http://schemas.microsoft.com/office/drawing/2014/main" id="{A8F0B090-467E-5F12-49E4-15BAAAB9B9EF}"/>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5767399" y="645106"/>
            <a:ext cx="2794425" cy="5247747"/>
          </a:xfrm>
          <a:prstGeom prst="rect">
            <a:avLst/>
          </a:prstGeom>
        </p:spPr>
      </p:pic>
      <p:sp>
        <p:nvSpPr>
          <p:cNvPr id="11311"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2300" name="Group 12299">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2301"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302"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303"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2304"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2305"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2306"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2307"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2308"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2309"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2310"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2311"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2312"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2314" name="Group 12313">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12315"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316"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2317"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2318"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2319"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2320"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2321"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2322"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2323"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2324"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2325"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2326"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2328" name="Rectangle 12327">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330"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2332" name="Rectangle 12331">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06D52960-17DB-AD6A-EB15-1531323D616E}"/>
              </a:ext>
            </a:extLst>
          </p:cNvPr>
          <p:cNvSpPr>
            <a:spLocks noGrp="1" noChangeArrowheads="1"/>
          </p:cNvSpPr>
          <p:nvPr>
            <p:ph type="title"/>
          </p:nvPr>
        </p:nvSpPr>
        <p:spPr>
          <a:xfrm>
            <a:off x="486918" y="645106"/>
            <a:ext cx="4930902" cy="1259894"/>
          </a:xfrm>
        </p:spPr>
        <p:txBody>
          <a:bodyPr vert="horz" lIns="91440" tIns="45720" rIns="91440" bIns="45720" rtlCol="0" anchor="t">
            <a:normAutofit/>
          </a:bodyPr>
          <a:lstStyle/>
          <a:p>
            <a:r>
              <a:rPr lang="en-US" altLang="ja-JP" dirty="0">
                <a:latin typeface="Calibri" panose="020F0502020204030204" pitchFamily="34" charset="0"/>
                <a:cs typeface="Calibri" panose="020F0502020204030204" pitchFamily="34" charset="0"/>
              </a:rPr>
              <a:t>‘Jezebel’</a:t>
            </a:r>
            <a:endParaRPr lang="en-US" altLang="en-US" dirty="0">
              <a:latin typeface="Calibri" panose="020F0502020204030204" pitchFamily="34" charset="0"/>
              <a:cs typeface="Calibri" panose="020F0502020204030204" pitchFamily="34" charset="0"/>
            </a:endParaRPr>
          </a:p>
        </p:txBody>
      </p:sp>
      <p:sp>
        <p:nvSpPr>
          <p:cNvPr id="12334" name="Rectangle 12333">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291" name="Rectangle 3">
            <a:extLst>
              <a:ext uri="{FF2B5EF4-FFF2-40B4-BE49-F238E27FC236}">
                <a16:creationId xmlns:a16="http://schemas.microsoft.com/office/drawing/2014/main" id="{54638B90-652D-8714-E1D6-9C933E13AA12}"/>
              </a:ext>
            </a:extLst>
          </p:cNvPr>
          <p:cNvSpPr>
            <a:spLocks noGrp="1" noChangeArrowheads="1"/>
          </p:cNvSpPr>
          <p:nvPr>
            <p:ph type="body" sz="half" idx="1"/>
          </p:nvPr>
        </p:nvSpPr>
        <p:spPr>
          <a:xfrm>
            <a:off x="486918" y="2133600"/>
            <a:ext cx="4930901" cy="3759253"/>
          </a:xfrm>
        </p:spPr>
        <p:txBody>
          <a:bodyPr vert="horz" lIns="91440" tIns="45720" rIns="91440" bIns="45720" rtlCol="0">
            <a:normAutofit/>
          </a:bodyPr>
          <a:lstStyle/>
          <a:p>
            <a:pPr>
              <a:lnSpc>
                <a:spcPct val="90000"/>
              </a:lnSpc>
            </a:pPr>
            <a:r>
              <a:rPr lang="en-US" altLang="ja-JP" dirty="0">
                <a:latin typeface="Calibri" panose="020F0502020204030204" pitchFamily="34" charset="0"/>
                <a:cs typeface="Calibri" panose="020F0502020204030204" pitchFamily="34" charset="0"/>
              </a:rPr>
              <a:t>‘Fornication’ = idolatry; Jezebel’s idolatry is described as ‘many whoredoms and sorceries’ (II Kings 9:22).</a:t>
            </a:r>
          </a:p>
          <a:p>
            <a:pPr>
              <a:lnSpc>
                <a:spcPct val="90000"/>
              </a:lnSpc>
            </a:pPr>
            <a:r>
              <a:rPr lang="en-US" altLang="ja-JP" dirty="0">
                <a:latin typeface="Calibri" panose="020F0502020204030204" pitchFamily="34" charset="0"/>
                <a:cs typeface="Calibri" panose="020F0502020204030204" pitchFamily="34" charset="0"/>
              </a:rPr>
              <a:t>She allows her followers to eat meat sacrificed to idols: a compromise to syncretism (cf. I Cor. 8-10).</a:t>
            </a:r>
          </a:p>
          <a:p>
            <a:pPr>
              <a:lnSpc>
                <a:spcPct val="90000"/>
              </a:lnSpc>
            </a:pPr>
            <a:r>
              <a:rPr lang="en-US" altLang="ja-JP" dirty="0">
                <a:latin typeface="Calibri" panose="020F0502020204030204" pitchFamily="34" charset="0"/>
                <a:cs typeface="Calibri" panose="020F0502020204030204" pitchFamily="34" charset="0"/>
              </a:rPr>
              <a:t>Importance of feasts in trade guilds.</a:t>
            </a:r>
          </a:p>
          <a:p>
            <a:pPr>
              <a:lnSpc>
                <a:spcPct val="90000"/>
              </a:lnSpc>
            </a:pPr>
            <a:r>
              <a:rPr lang="en-US" altLang="ja-JP" dirty="0">
                <a:latin typeface="Calibri" panose="020F0502020204030204" pitchFamily="34" charset="0"/>
                <a:cs typeface="Calibri" panose="020F0502020204030204" pitchFamily="34" charset="0"/>
              </a:rPr>
              <a:t>Her gathering place is a bed of seduction; all who follow her are adulterers (2:22) and will be struck dead (2:23).</a:t>
            </a:r>
          </a:p>
          <a:p>
            <a:pPr>
              <a:lnSpc>
                <a:spcPct val="90000"/>
              </a:lnSpc>
            </a:pPr>
            <a:r>
              <a:rPr lang="en-US" altLang="ja-JP" dirty="0">
                <a:latin typeface="Calibri" panose="020F0502020204030204" pitchFamily="34" charset="0"/>
                <a:cs typeface="Calibri" panose="020F0502020204030204" pitchFamily="34" charset="0"/>
              </a:rPr>
              <a:t>Is Jezebel in fact a successful itinerant prophet ‘feared’ by John?</a:t>
            </a:r>
            <a:endParaRPr lang="en-US" altLang="en-US" dirty="0">
              <a:latin typeface="Calibri" panose="020F0502020204030204" pitchFamily="34" charset="0"/>
              <a:cs typeface="Calibri" panose="020F0502020204030204" pitchFamily="34" charset="0"/>
            </a:endParaRPr>
          </a:p>
        </p:txBody>
      </p:sp>
      <p:pic>
        <p:nvPicPr>
          <p:cNvPr id="12295" name="Picture 7" descr="jezebel">
            <a:extLst>
              <a:ext uri="{FF2B5EF4-FFF2-40B4-BE49-F238E27FC236}">
                <a16:creationId xmlns:a16="http://schemas.microsoft.com/office/drawing/2014/main" id="{5BDCDB60-F394-4E3B-2573-6334E0343E78}"/>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5671566" y="2273616"/>
            <a:ext cx="2986091" cy="1990727"/>
          </a:xfrm>
          <a:prstGeom prst="rect">
            <a:avLst/>
          </a:prstGeom>
        </p:spPr>
      </p:pic>
      <p:sp>
        <p:nvSpPr>
          <p:cNvPr id="12336"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05199C4B-C810-A321-3BE8-5AF11B5BCFB6}"/>
              </a:ext>
            </a:extLst>
          </p:cNvPr>
          <p:cNvSpPr>
            <a:spLocks noGrp="1" noChangeArrowheads="1"/>
          </p:cNvSpPr>
          <p:nvPr>
            <p:ph type="title"/>
          </p:nvPr>
        </p:nvSpPr>
        <p:spPr>
          <a:xfrm>
            <a:off x="2529796" y="624110"/>
            <a:ext cx="6098663" cy="1280890"/>
          </a:xfrm>
        </p:spPr>
        <p:txBody>
          <a:bodyPr>
            <a:normAutofit/>
          </a:bodyPr>
          <a:lstStyle/>
          <a:p>
            <a:pPr eaLnBrk="1" hangingPunct="1">
              <a:defRPr/>
            </a:pPr>
            <a:r>
              <a:rPr lang="en-US" dirty="0">
                <a:latin typeface="Calibri" panose="020F0502020204030204" pitchFamily="34" charset="0"/>
                <a:cs typeface="Calibri" panose="020F0502020204030204" pitchFamily="34" charset="0"/>
              </a:rPr>
              <a:t>Revelation 12:1-6</a:t>
            </a:r>
          </a:p>
        </p:txBody>
      </p:sp>
      <p:sp>
        <p:nvSpPr>
          <p:cNvPr id="13322" name="Rectangle 13321">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324" name="Group 13323">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13325"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3326"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3327"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3328"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3329"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3330"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3331"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3332"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3333"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3334"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3335"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13336"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13338"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3315" name="Rectangle 3">
            <a:extLst>
              <a:ext uri="{FF2B5EF4-FFF2-40B4-BE49-F238E27FC236}">
                <a16:creationId xmlns:a16="http://schemas.microsoft.com/office/drawing/2014/main" id="{CCFE031F-5B91-75F9-E5C2-255088F74FE8}"/>
              </a:ext>
            </a:extLst>
          </p:cNvPr>
          <p:cNvSpPr>
            <a:spLocks noGrp="1" noChangeArrowheads="1"/>
          </p:cNvSpPr>
          <p:nvPr>
            <p:ph idx="1"/>
          </p:nvPr>
        </p:nvSpPr>
        <p:spPr>
          <a:xfrm>
            <a:off x="2529796" y="1399026"/>
            <a:ext cx="6098663" cy="5130862"/>
          </a:xfrm>
        </p:spPr>
        <p:txBody>
          <a:bodyPr>
            <a:normAutofit/>
          </a:bodyPr>
          <a:lstStyle/>
          <a:p>
            <a:pPr eaLnBrk="1" hangingPunct="1">
              <a:lnSpc>
                <a:spcPct val="90000"/>
              </a:lnSpc>
              <a:buFont typeface="Wingdings" charset="0"/>
              <a:buNone/>
              <a:defRPr/>
            </a:pPr>
            <a:r>
              <a:rPr lang="en-GB" sz="1700" b="1" dirty="0">
                <a:latin typeface="Times" charset="0"/>
                <a:cs typeface="+mn-cs"/>
              </a:rPr>
              <a:t>	</a:t>
            </a:r>
            <a:r>
              <a:rPr lang="en-GB" sz="2000" b="1" dirty="0">
                <a:latin typeface="Calibri" panose="020F0502020204030204" pitchFamily="34" charset="0"/>
                <a:cs typeface="Calibri" panose="020F0502020204030204" pitchFamily="34" charset="0"/>
              </a:rPr>
              <a:t>1.  </a:t>
            </a:r>
            <a:r>
              <a:rPr lang="en-GB" sz="2000" dirty="0">
                <a:latin typeface="Calibri" panose="020F0502020204030204" pitchFamily="34" charset="0"/>
                <a:cs typeface="Calibri" panose="020F0502020204030204" pitchFamily="34" charset="0"/>
              </a:rPr>
              <a:t>A great portent appeared in heaven: a woman clothed with the sun, with the moon under her feet, and on her head a crown of twelve stars.  </a:t>
            </a:r>
            <a:r>
              <a:rPr lang="en-GB" sz="2000" b="1" dirty="0">
                <a:latin typeface="Calibri" panose="020F0502020204030204" pitchFamily="34" charset="0"/>
                <a:cs typeface="Calibri" panose="020F0502020204030204" pitchFamily="34" charset="0"/>
              </a:rPr>
              <a:t>2.  </a:t>
            </a:r>
            <a:r>
              <a:rPr lang="en-GB" sz="2000" dirty="0">
                <a:latin typeface="Calibri" panose="020F0502020204030204" pitchFamily="34" charset="0"/>
                <a:cs typeface="Calibri" panose="020F0502020204030204" pitchFamily="34" charset="0"/>
              </a:rPr>
              <a:t>She was pregnant and was crying out in birth pangs, in the agony of giving birth.  </a:t>
            </a:r>
            <a:r>
              <a:rPr lang="en-GB" sz="2000" b="1" dirty="0">
                <a:latin typeface="Calibri" panose="020F0502020204030204" pitchFamily="34" charset="0"/>
                <a:cs typeface="Calibri" panose="020F0502020204030204" pitchFamily="34" charset="0"/>
              </a:rPr>
              <a:t>3.  </a:t>
            </a:r>
            <a:r>
              <a:rPr lang="en-GB" sz="2000" dirty="0">
                <a:latin typeface="Calibri" panose="020F0502020204030204" pitchFamily="34" charset="0"/>
                <a:cs typeface="Calibri" panose="020F0502020204030204" pitchFamily="34" charset="0"/>
              </a:rPr>
              <a:t>Then another portent appeared in heaven: a great red dragon, with seven heads and ten horns, and seven diadems on his heads.  </a:t>
            </a:r>
            <a:r>
              <a:rPr lang="en-GB" sz="2000" b="1" dirty="0">
                <a:latin typeface="Calibri" panose="020F0502020204030204" pitchFamily="34" charset="0"/>
                <a:cs typeface="Calibri" panose="020F0502020204030204" pitchFamily="34" charset="0"/>
              </a:rPr>
              <a:t>4.  </a:t>
            </a:r>
            <a:r>
              <a:rPr lang="en-GB" sz="2000" dirty="0">
                <a:latin typeface="Calibri" panose="020F0502020204030204" pitchFamily="34" charset="0"/>
                <a:cs typeface="Calibri" panose="020F0502020204030204" pitchFamily="34" charset="0"/>
              </a:rPr>
              <a:t>His tail swept down a third of the stars of heaven and threw them to the earth.  Then the dragon stood before the woman who was about to bear a child, so that he might devour her child as soon as it was born.  </a:t>
            </a:r>
            <a:r>
              <a:rPr lang="en-GB" sz="2000" b="1" dirty="0">
                <a:latin typeface="Calibri" panose="020F0502020204030204" pitchFamily="34" charset="0"/>
                <a:cs typeface="Calibri" panose="020F0502020204030204" pitchFamily="34" charset="0"/>
              </a:rPr>
              <a:t>5.  </a:t>
            </a:r>
            <a:r>
              <a:rPr lang="en-GB" sz="2000" dirty="0">
                <a:latin typeface="Calibri" panose="020F0502020204030204" pitchFamily="34" charset="0"/>
                <a:cs typeface="Calibri" panose="020F0502020204030204" pitchFamily="34" charset="0"/>
              </a:rPr>
              <a:t>And she gave birth to a son, a male child, who is to rule all the nations with a rod of iron. But her child was snatched away and taken to God and to his throne; </a:t>
            </a:r>
            <a:r>
              <a:rPr lang="en-GB" sz="2000" b="1" dirty="0">
                <a:latin typeface="Calibri" panose="020F0502020204030204" pitchFamily="34" charset="0"/>
                <a:cs typeface="Calibri" panose="020F0502020204030204" pitchFamily="34" charset="0"/>
              </a:rPr>
              <a:t>6.  </a:t>
            </a:r>
            <a:r>
              <a:rPr lang="en-GB" sz="2000" dirty="0">
                <a:latin typeface="Calibri" panose="020F0502020204030204" pitchFamily="34" charset="0"/>
                <a:cs typeface="Calibri" panose="020F0502020204030204" pitchFamily="34" charset="0"/>
              </a:rPr>
              <a:t>and the woman fled into the wilderness, where she has a place prepared by God, so that there she can be nourished for one thousand two hundred sixty days.</a:t>
            </a:r>
          </a:p>
          <a:p>
            <a:pPr eaLnBrk="1" hangingPunct="1">
              <a:lnSpc>
                <a:spcPct val="90000"/>
              </a:lnSpc>
              <a:buFont typeface="Wingdings" charset="0"/>
              <a:buChar char="n"/>
              <a:defRPr/>
            </a:pPr>
            <a:endParaRPr lang="en-GB" sz="1700" dirty="0">
              <a:latin typeface="Times" charset="0"/>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a:extLst>
              <a:ext uri="{FF2B5EF4-FFF2-40B4-BE49-F238E27FC236}">
                <a16:creationId xmlns:a16="http://schemas.microsoft.com/office/drawing/2014/main" id="{B0B445C7-C0D0-8FBE-D255-42DA4E593C38}"/>
              </a:ext>
            </a:extLst>
          </p:cNvPr>
          <p:cNvSpPr>
            <a:spLocks noGrp="1" noChangeArrowheads="1"/>
          </p:cNvSpPr>
          <p:nvPr>
            <p:ph type="title"/>
          </p:nvPr>
        </p:nvSpPr>
        <p:spPr>
          <a:xfrm>
            <a:off x="2529796" y="624110"/>
            <a:ext cx="6098663" cy="1280890"/>
          </a:xfrm>
        </p:spPr>
        <p:txBody>
          <a:bodyPr>
            <a:normAutofit/>
          </a:bodyPr>
          <a:lstStyle/>
          <a:p>
            <a:pPr eaLnBrk="1" hangingPunct="1">
              <a:defRPr/>
            </a:pPr>
            <a:r>
              <a:rPr lang="en-US" dirty="0">
                <a:latin typeface="Calibri" panose="020F0502020204030204" pitchFamily="34" charset="0"/>
                <a:cs typeface="Calibri" panose="020F0502020204030204" pitchFamily="34" charset="0"/>
              </a:rPr>
              <a:t>Revelation 12:13-17</a:t>
            </a:r>
          </a:p>
        </p:txBody>
      </p:sp>
      <p:sp>
        <p:nvSpPr>
          <p:cNvPr id="19466" name="Rectangle 19465">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468" name="Group 19467">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19469"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9470"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9471"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9472"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473"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9474"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475"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9476"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9477"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9478"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9479"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19480"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19482"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9459" name="Rectangle 3">
            <a:extLst>
              <a:ext uri="{FF2B5EF4-FFF2-40B4-BE49-F238E27FC236}">
                <a16:creationId xmlns:a16="http://schemas.microsoft.com/office/drawing/2014/main" id="{7DB1824E-40D9-6681-01A1-8488F2853F2C}"/>
              </a:ext>
            </a:extLst>
          </p:cNvPr>
          <p:cNvSpPr>
            <a:spLocks noGrp="1" noChangeArrowheads="1"/>
          </p:cNvSpPr>
          <p:nvPr>
            <p:ph idx="1"/>
          </p:nvPr>
        </p:nvSpPr>
        <p:spPr>
          <a:xfrm>
            <a:off x="2529796" y="1484784"/>
            <a:ext cx="6098663" cy="4426438"/>
          </a:xfrm>
        </p:spPr>
        <p:txBody>
          <a:bodyPr>
            <a:normAutofit fontScale="92500" lnSpcReduction="10000"/>
          </a:bodyPr>
          <a:lstStyle/>
          <a:p>
            <a:pPr eaLnBrk="1" hangingPunct="1">
              <a:buFont typeface="Wingdings" charset="0"/>
              <a:buNone/>
              <a:defRPr/>
            </a:pPr>
            <a:r>
              <a:rPr lang="en-GB" b="1" dirty="0">
                <a:latin typeface="Times" charset="0"/>
                <a:cs typeface="+mn-cs"/>
              </a:rPr>
              <a:t>	</a:t>
            </a:r>
            <a:r>
              <a:rPr lang="en-GB" sz="2000" b="1" dirty="0">
                <a:latin typeface="Calibri" panose="020F0502020204030204" pitchFamily="34" charset="0"/>
                <a:cs typeface="Calibri" panose="020F0502020204030204" pitchFamily="34" charset="0"/>
              </a:rPr>
              <a:t>13.  </a:t>
            </a:r>
            <a:r>
              <a:rPr lang="en-GB" sz="2000" dirty="0">
                <a:latin typeface="Calibri" panose="020F0502020204030204" pitchFamily="34" charset="0"/>
                <a:cs typeface="Calibri" panose="020F0502020204030204" pitchFamily="34" charset="0"/>
              </a:rPr>
              <a:t>So when the dragon saw that he had been thrown down to the earth, he pursued the woman who had given birth to the male child. </a:t>
            </a:r>
            <a:r>
              <a:rPr lang="en-GB" sz="2000" b="1" dirty="0">
                <a:latin typeface="Calibri" panose="020F0502020204030204" pitchFamily="34" charset="0"/>
                <a:cs typeface="Calibri" panose="020F0502020204030204" pitchFamily="34" charset="0"/>
              </a:rPr>
              <a:t>14. </a:t>
            </a:r>
            <a:r>
              <a:rPr lang="en-GB" sz="2000" dirty="0">
                <a:latin typeface="Calibri" panose="020F0502020204030204" pitchFamily="34" charset="0"/>
                <a:cs typeface="Calibri" panose="020F0502020204030204" pitchFamily="34" charset="0"/>
              </a:rPr>
              <a:t> But the woman was given the two wings of the great eagle, so that she could fly from the serpent into the wilderness, to her place where she is nourished for a time, and times, and a half time.  </a:t>
            </a:r>
            <a:r>
              <a:rPr lang="en-GB" sz="2000" b="1" dirty="0">
                <a:latin typeface="Calibri" panose="020F0502020204030204" pitchFamily="34" charset="0"/>
                <a:cs typeface="Calibri" panose="020F0502020204030204" pitchFamily="34" charset="0"/>
              </a:rPr>
              <a:t>15. </a:t>
            </a:r>
            <a:r>
              <a:rPr lang="en-GB" sz="2000" dirty="0">
                <a:latin typeface="Calibri" panose="020F0502020204030204" pitchFamily="34" charset="0"/>
                <a:cs typeface="Calibri" panose="020F0502020204030204" pitchFamily="34" charset="0"/>
              </a:rPr>
              <a:t>Then from his mouth the serpent poured water like a river after the woman, to sweep her away with the flood. </a:t>
            </a:r>
            <a:r>
              <a:rPr lang="en-GB" sz="2000" b="1" dirty="0">
                <a:latin typeface="Calibri" panose="020F0502020204030204" pitchFamily="34" charset="0"/>
                <a:cs typeface="Calibri" panose="020F0502020204030204" pitchFamily="34" charset="0"/>
              </a:rPr>
              <a:t>16.</a:t>
            </a:r>
            <a:r>
              <a:rPr lang="en-GB" sz="2000" dirty="0">
                <a:latin typeface="Calibri" panose="020F0502020204030204" pitchFamily="34" charset="0"/>
                <a:cs typeface="Calibri" panose="020F0502020204030204" pitchFamily="34" charset="0"/>
              </a:rPr>
              <a:t> But the earth came to the help of the woman; it opened its mouth and swallowed the river that the dragon had poured from his mouth.  </a:t>
            </a:r>
            <a:r>
              <a:rPr lang="en-GB" sz="2000" b="1" dirty="0">
                <a:latin typeface="Calibri" panose="020F0502020204030204" pitchFamily="34" charset="0"/>
                <a:cs typeface="Calibri" panose="020F0502020204030204" pitchFamily="34" charset="0"/>
              </a:rPr>
              <a:t>17. </a:t>
            </a:r>
            <a:r>
              <a:rPr lang="en-GB" sz="2000" dirty="0">
                <a:latin typeface="Calibri" panose="020F0502020204030204" pitchFamily="34" charset="0"/>
                <a:cs typeface="Calibri" panose="020F0502020204030204" pitchFamily="34" charset="0"/>
              </a:rPr>
              <a:t>Then the dragon was angry with the woman and went off to make war on the rest of her children, those who keep the commandments of God and hold the testimony of Jesus.</a:t>
            </a:r>
          </a:p>
          <a:p>
            <a:pPr eaLnBrk="1" hangingPunct="1">
              <a:buFont typeface="Wingdings" charset="0"/>
              <a:buChar char="n"/>
              <a:defRPr/>
            </a:pPr>
            <a:endParaRPr lang="en-US" dirty="0">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0491" name="Group 20490">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20492"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0493"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0494"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0495"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0496"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0497"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498"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499"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500"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501"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502"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503"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0505" name="Group 20504">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20506"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0507"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0508"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0509"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0510"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0511"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0512"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0513"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0514"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515"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0516"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0517"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0519" name="Rectangle 20518">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0521"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20523" name="Rectangle 20522">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a:extLst>
              <a:ext uri="{FF2B5EF4-FFF2-40B4-BE49-F238E27FC236}">
                <a16:creationId xmlns:a16="http://schemas.microsoft.com/office/drawing/2014/main" id="{A53FC5AD-8541-C663-17CC-3760888EB2B0}"/>
              </a:ext>
            </a:extLst>
          </p:cNvPr>
          <p:cNvSpPr>
            <a:spLocks noGrp="1" noChangeArrowheads="1"/>
          </p:cNvSpPr>
          <p:nvPr>
            <p:ph type="title"/>
          </p:nvPr>
        </p:nvSpPr>
        <p:spPr>
          <a:xfrm>
            <a:off x="486918" y="645106"/>
            <a:ext cx="4930902" cy="1259894"/>
          </a:xfrm>
        </p:spPr>
        <p:txBody>
          <a:bodyPr vert="horz" lIns="91440" tIns="45720" rIns="91440" bIns="45720" rtlCol="0" anchor="t">
            <a:normAutofit/>
          </a:bodyPr>
          <a:lstStyle/>
          <a:p>
            <a:pPr>
              <a:defRPr/>
            </a:pPr>
            <a:r>
              <a:rPr lang="en-US" dirty="0">
                <a:latin typeface="Calibri" panose="020F0502020204030204" pitchFamily="34" charset="0"/>
                <a:cs typeface="Calibri" panose="020F0502020204030204" pitchFamily="34" charset="0"/>
              </a:rPr>
              <a:t>The Woman Clothed with the Sun</a:t>
            </a:r>
          </a:p>
        </p:txBody>
      </p:sp>
      <p:sp>
        <p:nvSpPr>
          <p:cNvPr id="20525" name="Rectangle 20524">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0484" name="Rectangle 4">
            <a:extLst>
              <a:ext uri="{FF2B5EF4-FFF2-40B4-BE49-F238E27FC236}">
                <a16:creationId xmlns:a16="http://schemas.microsoft.com/office/drawing/2014/main" id="{7A8F7305-4133-BBC5-DB4A-CA7F13BABAD7}"/>
              </a:ext>
            </a:extLst>
          </p:cNvPr>
          <p:cNvSpPr>
            <a:spLocks noGrp="1" noChangeArrowheads="1"/>
          </p:cNvSpPr>
          <p:nvPr>
            <p:ph type="body" sz="half" idx="2"/>
          </p:nvPr>
        </p:nvSpPr>
        <p:spPr>
          <a:xfrm>
            <a:off x="486918" y="2133600"/>
            <a:ext cx="4930901" cy="3759253"/>
          </a:xfrm>
        </p:spPr>
        <p:txBody>
          <a:bodyPr vert="horz" lIns="91440" tIns="45720" rIns="91440" bIns="45720" rtlCol="0">
            <a:normAutofit/>
          </a:bodyPr>
          <a:lstStyle/>
          <a:p>
            <a:pPr>
              <a:lnSpc>
                <a:spcPct val="90000"/>
              </a:lnSpc>
            </a:pPr>
            <a:r>
              <a:rPr lang="en-US" altLang="en-US" dirty="0">
                <a:latin typeface="Calibri" panose="020F0502020204030204" pitchFamily="34" charset="0"/>
                <a:cs typeface="Calibri" panose="020F0502020204030204" pitchFamily="34" charset="0"/>
              </a:rPr>
              <a:t>Conflict between a dragon and a woman.</a:t>
            </a:r>
          </a:p>
          <a:p>
            <a:pPr>
              <a:lnSpc>
                <a:spcPct val="90000"/>
              </a:lnSpc>
            </a:pPr>
            <a:r>
              <a:rPr lang="en-US" altLang="en-US" dirty="0">
                <a:latin typeface="Calibri" panose="020F0502020204030204" pitchFamily="34" charset="0"/>
                <a:cs typeface="Calibri" panose="020F0502020204030204" pitchFamily="34" charset="0"/>
              </a:rPr>
              <a:t>The dragon is demonic and powerful (cf. 12:3-4).</a:t>
            </a:r>
          </a:p>
          <a:p>
            <a:pPr>
              <a:lnSpc>
                <a:spcPct val="90000"/>
              </a:lnSpc>
            </a:pPr>
            <a:r>
              <a:rPr lang="en-US" altLang="en-US" dirty="0">
                <a:latin typeface="Calibri" panose="020F0502020204030204" pitchFamily="34" charset="0"/>
                <a:cs typeface="Calibri" panose="020F0502020204030204" pitchFamily="34" charset="0"/>
              </a:rPr>
              <a:t>God snatches the newborn child to heaven.</a:t>
            </a:r>
          </a:p>
          <a:p>
            <a:pPr>
              <a:lnSpc>
                <a:spcPct val="90000"/>
              </a:lnSpc>
            </a:pPr>
            <a:r>
              <a:rPr lang="en-US" altLang="en-US" dirty="0">
                <a:latin typeface="Calibri" panose="020F0502020204030204" pitchFamily="34" charset="0"/>
                <a:cs typeface="Calibri" panose="020F0502020204030204" pitchFamily="34" charset="0"/>
              </a:rPr>
              <a:t>Woman remains in danger, flees to the desert. She is saved by the earth.</a:t>
            </a:r>
          </a:p>
          <a:p>
            <a:pPr>
              <a:lnSpc>
                <a:spcPct val="90000"/>
              </a:lnSpc>
            </a:pPr>
            <a:r>
              <a:rPr lang="en-US" altLang="en-US" dirty="0">
                <a:latin typeface="Calibri" panose="020F0502020204030204" pitchFamily="34" charset="0"/>
                <a:cs typeface="Calibri" panose="020F0502020204030204" pitchFamily="34" charset="0"/>
              </a:rPr>
              <a:t>The dragon then seeks to make war on her offspring.</a:t>
            </a:r>
          </a:p>
          <a:p>
            <a:pPr>
              <a:lnSpc>
                <a:spcPct val="90000"/>
              </a:lnSpc>
            </a:pPr>
            <a:endParaRPr lang="en-US" altLang="en-US" dirty="0">
              <a:latin typeface="Calibri" panose="020F0502020204030204" pitchFamily="34" charset="0"/>
              <a:cs typeface="Calibri" panose="020F0502020204030204" pitchFamily="34" charset="0"/>
            </a:endParaRPr>
          </a:p>
          <a:p>
            <a:pPr marL="0" indent="0">
              <a:lnSpc>
                <a:spcPct val="90000"/>
              </a:lnSpc>
              <a:buNone/>
            </a:pPr>
            <a:r>
              <a:rPr lang="en-US" altLang="ja-JP" dirty="0">
                <a:latin typeface="Calibri" panose="020F0502020204030204" pitchFamily="34" charset="0"/>
                <a:cs typeface="Calibri" panose="020F0502020204030204" pitchFamily="34" charset="0"/>
              </a:rPr>
              <a:t>‘The Red Dragon and the Woman Clothed in the Son’, William Blake, 1805.</a:t>
            </a:r>
          </a:p>
          <a:p>
            <a:pPr>
              <a:lnSpc>
                <a:spcPct val="90000"/>
              </a:lnSpc>
            </a:pPr>
            <a:endParaRPr lang="en-US" altLang="en-US" sz="1500" dirty="0"/>
          </a:p>
        </p:txBody>
      </p:sp>
      <p:pic>
        <p:nvPicPr>
          <p:cNvPr id="20486" name="Picture 6" descr="11">
            <a:extLst>
              <a:ext uri="{FF2B5EF4-FFF2-40B4-BE49-F238E27FC236}">
                <a16:creationId xmlns:a16="http://schemas.microsoft.com/office/drawing/2014/main" id="{3679EFEE-BAD2-1BA0-919F-ACCF4130CDCB}"/>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a:xfrm>
            <a:off x="5671566" y="1448192"/>
            <a:ext cx="2986091" cy="3641574"/>
          </a:xfrm>
          <a:prstGeom prst="rect">
            <a:avLst/>
          </a:prstGeom>
        </p:spPr>
      </p:pic>
      <p:sp>
        <p:nvSpPr>
          <p:cNvPr id="20527"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1077C076-C22A-0107-A9FE-DF2C43EF2F38}"/>
              </a:ext>
            </a:extLst>
          </p:cNvPr>
          <p:cNvSpPr>
            <a:spLocks noGrp="1" noChangeArrowheads="1"/>
          </p:cNvSpPr>
          <p:nvPr>
            <p:ph type="title"/>
          </p:nvPr>
        </p:nvSpPr>
        <p:spPr/>
        <p:txBody>
          <a:bodyPr/>
          <a:lstStyle/>
          <a:p>
            <a:pPr eaLnBrk="1" hangingPunct="1">
              <a:defRPr/>
            </a:pPr>
            <a:r>
              <a:rPr lang="en-US" dirty="0">
                <a:latin typeface="Calibri" panose="020F0502020204030204" pitchFamily="34" charset="0"/>
                <a:cs typeface="Calibri" panose="020F0502020204030204" pitchFamily="34" charset="0"/>
              </a:rPr>
              <a:t>The Woman of Light</a:t>
            </a:r>
          </a:p>
        </p:txBody>
      </p:sp>
      <p:sp>
        <p:nvSpPr>
          <p:cNvPr id="2" name="Content Placeholder 1">
            <a:extLst>
              <a:ext uri="{FF2B5EF4-FFF2-40B4-BE49-F238E27FC236}">
                <a16:creationId xmlns:a16="http://schemas.microsoft.com/office/drawing/2014/main" id="{F0012AE8-76FD-1294-CB85-A3FC592CA444}"/>
              </a:ext>
            </a:extLst>
          </p:cNvPr>
          <p:cNvSpPr>
            <a:spLocks noGrp="1"/>
          </p:cNvSpPr>
          <p:nvPr>
            <p:ph sz="half" idx="2"/>
          </p:nvPr>
        </p:nvSpPr>
        <p:spPr/>
        <p:txBody>
          <a:bodyPr/>
          <a:lstStyle/>
          <a:p>
            <a:pPr>
              <a:buFont typeface="Wingdings" charset="0"/>
              <a:buChar char="n"/>
              <a:defRPr/>
            </a:pPr>
            <a:endParaRPr lang="en-US"/>
          </a:p>
        </p:txBody>
      </p:sp>
      <p:pic>
        <p:nvPicPr>
          <p:cNvPr id="6" name="Picture 5" descr="11">
            <a:extLst>
              <a:ext uri="{FF2B5EF4-FFF2-40B4-BE49-F238E27FC236}">
                <a16:creationId xmlns:a16="http://schemas.microsoft.com/office/drawing/2014/main" id="{C484152C-8B36-E8CD-99CE-5D216ABB7D64}"/>
              </a:ext>
            </a:extLst>
          </p:cNvPr>
          <p:cNvPicPr>
            <a:picLocks noGrp="1" noChangeAspect="1" noChangeArrowheads="1"/>
          </p:cNvPicPr>
          <p:nvPr/>
        </p:nvPicPr>
        <p:blipFill>
          <a:blip r:embed="rId2"/>
          <a:srcRect/>
          <a:stretch>
            <a:fillRect/>
          </a:stretch>
        </p:blipFill>
        <p:spPr bwMode="auto">
          <a:xfrm>
            <a:off x="5003800" y="1989138"/>
            <a:ext cx="3168650" cy="4103687"/>
          </a:xfrm>
          <a:prstGeom prst="rect">
            <a:avLst/>
          </a:prstGeom>
          <a:noFill/>
          <a:ln w="9525">
            <a:noFill/>
            <a:miter lim="800000"/>
            <a:headEnd/>
            <a:tailEnd/>
          </a:ln>
          <a:effectLst>
            <a:outerShdw blurRad="63500" dist="25400" dir="16979900" algn="ctr" rotWithShape="0">
              <a:srgbClr val="000000">
                <a:alpha val="75000"/>
              </a:srgbClr>
            </a:outerShdw>
          </a:effectLst>
        </p:spPr>
      </p:pic>
      <p:graphicFrame>
        <p:nvGraphicFramePr>
          <p:cNvPr id="16389" name="Rectangle 3">
            <a:extLst>
              <a:ext uri="{FF2B5EF4-FFF2-40B4-BE49-F238E27FC236}">
                <a16:creationId xmlns:a16="http://schemas.microsoft.com/office/drawing/2014/main" id="{E90AD187-26E8-5BEF-3FED-C571B43C4880}"/>
              </a:ext>
            </a:extLst>
          </p:cNvPr>
          <p:cNvGraphicFramePr/>
          <p:nvPr/>
        </p:nvGraphicFramePr>
        <p:xfrm>
          <a:off x="457200" y="1981200"/>
          <a:ext cx="4038600"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7419" name="Group 1741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742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742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742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42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42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42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42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42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742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742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743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743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7433" name="Group 1743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1743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743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743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743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743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743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44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744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744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744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744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744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7447" name="Rectangle 1744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7449"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7451" name="Rectangle 17450">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C61B57DF-9963-1B1B-B462-143E9BBAFD22}"/>
              </a:ext>
            </a:extLst>
          </p:cNvPr>
          <p:cNvSpPr>
            <a:spLocks noGrp="1" noChangeArrowheads="1"/>
          </p:cNvSpPr>
          <p:nvPr>
            <p:ph type="title"/>
          </p:nvPr>
        </p:nvSpPr>
        <p:spPr>
          <a:xfrm>
            <a:off x="486918" y="645106"/>
            <a:ext cx="3841989" cy="1259894"/>
          </a:xfrm>
        </p:spPr>
        <p:txBody>
          <a:bodyPr vert="horz" lIns="91440" tIns="45720" rIns="91440" bIns="45720" rtlCol="0" anchor="t">
            <a:normAutofit/>
          </a:bodyPr>
          <a:lstStyle/>
          <a:p>
            <a:pPr>
              <a:lnSpc>
                <a:spcPct val="90000"/>
              </a:lnSpc>
              <a:defRPr/>
            </a:pPr>
            <a:r>
              <a:rPr lang="en-US" sz="3100" dirty="0">
                <a:latin typeface="Calibri" panose="020F0502020204030204" pitchFamily="34" charset="0"/>
                <a:cs typeface="Calibri" panose="020F0502020204030204" pitchFamily="34" charset="0"/>
              </a:rPr>
              <a:t>Mother, Child, and Monster of Chaos</a:t>
            </a:r>
          </a:p>
        </p:txBody>
      </p:sp>
      <p:sp>
        <p:nvSpPr>
          <p:cNvPr id="17453" name="Rectangle 17452">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7411" name="Rectangle 3">
            <a:extLst>
              <a:ext uri="{FF2B5EF4-FFF2-40B4-BE49-F238E27FC236}">
                <a16:creationId xmlns:a16="http://schemas.microsoft.com/office/drawing/2014/main" id="{2C4EA87B-794B-9952-F076-42AA8BB76101}"/>
              </a:ext>
            </a:extLst>
          </p:cNvPr>
          <p:cNvSpPr>
            <a:spLocks noGrp="1" noChangeArrowheads="1"/>
          </p:cNvSpPr>
          <p:nvPr>
            <p:ph type="body" sz="half" idx="1"/>
          </p:nvPr>
        </p:nvSpPr>
        <p:spPr>
          <a:xfrm>
            <a:off x="486918" y="2133600"/>
            <a:ext cx="3841989" cy="3759253"/>
          </a:xfrm>
        </p:spPr>
        <p:txBody>
          <a:bodyPr vert="horz" lIns="91440" tIns="45720" rIns="91440" bIns="45720" rtlCol="0">
            <a:normAutofit/>
          </a:bodyPr>
          <a:lstStyle/>
          <a:p>
            <a:pPr>
              <a:lnSpc>
                <a:spcPct val="90000"/>
              </a:lnSpc>
              <a:defRPr/>
            </a:pPr>
            <a:r>
              <a:rPr lang="en-US" sz="1600" dirty="0">
                <a:latin typeface="Calibri" panose="020F0502020204030204" pitchFamily="34" charset="0"/>
                <a:cs typeface="Calibri" panose="020F0502020204030204" pitchFamily="34" charset="0"/>
              </a:rPr>
              <a:t>Common motif in antiquity: divine mother whose child is threatened by a monster or serpent.</a:t>
            </a:r>
          </a:p>
          <a:p>
            <a:pPr>
              <a:lnSpc>
                <a:spcPct val="90000"/>
              </a:lnSpc>
              <a:defRPr/>
            </a:pPr>
            <a:r>
              <a:rPr lang="en-US" sz="1600" dirty="0">
                <a:latin typeface="Calibri" panose="020F0502020204030204" pitchFamily="34" charset="0"/>
                <a:cs typeface="Calibri" panose="020F0502020204030204" pitchFamily="34" charset="0"/>
              </a:rPr>
              <a:t>Egypt: Horus and her son Isis threatened by Seth-Typhon.</a:t>
            </a:r>
          </a:p>
          <a:p>
            <a:pPr>
              <a:lnSpc>
                <a:spcPct val="90000"/>
              </a:lnSpc>
              <a:defRPr/>
            </a:pPr>
            <a:r>
              <a:rPr lang="en-US" sz="1600" dirty="0">
                <a:latin typeface="Calibri" panose="020F0502020204030204" pitchFamily="34" charset="0"/>
                <a:cs typeface="Calibri" panose="020F0502020204030204" pitchFamily="34" charset="0"/>
              </a:rPr>
              <a:t>Greece: Leto and her son Apollo (the sun god) threatened by the dragon Python.</a:t>
            </a:r>
          </a:p>
          <a:p>
            <a:pPr>
              <a:lnSpc>
                <a:spcPct val="90000"/>
              </a:lnSpc>
              <a:defRPr/>
            </a:pPr>
            <a:r>
              <a:rPr lang="en-US" sz="1600" dirty="0">
                <a:latin typeface="Calibri" panose="020F0502020204030204" pitchFamily="34" charset="0"/>
                <a:cs typeface="Calibri" panose="020F0502020204030204" pitchFamily="34" charset="0"/>
              </a:rPr>
              <a:t>Mother flies through the air.</a:t>
            </a:r>
          </a:p>
          <a:p>
            <a:pPr>
              <a:lnSpc>
                <a:spcPct val="90000"/>
              </a:lnSpc>
              <a:defRPr/>
            </a:pPr>
            <a:r>
              <a:rPr lang="en-US" sz="1600" dirty="0">
                <a:latin typeface="Calibri" panose="020F0502020204030204" pitchFamily="34" charset="0"/>
                <a:cs typeface="Calibri" panose="020F0502020204030204" pitchFamily="34" charset="0"/>
              </a:rPr>
              <a:t>The opponent seeks to prevent the child from gaining authority.</a:t>
            </a:r>
          </a:p>
          <a:p>
            <a:pPr>
              <a:lnSpc>
                <a:spcPct val="90000"/>
              </a:lnSpc>
              <a:defRPr/>
            </a:pPr>
            <a:r>
              <a:rPr lang="en-US" sz="1600" dirty="0">
                <a:latin typeface="Calibri" panose="020F0502020204030204" pitchFamily="34" charset="0"/>
                <a:cs typeface="Calibri" panose="020F0502020204030204" pitchFamily="34" charset="0"/>
              </a:rPr>
              <a:t>Mother and child escape by divine intervention.</a:t>
            </a:r>
          </a:p>
        </p:txBody>
      </p:sp>
      <p:pic>
        <p:nvPicPr>
          <p:cNvPr id="17414" name="Picture 6" descr="11">
            <a:extLst>
              <a:ext uri="{FF2B5EF4-FFF2-40B4-BE49-F238E27FC236}">
                <a16:creationId xmlns:a16="http://schemas.microsoft.com/office/drawing/2014/main" id="{8C21EFE7-F184-AD78-CC6C-8BE3C22D7B0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4671631" y="645106"/>
            <a:ext cx="3883332" cy="5247747"/>
          </a:xfrm>
          <a:prstGeom prst="rect">
            <a:avLst/>
          </a:prstGeom>
        </p:spPr>
      </p:pic>
      <p:sp>
        <p:nvSpPr>
          <p:cNvPr id="17455"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1513" name="Rectangle 21512">
            <a:extLst>
              <a:ext uri="{FF2B5EF4-FFF2-40B4-BE49-F238E27FC236}">
                <a16:creationId xmlns:a16="http://schemas.microsoft.com/office/drawing/2014/main" id="{63C85234-2815-43E0-B6D4-85768D072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 y="-1"/>
            <a:ext cx="915543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21515" name="Group 21514">
            <a:extLst>
              <a:ext uri="{FF2B5EF4-FFF2-40B4-BE49-F238E27FC236}">
                <a16:creationId xmlns:a16="http://schemas.microsoft.com/office/drawing/2014/main" id="{3020C834-9D29-48AC-A91B-9349007693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73664" y="228600"/>
            <a:ext cx="2138628" cy="6638625"/>
            <a:chOff x="2487613" y="285750"/>
            <a:chExt cx="2428875" cy="5654676"/>
          </a:xfrm>
        </p:grpSpPr>
        <p:sp>
          <p:nvSpPr>
            <p:cNvPr id="21516" name="Freeform 11">
              <a:extLst>
                <a:ext uri="{FF2B5EF4-FFF2-40B4-BE49-F238E27FC236}">
                  <a16:creationId xmlns:a16="http://schemas.microsoft.com/office/drawing/2014/main" id="{77276475-4AA2-49BE-AC37-C54F8F88F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1517" name="Freeform 12">
              <a:extLst>
                <a:ext uri="{FF2B5EF4-FFF2-40B4-BE49-F238E27FC236}">
                  <a16:creationId xmlns:a16="http://schemas.microsoft.com/office/drawing/2014/main" id="{09BD2472-4721-46D7-9E28-C57E06EA7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1518" name="Freeform 13">
              <a:extLst>
                <a:ext uri="{FF2B5EF4-FFF2-40B4-BE49-F238E27FC236}">
                  <a16:creationId xmlns:a16="http://schemas.microsoft.com/office/drawing/2014/main" id="{0FC4CBE8-76C4-411F-8B9C-2ECC0AD843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1519" name="Freeform 14">
              <a:extLst>
                <a:ext uri="{FF2B5EF4-FFF2-40B4-BE49-F238E27FC236}">
                  <a16:creationId xmlns:a16="http://schemas.microsoft.com/office/drawing/2014/main" id="{07C14349-849D-4732-B91C-5D08257B7C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1520" name="Freeform 15">
              <a:extLst>
                <a:ext uri="{FF2B5EF4-FFF2-40B4-BE49-F238E27FC236}">
                  <a16:creationId xmlns:a16="http://schemas.microsoft.com/office/drawing/2014/main" id="{A592B5A4-A197-4E19-8F85-3C52EC898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1521" name="Freeform 16">
              <a:extLst>
                <a:ext uri="{FF2B5EF4-FFF2-40B4-BE49-F238E27FC236}">
                  <a16:creationId xmlns:a16="http://schemas.microsoft.com/office/drawing/2014/main" id="{90712CB6-0CDF-428B-BAD1-07EA1AC681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1522" name="Freeform 17">
              <a:extLst>
                <a:ext uri="{FF2B5EF4-FFF2-40B4-BE49-F238E27FC236}">
                  <a16:creationId xmlns:a16="http://schemas.microsoft.com/office/drawing/2014/main" id="{EDE68759-CC9D-487D-BD1C-346D8E696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523" name="Freeform 18">
              <a:extLst>
                <a:ext uri="{FF2B5EF4-FFF2-40B4-BE49-F238E27FC236}">
                  <a16:creationId xmlns:a16="http://schemas.microsoft.com/office/drawing/2014/main" id="{9E6BEA2D-6BDB-4D13-8400-EA48D0D9D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524" name="Freeform 19">
              <a:extLst>
                <a:ext uri="{FF2B5EF4-FFF2-40B4-BE49-F238E27FC236}">
                  <a16:creationId xmlns:a16="http://schemas.microsoft.com/office/drawing/2014/main" id="{AB404E8B-9F1E-46FF-A871-73DD1D5BD2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525" name="Freeform 20">
              <a:extLst>
                <a:ext uri="{FF2B5EF4-FFF2-40B4-BE49-F238E27FC236}">
                  <a16:creationId xmlns:a16="http://schemas.microsoft.com/office/drawing/2014/main" id="{02ECB5FB-3D55-4049-BE34-409E695D5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526" name="Freeform 21">
              <a:extLst>
                <a:ext uri="{FF2B5EF4-FFF2-40B4-BE49-F238E27FC236}">
                  <a16:creationId xmlns:a16="http://schemas.microsoft.com/office/drawing/2014/main" id="{E93DC0E9-E61E-4657-8163-94992BF222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527" name="Freeform 22">
              <a:extLst>
                <a:ext uri="{FF2B5EF4-FFF2-40B4-BE49-F238E27FC236}">
                  <a16:creationId xmlns:a16="http://schemas.microsoft.com/office/drawing/2014/main" id="{0729A208-2B8A-49CB-A1D8-7B76821E35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1529" name="Group 21528">
            <a:extLst>
              <a:ext uri="{FF2B5EF4-FFF2-40B4-BE49-F238E27FC236}">
                <a16:creationId xmlns:a16="http://schemas.microsoft.com/office/drawing/2014/main" id="{76E08E07-5618-4A92-AEEC-3091E3780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60794" y="-786"/>
            <a:ext cx="1767505" cy="6854040"/>
            <a:chOff x="6627813" y="194833"/>
            <a:chExt cx="1952625" cy="5678918"/>
          </a:xfrm>
        </p:grpSpPr>
        <p:sp>
          <p:nvSpPr>
            <p:cNvPr id="21530" name="Freeform 27">
              <a:extLst>
                <a:ext uri="{FF2B5EF4-FFF2-40B4-BE49-F238E27FC236}">
                  <a16:creationId xmlns:a16="http://schemas.microsoft.com/office/drawing/2014/main" id="{D15C806C-4F60-4B97-B21C-D5CB43968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1531" name="Freeform 28">
              <a:extLst>
                <a:ext uri="{FF2B5EF4-FFF2-40B4-BE49-F238E27FC236}">
                  <a16:creationId xmlns:a16="http://schemas.microsoft.com/office/drawing/2014/main" id="{3D774D9C-4224-46FD-BEAD-0A49CC88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1532" name="Freeform 29">
              <a:extLst>
                <a:ext uri="{FF2B5EF4-FFF2-40B4-BE49-F238E27FC236}">
                  <a16:creationId xmlns:a16="http://schemas.microsoft.com/office/drawing/2014/main" id="{AF5C1558-FA8A-4146-9015-B70BD70AF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1533" name="Freeform 30">
              <a:extLst>
                <a:ext uri="{FF2B5EF4-FFF2-40B4-BE49-F238E27FC236}">
                  <a16:creationId xmlns:a16="http://schemas.microsoft.com/office/drawing/2014/main" id="{534F605C-EBB6-4EBE-B9A2-587FE0E30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1534" name="Freeform 31">
              <a:extLst>
                <a:ext uri="{FF2B5EF4-FFF2-40B4-BE49-F238E27FC236}">
                  <a16:creationId xmlns:a16="http://schemas.microsoft.com/office/drawing/2014/main" id="{4079F38C-5941-4C49-96B9-4FD2A706A9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1535" name="Freeform 32">
              <a:extLst>
                <a:ext uri="{FF2B5EF4-FFF2-40B4-BE49-F238E27FC236}">
                  <a16:creationId xmlns:a16="http://schemas.microsoft.com/office/drawing/2014/main" id="{90047C1C-5410-427D-881C-0882A5759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1536" name="Freeform 33">
              <a:extLst>
                <a:ext uri="{FF2B5EF4-FFF2-40B4-BE49-F238E27FC236}">
                  <a16:creationId xmlns:a16="http://schemas.microsoft.com/office/drawing/2014/main" id="{15A4A584-B446-485D-B913-BD193A87B6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1537" name="Freeform 34">
              <a:extLst>
                <a:ext uri="{FF2B5EF4-FFF2-40B4-BE49-F238E27FC236}">
                  <a16:creationId xmlns:a16="http://schemas.microsoft.com/office/drawing/2014/main" id="{69C5EDF0-3CA0-476C-A5C7-E22D797410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1538" name="Freeform 35">
              <a:extLst>
                <a:ext uri="{FF2B5EF4-FFF2-40B4-BE49-F238E27FC236}">
                  <a16:creationId xmlns:a16="http://schemas.microsoft.com/office/drawing/2014/main" id="{D7D7B886-8B64-4529-A910-B50806D517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1539" name="Freeform 36">
              <a:extLst>
                <a:ext uri="{FF2B5EF4-FFF2-40B4-BE49-F238E27FC236}">
                  <a16:creationId xmlns:a16="http://schemas.microsoft.com/office/drawing/2014/main" id="{65E6865E-28BC-4418-9BD9-4AE29CE87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540" name="Freeform 37">
              <a:extLst>
                <a:ext uri="{FF2B5EF4-FFF2-40B4-BE49-F238E27FC236}">
                  <a16:creationId xmlns:a16="http://schemas.microsoft.com/office/drawing/2014/main" id="{FD8FC825-C6BF-4406-BC65-55FFD5BBF5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1541" name="Freeform 38">
              <a:extLst>
                <a:ext uri="{FF2B5EF4-FFF2-40B4-BE49-F238E27FC236}">
                  <a16:creationId xmlns:a16="http://schemas.microsoft.com/office/drawing/2014/main" id="{5A5FE50F-24A9-4AFD-AF1E-FBA45FD4E3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1506" name="Rectangle 2">
            <a:extLst>
              <a:ext uri="{FF2B5EF4-FFF2-40B4-BE49-F238E27FC236}">
                <a16:creationId xmlns:a16="http://schemas.microsoft.com/office/drawing/2014/main" id="{2954A31D-7E7E-2C67-062C-A4D443D0854D}"/>
              </a:ext>
            </a:extLst>
          </p:cNvPr>
          <p:cNvSpPr>
            <a:spLocks noGrp="1" noChangeArrowheads="1"/>
          </p:cNvSpPr>
          <p:nvPr>
            <p:ph type="title"/>
          </p:nvPr>
        </p:nvSpPr>
        <p:spPr>
          <a:xfrm>
            <a:off x="3494640" y="624110"/>
            <a:ext cx="5133819" cy="1280890"/>
          </a:xfrm>
        </p:spPr>
        <p:txBody>
          <a:bodyPr>
            <a:normAutofit/>
          </a:bodyPr>
          <a:lstStyle/>
          <a:p>
            <a:pPr eaLnBrk="1" hangingPunct="1">
              <a:lnSpc>
                <a:spcPct val="90000"/>
              </a:lnSpc>
              <a:defRPr/>
            </a:pPr>
            <a:r>
              <a:rPr lang="en-US" sz="2800" dirty="0">
                <a:latin typeface="Calibri" panose="020F0502020204030204" pitchFamily="34" charset="0"/>
                <a:cs typeface="Calibri" panose="020F0502020204030204" pitchFamily="34" charset="0"/>
              </a:rPr>
              <a:t>The Myth in the Context of First-Century CE Asia Minor</a:t>
            </a:r>
          </a:p>
        </p:txBody>
      </p:sp>
      <p:pic>
        <p:nvPicPr>
          <p:cNvPr id="21509" name="Picture 21508" descr="Sculpture of a head">
            <a:extLst>
              <a:ext uri="{FF2B5EF4-FFF2-40B4-BE49-F238E27FC236}">
                <a16:creationId xmlns:a16="http://schemas.microsoft.com/office/drawing/2014/main" id="{C31274DC-523A-518A-0B16-2D0713032D0C}"/>
              </a:ext>
            </a:extLst>
          </p:cNvPr>
          <p:cNvPicPr>
            <a:picLocks noChangeAspect="1"/>
          </p:cNvPicPr>
          <p:nvPr/>
        </p:nvPicPr>
        <p:blipFill rotWithShape="1">
          <a:blip r:embed="rId2"/>
          <a:srcRect l="24696" r="55444" b="-2"/>
          <a:stretch/>
        </p:blipFill>
        <p:spPr>
          <a:xfrm>
            <a:off x="-1165" y="1730"/>
            <a:ext cx="2040407" cy="6858000"/>
          </a:xfrm>
          <a:prstGeom prst="rect">
            <a:avLst/>
          </a:prstGeom>
        </p:spPr>
      </p:pic>
      <p:sp>
        <p:nvSpPr>
          <p:cNvPr id="21543" name="Rectangle 21542">
            <a:extLst>
              <a:ext uri="{FF2B5EF4-FFF2-40B4-BE49-F238E27FC236}">
                <a16:creationId xmlns:a16="http://schemas.microsoft.com/office/drawing/2014/main" id="{926D9C90-73C9-40EA-869D-5EB849F5F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3724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1545" name="Freeform 11">
            <a:extLst>
              <a:ext uri="{FF2B5EF4-FFF2-40B4-BE49-F238E27FC236}">
                <a16:creationId xmlns:a16="http://schemas.microsoft.com/office/drawing/2014/main" id="{44779D36-BCBC-4639-8333-249431E26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037240" y="714375"/>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1507" name="Rectangle 3">
            <a:extLst>
              <a:ext uri="{FF2B5EF4-FFF2-40B4-BE49-F238E27FC236}">
                <a16:creationId xmlns:a16="http://schemas.microsoft.com/office/drawing/2014/main" id="{F27A9916-D29E-AC93-3597-32E283C9EA83}"/>
              </a:ext>
            </a:extLst>
          </p:cNvPr>
          <p:cNvSpPr>
            <a:spLocks noGrp="1" noChangeArrowheads="1"/>
          </p:cNvSpPr>
          <p:nvPr>
            <p:ph idx="1"/>
          </p:nvPr>
        </p:nvSpPr>
        <p:spPr>
          <a:xfrm>
            <a:off x="3492500" y="2133600"/>
            <a:ext cx="5135958" cy="3777622"/>
          </a:xfrm>
        </p:spPr>
        <p:txBody>
          <a:bodyPr>
            <a:normAutofit lnSpcReduction="10000"/>
          </a:bodyPr>
          <a:lstStyle/>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Temple to the goddess Artemis in Ephesus, as well as a temple to the goddess Roma.</a:t>
            </a: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The mother figure </a:t>
            </a:r>
            <a:r>
              <a:rPr lang="ja-JP" altLang="en-US" sz="2400">
                <a:latin typeface="Calibri" panose="020F0502020204030204" pitchFamily="34" charset="0"/>
                <a:ea typeface="ＭＳ Ｐゴシック" panose="020B0600070205080204" pitchFamily="34" charset="-128"/>
                <a:cs typeface="Calibri" panose="020F0502020204030204" pitchFamily="34" charset="0"/>
              </a:rPr>
              <a:t>‘</a:t>
            </a:r>
            <a:r>
              <a:rPr lang="en-US" altLang="ja-JP" sz="2400" dirty="0">
                <a:latin typeface="Calibri" panose="020F0502020204030204" pitchFamily="34" charset="0"/>
                <a:ea typeface="ＭＳ Ｐゴシック" panose="020B0600070205080204" pitchFamily="34" charset="-128"/>
                <a:cs typeface="Calibri" panose="020F0502020204030204" pitchFamily="34" charset="0"/>
              </a:rPr>
              <a:t>becomes</a:t>
            </a:r>
            <a:r>
              <a:rPr lang="ja-JP" altLang="en-US" sz="2400">
                <a:latin typeface="Calibri" panose="020F0502020204030204" pitchFamily="34" charset="0"/>
                <a:ea typeface="ＭＳ Ｐゴシック" panose="020B0600070205080204" pitchFamily="34" charset="-128"/>
                <a:cs typeface="Calibri" panose="020F0502020204030204" pitchFamily="34" charset="0"/>
              </a:rPr>
              <a:t>’</a:t>
            </a:r>
            <a:r>
              <a:rPr lang="en-US" altLang="ja-JP" sz="2400" dirty="0">
                <a:latin typeface="Calibri" panose="020F0502020204030204" pitchFamily="34" charset="0"/>
                <a:ea typeface="ＭＳ Ｐゴシック" panose="020B0600070205080204" pitchFamily="34" charset="-128"/>
                <a:cs typeface="Calibri" panose="020F0502020204030204" pitchFamily="34" charset="0"/>
              </a:rPr>
              <a:t> the goddess Roma.</a:t>
            </a: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Her son is the Roman Empire (note that Nero is often depicted wearing a radiate crown on his coins &gt; Apollo).</a:t>
            </a: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Dragon represents the powers of evil.</a:t>
            </a:r>
            <a:endParaRPr lang="en-US" altLang="en-US" dirty="0">
              <a:latin typeface="Calibri" panose="020F0502020204030204" pitchFamily="34" charset="0"/>
              <a:ea typeface="ＭＳ Ｐゴシック" panose="020B0600070205080204" pitchFamily="34" charset="-128"/>
              <a:cs typeface="Calibri" panose="020F050202020403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2536" name="Rectangle 22535">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Rectangle 2">
            <a:extLst>
              <a:ext uri="{FF2B5EF4-FFF2-40B4-BE49-F238E27FC236}">
                <a16:creationId xmlns:a16="http://schemas.microsoft.com/office/drawing/2014/main" id="{9DDA4CC2-03FB-EB45-02D5-EDB265F04D96}"/>
              </a:ext>
            </a:extLst>
          </p:cNvPr>
          <p:cNvSpPr>
            <a:spLocks noGrp="1" noChangeArrowheads="1"/>
          </p:cNvSpPr>
          <p:nvPr>
            <p:ph type="title"/>
          </p:nvPr>
        </p:nvSpPr>
        <p:spPr>
          <a:xfrm>
            <a:off x="2529796" y="624110"/>
            <a:ext cx="6098663" cy="1280890"/>
          </a:xfrm>
        </p:spPr>
        <p:txBody>
          <a:bodyPr>
            <a:normAutofit/>
          </a:bodyPr>
          <a:lstStyle/>
          <a:p>
            <a:pPr eaLnBrk="1" hangingPunct="1">
              <a:defRPr/>
            </a:pPr>
            <a:r>
              <a:rPr lang="en-US" dirty="0">
                <a:latin typeface="Calibri" panose="020F0502020204030204" pitchFamily="34" charset="0"/>
                <a:cs typeface="Calibri" panose="020F0502020204030204" pitchFamily="34" charset="0"/>
              </a:rPr>
              <a:t>Appropriation of Myth in Revelation 12</a:t>
            </a:r>
          </a:p>
        </p:txBody>
      </p:sp>
      <p:sp>
        <p:nvSpPr>
          <p:cNvPr id="22538" name="Rectangle 22537">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540" name="Group 22539">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22541"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2542"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2543"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2544"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2545"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2546"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2547"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548"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2549"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550"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2551"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2552"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2554"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2531" name="Rectangle 3">
            <a:extLst>
              <a:ext uri="{FF2B5EF4-FFF2-40B4-BE49-F238E27FC236}">
                <a16:creationId xmlns:a16="http://schemas.microsoft.com/office/drawing/2014/main" id="{891D0798-1090-3672-A403-A78B83AB8566}"/>
              </a:ext>
            </a:extLst>
          </p:cNvPr>
          <p:cNvSpPr>
            <a:spLocks noGrp="1" noChangeArrowheads="1"/>
          </p:cNvSpPr>
          <p:nvPr>
            <p:ph idx="1"/>
          </p:nvPr>
        </p:nvSpPr>
        <p:spPr>
          <a:xfrm>
            <a:off x="2529796" y="2133600"/>
            <a:ext cx="6098663" cy="3777622"/>
          </a:xfrm>
        </p:spPr>
        <p:txBody>
          <a:bodyPr>
            <a:normAutofit/>
          </a:bodyPr>
          <a:lstStyle/>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Basic plot of ancient myth is adopted.</a:t>
            </a: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Note distinctive </a:t>
            </a:r>
            <a:r>
              <a:rPr lang="ja-JP" altLang="en-US" sz="2400">
                <a:latin typeface="Calibri" panose="020F0502020204030204" pitchFamily="34" charset="0"/>
                <a:ea typeface="ＭＳ Ｐゴシック" panose="020B0600070205080204" pitchFamily="34" charset="-128"/>
                <a:cs typeface="Calibri" panose="020F0502020204030204" pitchFamily="34" charset="0"/>
              </a:rPr>
              <a:t>‘</a:t>
            </a:r>
            <a:r>
              <a:rPr lang="en-US" altLang="ja-JP" sz="2400" dirty="0">
                <a:latin typeface="Calibri" panose="020F0502020204030204" pitchFamily="34" charset="0"/>
                <a:ea typeface="ＭＳ Ｐゴシック" panose="020B0600070205080204" pitchFamily="34" charset="-128"/>
                <a:cs typeface="Calibri" panose="020F0502020204030204" pitchFamily="34" charset="0"/>
              </a:rPr>
              <a:t>biblical features</a:t>
            </a:r>
            <a:r>
              <a:rPr lang="ja-JP" altLang="en-US" sz="2400">
                <a:latin typeface="Calibri" panose="020F0502020204030204" pitchFamily="34" charset="0"/>
                <a:ea typeface="ＭＳ Ｐゴシック" panose="020B0600070205080204" pitchFamily="34" charset="-128"/>
                <a:cs typeface="Calibri" panose="020F0502020204030204" pitchFamily="34" charset="0"/>
              </a:rPr>
              <a:t>’</a:t>
            </a:r>
            <a:r>
              <a:rPr lang="en-US" altLang="ja-JP" sz="2400" dirty="0">
                <a:latin typeface="Calibri" panose="020F0502020204030204" pitchFamily="34" charset="0"/>
                <a:ea typeface="ＭＳ Ｐゴシック" panose="020B0600070205080204" pitchFamily="34" charset="-128"/>
                <a:cs typeface="Calibri" panose="020F0502020204030204" pitchFamily="34" charset="0"/>
              </a:rPr>
              <a:t>:</a:t>
            </a:r>
          </a:p>
          <a:p>
            <a:pPr eaLnBrk="1" hangingPunct="1">
              <a:buFont typeface="Wingdings" pitchFamily="2" charset="2"/>
              <a:buNone/>
            </a:pP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 emphasis on the birth pangs of the woman (Israel-Zion as a woman in </a:t>
            </a:r>
            <a:r>
              <a:rPr lang="en-US" altLang="en-US" sz="2400" dirty="0" err="1">
                <a:latin typeface="Calibri" panose="020F0502020204030204" pitchFamily="34" charset="0"/>
                <a:ea typeface="ＭＳ Ｐゴシック" panose="020B0600070205080204" pitchFamily="34" charset="-128"/>
                <a:cs typeface="Calibri" panose="020F0502020204030204" pitchFamily="34" charset="0"/>
              </a:rPr>
              <a:t>labour</a:t>
            </a: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Isa. 26:16-27; 54:1).</a:t>
            </a:r>
          </a:p>
          <a:p>
            <a:pPr eaLnBrk="1" hangingPunct="1">
              <a:buFont typeface="Wingdings" pitchFamily="2" charset="2"/>
              <a:buNone/>
            </a:pP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-the child rules with a rod of iron (cf. Ps. 2:9)</a:t>
            </a: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The ancient (Roman?) myth is parodied: reality belongs to God.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3629" name="Group 23562">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23564"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3565"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3566"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3567"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3568"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3569"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3570"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3571"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3572"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573"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574"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575"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630" name="Group 23576">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23578"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3579"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3580"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3581"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3582"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3583"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3584"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3585"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3586"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3587"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3588"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3589"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3631" name="Rectangle 23590">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3632" name="Freeform 11">
            <a:extLst>
              <a:ext uri="{FF2B5EF4-FFF2-40B4-BE49-F238E27FC236}">
                <a16:creationId xmlns:a16="http://schemas.microsoft.com/office/drawing/2014/main" id="{12852FF2-F486-4EEC-8C4F-38380F3F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3554" name="Rectangle 2">
            <a:extLst>
              <a:ext uri="{FF2B5EF4-FFF2-40B4-BE49-F238E27FC236}">
                <a16:creationId xmlns:a16="http://schemas.microsoft.com/office/drawing/2014/main" id="{0F004657-B1ED-1AAA-3CEA-29945AF28338}"/>
              </a:ext>
            </a:extLst>
          </p:cNvPr>
          <p:cNvSpPr>
            <a:spLocks noGrp="1" noChangeArrowheads="1"/>
          </p:cNvSpPr>
          <p:nvPr>
            <p:ph type="title"/>
          </p:nvPr>
        </p:nvSpPr>
        <p:spPr>
          <a:xfrm>
            <a:off x="1944694" y="624110"/>
            <a:ext cx="3592506" cy="1280890"/>
          </a:xfrm>
        </p:spPr>
        <p:txBody>
          <a:bodyPr vert="horz" lIns="91440" tIns="45720" rIns="91440" bIns="45720" rtlCol="0" anchor="t">
            <a:normAutofit/>
          </a:bodyPr>
          <a:lstStyle/>
          <a:p>
            <a:pPr>
              <a:lnSpc>
                <a:spcPct val="90000"/>
              </a:lnSpc>
              <a:defRPr/>
            </a:pPr>
            <a:r>
              <a:rPr lang="en-US" sz="2800" dirty="0">
                <a:latin typeface="Calibri" panose="020F0502020204030204" pitchFamily="34" charset="0"/>
                <a:cs typeface="Calibri" panose="020F0502020204030204" pitchFamily="34" charset="0"/>
              </a:rPr>
              <a:t>Identity of the Woman Clothed with the Sun</a:t>
            </a:r>
          </a:p>
        </p:txBody>
      </p:sp>
      <p:sp>
        <p:nvSpPr>
          <p:cNvPr id="23556" name="Rectangle 4">
            <a:extLst>
              <a:ext uri="{FF2B5EF4-FFF2-40B4-BE49-F238E27FC236}">
                <a16:creationId xmlns:a16="http://schemas.microsoft.com/office/drawing/2014/main" id="{BAB65BCA-5FDB-5FD0-FA48-FCC1A5FAB206}"/>
              </a:ext>
            </a:extLst>
          </p:cNvPr>
          <p:cNvSpPr>
            <a:spLocks noGrp="1" noChangeArrowheads="1"/>
          </p:cNvSpPr>
          <p:nvPr>
            <p:ph type="body" sz="half" idx="2"/>
          </p:nvPr>
        </p:nvSpPr>
        <p:spPr>
          <a:xfrm>
            <a:off x="1941909" y="2040467"/>
            <a:ext cx="3601641" cy="3870755"/>
          </a:xfrm>
        </p:spPr>
        <p:txBody>
          <a:bodyPr vert="horz" lIns="91440" tIns="45720" rIns="91440" bIns="45720" rtlCol="0">
            <a:normAutofit lnSpcReduction="10000"/>
          </a:bodyPr>
          <a:lstStyle/>
          <a:p>
            <a:pPr marL="0" indent="0">
              <a:buNone/>
            </a:pPr>
            <a:r>
              <a:rPr lang="en-US" altLang="en-US" dirty="0">
                <a:latin typeface="Calibri" panose="020F0502020204030204" pitchFamily="34" charset="0"/>
                <a:cs typeface="Calibri" panose="020F0502020204030204" pitchFamily="34" charset="0"/>
              </a:rPr>
              <a:t>Mary, the mother of Jesus:</a:t>
            </a:r>
          </a:p>
          <a:p>
            <a:pPr marL="0" indent="0">
              <a:buNone/>
            </a:pPr>
            <a:r>
              <a:rPr lang="en-US" altLang="en-US" dirty="0">
                <a:latin typeface="Calibri" panose="020F0502020204030204" pitchFamily="34" charset="0"/>
                <a:cs typeface="Calibri" panose="020F0502020204030204" pitchFamily="34" charset="0"/>
              </a:rPr>
              <a:t>	- parallels with the escape into 	Egypt (Matt. 2).</a:t>
            </a:r>
          </a:p>
          <a:p>
            <a:pPr marL="0" indent="0">
              <a:buNone/>
            </a:pPr>
            <a:r>
              <a:rPr lang="en-US" altLang="en-US" dirty="0">
                <a:latin typeface="Calibri" panose="020F0502020204030204" pitchFamily="34" charset="0"/>
                <a:cs typeface="Calibri" panose="020F0502020204030204" pitchFamily="34" charset="0"/>
              </a:rPr>
              <a:t>	- offspring (the church?) 	reminiscent of John 19:26-27: 	Mary is </a:t>
            </a:r>
            <a:r>
              <a:rPr lang="en-US" altLang="ja-JP" dirty="0">
                <a:latin typeface="Calibri" panose="020F0502020204030204" pitchFamily="34" charset="0"/>
                <a:cs typeface="Calibri" panose="020F0502020204030204" pitchFamily="34" charset="0"/>
              </a:rPr>
              <a:t>‘the mother of the 	church’.</a:t>
            </a:r>
          </a:p>
          <a:p>
            <a:pPr marL="0" indent="0">
              <a:buNone/>
            </a:pPr>
            <a:endParaRPr lang="en-US" altLang="en-US" dirty="0">
              <a:latin typeface="Calibri" panose="020F0502020204030204" pitchFamily="34" charset="0"/>
              <a:cs typeface="Calibri" panose="020F0502020204030204" pitchFamily="34" charset="0"/>
            </a:endParaRPr>
          </a:p>
          <a:p>
            <a:pPr marL="0" indent="0">
              <a:buNone/>
            </a:pPr>
            <a:r>
              <a:rPr lang="en-US" altLang="en-US" dirty="0">
                <a:latin typeface="Calibri" panose="020F0502020204030204" pitchFamily="34" charset="0"/>
                <a:cs typeface="Calibri" panose="020F0502020204030204" pitchFamily="34" charset="0"/>
              </a:rPr>
              <a:t>Rescue of the child probably alludes more to Jesus</a:t>
            </a:r>
            <a:r>
              <a:rPr lang="en-US" altLang="ja-JP" dirty="0">
                <a:latin typeface="Calibri" panose="020F0502020204030204" pitchFamily="34" charset="0"/>
                <a:cs typeface="Calibri" panose="020F0502020204030204" pitchFamily="34" charset="0"/>
              </a:rPr>
              <a:t>’ resurrection as ‘the firstborn from the dead’ (in 19:11 the child appears as a grown man seated on a horse).</a:t>
            </a:r>
            <a:endParaRPr lang="en-US" altLang="en-US" dirty="0">
              <a:latin typeface="Calibri" panose="020F0502020204030204" pitchFamily="34" charset="0"/>
              <a:cs typeface="Calibri" panose="020F0502020204030204" pitchFamily="34" charset="0"/>
            </a:endParaRPr>
          </a:p>
        </p:txBody>
      </p:sp>
      <p:pic>
        <p:nvPicPr>
          <p:cNvPr id="23558" name="Picture 6" descr="11">
            <a:extLst>
              <a:ext uri="{FF2B5EF4-FFF2-40B4-BE49-F238E27FC236}">
                <a16:creationId xmlns:a16="http://schemas.microsoft.com/office/drawing/2014/main" id="{8E02560A-9E1F-351F-E712-8D7298947205}"/>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14709" r="20712" b="3"/>
          <a:stretch/>
        </p:blipFill>
        <p:spPr>
          <a:xfrm>
            <a:off x="5802109" y="711199"/>
            <a:ext cx="2826350" cy="5419237"/>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4585" name="Group 24584">
            <a:extLst>
              <a:ext uri="{FF2B5EF4-FFF2-40B4-BE49-F238E27FC236}">
                <a16:creationId xmlns:a16="http://schemas.microsoft.com/office/drawing/2014/main" id="{62F0D7F1-3AA3-41FE-962C-5DB0B5A9B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24586" name="Freeform 11">
              <a:extLst>
                <a:ext uri="{FF2B5EF4-FFF2-40B4-BE49-F238E27FC236}">
                  <a16:creationId xmlns:a16="http://schemas.microsoft.com/office/drawing/2014/main" id="{4C17A32D-661C-4A7D-B00F-ED07721E9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4587" name="Freeform 12">
              <a:extLst>
                <a:ext uri="{FF2B5EF4-FFF2-40B4-BE49-F238E27FC236}">
                  <a16:creationId xmlns:a16="http://schemas.microsoft.com/office/drawing/2014/main" id="{14934C4F-A6E0-4531-BCA6-E0299B443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4588" name="Freeform 13">
              <a:extLst>
                <a:ext uri="{FF2B5EF4-FFF2-40B4-BE49-F238E27FC236}">
                  <a16:creationId xmlns:a16="http://schemas.microsoft.com/office/drawing/2014/main" id="{CBC56C65-6D5F-44BD-987D-CB705ECD82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4589" name="Freeform 14">
              <a:extLst>
                <a:ext uri="{FF2B5EF4-FFF2-40B4-BE49-F238E27FC236}">
                  <a16:creationId xmlns:a16="http://schemas.microsoft.com/office/drawing/2014/main" id="{12F08DB5-0184-4523-A76B-F3BE3B64C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4590" name="Freeform 15">
              <a:extLst>
                <a:ext uri="{FF2B5EF4-FFF2-40B4-BE49-F238E27FC236}">
                  <a16:creationId xmlns:a16="http://schemas.microsoft.com/office/drawing/2014/main" id="{9F92F39F-8BE5-4422-975B-806D8763E7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4591" name="Freeform 16">
              <a:extLst>
                <a:ext uri="{FF2B5EF4-FFF2-40B4-BE49-F238E27FC236}">
                  <a16:creationId xmlns:a16="http://schemas.microsoft.com/office/drawing/2014/main" id="{5B45B674-93EA-4CB2-8BFE-4DD11ECB2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4592" name="Freeform 17">
              <a:extLst>
                <a:ext uri="{FF2B5EF4-FFF2-40B4-BE49-F238E27FC236}">
                  <a16:creationId xmlns:a16="http://schemas.microsoft.com/office/drawing/2014/main" id="{B9F663F7-D512-43BF-A60F-548158DD2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4593" name="Freeform 18">
              <a:extLst>
                <a:ext uri="{FF2B5EF4-FFF2-40B4-BE49-F238E27FC236}">
                  <a16:creationId xmlns:a16="http://schemas.microsoft.com/office/drawing/2014/main" id="{F5792ABF-EE75-49E2-A0E0-3247D09E5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4594" name="Freeform 19">
              <a:extLst>
                <a:ext uri="{FF2B5EF4-FFF2-40B4-BE49-F238E27FC236}">
                  <a16:creationId xmlns:a16="http://schemas.microsoft.com/office/drawing/2014/main" id="{D6862EA5-AD9D-43A8-B7D6-57A620D202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4595" name="Freeform 20">
              <a:extLst>
                <a:ext uri="{FF2B5EF4-FFF2-40B4-BE49-F238E27FC236}">
                  <a16:creationId xmlns:a16="http://schemas.microsoft.com/office/drawing/2014/main" id="{56312FE8-78B6-4653-92B0-7ADC66B3B7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596" name="Freeform 21">
              <a:extLst>
                <a:ext uri="{FF2B5EF4-FFF2-40B4-BE49-F238E27FC236}">
                  <a16:creationId xmlns:a16="http://schemas.microsoft.com/office/drawing/2014/main" id="{E6DC1169-7F5B-490D-BE24-C32167EBB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597" name="Freeform 22">
              <a:extLst>
                <a:ext uri="{FF2B5EF4-FFF2-40B4-BE49-F238E27FC236}">
                  <a16:creationId xmlns:a16="http://schemas.microsoft.com/office/drawing/2014/main" id="{74759D47-CB5B-46A1-8BDF-546FF6071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4599" name="Group 24598">
            <a:extLst>
              <a:ext uri="{FF2B5EF4-FFF2-40B4-BE49-F238E27FC236}">
                <a16:creationId xmlns:a16="http://schemas.microsoft.com/office/drawing/2014/main" id="{FA955F5D-8B25-4A69-9A86-1963D8A5C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24600" name="Freeform 27">
              <a:extLst>
                <a:ext uri="{FF2B5EF4-FFF2-40B4-BE49-F238E27FC236}">
                  <a16:creationId xmlns:a16="http://schemas.microsoft.com/office/drawing/2014/main" id="{A4215EA8-B880-40B5-BCFF-DCFCE9C46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4601" name="Freeform 28">
              <a:extLst>
                <a:ext uri="{FF2B5EF4-FFF2-40B4-BE49-F238E27FC236}">
                  <a16:creationId xmlns:a16="http://schemas.microsoft.com/office/drawing/2014/main" id="{4FBCFB3E-4A32-4040-A28F-B296CE90C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4602" name="Freeform 29">
              <a:extLst>
                <a:ext uri="{FF2B5EF4-FFF2-40B4-BE49-F238E27FC236}">
                  <a16:creationId xmlns:a16="http://schemas.microsoft.com/office/drawing/2014/main" id="{89CE682E-721B-41C1-8F59-A68EEBC50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4603" name="Freeform 30">
              <a:extLst>
                <a:ext uri="{FF2B5EF4-FFF2-40B4-BE49-F238E27FC236}">
                  <a16:creationId xmlns:a16="http://schemas.microsoft.com/office/drawing/2014/main" id="{5C9C7739-9AD6-4B85-A486-C92E99CD8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4604" name="Freeform 31">
              <a:extLst>
                <a:ext uri="{FF2B5EF4-FFF2-40B4-BE49-F238E27FC236}">
                  <a16:creationId xmlns:a16="http://schemas.microsoft.com/office/drawing/2014/main" id="{5C48EE9C-CD0F-4779-9399-65AC7632B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4605" name="Freeform 32">
              <a:extLst>
                <a:ext uri="{FF2B5EF4-FFF2-40B4-BE49-F238E27FC236}">
                  <a16:creationId xmlns:a16="http://schemas.microsoft.com/office/drawing/2014/main" id="{4D0D1044-849F-4C27-A652-D2910B840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4606" name="Freeform 33">
              <a:extLst>
                <a:ext uri="{FF2B5EF4-FFF2-40B4-BE49-F238E27FC236}">
                  <a16:creationId xmlns:a16="http://schemas.microsoft.com/office/drawing/2014/main" id="{37B7AEAD-E626-4827-B5EF-F9DD361C8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4607" name="Freeform 34">
              <a:extLst>
                <a:ext uri="{FF2B5EF4-FFF2-40B4-BE49-F238E27FC236}">
                  <a16:creationId xmlns:a16="http://schemas.microsoft.com/office/drawing/2014/main" id="{D97C048D-34F0-45AB-9C46-0A797344C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4608" name="Freeform 35">
              <a:extLst>
                <a:ext uri="{FF2B5EF4-FFF2-40B4-BE49-F238E27FC236}">
                  <a16:creationId xmlns:a16="http://schemas.microsoft.com/office/drawing/2014/main" id="{3D70364F-56BC-43CE-BD82-E6065E8B7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4609" name="Freeform 36">
              <a:extLst>
                <a:ext uri="{FF2B5EF4-FFF2-40B4-BE49-F238E27FC236}">
                  <a16:creationId xmlns:a16="http://schemas.microsoft.com/office/drawing/2014/main" id="{F00D1134-DA53-4E46-A37D-77B2B74F8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4610" name="Freeform 37">
              <a:extLst>
                <a:ext uri="{FF2B5EF4-FFF2-40B4-BE49-F238E27FC236}">
                  <a16:creationId xmlns:a16="http://schemas.microsoft.com/office/drawing/2014/main" id="{9971E03E-2FA8-4F0F-A287-58C7B0919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4611" name="Freeform 38">
              <a:extLst>
                <a:ext uri="{FF2B5EF4-FFF2-40B4-BE49-F238E27FC236}">
                  <a16:creationId xmlns:a16="http://schemas.microsoft.com/office/drawing/2014/main" id="{1139B5CD-D486-4C27-9AD1-9E856E260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4613" name="Rectangle 24612">
            <a:extLst>
              <a:ext uri="{FF2B5EF4-FFF2-40B4-BE49-F238E27FC236}">
                <a16:creationId xmlns:a16="http://schemas.microsoft.com/office/drawing/2014/main" id="{7930CC7B-1674-4BB1-B36F-D9B325A42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4615" name="Freeform 11">
            <a:extLst>
              <a:ext uri="{FF2B5EF4-FFF2-40B4-BE49-F238E27FC236}">
                <a16:creationId xmlns:a16="http://schemas.microsoft.com/office/drawing/2014/main" id="{05C24618-074C-47D2-A727-57045F7E67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24617" name="Rectangle 24616">
            <a:extLst>
              <a:ext uri="{FF2B5EF4-FFF2-40B4-BE49-F238E27FC236}">
                <a16:creationId xmlns:a16="http://schemas.microsoft.com/office/drawing/2014/main" id="{A4E69DF3-C16B-4CBD-8857-D59C8479D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619" name="Rectangle 24618">
            <a:extLst>
              <a:ext uri="{FF2B5EF4-FFF2-40B4-BE49-F238E27FC236}">
                <a16:creationId xmlns:a16="http://schemas.microsoft.com/office/drawing/2014/main" id="{7AB2EB7B-4C6C-4017-BC1C-0EEB1C071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621" name="Rectangle 24620">
            <a:extLst>
              <a:ext uri="{FF2B5EF4-FFF2-40B4-BE49-F238E27FC236}">
                <a16:creationId xmlns:a16="http://schemas.microsoft.com/office/drawing/2014/main" id="{E8FB2176-2571-46C3-BFBA-2F2E1DC5B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9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Rectangle 2">
            <a:extLst>
              <a:ext uri="{FF2B5EF4-FFF2-40B4-BE49-F238E27FC236}">
                <a16:creationId xmlns:a16="http://schemas.microsoft.com/office/drawing/2014/main" id="{AF6D6F62-1784-0921-A417-DCB44D0E1D33}"/>
              </a:ext>
            </a:extLst>
          </p:cNvPr>
          <p:cNvSpPr>
            <a:spLocks noGrp="1" noChangeArrowheads="1"/>
          </p:cNvSpPr>
          <p:nvPr>
            <p:ph type="title"/>
          </p:nvPr>
        </p:nvSpPr>
        <p:spPr>
          <a:xfrm>
            <a:off x="7044609" y="3101093"/>
            <a:ext cx="1840539" cy="3029344"/>
          </a:xfrm>
        </p:spPr>
        <p:txBody>
          <a:bodyPr vert="horz" lIns="91440" tIns="45720" rIns="91440" bIns="45720" rtlCol="0" anchor="t">
            <a:normAutofit/>
          </a:bodyPr>
          <a:lstStyle/>
          <a:p>
            <a:pPr>
              <a:defRPr/>
            </a:pPr>
            <a:r>
              <a:rPr lang="en-US" sz="2800">
                <a:solidFill>
                  <a:schemeClr val="bg1"/>
                </a:solidFill>
              </a:rPr>
              <a:t>Identity of the Woman Clothed with the Sun</a:t>
            </a:r>
          </a:p>
        </p:txBody>
      </p:sp>
      <p:sp>
        <p:nvSpPr>
          <p:cNvPr id="24623" name="Freeform: Shape 24622">
            <a:extLst>
              <a:ext uri="{FF2B5EF4-FFF2-40B4-BE49-F238E27FC236}">
                <a16:creationId xmlns:a16="http://schemas.microsoft.com/office/drawing/2014/main" id="{EA0DC283-51CC-4141-8438-9F589B733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099690" y="3187343"/>
            <a:ext cx="828840" cy="506624"/>
          </a:xfrm>
          <a:custGeom>
            <a:avLst/>
            <a:gdLst>
              <a:gd name="connsiteX0" fmla="*/ 0 w 1105119"/>
              <a:gd name="connsiteY0" fmla="*/ 506624 h 506624"/>
              <a:gd name="connsiteX1" fmla="*/ 759132 w 1105119"/>
              <a:gd name="connsiteY1" fmla="*/ 505572 h 506624"/>
              <a:gd name="connsiteX2" fmla="*/ 849827 w 1105119"/>
              <a:gd name="connsiteY2" fmla="*/ 505572 h 506624"/>
              <a:gd name="connsiteX3" fmla="*/ 864083 w 1105119"/>
              <a:gd name="connsiteY3" fmla="*/ 500804 h 506624"/>
              <a:gd name="connsiteX4" fmla="*/ 869065 w 1105119"/>
              <a:gd name="connsiteY4" fmla="*/ 496035 h 506624"/>
              <a:gd name="connsiteX5" fmla="*/ 1098034 w 1105119"/>
              <a:gd name="connsiteY5" fmla="*/ 267092 h 506624"/>
              <a:gd name="connsiteX6" fmla="*/ 1098034 w 1105119"/>
              <a:gd name="connsiteY6" fmla="*/ 238480 h 506624"/>
              <a:gd name="connsiteX7" fmla="*/ 869065 w 1105119"/>
              <a:gd name="connsiteY7" fmla="*/ 9537 h 506624"/>
              <a:gd name="connsiteX8" fmla="*/ 864083 w 1105119"/>
              <a:gd name="connsiteY8" fmla="*/ 4769 h 506624"/>
              <a:gd name="connsiteX9" fmla="*/ 849827 w 1105119"/>
              <a:gd name="connsiteY9" fmla="*/ 0 h 506624"/>
              <a:gd name="connsiteX10" fmla="*/ 759132 w 1105119"/>
              <a:gd name="connsiteY10" fmla="*/ 0 h 506624"/>
              <a:gd name="connsiteX11" fmla="*/ 0 w 1105119"/>
              <a:gd name="connsiteY11" fmla="*/ 2157 h 506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5119" h="506624">
                <a:moveTo>
                  <a:pt x="0" y="506624"/>
                </a:moveTo>
                <a:lnTo>
                  <a:pt x="759132" y="505572"/>
                </a:lnTo>
                <a:lnTo>
                  <a:pt x="849827" y="505572"/>
                </a:lnTo>
                <a:cubicBezTo>
                  <a:pt x="854636" y="505572"/>
                  <a:pt x="859446" y="500804"/>
                  <a:pt x="864083" y="500804"/>
                </a:cubicBezTo>
                <a:cubicBezTo>
                  <a:pt x="864083" y="496035"/>
                  <a:pt x="869065" y="496035"/>
                  <a:pt x="869065" y="496035"/>
                </a:cubicBezTo>
                <a:lnTo>
                  <a:pt x="1098034" y="267092"/>
                </a:lnTo>
                <a:cubicBezTo>
                  <a:pt x="1107481" y="257555"/>
                  <a:pt x="1107481" y="248018"/>
                  <a:pt x="1098034" y="238480"/>
                </a:cubicBezTo>
                <a:lnTo>
                  <a:pt x="869065" y="9537"/>
                </a:lnTo>
                <a:cubicBezTo>
                  <a:pt x="867519" y="7914"/>
                  <a:pt x="865629" y="6392"/>
                  <a:pt x="864083" y="4769"/>
                </a:cubicBezTo>
                <a:cubicBezTo>
                  <a:pt x="859446" y="0"/>
                  <a:pt x="854636" y="0"/>
                  <a:pt x="849827" y="0"/>
                </a:cubicBezTo>
                <a:lnTo>
                  <a:pt x="759132" y="0"/>
                </a:lnTo>
                <a:lnTo>
                  <a:pt x="0" y="2157"/>
                </a:lnTo>
                <a:close/>
              </a:path>
            </a:pathLst>
          </a:custGeom>
          <a:solidFill>
            <a:schemeClr val="accent1"/>
          </a:solidFill>
          <a:ln>
            <a:noFill/>
          </a:ln>
        </p:spPr>
      </p:sp>
      <p:sp>
        <p:nvSpPr>
          <p:cNvPr id="24579" name="Rectangle 3">
            <a:extLst>
              <a:ext uri="{FF2B5EF4-FFF2-40B4-BE49-F238E27FC236}">
                <a16:creationId xmlns:a16="http://schemas.microsoft.com/office/drawing/2014/main" id="{028CBC59-275E-AB90-F171-C3189DB0A0D7}"/>
              </a:ext>
            </a:extLst>
          </p:cNvPr>
          <p:cNvSpPr>
            <a:spLocks noGrp="1" noChangeArrowheads="1"/>
          </p:cNvSpPr>
          <p:nvPr>
            <p:ph sz="half" idx="1"/>
          </p:nvPr>
        </p:nvSpPr>
        <p:spPr>
          <a:xfrm>
            <a:off x="462333" y="686534"/>
            <a:ext cx="2538135" cy="5378330"/>
          </a:xfrm>
        </p:spPr>
        <p:txBody>
          <a:bodyPr>
            <a:normAutofit fontScale="55000" lnSpcReduction="20000"/>
          </a:bodyPr>
          <a:lstStyle/>
          <a:p>
            <a:pPr marL="212598" indent="-212598" defTabSz="283464">
              <a:lnSpc>
                <a:spcPct val="90000"/>
              </a:lnSpc>
              <a:spcBef>
                <a:spcPts val="620"/>
              </a:spcBef>
              <a:buNone/>
            </a:pPr>
            <a:r>
              <a:rPr lang="en-US" altLang="en-US" sz="1700" kern="1200" dirty="0">
                <a:solidFill>
                  <a:srgbClr val="0070C0"/>
                </a:solidFill>
                <a:latin typeface="+mn-lt"/>
                <a:ea typeface="ＭＳ Ｐゴシック" panose="020B0600070205080204" pitchFamily="34" charset="-128"/>
                <a:cs typeface="+mn-cs"/>
              </a:rPr>
              <a:t>	</a:t>
            </a:r>
            <a:r>
              <a:rPr lang="en-US" altLang="en-US" sz="3200" kern="1200" dirty="0">
                <a:solidFill>
                  <a:srgbClr val="0070C0"/>
                </a:solidFill>
                <a:latin typeface="Calibri" panose="020F0502020204030204" pitchFamily="34" charset="0"/>
                <a:ea typeface="ＭＳ Ｐゴシック" panose="020B0600070205080204" pitchFamily="34" charset="-128"/>
                <a:cs typeface="Calibri" panose="020F0502020204030204" pitchFamily="34" charset="0"/>
              </a:rPr>
              <a:t>Eve</a:t>
            </a:r>
          </a:p>
          <a:p>
            <a:pPr marL="212598" indent="-212598" defTabSz="283464">
              <a:lnSpc>
                <a:spcPct val="90000"/>
              </a:lnSpc>
              <a:spcBef>
                <a:spcPts val="620"/>
              </a:spcBef>
              <a:buNone/>
            </a:pPr>
            <a:r>
              <a:rPr lang="en-US" altLang="en-US" sz="3200" kern="1200" dirty="0">
                <a:solidFill>
                  <a:schemeClr val="folHlink"/>
                </a:solidFill>
                <a:latin typeface="Calibri" panose="020F0502020204030204" pitchFamily="34" charset="0"/>
                <a:ea typeface="ＭＳ Ｐゴシック" panose="020B0600070205080204" pitchFamily="34" charset="-128"/>
                <a:cs typeface="Calibri" panose="020F0502020204030204" pitchFamily="34" charset="0"/>
              </a:rPr>
              <a:t>	</a:t>
            </a:r>
            <a:r>
              <a:rPr lang="en-US" altLang="en-US" sz="32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The dragon is </a:t>
            </a:r>
            <a:r>
              <a:rPr lang="ja-JP" altLang="en-US" sz="3200" kern="120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a:t>
            </a:r>
            <a:r>
              <a:rPr lang="en-US" altLang="ja-JP" sz="32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the ancient serpent</a:t>
            </a:r>
            <a:r>
              <a:rPr lang="ja-JP" altLang="en-US" sz="3200" kern="120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a:t>
            </a:r>
            <a:r>
              <a:rPr lang="en-US" altLang="ja-JP" sz="32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 (12:9; cf. Gen. 3) and makes war with the rest of her offspring (12:17; cf. Gen. 3:5). </a:t>
            </a:r>
          </a:p>
          <a:p>
            <a:pPr marL="212598" indent="-212598" defTabSz="283464">
              <a:lnSpc>
                <a:spcPct val="90000"/>
              </a:lnSpc>
              <a:spcBef>
                <a:spcPts val="620"/>
              </a:spcBef>
              <a:buNone/>
            </a:pPr>
            <a:r>
              <a:rPr lang="en-US" altLang="en-US" sz="32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	</a:t>
            </a:r>
          </a:p>
          <a:p>
            <a:pPr marL="212598" indent="-212598" defTabSz="283464">
              <a:lnSpc>
                <a:spcPct val="90000"/>
              </a:lnSpc>
              <a:spcBef>
                <a:spcPts val="620"/>
              </a:spcBef>
              <a:buNone/>
            </a:pPr>
            <a:r>
              <a:rPr lang="en-US" altLang="en-US" sz="3200" dirty="0">
                <a:latin typeface="Calibri" panose="020F0502020204030204" pitchFamily="34" charset="0"/>
                <a:ea typeface="ＭＳ Ｐゴシック" panose="020B0600070205080204" pitchFamily="34" charset="-128"/>
                <a:cs typeface="Calibri" panose="020F0502020204030204" pitchFamily="34" charset="0"/>
              </a:rPr>
              <a:t>	</a:t>
            </a:r>
            <a:r>
              <a:rPr lang="en-US" altLang="en-US" sz="3200" kern="1200" dirty="0">
                <a:solidFill>
                  <a:srgbClr val="0070C0"/>
                </a:solidFill>
                <a:latin typeface="Calibri" panose="020F0502020204030204" pitchFamily="34" charset="0"/>
                <a:ea typeface="ＭＳ Ｐゴシック" panose="020B0600070205080204" pitchFamily="34" charset="-128"/>
                <a:cs typeface="Calibri" panose="020F0502020204030204" pitchFamily="34" charset="0"/>
              </a:rPr>
              <a:t>The Church</a:t>
            </a:r>
          </a:p>
          <a:p>
            <a:pPr marL="212598" indent="-212598" defTabSz="283464">
              <a:lnSpc>
                <a:spcPct val="90000"/>
              </a:lnSpc>
              <a:spcBef>
                <a:spcPts val="620"/>
              </a:spcBef>
              <a:buNone/>
            </a:pPr>
            <a:r>
              <a:rPr lang="en-US" altLang="en-US" sz="32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	The dragon will persecute the woman and make war on the rest of her children, </a:t>
            </a:r>
            <a:r>
              <a:rPr lang="ja-JP" altLang="en-US" sz="3200" kern="120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a:t>
            </a:r>
            <a:r>
              <a:rPr lang="en-US" altLang="ja-JP" sz="32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those who keep the commandments of God and the testimony of Jesus</a:t>
            </a:r>
            <a:r>
              <a:rPr lang="ja-JP" altLang="en-US" sz="3200" kern="120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a:t>
            </a:r>
            <a:r>
              <a:rPr lang="en-US" altLang="ja-JP" sz="32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 (12:17).</a:t>
            </a:r>
          </a:p>
          <a:p>
            <a:pPr marL="212598" indent="-212598" defTabSz="283464">
              <a:lnSpc>
                <a:spcPct val="90000"/>
              </a:lnSpc>
              <a:spcBef>
                <a:spcPts val="620"/>
              </a:spcBef>
              <a:buNone/>
            </a:pPr>
            <a:r>
              <a:rPr lang="en-US" altLang="en-US" sz="32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	Can the church be the mother of the Messiah?</a:t>
            </a:r>
            <a:endParaRPr lang="en-US" altLang="en-US" sz="3200" dirty="0">
              <a:latin typeface="Calibri" panose="020F0502020204030204" pitchFamily="34" charset="0"/>
              <a:ea typeface="ＭＳ Ｐゴシック" panose="020B0600070205080204" pitchFamily="34" charset="-128"/>
              <a:cs typeface="Calibri" panose="020F0502020204030204" pitchFamily="34" charset="0"/>
            </a:endParaRPr>
          </a:p>
        </p:txBody>
      </p:sp>
      <p:sp>
        <p:nvSpPr>
          <p:cNvPr id="24580" name="Rectangle 4">
            <a:extLst>
              <a:ext uri="{FF2B5EF4-FFF2-40B4-BE49-F238E27FC236}">
                <a16:creationId xmlns:a16="http://schemas.microsoft.com/office/drawing/2014/main" id="{813491C9-C3C6-D428-0957-3E8C3026AC3A}"/>
              </a:ext>
            </a:extLst>
          </p:cNvPr>
          <p:cNvSpPr>
            <a:spLocks noGrp="1" noChangeArrowheads="1"/>
          </p:cNvSpPr>
          <p:nvPr>
            <p:ph sz="half" idx="2"/>
          </p:nvPr>
        </p:nvSpPr>
        <p:spPr>
          <a:xfrm>
            <a:off x="3048357" y="714375"/>
            <a:ext cx="2538135" cy="5608147"/>
          </a:xfrm>
        </p:spPr>
        <p:txBody>
          <a:bodyPr>
            <a:normAutofit fontScale="55000" lnSpcReduction="20000"/>
          </a:bodyPr>
          <a:lstStyle/>
          <a:p>
            <a:pPr marL="212598" indent="-212598" defTabSz="283464">
              <a:lnSpc>
                <a:spcPct val="90000"/>
              </a:lnSpc>
              <a:spcBef>
                <a:spcPts val="620"/>
              </a:spcBef>
              <a:buNone/>
            </a:pPr>
            <a:r>
              <a:rPr lang="en-US" altLang="en-US" sz="1700" kern="1200" dirty="0">
                <a:solidFill>
                  <a:schemeClr val="tx1">
                    <a:lumMod val="75000"/>
                    <a:lumOff val="25000"/>
                  </a:schemeClr>
                </a:solidFill>
                <a:latin typeface="+mn-lt"/>
                <a:ea typeface="ＭＳ Ｐゴシック" panose="020B0600070205080204" pitchFamily="34" charset="-128"/>
                <a:cs typeface="+mn-cs"/>
              </a:rPr>
              <a:t>	</a:t>
            </a:r>
            <a:r>
              <a:rPr lang="en-US" altLang="en-US" sz="3200" kern="1200" dirty="0">
                <a:solidFill>
                  <a:srgbClr val="0070C0"/>
                </a:solidFill>
                <a:latin typeface="Calibri" panose="020F0502020204030204" pitchFamily="34" charset="0"/>
                <a:ea typeface="ＭＳ Ｐゴシック" panose="020B0600070205080204" pitchFamily="34" charset="-128"/>
                <a:cs typeface="Calibri" panose="020F0502020204030204" pitchFamily="34" charset="0"/>
              </a:rPr>
              <a:t>Messianic Community: the Church in Continuity with Israel</a:t>
            </a:r>
          </a:p>
          <a:p>
            <a:pPr marL="212598" indent="-212598" defTabSz="283464">
              <a:lnSpc>
                <a:spcPct val="90000"/>
              </a:lnSpc>
              <a:spcBef>
                <a:spcPts val="620"/>
              </a:spcBef>
              <a:buNone/>
            </a:pPr>
            <a:r>
              <a:rPr lang="en-US" altLang="en-US" sz="32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	The true people of Israel, who give birth to the Messiah (cf. Zion giving birth to the nation in Isa. 66:7-13).</a:t>
            </a:r>
          </a:p>
          <a:p>
            <a:pPr marL="212598" indent="-212598" defTabSz="283464">
              <a:lnSpc>
                <a:spcPct val="90000"/>
              </a:lnSpc>
              <a:spcBef>
                <a:spcPts val="620"/>
              </a:spcBef>
              <a:buNone/>
            </a:pPr>
            <a:r>
              <a:rPr lang="en-US" altLang="en-US" sz="32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	Note Exodus imagery: experiences in the wilderness, threat of flood, eagles</a:t>
            </a:r>
            <a:r>
              <a:rPr lang="ja-JP" altLang="en-US" sz="3200" kern="120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a:t>
            </a:r>
            <a:r>
              <a:rPr lang="en-US" altLang="ja-JP" sz="32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 wings (cf. Exod. 19:4); desert as sanctuary.</a:t>
            </a:r>
          </a:p>
          <a:p>
            <a:pPr marL="212598" indent="-212598" defTabSz="283464">
              <a:lnSpc>
                <a:spcPct val="90000"/>
              </a:lnSpc>
              <a:spcBef>
                <a:spcPts val="620"/>
              </a:spcBef>
              <a:buNone/>
            </a:pPr>
            <a:r>
              <a:rPr lang="en-US" altLang="en-US" sz="32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	Woman remains in desert for 1260 days (cf. Dan. 7:25, where the saints of God = Israel are imprisoned).</a:t>
            </a:r>
          </a:p>
          <a:p>
            <a:pPr marL="212598" indent="-212598" defTabSz="283464">
              <a:lnSpc>
                <a:spcPct val="90000"/>
              </a:lnSpc>
              <a:spcBef>
                <a:spcPts val="620"/>
              </a:spcBef>
              <a:buNone/>
            </a:pPr>
            <a:r>
              <a:rPr lang="en-US" altLang="en-US" sz="32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	Testament of Asher 7:3: God will save Israel when he </a:t>
            </a:r>
            <a:r>
              <a:rPr lang="ja-JP" altLang="en-US" sz="3200" kern="120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a:t>
            </a:r>
            <a:r>
              <a:rPr lang="en-US" altLang="ja-JP" sz="32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crushes the dragon</a:t>
            </a:r>
            <a:r>
              <a:rPr lang="ja-JP" altLang="en-US" sz="3200" kern="120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a:t>
            </a:r>
            <a:r>
              <a:rPr lang="en-US" altLang="ja-JP" sz="32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s head in the water</a:t>
            </a:r>
            <a:r>
              <a:rPr lang="en-GB" altLang="ja-JP" sz="3200" dirty="0">
                <a:latin typeface="Calibri" panose="020F0502020204030204" pitchFamily="34" charset="0"/>
                <a:ea typeface="ＭＳ Ｐゴシック" panose="020B0600070205080204" pitchFamily="34" charset="-128"/>
                <a:cs typeface="Calibri" panose="020F0502020204030204" pitchFamily="34" charset="0"/>
              </a:rPr>
              <a:t>’</a:t>
            </a:r>
            <a:r>
              <a:rPr lang="en-US" altLang="ja-JP" sz="32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a:t>
            </a:r>
            <a:endParaRPr lang="en-US" altLang="en-US" sz="3200" dirty="0">
              <a:latin typeface="Calibri" panose="020F0502020204030204" pitchFamily="34" charset="0"/>
              <a:ea typeface="ＭＳ Ｐゴシック" panose="020B0600070205080204" pitchFamily="34" charset="-128"/>
              <a:cs typeface="Calibri" panose="020F050202020403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608" name="Rectangle 2560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2">
            <a:extLst>
              <a:ext uri="{FF2B5EF4-FFF2-40B4-BE49-F238E27FC236}">
                <a16:creationId xmlns:a16="http://schemas.microsoft.com/office/drawing/2014/main" id="{FEED7DB8-0214-3226-9204-53BFAD00F67B}"/>
              </a:ext>
            </a:extLst>
          </p:cNvPr>
          <p:cNvSpPr>
            <a:spLocks noGrp="1" noChangeArrowheads="1"/>
          </p:cNvSpPr>
          <p:nvPr>
            <p:ph type="title"/>
          </p:nvPr>
        </p:nvSpPr>
        <p:spPr>
          <a:xfrm>
            <a:off x="784514" y="942108"/>
            <a:ext cx="2442412" cy="4969113"/>
          </a:xfrm>
        </p:spPr>
        <p:txBody>
          <a:bodyPr anchor="ctr">
            <a:normAutofit/>
          </a:bodyPr>
          <a:lstStyle/>
          <a:p>
            <a:pPr eaLnBrk="1" hangingPunct="1">
              <a:defRPr/>
            </a:pPr>
            <a:r>
              <a:rPr lang="en-US" sz="3300" dirty="0">
                <a:solidFill>
                  <a:schemeClr val="tx2">
                    <a:lumMod val="75000"/>
                  </a:schemeClr>
                </a:solidFill>
                <a:latin typeface="Calibri" panose="020F0502020204030204" pitchFamily="34" charset="0"/>
                <a:cs typeface="Calibri" panose="020F0502020204030204" pitchFamily="34" charset="0"/>
              </a:rPr>
              <a:t>Revelation 14:1-5</a:t>
            </a:r>
          </a:p>
        </p:txBody>
      </p:sp>
      <p:sp>
        <p:nvSpPr>
          <p:cNvPr id="25610" name="Rectangle 2560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25612" name="Straight Connector 256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25614" name="Group 256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507495" y="0"/>
            <a:ext cx="4632727" cy="6853245"/>
            <a:chOff x="2487613" y="285750"/>
            <a:chExt cx="2428876" cy="5654676"/>
          </a:xfrm>
          <a:solidFill>
            <a:schemeClr val="bg1">
              <a:alpha val="30000"/>
            </a:schemeClr>
          </a:solidFill>
        </p:grpSpPr>
        <p:sp>
          <p:nvSpPr>
            <p:cNvPr id="256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6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56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56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56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56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56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56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56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56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6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56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5603" name="Rectangle 3">
            <a:extLst>
              <a:ext uri="{FF2B5EF4-FFF2-40B4-BE49-F238E27FC236}">
                <a16:creationId xmlns:a16="http://schemas.microsoft.com/office/drawing/2014/main" id="{2AAA8B2D-4286-533B-A7E7-3E742643FDDF}"/>
              </a:ext>
            </a:extLst>
          </p:cNvPr>
          <p:cNvSpPr>
            <a:spLocks noGrp="1" noChangeArrowheads="1"/>
          </p:cNvSpPr>
          <p:nvPr>
            <p:ph idx="1"/>
          </p:nvPr>
        </p:nvSpPr>
        <p:spPr>
          <a:xfrm>
            <a:off x="3786796" y="379933"/>
            <a:ext cx="4841662" cy="6071198"/>
          </a:xfrm>
        </p:spPr>
        <p:txBody>
          <a:bodyPr anchor="ctr">
            <a:normAutofit/>
          </a:bodyPr>
          <a:lstStyle/>
          <a:p>
            <a:pPr eaLnBrk="1" hangingPunct="1">
              <a:buFont typeface="Wingdings" pitchFamily="2" charset="2"/>
              <a:buNone/>
            </a:pPr>
            <a:r>
              <a:rPr lang="en-GB" altLang="en-US" sz="1700" b="1" dirty="0">
                <a:solidFill>
                  <a:schemeClr val="tx2">
                    <a:lumMod val="75000"/>
                  </a:schemeClr>
                </a:solidFill>
                <a:latin typeface="Times" charset="0"/>
                <a:ea typeface="ＭＳ Ｐゴシック" panose="020B0600070205080204" pitchFamily="34" charset="-128"/>
              </a:rPr>
              <a:t>	</a:t>
            </a:r>
            <a:r>
              <a:rPr lang="en-GB" altLang="en-US" b="1"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1.  </a:t>
            </a:r>
            <a:r>
              <a:rPr lang="en-GB" altLang="en-US"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Then I looked, and there was the Lamb, standing on Mount Zion.  And with him were one hundred forty-four thousand who had his name and his Father’s name written on their foreheads.  </a:t>
            </a:r>
            <a:r>
              <a:rPr lang="en-GB" altLang="en-US" b="1"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2.  </a:t>
            </a:r>
            <a:r>
              <a:rPr lang="en-GB" altLang="en-US"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And I heard a voice from heaven like the sound of many waters and like the sound of loud thunder; the voice I heard was like the sound of harpists playing on their harps, </a:t>
            </a:r>
            <a:r>
              <a:rPr lang="en-GB" altLang="en-US" b="1"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3.  </a:t>
            </a:r>
            <a:r>
              <a:rPr lang="en-GB" altLang="en-US"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and they sing a new song before the throne and before the four living creatures and before the elders.  No one could learn that song except the one hundred forty-four thousand who have been redeemed from the earth.  </a:t>
            </a:r>
            <a:r>
              <a:rPr lang="en-GB" altLang="en-US" b="1"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4.</a:t>
            </a:r>
            <a:r>
              <a:rPr lang="en-GB" altLang="en-US"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 It is these who have not defiled themselves with women, for they are virgins; these follow the Lamb wherever he goes.  They have been redeemed from humankind as first fruits for God and the Lamb,  </a:t>
            </a:r>
            <a:r>
              <a:rPr lang="en-GB" altLang="en-US" b="1"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5. </a:t>
            </a:r>
            <a:r>
              <a:rPr lang="en-GB" altLang="en-US"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and in their mouth no lie was found; they are blameless. </a:t>
            </a:r>
            <a:endParaRPr lang="en-US" altLang="en-US" sz="17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Rectangle 2">
            <a:extLst>
              <a:ext uri="{FF2B5EF4-FFF2-40B4-BE49-F238E27FC236}">
                <a16:creationId xmlns:a16="http://schemas.microsoft.com/office/drawing/2014/main" id="{370BF7E5-77E1-FE43-F479-3A1C6E0991F5}"/>
              </a:ext>
            </a:extLst>
          </p:cNvPr>
          <p:cNvSpPr>
            <a:spLocks noGrp="1" noChangeArrowheads="1"/>
          </p:cNvSpPr>
          <p:nvPr>
            <p:ph type="title"/>
          </p:nvPr>
        </p:nvSpPr>
        <p:spPr>
          <a:xfrm>
            <a:off x="784514" y="942108"/>
            <a:ext cx="2442412" cy="4969113"/>
          </a:xfrm>
        </p:spPr>
        <p:txBody>
          <a:bodyPr anchor="ctr">
            <a:normAutofit/>
          </a:bodyPr>
          <a:lstStyle/>
          <a:p>
            <a:pPr eaLnBrk="1" hangingPunct="1">
              <a:defRPr/>
            </a:pPr>
            <a:r>
              <a:rPr lang="en-US" dirty="0">
                <a:solidFill>
                  <a:schemeClr val="tx2">
                    <a:lumMod val="75000"/>
                  </a:schemeClr>
                </a:solidFill>
                <a:latin typeface="Calibri" panose="020F0502020204030204" pitchFamily="34" charset="0"/>
                <a:cs typeface="Calibri" panose="020F0502020204030204" pitchFamily="34" charset="0"/>
              </a:rPr>
              <a:t>144,000 Followers of the Lamb</a:t>
            </a:r>
          </a:p>
        </p:txBody>
      </p:sp>
      <p:sp>
        <p:nvSpPr>
          <p:cNvPr id="26634" name="Rectangle 26633">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26636" name="Straight Connector 26635">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26638" name="Group 26637">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507495" y="0"/>
            <a:ext cx="4632727" cy="6853245"/>
            <a:chOff x="2487613" y="285750"/>
            <a:chExt cx="2428876" cy="5654676"/>
          </a:xfrm>
          <a:solidFill>
            <a:schemeClr val="bg1">
              <a:alpha val="30000"/>
            </a:schemeClr>
          </a:solidFill>
        </p:grpSpPr>
        <p:sp>
          <p:nvSpPr>
            <p:cNvPr id="26639"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6640"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641"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6642"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6643"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6644"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6645"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6646"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6647"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6648"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6649"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650"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6627" name="Rectangle 3">
            <a:extLst>
              <a:ext uri="{FF2B5EF4-FFF2-40B4-BE49-F238E27FC236}">
                <a16:creationId xmlns:a16="http://schemas.microsoft.com/office/drawing/2014/main" id="{4B7DD008-7665-4125-24FC-B87C65CD8ABF}"/>
              </a:ext>
            </a:extLst>
          </p:cNvPr>
          <p:cNvSpPr>
            <a:spLocks noGrp="1" noChangeArrowheads="1"/>
          </p:cNvSpPr>
          <p:nvPr>
            <p:ph idx="1"/>
          </p:nvPr>
        </p:nvSpPr>
        <p:spPr>
          <a:xfrm>
            <a:off x="3786796" y="942108"/>
            <a:ext cx="4841662" cy="4969114"/>
          </a:xfrm>
        </p:spPr>
        <p:txBody>
          <a:bodyPr anchor="ctr">
            <a:normAutofit/>
          </a:bodyPr>
          <a:lstStyle/>
          <a:p>
            <a:pPr eaLnBrk="1" hangingPunct="1"/>
            <a:r>
              <a:rPr lang="en-US" altLang="en-US" sz="20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12,000 persons from the 12 tribes (cf. 7:1-8).</a:t>
            </a:r>
          </a:p>
          <a:p>
            <a:pPr eaLnBrk="1" hangingPunct="1"/>
            <a:r>
              <a:rPr lang="en-US" altLang="en-US" sz="20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Antithesis of the followers of the beast (13:16; cf. 14:1). </a:t>
            </a:r>
          </a:p>
          <a:p>
            <a:pPr eaLnBrk="1" hangingPunct="1"/>
            <a:r>
              <a:rPr lang="en-US" altLang="en-US" sz="20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A group of the elect who would die rather than receive the mark of the beast (cf. 7:4-17; 14:1; 20:4).</a:t>
            </a:r>
          </a:p>
          <a:p>
            <a:pPr eaLnBrk="1" hangingPunct="1"/>
            <a:r>
              <a:rPr lang="en-US" altLang="en-US" sz="20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They are </a:t>
            </a:r>
            <a:r>
              <a:rPr lang="ja-JP" altLang="en-US" sz="200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unblemished</a:t>
            </a:r>
            <a:r>
              <a:rPr lang="ja-JP" altLang="en-US" sz="200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 (</a:t>
            </a:r>
            <a:r>
              <a:rPr lang="en-US" altLang="ja-JP" sz="2000" i="1" dirty="0" err="1">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amōmoi</a:t>
            </a:r>
            <a:r>
              <a:rPr lang="en-US" altLang="ja-JP" sz="20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 a term for sacrificial animals.</a:t>
            </a:r>
          </a:p>
          <a:p>
            <a:pPr eaLnBrk="1" hangingPunct="1"/>
            <a:r>
              <a:rPr lang="en-US" altLang="ja-JP" sz="20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They are the ‘first fruits’, the first martyrs who will enjoy the privileges of the first resurrection (20:4).</a:t>
            </a:r>
            <a:endParaRPr lang="en-US" altLang="en-US" sz="20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7656" name="Rectangle 27655">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2">
            <a:extLst>
              <a:ext uri="{FF2B5EF4-FFF2-40B4-BE49-F238E27FC236}">
                <a16:creationId xmlns:a16="http://schemas.microsoft.com/office/drawing/2014/main" id="{A927F5F0-B988-8B58-1122-280BAC438574}"/>
              </a:ext>
            </a:extLst>
          </p:cNvPr>
          <p:cNvSpPr>
            <a:spLocks noGrp="1" noChangeArrowheads="1"/>
          </p:cNvSpPr>
          <p:nvPr>
            <p:ph type="title"/>
          </p:nvPr>
        </p:nvSpPr>
        <p:spPr>
          <a:xfrm>
            <a:off x="2529796" y="624110"/>
            <a:ext cx="6098663" cy="1280890"/>
          </a:xfrm>
        </p:spPr>
        <p:txBody>
          <a:bodyPr>
            <a:normAutofit/>
          </a:bodyPr>
          <a:lstStyle/>
          <a:p>
            <a:pPr eaLnBrk="1" hangingPunct="1"/>
            <a:r>
              <a:rPr lang="ja-JP" altLang="en-US">
                <a:latin typeface="Calibri" panose="020F0502020204030204" pitchFamily="34" charset="0"/>
                <a:ea typeface="ＭＳ Ｐゴシック" panose="020B0600070205080204" pitchFamily="34" charset="-128"/>
                <a:cs typeface="Calibri" panose="020F0502020204030204" pitchFamily="34" charset="0"/>
              </a:rPr>
              <a:t>‘</a:t>
            </a:r>
            <a:r>
              <a:rPr lang="en-US" altLang="ja-JP" dirty="0">
                <a:latin typeface="Calibri" panose="020F0502020204030204" pitchFamily="34" charset="0"/>
                <a:ea typeface="ＭＳ Ｐゴシック" panose="020B0600070205080204" pitchFamily="34" charset="-128"/>
                <a:cs typeface="Calibri" panose="020F0502020204030204" pitchFamily="34" charset="0"/>
              </a:rPr>
              <a:t>Not defiled by women….</a:t>
            </a:r>
            <a:r>
              <a:rPr lang="ja-JP" altLang="en-US">
                <a:latin typeface="Calibri" panose="020F0502020204030204" pitchFamily="34" charset="0"/>
                <a:ea typeface="ＭＳ Ｐゴシック" panose="020B0600070205080204" pitchFamily="34" charset="-128"/>
                <a:cs typeface="Calibri" panose="020F0502020204030204" pitchFamily="34" charset="0"/>
              </a:rPr>
              <a:t>’</a:t>
            </a:r>
            <a:r>
              <a:rPr lang="en-US" altLang="ja-JP" dirty="0">
                <a:latin typeface="Calibri" panose="020F0502020204030204" pitchFamily="34" charset="0"/>
                <a:ea typeface="ＭＳ Ｐゴシック" panose="020B0600070205080204" pitchFamily="34" charset="-128"/>
                <a:cs typeface="Calibri" panose="020F0502020204030204" pitchFamily="34" charset="0"/>
              </a:rPr>
              <a:t> (14:4)</a:t>
            </a:r>
            <a:endParaRPr lang="en-US" altLang="en-US" dirty="0">
              <a:latin typeface="Calibri" panose="020F0502020204030204" pitchFamily="34" charset="0"/>
              <a:ea typeface="ＭＳ Ｐゴシック" panose="020B0600070205080204" pitchFamily="34" charset="-128"/>
              <a:cs typeface="Calibri" panose="020F0502020204030204" pitchFamily="34" charset="0"/>
            </a:endParaRPr>
          </a:p>
        </p:txBody>
      </p:sp>
      <p:sp>
        <p:nvSpPr>
          <p:cNvPr id="27658" name="Rectangle 27657">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660" name="Group 27659">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27661"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7662"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7663"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664"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7665"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7666"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7667"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7668"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7669"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7670"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7671"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7672"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7674"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7651" name="Rectangle 3">
            <a:extLst>
              <a:ext uri="{FF2B5EF4-FFF2-40B4-BE49-F238E27FC236}">
                <a16:creationId xmlns:a16="http://schemas.microsoft.com/office/drawing/2014/main" id="{40339E30-730F-E786-B86E-729AEA735B38}"/>
              </a:ext>
            </a:extLst>
          </p:cNvPr>
          <p:cNvSpPr>
            <a:spLocks noGrp="1" noChangeArrowheads="1"/>
          </p:cNvSpPr>
          <p:nvPr>
            <p:ph idx="1"/>
          </p:nvPr>
        </p:nvSpPr>
        <p:spPr>
          <a:xfrm>
            <a:off x="2529796" y="2133600"/>
            <a:ext cx="6098663" cy="3777622"/>
          </a:xfrm>
        </p:spPr>
        <p:txBody>
          <a:bodyPr>
            <a:normAutofit/>
          </a:bodyPr>
          <a:lstStyle/>
          <a:p>
            <a:pPr eaLnBrk="1" hangingPunct="1">
              <a:lnSpc>
                <a:spcPct val="90000"/>
              </a:lnSpc>
            </a:pPr>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They have kept themselves </a:t>
            </a:r>
            <a:r>
              <a:rPr lang="ja-JP" altLang="en-US" sz="2000">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latin typeface="Calibri" panose="020F0502020204030204" pitchFamily="34" charset="0"/>
                <a:ea typeface="ＭＳ Ｐゴシック" panose="020B0600070205080204" pitchFamily="34" charset="-128"/>
                <a:cs typeface="Calibri" panose="020F0502020204030204" pitchFamily="34" charset="0"/>
              </a:rPr>
              <a:t>virgins</a:t>
            </a:r>
            <a:r>
              <a:rPr lang="ja-JP" altLang="en-US" sz="2000">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latin typeface="Calibri" panose="020F0502020204030204" pitchFamily="34" charset="0"/>
                <a:ea typeface="ＭＳ Ｐゴシック" panose="020B0600070205080204" pitchFamily="34" charset="-128"/>
                <a:cs typeface="Calibri" panose="020F0502020204030204" pitchFamily="34" charset="0"/>
              </a:rPr>
              <a:t>.</a:t>
            </a:r>
          </a:p>
          <a:p>
            <a:pPr eaLnBrk="1" hangingPunct="1">
              <a:lnSpc>
                <a:spcPct val="90000"/>
              </a:lnSpc>
            </a:pPr>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Female power can cause men to lose control.</a:t>
            </a:r>
          </a:p>
          <a:p>
            <a:pPr eaLnBrk="1" hangingPunct="1">
              <a:lnSpc>
                <a:spcPct val="90000"/>
              </a:lnSpc>
            </a:pPr>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Influence of Holy War traditions: those who fight alongside Yahweh refrain from sexual relations in order to be ritually pure (cf. Deut. 23:9-14; Joshua 3:5; 7:13; I Sam. 21:5).</a:t>
            </a:r>
          </a:p>
          <a:p>
            <a:pPr eaLnBrk="1" hangingPunct="1">
              <a:lnSpc>
                <a:spcPct val="90000"/>
              </a:lnSpc>
            </a:pPr>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The men in Revelation 14:1-5 are ritually pure and </a:t>
            </a:r>
            <a:r>
              <a:rPr lang="ja-JP" altLang="en-US" sz="2000">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latin typeface="Calibri" panose="020F0502020204030204" pitchFamily="34" charset="0"/>
                <a:ea typeface="ＭＳ Ｐゴシック" panose="020B0600070205080204" pitchFamily="34" charset="-128"/>
                <a:cs typeface="Calibri" panose="020F0502020204030204" pitchFamily="34" charset="0"/>
              </a:rPr>
              <a:t>virgins</a:t>
            </a:r>
            <a:r>
              <a:rPr lang="ja-JP" altLang="en-US" sz="2000">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latin typeface="Calibri" panose="020F0502020204030204" pitchFamily="34" charset="0"/>
                <a:ea typeface="ＭＳ Ｐゴシック" panose="020B0600070205080204" pitchFamily="34" charset="-128"/>
                <a:cs typeface="Calibri" panose="020F0502020204030204" pitchFamily="34" charset="0"/>
              </a:rPr>
              <a:t> (going beyond the required standard for participation in the Holy War).</a:t>
            </a:r>
          </a:p>
          <a:p>
            <a:pPr eaLnBrk="1" hangingPunct="1">
              <a:lnSpc>
                <a:spcPct val="90000"/>
              </a:lnSpc>
            </a:pPr>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The term could be metaphorical (and thus inclusive): abstinence from idolatry linked to the imperial cult.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8680" name="Rectangle 28679">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Rectangle 2">
            <a:extLst>
              <a:ext uri="{FF2B5EF4-FFF2-40B4-BE49-F238E27FC236}">
                <a16:creationId xmlns:a16="http://schemas.microsoft.com/office/drawing/2014/main" id="{EAEEF997-52FD-C578-E70C-8E40FFD4C0C8}"/>
              </a:ext>
            </a:extLst>
          </p:cNvPr>
          <p:cNvSpPr>
            <a:spLocks noGrp="1" noChangeArrowheads="1"/>
          </p:cNvSpPr>
          <p:nvPr>
            <p:ph type="title"/>
          </p:nvPr>
        </p:nvSpPr>
        <p:spPr>
          <a:xfrm>
            <a:off x="944919" y="3101093"/>
            <a:ext cx="1840539" cy="3029344"/>
          </a:xfrm>
        </p:spPr>
        <p:txBody>
          <a:bodyPr>
            <a:normAutofit/>
          </a:bodyPr>
          <a:lstStyle/>
          <a:p>
            <a:pPr eaLnBrk="1" hangingPunct="1">
              <a:defRPr/>
            </a:pPr>
            <a:r>
              <a:rPr lang="en-US" sz="2800" dirty="0">
                <a:solidFill>
                  <a:schemeClr val="bg1"/>
                </a:solidFill>
                <a:latin typeface="Calibri" panose="020F0502020204030204" pitchFamily="34" charset="0"/>
                <a:cs typeface="Calibri" panose="020F0502020204030204" pitchFamily="34" charset="0"/>
              </a:rPr>
              <a:t>The Whore of Babylon </a:t>
            </a:r>
          </a:p>
        </p:txBody>
      </p:sp>
      <p:sp>
        <p:nvSpPr>
          <p:cNvPr id="28682"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28684" name="Rectangle 28683">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5" name="Rectangle 3">
            <a:extLst>
              <a:ext uri="{FF2B5EF4-FFF2-40B4-BE49-F238E27FC236}">
                <a16:creationId xmlns:a16="http://schemas.microsoft.com/office/drawing/2014/main" id="{4209AC40-C9A2-E4F6-BA38-1C4C4EA79207}"/>
              </a:ext>
            </a:extLst>
          </p:cNvPr>
          <p:cNvSpPr>
            <a:spLocks noGrp="1" noChangeArrowheads="1"/>
          </p:cNvSpPr>
          <p:nvPr>
            <p:ph idx="1"/>
          </p:nvPr>
        </p:nvSpPr>
        <p:spPr>
          <a:xfrm>
            <a:off x="3529933" y="589722"/>
            <a:ext cx="5098525" cy="5321500"/>
          </a:xfrm>
        </p:spPr>
        <p:txBody>
          <a:bodyPr anchor="ctr">
            <a:normAutofit/>
          </a:bodyPr>
          <a:lstStyle/>
          <a:p>
            <a:pPr eaLnBrk="1" hangingPunct="1">
              <a:buFont typeface="Wingdings" pitchFamily="2" charset="2"/>
              <a:buNone/>
            </a:pPr>
            <a:r>
              <a:rPr lang="en-GB" altLang="en-US" b="1" dirty="0">
                <a:latin typeface="Times" charset="0"/>
                <a:ea typeface="ＭＳ Ｐゴシック" panose="020B0600070205080204" pitchFamily="34" charset="-128"/>
              </a:rPr>
              <a:t>	</a:t>
            </a:r>
            <a:endParaRPr lang="en-GB" altLang="en-US" dirty="0">
              <a:latin typeface="Times" charset="0"/>
              <a:ea typeface="ＭＳ Ｐゴシック" panose="020B0600070205080204" pitchFamily="34" charset="-128"/>
            </a:endParaRPr>
          </a:p>
          <a:p>
            <a:pPr eaLnBrk="1" hangingPunct="1">
              <a:buFont typeface="Wingdings" pitchFamily="2" charset="2"/>
              <a:buNone/>
            </a:pPr>
            <a:r>
              <a:rPr lang="en-GB" altLang="en-US" b="1" dirty="0">
                <a:latin typeface="Times" charset="0"/>
                <a:ea typeface="ＭＳ Ｐゴシック" panose="020B0600070205080204" pitchFamily="34" charset="-128"/>
              </a:rPr>
              <a:t>	</a:t>
            </a:r>
            <a:r>
              <a:rPr lang="en-GB" altLang="en-US" sz="2400" b="1" dirty="0">
                <a:latin typeface="Calibri" panose="020F0502020204030204" pitchFamily="34" charset="0"/>
                <a:ea typeface="ＭＳ Ｐゴシック" panose="020B0600070205080204" pitchFamily="34" charset="-128"/>
                <a:cs typeface="Calibri" panose="020F0502020204030204" pitchFamily="34" charset="0"/>
              </a:rPr>
              <a:t>14:18: </a:t>
            </a:r>
            <a:r>
              <a:rPr lang="en-GB" altLang="en-US" sz="2400" dirty="0">
                <a:latin typeface="Calibri" panose="020F0502020204030204" pitchFamily="34" charset="0"/>
                <a:ea typeface="ＭＳ Ｐゴシック" panose="020B0600070205080204" pitchFamily="34" charset="-128"/>
                <a:cs typeface="Calibri" panose="020F0502020204030204" pitchFamily="34" charset="0"/>
              </a:rPr>
              <a:t>Then another angel, a second, followed, saying, “Fallen, fallen is Babylon the great! She has made all nations drink of the wine of the wrath of her fornication”.</a:t>
            </a:r>
            <a:endParaRPr lang="en-GB" altLang="en-US" sz="2400" b="1" dirty="0">
              <a:latin typeface="Calibri" panose="020F0502020204030204" pitchFamily="34" charset="0"/>
              <a:ea typeface="ＭＳ Ｐゴシック" panose="020B0600070205080204" pitchFamily="34" charset="-128"/>
              <a:cs typeface="Calibri" panose="020F0502020204030204" pitchFamily="34" charset="0"/>
            </a:endParaRPr>
          </a:p>
          <a:p>
            <a:pPr eaLnBrk="1" hangingPunct="1">
              <a:buFont typeface="Wingdings" pitchFamily="2" charset="2"/>
              <a:buNone/>
            </a:pPr>
            <a:endParaRPr lang="en-GB" altLang="en-US" sz="2400" b="1" dirty="0">
              <a:latin typeface="Calibri" panose="020F0502020204030204" pitchFamily="34" charset="0"/>
              <a:ea typeface="ＭＳ Ｐゴシック" panose="020B0600070205080204" pitchFamily="34" charset="-128"/>
              <a:cs typeface="Calibri" panose="020F0502020204030204" pitchFamily="34" charset="0"/>
            </a:endParaRPr>
          </a:p>
          <a:p>
            <a:pPr eaLnBrk="1" hangingPunct="1">
              <a:buFont typeface="Wingdings" pitchFamily="2" charset="2"/>
              <a:buNone/>
            </a:pPr>
            <a:r>
              <a:rPr lang="en-GB" altLang="en-US" sz="2400" b="1" dirty="0">
                <a:latin typeface="Calibri" panose="020F0502020204030204" pitchFamily="34" charset="0"/>
                <a:ea typeface="ＭＳ Ｐゴシック" panose="020B0600070205080204" pitchFamily="34" charset="-128"/>
                <a:cs typeface="Calibri" panose="020F0502020204030204" pitchFamily="34" charset="0"/>
              </a:rPr>
              <a:t>	16:19: </a:t>
            </a:r>
            <a:r>
              <a:rPr lang="en-GB" altLang="en-US" sz="2400" dirty="0">
                <a:latin typeface="Calibri" panose="020F0502020204030204" pitchFamily="34" charset="0"/>
                <a:ea typeface="ＭＳ Ｐゴシック" panose="020B0600070205080204" pitchFamily="34" charset="-128"/>
                <a:cs typeface="Calibri" panose="020F0502020204030204" pitchFamily="34" charset="0"/>
              </a:rPr>
              <a:t>The great city was split into three parts, and the cities of the nations fell.  God remembered great Babylon and gave her the wine-cup of the fury of his wrath</a:t>
            </a:r>
            <a:endParaRPr lang="en-US" altLang="en-US" sz="2400" dirty="0">
              <a:latin typeface="Calibri" panose="020F0502020204030204" pitchFamily="34" charset="0"/>
              <a:ea typeface="ＭＳ Ｐゴシック" panose="020B0600070205080204" pitchFamily="34" charset="-128"/>
              <a:cs typeface="Calibri" panose="020F050202020403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9704" name="Rectangle 29703">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6"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1149203"/>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9699" name="Rectangle 3">
            <a:extLst>
              <a:ext uri="{FF2B5EF4-FFF2-40B4-BE49-F238E27FC236}">
                <a16:creationId xmlns:a16="http://schemas.microsoft.com/office/drawing/2014/main" id="{40FB8A39-C396-3FA5-9A1B-046089B6502F}"/>
              </a:ext>
            </a:extLst>
          </p:cNvPr>
          <p:cNvSpPr>
            <a:spLocks noGrp="1" noChangeArrowheads="1"/>
          </p:cNvSpPr>
          <p:nvPr>
            <p:ph idx="1"/>
          </p:nvPr>
        </p:nvSpPr>
        <p:spPr>
          <a:xfrm>
            <a:off x="3960276" y="1059872"/>
            <a:ext cx="4668183" cy="4851350"/>
          </a:xfrm>
        </p:spPr>
        <p:txBody>
          <a:bodyPr>
            <a:normAutofit fontScale="92500" lnSpcReduction="10000"/>
          </a:bodyPr>
          <a:lstStyle/>
          <a:p>
            <a:pPr eaLnBrk="1" hangingPunct="1">
              <a:lnSpc>
                <a:spcPct val="90000"/>
              </a:lnSpc>
              <a:buFont typeface="Wingdings" pitchFamily="2" charset="2"/>
              <a:buNone/>
            </a:pPr>
            <a:r>
              <a:rPr lang="en-GB" altLang="en-US" sz="1500" b="1" dirty="0">
                <a:latin typeface="Times" charset="0"/>
                <a:ea typeface="ＭＳ Ｐゴシック" panose="020B0600070205080204" pitchFamily="34" charset="-128"/>
              </a:rPr>
              <a:t>	</a:t>
            </a:r>
            <a:r>
              <a:rPr lang="en-GB" altLang="en-US" b="1" dirty="0">
                <a:latin typeface="Calibri" panose="020F0502020204030204" pitchFamily="34" charset="0"/>
                <a:ea typeface="ＭＳ Ｐゴシック" panose="020B0600070205080204" pitchFamily="34" charset="-128"/>
                <a:cs typeface="Calibri" panose="020F0502020204030204" pitchFamily="34" charset="0"/>
              </a:rPr>
              <a:t>17:1</a:t>
            </a:r>
            <a:r>
              <a:rPr lang="en-GB" altLang="en-US" dirty="0">
                <a:latin typeface="Calibri" panose="020F0502020204030204" pitchFamily="34" charset="0"/>
                <a:ea typeface="ＭＳ Ｐゴシック" panose="020B0600070205080204" pitchFamily="34" charset="-128"/>
                <a:cs typeface="Calibri" panose="020F0502020204030204" pitchFamily="34" charset="0"/>
              </a:rPr>
              <a:t>  Then one of the seven angels who had the seven bowls came and said to me, ‘Come, I will show you the judgment of the great whore who is seated on many waters, </a:t>
            </a:r>
            <a:r>
              <a:rPr lang="en-GB" altLang="en-US" b="1" dirty="0">
                <a:latin typeface="Calibri" panose="020F0502020204030204" pitchFamily="34" charset="0"/>
                <a:ea typeface="ＭＳ Ｐゴシック" panose="020B0600070205080204" pitchFamily="34" charset="-128"/>
                <a:cs typeface="Calibri" panose="020F0502020204030204" pitchFamily="34" charset="0"/>
              </a:rPr>
              <a:t>2.  </a:t>
            </a:r>
            <a:r>
              <a:rPr lang="en-GB" altLang="en-US" dirty="0">
                <a:latin typeface="Calibri" panose="020F0502020204030204" pitchFamily="34" charset="0"/>
                <a:ea typeface="ＭＳ Ｐゴシック" panose="020B0600070205080204" pitchFamily="34" charset="-128"/>
                <a:cs typeface="Calibri" panose="020F0502020204030204" pitchFamily="34" charset="0"/>
              </a:rPr>
              <a:t>with whom the kings of the earth have committed fornication, and with the wine of whose fornication the inhabitants of the earth have become drunk’. </a:t>
            </a:r>
            <a:r>
              <a:rPr lang="en-GB" altLang="en-US" b="1" dirty="0">
                <a:latin typeface="Calibri" panose="020F0502020204030204" pitchFamily="34" charset="0"/>
                <a:ea typeface="ＭＳ Ｐゴシック" panose="020B0600070205080204" pitchFamily="34" charset="-128"/>
                <a:cs typeface="Calibri" panose="020F0502020204030204" pitchFamily="34" charset="0"/>
              </a:rPr>
              <a:t>3.  </a:t>
            </a:r>
            <a:r>
              <a:rPr lang="en-GB" altLang="en-US" dirty="0">
                <a:latin typeface="Calibri" panose="020F0502020204030204" pitchFamily="34" charset="0"/>
                <a:ea typeface="ＭＳ Ｐゴシック" panose="020B0600070205080204" pitchFamily="34" charset="-128"/>
                <a:cs typeface="Calibri" panose="020F0502020204030204" pitchFamily="34" charset="0"/>
              </a:rPr>
              <a:t> So he carried me away in the spirit into a wilderness, and I saw a woman sitting on a scarlet beast that was full of blasphemous names, and it had seven heads and seven horns.  </a:t>
            </a:r>
            <a:r>
              <a:rPr lang="en-GB" altLang="en-US" b="1" dirty="0">
                <a:latin typeface="Calibri" panose="020F0502020204030204" pitchFamily="34" charset="0"/>
                <a:ea typeface="ＭＳ Ｐゴシック" panose="020B0600070205080204" pitchFamily="34" charset="-128"/>
                <a:cs typeface="Calibri" panose="020F0502020204030204" pitchFamily="34" charset="0"/>
              </a:rPr>
              <a:t>4.  </a:t>
            </a:r>
            <a:r>
              <a:rPr lang="en-GB" altLang="en-US" dirty="0">
                <a:latin typeface="Calibri" panose="020F0502020204030204" pitchFamily="34" charset="0"/>
                <a:ea typeface="ＭＳ Ｐゴシック" panose="020B0600070205080204" pitchFamily="34" charset="-128"/>
                <a:cs typeface="Calibri" panose="020F0502020204030204" pitchFamily="34" charset="0"/>
              </a:rPr>
              <a:t>The woman was clothed in purple and scarlet, and adorned with gold and jewels and pearls, holding in her hand a golden cup full of abominations and the impurities of her fornication; </a:t>
            </a:r>
            <a:r>
              <a:rPr lang="en-GB" altLang="en-US" b="1" dirty="0">
                <a:latin typeface="Calibri" panose="020F0502020204030204" pitchFamily="34" charset="0"/>
                <a:ea typeface="ＭＳ Ｐゴシック" panose="020B0600070205080204" pitchFamily="34" charset="-128"/>
                <a:cs typeface="Calibri" panose="020F0502020204030204" pitchFamily="34" charset="0"/>
              </a:rPr>
              <a:t>5. </a:t>
            </a:r>
            <a:r>
              <a:rPr lang="en-GB" altLang="en-US" dirty="0">
                <a:latin typeface="Calibri" panose="020F0502020204030204" pitchFamily="34" charset="0"/>
                <a:ea typeface="ＭＳ Ｐゴシック" panose="020B0600070205080204" pitchFamily="34" charset="-128"/>
                <a:cs typeface="Calibri" panose="020F0502020204030204" pitchFamily="34" charset="0"/>
              </a:rPr>
              <a:t> and on her forehead was written a name, a mystery: ‘Babylon the great, mother of whores and of earth’s abominations’. </a:t>
            </a:r>
            <a:r>
              <a:rPr lang="en-GB" altLang="en-US" b="1" dirty="0">
                <a:latin typeface="Calibri" panose="020F0502020204030204" pitchFamily="34" charset="0"/>
                <a:ea typeface="ＭＳ Ｐゴシック" panose="020B0600070205080204" pitchFamily="34" charset="-128"/>
                <a:cs typeface="Calibri" panose="020F0502020204030204" pitchFamily="34" charset="0"/>
              </a:rPr>
              <a:t>6. </a:t>
            </a:r>
            <a:r>
              <a:rPr lang="en-GB" altLang="en-US" dirty="0">
                <a:latin typeface="Calibri" panose="020F0502020204030204" pitchFamily="34" charset="0"/>
                <a:ea typeface="ＭＳ Ｐゴシック" panose="020B0600070205080204" pitchFamily="34" charset="-128"/>
                <a:cs typeface="Calibri" panose="020F0502020204030204" pitchFamily="34" charset="0"/>
              </a:rPr>
              <a:t> And I saw that the woman was drunk with the blood of the saints and the blood of the witnesses of Jesus.</a:t>
            </a:r>
            <a:endParaRPr lang="en-GB" altLang="en-US" sz="1500" dirty="0">
              <a:latin typeface="Calibri" panose="020F0502020204030204" pitchFamily="34" charset="0"/>
              <a:ea typeface="ＭＳ Ｐゴシック" panose="020B0600070205080204" pitchFamily="34" charset="-128"/>
              <a:cs typeface="Calibri" panose="020F0502020204030204" pitchFamily="34" charset="0"/>
            </a:endParaRPr>
          </a:p>
        </p:txBody>
      </p:sp>
      <p:sp>
        <p:nvSpPr>
          <p:cNvPr id="29698" name="Rectangle 2">
            <a:extLst>
              <a:ext uri="{FF2B5EF4-FFF2-40B4-BE49-F238E27FC236}">
                <a16:creationId xmlns:a16="http://schemas.microsoft.com/office/drawing/2014/main" id="{412B4F95-1CF3-FCC2-8F83-8B8D90396739}"/>
              </a:ext>
            </a:extLst>
          </p:cNvPr>
          <p:cNvSpPr>
            <a:spLocks noGrp="1" noChangeArrowheads="1"/>
          </p:cNvSpPr>
          <p:nvPr>
            <p:ph type="title"/>
          </p:nvPr>
        </p:nvSpPr>
        <p:spPr>
          <a:xfrm>
            <a:off x="609600" y="-381000"/>
            <a:ext cx="8153400" cy="152400"/>
          </a:xfrm>
        </p:spPr>
        <p:txBody>
          <a:bodyPr>
            <a:normAutofit fontScale="90000"/>
          </a:bodyPr>
          <a:lstStyle/>
          <a:p>
            <a:pPr eaLnBrk="1" hangingPunct="1">
              <a:lnSpc>
                <a:spcPct val="90000"/>
              </a:lnSpc>
              <a:defRPr/>
            </a:pPr>
            <a:r>
              <a:rPr lang="en-US" sz="900">
                <a:cs typeface="+mj-cs"/>
              </a:rPr>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0735" name="Rectangle 30734">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7" name="Rectangle 30736">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739" name="Group 30738">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30740"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30741"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30742"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30743"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30744"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30745"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746"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0747"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0748"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0749"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0750"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0751"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0753"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0723" name="Rectangle 3">
            <a:extLst>
              <a:ext uri="{FF2B5EF4-FFF2-40B4-BE49-F238E27FC236}">
                <a16:creationId xmlns:a16="http://schemas.microsoft.com/office/drawing/2014/main" id="{66C2D4C6-5C83-77D9-3B15-121B65B421B7}"/>
              </a:ext>
            </a:extLst>
          </p:cNvPr>
          <p:cNvSpPr>
            <a:spLocks noGrp="1" noChangeArrowheads="1"/>
          </p:cNvSpPr>
          <p:nvPr>
            <p:ph idx="1"/>
          </p:nvPr>
        </p:nvSpPr>
        <p:spPr>
          <a:xfrm>
            <a:off x="2529796" y="836712"/>
            <a:ext cx="6098663" cy="5074510"/>
          </a:xfrm>
        </p:spPr>
        <p:txBody>
          <a:bodyPr>
            <a:normAutofit/>
          </a:bodyPr>
          <a:lstStyle/>
          <a:p>
            <a:pPr eaLnBrk="1" hangingPunct="1">
              <a:lnSpc>
                <a:spcPct val="90000"/>
              </a:lnSpc>
              <a:buFont typeface="Wingdings" pitchFamily="2" charset="2"/>
              <a:buNone/>
            </a:pPr>
            <a:r>
              <a:rPr lang="en-GB" altLang="en-US" b="1" dirty="0">
                <a:latin typeface="Times" charset="0"/>
                <a:ea typeface="ＭＳ Ｐゴシック" panose="020B0600070205080204" pitchFamily="34" charset="-128"/>
              </a:rPr>
              <a:t>	</a:t>
            </a:r>
            <a:r>
              <a:rPr lang="en-GB" altLang="en-US" sz="2000" b="1" dirty="0">
                <a:latin typeface="Calibri" panose="020F0502020204030204" pitchFamily="34" charset="0"/>
                <a:ea typeface="ＭＳ Ｐゴシック" panose="020B0600070205080204" pitchFamily="34" charset="-128"/>
                <a:cs typeface="Calibri" panose="020F0502020204030204" pitchFamily="34" charset="0"/>
              </a:rPr>
              <a:t>17:6 </a:t>
            </a:r>
            <a:r>
              <a:rPr lang="en-GB" altLang="en-US" sz="2000" dirty="0">
                <a:latin typeface="Calibri" panose="020F0502020204030204" pitchFamily="34" charset="0"/>
                <a:ea typeface="ＭＳ Ｐゴシック" panose="020B0600070205080204" pitchFamily="34" charset="-128"/>
                <a:cs typeface="Calibri" panose="020F0502020204030204" pitchFamily="34" charset="0"/>
              </a:rPr>
              <a:t>When I saw her, I was greatly amazed.  </a:t>
            </a:r>
            <a:r>
              <a:rPr lang="en-GB" altLang="en-US" sz="2000" b="1" dirty="0">
                <a:latin typeface="Calibri" panose="020F0502020204030204" pitchFamily="34" charset="0"/>
                <a:ea typeface="ＭＳ Ｐゴシック" panose="020B0600070205080204" pitchFamily="34" charset="-128"/>
                <a:cs typeface="Calibri" panose="020F0502020204030204" pitchFamily="34" charset="0"/>
              </a:rPr>
              <a:t>7.  </a:t>
            </a:r>
            <a:r>
              <a:rPr lang="en-GB" altLang="en-US" sz="2000" dirty="0">
                <a:latin typeface="Calibri" panose="020F0502020204030204" pitchFamily="34" charset="0"/>
                <a:ea typeface="ＭＳ Ｐゴシック" panose="020B0600070205080204" pitchFamily="34" charset="-128"/>
                <a:cs typeface="Calibri" panose="020F0502020204030204" pitchFamily="34" charset="0"/>
              </a:rPr>
              <a:t>But the angel said to me, ‘Why are you so amazed? I will tell you the mystery of the woman, and of the beast with seven heads and ten horns that carries her.......</a:t>
            </a:r>
          </a:p>
          <a:p>
            <a:pPr eaLnBrk="1" hangingPunct="1">
              <a:lnSpc>
                <a:spcPct val="90000"/>
              </a:lnSpc>
              <a:buFont typeface="Wingdings" pitchFamily="2" charset="2"/>
              <a:buNone/>
            </a:pPr>
            <a:r>
              <a:rPr lang="en-GB" altLang="en-US" sz="2000" b="1" dirty="0">
                <a:latin typeface="Calibri" panose="020F0502020204030204" pitchFamily="34" charset="0"/>
                <a:ea typeface="ＭＳ Ｐゴシック" panose="020B0600070205080204" pitchFamily="34" charset="-128"/>
                <a:cs typeface="Calibri" panose="020F0502020204030204" pitchFamily="34" charset="0"/>
              </a:rPr>
              <a:t>	9.  </a:t>
            </a:r>
            <a:r>
              <a:rPr lang="en-GB" altLang="en-US" sz="2000" dirty="0">
                <a:latin typeface="Calibri" panose="020F0502020204030204" pitchFamily="34" charset="0"/>
                <a:ea typeface="ＭＳ Ｐゴシック" panose="020B0600070205080204" pitchFamily="34" charset="-128"/>
                <a:cs typeface="Calibri" panose="020F0502020204030204" pitchFamily="34" charset="0"/>
              </a:rPr>
              <a:t>the seven heads are seven mountains on which the woman is seated; also, they are seven kings’.</a:t>
            </a:r>
          </a:p>
          <a:p>
            <a:pPr eaLnBrk="1" hangingPunct="1">
              <a:lnSpc>
                <a:spcPct val="90000"/>
              </a:lnSpc>
              <a:buFont typeface="Wingdings" pitchFamily="2" charset="2"/>
              <a:buNone/>
            </a:pPr>
            <a:r>
              <a:rPr lang="en-GB" altLang="en-US" sz="2000" b="1" dirty="0">
                <a:latin typeface="Calibri" panose="020F0502020204030204" pitchFamily="34" charset="0"/>
                <a:ea typeface="ＭＳ Ｐゴシック" panose="020B0600070205080204" pitchFamily="34" charset="-128"/>
                <a:cs typeface="Calibri" panose="020F0502020204030204" pitchFamily="34" charset="0"/>
              </a:rPr>
              <a:t>	15.  </a:t>
            </a:r>
            <a:r>
              <a:rPr lang="en-GB" altLang="en-US" sz="2000" dirty="0">
                <a:latin typeface="Calibri" panose="020F0502020204030204" pitchFamily="34" charset="0"/>
                <a:ea typeface="ＭＳ Ｐゴシック" panose="020B0600070205080204" pitchFamily="34" charset="-128"/>
                <a:cs typeface="Calibri" panose="020F0502020204030204" pitchFamily="34" charset="0"/>
              </a:rPr>
              <a:t>And he said to me, ‘The waters that you saw, where the whore is seated, are peoples and multitudes and nations and languages. </a:t>
            </a:r>
            <a:r>
              <a:rPr lang="en-GB" altLang="en-US" sz="2000" b="1" dirty="0">
                <a:latin typeface="Calibri" panose="020F0502020204030204" pitchFamily="34" charset="0"/>
                <a:ea typeface="ＭＳ Ｐゴシック" panose="020B0600070205080204" pitchFamily="34" charset="-128"/>
                <a:cs typeface="Calibri" panose="020F0502020204030204" pitchFamily="34" charset="0"/>
              </a:rPr>
              <a:t>16.</a:t>
            </a:r>
            <a:r>
              <a:rPr lang="en-GB" altLang="en-US" sz="2000" dirty="0">
                <a:latin typeface="Calibri" panose="020F0502020204030204" pitchFamily="34" charset="0"/>
                <a:ea typeface="ＭＳ Ｐゴシック" panose="020B0600070205080204" pitchFamily="34" charset="-128"/>
                <a:cs typeface="Calibri" panose="020F0502020204030204" pitchFamily="34" charset="0"/>
              </a:rPr>
              <a:t> And the ten horns that you saw, they and the beast will hate the whore; they will make her desolate and naked; they will devour her flesh and burn her up with fire.  </a:t>
            </a:r>
            <a:r>
              <a:rPr lang="en-GB" altLang="en-US" sz="2000" b="1" dirty="0">
                <a:latin typeface="Calibri" panose="020F0502020204030204" pitchFamily="34" charset="0"/>
                <a:ea typeface="ＭＳ Ｐゴシック" panose="020B0600070205080204" pitchFamily="34" charset="-128"/>
                <a:cs typeface="Calibri" panose="020F0502020204030204" pitchFamily="34" charset="0"/>
              </a:rPr>
              <a:t>17.  </a:t>
            </a:r>
            <a:r>
              <a:rPr lang="en-GB" altLang="en-US" sz="2000" dirty="0">
                <a:latin typeface="Calibri" panose="020F0502020204030204" pitchFamily="34" charset="0"/>
                <a:ea typeface="ＭＳ Ｐゴシック" panose="020B0600070205080204" pitchFamily="34" charset="-128"/>
                <a:cs typeface="Calibri" panose="020F0502020204030204" pitchFamily="34" charset="0"/>
              </a:rPr>
              <a:t>For God has put into their hearts to carry out his purpose by agreeing to give their kingdom to the beast, until the words of God will be fulfilled. </a:t>
            </a:r>
            <a:r>
              <a:rPr lang="en-GB" altLang="en-US" sz="2000" b="1" dirty="0">
                <a:latin typeface="Calibri" panose="020F0502020204030204" pitchFamily="34" charset="0"/>
                <a:ea typeface="ＭＳ Ｐゴシック" panose="020B0600070205080204" pitchFamily="34" charset="-128"/>
                <a:cs typeface="Calibri" panose="020F0502020204030204" pitchFamily="34" charset="0"/>
              </a:rPr>
              <a:t>18. </a:t>
            </a:r>
            <a:r>
              <a:rPr lang="en-GB" altLang="en-US" sz="2000" dirty="0">
                <a:latin typeface="Calibri" panose="020F0502020204030204" pitchFamily="34" charset="0"/>
                <a:ea typeface="ＭＳ Ｐゴシック" panose="020B0600070205080204" pitchFamily="34" charset="-128"/>
                <a:cs typeface="Calibri" panose="020F0502020204030204" pitchFamily="34" charset="0"/>
              </a:rPr>
              <a:t>The woman you saw is the great city that rules over the kings of the earth’.</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752" name="Rectangle 31751">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96802"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754" name="Group 31753">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8" y="-786"/>
            <a:ext cx="2242138" cy="6854040"/>
            <a:chOff x="6627813" y="194833"/>
            <a:chExt cx="1952625" cy="5678918"/>
          </a:xfrm>
          <a:solidFill>
            <a:schemeClr val="bg2">
              <a:alpha val="80000"/>
            </a:schemeClr>
          </a:solidFill>
        </p:grpSpPr>
        <p:sp>
          <p:nvSpPr>
            <p:cNvPr id="31755"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31756"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1757"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1758"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759"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1760"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1761"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1762"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1763"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1764"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1765"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1766"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31768"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1770" name="Rectangle 31769">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7" name="Rectangle 3">
            <a:extLst>
              <a:ext uri="{FF2B5EF4-FFF2-40B4-BE49-F238E27FC236}">
                <a16:creationId xmlns:a16="http://schemas.microsoft.com/office/drawing/2014/main" id="{9C220817-FA8B-937B-B583-ED8944366003}"/>
              </a:ext>
            </a:extLst>
          </p:cNvPr>
          <p:cNvSpPr>
            <a:spLocks noGrp="1" noChangeArrowheads="1"/>
          </p:cNvSpPr>
          <p:nvPr>
            <p:ph idx="1"/>
          </p:nvPr>
        </p:nvSpPr>
        <p:spPr>
          <a:xfrm>
            <a:off x="3964131" y="1093380"/>
            <a:ext cx="4664328" cy="5071924"/>
          </a:xfrm>
        </p:spPr>
        <p:txBody>
          <a:bodyPr anchor="ctr">
            <a:normAutofit/>
          </a:bodyPr>
          <a:lstStyle/>
          <a:p>
            <a:pPr eaLnBrk="1" hangingPunct="1">
              <a:lnSpc>
                <a:spcPct val="90000"/>
              </a:lnSpc>
              <a:buFont typeface="Wingdings" pitchFamily="2" charset="2"/>
              <a:buNone/>
            </a:pPr>
            <a:r>
              <a:rPr lang="en-GB" altLang="en-US" b="1" dirty="0">
                <a:latin typeface="Times" charset="0"/>
                <a:ea typeface="ＭＳ Ｐゴシック" panose="020B0600070205080204" pitchFamily="34" charset="-128"/>
              </a:rPr>
              <a:t>	</a:t>
            </a:r>
            <a:endParaRPr lang="en-GB" altLang="en-US" dirty="0">
              <a:latin typeface="Times" charset="0"/>
              <a:ea typeface="ＭＳ Ｐゴシック" panose="020B0600070205080204" pitchFamily="34" charset="-128"/>
            </a:endParaRPr>
          </a:p>
          <a:p>
            <a:pPr eaLnBrk="1" hangingPunct="1">
              <a:lnSpc>
                <a:spcPct val="90000"/>
              </a:lnSpc>
              <a:buFont typeface="Wingdings" pitchFamily="2" charset="2"/>
              <a:buNone/>
            </a:pPr>
            <a:r>
              <a:rPr lang="en-GB" altLang="en-US" b="1" dirty="0">
                <a:latin typeface="Times" charset="0"/>
                <a:ea typeface="ＭＳ Ｐゴシック" panose="020B0600070205080204" pitchFamily="34" charset="-128"/>
              </a:rPr>
              <a:t>	</a:t>
            </a:r>
            <a:r>
              <a:rPr lang="en-GB" altLang="en-US" b="1" dirty="0">
                <a:latin typeface="Calibri" panose="020F0502020204030204" pitchFamily="34" charset="0"/>
                <a:ea typeface="ＭＳ Ｐゴシック" panose="020B0600070205080204" pitchFamily="34" charset="-128"/>
                <a:cs typeface="Calibri" panose="020F0502020204030204" pitchFamily="34" charset="0"/>
              </a:rPr>
              <a:t>18:4  </a:t>
            </a:r>
            <a:r>
              <a:rPr lang="en-GB" altLang="en-US" dirty="0">
                <a:latin typeface="Calibri" panose="020F0502020204030204" pitchFamily="34" charset="0"/>
                <a:ea typeface="ＭＳ Ｐゴシック" panose="020B0600070205080204" pitchFamily="34" charset="-128"/>
                <a:cs typeface="Calibri" panose="020F0502020204030204" pitchFamily="34" charset="0"/>
              </a:rPr>
              <a:t> Then I heard another voice from heaven saying, ‘Come out of her, my people, so that you do not take part in her sins, and so that you do not share in her plagues; </a:t>
            </a:r>
            <a:r>
              <a:rPr lang="en-GB" altLang="en-US" b="1" dirty="0">
                <a:latin typeface="Calibri" panose="020F0502020204030204" pitchFamily="34" charset="0"/>
                <a:ea typeface="ＭＳ Ｐゴシック" panose="020B0600070205080204" pitchFamily="34" charset="-128"/>
                <a:cs typeface="Calibri" panose="020F0502020204030204" pitchFamily="34" charset="0"/>
              </a:rPr>
              <a:t>5. </a:t>
            </a:r>
            <a:r>
              <a:rPr lang="en-GB" altLang="en-US" dirty="0">
                <a:latin typeface="Calibri" panose="020F0502020204030204" pitchFamily="34" charset="0"/>
                <a:ea typeface="ＭＳ Ｐゴシック" panose="020B0600070205080204" pitchFamily="34" charset="-128"/>
                <a:cs typeface="Calibri" panose="020F0502020204030204" pitchFamily="34" charset="0"/>
              </a:rPr>
              <a:t>for her sins are heaped high as heaven, and God has remembered her iniquities.  </a:t>
            </a:r>
            <a:r>
              <a:rPr lang="en-GB" altLang="en-US" b="1" dirty="0">
                <a:latin typeface="Calibri" panose="020F0502020204030204" pitchFamily="34" charset="0"/>
                <a:ea typeface="ＭＳ Ｐゴシック" panose="020B0600070205080204" pitchFamily="34" charset="-128"/>
                <a:cs typeface="Calibri" panose="020F0502020204030204" pitchFamily="34" charset="0"/>
              </a:rPr>
              <a:t>6.  </a:t>
            </a:r>
            <a:r>
              <a:rPr lang="en-GB" altLang="en-US" dirty="0">
                <a:latin typeface="Calibri" panose="020F0502020204030204" pitchFamily="34" charset="0"/>
                <a:ea typeface="ＭＳ Ｐゴシック" panose="020B0600070205080204" pitchFamily="34" charset="-128"/>
                <a:cs typeface="Calibri" panose="020F0502020204030204" pitchFamily="34" charset="0"/>
              </a:rPr>
              <a:t>Render to her as she herself has rendered and repay her double for her deeds; mix a double draught for her in the cup she mixed.  </a:t>
            </a:r>
            <a:r>
              <a:rPr lang="en-GB" altLang="en-US" b="1" dirty="0">
                <a:latin typeface="Calibri" panose="020F0502020204030204" pitchFamily="34" charset="0"/>
                <a:ea typeface="ＭＳ Ｐゴシック" panose="020B0600070205080204" pitchFamily="34" charset="-128"/>
                <a:cs typeface="Calibri" panose="020F0502020204030204" pitchFamily="34" charset="0"/>
              </a:rPr>
              <a:t>7. </a:t>
            </a:r>
            <a:r>
              <a:rPr lang="en-GB" altLang="en-US" dirty="0">
                <a:latin typeface="Calibri" panose="020F0502020204030204" pitchFamily="34" charset="0"/>
                <a:ea typeface="ＭＳ Ｐゴシック" panose="020B0600070205080204" pitchFamily="34" charset="-128"/>
                <a:cs typeface="Calibri" panose="020F0502020204030204" pitchFamily="34" charset="0"/>
              </a:rPr>
              <a:t>As she glorified herself and lived luxuriously, so give her a like measure of torment and grief.  Since in her heart she says, “I rule as a queen; I am no widow, I will never see grief”, </a:t>
            </a:r>
            <a:r>
              <a:rPr lang="en-GB" altLang="en-US" b="1" dirty="0">
                <a:latin typeface="Calibri" panose="020F0502020204030204" pitchFamily="34" charset="0"/>
                <a:ea typeface="ＭＳ Ｐゴシック" panose="020B0600070205080204" pitchFamily="34" charset="-128"/>
                <a:cs typeface="Calibri" panose="020F0502020204030204" pitchFamily="34" charset="0"/>
              </a:rPr>
              <a:t>8. </a:t>
            </a:r>
            <a:r>
              <a:rPr lang="en-GB" altLang="en-US" dirty="0">
                <a:latin typeface="Calibri" panose="020F0502020204030204" pitchFamily="34" charset="0"/>
                <a:ea typeface="ＭＳ Ｐゴシック" panose="020B0600070205080204" pitchFamily="34" charset="-128"/>
                <a:cs typeface="Calibri" panose="020F0502020204030204" pitchFamily="34" charset="0"/>
              </a:rPr>
              <a:t>therefore her plagues will come in a single day - pestilence and mourning and famine - and she will be burned with fire; for mighty is the Lord God who judges her’.</a:t>
            </a:r>
          </a:p>
        </p:txBody>
      </p:sp>
    </p:spTree>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34827" name="Group 34826">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34828"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4829"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4830"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34831"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34832"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4833"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4834"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4835"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4836"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4837"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838"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4839"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4841" name="Group 34840">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34842"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4843"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4844"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4845"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4846"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4847"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848"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849"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850"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4851"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852"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4853"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4855" name="Rectangle 34854">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4857"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34859" name="Rectangle 34858">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Rectangle 2">
            <a:extLst>
              <a:ext uri="{FF2B5EF4-FFF2-40B4-BE49-F238E27FC236}">
                <a16:creationId xmlns:a16="http://schemas.microsoft.com/office/drawing/2014/main" id="{359FA8EE-54FB-E367-D823-F52D2FCA684D}"/>
              </a:ext>
            </a:extLst>
          </p:cNvPr>
          <p:cNvSpPr>
            <a:spLocks noGrp="1" noChangeArrowheads="1"/>
          </p:cNvSpPr>
          <p:nvPr>
            <p:ph type="title"/>
          </p:nvPr>
        </p:nvSpPr>
        <p:spPr>
          <a:xfrm>
            <a:off x="486918" y="645106"/>
            <a:ext cx="4930902" cy="1259894"/>
          </a:xfrm>
        </p:spPr>
        <p:txBody>
          <a:bodyPr vert="horz" lIns="91440" tIns="45720" rIns="91440" bIns="45720" rtlCol="0" anchor="t">
            <a:normAutofit/>
          </a:bodyPr>
          <a:lstStyle/>
          <a:p>
            <a:pPr>
              <a:defRPr/>
            </a:pPr>
            <a:r>
              <a:rPr lang="en-US" dirty="0">
                <a:latin typeface="Calibri" panose="020F0502020204030204" pitchFamily="34" charset="0"/>
                <a:cs typeface="Calibri" panose="020F0502020204030204" pitchFamily="34" charset="0"/>
              </a:rPr>
              <a:t>The Whore of Babylon</a:t>
            </a:r>
          </a:p>
        </p:txBody>
      </p:sp>
      <p:sp>
        <p:nvSpPr>
          <p:cNvPr id="34861" name="Rectangle 34860">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4819" name="Rectangle 3">
            <a:extLst>
              <a:ext uri="{FF2B5EF4-FFF2-40B4-BE49-F238E27FC236}">
                <a16:creationId xmlns:a16="http://schemas.microsoft.com/office/drawing/2014/main" id="{912E481D-EA2A-0BA9-527E-9100F3DA6458}"/>
              </a:ext>
            </a:extLst>
          </p:cNvPr>
          <p:cNvSpPr>
            <a:spLocks noGrp="1" noChangeArrowheads="1"/>
          </p:cNvSpPr>
          <p:nvPr>
            <p:ph type="body" sz="half" idx="1"/>
          </p:nvPr>
        </p:nvSpPr>
        <p:spPr>
          <a:xfrm>
            <a:off x="486918" y="2133600"/>
            <a:ext cx="4930901" cy="3759253"/>
          </a:xfrm>
        </p:spPr>
        <p:txBody>
          <a:bodyPr vert="horz" lIns="91440" tIns="45720" rIns="91440" bIns="45720" rtlCol="0">
            <a:normAutofit fontScale="92500"/>
          </a:bodyPr>
          <a:lstStyle/>
          <a:p>
            <a:pPr>
              <a:lnSpc>
                <a:spcPct val="90000"/>
              </a:lnSpc>
            </a:pPr>
            <a:r>
              <a:rPr lang="en-US" altLang="en-US" sz="2000" dirty="0">
                <a:latin typeface="Calibri" panose="020F0502020204030204" pitchFamily="34" charset="0"/>
                <a:cs typeface="Calibri" panose="020F0502020204030204" pitchFamily="34" charset="0"/>
              </a:rPr>
              <a:t>Her seductive sexuality is a symbol of idolatry. Her attire is a sign of her opulence.</a:t>
            </a:r>
          </a:p>
          <a:p>
            <a:pPr>
              <a:lnSpc>
                <a:spcPct val="90000"/>
              </a:lnSpc>
            </a:pPr>
            <a:r>
              <a:rPr lang="en-US" altLang="en-US" sz="2000" dirty="0">
                <a:latin typeface="Calibri" panose="020F0502020204030204" pitchFamily="34" charset="0"/>
                <a:cs typeface="Calibri" panose="020F0502020204030204" pitchFamily="34" charset="0"/>
              </a:rPr>
              <a:t>She is seated on a scarlet beast (cf. 13:1-10).</a:t>
            </a:r>
          </a:p>
          <a:p>
            <a:pPr>
              <a:lnSpc>
                <a:spcPct val="90000"/>
              </a:lnSpc>
            </a:pPr>
            <a:r>
              <a:rPr lang="en-US" altLang="en-US" sz="2000" dirty="0">
                <a:latin typeface="Calibri" panose="020F0502020204030204" pitchFamily="34" charset="0"/>
                <a:cs typeface="Calibri" panose="020F0502020204030204" pitchFamily="34" charset="0"/>
              </a:rPr>
              <a:t>She commits fornication with the kings of the earth.</a:t>
            </a:r>
          </a:p>
          <a:p>
            <a:pPr>
              <a:lnSpc>
                <a:spcPct val="90000"/>
              </a:lnSpc>
            </a:pPr>
            <a:r>
              <a:rPr lang="en-US" altLang="en-US" sz="2000" dirty="0">
                <a:latin typeface="Calibri" panose="020F0502020204030204" pitchFamily="34" charset="0"/>
                <a:cs typeface="Calibri" panose="020F0502020204030204" pitchFamily="34" charset="0"/>
              </a:rPr>
              <a:t>She drinks the blood of the saints.</a:t>
            </a:r>
          </a:p>
          <a:p>
            <a:pPr>
              <a:lnSpc>
                <a:spcPct val="90000"/>
              </a:lnSpc>
            </a:pPr>
            <a:r>
              <a:rPr lang="en-US" altLang="en-US" sz="2000" dirty="0">
                <a:latin typeface="Calibri" panose="020F0502020204030204" pitchFamily="34" charset="0"/>
                <a:cs typeface="Calibri" panose="020F0502020204030204" pitchFamily="34" charset="0"/>
              </a:rPr>
              <a:t>The beast represents the power of the Empire, the whore represents Rome.</a:t>
            </a:r>
          </a:p>
          <a:p>
            <a:pPr>
              <a:lnSpc>
                <a:spcPct val="90000"/>
              </a:lnSpc>
            </a:pPr>
            <a:endParaRPr lang="en-US" altLang="ja-JP" sz="2000" dirty="0">
              <a:latin typeface="Calibri" panose="020F0502020204030204" pitchFamily="34" charset="0"/>
              <a:cs typeface="Calibri" panose="020F0502020204030204" pitchFamily="34" charset="0"/>
            </a:endParaRPr>
          </a:p>
          <a:p>
            <a:pPr marL="0" indent="0">
              <a:lnSpc>
                <a:spcPct val="90000"/>
              </a:lnSpc>
              <a:buNone/>
            </a:pPr>
            <a:r>
              <a:rPr lang="en-US" altLang="ja-JP" sz="2000" dirty="0">
                <a:latin typeface="Calibri" panose="020F0502020204030204" pitchFamily="34" charset="0"/>
                <a:cs typeface="Calibri" panose="020F0502020204030204" pitchFamily="34" charset="0"/>
              </a:rPr>
              <a:t>‘The Whore of Babylon’, William Blake, 1809.</a:t>
            </a:r>
          </a:p>
          <a:p>
            <a:pPr>
              <a:lnSpc>
                <a:spcPct val="90000"/>
              </a:lnSpc>
            </a:pPr>
            <a:endParaRPr lang="en-US" altLang="en-US" dirty="0"/>
          </a:p>
        </p:txBody>
      </p:sp>
      <p:pic>
        <p:nvPicPr>
          <p:cNvPr id="34822" name="Picture 6" descr="11">
            <a:extLst>
              <a:ext uri="{FF2B5EF4-FFF2-40B4-BE49-F238E27FC236}">
                <a16:creationId xmlns:a16="http://schemas.microsoft.com/office/drawing/2014/main" id="{803E6649-8B98-C425-04D0-A1027A8824AC}"/>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5671566" y="1491243"/>
            <a:ext cx="2986091" cy="3555472"/>
          </a:xfrm>
          <a:prstGeom prst="rect">
            <a:avLst/>
          </a:prstGeom>
        </p:spPr>
      </p:pic>
      <p:sp>
        <p:nvSpPr>
          <p:cNvPr id="34863"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35854" name="Group 35853">
            <a:extLst>
              <a:ext uri="{FF2B5EF4-FFF2-40B4-BE49-F238E27FC236}">
                <a16:creationId xmlns:a16="http://schemas.microsoft.com/office/drawing/2014/main" id="{EB9B5B69-A297-4D2F-8B89-529DA8A27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35855" name="Freeform 11">
              <a:extLst>
                <a:ext uri="{FF2B5EF4-FFF2-40B4-BE49-F238E27FC236}">
                  <a16:creationId xmlns:a16="http://schemas.microsoft.com/office/drawing/2014/main" id="{3E39D215-BF38-4094-82D7-61DED1145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5856" name="Freeform 12">
              <a:extLst>
                <a:ext uri="{FF2B5EF4-FFF2-40B4-BE49-F238E27FC236}">
                  <a16:creationId xmlns:a16="http://schemas.microsoft.com/office/drawing/2014/main" id="{7412700A-91C4-4126-8F17-3B9449DBB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5857" name="Freeform 13">
              <a:extLst>
                <a:ext uri="{FF2B5EF4-FFF2-40B4-BE49-F238E27FC236}">
                  <a16:creationId xmlns:a16="http://schemas.microsoft.com/office/drawing/2014/main" id="{DF985802-25A8-4B99-89F0-2A42EC325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35858" name="Freeform 14">
              <a:extLst>
                <a:ext uri="{FF2B5EF4-FFF2-40B4-BE49-F238E27FC236}">
                  <a16:creationId xmlns:a16="http://schemas.microsoft.com/office/drawing/2014/main" id="{F54C35AF-DB92-4205-A779-2A385B7143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35859" name="Freeform 15">
              <a:extLst>
                <a:ext uri="{FF2B5EF4-FFF2-40B4-BE49-F238E27FC236}">
                  <a16:creationId xmlns:a16="http://schemas.microsoft.com/office/drawing/2014/main" id="{9F845211-1F53-4E0A-891E-B78A206F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5860" name="Freeform 16">
              <a:extLst>
                <a:ext uri="{FF2B5EF4-FFF2-40B4-BE49-F238E27FC236}">
                  <a16:creationId xmlns:a16="http://schemas.microsoft.com/office/drawing/2014/main" id="{9149C7DD-9998-4805-BFC8-CEF5F5DF3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5861" name="Freeform 17">
              <a:extLst>
                <a:ext uri="{FF2B5EF4-FFF2-40B4-BE49-F238E27FC236}">
                  <a16:creationId xmlns:a16="http://schemas.microsoft.com/office/drawing/2014/main" id="{47C8036D-3ECA-43DA-BAF5-3C65CF41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5862" name="Freeform 18">
              <a:extLst>
                <a:ext uri="{FF2B5EF4-FFF2-40B4-BE49-F238E27FC236}">
                  <a16:creationId xmlns:a16="http://schemas.microsoft.com/office/drawing/2014/main" id="{29C15912-CDE8-4DF3-9324-273FB4C86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5863" name="Freeform 19">
              <a:extLst>
                <a:ext uri="{FF2B5EF4-FFF2-40B4-BE49-F238E27FC236}">
                  <a16:creationId xmlns:a16="http://schemas.microsoft.com/office/drawing/2014/main" id="{37C68D51-B7DA-4572-AB7E-708540B3C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5864" name="Freeform 20">
              <a:extLst>
                <a:ext uri="{FF2B5EF4-FFF2-40B4-BE49-F238E27FC236}">
                  <a16:creationId xmlns:a16="http://schemas.microsoft.com/office/drawing/2014/main" id="{1AF802CB-4E9E-4895-9363-C119914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5865" name="Freeform 21">
              <a:extLst>
                <a:ext uri="{FF2B5EF4-FFF2-40B4-BE49-F238E27FC236}">
                  <a16:creationId xmlns:a16="http://schemas.microsoft.com/office/drawing/2014/main" id="{615760E5-5F27-4735-B01C-78E05F3FB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866" name="Freeform 22">
              <a:extLst>
                <a:ext uri="{FF2B5EF4-FFF2-40B4-BE49-F238E27FC236}">
                  <a16:creationId xmlns:a16="http://schemas.microsoft.com/office/drawing/2014/main" id="{DB9C6516-B2DB-432F-BD3A-A1792BD46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5868" name="Group 35867">
            <a:extLst>
              <a:ext uri="{FF2B5EF4-FFF2-40B4-BE49-F238E27FC236}">
                <a16:creationId xmlns:a16="http://schemas.microsoft.com/office/drawing/2014/main" id="{BC9C8D0D-644B-4B97-B83C-CC8E64361D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35869" name="Freeform 27">
              <a:extLst>
                <a:ext uri="{FF2B5EF4-FFF2-40B4-BE49-F238E27FC236}">
                  <a16:creationId xmlns:a16="http://schemas.microsoft.com/office/drawing/2014/main" id="{F8BE1EA6-80CF-446B-A4FE-3F935A51C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5870" name="Freeform 28">
              <a:extLst>
                <a:ext uri="{FF2B5EF4-FFF2-40B4-BE49-F238E27FC236}">
                  <a16:creationId xmlns:a16="http://schemas.microsoft.com/office/drawing/2014/main" id="{10E39808-F4F7-43DE-AB53-82B7B55EA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5871" name="Freeform 29">
              <a:extLst>
                <a:ext uri="{FF2B5EF4-FFF2-40B4-BE49-F238E27FC236}">
                  <a16:creationId xmlns:a16="http://schemas.microsoft.com/office/drawing/2014/main" id="{6ED5109A-600A-4C23-9BB3-C4C19C2D9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5872" name="Freeform 30">
              <a:extLst>
                <a:ext uri="{FF2B5EF4-FFF2-40B4-BE49-F238E27FC236}">
                  <a16:creationId xmlns:a16="http://schemas.microsoft.com/office/drawing/2014/main" id="{D76FF73F-8CA3-42B0-A680-353805CD2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5873" name="Freeform 31">
              <a:extLst>
                <a:ext uri="{FF2B5EF4-FFF2-40B4-BE49-F238E27FC236}">
                  <a16:creationId xmlns:a16="http://schemas.microsoft.com/office/drawing/2014/main" id="{B26A6949-3BEB-422A-854C-D4E26E4CF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5874" name="Freeform 32">
              <a:extLst>
                <a:ext uri="{FF2B5EF4-FFF2-40B4-BE49-F238E27FC236}">
                  <a16:creationId xmlns:a16="http://schemas.microsoft.com/office/drawing/2014/main" id="{FE07AD25-30AF-40CD-B901-DF1EDBD68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5875" name="Freeform 33">
              <a:extLst>
                <a:ext uri="{FF2B5EF4-FFF2-40B4-BE49-F238E27FC236}">
                  <a16:creationId xmlns:a16="http://schemas.microsoft.com/office/drawing/2014/main" id="{5AA460AF-7760-4F15-881A-6F0BFDBCD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876" name="Freeform 34">
              <a:extLst>
                <a:ext uri="{FF2B5EF4-FFF2-40B4-BE49-F238E27FC236}">
                  <a16:creationId xmlns:a16="http://schemas.microsoft.com/office/drawing/2014/main" id="{EE53C70E-5D92-4C42-A34F-9F7D16006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877" name="Freeform 35">
              <a:extLst>
                <a:ext uri="{FF2B5EF4-FFF2-40B4-BE49-F238E27FC236}">
                  <a16:creationId xmlns:a16="http://schemas.microsoft.com/office/drawing/2014/main" id="{C27614EE-0086-4D34-99BD-52F03708D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878" name="Freeform 36">
              <a:extLst>
                <a:ext uri="{FF2B5EF4-FFF2-40B4-BE49-F238E27FC236}">
                  <a16:creationId xmlns:a16="http://schemas.microsoft.com/office/drawing/2014/main" id="{326919B9-3ED4-4744-A713-326B3BAF6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5879" name="Freeform 37">
              <a:extLst>
                <a:ext uri="{FF2B5EF4-FFF2-40B4-BE49-F238E27FC236}">
                  <a16:creationId xmlns:a16="http://schemas.microsoft.com/office/drawing/2014/main" id="{898BDBF5-8AA3-49CD-999A-ABA1F7AE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880" name="Freeform 38">
              <a:extLst>
                <a:ext uri="{FF2B5EF4-FFF2-40B4-BE49-F238E27FC236}">
                  <a16:creationId xmlns:a16="http://schemas.microsoft.com/office/drawing/2014/main" id="{AF8ED3E0-CBE7-48C4-8F9E-FF98079CD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5882" name="Rectangle 35881">
            <a:extLst>
              <a:ext uri="{FF2B5EF4-FFF2-40B4-BE49-F238E27FC236}">
                <a16:creationId xmlns:a16="http://schemas.microsoft.com/office/drawing/2014/main" id="{A84F153B-2093-4171-BD2D-1631695C9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5884" name="Freeform 11">
            <a:extLst>
              <a:ext uri="{FF2B5EF4-FFF2-40B4-BE49-F238E27FC236}">
                <a16:creationId xmlns:a16="http://schemas.microsoft.com/office/drawing/2014/main" id="{99499096-7355-478E-8CCB-A47EA1B79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35886" name="Rectangle 35885">
            <a:extLst>
              <a:ext uri="{FF2B5EF4-FFF2-40B4-BE49-F238E27FC236}">
                <a16:creationId xmlns:a16="http://schemas.microsoft.com/office/drawing/2014/main" id="{A7DA8593-5BA7-45F3-B447-37FB2B9F7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2" name="Rectangle 2">
            <a:extLst>
              <a:ext uri="{FF2B5EF4-FFF2-40B4-BE49-F238E27FC236}">
                <a16:creationId xmlns:a16="http://schemas.microsoft.com/office/drawing/2014/main" id="{602E8248-A2F2-5BD4-3B99-04C9B9D0AAAF}"/>
              </a:ext>
            </a:extLst>
          </p:cNvPr>
          <p:cNvSpPr>
            <a:spLocks noGrp="1" noChangeArrowheads="1"/>
          </p:cNvSpPr>
          <p:nvPr>
            <p:ph type="title"/>
          </p:nvPr>
        </p:nvSpPr>
        <p:spPr>
          <a:xfrm>
            <a:off x="486918" y="645106"/>
            <a:ext cx="4930902" cy="1259894"/>
          </a:xfrm>
        </p:spPr>
        <p:txBody>
          <a:bodyPr vert="horz" lIns="91440" tIns="45720" rIns="91440" bIns="45720" rtlCol="0" anchor="t">
            <a:normAutofit/>
          </a:bodyPr>
          <a:lstStyle/>
          <a:p>
            <a:pPr>
              <a:defRPr/>
            </a:pPr>
            <a:r>
              <a:rPr lang="en-US" sz="3200" dirty="0">
                <a:latin typeface="Calibri" panose="020F0502020204030204" pitchFamily="34" charset="0"/>
                <a:cs typeface="Calibri" panose="020F0502020204030204" pitchFamily="34" charset="0"/>
              </a:rPr>
              <a:t>A Counter-Image of Rome</a:t>
            </a:r>
          </a:p>
        </p:txBody>
      </p:sp>
      <p:sp>
        <p:nvSpPr>
          <p:cNvPr id="35888" name="Rectangle 35887">
            <a:extLst>
              <a:ext uri="{FF2B5EF4-FFF2-40B4-BE49-F238E27FC236}">
                <a16:creationId xmlns:a16="http://schemas.microsoft.com/office/drawing/2014/main" id="{035CBF17-C0BF-49C1-8FB7-B43A3545D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5845" name="Rectangle 5">
            <a:extLst>
              <a:ext uri="{FF2B5EF4-FFF2-40B4-BE49-F238E27FC236}">
                <a16:creationId xmlns:a16="http://schemas.microsoft.com/office/drawing/2014/main" id="{0C3A19F1-D608-24D2-6F89-F73147F325EB}"/>
              </a:ext>
            </a:extLst>
          </p:cNvPr>
          <p:cNvSpPr>
            <a:spLocks noGrp="1" noChangeArrowheads="1"/>
          </p:cNvSpPr>
          <p:nvPr>
            <p:ph type="body" sz="half" idx="3"/>
          </p:nvPr>
        </p:nvSpPr>
        <p:spPr>
          <a:xfrm>
            <a:off x="486918" y="2133600"/>
            <a:ext cx="4930901" cy="3759253"/>
          </a:xfrm>
        </p:spPr>
        <p:txBody>
          <a:bodyPr vert="horz" lIns="91440" tIns="45720" rIns="91440" bIns="45720" rtlCol="0">
            <a:normAutofit fontScale="92500" lnSpcReduction="10000"/>
          </a:bodyPr>
          <a:lstStyle/>
          <a:p>
            <a:pPr>
              <a:lnSpc>
                <a:spcPct val="90000"/>
              </a:lnSpc>
            </a:pPr>
            <a:r>
              <a:rPr lang="en-US" altLang="en-US" dirty="0">
                <a:latin typeface="Calibri" panose="020F0502020204030204" pitchFamily="34" charset="0"/>
                <a:cs typeface="Calibri" panose="020F0502020204030204" pitchFamily="34" charset="0"/>
              </a:rPr>
              <a:t>The glorious goddess is turned into an immoral prostitute: the true character of Rome is unveiled.</a:t>
            </a:r>
          </a:p>
          <a:p>
            <a:pPr>
              <a:lnSpc>
                <a:spcPct val="90000"/>
              </a:lnSpc>
            </a:pPr>
            <a:r>
              <a:rPr lang="en-US" altLang="ja-JP" dirty="0">
                <a:latin typeface="Calibri" panose="020F0502020204030204" pitchFamily="34" charset="0"/>
                <a:cs typeface="Calibri" panose="020F0502020204030204" pitchFamily="34" charset="0"/>
              </a:rPr>
              <a:t>‘Babylon the great’: conquest of the Jerusalem temple.</a:t>
            </a:r>
          </a:p>
          <a:p>
            <a:pPr lvl="1">
              <a:lnSpc>
                <a:spcPct val="90000"/>
              </a:lnSpc>
            </a:pPr>
            <a:r>
              <a:rPr lang="en-US" altLang="en-US" sz="1800" dirty="0">
                <a:latin typeface="Calibri" panose="020F0502020204030204" pitchFamily="34" charset="0"/>
                <a:cs typeface="Calibri" panose="020F0502020204030204" pitchFamily="34" charset="0"/>
              </a:rPr>
              <a:t>	</a:t>
            </a:r>
            <a:r>
              <a:rPr lang="en-US" altLang="ja-JP" sz="1800" dirty="0">
                <a:latin typeface="Calibri" panose="020F0502020204030204" pitchFamily="34" charset="0"/>
                <a:cs typeface="Calibri" panose="020F0502020204030204" pitchFamily="34" charset="0"/>
              </a:rPr>
              <a:t>‘But the king of Babylon will arise, the one who now has destroyed Zion, and he will boast over the people and speak haughtily in his heart before the Most High’ (2 Baruch 10:1-3; 67:7).</a:t>
            </a:r>
          </a:p>
          <a:p>
            <a:pPr lvl="1">
              <a:lnSpc>
                <a:spcPct val="90000"/>
              </a:lnSpc>
            </a:pPr>
            <a:r>
              <a:rPr lang="en-US" altLang="en-US" sz="1800" dirty="0">
                <a:latin typeface="Calibri" panose="020F0502020204030204" pitchFamily="34" charset="0"/>
                <a:cs typeface="Calibri" panose="020F0502020204030204" pitchFamily="34" charset="0"/>
              </a:rPr>
              <a:t>	</a:t>
            </a:r>
            <a:r>
              <a:rPr lang="en-US" altLang="ja-JP" sz="1800" dirty="0">
                <a:latin typeface="Calibri" panose="020F0502020204030204" pitchFamily="34" charset="0"/>
                <a:cs typeface="Calibri" panose="020F0502020204030204" pitchFamily="34" charset="0"/>
              </a:rPr>
              <a:t>‘A great star will come from heaven to the wondrous sea and will burn the deep sea and Babylon itself and the land of Italy, because of which many holy faithful Hebrews and a true people perished’ (Sibylline Oracles 5:143).</a:t>
            </a:r>
            <a:endParaRPr lang="en-US" altLang="en-US" sz="1800" dirty="0">
              <a:latin typeface="Calibri" panose="020F0502020204030204" pitchFamily="34" charset="0"/>
              <a:cs typeface="Calibri" panose="020F0502020204030204" pitchFamily="34" charset="0"/>
            </a:endParaRPr>
          </a:p>
        </p:txBody>
      </p:sp>
      <p:pic>
        <p:nvPicPr>
          <p:cNvPr id="35847" name="Picture 7" descr="11">
            <a:extLst>
              <a:ext uri="{FF2B5EF4-FFF2-40B4-BE49-F238E27FC236}">
                <a16:creationId xmlns:a16="http://schemas.microsoft.com/office/drawing/2014/main" id="{738FB1A8-9441-25D2-80F3-9453BFB7B20D}"/>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tretch>
            <a:fillRect/>
          </a:stretch>
        </p:blipFill>
        <p:spPr>
          <a:xfrm>
            <a:off x="6230582" y="645106"/>
            <a:ext cx="1868059" cy="2541577"/>
          </a:xfrm>
          <a:prstGeom prst="rect">
            <a:avLst/>
          </a:prstGeom>
        </p:spPr>
      </p:pic>
      <p:pic>
        <p:nvPicPr>
          <p:cNvPr id="35849" name="Picture 9" descr="11">
            <a:extLst>
              <a:ext uri="{FF2B5EF4-FFF2-40B4-BE49-F238E27FC236}">
                <a16:creationId xmlns:a16="http://schemas.microsoft.com/office/drawing/2014/main" id="{D31B3CF9-7E97-C17E-A5B5-A73A21FE2298}"/>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tretch>
            <a:fillRect/>
          </a:stretch>
        </p:blipFill>
        <p:spPr>
          <a:xfrm>
            <a:off x="5671565" y="3935263"/>
            <a:ext cx="2986091" cy="1373601"/>
          </a:xfrm>
          <a:prstGeom prst="rect">
            <a:avLst/>
          </a:prstGeom>
        </p:spPr>
      </p:pic>
      <p:sp>
        <p:nvSpPr>
          <p:cNvPr id="35890" name="Freeform 11">
            <a:extLst>
              <a:ext uri="{FF2B5EF4-FFF2-40B4-BE49-F238E27FC236}">
                <a16:creationId xmlns:a16="http://schemas.microsoft.com/office/drawing/2014/main" id="{F5147F3F-3E4A-4255-8C92-856618C47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36878" name="Group 36877">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36879"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6880"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6881"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36882"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36883"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6884"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6885"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6886"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6887"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6888"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6889"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6890"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6892" name="Group 36891">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36893"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6894"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6895"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6896"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6897"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6898"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6899"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6900"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901"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902"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903"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6904"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6906" name="Rectangle 36905">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6908"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36910" name="Rectangle 36909">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6" name="Rectangle 2">
            <a:extLst>
              <a:ext uri="{FF2B5EF4-FFF2-40B4-BE49-F238E27FC236}">
                <a16:creationId xmlns:a16="http://schemas.microsoft.com/office/drawing/2014/main" id="{082D901F-FDA3-C3CB-75CC-7B3A71D62E61}"/>
              </a:ext>
            </a:extLst>
          </p:cNvPr>
          <p:cNvSpPr>
            <a:spLocks noGrp="1" noChangeArrowheads="1"/>
          </p:cNvSpPr>
          <p:nvPr>
            <p:ph type="title"/>
          </p:nvPr>
        </p:nvSpPr>
        <p:spPr>
          <a:xfrm>
            <a:off x="486918" y="645106"/>
            <a:ext cx="3841989" cy="1259894"/>
          </a:xfrm>
        </p:spPr>
        <p:txBody>
          <a:bodyPr vert="horz" lIns="91440" tIns="45720" rIns="91440" bIns="45720" rtlCol="0" anchor="t">
            <a:normAutofit/>
          </a:bodyPr>
          <a:lstStyle/>
          <a:p>
            <a:pPr>
              <a:lnSpc>
                <a:spcPct val="90000"/>
              </a:lnSpc>
              <a:defRPr/>
            </a:pPr>
            <a:r>
              <a:rPr lang="en-US" sz="2800" dirty="0">
                <a:latin typeface="Calibri" panose="020F0502020204030204" pitchFamily="34" charset="0"/>
                <a:cs typeface="Calibri" panose="020F0502020204030204" pitchFamily="34" charset="0"/>
              </a:rPr>
              <a:t>Antitype of the Woman Clothed with the Son</a:t>
            </a:r>
          </a:p>
        </p:txBody>
      </p:sp>
      <p:sp>
        <p:nvSpPr>
          <p:cNvPr id="36912" name="Rectangle 36911">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6868" name="Rectangle 4">
            <a:extLst>
              <a:ext uri="{FF2B5EF4-FFF2-40B4-BE49-F238E27FC236}">
                <a16:creationId xmlns:a16="http://schemas.microsoft.com/office/drawing/2014/main" id="{946F0D2F-3617-85F2-706C-507D549698D4}"/>
              </a:ext>
            </a:extLst>
          </p:cNvPr>
          <p:cNvSpPr>
            <a:spLocks noGrp="1" noChangeArrowheads="1"/>
          </p:cNvSpPr>
          <p:nvPr>
            <p:ph type="body" sz="half" idx="2"/>
          </p:nvPr>
        </p:nvSpPr>
        <p:spPr>
          <a:xfrm>
            <a:off x="486918" y="2133600"/>
            <a:ext cx="3841989" cy="3759253"/>
          </a:xfrm>
        </p:spPr>
        <p:txBody>
          <a:bodyPr vert="horz" lIns="91440" tIns="45720" rIns="91440" bIns="45720" rtlCol="0">
            <a:normAutofit fontScale="92500"/>
          </a:bodyPr>
          <a:lstStyle/>
          <a:p>
            <a:pPr>
              <a:lnSpc>
                <a:spcPct val="90000"/>
              </a:lnSpc>
              <a:defRPr/>
            </a:pPr>
            <a:r>
              <a:rPr lang="en-US" dirty="0">
                <a:latin typeface="Calibri" panose="020F0502020204030204" pitchFamily="34" charset="0"/>
                <a:cs typeface="Calibri" panose="020F0502020204030204" pitchFamily="34" charset="0"/>
              </a:rPr>
              <a:t>Babylon is worldly, the woman appears in heaven.</a:t>
            </a:r>
          </a:p>
          <a:p>
            <a:pPr>
              <a:lnSpc>
                <a:spcPct val="90000"/>
              </a:lnSpc>
              <a:defRPr/>
            </a:pPr>
            <a:r>
              <a:rPr lang="en-US" dirty="0">
                <a:latin typeface="Calibri" panose="020F0502020204030204" pitchFamily="34" charset="0"/>
                <a:cs typeface="Calibri" panose="020F0502020204030204" pitchFamily="34" charset="0"/>
              </a:rPr>
              <a:t>The whore wears scarlet clothing, the woman is clothed with the sun, moon and stars.</a:t>
            </a:r>
          </a:p>
          <a:p>
            <a:pPr>
              <a:lnSpc>
                <a:spcPct val="90000"/>
              </a:lnSpc>
              <a:defRPr/>
            </a:pPr>
            <a:r>
              <a:rPr lang="en-US" dirty="0">
                <a:latin typeface="Calibri" panose="020F0502020204030204" pitchFamily="34" charset="0"/>
                <a:cs typeface="Calibri" panose="020F0502020204030204" pitchFamily="34" charset="0"/>
              </a:rPr>
              <a:t>Babylon is the mother of harlots; the woman is the mother of the Messiah.</a:t>
            </a:r>
          </a:p>
          <a:p>
            <a:pPr>
              <a:lnSpc>
                <a:spcPct val="90000"/>
              </a:lnSpc>
              <a:defRPr/>
            </a:pPr>
            <a:r>
              <a:rPr lang="en-US" dirty="0">
                <a:latin typeface="Calibri" panose="020F0502020204030204" pitchFamily="34" charset="0"/>
                <a:cs typeface="Calibri" panose="020F0502020204030204" pitchFamily="34" charset="0"/>
              </a:rPr>
              <a:t>The harlot is seated on many waters and rides the beast, the woman is attacked by the monster and threatened by a flood.</a:t>
            </a:r>
          </a:p>
          <a:p>
            <a:pPr>
              <a:lnSpc>
                <a:spcPct val="90000"/>
              </a:lnSpc>
              <a:defRPr/>
            </a:pPr>
            <a:endParaRPr lang="en-US" dirty="0">
              <a:latin typeface="Calibri" panose="020F0502020204030204" pitchFamily="34" charset="0"/>
              <a:cs typeface="Calibri" panose="020F0502020204030204" pitchFamily="34" charset="0"/>
            </a:endParaRPr>
          </a:p>
          <a:p>
            <a:pPr marL="0" indent="0">
              <a:lnSpc>
                <a:spcPct val="90000"/>
              </a:lnSpc>
              <a:buNone/>
              <a:defRPr/>
            </a:pPr>
            <a:r>
              <a:rPr lang="en-US" dirty="0">
                <a:latin typeface="Calibri" panose="020F0502020204030204" pitchFamily="34" charset="0"/>
                <a:cs typeface="Calibri" panose="020F0502020204030204" pitchFamily="34" charset="0"/>
              </a:rPr>
              <a:t>Bamberg Apocalypse, ca. 1020 CE</a:t>
            </a:r>
          </a:p>
        </p:txBody>
      </p:sp>
      <p:pic>
        <p:nvPicPr>
          <p:cNvPr id="36873" name="Picture 9" descr="11">
            <a:extLst>
              <a:ext uri="{FF2B5EF4-FFF2-40B4-BE49-F238E27FC236}">
                <a16:creationId xmlns:a16="http://schemas.microsoft.com/office/drawing/2014/main" id="{162662A6-249E-4902-F80D-138419C4A742}"/>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a:xfrm>
            <a:off x="4568937" y="717861"/>
            <a:ext cx="4088720" cy="5102237"/>
          </a:xfrm>
          <a:prstGeom prst="rect">
            <a:avLst/>
          </a:prstGeom>
        </p:spPr>
      </p:pic>
      <p:sp>
        <p:nvSpPr>
          <p:cNvPr id="36914"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37902" name="Group 37901">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37903"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7904"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7905"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37906"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37907"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7908"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7909"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7910"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7911"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7912"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7913"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7914"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7916" name="Group 37915">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37917"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7918"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7919"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7920"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7921"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7922"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7923"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7924"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7925"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926"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927"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928"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930" name="Rectangle 37929">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7932"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37934" name="Rectangle 37933">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Rectangle 2">
            <a:extLst>
              <a:ext uri="{FF2B5EF4-FFF2-40B4-BE49-F238E27FC236}">
                <a16:creationId xmlns:a16="http://schemas.microsoft.com/office/drawing/2014/main" id="{B9C67DA5-209C-3672-678D-7C2C2B57E05F}"/>
              </a:ext>
            </a:extLst>
          </p:cNvPr>
          <p:cNvSpPr>
            <a:spLocks noGrp="1" noChangeArrowheads="1"/>
          </p:cNvSpPr>
          <p:nvPr>
            <p:ph type="title"/>
          </p:nvPr>
        </p:nvSpPr>
        <p:spPr>
          <a:xfrm>
            <a:off x="486918" y="645106"/>
            <a:ext cx="3841989" cy="1259894"/>
          </a:xfrm>
        </p:spPr>
        <p:txBody>
          <a:bodyPr vert="horz" lIns="91440" tIns="45720" rIns="91440" bIns="45720" rtlCol="0" anchor="t">
            <a:normAutofit/>
          </a:bodyPr>
          <a:lstStyle/>
          <a:p>
            <a:pPr>
              <a:defRPr/>
            </a:pPr>
            <a:r>
              <a:rPr lang="en-US" dirty="0">
                <a:latin typeface="Calibri" panose="020F0502020204030204" pitchFamily="34" charset="0"/>
                <a:cs typeface="Calibri" panose="020F0502020204030204" pitchFamily="34" charset="0"/>
              </a:rPr>
              <a:t>The Fate of Babylon</a:t>
            </a:r>
          </a:p>
        </p:txBody>
      </p:sp>
      <p:sp>
        <p:nvSpPr>
          <p:cNvPr id="37936" name="Rectangle 37935">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7891" name="Rectangle 3">
            <a:extLst>
              <a:ext uri="{FF2B5EF4-FFF2-40B4-BE49-F238E27FC236}">
                <a16:creationId xmlns:a16="http://schemas.microsoft.com/office/drawing/2014/main" id="{D306AAC3-4C63-F825-07AF-5A2A0157109D}"/>
              </a:ext>
            </a:extLst>
          </p:cNvPr>
          <p:cNvSpPr>
            <a:spLocks noGrp="1" noChangeArrowheads="1"/>
          </p:cNvSpPr>
          <p:nvPr>
            <p:ph type="body" sz="half" idx="1"/>
          </p:nvPr>
        </p:nvSpPr>
        <p:spPr>
          <a:xfrm>
            <a:off x="486918" y="2133600"/>
            <a:ext cx="3841989" cy="4078293"/>
          </a:xfrm>
        </p:spPr>
        <p:txBody>
          <a:bodyPr vert="horz" lIns="91440" tIns="45720" rIns="91440" bIns="45720" rtlCol="0">
            <a:normAutofit lnSpcReduction="10000"/>
          </a:bodyPr>
          <a:lstStyle/>
          <a:p>
            <a:pPr>
              <a:lnSpc>
                <a:spcPct val="90000"/>
              </a:lnSpc>
            </a:pPr>
            <a:r>
              <a:rPr lang="en-US" altLang="en-US" sz="2000" dirty="0">
                <a:latin typeface="Calibri" panose="020F0502020204030204" pitchFamily="34" charset="0"/>
                <a:cs typeface="Calibri" panose="020F0502020204030204" pitchFamily="34" charset="0"/>
              </a:rPr>
              <a:t>The destruction of Babylon (images of rape, fire, cannibalism - 17:16).</a:t>
            </a:r>
          </a:p>
          <a:p>
            <a:pPr>
              <a:lnSpc>
                <a:spcPct val="90000"/>
              </a:lnSpc>
            </a:pPr>
            <a:r>
              <a:rPr lang="en-US" altLang="en-US" sz="2000" dirty="0">
                <a:latin typeface="Calibri" panose="020F0502020204030204" pitchFamily="34" charset="0"/>
                <a:cs typeface="Calibri" panose="020F0502020204030204" pitchFamily="34" charset="0"/>
              </a:rPr>
              <a:t>Three accusations are brought against her:</a:t>
            </a:r>
          </a:p>
          <a:p>
            <a:pPr marL="0" indent="0">
              <a:lnSpc>
                <a:spcPct val="90000"/>
              </a:lnSpc>
              <a:buNone/>
            </a:pPr>
            <a:r>
              <a:rPr lang="en-US" altLang="en-US" sz="2000" dirty="0">
                <a:latin typeface="Calibri" panose="020F0502020204030204" pitchFamily="34" charset="0"/>
                <a:cs typeface="Calibri" panose="020F0502020204030204" pitchFamily="34" charset="0"/>
              </a:rPr>
              <a:t>	- sorcery and idolatry (18:23)</a:t>
            </a:r>
          </a:p>
          <a:p>
            <a:pPr marL="0" indent="0">
              <a:lnSpc>
                <a:spcPct val="90000"/>
              </a:lnSpc>
              <a:buNone/>
            </a:pPr>
            <a:r>
              <a:rPr lang="en-US" altLang="en-US" sz="2000" dirty="0">
                <a:latin typeface="Calibri" panose="020F0502020204030204" pitchFamily="34" charset="0"/>
                <a:cs typeface="Calibri" panose="020F0502020204030204" pitchFamily="34" charset="0"/>
              </a:rPr>
              <a:t>	- violence (17:6; 18:24); she 	will drink the wine cup of the 	fury of God</a:t>
            </a:r>
            <a:r>
              <a:rPr lang="en-US" altLang="ja-JP" sz="2000" dirty="0">
                <a:latin typeface="Calibri" panose="020F0502020204030204" pitchFamily="34" charset="0"/>
                <a:cs typeface="Calibri" panose="020F0502020204030204" pitchFamily="34" charset="0"/>
              </a:rPr>
              <a:t>’s wrath (16:19; 	17:16; 18:6)</a:t>
            </a:r>
          </a:p>
          <a:p>
            <a:pPr marL="0" indent="0">
              <a:lnSpc>
                <a:spcPct val="90000"/>
              </a:lnSpc>
              <a:buNone/>
            </a:pPr>
            <a:r>
              <a:rPr lang="en-US" altLang="en-US" sz="2000" dirty="0">
                <a:latin typeface="Calibri" panose="020F0502020204030204" pitchFamily="34" charset="0"/>
                <a:cs typeface="Calibri" panose="020F0502020204030204" pitchFamily="34" charset="0"/>
              </a:rPr>
              <a:t>	- wealth and extravagance 	(18:3, 8, 9); critique of heavy 	Roman taxes and exploitation.</a:t>
            </a:r>
          </a:p>
        </p:txBody>
      </p:sp>
      <p:pic>
        <p:nvPicPr>
          <p:cNvPr id="37897" name="Picture 9" descr="11">
            <a:extLst>
              <a:ext uri="{FF2B5EF4-FFF2-40B4-BE49-F238E27FC236}">
                <a16:creationId xmlns:a16="http://schemas.microsoft.com/office/drawing/2014/main" id="{F17608C4-F05C-9F8F-D835-6FC223BF1B08}"/>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4874981" y="645106"/>
            <a:ext cx="3476632" cy="5247747"/>
          </a:xfrm>
          <a:prstGeom prst="rect">
            <a:avLst/>
          </a:prstGeom>
        </p:spPr>
      </p:pic>
      <p:sp>
        <p:nvSpPr>
          <p:cNvPr id="37938"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8920" name="Rectangle 38919">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Rectangle 2">
            <a:extLst>
              <a:ext uri="{FF2B5EF4-FFF2-40B4-BE49-F238E27FC236}">
                <a16:creationId xmlns:a16="http://schemas.microsoft.com/office/drawing/2014/main" id="{357ADB96-58BE-04F1-D659-60914875BAC4}"/>
              </a:ext>
            </a:extLst>
          </p:cNvPr>
          <p:cNvSpPr>
            <a:spLocks noGrp="1" noChangeArrowheads="1"/>
          </p:cNvSpPr>
          <p:nvPr>
            <p:ph type="title"/>
          </p:nvPr>
        </p:nvSpPr>
        <p:spPr>
          <a:xfrm>
            <a:off x="1075416" y="1059872"/>
            <a:ext cx="2259162" cy="4851349"/>
          </a:xfrm>
        </p:spPr>
        <p:txBody>
          <a:bodyPr>
            <a:normAutofit/>
          </a:bodyPr>
          <a:lstStyle/>
          <a:p>
            <a:pPr eaLnBrk="1" hangingPunct="1">
              <a:defRPr/>
            </a:pPr>
            <a:r>
              <a:rPr lang="en-US" sz="3300" dirty="0">
                <a:latin typeface="Calibri" panose="020F0502020204030204" pitchFamily="34" charset="0"/>
                <a:cs typeface="Calibri" panose="020F0502020204030204" pitchFamily="34" charset="0"/>
              </a:rPr>
              <a:t>The New Jerusalem (19:6-8)</a:t>
            </a:r>
          </a:p>
        </p:txBody>
      </p:sp>
      <p:sp>
        <p:nvSpPr>
          <p:cNvPr id="38922"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1149203"/>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8915" name="Rectangle 3">
            <a:extLst>
              <a:ext uri="{FF2B5EF4-FFF2-40B4-BE49-F238E27FC236}">
                <a16:creationId xmlns:a16="http://schemas.microsoft.com/office/drawing/2014/main" id="{CB173742-742C-BD66-BE07-268095969EC6}"/>
              </a:ext>
            </a:extLst>
          </p:cNvPr>
          <p:cNvSpPr>
            <a:spLocks noGrp="1" noChangeArrowheads="1"/>
          </p:cNvSpPr>
          <p:nvPr>
            <p:ph idx="1"/>
          </p:nvPr>
        </p:nvSpPr>
        <p:spPr>
          <a:xfrm>
            <a:off x="3960276" y="1059872"/>
            <a:ext cx="4668183" cy="4851350"/>
          </a:xfrm>
        </p:spPr>
        <p:txBody>
          <a:bodyPr>
            <a:normAutofit fontScale="92500"/>
          </a:bodyPr>
          <a:lstStyle/>
          <a:p>
            <a:pPr eaLnBrk="1" hangingPunct="1">
              <a:buFont typeface="Wingdings" pitchFamily="2" charset="2"/>
              <a:buNone/>
            </a:pPr>
            <a:r>
              <a:rPr lang="en-GB" altLang="en-US" b="1" dirty="0">
                <a:latin typeface="Times" charset="0"/>
                <a:ea typeface="ＭＳ Ｐゴシック" panose="020B0600070205080204" pitchFamily="34" charset="-128"/>
              </a:rPr>
              <a:t>	</a:t>
            </a:r>
            <a:r>
              <a:rPr lang="en-GB" altLang="en-US" sz="2400" b="1" dirty="0">
                <a:latin typeface="Calibri" panose="020F0502020204030204" pitchFamily="34" charset="0"/>
                <a:ea typeface="ＭＳ Ｐゴシック" panose="020B0600070205080204" pitchFamily="34" charset="-128"/>
                <a:cs typeface="Calibri" panose="020F0502020204030204" pitchFamily="34" charset="0"/>
              </a:rPr>
              <a:t>19:6  </a:t>
            </a:r>
            <a:r>
              <a:rPr lang="en-GB" altLang="en-US" sz="2400" dirty="0">
                <a:latin typeface="Calibri" panose="020F0502020204030204" pitchFamily="34" charset="0"/>
                <a:ea typeface="ＭＳ Ｐゴシック" panose="020B0600070205080204" pitchFamily="34" charset="-128"/>
                <a:cs typeface="Calibri" panose="020F0502020204030204" pitchFamily="34" charset="0"/>
              </a:rPr>
              <a:t>Then I heard what seemed to be the voice of a great multitude, like the sound of many waters and like the sound of mighty thunder-peals, crying out, ‘Hallelujah! For the Lord our God the Almighty reigns.  </a:t>
            </a:r>
            <a:r>
              <a:rPr lang="en-GB" altLang="en-US" sz="2400" b="1" dirty="0">
                <a:latin typeface="Calibri" panose="020F0502020204030204" pitchFamily="34" charset="0"/>
                <a:ea typeface="ＭＳ Ｐゴシック" panose="020B0600070205080204" pitchFamily="34" charset="-128"/>
                <a:cs typeface="Calibri" panose="020F0502020204030204" pitchFamily="34" charset="0"/>
              </a:rPr>
              <a:t>7. </a:t>
            </a:r>
            <a:r>
              <a:rPr lang="en-GB" altLang="en-US" sz="2400" dirty="0">
                <a:latin typeface="Calibri" panose="020F0502020204030204" pitchFamily="34" charset="0"/>
                <a:ea typeface="ＭＳ Ｐゴシック" panose="020B0600070205080204" pitchFamily="34" charset="-128"/>
                <a:cs typeface="Calibri" panose="020F0502020204030204" pitchFamily="34" charset="0"/>
              </a:rPr>
              <a:t>Let us rejoice and exult, and give him the glory, for the marriage of the Lamb has come, and his bride has made herself ready; </a:t>
            </a:r>
            <a:r>
              <a:rPr lang="en-GB" altLang="en-US" sz="2400" b="1" dirty="0">
                <a:latin typeface="Calibri" panose="020F0502020204030204" pitchFamily="34" charset="0"/>
                <a:ea typeface="ＭＳ Ｐゴシック" panose="020B0600070205080204" pitchFamily="34" charset="-128"/>
                <a:cs typeface="Calibri" panose="020F0502020204030204" pitchFamily="34" charset="0"/>
              </a:rPr>
              <a:t>8.  </a:t>
            </a:r>
            <a:r>
              <a:rPr lang="en-GB" altLang="en-US" sz="2400" dirty="0">
                <a:latin typeface="Calibri" panose="020F0502020204030204" pitchFamily="34" charset="0"/>
                <a:ea typeface="ＭＳ Ｐゴシック" panose="020B0600070205080204" pitchFamily="34" charset="-128"/>
                <a:cs typeface="Calibri" panose="020F0502020204030204" pitchFamily="34" charset="0"/>
              </a:rPr>
              <a:t>to her it has been granted to be clothed with fine linen, bright and pure’ - for the fine linen is the righteous deeds of the saints</a:t>
            </a:r>
            <a:endParaRPr lang="en-US" altLang="en-US" dirty="0">
              <a:latin typeface="Calibri" panose="020F0502020204030204" pitchFamily="34" charset="0"/>
              <a:ea typeface="ＭＳ Ｐゴシック" panose="020B0600070205080204" pitchFamily="34" charset="-128"/>
              <a:cs typeface="Calibri" panose="020F050202020403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9944" name="Rectangle 39943">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8" name="Rectangle 2">
            <a:extLst>
              <a:ext uri="{FF2B5EF4-FFF2-40B4-BE49-F238E27FC236}">
                <a16:creationId xmlns:a16="http://schemas.microsoft.com/office/drawing/2014/main" id="{B2F69D32-1927-1649-6BB4-4791CD8A7A6C}"/>
              </a:ext>
            </a:extLst>
          </p:cNvPr>
          <p:cNvSpPr>
            <a:spLocks noGrp="1" noChangeArrowheads="1"/>
          </p:cNvSpPr>
          <p:nvPr>
            <p:ph type="title"/>
          </p:nvPr>
        </p:nvSpPr>
        <p:spPr>
          <a:xfrm>
            <a:off x="2529796" y="624110"/>
            <a:ext cx="6098663" cy="1280890"/>
          </a:xfrm>
        </p:spPr>
        <p:txBody>
          <a:bodyPr>
            <a:normAutofit/>
          </a:bodyPr>
          <a:lstStyle/>
          <a:p>
            <a:pPr eaLnBrk="1" hangingPunct="1">
              <a:defRPr/>
            </a:pPr>
            <a:r>
              <a:rPr lang="en-US" sz="2800" dirty="0">
                <a:latin typeface="Calibri" panose="020F0502020204030204" pitchFamily="34" charset="0"/>
                <a:cs typeface="Calibri" panose="020F0502020204030204" pitchFamily="34" charset="0"/>
              </a:rPr>
              <a:t>The New Jerusalem (21:1-2, 9-11)</a:t>
            </a:r>
          </a:p>
        </p:txBody>
      </p:sp>
      <p:sp>
        <p:nvSpPr>
          <p:cNvPr id="39946" name="Rectangle 39945">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948" name="Group 39947">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39949"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39950"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39951"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39952"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39953"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39954"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9955"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9956"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9957"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9958"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9959"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9960"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9962"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9939" name="Rectangle 3">
            <a:extLst>
              <a:ext uri="{FF2B5EF4-FFF2-40B4-BE49-F238E27FC236}">
                <a16:creationId xmlns:a16="http://schemas.microsoft.com/office/drawing/2014/main" id="{09ECC880-E1EC-8B48-A442-2E171970B91C}"/>
              </a:ext>
            </a:extLst>
          </p:cNvPr>
          <p:cNvSpPr>
            <a:spLocks noGrp="1" noChangeArrowheads="1"/>
          </p:cNvSpPr>
          <p:nvPr>
            <p:ph idx="1"/>
          </p:nvPr>
        </p:nvSpPr>
        <p:spPr>
          <a:xfrm>
            <a:off x="2529796" y="2133600"/>
            <a:ext cx="6098663" cy="3777622"/>
          </a:xfrm>
        </p:spPr>
        <p:txBody>
          <a:bodyPr>
            <a:normAutofit lnSpcReduction="10000"/>
          </a:bodyPr>
          <a:lstStyle/>
          <a:p>
            <a:pPr eaLnBrk="1" hangingPunct="1">
              <a:buFont typeface="Wingdings" pitchFamily="2" charset="2"/>
              <a:buNone/>
            </a:pPr>
            <a:r>
              <a:rPr lang="en-GB" altLang="en-US" b="1" dirty="0">
                <a:latin typeface="Times" charset="0"/>
                <a:ea typeface="ＭＳ Ｐゴシック" panose="020B0600070205080204" pitchFamily="34" charset="-128"/>
              </a:rPr>
              <a:t>	</a:t>
            </a:r>
            <a:r>
              <a:rPr lang="en-GB" altLang="en-US" sz="2000" b="1" dirty="0">
                <a:latin typeface="Calibri" panose="020F0502020204030204" pitchFamily="34" charset="0"/>
                <a:ea typeface="ＭＳ Ｐゴシック" panose="020B0600070205080204" pitchFamily="34" charset="-128"/>
                <a:cs typeface="Calibri" panose="020F0502020204030204" pitchFamily="34" charset="0"/>
              </a:rPr>
              <a:t>21:1 </a:t>
            </a:r>
            <a:r>
              <a:rPr lang="en-GB" altLang="en-US" sz="2000" dirty="0">
                <a:latin typeface="Calibri" panose="020F0502020204030204" pitchFamily="34" charset="0"/>
                <a:ea typeface="ＭＳ Ｐゴシック" panose="020B0600070205080204" pitchFamily="34" charset="-128"/>
                <a:cs typeface="Calibri" panose="020F0502020204030204" pitchFamily="34" charset="0"/>
              </a:rPr>
              <a:t>Then I saw a new heaven and a new earth; for the first heaven and the first earth had passed away, and the sea was no more.  </a:t>
            </a:r>
            <a:r>
              <a:rPr lang="en-GB" altLang="en-US" sz="2000" b="1" dirty="0">
                <a:latin typeface="Calibri" panose="020F0502020204030204" pitchFamily="34" charset="0"/>
                <a:ea typeface="ＭＳ Ｐゴシック" panose="020B0600070205080204" pitchFamily="34" charset="-128"/>
                <a:cs typeface="Calibri" panose="020F0502020204030204" pitchFamily="34" charset="0"/>
              </a:rPr>
              <a:t>2.  </a:t>
            </a:r>
            <a:r>
              <a:rPr lang="en-GB" altLang="en-US" sz="2000" dirty="0">
                <a:latin typeface="Calibri" panose="020F0502020204030204" pitchFamily="34" charset="0"/>
                <a:ea typeface="ＭＳ Ｐゴシック" panose="020B0600070205080204" pitchFamily="34" charset="-128"/>
                <a:cs typeface="Calibri" panose="020F0502020204030204" pitchFamily="34" charset="0"/>
              </a:rPr>
              <a:t>And I saw the holy city, the new Jerusalem, coming down out of heaven from God, prepared as a bride adorned for her husband. </a:t>
            </a:r>
            <a:r>
              <a:rPr lang="en-GB" altLang="en-US" sz="2000" b="1" dirty="0">
                <a:latin typeface="Calibri" panose="020F0502020204030204" pitchFamily="34" charset="0"/>
                <a:ea typeface="ＭＳ Ｐゴシック" panose="020B0600070205080204" pitchFamily="34" charset="-128"/>
                <a:cs typeface="Calibri" panose="020F0502020204030204" pitchFamily="34" charset="0"/>
              </a:rPr>
              <a:t>9.  </a:t>
            </a:r>
            <a:r>
              <a:rPr lang="en-GB" altLang="en-US" sz="2000" dirty="0">
                <a:latin typeface="Calibri" panose="020F0502020204030204" pitchFamily="34" charset="0"/>
                <a:ea typeface="ＭＳ Ｐゴシック" panose="020B0600070205080204" pitchFamily="34" charset="-128"/>
                <a:cs typeface="Calibri" panose="020F0502020204030204" pitchFamily="34" charset="0"/>
              </a:rPr>
              <a:t>Then one of the seven angels who had the seven bowls full of the seven last plagues came and said to me, ‘Come, I will show you the bride, the wife of the Lamb’. </a:t>
            </a:r>
            <a:r>
              <a:rPr lang="en-GB" altLang="en-US" sz="2000" b="1" dirty="0">
                <a:latin typeface="Calibri" panose="020F0502020204030204" pitchFamily="34" charset="0"/>
                <a:ea typeface="ＭＳ Ｐゴシック" panose="020B0600070205080204" pitchFamily="34" charset="-128"/>
                <a:cs typeface="Calibri" panose="020F0502020204030204" pitchFamily="34" charset="0"/>
              </a:rPr>
              <a:t>10.</a:t>
            </a:r>
            <a:r>
              <a:rPr lang="en-GB" altLang="en-US" sz="2000" dirty="0">
                <a:latin typeface="Calibri" panose="020F0502020204030204" pitchFamily="34" charset="0"/>
                <a:ea typeface="ＭＳ Ｐゴシック" panose="020B0600070205080204" pitchFamily="34" charset="-128"/>
                <a:cs typeface="Calibri" panose="020F0502020204030204" pitchFamily="34" charset="0"/>
              </a:rPr>
              <a:t> And in the spirit he carried me away to a great, high mountain and showed me the holy city Jerusalem coming down out of heaven from God.  </a:t>
            </a:r>
            <a:r>
              <a:rPr lang="en-GB" altLang="en-US" sz="2000" b="1" dirty="0">
                <a:latin typeface="Calibri" panose="020F0502020204030204" pitchFamily="34" charset="0"/>
                <a:ea typeface="ＭＳ Ｐゴシック" panose="020B0600070205080204" pitchFamily="34" charset="-128"/>
                <a:cs typeface="Calibri" panose="020F0502020204030204" pitchFamily="34" charset="0"/>
              </a:rPr>
              <a:t>11. </a:t>
            </a:r>
            <a:r>
              <a:rPr lang="en-GB" altLang="en-US" sz="2000" dirty="0">
                <a:latin typeface="Calibri" panose="020F0502020204030204" pitchFamily="34" charset="0"/>
                <a:ea typeface="ＭＳ Ｐゴシック" panose="020B0600070205080204" pitchFamily="34" charset="-128"/>
                <a:cs typeface="Calibri" panose="020F0502020204030204" pitchFamily="34" charset="0"/>
              </a:rPr>
              <a:t>It has the glory of God and a radiance like a very rare jewel, like jasper, clear as crystal.</a:t>
            </a:r>
            <a:endParaRPr lang="en-US" altLang="en-US" dirty="0">
              <a:latin typeface="Calibri" panose="020F0502020204030204" pitchFamily="34" charset="0"/>
              <a:ea typeface="ＭＳ Ｐゴシック" panose="020B0600070205080204" pitchFamily="34" charset="-128"/>
              <a:cs typeface="Calibri" panose="020F050202020403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2064" name="Group 41997">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41999"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2000"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42001"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2002"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2003"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004"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2005"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2006"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2007"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2008"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2009"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2010"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2065" name="Group 42011">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42013"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42014"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42015"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42016"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42017"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2018"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42019"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42020"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42021"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2022"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2023"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2024"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2066" name="Rectangle 42025">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2067" name="Freeform 11">
            <a:extLst>
              <a:ext uri="{FF2B5EF4-FFF2-40B4-BE49-F238E27FC236}">
                <a16:creationId xmlns:a16="http://schemas.microsoft.com/office/drawing/2014/main" id="{12852FF2-F486-4EEC-8C4F-38380F3F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2068" name="Rectangle 42029">
            <a:extLst>
              <a:ext uri="{FF2B5EF4-FFF2-40B4-BE49-F238E27FC236}">
                <a16:creationId xmlns:a16="http://schemas.microsoft.com/office/drawing/2014/main" id="{FC7F5C53-48A1-417A-B81C-E2D682CFA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Rectangle 2">
            <a:extLst>
              <a:ext uri="{FF2B5EF4-FFF2-40B4-BE49-F238E27FC236}">
                <a16:creationId xmlns:a16="http://schemas.microsoft.com/office/drawing/2014/main" id="{10E19204-0E43-E38D-E655-C0695981CDE9}"/>
              </a:ext>
            </a:extLst>
          </p:cNvPr>
          <p:cNvSpPr>
            <a:spLocks noGrp="1" noChangeArrowheads="1"/>
          </p:cNvSpPr>
          <p:nvPr>
            <p:ph type="title"/>
          </p:nvPr>
        </p:nvSpPr>
        <p:spPr>
          <a:xfrm>
            <a:off x="486918" y="645106"/>
            <a:ext cx="3841989" cy="1259894"/>
          </a:xfrm>
        </p:spPr>
        <p:txBody>
          <a:bodyPr vert="horz" lIns="91440" tIns="45720" rIns="91440" bIns="45720" rtlCol="0" anchor="t">
            <a:normAutofit/>
          </a:bodyPr>
          <a:lstStyle/>
          <a:p>
            <a:pPr>
              <a:defRPr/>
            </a:pPr>
            <a:r>
              <a:rPr lang="en-US" dirty="0">
                <a:latin typeface="Calibri" panose="020F0502020204030204" pitchFamily="34" charset="0"/>
                <a:cs typeface="Calibri" panose="020F0502020204030204" pitchFamily="34" charset="0"/>
              </a:rPr>
              <a:t>The Visions Draw to an End</a:t>
            </a:r>
          </a:p>
        </p:txBody>
      </p:sp>
      <p:sp>
        <p:nvSpPr>
          <p:cNvPr id="42069" name="Rectangle 42031">
            <a:extLst>
              <a:ext uri="{FF2B5EF4-FFF2-40B4-BE49-F238E27FC236}">
                <a16:creationId xmlns:a16="http://schemas.microsoft.com/office/drawing/2014/main" id="{B1B47D7B-FBC1-451A-9EB3-ADA2ABB96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988" name="Rectangle 4">
            <a:extLst>
              <a:ext uri="{FF2B5EF4-FFF2-40B4-BE49-F238E27FC236}">
                <a16:creationId xmlns:a16="http://schemas.microsoft.com/office/drawing/2014/main" id="{9CC05257-2D91-0A00-EED7-A30445145DF1}"/>
              </a:ext>
            </a:extLst>
          </p:cNvPr>
          <p:cNvSpPr>
            <a:spLocks noGrp="1" noChangeArrowheads="1"/>
          </p:cNvSpPr>
          <p:nvPr>
            <p:ph type="body" sz="half" idx="2"/>
          </p:nvPr>
        </p:nvSpPr>
        <p:spPr>
          <a:xfrm>
            <a:off x="486918" y="2133600"/>
            <a:ext cx="3841989" cy="4143378"/>
          </a:xfrm>
        </p:spPr>
        <p:txBody>
          <a:bodyPr vert="horz" lIns="91440" tIns="45720" rIns="91440" bIns="45720" rtlCol="0">
            <a:normAutofit/>
          </a:bodyPr>
          <a:lstStyle/>
          <a:p>
            <a:pPr>
              <a:lnSpc>
                <a:spcPct val="90000"/>
              </a:lnSpc>
            </a:pPr>
            <a:r>
              <a:rPr lang="en-US" altLang="en-US" sz="1600" dirty="0">
                <a:latin typeface="Calibri" panose="020F0502020204030204" pitchFamily="34" charset="0"/>
                <a:cs typeface="Calibri" panose="020F0502020204030204" pitchFamily="34" charset="0"/>
              </a:rPr>
              <a:t>With the fall of Babylon, heaven rejoices and the vindication of the saints is announced (19:1-5).</a:t>
            </a:r>
          </a:p>
          <a:p>
            <a:pPr>
              <a:lnSpc>
                <a:spcPct val="90000"/>
              </a:lnSpc>
            </a:pPr>
            <a:r>
              <a:rPr lang="en-US" altLang="en-US" sz="1600" dirty="0">
                <a:latin typeface="Calibri" panose="020F0502020204030204" pitchFamily="34" charset="0"/>
                <a:cs typeface="Calibri" panose="020F0502020204030204" pitchFamily="34" charset="0"/>
              </a:rPr>
              <a:t>The imminent marriage of the Lamb and the bride is celebrated (19:6-8). She is said to be adorned with </a:t>
            </a:r>
            <a:r>
              <a:rPr lang="en-US" altLang="ja-JP" sz="1600" dirty="0">
                <a:latin typeface="Calibri" panose="020F0502020204030204" pitchFamily="34" charset="0"/>
                <a:cs typeface="Calibri" panose="020F0502020204030204" pitchFamily="34" charset="0"/>
              </a:rPr>
              <a:t>‘fine linen, bright and pure’. (19:8).</a:t>
            </a:r>
          </a:p>
          <a:p>
            <a:pPr>
              <a:lnSpc>
                <a:spcPct val="90000"/>
              </a:lnSpc>
            </a:pPr>
            <a:r>
              <a:rPr lang="en-US" altLang="en-US" sz="1600" dirty="0">
                <a:latin typeface="Calibri" panose="020F0502020204030204" pitchFamily="34" charset="0"/>
                <a:cs typeface="Calibri" panose="020F0502020204030204" pitchFamily="34" charset="0"/>
              </a:rPr>
              <a:t>This is followed by visions of the warrior messiah, the capture of the beasts, the resurrection, the reign of the martyred, the defeat of Satan, the second resurrection and judgment.</a:t>
            </a:r>
          </a:p>
          <a:p>
            <a:pPr>
              <a:lnSpc>
                <a:spcPct val="90000"/>
              </a:lnSpc>
            </a:pPr>
            <a:r>
              <a:rPr lang="en-US" altLang="en-US" sz="1600" dirty="0">
                <a:latin typeface="Calibri" panose="020F0502020204030204" pitchFamily="34" charset="0"/>
                <a:cs typeface="Calibri" panose="020F0502020204030204" pitchFamily="34" charset="0"/>
              </a:rPr>
              <a:t>After this the new Jerusalem appears coming down from heaven (19:9-20:15).</a:t>
            </a:r>
          </a:p>
        </p:txBody>
      </p:sp>
      <p:pic>
        <p:nvPicPr>
          <p:cNvPr id="41993" name="Picture 9" descr="NewJerusalem">
            <a:extLst>
              <a:ext uri="{FF2B5EF4-FFF2-40B4-BE49-F238E27FC236}">
                <a16:creationId xmlns:a16="http://schemas.microsoft.com/office/drawing/2014/main" id="{67B0F4CB-087F-24A2-7F02-F79F06BA8844}"/>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20191" r="21375" b="2"/>
          <a:stretch/>
        </p:blipFill>
        <p:spPr>
          <a:xfrm>
            <a:off x="4568937" y="645106"/>
            <a:ext cx="4088720" cy="5247747"/>
          </a:xfrm>
          <a:prstGeom prst="rect">
            <a:avLst/>
          </a:prstGeom>
        </p:spPr>
      </p:pic>
      <p:sp>
        <p:nvSpPr>
          <p:cNvPr id="42034" name="Freeform 12">
            <a:extLst>
              <a:ext uri="{FF2B5EF4-FFF2-40B4-BE49-F238E27FC236}">
                <a16:creationId xmlns:a16="http://schemas.microsoft.com/office/drawing/2014/main" id="{D290F82B-4A61-479E-9EDF-E52FA9D9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3019" name="Group 43018">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43020"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3021"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43022"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3023"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3024"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3025"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026"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3027"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3028"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3029"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3030"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3031"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3033" name="Group 43032">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43034"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43035"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43036"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43037"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43038"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3039"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43040"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43041"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43042"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3043"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3044"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3045"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3047" name="Rectangle 43046">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3049" name="Freeform 11">
            <a:extLst>
              <a:ext uri="{FF2B5EF4-FFF2-40B4-BE49-F238E27FC236}">
                <a16:creationId xmlns:a16="http://schemas.microsoft.com/office/drawing/2014/main" id="{12852FF2-F486-4EEC-8C4F-38380F3F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3010" name="Rectangle 2">
            <a:extLst>
              <a:ext uri="{FF2B5EF4-FFF2-40B4-BE49-F238E27FC236}">
                <a16:creationId xmlns:a16="http://schemas.microsoft.com/office/drawing/2014/main" id="{7420080C-C75F-7E3D-DEFA-5321C14A0615}"/>
              </a:ext>
            </a:extLst>
          </p:cNvPr>
          <p:cNvSpPr>
            <a:spLocks noGrp="1" noChangeArrowheads="1"/>
          </p:cNvSpPr>
          <p:nvPr>
            <p:ph type="title"/>
          </p:nvPr>
        </p:nvSpPr>
        <p:spPr>
          <a:xfrm>
            <a:off x="1944694" y="624110"/>
            <a:ext cx="3592506" cy="1280890"/>
          </a:xfrm>
        </p:spPr>
        <p:txBody>
          <a:bodyPr vert="horz" lIns="91440" tIns="45720" rIns="91440" bIns="45720" rtlCol="0" anchor="t">
            <a:normAutofit/>
          </a:bodyPr>
          <a:lstStyle/>
          <a:p>
            <a:pPr>
              <a:lnSpc>
                <a:spcPct val="90000"/>
              </a:lnSpc>
              <a:defRPr/>
            </a:pPr>
            <a:r>
              <a:rPr lang="en-US" sz="2800" dirty="0">
                <a:latin typeface="Calibri" panose="020F0502020204030204" pitchFamily="34" charset="0"/>
                <a:cs typeface="Calibri" panose="020F0502020204030204" pitchFamily="34" charset="0"/>
              </a:rPr>
              <a:t>The New Jerusalem: Like an Adorned Bride</a:t>
            </a:r>
          </a:p>
        </p:txBody>
      </p:sp>
      <p:sp>
        <p:nvSpPr>
          <p:cNvPr id="43011" name="Rectangle 3">
            <a:extLst>
              <a:ext uri="{FF2B5EF4-FFF2-40B4-BE49-F238E27FC236}">
                <a16:creationId xmlns:a16="http://schemas.microsoft.com/office/drawing/2014/main" id="{BA0B2BB7-FFE9-29D3-2344-B255D3468FA9}"/>
              </a:ext>
            </a:extLst>
          </p:cNvPr>
          <p:cNvSpPr>
            <a:spLocks noGrp="1" noChangeArrowheads="1"/>
          </p:cNvSpPr>
          <p:nvPr>
            <p:ph type="body" sz="half" idx="1"/>
          </p:nvPr>
        </p:nvSpPr>
        <p:spPr>
          <a:xfrm>
            <a:off x="1941909" y="2040467"/>
            <a:ext cx="3601641" cy="3870755"/>
          </a:xfrm>
        </p:spPr>
        <p:txBody>
          <a:bodyPr vert="horz" lIns="91440" tIns="45720" rIns="91440" bIns="45720" rtlCol="0">
            <a:normAutofit fontScale="92500"/>
          </a:bodyPr>
          <a:lstStyle/>
          <a:p>
            <a:pPr>
              <a:lnSpc>
                <a:spcPct val="90000"/>
              </a:lnSpc>
            </a:pPr>
            <a:r>
              <a:rPr lang="en-US" altLang="en-US" dirty="0">
                <a:latin typeface="Calibri" panose="020F0502020204030204" pitchFamily="34" charset="0"/>
                <a:cs typeface="Calibri" panose="020F0502020204030204" pitchFamily="34" charset="0"/>
              </a:rPr>
              <a:t>The new Jerusalem is prepared </a:t>
            </a:r>
            <a:r>
              <a:rPr lang="en-US" altLang="ja-JP" dirty="0">
                <a:latin typeface="Calibri" panose="020F0502020204030204" pitchFamily="34" charset="0"/>
                <a:cs typeface="Calibri" panose="020F0502020204030204" pitchFamily="34" charset="0"/>
              </a:rPr>
              <a:t>‘as a bride adorned for her husband’ (21:2). </a:t>
            </a:r>
          </a:p>
          <a:p>
            <a:pPr>
              <a:lnSpc>
                <a:spcPct val="90000"/>
              </a:lnSpc>
            </a:pPr>
            <a:r>
              <a:rPr lang="en-US" altLang="en-US" dirty="0">
                <a:latin typeface="Calibri" panose="020F0502020204030204" pitchFamily="34" charset="0"/>
                <a:cs typeface="Calibri" panose="020F0502020204030204" pitchFamily="34" charset="0"/>
              </a:rPr>
              <a:t>Note the use of bride imagery for the church (II Cor. 11:2; Ephesians 5:23-24).</a:t>
            </a:r>
          </a:p>
          <a:p>
            <a:pPr>
              <a:lnSpc>
                <a:spcPct val="90000"/>
              </a:lnSpc>
            </a:pPr>
            <a:r>
              <a:rPr lang="en-US" altLang="en-US" dirty="0">
                <a:latin typeface="Calibri" panose="020F0502020204030204" pitchFamily="34" charset="0"/>
                <a:cs typeface="Calibri" panose="020F0502020204030204" pitchFamily="34" charset="0"/>
              </a:rPr>
              <a:t>Is the new Jerusalem a metaphor for the new people of God?</a:t>
            </a:r>
          </a:p>
          <a:p>
            <a:pPr>
              <a:lnSpc>
                <a:spcPct val="90000"/>
              </a:lnSpc>
            </a:pPr>
            <a:r>
              <a:rPr lang="en-US" altLang="en-US" dirty="0">
                <a:latin typeface="Calibri" panose="020F0502020204030204" pitchFamily="34" charset="0"/>
                <a:cs typeface="Calibri" panose="020F0502020204030204" pitchFamily="34" charset="0"/>
              </a:rPr>
              <a:t>The fine linen is </a:t>
            </a:r>
            <a:r>
              <a:rPr lang="en-US" altLang="ja-JP" dirty="0">
                <a:latin typeface="Calibri" panose="020F0502020204030204" pitchFamily="34" charset="0"/>
                <a:cs typeface="Calibri" panose="020F0502020204030204" pitchFamily="34" charset="0"/>
              </a:rPr>
              <a:t>‘the righteous deeds of the saints’ (19:8).</a:t>
            </a:r>
          </a:p>
          <a:p>
            <a:pPr>
              <a:lnSpc>
                <a:spcPct val="90000"/>
              </a:lnSpc>
            </a:pPr>
            <a:r>
              <a:rPr lang="en-US" altLang="en-US" dirty="0">
                <a:latin typeface="Calibri" panose="020F0502020204030204" pitchFamily="34" charset="0"/>
                <a:cs typeface="Calibri" panose="020F0502020204030204" pitchFamily="34" charset="0"/>
              </a:rPr>
              <a:t>The primary image is of the new Jerusalem, to be kept in heaven until the last days. It represents the renewed world of God.</a:t>
            </a:r>
          </a:p>
        </p:txBody>
      </p:sp>
      <p:pic>
        <p:nvPicPr>
          <p:cNvPr id="43014" name="Picture 6" descr="11 NewJerusalem">
            <a:extLst>
              <a:ext uri="{FF2B5EF4-FFF2-40B4-BE49-F238E27FC236}">
                <a16:creationId xmlns:a16="http://schemas.microsoft.com/office/drawing/2014/main" id="{7E4330EA-BF93-A3BA-69CA-1E63C47EFF58}"/>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8840" r="18700" b="-1"/>
          <a:stretch/>
        </p:blipFill>
        <p:spPr>
          <a:xfrm>
            <a:off x="5802109" y="711199"/>
            <a:ext cx="2826350" cy="5419237"/>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4040" name="Rectangle 44039">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Rectangle 2">
            <a:extLst>
              <a:ext uri="{FF2B5EF4-FFF2-40B4-BE49-F238E27FC236}">
                <a16:creationId xmlns:a16="http://schemas.microsoft.com/office/drawing/2014/main" id="{5890B442-9E12-D443-19C5-975E03AFD63C}"/>
              </a:ext>
            </a:extLst>
          </p:cNvPr>
          <p:cNvSpPr>
            <a:spLocks noGrp="1" noChangeArrowheads="1"/>
          </p:cNvSpPr>
          <p:nvPr>
            <p:ph type="title"/>
          </p:nvPr>
        </p:nvSpPr>
        <p:spPr>
          <a:xfrm>
            <a:off x="2529796" y="624110"/>
            <a:ext cx="6098663" cy="1280890"/>
          </a:xfrm>
        </p:spPr>
        <p:txBody>
          <a:bodyPr>
            <a:normAutofit/>
          </a:bodyPr>
          <a:lstStyle/>
          <a:p>
            <a:pPr eaLnBrk="1" hangingPunct="1">
              <a:lnSpc>
                <a:spcPct val="90000"/>
              </a:lnSpc>
              <a:defRPr/>
            </a:pPr>
            <a:r>
              <a:rPr lang="en-US" sz="3100" dirty="0">
                <a:latin typeface="Calibri" panose="020F0502020204030204" pitchFamily="34" charset="0"/>
                <a:cs typeface="Calibri" panose="020F0502020204030204" pitchFamily="34" charset="0"/>
              </a:rPr>
              <a:t>Assessing the Female Images: Dichotomy of Good and Evil</a:t>
            </a:r>
          </a:p>
        </p:txBody>
      </p:sp>
      <p:sp>
        <p:nvSpPr>
          <p:cNvPr id="44042" name="Rectangle 44041">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044" name="Group 44043">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44045"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4046"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4047"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4048"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4049"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44050"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4051"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44052"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44053"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44054"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44055"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44056"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44058"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44035" name="Rectangle 3">
            <a:extLst>
              <a:ext uri="{FF2B5EF4-FFF2-40B4-BE49-F238E27FC236}">
                <a16:creationId xmlns:a16="http://schemas.microsoft.com/office/drawing/2014/main" id="{E7F38E27-AFF0-31B0-FCEA-CF982386C5AD}"/>
              </a:ext>
            </a:extLst>
          </p:cNvPr>
          <p:cNvSpPr>
            <a:spLocks noGrp="1" noChangeArrowheads="1"/>
          </p:cNvSpPr>
          <p:nvPr>
            <p:ph idx="1"/>
          </p:nvPr>
        </p:nvSpPr>
        <p:spPr>
          <a:xfrm>
            <a:off x="2529796" y="2133600"/>
            <a:ext cx="6098663" cy="3777622"/>
          </a:xfrm>
        </p:spPr>
        <p:txBody>
          <a:bodyPr>
            <a:normAutofit/>
          </a:bodyPr>
          <a:lstStyle/>
          <a:p>
            <a:pPr eaLnBrk="1" hangingPunct="1"/>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Virgin/harlot, white/scarlet, good/evil.</a:t>
            </a:r>
          </a:p>
          <a:p>
            <a:pPr eaLnBrk="1" hangingPunct="1"/>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Women are characterized as either wholly good or as wholly bad</a:t>
            </a:r>
          </a:p>
          <a:p>
            <a:pPr eaLnBrk="1" hangingPunct="1"/>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Reflection of a culture that focuses on male control over female sexuality:</a:t>
            </a:r>
          </a:p>
          <a:p>
            <a:pPr eaLnBrk="1" hangingPunct="1">
              <a:buFont typeface="Wingdings" pitchFamily="2" charset="2"/>
              <a:buNone/>
            </a:pPr>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	</a:t>
            </a:r>
            <a:r>
              <a:rPr lang="ja-JP" altLang="en-US" sz="2000">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latin typeface="Calibri" panose="020F0502020204030204" pitchFamily="34" charset="0"/>
                <a:ea typeface="ＭＳ Ｐゴシック" panose="020B0600070205080204" pitchFamily="34" charset="-128"/>
                <a:cs typeface="Calibri" panose="020F0502020204030204" pitchFamily="34" charset="0"/>
              </a:rPr>
              <a:t>Good females</a:t>
            </a:r>
            <a:r>
              <a:rPr lang="ja-JP" altLang="en-US" sz="2000">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latin typeface="Calibri" panose="020F0502020204030204" pitchFamily="34" charset="0"/>
                <a:ea typeface="ＭＳ Ｐゴシック" panose="020B0600070205080204" pitchFamily="34" charset="-128"/>
                <a:cs typeface="Calibri" panose="020F0502020204030204" pitchFamily="34" charset="0"/>
              </a:rPr>
              <a:t> - sexuality is controlled (motherhood, virginity).</a:t>
            </a:r>
          </a:p>
          <a:p>
            <a:pPr eaLnBrk="1" hangingPunct="1">
              <a:buFont typeface="Wingdings" pitchFamily="2" charset="2"/>
              <a:buNone/>
            </a:pPr>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	</a:t>
            </a:r>
            <a:r>
              <a:rPr lang="ja-JP" altLang="en-US" sz="2000">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latin typeface="Calibri" panose="020F0502020204030204" pitchFamily="34" charset="0"/>
                <a:ea typeface="ＭＳ Ｐゴシック" panose="020B0600070205080204" pitchFamily="34" charset="-128"/>
                <a:cs typeface="Calibri" panose="020F0502020204030204" pitchFamily="34" charset="0"/>
              </a:rPr>
              <a:t>Bad females</a:t>
            </a:r>
            <a:r>
              <a:rPr lang="ja-JP" altLang="en-US" sz="2000">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latin typeface="Calibri" panose="020F0502020204030204" pitchFamily="34" charset="0"/>
                <a:ea typeface="ＭＳ Ｐゴシック" panose="020B0600070205080204" pitchFamily="34" charset="-128"/>
                <a:cs typeface="Calibri" panose="020F0502020204030204" pitchFamily="34" charset="0"/>
              </a:rPr>
              <a:t> - sexuality escapes male control.</a:t>
            </a:r>
          </a:p>
          <a:p>
            <a:pPr eaLnBrk="1" hangingPunct="1"/>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Sexuality and control, over congregations (Jezebel) and empires (Babylon), go hand in hand.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5065" name="Rectangle 45064">
            <a:extLst>
              <a:ext uri="{FF2B5EF4-FFF2-40B4-BE49-F238E27FC236}">
                <a16:creationId xmlns:a16="http://schemas.microsoft.com/office/drawing/2014/main" id="{B5E4CBEC-18A2-4509-A45D-D5E653582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Rectangle 2">
            <a:extLst>
              <a:ext uri="{FF2B5EF4-FFF2-40B4-BE49-F238E27FC236}">
                <a16:creationId xmlns:a16="http://schemas.microsoft.com/office/drawing/2014/main" id="{9BB337DD-6B9F-C0F0-FC91-382CAA8B426E}"/>
              </a:ext>
            </a:extLst>
          </p:cNvPr>
          <p:cNvSpPr>
            <a:spLocks noGrp="1" noChangeArrowheads="1"/>
          </p:cNvSpPr>
          <p:nvPr>
            <p:ph type="title"/>
          </p:nvPr>
        </p:nvSpPr>
        <p:spPr>
          <a:xfrm>
            <a:off x="944919" y="3101093"/>
            <a:ext cx="1840539" cy="3029344"/>
          </a:xfrm>
        </p:spPr>
        <p:txBody>
          <a:bodyPr>
            <a:normAutofit/>
          </a:bodyPr>
          <a:lstStyle/>
          <a:p>
            <a:pPr eaLnBrk="1" hangingPunct="1">
              <a:defRPr/>
            </a:pPr>
            <a:r>
              <a:rPr lang="en-US" sz="2400">
                <a:solidFill>
                  <a:schemeClr val="bg1"/>
                </a:solidFill>
                <a:cs typeface="+mj-cs"/>
              </a:rPr>
              <a:t>Assessing the Female Images: </a:t>
            </a:r>
            <a:br>
              <a:rPr lang="en-US" sz="2400">
                <a:solidFill>
                  <a:schemeClr val="bg1"/>
                </a:solidFill>
                <a:cs typeface="+mj-cs"/>
              </a:rPr>
            </a:br>
            <a:r>
              <a:rPr lang="en-US" sz="2400">
                <a:solidFill>
                  <a:schemeClr val="bg1"/>
                </a:solidFill>
                <a:cs typeface="+mj-cs"/>
              </a:rPr>
              <a:t>Dichotomy of Good and Evil</a:t>
            </a:r>
          </a:p>
        </p:txBody>
      </p:sp>
      <p:sp>
        <p:nvSpPr>
          <p:cNvPr id="45067" name="Freeform 11">
            <a:extLst>
              <a:ext uri="{FF2B5EF4-FFF2-40B4-BE49-F238E27FC236}">
                <a16:creationId xmlns:a16="http://schemas.microsoft.com/office/drawing/2014/main" id="{0A5EA4A7-4381-4FC6-AA9A-C9EA77B84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45069" name="Rectangle 45068">
            <a:extLst>
              <a:ext uri="{FF2B5EF4-FFF2-40B4-BE49-F238E27FC236}">
                <a16:creationId xmlns:a16="http://schemas.microsoft.com/office/drawing/2014/main" id="{E6295D53-0474-4725-85BE-1F15FCC2D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5061" name="Rectangle 3">
            <a:extLst>
              <a:ext uri="{FF2B5EF4-FFF2-40B4-BE49-F238E27FC236}">
                <a16:creationId xmlns:a16="http://schemas.microsoft.com/office/drawing/2014/main" id="{E8A446B2-7905-92D1-6781-0B5A47F9F0CC}"/>
              </a:ext>
            </a:extLst>
          </p:cNvPr>
          <p:cNvGraphicFramePr>
            <a:graphicFrameLocks noGrp="1"/>
          </p:cNvGraphicFramePr>
          <p:nvPr>
            <p:ph idx="1"/>
            <p:extLst>
              <p:ext uri="{D42A27DB-BD31-4B8C-83A1-F6EECF244321}">
                <p14:modId xmlns:p14="http://schemas.microsoft.com/office/powerpoint/2010/main" val="344008027"/>
              </p:ext>
            </p:extLst>
          </p:nvPr>
        </p:nvGraphicFramePr>
        <p:xfrm>
          <a:off x="3534858" y="641551"/>
          <a:ext cx="5124159"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8136" name="Rectangle 48135">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0" name="Rectangle 2">
            <a:extLst>
              <a:ext uri="{FF2B5EF4-FFF2-40B4-BE49-F238E27FC236}">
                <a16:creationId xmlns:a16="http://schemas.microsoft.com/office/drawing/2014/main" id="{4A186040-24B1-03C1-EFFF-BFCDCF4DEBBE}"/>
              </a:ext>
            </a:extLst>
          </p:cNvPr>
          <p:cNvSpPr>
            <a:spLocks noGrp="1" noChangeArrowheads="1"/>
          </p:cNvSpPr>
          <p:nvPr>
            <p:ph type="title"/>
          </p:nvPr>
        </p:nvSpPr>
        <p:spPr>
          <a:xfrm>
            <a:off x="2529796" y="624110"/>
            <a:ext cx="6098663" cy="1280890"/>
          </a:xfrm>
        </p:spPr>
        <p:txBody>
          <a:bodyPr>
            <a:normAutofit/>
          </a:bodyPr>
          <a:lstStyle/>
          <a:p>
            <a:pPr eaLnBrk="1" hangingPunct="1">
              <a:lnSpc>
                <a:spcPct val="90000"/>
              </a:lnSpc>
              <a:defRPr/>
            </a:pPr>
            <a:r>
              <a:rPr lang="en-US" sz="3100" dirty="0">
                <a:latin typeface="Calibri" panose="020F0502020204030204" pitchFamily="34" charset="0"/>
                <a:cs typeface="Calibri" panose="020F0502020204030204" pitchFamily="34" charset="0"/>
              </a:rPr>
              <a:t>Assessing the Female Images: </a:t>
            </a:r>
            <a:br>
              <a:rPr lang="en-US" sz="3100" dirty="0">
                <a:latin typeface="Calibri" panose="020F0502020204030204" pitchFamily="34" charset="0"/>
                <a:cs typeface="Calibri" panose="020F0502020204030204" pitchFamily="34" charset="0"/>
              </a:rPr>
            </a:br>
            <a:r>
              <a:rPr lang="en-US" sz="3100" dirty="0">
                <a:latin typeface="Calibri" panose="020F0502020204030204" pitchFamily="34" charset="0"/>
                <a:cs typeface="Calibri" panose="020F0502020204030204" pitchFamily="34" charset="0"/>
              </a:rPr>
              <a:t>Dichotomy of Good and Evil</a:t>
            </a:r>
          </a:p>
        </p:txBody>
      </p:sp>
      <p:sp>
        <p:nvSpPr>
          <p:cNvPr id="48138" name="Rectangle 48137">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140" name="Group 48139">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48141"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8142"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8143"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8144"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8145"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48146"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8147"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48148"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48149"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48150"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48151"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48152"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48154"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48131" name="Rectangle 3">
            <a:extLst>
              <a:ext uri="{FF2B5EF4-FFF2-40B4-BE49-F238E27FC236}">
                <a16:creationId xmlns:a16="http://schemas.microsoft.com/office/drawing/2014/main" id="{920574F1-B2BE-BC54-CEBA-797DF60EBB5F}"/>
              </a:ext>
            </a:extLst>
          </p:cNvPr>
          <p:cNvSpPr>
            <a:spLocks noGrp="1" noChangeArrowheads="1"/>
          </p:cNvSpPr>
          <p:nvPr>
            <p:ph idx="1"/>
          </p:nvPr>
        </p:nvSpPr>
        <p:spPr>
          <a:xfrm>
            <a:off x="2529796" y="2133600"/>
            <a:ext cx="6098663" cy="3777622"/>
          </a:xfrm>
        </p:spPr>
        <p:txBody>
          <a:bodyPr>
            <a:normAutofit lnSpcReduction="10000"/>
          </a:bodyPr>
          <a:lstStyle/>
          <a:p>
            <a:pPr eaLnBrk="1" hangingPunct="1"/>
            <a:endParaRPr lang="en-US" altLang="en-US" dirty="0">
              <a:ea typeface="ＭＳ Ｐゴシック" panose="020B0600070205080204" pitchFamily="34" charset="-128"/>
            </a:endParaRPr>
          </a:p>
          <a:p>
            <a:pPr eaLnBrk="1" hangingPunct="1"/>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They sometimes represent darkness and chaos (harlots, temptresses &gt; close to the outside).</a:t>
            </a:r>
          </a:p>
          <a:p>
            <a:pPr eaLnBrk="1" hangingPunct="1"/>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At other times they are idealized (virgins &gt; close to the inside, shielding the symbolic order from the imaginary chaos). </a:t>
            </a:r>
          </a:p>
          <a:p>
            <a:pPr eaLnBrk="1" hangingPunct="1"/>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Enduring image for males and females in Revelation 12? The woman clothed with the sun represents the struggle of Christians to remain faithful to God. The symbol of </a:t>
            </a:r>
            <a:r>
              <a:rPr lang="ja-JP" altLang="en-US" sz="2000">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latin typeface="Calibri" panose="020F0502020204030204" pitchFamily="34" charset="0"/>
                <a:ea typeface="ＭＳ Ｐゴシック" panose="020B0600070205080204" pitchFamily="34" charset="-128"/>
                <a:cs typeface="Calibri" panose="020F0502020204030204" pitchFamily="34" charset="0"/>
              </a:rPr>
              <a:t>woman</a:t>
            </a:r>
            <a:r>
              <a:rPr lang="ja-JP" altLang="en-US" sz="2000">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latin typeface="Calibri" panose="020F0502020204030204" pitchFamily="34" charset="0"/>
                <a:ea typeface="ＭＳ Ｐゴシック" panose="020B0600070205080204" pitchFamily="34" charset="-128"/>
                <a:cs typeface="Calibri" panose="020F0502020204030204" pitchFamily="34" charset="0"/>
              </a:rPr>
              <a:t> signifies the protection and salvation of the people of God and the future of a renewed world</a:t>
            </a:r>
            <a:r>
              <a:rPr lang="en-US" altLang="ja-JP" dirty="0">
                <a:ea typeface="ＭＳ Ｐゴシック" panose="020B0600070205080204" pitchFamily="34" charset="-128"/>
              </a:rPr>
              <a:t>.</a:t>
            </a:r>
            <a:endParaRPr lang="en-US" altLang="en-US" dirty="0">
              <a:ea typeface="ＭＳ Ｐゴシック" panose="020B0600070205080204" pitchFamily="34" charset="-128"/>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6088" name="Rectangle 46087">
            <a:extLst>
              <a:ext uri="{FF2B5EF4-FFF2-40B4-BE49-F238E27FC236}">
                <a16:creationId xmlns:a16="http://schemas.microsoft.com/office/drawing/2014/main" id="{0B0685DC-0CEE-482C-8A89-7A85EECA3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a:extLst>
              <a:ext uri="{FF2B5EF4-FFF2-40B4-BE49-F238E27FC236}">
                <a16:creationId xmlns:a16="http://schemas.microsoft.com/office/drawing/2014/main" id="{73D17344-5A85-37A7-C39E-801D61826BD6}"/>
              </a:ext>
            </a:extLst>
          </p:cNvPr>
          <p:cNvSpPr>
            <a:spLocks noGrp="1" noChangeArrowheads="1"/>
          </p:cNvSpPr>
          <p:nvPr>
            <p:ph type="title"/>
          </p:nvPr>
        </p:nvSpPr>
        <p:spPr>
          <a:xfrm>
            <a:off x="5891645" y="685800"/>
            <a:ext cx="2736814" cy="5225422"/>
          </a:xfrm>
        </p:spPr>
        <p:txBody>
          <a:bodyPr anchor="ctr">
            <a:normAutofit/>
          </a:bodyPr>
          <a:lstStyle/>
          <a:p>
            <a:pPr eaLnBrk="1" hangingPunct="1"/>
            <a:r>
              <a:rPr lang="en-US" altLang="en-US" sz="3300" dirty="0">
                <a:latin typeface="Calibri" panose="020F0502020204030204" pitchFamily="34" charset="0"/>
                <a:ea typeface="ＭＳ Ｐゴシック" panose="020B0600070205080204" pitchFamily="34" charset="-128"/>
                <a:cs typeface="Calibri" panose="020F0502020204030204" pitchFamily="34" charset="0"/>
              </a:rPr>
              <a:t>Translating Revelation</a:t>
            </a:r>
            <a:r>
              <a:rPr lang="en-GB" altLang="en-US" sz="3300" dirty="0">
                <a:latin typeface="Calibri" panose="020F0502020204030204" pitchFamily="34" charset="0"/>
                <a:ea typeface="ＭＳ Ｐゴシック" panose="020B0600070205080204" pitchFamily="34" charset="-128"/>
                <a:cs typeface="Calibri" panose="020F0502020204030204" pitchFamily="34" charset="0"/>
              </a:rPr>
              <a:t>’</a:t>
            </a:r>
            <a:r>
              <a:rPr lang="en-US" altLang="ja-JP" sz="3300" dirty="0">
                <a:latin typeface="Calibri" panose="020F0502020204030204" pitchFamily="34" charset="0"/>
                <a:ea typeface="ＭＳ Ｐゴシック" panose="020B0600070205080204" pitchFamily="34" charset="-128"/>
                <a:cs typeface="Calibri" panose="020F0502020204030204" pitchFamily="34" charset="0"/>
              </a:rPr>
              <a:t>s Images</a:t>
            </a:r>
            <a:endParaRPr lang="en-US" altLang="en-US" sz="3300" dirty="0">
              <a:latin typeface="Calibri" panose="020F0502020204030204" pitchFamily="34" charset="0"/>
              <a:ea typeface="ＭＳ Ｐゴシック" panose="020B0600070205080204" pitchFamily="34" charset="-128"/>
              <a:cs typeface="Calibri" panose="020F0502020204030204" pitchFamily="34" charset="0"/>
            </a:endParaRPr>
          </a:p>
        </p:txBody>
      </p:sp>
      <p:sp>
        <p:nvSpPr>
          <p:cNvPr id="46090" name="Rectangle 46089">
            <a:extLst>
              <a:ext uri="{FF2B5EF4-FFF2-40B4-BE49-F238E27FC236}">
                <a16:creationId xmlns:a16="http://schemas.microsoft.com/office/drawing/2014/main" id="{A31628A5-06CF-426B-948A-59ED234C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6083" name="Rectangle 3">
            <a:extLst>
              <a:ext uri="{FF2B5EF4-FFF2-40B4-BE49-F238E27FC236}">
                <a16:creationId xmlns:a16="http://schemas.microsoft.com/office/drawing/2014/main" id="{DB300E83-428F-11EF-5043-FFC80F4F53E8}"/>
              </a:ext>
            </a:extLst>
          </p:cNvPr>
          <p:cNvSpPr>
            <a:spLocks noGrp="1" noChangeArrowheads="1"/>
          </p:cNvSpPr>
          <p:nvPr>
            <p:ph idx="1"/>
          </p:nvPr>
        </p:nvSpPr>
        <p:spPr>
          <a:xfrm>
            <a:off x="826165" y="685800"/>
            <a:ext cx="4477622" cy="5225422"/>
          </a:xfrm>
        </p:spPr>
        <p:txBody>
          <a:bodyPr anchor="ctr">
            <a:normAutofit/>
          </a:bodyPr>
          <a:lstStyle/>
          <a:p>
            <a:pPr eaLnBrk="1" hangingPunct="1">
              <a:lnSpc>
                <a:spcPct val="90000"/>
              </a:lnSpc>
            </a:pPr>
            <a:r>
              <a:rPr lang="en-US" altLang="en-US" sz="1600" dirty="0">
                <a:latin typeface="Calibri" panose="020F0502020204030204" pitchFamily="34" charset="0"/>
                <a:ea typeface="ＭＳ Ｐゴシック" panose="020B0600070205080204" pitchFamily="34" charset="-128"/>
                <a:cs typeface="Calibri" panose="020F0502020204030204" pitchFamily="34" charset="0"/>
              </a:rPr>
              <a:t>Identifying with a good image: denial of female self-determination.</a:t>
            </a:r>
          </a:p>
          <a:p>
            <a:pPr eaLnBrk="1" hangingPunct="1">
              <a:lnSpc>
                <a:spcPct val="90000"/>
              </a:lnSpc>
            </a:pPr>
            <a:r>
              <a:rPr lang="en-US" altLang="en-US" sz="1600" dirty="0">
                <a:latin typeface="Calibri" panose="020F0502020204030204" pitchFamily="34" charset="0"/>
                <a:ea typeface="ＭＳ Ｐゴシック" panose="020B0600070205080204" pitchFamily="34" charset="-128"/>
                <a:cs typeface="Calibri" panose="020F0502020204030204" pitchFamily="34" charset="0"/>
              </a:rPr>
              <a:t>Identifying with a bad image: feminine defiance is applauded.</a:t>
            </a:r>
          </a:p>
          <a:p>
            <a:pPr eaLnBrk="1" hangingPunct="1">
              <a:lnSpc>
                <a:spcPct val="90000"/>
              </a:lnSpc>
            </a:pPr>
            <a:r>
              <a:rPr lang="en-US" altLang="en-US" sz="1600" dirty="0">
                <a:latin typeface="Calibri" panose="020F0502020204030204" pitchFamily="34" charset="0"/>
                <a:ea typeface="ＭＳ Ｐゴシック" panose="020B0600070205080204" pitchFamily="34" charset="-128"/>
                <a:cs typeface="Calibri" panose="020F0502020204030204" pitchFamily="34" charset="0"/>
              </a:rPr>
              <a:t>Metaphorical dimension is often highlighted:</a:t>
            </a:r>
          </a:p>
          <a:p>
            <a:pPr eaLnBrk="1" hangingPunct="1">
              <a:lnSpc>
                <a:spcPct val="90000"/>
              </a:lnSpc>
              <a:buFont typeface="Wingdings" pitchFamily="2" charset="2"/>
              <a:buNone/>
            </a:pPr>
            <a:r>
              <a:rPr lang="en-US" altLang="en-US" sz="1600" dirty="0">
                <a:latin typeface="Calibri" panose="020F0502020204030204" pitchFamily="34" charset="0"/>
                <a:ea typeface="ＭＳ Ｐゴシック" panose="020B0600070205080204" pitchFamily="34" charset="-128"/>
                <a:cs typeface="Calibri" panose="020F0502020204030204" pitchFamily="34" charset="0"/>
              </a:rPr>
              <a:t>	The female imagery of Revelation, therefore, would be completely misconstrued if it were understood as referring to the actual </a:t>
            </a:r>
            <a:r>
              <a:rPr lang="en-US" altLang="en-US" sz="1600" dirty="0" err="1">
                <a:latin typeface="Calibri" panose="020F0502020204030204" pitchFamily="34" charset="0"/>
                <a:ea typeface="ＭＳ Ｐゴシック" panose="020B0600070205080204" pitchFamily="34" charset="-128"/>
                <a:cs typeface="Calibri" panose="020F0502020204030204" pitchFamily="34" charset="0"/>
              </a:rPr>
              <a:t>behaviour</a:t>
            </a:r>
            <a:r>
              <a:rPr lang="en-US" altLang="en-US" sz="1600" dirty="0">
                <a:latin typeface="Calibri" panose="020F0502020204030204" pitchFamily="34" charset="0"/>
                <a:ea typeface="ＭＳ Ｐゴシック" panose="020B0600070205080204" pitchFamily="34" charset="-128"/>
                <a:cs typeface="Calibri" panose="020F0502020204030204" pitchFamily="34" charset="0"/>
              </a:rPr>
              <a:t> of individual women …. Just as the image of the Lamb refers to an actual historical person and not to animals, so the images of the heavenly woman, the bride, or the harlot symbolize cities as the places of human culture and political institutions and do not tell us anything about the author</a:t>
            </a:r>
            <a:r>
              <a:rPr lang="ja-JP" altLang="en-US" sz="1600">
                <a:latin typeface="Calibri" panose="020F0502020204030204" pitchFamily="34" charset="0"/>
                <a:ea typeface="ＭＳ Ｐゴシック" panose="020B0600070205080204" pitchFamily="34" charset="-128"/>
                <a:cs typeface="Calibri" panose="020F0502020204030204" pitchFamily="34" charset="0"/>
              </a:rPr>
              <a:t>’</a:t>
            </a:r>
            <a:r>
              <a:rPr lang="en-US" altLang="ja-JP" sz="1600" dirty="0">
                <a:latin typeface="Calibri" panose="020F0502020204030204" pitchFamily="34" charset="0"/>
                <a:ea typeface="ＭＳ Ｐゴシック" panose="020B0600070205080204" pitchFamily="34" charset="-128"/>
                <a:cs typeface="Calibri" panose="020F0502020204030204" pitchFamily="34" charset="0"/>
              </a:rPr>
              <a:t>s understanding of actual women</a:t>
            </a:r>
            <a:r>
              <a:rPr lang="ja-JP" altLang="en-US" sz="1600">
                <a:latin typeface="Calibri" panose="020F0502020204030204" pitchFamily="34" charset="0"/>
                <a:ea typeface="ＭＳ Ｐゴシック" panose="020B0600070205080204" pitchFamily="34" charset="-128"/>
                <a:cs typeface="Calibri" panose="020F0502020204030204" pitchFamily="34" charset="0"/>
              </a:rPr>
              <a:t>’</a:t>
            </a:r>
            <a:r>
              <a:rPr lang="en-US" altLang="ja-JP" sz="1600" dirty="0">
                <a:latin typeface="Calibri" panose="020F0502020204030204" pitchFamily="34" charset="0"/>
                <a:ea typeface="ＭＳ Ｐゴシック" panose="020B0600070205080204" pitchFamily="34" charset="-128"/>
                <a:cs typeface="Calibri" panose="020F0502020204030204" pitchFamily="34" charset="0"/>
              </a:rPr>
              <a:t> (Elisabeth </a:t>
            </a:r>
            <a:r>
              <a:rPr lang="en-US" altLang="ja-JP" sz="1600" dirty="0" err="1">
                <a:latin typeface="Calibri" panose="020F0502020204030204" pitchFamily="34" charset="0"/>
                <a:ea typeface="ＭＳ Ｐゴシック" panose="020B0600070205080204" pitchFamily="34" charset="-128"/>
                <a:cs typeface="Calibri" panose="020F0502020204030204" pitchFamily="34" charset="0"/>
              </a:rPr>
              <a:t>Schüssler</a:t>
            </a:r>
            <a:r>
              <a:rPr lang="en-US" altLang="ja-JP" sz="1600" dirty="0">
                <a:latin typeface="Calibri" panose="020F0502020204030204" pitchFamily="34" charset="0"/>
                <a:ea typeface="ＭＳ Ｐゴシック" panose="020B0600070205080204" pitchFamily="34" charset="-128"/>
                <a:cs typeface="Calibri" panose="020F0502020204030204" pitchFamily="34" charset="0"/>
              </a:rPr>
              <a:t> </a:t>
            </a:r>
            <a:r>
              <a:rPr lang="en-US" altLang="ja-JP" sz="1600" dirty="0" err="1">
                <a:latin typeface="Calibri" panose="020F0502020204030204" pitchFamily="34" charset="0"/>
                <a:ea typeface="ＭＳ Ｐゴシック" panose="020B0600070205080204" pitchFamily="34" charset="-128"/>
                <a:cs typeface="Calibri" panose="020F0502020204030204" pitchFamily="34" charset="0"/>
              </a:rPr>
              <a:t>Fiorenza</a:t>
            </a:r>
            <a:r>
              <a:rPr lang="en-US" altLang="ja-JP" sz="1600" dirty="0">
                <a:latin typeface="Calibri" panose="020F0502020204030204" pitchFamily="34" charset="0"/>
                <a:ea typeface="ＭＳ Ｐゴシック" panose="020B0600070205080204" pitchFamily="34" charset="-128"/>
                <a:cs typeface="Calibri" panose="020F0502020204030204" pitchFamily="34" charset="0"/>
              </a:rPr>
              <a:t>, </a:t>
            </a:r>
            <a:r>
              <a:rPr lang="en-US" altLang="ja-JP" sz="1600" i="1" dirty="0">
                <a:latin typeface="Calibri" panose="020F0502020204030204" pitchFamily="34" charset="0"/>
                <a:ea typeface="ＭＳ Ｐゴシック" panose="020B0600070205080204" pitchFamily="34" charset="-128"/>
                <a:cs typeface="Calibri" panose="020F0502020204030204" pitchFamily="34" charset="0"/>
              </a:rPr>
              <a:t>Revelation: Vision of a Just World,</a:t>
            </a:r>
            <a:r>
              <a:rPr lang="en-US" altLang="ja-JP" sz="1600" dirty="0">
                <a:latin typeface="Calibri" panose="020F0502020204030204" pitchFamily="34" charset="0"/>
                <a:ea typeface="ＭＳ Ｐゴシック" panose="020B0600070205080204" pitchFamily="34" charset="-128"/>
                <a:cs typeface="Calibri" panose="020F0502020204030204" pitchFamily="34" charset="0"/>
              </a:rPr>
              <a:t> page 96).</a:t>
            </a:r>
            <a:endParaRPr lang="en-US" altLang="en-US" sz="1600" dirty="0">
              <a:latin typeface="Calibri" panose="020F0502020204030204" pitchFamily="34" charset="0"/>
              <a:ea typeface="ＭＳ Ｐゴシック" panose="020B0600070205080204" pitchFamily="34" charset="-128"/>
              <a:cs typeface="Calibri" panose="020F0502020204030204" pitchFamily="34" charset="0"/>
            </a:endParaRPr>
          </a:p>
        </p:txBody>
      </p:sp>
      <p:cxnSp>
        <p:nvCxnSpPr>
          <p:cNvPr id="46092" name="Straight Connector 46091">
            <a:extLst>
              <a:ext uri="{FF2B5EF4-FFF2-40B4-BE49-F238E27FC236}">
                <a16:creationId xmlns:a16="http://schemas.microsoft.com/office/drawing/2014/main" id="{2D902729-F83B-46AA-B572-057BD32A69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2030"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7112" name="Rectangle 47111">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a:extLst>
              <a:ext uri="{FF2B5EF4-FFF2-40B4-BE49-F238E27FC236}">
                <a16:creationId xmlns:a16="http://schemas.microsoft.com/office/drawing/2014/main" id="{08CCC4FD-A8C8-437C-2B38-57E339BA5B2C}"/>
              </a:ext>
            </a:extLst>
          </p:cNvPr>
          <p:cNvSpPr>
            <a:spLocks noGrp="1" noChangeArrowheads="1"/>
          </p:cNvSpPr>
          <p:nvPr>
            <p:ph type="title"/>
          </p:nvPr>
        </p:nvSpPr>
        <p:spPr>
          <a:xfrm>
            <a:off x="1075416" y="1059872"/>
            <a:ext cx="2259162" cy="4851349"/>
          </a:xfrm>
        </p:spPr>
        <p:txBody>
          <a:bodyPr>
            <a:normAutofit/>
          </a:bodyPr>
          <a:lstStyle/>
          <a:p>
            <a:pPr eaLnBrk="1" hangingPunct="1">
              <a:defRPr/>
            </a:pPr>
            <a:r>
              <a:rPr lang="en-US" dirty="0">
                <a:latin typeface="Calibri" panose="020F0502020204030204" pitchFamily="34" charset="0"/>
                <a:cs typeface="Calibri" panose="020F0502020204030204" pitchFamily="34" charset="0"/>
              </a:rPr>
              <a:t>Handling Symbols of Violence</a:t>
            </a:r>
          </a:p>
        </p:txBody>
      </p:sp>
      <p:sp>
        <p:nvSpPr>
          <p:cNvPr id="47114"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1149203"/>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47107" name="Rectangle 3">
            <a:extLst>
              <a:ext uri="{FF2B5EF4-FFF2-40B4-BE49-F238E27FC236}">
                <a16:creationId xmlns:a16="http://schemas.microsoft.com/office/drawing/2014/main" id="{BE17DC81-B892-3F0D-B89F-4AC2FF4AC136}"/>
              </a:ext>
            </a:extLst>
          </p:cNvPr>
          <p:cNvSpPr>
            <a:spLocks noGrp="1" noChangeArrowheads="1"/>
          </p:cNvSpPr>
          <p:nvPr>
            <p:ph idx="1"/>
          </p:nvPr>
        </p:nvSpPr>
        <p:spPr>
          <a:xfrm>
            <a:off x="3960276" y="1059872"/>
            <a:ext cx="4668183" cy="4851350"/>
          </a:xfrm>
        </p:spPr>
        <p:txBody>
          <a:bodyPr>
            <a:normAutofit/>
          </a:bodyPr>
          <a:lstStyle/>
          <a:p>
            <a:pPr eaLnBrk="1" hangingPunct="1">
              <a:buFont typeface="Wingdings" pitchFamily="2" charset="2"/>
              <a:buNone/>
            </a:pPr>
            <a:r>
              <a:rPr lang="en-US" altLang="en-US" dirty="0">
                <a:ea typeface="ＭＳ Ｐゴシック" panose="020B0600070205080204" pitchFamily="34" charset="-128"/>
              </a:rPr>
              <a:t>	</a:t>
            </a:r>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Why is the positive message of Revelation (the downfall of evil earthly powers) expressed by negative images of the female?</a:t>
            </a:r>
          </a:p>
          <a:p>
            <a:pPr eaLnBrk="1" hangingPunct="1">
              <a:buFont typeface="Wingdings" pitchFamily="2" charset="2"/>
              <a:buNone/>
            </a:pPr>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	</a:t>
            </a:r>
            <a:r>
              <a:rPr lang="ja-JP" altLang="en-US" sz="2000">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latin typeface="Calibri" panose="020F0502020204030204" pitchFamily="34" charset="0"/>
                <a:ea typeface="ＭＳ Ｐゴシック" panose="020B0600070205080204" pitchFamily="34" charset="-128"/>
                <a:cs typeface="Calibri" panose="020F0502020204030204" pitchFamily="34" charset="0"/>
              </a:rPr>
              <a:t>The objection that </a:t>
            </a:r>
            <a:r>
              <a:rPr lang="ja-JP" altLang="en-US" sz="2000">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latin typeface="Calibri" panose="020F0502020204030204" pitchFamily="34" charset="0"/>
                <a:ea typeface="ＭＳ Ｐゴシック" panose="020B0600070205080204" pitchFamily="34" charset="-128"/>
                <a:cs typeface="Calibri" panose="020F0502020204030204" pitchFamily="34" charset="0"/>
              </a:rPr>
              <a:t>Babylon</a:t>
            </a:r>
            <a:r>
              <a:rPr lang="ja-JP" altLang="en-US" sz="2000">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latin typeface="Calibri" panose="020F0502020204030204" pitchFamily="34" charset="0"/>
                <a:ea typeface="ＭＳ Ｐゴシック" panose="020B0600070205080204" pitchFamily="34" charset="-128"/>
                <a:cs typeface="Calibri" panose="020F0502020204030204" pitchFamily="34" charset="0"/>
              </a:rPr>
              <a:t> is only a metaphor, a symbol, does not eliminate the problem that the text creates for women readers. The author</a:t>
            </a:r>
            <a:r>
              <a:rPr lang="ja-JP" altLang="en-US" sz="2000">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latin typeface="Calibri" panose="020F0502020204030204" pitchFamily="34" charset="0"/>
                <a:ea typeface="ＭＳ Ｐゴシック" panose="020B0600070205080204" pitchFamily="34" charset="-128"/>
                <a:cs typeface="Calibri" panose="020F0502020204030204" pitchFamily="34" charset="0"/>
              </a:rPr>
              <a:t>s exultation over the mutilation, burning and eating of a woman - even a figurative one - tragically implies that women are sometimes deserving of such violence</a:t>
            </a:r>
            <a:r>
              <a:rPr lang="ja-JP" altLang="en-US" sz="2000">
                <a:latin typeface="Calibri" panose="020F0502020204030204" pitchFamily="34" charset="0"/>
                <a:ea typeface="ＭＳ Ｐゴシック" panose="020B0600070205080204" pitchFamily="34" charset="-128"/>
                <a:cs typeface="Calibri" panose="020F0502020204030204" pitchFamily="34" charset="0"/>
              </a:rPr>
              <a:t>’</a:t>
            </a:r>
            <a:r>
              <a:rPr lang="en-US" altLang="ja-JP" sz="2000" dirty="0">
                <a:latin typeface="Calibri" panose="020F0502020204030204" pitchFamily="34" charset="0"/>
                <a:ea typeface="ＭＳ Ｐゴシック" panose="020B0600070205080204" pitchFamily="34" charset="-128"/>
                <a:cs typeface="Calibri" panose="020F0502020204030204" pitchFamily="34" charset="0"/>
              </a:rPr>
              <a:t> (Susan Garrett).</a:t>
            </a:r>
            <a:endParaRPr lang="en-US" altLang="en-US" sz="2000" dirty="0">
              <a:latin typeface="Calibri" panose="020F0502020204030204" pitchFamily="34" charset="0"/>
              <a:ea typeface="ＭＳ Ｐゴシック" panose="020B0600070205080204" pitchFamily="34" charset="-128"/>
              <a:cs typeface="Calibri" panose="020F0502020204030204" pitchFamily="34" charset="0"/>
            </a:endParaRPr>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docProps/app.xml><?xml version="1.0" encoding="utf-8"?>
<Properties xmlns="http://schemas.openxmlformats.org/officeDocument/2006/extended-properties" xmlns:vt="http://schemas.openxmlformats.org/officeDocument/2006/docPropsVTypes">
  <Template>{8B2574EB-44ED-3543-B01C-DFA67769020E}tf10001069</Template>
  <TotalTime>441</TotalTime>
  <Words>3893</Words>
  <Application>Microsoft Macintosh PowerPoint</Application>
  <PresentationFormat>On-screen Show (4:3)</PresentationFormat>
  <Paragraphs>174</Paragraphs>
  <Slides>35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Calibri</vt:lpstr>
      <vt:lpstr>Century Gothic</vt:lpstr>
      <vt:lpstr>Times</vt:lpstr>
      <vt:lpstr>Wingdings</vt:lpstr>
      <vt:lpstr>Wingdings 3</vt:lpstr>
      <vt:lpstr>Wisp</vt:lpstr>
      <vt:lpstr>Female Figures and Symbols in the Book of Revelation</vt:lpstr>
      <vt:lpstr>The Book of Revelation</vt:lpstr>
      <vt:lpstr>Feminine Images in Revelation </vt:lpstr>
      <vt:lpstr>Revelation 2:20-23</vt:lpstr>
      <vt:lpstr>‘Jezebel’</vt:lpstr>
      <vt:lpstr>‘Jezebel’</vt:lpstr>
      <vt:lpstr>Revelation 12:1-6</vt:lpstr>
      <vt:lpstr>Revelation 12:13-17</vt:lpstr>
      <vt:lpstr>The Woman Clothed with the Sun</vt:lpstr>
      <vt:lpstr>The Woman of Light</vt:lpstr>
      <vt:lpstr>Mother, Child, and Monster of Chaos</vt:lpstr>
      <vt:lpstr>The Myth in the Context of First-Century CE Asia Minor</vt:lpstr>
      <vt:lpstr>Appropriation of Myth in Revelation 12</vt:lpstr>
      <vt:lpstr>Identity of the Woman Clothed with the Sun</vt:lpstr>
      <vt:lpstr>Identity of the Woman Clothed with the Sun</vt:lpstr>
      <vt:lpstr>Revelation 14:1-5</vt:lpstr>
      <vt:lpstr>144,000 Followers of the Lamb</vt:lpstr>
      <vt:lpstr>‘Not defiled by women….’ (14:4)</vt:lpstr>
      <vt:lpstr>The Whore of Babylon </vt:lpstr>
      <vt:lpstr> </vt:lpstr>
      <vt:lpstr>PowerPoint Presentation</vt:lpstr>
      <vt:lpstr>PowerPoint Presentation</vt:lpstr>
      <vt:lpstr>The Whore of Babylon</vt:lpstr>
      <vt:lpstr>A Counter-Image of Rome</vt:lpstr>
      <vt:lpstr>Antitype of the Woman Clothed with the Son</vt:lpstr>
      <vt:lpstr>The Fate of Babylon</vt:lpstr>
      <vt:lpstr>The New Jerusalem (19:6-8)</vt:lpstr>
      <vt:lpstr>The New Jerusalem (21:1-2, 9-11)</vt:lpstr>
      <vt:lpstr>The Visions Draw to an End</vt:lpstr>
      <vt:lpstr>The New Jerusalem: Like an Adorned Bride</vt:lpstr>
      <vt:lpstr>Assessing the Female Images: Dichotomy of Good and Evil</vt:lpstr>
      <vt:lpstr>Assessing the Female Images:  Dichotomy of Good and Evil</vt:lpstr>
      <vt:lpstr>Assessing the Female Images:  Dichotomy of Good and Evil</vt:lpstr>
      <vt:lpstr>Translating Revelation’s Images</vt:lpstr>
      <vt:lpstr>Handling Symbols of Violence</vt:lpstr>
    </vt:vector>
  </TitlesOfParts>
  <Company>Keble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Female Figures and Symbols in the Book of Revelation</dc:title>
  <dc:creator>Catrin Williams</dc:creator>
  <cp:lastModifiedBy>Catrin Williams</cp:lastModifiedBy>
  <cp:revision>35</cp:revision>
  <dcterms:created xsi:type="dcterms:W3CDTF">2009-04-28T14:18:21Z</dcterms:created>
  <dcterms:modified xsi:type="dcterms:W3CDTF">2023-10-23T20:31:26Z</dcterms:modified>
</cp:coreProperties>
</file>