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4"/>
  </p:sldMasterIdLst>
  <p:sldIdLst>
    <p:sldId id="270" r:id="rId5"/>
    <p:sldId id="271" r:id="rId6"/>
    <p:sldId id="272" r:id="rId7"/>
    <p:sldId id="364" r:id="rId8"/>
    <p:sldId id="274" r:id="rId9"/>
    <p:sldId id="273" r:id="rId10"/>
    <p:sldId id="261" r:id="rId11"/>
    <p:sldId id="33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0078"/>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66" d="100"/>
          <a:sy n="66" d="100"/>
        </p:scale>
        <p:origin x="85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47798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831234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30323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07223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80662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510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C5998CB-538F-45AF-896C-2191D41163B7}"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02312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66470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73591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31601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63444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647049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20378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003470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99764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884547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585145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05951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C5998CB-538F-45AF-896C-2191D41163B7}" type="datetimeFigureOut">
              <a:rPr lang="en-GB" smtClean="0"/>
              <a:t>15/06/2026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345515067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22081EA-7107-46FA-A893-B15086A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DD8889DF-D030-4BCD-9797-4BBD1986C2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275301B-F9FE-639C-99FA-5A78A9B0F8AC}"/>
              </a:ext>
            </a:extLst>
          </p:cNvPr>
          <p:cNvSpPr txBox="1"/>
          <p:nvPr/>
        </p:nvSpPr>
        <p:spPr>
          <a:xfrm>
            <a:off x="913774" y="643466"/>
            <a:ext cx="9236065" cy="5772573"/>
          </a:xfrm>
          <a:prstGeom prst="rect">
            <a:avLst/>
          </a:prstGeom>
          <a:solidFill>
            <a:schemeClr val="accent6">
              <a:lumMod val="20000"/>
              <a:lumOff val="80000"/>
            </a:schemeClr>
          </a:solidFill>
          <a:ln>
            <a:solidFill>
              <a:schemeClr val="accent6">
                <a:lumMod val="50000"/>
              </a:schemeClr>
            </a:solidFill>
          </a:ln>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Autofit/>
          </a:bodyPr>
          <a:lstStyle/>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Student Name:  Veronica Contino</a:t>
            </a:r>
          </a:p>
          <a:p>
            <a:pPr indent="-228600" defTabSz="914400">
              <a:lnSpc>
                <a:spcPct val="120000"/>
              </a:lnSpc>
              <a:spcBef>
                <a:spcPts val="1000"/>
              </a:spcBef>
              <a:buClr>
                <a:schemeClr val="tx1"/>
              </a:buClr>
              <a:buSzPct val="80000"/>
              <a:buFont typeface="Arial" panose="020B0604020202020204" pitchFamily="34" charset="0"/>
              <a:buChar char="•"/>
            </a:pPr>
            <a:endParaRPr lang="en-US" sz="2000" cap="all" dirty="0">
              <a:solidFill>
                <a:schemeClr val="tx1"/>
              </a:solidFill>
              <a:latin typeface="Arial Nova" panose="020B0504020202020204" pitchFamily="34" charset="0"/>
            </a:endParaRPr>
          </a:p>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Student ID:	2524741</a:t>
            </a:r>
          </a:p>
          <a:p>
            <a:pPr indent="-228600" defTabSz="914400">
              <a:lnSpc>
                <a:spcPct val="120000"/>
              </a:lnSpc>
              <a:spcBef>
                <a:spcPts val="1000"/>
              </a:spcBef>
              <a:buClr>
                <a:schemeClr val="tx1"/>
              </a:buClr>
              <a:buSzPct val="80000"/>
              <a:buFont typeface="Arial" panose="020B0604020202020204" pitchFamily="34" charset="0"/>
              <a:buChar char="•"/>
            </a:pPr>
            <a:endParaRPr lang="en-US" sz="2000" cap="all" dirty="0">
              <a:solidFill>
                <a:schemeClr val="tx1"/>
              </a:solidFill>
              <a:latin typeface="Arial Nova" panose="020B0504020202020204" pitchFamily="34" charset="0"/>
            </a:endParaRPr>
          </a:p>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Lecturer’s Name:	Annamarie Dull </a:t>
            </a:r>
          </a:p>
          <a:p>
            <a:pPr indent="-228600" defTabSz="914400">
              <a:lnSpc>
                <a:spcPct val="120000"/>
              </a:lnSpc>
              <a:spcBef>
                <a:spcPts val="1000"/>
              </a:spcBef>
              <a:buClr>
                <a:schemeClr val="tx1"/>
              </a:buClr>
              <a:buSzPct val="80000"/>
              <a:buFont typeface="Arial" panose="020B0604020202020204" pitchFamily="34" charset="0"/>
              <a:buChar char="•"/>
            </a:pPr>
            <a:endParaRPr lang="en-US" sz="2000" cap="all" dirty="0">
              <a:solidFill>
                <a:schemeClr val="tx1"/>
              </a:solidFill>
              <a:latin typeface="Arial Nova" panose="020B0504020202020204" pitchFamily="34" charset="0"/>
            </a:endParaRPr>
          </a:p>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Module Code: LCLM 4004</a:t>
            </a:r>
          </a:p>
          <a:p>
            <a:pPr indent="-228600" defTabSz="914400">
              <a:lnSpc>
                <a:spcPct val="120000"/>
              </a:lnSpc>
              <a:spcBef>
                <a:spcPts val="1000"/>
              </a:spcBef>
              <a:buClr>
                <a:schemeClr val="tx1"/>
              </a:buClr>
              <a:buSzPct val="80000"/>
              <a:buFont typeface="Arial" panose="020B0604020202020204" pitchFamily="34" charset="0"/>
              <a:buChar char="•"/>
            </a:pPr>
            <a:endParaRPr lang="en-US" sz="2000" cap="all" dirty="0">
              <a:solidFill>
                <a:schemeClr val="tx1"/>
              </a:solidFill>
              <a:latin typeface="Arial Nova" panose="020B0504020202020204" pitchFamily="34" charset="0"/>
            </a:endParaRPr>
          </a:p>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Module Name: Problem Solving and Decision-Making</a:t>
            </a:r>
          </a:p>
          <a:p>
            <a:pPr indent="-228600" defTabSz="914400">
              <a:lnSpc>
                <a:spcPct val="120000"/>
              </a:lnSpc>
              <a:spcBef>
                <a:spcPts val="1000"/>
              </a:spcBef>
              <a:buClr>
                <a:schemeClr val="tx1"/>
              </a:buClr>
              <a:buSzPct val="80000"/>
              <a:buFont typeface="Arial" panose="020B0604020202020204" pitchFamily="34" charset="0"/>
              <a:buChar char="•"/>
            </a:pPr>
            <a:endParaRPr lang="en-US" sz="2000" cap="all" dirty="0">
              <a:solidFill>
                <a:schemeClr val="tx1"/>
              </a:solidFill>
              <a:latin typeface="Arial Nova" panose="020B0504020202020204" pitchFamily="34" charset="0"/>
            </a:endParaRPr>
          </a:p>
          <a:p>
            <a:pPr indent="-228600" defTabSz="914400">
              <a:lnSpc>
                <a:spcPct val="120000"/>
              </a:lnSpc>
              <a:spcBef>
                <a:spcPts val="1000"/>
              </a:spcBef>
              <a:buClr>
                <a:schemeClr val="tx1"/>
              </a:buClr>
              <a:buSzPct val="80000"/>
              <a:buFont typeface="Arial" panose="020B0604020202020204" pitchFamily="34" charset="0"/>
              <a:buChar char="•"/>
            </a:pPr>
            <a:r>
              <a:rPr lang="en-US" sz="2000" cap="all" dirty="0">
                <a:solidFill>
                  <a:schemeClr val="tx1"/>
                </a:solidFill>
                <a:latin typeface="Arial Nova" panose="020B0504020202020204" pitchFamily="34" charset="0"/>
              </a:rPr>
              <a:t>Component 1: 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4048433-235C-84B5-A3DE-7EDE321D3FB8}"/>
              </a:ext>
            </a:extLst>
          </p:cNvPr>
          <p:cNvSpPr/>
          <p:nvPr/>
        </p:nvSpPr>
        <p:spPr>
          <a:xfrm>
            <a:off x="-96982" y="-96982"/>
            <a:ext cx="12288981" cy="6954982"/>
          </a:xfrm>
          <a:prstGeom prst="rect">
            <a:avLst/>
          </a:prstGeom>
          <a:solidFill>
            <a:schemeClr val="accent6">
              <a:lumMod val="20000"/>
              <a:lumOff val="80000"/>
            </a:schemeClr>
          </a:solidFill>
        </p:spPr>
        <p:style>
          <a:lnRef idx="1">
            <a:schemeClr val="accent6"/>
          </a:lnRef>
          <a:fillRef idx="2">
            <a:schemeClr val="accent6"/>
          </a:fillRef>
          <a:effectRef idx="1">
            <a:schemeClr val="accent6"/>
          </a:effectRef>
          <a:fontRef idx="minor">
            <a:schemeClr val="dk1"/>
          </a:fontRef>
        </p:style>
        <p:txBody>
          <a:bodyPr rtlCol="0" anchor="ctr"/>
          <a:lstStyle/>
          <a:p>
            <a:pPr marL="108000" algn="just">
              <a:lnSpc>
                <a:spcPct val="150000"/>
              </a:lnSpc>
              <a:buNone/>
            </a:pPr>
            <a:r>
              <a:rPr lang="en-GB" i="1" dirty="0">
                <a:effectLst>
                  <a:outerShdw blurRad="38100" dist="38100" dir="2700000" algn="tl">
                    <a:srgbClr val="000000">
                      <a:alpha val="43137"/>
                    </a:srgbClr>
                  </a:outerShdw>
                </a:effectLst>
                <a:latin typeface="Arial Nova" panose="020B0504020202020204" pitchFamily="34" charset="0"/>
              </a:rPr>
              <a:t>Good afternoon to everyone!</a:t>
            </a:r>
          </a:p>
          <a:p>
            <a:pPr marL="108000" algn="just">
              <a:lnSpc>
                <a:spcPct val="150000"/>
              </a:lnSpc>
              <a:buNone/>
            </a:pPr>
            <a:r>
              <a:rPr lang="en-GB" sz="2000" dirty="0">
                <a:latin typeface="Arial Nova" panose="020B0504020202020204" pitchFamily="34" charset="0"/>
              </a:rPr>
              <a:t>With this presentation will analyse the issues contributing to the stagnation of sales at Basil's Bakery, an independent artisan bakery located in Coventry.</a:t>
            </a:r>
          </a:p>
          <a:p>
            <a:pPr marL="108000" algn="just">
              <a:lnSpc>
                <a:spcPct val="150000"/>
              </a:lnSpc>
              <a:buNone/>
            </a:pPr>
            <a:r>
              <a:rPr lang="en-GB" sz="2000" dirty="0">
                <a:latin typeface="Arial Nova" panose="020B0504020202020204" pitchFamily="34" charset="0"/>
              </a:rPr>
              <a:t>The bakery experienced consistent growth following its opening in 2015.</a:t>
            </a:r>
          </a:p>
          <a:p>
            <a:pPr marL="108000" algn="just">
              <a:lnSpc>
                <a:spcPct val="150000"/>
              </a:lnSpc>
              <a:buNone/>
            </a:pPr>
            <a:r>
              <a:rPr lang="en-GB" sz="2000" dirty="0">
                <a:latin typeface="Arial Nova" panose="020B0504020202020204" pitchFamily="34" charset="0"/>
              </a:rPr>
              <a:t>However, sales declined significantly during the lockdown since begin COVID-19, despite some recovery, have remained approximately 25% below 2019 levels between 2023 and 2025.</a:t>
            </a:r>
          </a:p>
          <a:p>
            <a:pPr marL="108000" algn="just">
              <a:lnSpc>
                <a:spcPct val="150000"/>
              </a:lnSpc>
              <a:buNone/>
            </a:pPr>
            <a:r>
              <a:rPr lang="en-GB" sz="2000" dirty="0">
                <a:latin typeface="Arial Nova" panose="020B0504020202020204" pitchFamily="34" charset="0"/>
              </a:rPr>
              <a:t>The presentation will cover:</a:t>
            </a:r>
          </a:p>
          <a:p>
            <a:pPr marL="108000" algn="just">
              <a:lnSpc>
                <a:spcPct val="150000"/>
              </a:lnSpc>
              <a:buNone/>
            </a:pPr>
            <a:r>
              <a:rPr lang="en-GB" sz="2000" dirty="0">
                <a:latin typeface="Arial Nova" panose="020B0504020202020204" pitchFamily="34" charset="0"/>
              </a:rPr>
              <a:t>• The key issues affecting the business</a:t>
            </a:r>
          </a:p>
          <a:p>
            <a:pPr marL="108000" algn="just">
              <a:lnSpc>
                <a:spcPct val="150000"/>
              </a:lnSpc>
              <a:buNone/>
            </a:pPr>
            <a:r>
              <a:rPr lang="en-GB" sz="2000" dirty="0">
                <a:latin typeface="Arial Nova" panose="020B0504020202020204" pitchFamily="34" charset="0"/>
              </a:rPr>
              <a:t>• A </a:t>
            </a:r>
            <a:r>
              <a:rPr lang="en-GB" sz="2000" b="1" dirty="0">
                <a:solidFill>
                  <a:srgbClr val="FF0000"/>
                </a:solidFill>
                <a:effectLst>
                  <a:outerShdw blurRad="38100" dist="38100" dir="2700000" algn="tl">
                    <a:srgbClr val="000000">
                      <a:alpha val="43137"/>
                    </a:srgbClr>
                  </a:outerShdw>
                </a:effectLst>
                <a:latin typeface="Arial Nova" panose="020B0504020202020204" pitchFamily="34" charset="0"/>
              </a:rPr>
              <a:t>PESTEL</a:t>
            </a:r>
            <a:r>
              <a:rPr lang="en-GB" sz="2000" dirty="0">
                <a:latin typeface="Arial Nova" panose="020B0504020202020204" pitchFamily="34" charset="0"/>
              </a:rPr>
              <a:t> analysis to examine external factors influencing performance</a:t>
            </a:r>
          </a:p>
          <a:p>
            <a:pPr marL="108000" algn="just">
              <a:lnSpc>
                <a:spcPct val="150000"/>
              </a:lnSpc>
              <a:buNone/>
            </a:pPr>
            <a:r>
              <a:rPr lang="en-GB" sz="2000" dirty="0">
                <a:latin typeface="Arial Nova" panose="020B0504020202020204" pitchFamily="34" charset="0"/>
              </a:rPr>
              <a:t>• A Fishbone Diagram to identify root causes of declining sales</a:t>
            </a:r>
          </a:p>
          <a:p>
            <a:pPr marL="108000" algn="just">
              <a:lnSpc>
                <a:spcPct val="150000"/>
              </a:lnSpc>
              <a:buNone/>
            </a:pPr>
            <a:r>
              <a:rPr lang="en-GB" sz="2000" dirty="0">
                <a:latin typeface="Arial Nova" panose="020B0504020202020204" pitchFamily="34" charset="0"/>
              </a:rPr>
              <a:t>• A summary of the key findings and conclusions</a:t>
            </a:r>
          </a:p>
          <a:p>
            <a:pPr marL="108000" algn="just">
              <a:lnSpc>
                <a:spcPct val="150000"/>
              </a:lnSpc>
              <a:buNone/>
            </a:pPr>
            <a:r>
              <a:rPr lang="en-GB" sz="2000" dirty="0">
                <a:latin typeface="Arial Nova" panose="020B0504020202020204" pitchFamily="34" charset="0"/>
              </a:rPr>
              <a:t>The aim is to provide Basil with a clearer understanding of the challenges facing the business and the factors contributing to reduced sales performance</a:t>
            </a:r>
            <a:r>
              <a:rPr lang="en-GB" sz="2000" dirty="0"/>
              <a:t>.</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A2A175E-B6D5-D7BF-B365-D64B24496618}"/>
              </a:ext>
            </a:extLst>
          </p:cNvPr>
          <p:cNvSpPr txBox="1"/>
          <p:nvPr/>
        </p:nvSpPr>
        <p:spPr>
          <a:xfrm>
            <a:off x="449943" y="275771"/>
            <a:ext cx="10667999" cy="6036461"/>
          </a:xfrm>
          <a:prstGeom prst="rect">
            <a:avLst/>
          </a:prstGeom>
          <a:noFill/>
        </p:spPr>
        <p:txBody>
          <a:bodyPr wrap="square">
            <a:spAutoFit/>
          </a:bodyPr>
          <a:lstStyle/>
          <a:p>
            <a:pPr algn="just">
              <a:lnSpc>
                <a:spcPct val="150000"/>
              </a:lnSpc>
              <a:buNone/>
            </a:pPr>
            <a:r>
              <a:rPr lang="en-GB" sz="2000" b="1" u="sng" dirty="0">
                <a:latin typeface="Arial Nova" panose="020B0504020202020204" pitchFamily="34" charset="0"/>
              </a:rPr>
              <a:t>Several interconnected issues are affecting Basil's Bakery.</a:t>
            </a:r>
          </a:p>
          <a:p>
            <a:pPr algn="just">
              <a:lnSpc>
                <a:spcPct val="150000"/>
              </a:lnSpc>
              <a:buNone/>
            </a:pPr>
            <a:r>
              <a:rPr lang="en-GB" sz="2000" b="1" dirty="0">
                <a:solidFill>
                  <a:srgbClr val="FF0000"/>
                </a:solidFill>
                <a:latin typeface="Arial Nova" panose="020B0504020202020204" pitchFamily="34" charset="0"/>
              </a:rPr>
              <a:t>First</a:t>
            </a:r>
            <a:r>
              <a:rPr lang="en-GB" sz="2000" dirty="0">
                <a:latin typeface="Arial Nova" panose="020B0504020202020204" pitchFamily="34" charset="0"/>
              </a:rPr>
              <a:t>, there has been a reduction in customer footfall throughout the retail park.</a:t>
            </a:r>
          </a:p>
          <a:p>
            <a:pPr algn="just">
              <a:lnSpc>
                <a:spcPct val="150000"/>
              </a:lnSpc>
              <a:buNone/>
            </a:pPr>
            <a:r>
              <a:rPr lang="en-GB" sz="2000" dirty="0">
                <a:latin typeface="Arial Nova" panose="020B0504020202020204" pitchFamily="34" charset="0"/>
              </a:rPr>
              <a:t>Shop closures have resulted in fewer visitors and fewer retail employees purchasing products from the bakery.</a:t>
            </a:r>
          </a:p>
          <a:p>
            <a:pPr algn="just">
              <a:lnSpc>
                <a:spcPct val="150000"/>
              </a:lnSpc>
              <a:buNone/>
            </a:pPr>
            <a:r>
              <a:rPr lang="en-GB" sz="2000" b="1" dirty="0">
                <a:solidFill>
                  <a:srgbClr val="FF0000"/>
                </a:solidFill>
                <a:latin typeface="Arial Nova" panose="020B0504020202020204" pitchFamily="34" charset="0"/>
              </a:rPr>
              <a:t>Second</a:t>
            </a:r>
            <a:r>
              <a:rPr lang="en-GB" sz="2000" dirty="0">
                <a:latin typeface="Arial Nova" panose="020B0504020202020204" pitchFamily="34" charset="0"/>
              </a:rPr>
              <a:t>, changes in working patterns have reduced demand. Many office workers now work from home several days each week, reducing lunchtime purchases.</a:t>
            </a:r>
          </a:p>
          <a:p>
            <a:pPr>
              <a:lnSpc>
                <a:spcPct val="150000"/>
              </a:lnSpc>
              <a:buNone/>
            </a:pPr>
            <a:r>
              <a:rPr lang="en-GB" sz="2000" b="1" dirty="0">
                <a:solidFill>
                  <a:srgbClr val="FF0000"/>
                </a:solidFill>
                <a:latin typeface="Arial Nova" panose="020B0504020202020204" pitchFamily="34" charset="0"/>
              </a:rPr>
              <a:t>Third</a:t>
            </a:r>
            <a:r>
              <a:rPr lang="en-GB" sz="2000" dirty="0">
                <a:latin typeface="Arial Nova" panose="020B0504020202020204" pitchFamily="34" charset="0"/>
              </a:rPr>
              <a:t>, customer expectations have </a:t>
            </a:r>
            <a:r>
              <a:rPr lang="en-GB" sz="2000" dirty="0" err="1">
                <a:latin typeface="Arial Nova" panose="020B0504020202020204" pitchFamily="34" charset="0"/>
              </a:rPr>
              <a:t>changed,clients</a:t>
            </a:r>
            <a:r>
              <a:rPr lang="en-GB" sz="2000" dirty="0">
                <a:latin typeface="Arial Nova" panose="020B0504020202020204" pitchFamily="34" charset="0"/>
              </a:rPr>
              <a:t> have requested delivery and pre-order services, but the bakery currently struggles to provide these due to limited staffing and operational capacity.</a:t>
            </a:r>
          </a:p>
          <a:p>
            <a:pPr algn="just">
              <a:lnSpc>
                <a:spcPct val="150000"/>
              </a:lnSpc>
              <a:buNone/>
            </a:pPr>
            <a:r>
              <a:rPr lang="en-GB" sz="2000" b="1" dirty="0">
                <a:solidFill>
                  <a:srgbClr val="FF0000"/>
                </a:solidFill>
                <a:latin typeface="Arial Nova" panose="020B0504020202020204" pitchFamily="34" charset="0"/>
              </a:rPr>
              <a:t>Finally</a:t>
            </a:r>
            <a:r>
              <a:rPr lang="en-GB" sz="2000" dirty="0">
                <a:latin typeface="Arial Nova" panose="020B0504020202020204" pitchFamily="34" charset="0"/>
              </a:rPr>
              <a:t>, increasing operating costs, including rent, utilities, insurance, business rates and organic ingredients, have placed additional pressure on profitability.</a:t>
            </a:r>
          </a:p>
          <a:p>
            <a:pPr algn="just">
              <a:lnSpc>
                <a:spcPct val="150000"/>
              </a:lnSpc>
              <a:buNone/>
            </a:pPr>
            <a:r>
              <a:rPr lang="en-GB" sz="2000" dirty="0">
                <a:latin typeface="Arial Nova" panose="020B0504020202020204" pitchFamily="34" charset="0"/>
              </a:rPr>
              <a:t>These issues indicate that both external environmental factors and internal business limitations are contributing to sales stagnation.</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02EC702-F837-1A81-D9FB-188ABFE6DFDA}"/>
              </a:ext>
            </a:extLst>
          </p:cNvPr>
          <p:cNvGraphicFramePr>
            <a:graphicFrameLocks noGrp="1"/>
          </p:cNvGraphicFramePr>
          <p:nvPr>
            <p:extLst>
              <p:ext uri="{D42A27DB-BD31-4B8C-83A1-F6EECF244321}">
                <p14:modId xmlns:p14="http://schemas.microsoft.com/office/powerpoint/2010/main" val="548252150"/>
              </p:ext>
            </p:extLst>
          </p:nvPr>
        </p:nvGraphicFramePr>
        <p:xfrm>
          <a:off x="545910" y="1552073"/>
          <a:ext cx="10877266" cy="4862057"/>
        </p:xfrm>
        <a:graphic>
          <a:graphicData uri="http://schemas.openxmlformats.org/drawingml/2006/table">
            <a:tbl>
              <a:tblPr/>
              <a:tblGrid>
                <a:gridCol w="4001368">
                  <a:extLst>
                    <a:ext uri="{9D8B030D-6E8A-4147-A177-3AD203B41FA5}">
                      <a16:colId xmlns:a16="http://schemas.microsoft.com/office/drawing/2014/main" val="3428589393"/>
                    </a:ext>
                  </a:extLst>
                </a:gridCol>
                <a:gridCol w="3437949">
                  <a:extLst>
                    <a:ext uri="{9D8B030D-6E8A-4147-A177-3AD203B41FA5}">
                      <a16:colId xmlns:a16="http://schemas.microsoft.com/office/drawing/2014/main" val="3306785531"/>
                    </a:ext>
                  </a:extLst>
                </a:gridCol>
                <a:gridCol w="3437949">
                  <a:extLst>
                    <a:ext uri="{9D8B030D-6E8A-4147-A177-3AD203B41FA5}">
                      <a16:colId xmlns:a16="http://schemas.microsoft.com/office/drawing/2014/main" val="699806066"/>
                    </a:ext>
                  </a:extLst>
                </a:gridCol>
              </a:tblGrid>
              <a:tr h="322514">
                <a:tc>
                  <a:txBody>
                    <a:bodyPr/>
                    <a:lstStyle/>
                    <a:p>
                      <a:pPr>
                        <a:lnSpc>
                          <a:spcPct val="100000"/>
                        </a:lnSpc>
                        <a:buNone/>
                      </a:pPr>
                      <a:endParaRPr lang="en-GB" sz="1600" dirty="0">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endParaRPr lang="en-GB" sz="1600" dirty="0">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endParaRPr lang="en-GB" sz="1600" dirty="0">
                        <a:latin typeface="Arial Nova" panose="020B0504020202020204" pitchFamily="34" charset="0"/>
                      </a:endParaRPr>
                    </a:p>
                  </a:txBody>
                  <a:tcPr marL="65851" marR="65851" marT="32925" marB="32925" anchor="ctr">
                    <a:lnL>
                      <a:noFill/>
                    </a:lnL>
                    <a:lnR>
                      <a:noFill/>
                    </a:lnR>
                    <a:lnT>
                      <a:noFill/>
                    </a:lnT>
                    <a:lnB>
                      <a:noFill/>
                    </a:lnB>
                    <a:noFill/>
                  </a:tcPr>
                </a:tc>
                <a:extLst>
                  <a:ext uri="{0D108BD9-81ED-4DB2-BD59-A6C34878D82A}">
                    <a16:rowId xmlns:a16="http://schemas.microsoft.com/office/drawing/2014/main" val="1458024605"/>
                  </a:ext>
                </a:extLst>
              </a:tr>
              <a:tr h="806532">
                <a:tc>
                  <a:txBody>
                    <a:bodyPr/>
                    <a:lstStyle/>
                    <a:p>
                      <a:pPr>
                        <a:lnSpc>
                          <a:spcPct val="100000"/>
                        </a:lnSpc>
                        <a:buNone/>
                      </a:pPr>
                      <a:r>
                        <a:rPr lang="en-GB" sz="32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rPr>
                        <a:t>P</a:t>
                      </a:r>
                      <a:endParaRPr lang="en-GB" sz="3200"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b="0" u="none" dirty="0">
                          <a:solidFill>
                            <a:srgbClr val="FF0000"/>
                          </a:solidFill>
                          <a:latin typeface="Arial Nova" panose="020B0504020202020204" pitchFamily="34" charset="0"/>
                        </a:rPr>
                        <a:t>Political</a:t>
                      </a:r>
                    </a:p>
                  </a:txBody>
                  <a:tcPr marL="65851" marR="65851" marT="32925" marB="32925" anchor="ctr">
                    <a:lnL>
                      <a:noFill/>
                    </a:lnL>
                    <a:lnR>
                      <a:noFill/>
                    </a:lnR>
                    <a:lnT>
                      <a:noFill/>
                    </a:lnT>
                    <a:lnB>
                      <a:noFill/>
                    </a:lnB>
                    <a:noFill/>
                  </a:tcPr>
                </a:tc>
                <a:tc>
                  <a:txBody>
                    <a:bodyPr/>
                    <a:lstStyle/>
                    <a:p>
                      <a:pPr>
                        <a:lnSpc>
                          <a:spcPct val="100000"/>
                        </a:lnSpc>
                        <a:buNone/>
                      </a:pPr>
                      <a:r>
                        <a:rPr lang="en-GB" sz="1600" dirty="0">
                          <a:latin typeface="Arial Nova" panose="020B0504020202020204" pitchFamily="34" charset="0"/>
                        </a:rPr>
                        <a:t>Government policies, taxation, business rates, trade regulations</a:t>
                      </a:r>
                    </a:p>
                  </a:txBody>
                  <a:tcPr marL="65851" marR="65851" marT="32925" marB="32925" anchor="ctr">
                    <a:lnL>
                      <a:noFill/>
                    </a:lnL>
                    <a:lnR>
                      <a:noFill/>
                    </a:lnR>
                    <a:lnT>
                      <a:noFill/>
                    </a:lnT>
                    <a:lnB>
                      <a:noFill/>
                    </a:lnB>
                    <a:noFill/>
                  </a:tcPr>
                </a:tc>
                <a:extLst>
                  <a:ext uri="{0D108BD9-81ED-4DB2-BD59-A6C34878D82A}">
                    <a16:rowId xmlns:a16="http://schemas.microsoft.com/office/drawing/2014/main" val="2423997333"/>
                  </a:ext>
                </a:extLst>
              </a:tr>
              <a:tr h="806532">
                <a:tc>
                  <a:txBody>
                    <a:bodyPr/>
                    <a:lstStyle/>
                    <a:p>
                      <a:pPr>
                        <a:lnSpc>
                          <a:spcPct val="100000"/>
                        </a:lnSpc>
                        <a:buNone/>
                      </a:pPr>
                      <a:r>
                        <a:rPr lang="en-GB" sz="32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rPr>
                        <a:t>E</a:t>
                      </a:r>
                      <a:endParaRPr lang="en-GB" sz="3200"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dirty="0">
                          <a:solidFill>
                            <a:srgbClr val="FF0000"/>
                          </a:solidFill>
                          <a:latin typeface="Arial Nova" panose="020B0504020202020204" pitchFamily="34" charset="0"/>
                        </a:rPr>
                        <a:t>Economic</a:t>
                      </a:r>
                    </a:p>
                  </a:txBody>
                  <a:tcPr marL="65851" marR="65851" marT="32925" marB="32925" anchor="ctr">
                    <a:lnL>
                      <a:noFill/>
                    </a:lnL>
                    <a:lnR>
                      <a:noFill/>
                    </a:lnR>
                    <a:lnT>
                      <a:noFill/>
                    </a:lnT>
                    <a:lnB>
                      <a:noFill/>
                    </a:lnB>
                    <a:noFill/>
                  </a:tcPr>
                </a:tc>
                <a:tc>
                  <a:txBody>
                    <a:bodyPr/>
                    <a:lstStyle/>
                    <a:p>
                      <a:pPr>
                        <a:lnSpc>
                          <a:spcPct val="100000"/>
                        </a:lnSpc>
                        <a:buNone/>
                      </a:pPr>
                      <a:r>
                        <a:rPr lang="en-GB" sz="1600" dirty="0">
                          <a:latin typeface="Arial Nova" panose="020B0504020202020204" pitchFamily="34" charset="0"/>
                        </a:rPr>
                        <a:t>Inflation, interest rates, consumer spending, unemployment</a:t>
                      </a:r>
                    </a:p>
                  </a:txBody>
                  <a:tcPr marL="65851" marR="65851" marT="32925" marB="32925" anchor="ctr">
                    <a:lnL>
                      <a:noFill/>
                    </a:lnL>
                    <a:lnR>
                      <a:noFill/>
                    </a:lnR>
                    <a:lnT>
                      <a:noFill/>
                    </a:lnT>
                    <a:lnB>
                      <a:noFill/>
                    </a:lnB>
                    <a:noFill/>
                  </a:tcPr>
                </a:tc>
                <a:extLst>
                  <a:ext uri="{0D108BD9-81ED-4DB2-BD59-A6C34878D82A}">
                    <a16:rowId xmlns:a16="http://schemas.microsoft.com/office/drawing/2014/main" val="3047686571"/>
                  </a:ext>
                </a:extLst>
              </a:tr>
              <a:tr h="806633">
                <a:tc>
                  <a:txBody>
                    <a:bodyPr/>
                    <a:lstStyle/>
                    <a:p>
                      <a:pPr>
                        <a:lnSpc>
                          <a:spcPct val="100000"/>
                        </a:lnSpc>
                        <a:buNone/>
                      </a:pPr>
                      <a:r>
                        <a:rPr lang="en-GB" sz="32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rPr>
                        <a:t>S</a:t>
                      </a:r>
                      <a:endParaRPr lang="en-GB" sz="3200"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dirty="0">
                          <a:solidFill>
                            <a:srgbClr val="FF0000"/>
                          </a:solidFill>
                          <a:latin typeface="Arial Nova" panose="020B0504020202020204" pitchFamily="34" charset="0"/>
                        </a:rPr>
                        <a:t>Social</a:t>
                      </a:r>
                    </a:p>
                  </a:txBody>
                  <a:tcPr marL="65851" marR="65851" marT="32925" marB="32925" anchor="ctr">
                    <a:lnL>
                      <a:noFill/>
                    </a:lnL>
                    <a:lnR>
                      <a:noFill/>
                    </a:lnR>
                    <a:lnT>
                      <a:noFill/>
                    </a:lnT>
                    <a:lnB>
                      <a:noFill/>
                    </a:lnB>
                    <a:noFill/>
                  </a:tcPr>
                </a:tc>
                <a:tc>
                  <a:txBody>
                    <a:bodyPr/>
                    <a:lstStyle/>
                    <a:p>
                      <a:pPr>
                        <a:lnSpc>
                          <a:spcPct val="100000"/>
                        </a:lnSpc>
                        <a:buNone/>
                      </a:pPr>
                      <a:r>
                        <a:rPr lang="en-GB" sz="1600">
                          <a:latin typeface="Arial Nova" panose="020B0504020202020204" pitchFamily="34" charset="0"/>
                        </a:rPr>
                        <a:t>Population trends, lifestyles, working patterns, consumer preferences</a:t>
                      </a:r>
                    </a:p>
                  </a:txBody>
                  <a:tcPr marL="65851" marR="65851" marT="32925" marB="32925" anchor="ctr">
                    <a:lnL>
                      <a:noFill/>
                    </a:lnL>
                    <a:lnR>
                      <a:noFill/>
                    </a:lnR>
                    <a:lnT>
                      <a:noFill/>
                    </a:lnT>
                    <a:lnB>
                      <a:noFill/>
                    </a:lnB>
                    <a:noFill/>
                  </a:tcPr>
                </a:tc>
                <a:extLst>
                  <a:ext uri="{0D108BD9-81ED-4DB2-BD59-A6C34878D82A}">
                    <a16:rowId xmlns:a16="http://schemas.microsoft.com/office/drawing/2014/main" val="2659152512"/>
                  </a:ext>
                </a:extLst>
              </a:tr>
              <a:tr h="564573">
                <a:tc>
                  <a:txBody>
                    <a:bodyPr/>
                    <a:lstStyle/>
                    <a:p>
                      <a:pPr>
                        <a:lnSpc>
                          <a:spcPct val="100000"/>
                        </a:lnSpc>
                        <a:buNone/>
                      </a:pPr>
                      <a:r>
                        <a:rPr lang="en-GB" sz="32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rPr>
                        <a:t>T</a:t>
                      </a:r>
                      <a:endParaRPr lang="en-GB" sz="3200"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dirty="0">
                          <a:solidFill>
                            <a:srgbClr val="FF0000"/>
                          </a:solidFill>
                          <a:latin typeface="Arial Nova" panose="020B0504020202020204" pitchFamily="34" charset="0"/>
                        </a:rPr>
                        <a:t>Technological</a:t>
                      </a:r>
                    </a:p>
                  </a:txBody>
                  <a:tcPr marL="65851" marR="65851" marT="32925" marB="32925" anchor="ctr">
                    <a:lnL>
                      <a:noFill/>
                    </a:lnL>
                    <a:lnR>
                      <a:noFill/>
                    </a:lnR>
                    <a:lnT>
                      <a:noFill/>
                    </a:lnT>
                    <a:lnB>
                      <a:noFill/>
                    </a:lnB>
                    <a:noFill/>
                  </a:tcPr>
                </a:tc>
                <a:tc>
                  <a:txBody>
                    <a:bodyPr/>
                    <a:lstStyle/>
                    <a:p>
                      <a:pPr>
                        <a:lnSpc>
                          <a:spcPct val="100000"/>
                        </a:lnSpc>
                        <a:buNone/>
                      </a:pPr>
                      <a:r>
                        <a:rPr lang="fr-FR" sz="1600" dirty="0">
                          <a:latin typeface="Arial Nova" panose="020B0504020202020204" pitchFamily="34" charset="0"/>
                        </a:rPr>
                        <a:t>New technologies, automation,</a:t>
                      </a:r>
                      <a:br>
                        <a:rPr lang="fr-FR" sz="1600" dirty="0">
                          <a:latin typeface="Arial Nova" panose="020B0504020202020204" pitchFamily="34" charset="0"/>
                        </a:rPr>
                      </a:br>
                      <a:r>
                        <a:rPr lang="fr-FR" sz="1600" dirty="0">
                          <a:latin typeface="Arial Nova" panose="020B0504020202020204" pitchFamily="34" charset="0"/>
                        </a:rPr>
                        <a:t>e-commerce, digital marketing</a:t>
                      </a:r>
                    </a:p>
                  </a:txBody>
                  <a:tcPr marL="65851" marR="65851" marT="32925" marB="32925" anchor="ctr">
                    <a:lnL>
                      <a:noFill/>
                    </a:lnL>
                    <a:lnR>
                      <a:noFill/>
                    </a:lnR>
                    <a:lnT>
                      <a:noFill/>
                    </a:lnT>
                    <a:lnB>
                      <a:noFill/>
                    </a:lnB>
                    <a:noFill/>
                  </a:tcPr>
                </a:tc>
                <a:extLst>
                  <a:ext uri="{0D108BD9-81ED-4DB2-BD59-A6C34878D82A}">
                    <a16:rowId xmlns:a16="http://schemas.microsoft.com/office/drawing/2014/main" val="3656345593"/>
                  </a:ext>
                </a:extLst>
              </a:tr>
              <a:tr h="748640">
                <a:tc>
                  <a:txBody>
                    <a:bodyPr/>
                    <a:lstStyle/>
                    <a:p>
                      <a:pPr>
                        <a:lnSpc>
                          <a:spcPct val="100000"/>
                        </a:lnSpc>
                        <a:buNone/>
                      </a:pPr>
                      <a:r>
                        <a:rPr lang="en-GB" sz="3200" b="1" dirty="0">
                          <a:solidFill>
                            <a:schemeClr val="accent6">
                              <a:lumMod val="50000"/>
                            </a:schemeClr>
                          </a:solidFill>
                          <a:latin typeface="Arial Nova" panose="020B0504020202020204" pitchFamily="34" charset="0"/>
                        </a:rPr>
                        <a:t>E</a:t>
                      </a:r>
                      <a:endParaRPr lang="en-GB" sz="3200" dirty="0">
                        <a:solidFill>
                          <a:schemeClr val="accent6">
                            <a:lumMod val="50000"/>
                          </a:schemeClr>
                        </a:solidFill>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dirty="0">
                          <a:solidFill>
                            <a:srgbClr val="FF0000"/>
                          </a:solidFill>
                          <a:latin typeface="Arial Nova" panose="020B0504020202020204" pitchFamily="34" charset="0"/>
                        </a:rPr>
                        <a:t>Environmental</a:t>
                      </a:r>
                    </a:p>
                  </a:txBody>
                  <a:tcPr marL="65851" marR="65851" marT="32925" marB="32925" anchor="ctr">
                    <a:lnL>
                      <a:noFill/>
                    </a:lnL>
                    <a:lnR>
                      <a:noFill/>
                    </a:lnR>
                    <a:lnT>
                      <a:noFill/>
                    </a:lnT>
                    <a:lnB>
                      <a:noFill/>
                    </a:lnB>
                    <a:noFill/>
                  </a:tcPr>
                </a:tc>
                <a:tc>
                  <a:txBody>
                    <a:bodyPr/>
                    <a:lstStyle/>
                    <a:p>
                      <a:pPr>
                        <a:lnSpc>
                          <a:spcPct val="100000"/>
                        </a:lnSpc>
                        <a:buNone/>
                      </a:pPr>
                      <a:r>
                        <a:rPr lang="en-GB" sz="1600" dirty="0">
                          <a:latin typeface="Arial Nova" panose="020B0504020202020204" pitchFamily="34" charset="0"/>
                        </a:rPr>
                        <a:t>Climate change, waste management</a:t>
                      </a:r>
                    </a:p>
                  </a:txBody>
                  <a:tcPr marL="65851" marR="65851" marT="32925" marB="32925" anchor="ctr">
                    <a:lnL>
                      <a:noFill/>
                    </a:lnL>
                    <a:lnR>
                      <a:noFill/>
                    </a:lnR>
                    <a:lnT>
                      <a:noFill/>
                    </a:lnT>
                    <a:lnB>
                      <a:noFill/>
                    </a:lnB>
                    <a:noFill/>
                  </a:tcPr>
                </a:tc>
                <a:extLst>
                  <a:ext uri="{0D108BD9-81ED-4DB2-BD59-A6C34878D82A}">
                    <a16:rowId xmlns:a16="http://schemas.microsoft.com/office/drawing/2014/main" val="2125638213"/>
                  </a:ext>
                </a:extLst>
              </a:tr>
              <a:tr h="806633">
                <a:tc>
                  <a:txBody>
                    <a:bodyPr/>
                    <a:lstStyle/>
                    <a:p>
                      <a:pPr>
                        <a:lnSpc>
                          <a:spcPct val="100000"/>
                        </a:lnSpc>
                        <a:buNone/>
                      </a:pPr>
                      <a:r>
                        <a:rPr lang="en-GB" sz="32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rPr>
                        <a:t>L</a:t>
                      </a:r>
                      <a:endParaRPr lang="en-GB" sz="3200"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txBody>
                  <a:tcPr marL="65851" marR="65851" marT="32925" marB="32925" anchor="ctr">
                    <a:lnL>
                      <a:noFill/>
                    </a:lnL>
                    <a:lnR>
                      <a:noFill/>
                    </a:lnR>
                    <a:lnT>
                      <a:noFill/>
                    </a:lnT>
                    <a:lnB>
                      <a:noFill/>
                    </a:lnB>
                    <a:noFill/>
                  </a:tcPr>
                </a:tc>
                <a:tc>
                  <a:txBody>
                    <a:bodyPr/>
                    <a:lstStyle/>
                    <a:p>
                      <a:pPr>
                        <a:lnSpc>
                          <a:spcPct val="100000"/>
                        </a:lnSpc>
                        <a:buNone/>
                      </a:pPr>
                      <a:r>
                        <a:rPr lang="en-GB" sz="1600" dirty="0">
                          <a:solidFill>
                            <a:srgbClr val="FF0000"/>
                          </a:solidFill>
                          <a:latin typeface="Arial Nova" panose="020B0504020202020204" pitchFamily="34" charset="0"/>
                        </a:rPr>
                        <a:t>Legal</a:t>
                      </a:r>
                    </a:p>
                  </a:txBody>
                  <a:tcPr marL="65851" marR="65851" marT="32925" marB="32925" anchor="ctr">
                    <a:lnL>
                      <a:noFill/>
                    </a:lnL>
                    <a:lnR>
                      <a:noFill/>
                    </a:lnR>
                    <a:lnT>
                      <a:noFill/>
                    </a:lnT>
                    <a:lnB>
                      <a:noFill/>
                    </a:lnB>
                    <a:noFill/>
                  </a:tcPr>
                </a:tc>
                <a:tc>
                  <a:txBody>
                    <a:bodyPr/>
                    <a:lstStyle/>
                    <a:p>
                      <a:pPr>
                        <a:lnSpc>
                          <a:spcPct val="100000"/>
                        </a:lnSpc>
                        <a:buNone/>
                      </a:pPr>
                      <a:r>
                        <a:rPr lang="en-GB" sz="1600" dirty="0">
                          <a:latin typeface="Arial Nova" panose="020B0504020202020204" pitchFamily="34" charset="0"/>
                        </a:rPr>
                        <a:t>Employment law, food safety regulations, health and safety legislation</a:t>
                      </a:r>
                    </a:p>
                  </a:txBody>
                  <a:tcPr marL="65851" marR="65851" marT="32925" marB="32925" anchor="ctr">
                    <a:lnL>
                      <a:noFill/>
                    </a:lnL>
                    <a:lnR>
                      <a:noFill/>
                    </a:lnR>
                    <a:lnT>
                      <a:noFill/>
                    </a:lnT>
                    <a:lnB>
                      <a:noFill/>
                    </a:lnB>
                    <a:noFill/>
                  </a:tcPr>
                </a:tc>
                <a:extLst>
                  <a:ext uri="{0D108BD9-81ED-4DB2-BD59-A6C34878D82A}">
                    <a16:rowId xmlns:a16="http://schemas.microsoft.com/office/drawing/2014/main" val="1043561979"/>
                  </a:ext>
                </a:extLst>
              </a:tr>
            </a:tbl>
          </a:graphicData>
        </a:graphic>
      </p:graphicFrame>
      <p:sp>
        <p:nvSpPr>
          <p:cNvPr id="6" name="TextBox 5">
            <a:extLst>
              <a:ext uri="{FF2B5EF4-FFF2-40B4-BE49-F238E27FC236}">
                <a16:creationId xmlns:a16="http://schemas.microsoft.com/office/drawing/2014/main" id="{A39A0A3E-566A-85E5-0BFF-15F9E1E90D01}"/>
              </a:ext>
            </a:extLst>
          </p:cNvPr>
          <p:cNvSpPr txBox="1"/>
          <p:nvPr/>
        </p:nvSpPr>
        <p:spPr>
          <a:xfrm>
            <a:off x="290286" y="348343"/>
            <a:ext cx="11292114" cy="1132114"/>
          </a:xfrm>
          <a:prstGeom prst="rect">
            <a:avLst/>
          </a:prstGeom>
          <a:noFill/>
        </p:spPr>
        <p:txBody>
          <a:bodyPr wrap="square">
            <a:spAutoFit/>
          </a:bodyPr>
          <a:lstStyle/>
          <a:p>
            <a:pPr algn="just">
              <a:lnSpc>
                <a:spcPct val="200000"/>
              </a:lnSpc>
              <a:buNone/>
            </a:pPr>
            <a:r>
              <a:rPr lang="en-GB" b="1" dirty="0">
                <a:solidFill>
                  <a:srgbClr val="C00000"/>
                </a:solidFill>
                <a:effectLst>
                  <a:outerShdw blurRad="38100" dist="38100" dir="2700000" algn="tl">
                    <a:srgbClr val="000000">
                      <a:alpha val="43137"/>
                    </a:srgbClr>
                  </a:outerShdw>
                </a:effectLst>
                <a:latin typeface="Arial Nova" panose="020B0504020202020204" pitchFamily="34" charset="0"/>
              </a:rPr>
              <a:t>PESTEL Analysis</a:t>
            </a:r>
            <a:r>
              <a:rPr lang="en-GB" b="1" dirty="0">
                <a:latin typeface="Arial Nova" panose="020B0504020202020204" pitchFamily="34" charset="0"/>
              </a:rPr>
              <a:t> </a:t>
            </a:r>
            <a:r>
              <a:rPr lang="en-GB" dirty="0">
                <a:latin typeface="Arial Nova" panose="020B0504020202020204" pitchFamily="34" charset="0"/>
              </a:rPr>
              <a:t>is a strategic </a:t>
            </a:r>
            <a:r>
              <a:rPr lang="en-GB" dirty="0" err="1">
                <a:latin typeface="Arial Nova" panose="020B0504020202020204" pitchFamily="34" charset="0"/>
              </a:rPr>
              <a:t>metod</a:t>
            </a:r>
            <a:r>
              <a:rPr lang="en-GB" dirty="0">
                <a:latin typeface="Arial Nova" panose="020B0504020202020204" pitchFamily="34" charset="0"/>
              </a:rPr>
              <a:t> used on businesses to identify and evaluate </a:t>
            </a:r>
            <a:r>
              <a:rPr lang="en-GB" b="1" dirty="0">
                <a:latin typeface="Arial Nova" panose="020B0504020202020204" pitchFamily="34" charset="0"/>
              </a:rPr>
              <a:t>external factors</a:t>
            </a:r>
            <a:r>
              <a:rPr lang="en-GB" dirty="0">
                <a:latin typeface="Arial Nova" panose="020B0504020202020204" pitchFamily="34" charset="0"/>
              </a:rPr>
              <a:t> that can affect their performance and decision-making.</a:t>
            </a:r>
          </a:p>
        </p:txBody>
      </p:sp>
      <p:cxnSp>
        <p:nvCxnSpPr>
          <p:cNvPr id="8" name="Straight Arrow Connector 7">
            <a:extLst>
              <a:ext uri="{FF2B5EF4-FFF2-40B4-BE49-F238E27FC236}">
                <a16:creationId xmlns:a16="http://schemas.microsoft.com/office/drawing/2014/main" id="{49C6EEEE-79B7-BE3E-2D19-2475C452849F}"/>
              </a:ext>
            </a:extLst>
          </p:cNvPr>
          <p:cNvCxnSpPr/>
          <p:nvPr/>
        </p:nvCxnSpPr>
        <p:spPr>
          <a:xfrm>
            <a:off x="1491916" y="2249905"/>
            <a:ext cx="733926" cy="0"/>
          </a:xfrm>
          <a:prstGeom prst="straightConnector1">
            <a:avLst/>
          </a:prstGeom>
          <a:ln>
            <a:solidFill>
              <a:srgbClr val="4E0078"/>
            </a:solidFill>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418BDDD2-BB8D-5B74-60D5-007E5FE24D7E}"/>
              </a:ext>
            </a:extLst>
          </p:cNvPr>
          <p:cNvCxnSpPr/>
          <p:nvPr/>
        </p:nvCxnSpPr>
        <p:spPr>
          <a:xfrm>
            <a:off x="1491916" y="3043989"/>
            <a:ext cx="818147" cy="0"/>
          </a:xfrm>
          <a:prstGeom prst="straightConnector1">
            <a:avLst/>
          </a:prstGeom>
          <a:ln>
            <a:solidFill>
              <a:srgbClr val="4E0078"/>
            </a:solidFill>
            <a:tailEnd type="triangle"/>
          </a:ln>
        </p:spPr>
        <p:style>
          <a:lnRef idx="3">
            <a:schemeClr val="accent6"/>
          </a:lnRef>
          <a:fillRef idx="0">
            <a:schemeClr val="accent6"/>
          </a:fillRef>
          <a:effectRef idx="2">
            <a:schemeClr val="accent6"/>
          </a:effectRef>
          <a:fontRef idx="minor">
            <a:schemeClr val="tx1"/>
          </a:fontRef>
        </p:style>
      </p:cxnSp>
      <p:cxnSp>
        <p:nvCxnSpPr>
          <p:cNvPr id="12" name="Straight Arrow Connector 11">
            <a:extLst>
              <a:ext uri="{FF2B5EF4-FFF2-40B4-BE49-F238E27FC236}">
                <a16:creationId xmlns:a16="http://schemas.microsoft.com/office/drawing/2014/main" id="{9F64F43A-4C78-5EFC-1F04-738B5779BFD8}"/>
              </a:ext>
            </a:extLst>
          </p:cNvPr>
          <p:cNvCxnSpPr>
            <a:cxnSpLocks/>
          </p:cNvCxnSpPr>
          <p:nvPr/>
        </p:nvCxnSpPr>
        <p:spPr>
          <a:xfrm>
            <a:off x="1491916" y="3850105"/>
            <a:ext cx="733926" cy="0"/>
          </a:xfrm>
          <a:prstGeom prst="straightConnector1">
            <a:avLst/>
          </a:prstGeom>
          <a:ln>
            <a:solidFill>
              <a:srgbClr val="4E0078"/>
            </a:solidFill>
            <a:tailEnd type="triangle"/>
          </a:ln>
        </p:spPr>
        <p:style>
          <a:lnRef idx="3">
            <a:schemeClr val="accent6"/>
          </a:lnRef>
          <a:fillRef idx="0">
            <a:schemeClr val="accent6"/>
          </a:fillRef>
          <a:effectRef idx="2">
            <a:schemeClr val="accent6"/>
          </a:effectRef>
          <a:fontRef idx="minor">
            <a:schemeClr val="tx1"/>
          </a:fontRef>
        </p:style>
      </p:cxnSp>
      <p:pic>
        <p:nvPicPr>
          <p:cNvPr id="15" name="Picture 14">
            <a:extLst>
              <a:ext uri="{FF2B5EF4-FFF2-40B4-BE49-F238E27FC236}">
                <a16:creationId xmlns:a16="http://schemas.microsoft.com/office/drawing/2014/main" id="{BC86F40B-F4DE-90A9-85B6-AC4A3811A0EF}"/>
              </a:ext>
            </a:extLst>
          </p:cNvPr>
          <p:cNvPicPr>
            <a:picLocks noChangeAspect="1"/>
          </p:cNvPicPr>
          <p:nvPr/>
        </p:nvPicPr>
        <p:blipFill>
          <a:blip r:embed="rId2"/>
          <a:stretch>
            <a:fillRect/>
          </a:stretch>
        </p:blipFill>
        <p:spPr>
          <a:xfrm>
            <a:off x="1765554" y="4433487"/>
            <a:ext cx="920576" cy="262151"/>
          </a:xfrm>
          <a:prstGeom prst="rect">
            <a:avLst/>
          </a:prstGeom>
        </p:spPr>
      </p:pic>
      <p:pic>
        <p:nvPicPr>
          <p:cNvPr id="17" name="Picture 16">
            <a:extLst>
              <a:ext uri="{FF2B5EF4-FFF2-40B4-BE49-F238E27FC236}">
                <a16:creationId xmlns:a16="http://schemas.microsoft.com/office/drawing/2014/main" id="{84FD9A95-681B-4FE5-8591-1A938C7CFE00}"/>
              </a:ext>
            </a:extLst>
          </p:cNvPr>
          <p:cNvPicPr>
            <a:picLocks noChangeAspect="1"/>
          </p:cNvPicPr>
          <p:nvPr/>
        </p:nvPicPr>
        <p:blipFill>
          <a:blip r:embed="rId2"/>
          <a:stretch>
            <a:fillRect/>
          </a:stretch>
        </p:blipFill>
        <p:spPr>
          <a:xfrm>
            <a:off x="1734234" y="5954059"/>
            <a:ext cx="920576" cy="262151"/>
          </a:xfrm>
          <a:prstGeom prst="rect">
            <a:avLst/>
          </a:prstGeom>
        </p:spPr>
      </p:pic>
      <p:cxnSp>
        <p:nvCxnSpPr>
          <p:cNvPr id="21" name="Straight Arrow Connector 20">
            <a:extLst>
              <a:ext uri="{FF2B5EF4-FFF2-40B4-BE49-F238E27FC236}">
                <a16:creationId xmlns:a16="http://schemas.microsoft.com/office/drawing/2014/main" id="{F6F53B91-43EF-7D0E-17DE-05A472DCB9D4}"/>
              </a:ext>
            </a:extLst>
          </p:cNvPr>
          <p:cNvCxnSpPr/>
          <p:nvPr/>
        </p:nvCxnSpPr>
        <p:spPr>
          <a:xfrm>
            <a:off x="1636295" y="5305926"/>
            <a:ext cx="818147" cy="0"/>
          </a:xfrm>
          <a:prstGeom prst="straightConnector1">
            <a:avLst/>
          </a:prstGeom>
          <a:ln>
            <a:solidFill>
              <a:schemeClr val="accent6">
                <a:lumMod val="50000"/>
              </a:schemeClr>
            </a:solidFill>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143250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C8A1973D-62FE-7667-E65C-F5A54BDDC9E0}"/>
              </a:ext>
            </a:extLst>
          </p:cNvPr>
          <p:cNvSpPr txBox="1"/>
          <p:nvPr/>
        </p:nvSpPr>
        <p:spPr>
          <a:xfrm>
            <a:off x="341735" y="-95534"/>
            <a:ext cx="11508529" cy="6632585"/>
          </a:xfrm>
          <a:prstGeom prst="rect">
            <a:avLst/>
          </a:prstGeom>
          <a:noFill/>
        </p:spPr>
        <p:txBody>
          <a:bodyPr wrap="square">
            <a:spAutoFit/>
          </a:bodyPr>
          <a:lstStyle/>
          <a:p>
            <a:pPr algn="ctr">
              <a:buNone/>
            </a:pPr>
            <a:endParaRPr lang="en-GB" sz="1700" b="1" dirty="0">
              <a:solidFill>
                <a:schemeClr val="accent6">
                  <a:lumMod val="50000"/>
                </a:schemeClr>
              </a:solidFill>
              <a:effectLst>
                <a:outerShdw blurRad="38100" dist="38100" dir="2700000" algn="tl">
                  <a:srgbClr val="000000">
                    <a:alpha val="43137"/>
                  </a:srgbClr>
                </a:outerShdw>
              </a:effectLst>
              <a:latin typeface="Arial Nova" panose="020B0504020202020204" pitchFamily="34" charset="0"/>
            </a:endParaRPr>
          </a:p>
          <a:p>
            <a:pPr marL="285750" indent="-285750" algn="ctr">
              <a:lnSpc>
                <a:spcPct val="150000"/>
              </a:lnSpc>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Political Factors</a:t>
            </a:r>
          </a:p>
          <a:p>
            <a:pPr algn="just">
              <a:buNone/>
            </a:pPr>
            <a:r>
              <a:rPr lang="en-GB" sz="1700" dirty="0">
                <a:latin typeface="Arial Nova" panose="020B0504020202020204" pitchFamily="34" charset="0"/>
              </a:rPr>
              <a:t>• Rising business rates and government taxation increase operating costs.</a:t>
            </a:r>
          </a:p>
          <a:p>
            <a:pPr algn="just">
              <a:lnSpc>
                <a:spcPct val="150000"/>
              </a:lnSpc>
              <a:buNone/>
            </a:pPr>
            <a:r>
              <a:rPr lang="en-GB" sz="1700" dirty="0">
                <a:latin typeface="Arial Nova" panose="020B0504020202020204" pitchFamily="34" charset="0"/>
              </a:rPr>
              <a:t>• Government policies introduced during and after COVID-19 impacted retail activity and consumer behaviour.</a:t>
            </a:r>
          </a:p>
          <a:p>
            <a:pPr marL="285750" indent="-285750" algn="ctr">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Economic Factors</a:t>
            </a:r>
          </a:p>
          <a:p>
            <a:pPr>
              <a:buNone/>
            </a:pPr>
            <a:r>
              <a:rPr lang="en-GB" sz="1700" dirty="0">
                <a:latin typeface="Arial Nova" panose="020B0504020202020204" pitchFamily="34" charset="0"/>
              </a:rPr>
              <a:t>• Inflation has increased the cost of ingredients, utilities and rent.</a:t>
            </a:r>
          </a:p>
          <a:p>
            <a:pPr>
              <a:buNone/>
            </a:pPr>
            <a:r>
              <a:rPr lang="en-GB" sz="1700" dirty="0">
                <a:latin typeface="Arial Nova" panose="020B0504020202020204" pitchFamily="34" charset="0"/>
              </a:rPr>
              <a:t>• Consumers may have less disposable income and therefore reduce spending on premium bakery products.</a:t>
            </a:r>
          </a:p>
          <a:p>
            <a:pPr>
              <a:buNone/>
            </a:pPr>
            <a:r>
              <a:rPr lang="en-GB" sz="1700" dirty="0">
                <a:latin typeface="Arial Nova" panose="020B0504020202020204" pitchFamily="34" charset="0"/>
              </a:rPr>
              <a:t>• Organic ingredients are particularly vulnerable to supply fluctuations and price increases.</a:t>
            </a:r>
          </a:p>
          <a:p>
            <a:pPr marL="285750" indent="-285750" algn="ctr">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Social Factors</a:t>
            </a:r>
          </a:p>
          <a:p>
            <a:pPr>
              <a:buNone/>
            </a:pPr>
            <a:r>
              <a:rPr lang="en-GB" sz="1700" dirty="0">
                <a:latin typeface="Arial Nova" panose="020B0504020202020204" pitchFamily="34" charset="0"/>
              </a:rPr>
              <a:t>• Increased home and hybrid working reduces the number of office workers visiting the retail park.</a:t>
            </a:r>
          </a:p>
          <a:p>
            <a:pPr>
              <a:buNone/>
            </a:pPr>
            <a:r>
              <a:rPr lang="en-GB" sz="1700" dirty="0">
                <a:latin typeface="Arial Nova" panose="020B0504020202020204" pitchFamily="34" charset="0"/>
              </a:rPr>
              <a:t>• Changing consumer expectations have increased demand for convenience services such as delivery and online ordering.</a:t>
            </a:r>
          </a:p>
          <a:p>
            <a:pPr>
              <a:buNone/>
            </a:pPr>
            <a:r>
              <a:rPr lang="en-GB" sz="1700" dirty="0">
                <a:latin typeface="Arial Nova" panose="020B0504020202020204" pitchFamily="34" charset="0"/>
              </a:rPr>
              <a:t>• Customers still value high-quality artisan products, creating opportunities for differentiation.</a:t>
            </a:r>
          </a:p>
          <a:p>
            <a:pPr marL="285750" indent="-285750" algn="ctr">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Technological Factors</a:t>
            </a:r>
          </a:p>
          <a:p>
            <a:pPr>
              <a:buNone/>
            </a:pPr>
            <a:r>
              <a:rPr lang="en-GB" sz="1700" dirty="0">
                <a:latin typeface="Arial Nova" panose="020B0504020202020204" pitchFamily="34" charset="0"/>
              </a:rPr>
              <a:t>• The bakery has limited digital capabilities.</a:t>
            </a:r>
          </a:p>
          <a:p>
            <a:pPr>
              <a:buNone/>
            </a:pPr>
            <a:r>
              <a:rPr lang="en-GB" sz="1700" dirty="0">
                <a:latin typeface="Arial Nova" panose="020B0504020202020204" pitchFamily="34" charset="0"/>
              </a:rPr>
              <a:t>• No online ordering, mobile app or automated pre-order system currently exists.</a:t>
            </a:r>
          </a:p>
          <a:p>
            <a:pPr>
              <a:buNone/>
            </a:pPr>
            <a:r>
              <a:rPr lang="en-GB" sz="1700" dirty="0">
                <a:latin typeface="Arial Nova" panose="020B0504020202020204" pitchFamily="34" charset="0"/>
              </a:rPr>
              <a:t>• Competitors offering digital services may attract convenience-focused customers.</a:t>
            </a:r>
          </a:p>
          <a:p>
            <a:pPr marL="285750" indent="-285750" algn="ctr">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Environmental Factors</a:t>
            </a:r>
          </a:p>
          <a:p>
            <a:pPr>
              <a:buNone/>
            </a:pPr>
            <a:r>
              <a:rPr lang="en-GB" sz="1700" dirty="0">
                <a:latin typeface="Arial Nova" panose="020B0504020202020204" pitchFamily="34" charset="0"/>
              </a:rPr>
              <a:t>• Basil's commitment to organic ingredients appeals to environmentally conscious consumers.</a:t>
            </a:r>
          </a:p>
          <a:p>
            <a:pPr>
              <a:buNone/>
            </a:pPr>
            <a:r>
              <a:rPr lang="en-GB" sz="1700" dirty="0">
                <a:latin typeface="Arial Nova" panose="020B0504020202020204" pitchFamily="34" charset="0"/>
              </a:rPr>
              <a:t>• However, climate-related crop failures can affect availability and pricing of organic produce.</a:t>
            </a:r>
          </a:p>
          <a:p>
            <a:pPr marL="285750" indent="-285750" algn="ctr">
              <a:buFont typeface="Wingdings" panose="05000000000000000000" pitchFamily="2" charset="2"/>
              <a:buChar char="§"/>
            </a:pPr>
            <a:r>
              <a:rPr lang="en-GB" sz="1700" b="1" dirty="0">
                <a:solidFill>
                  <a:srgbClr val="C00000"/>
                </a:solidFill>
                <a:effectLst>
                  <a:outerShdw blurRad="38100" dist="38100" dir="2700000" algn="tl">
                    <a:srgbClr val="000000">
                      <a:alpha val="43137"/>
                    </a:srgbClr>
                  </a:outerShdw>
                </a:effectLst>
                <a:latin typeface="Arial Nova" panose="020B0504020202020204" pitchFamily="34" charset="0"/>
              </a:rPr>
              <a:t>Legal Factors</a:t>
            </a:r>
          </a:p>
          <a:p>
            <a:pPr>
              <a:buNone/>
            </a:pPr>
            <a:r>
              <a:rPr lang="en-GB" sz="1700" dirty="0">
                <a:latin typeface="Arial Nova" panose="020B0504020202020204" pitchFamily="34" charset="0"/>
              </a:rPr>
              <a:t>• Food safety regulations must be followed.</a:t>
            </a:r>
          </a:p>
          <a:p>
            <a:pPr>
              <a:buNone/>
            </a:pPr>
            <a:r>
              <a:rPr lang="en-GB" sz="1700" dirty="0">
                <a:latin typeface="Arial Nova" panose="020B0504020202020204" pitchFamily="34" charset="0"/>
              </a:rPr>
              <a:t>• Employment regulations and increasing wage costs may affect staffing decisions.</a:t>
            </a:r>
          </a:p>
          <a:p>
            <a:pPr>
              <a:buNone/>
            </a:pPr>
            <a:r>
              <a:rPr lang="en-GB" sz="1700" dirty="0">
                <a:latin typeface="Arial Nova" panose="020B0504020202020204" pitchFamily="34" charset="0"/>
              </a:rPr>
              <a:t>• Compliance requirements can increase administrative costs.</a:t>
            </a:r>
          </a:p>
        </p:txBody>
      </p:sp>
    </p:spTree>
    <p:extLst>
      <p:ext uri="{BB962C8B-B14F-4D97-AF65-F5344CB8AC3E}">
        <p14:creationId xmlns:p14="http://schemas.microsoft.com/office/powerpoint/2010/main" val="860344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E70F0E31-44B1-16EB-F39A-DDA67AC4D9BF}"/>
              </a:ext>
            </a:extLst>
          </p:cNvPr>
          <p:cNvSpPr txBox="1"/>
          <p:nvPr/>
        </p:nvSpPr>
        <p:spPr>
          <a:xfrm>
            <a:off x="368967" y="320842"/>
            <a:ext cx="10395285" cy="2804807"/>
          </a:xfrm>
          <a:prstGeom prst="rect">
            <a:avLst/>
          </a:prstGeom>
          <a:noFill/>
        </p:spPr>
        <p:txBody>
          <a:bodyPr wrap="square">
            <a:spAutoFit/>
          </a:bodyPr>
          <a:lstStyle/>
          <a:p>
            <a:pPr>
              <a:lnSpc>
                <a:spcPct val="150000"/>
              </a:lnSpc>
            </a:pPr>
            <a:r>
              <a:rPr lang="en-GB" sz="2000" b="1" i="1" dirty="0">
                <a:latin typeface="Arial Nova" panose="020B0504020202020204" pitchFamily="34" charset="0"/>
              </a:rPr>
              <a:t>The Fishbone Diagram </a:t>
            </a:r>
            <a:r>
              <a:rPr lang="en-GB" sz="2000" dirty="0">
                <a:latin typeface="Arial Nova" panose="020B0504020202020204" pitchFamily="34" charset="0"/>
              </a:rPr>
              <a:t>method</a:t>
            </a:r>
            <a:r>
              <a:rPr lang="en-GB" sz="2000" i="1" dirty="0">
                <a:latin typeface="Arial Nova" panose="020B0504020202020204" pitchFamily="34" charset="0"/>
              </a:rPr>
              <a:t> </a:t>
            </a:r>
            <a:r>
              <a:rPr lang="en-GB" sz="2000" dirty="0">
                <a:latin typeface="Arial Nova" panose="020B0504020202020204" pitchFamily="34" charset="0"/>
              </a:rPr>
              <a:t>helps identify the root causes.</a:t>
            </a:r>
          </a:p>
          <a:p>
            <a:pPr>
              <a:lnSpc>
                <a:spcPct val="150000"/>
              </a:lnSpc>
            </a:pPr>
            <a:r>
              <a:rPr lang="en-GB" sz="2000" dirty="0">
                <a:latin typeface="Arial Nova" panose="020B0504020202020204" pitchFamily="34" charset="0"/>
              </a:rPr>
              <a:t>In this case of Basil's declining sales the analysis shows that sales stagnation is not caused by one single issue, but by combination of people, process, location, technology, product and financial factors.</a:t>
            </a:r>
            <a:br>
              <a:rPr lang="en-GB" sz="2000" dirty="0">
                <a:latin typeface="Arial Nova" panose="020B0504020202020204" pitchFamily="34" charset="0"/>
              </a:rPr>
            </a:br>
            <a:r>
              <a:rPr lang="en-GB" sz="2000" dirty="0">
                <a:latin typeface="Arial Nova" panose="020B0504020202020204" pitchFamily="34" charset="0"/>
              </a:rPr>
              <a:t>The most significant causes appear to be reduced footfall, home working, lack of online ordering and rising operating costs.</a:t>
            </a:r>
          </a:p>
        </p:txBody>
      </p:sp>
      <p:sp>
        <p:nvSpPr>
          <p:cNvPr id="19" name="TextBox 18">
            <a:extLst>
              <a:ext uri="{FF2B5EF4-FFF2-40B4-BE49-F238E27FC236}">
                <a16:creationId xmlns:a16="http://schemas.microsoft.com/office/drawing/2014/main" id="{8B377227-7D81-90B2-B945-0F8AC7E83AE8}"/>
              </a:ext>
            </a:extLst>
          </p:cNvPr>
          <p:cNvSpPr txBox="1"/>
          <p:nvPr/>
        </p:nvSpPr>
        <p:spPr>
          <a:xfrm>
            <a:off x="3352800" y="3428999"/>
            <a:ext cx="7908757" cy="2193164"/>
          </a:xfrm>
          <a:prstGeom prst="rect">
            <a:avLst/>
          </a:prstGeom>
          <a:noFill/>
        </p:spPr>
        <p:txBody>
          <a:bodyPr wrap="square">
            <a:spAutoFit/>
          </a:bodyPr>
          <a:lstStyle/>
          <a:p>
            <a:pPr>
              <a:lnSpc>
                <a:spcPct val="200000"/>
              </a:lnSpc>
            </a:pPr>
            <a:r>
              <a:rPr lang="en-GB" sz="2400" b="1" dirty="0">
                <a:solidFill>
                  <a:srgbClr val="00B050"/>
                </a:solidFill>
                <a:latin typeface="Arial Nova" panose="020B0504020202020204" pitchFamily="34" charset="0"/>
              </a:rPr>
              <a:t>People</a:t>
            </a:r>
            <a:r>
              <a:rPr lang="en-GB" sz="2400" dirty="0">
                <a:latin typeface="Arial Nova" panose="020B0504020202020204" pitchFamily="34" charset="0"/>
              </a:rPr>
              <a:t>       </a:t>
            </a:r>
            <a:r>
              <a:rPr lang="en-GB" sz="2400" b="1" dirty="0">
                <a:solidFill>
                  <a:srgbClr val="0070C0"/>
                </a:solidFill>
                <a:latin typeface="Arial Nova" panose="020B0504020202020204" pitchFamily="34" charset="0"/>
              </a:rPr>
              <a:t>Processes</a:t>
            </a:r>
            <a:r>
              <a:rPr lang="en-GB" sz="2400" dirty="0">
                <a:latin typeface="Arial Nova" panose="020B0504020202020204" pitchFamily="34" charset="0"/>
              </a:rPr>
              <a:t>      </a:t>
            </a:r>
            <a:r>
              <a:rPr lang="en-GB" sz="2400" b="1" dirty="0">
                <a:solidFill>
                  <a:srgbClr val="7030A0"/>
                </a:solidFill>
                <a:latin typeface="Arial Nova" panose="020B0504020202020204" pitchFamily="34" charset="0"/>
              </a:rPr>
              <a:t>Location</a:t>
            </a:r>
          </a:p>
          <a:p>
            <a:pPr>
              <a:lnSpc>
                <a:spcPct val="200000"/>
              </a:lnSpc>
            </a:pPr>
            <a:r>
              <a:rPr lang="en-GB" sz="2400" b="1" dirty="0">
                <a:solidFill>
                  <a:srgbClr val="FF0000"/>
                </a:solidFill>
                <a:effectLst>
                  <a:outerShdw blurRad="38100" dist="38100" dir="2700000" algn="tl">
                    <a:srgbClr val="000000">
                      <a:alpha val="43137"/>
                    </a:srgbClr>
                  </a:outerShdw>
                </a:effectLst>
                <a:latin typeface="Arial Nova" panose="020B0504020202020204" pitchFamily="34" charset="0"/>
              </a:rPr>
              <a:t>                                                        SALES STAGNATION</a:t>
            </a:r>
          </a:p>
          <a:p>
            <a:pPr>
              <a:lnSpc>
                <a:spcPct val="200000"/>
              </a:lnSpc>
            </a:pPr>
            <a:r>
              <a:rPr lang="en-GB" sz="2400" b="1" dirty="0">
                <a:solidFill>
                  <a:srgbClr val="FFFF00"/>
                </a:solidFill>
                <a:latin typeface="Arial Nova" panose="020B0504020202020204" pitchFamily="34" charset="0"/>
              </a:rPr>
              <a:t>Technology</a:t>
            </a:r>
            <a:r>
              <a:rPr lang="en-GB" sz="2400" dirty="0">
                <a:latin typeface="Arial Nova" panose="020B0504020202020204" pitchFamily="34" charset="0"/>
              </a:rPr>
              <a:t>    </a:t>
            </a:r>
            <a:r>
              <a:rPr lang="en-GB" sz="2400" b="1" dirty="0">
                <a:solidFill>
                  <a:schemeClr val="accent5">
                    <a:lumMod val="75000"/>
                  </a:schemeClr>
                </a:solidFill>
                <a:latin typeface="Arial Nova" panose="020B0504020202020204" pitchFamily="34" charset="0"/>
              </a:rPr>
              <a:t>Products</a:t>
            </a:r>
            <a:r>
              <a:rPr lang="en-GB" sz="2400" dirty="0">
                <a:latin typeface="Arial Nova" panose="020B0504020202020204" pitchFamily="34" charset="0"/>
              </a:rPr>
              <a:t>      </a:t>
            </a:r>
            <a:r>
              <a:rPr lang="en-GB" sz="2400" b="1" dirty="0">
                <a:solidFill>
                  <a:schemeClr val="accent3">
                    <a:lumMod val="50000"/>
                  </a:schemeClr>
                </a:solidFill>
                <a:latin typeface="Arial Nova" panose="020B0504020202020204" pitchFamily="34" charset="0"/>
              </a:rPr>
              <a:t>Financial</a:t>
            </a:r>
          </a:p>
        </p:txBody>
      </p:sp>
      <p:cxnSp>
        <p:nvCxnSpPr>
          <p:cNvPr id="24" name="Straight Arrow Connector 23">
            <a:extLst>
              <a:ext uri="{FF2B5EF4-FFF2-40B4-BE49-F238E27FC236}">
                <a16:creationId xmlns:a16="http://schemas.microsoft.com/office/drawing/2014/main" id="{766936CB-361D-5057-24D5-E3D97C684051}"/>
              </a:ext>
            </a:extLst>
          </p:cNvPr>
          <p:cNvCxnSpPr/>
          <p:nvPr/>
        </p:nvCxnSpPr>
        <p:spPr>
          <a:xfrm>
            <a:off x="3889829" y="4630057"/>
            <a:ext cx="3207657" cy="0"/>
          </a:xfrm>
          <a:prstGeom prst="straightConnector1">
            <a:avLst/>
          </a:prstGeom>
          <a:ln>
            <a:solidFill>
              <a:schemeClr val="tx1"/>
            </a:solidFill>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105931F-2901-E7BD-4338-1DF99CDC22B7}"/>
              </a:ext>
            </a:extLst>
          </p:cNvPr>
          <p:cNvSpPr txBox="1"/>
          <p:nvPr/>
        </p:nvSpPr>
        <p:spPr>
          <a:xfrm>
            <a:off x="551542" y="464457"/>
            <a:ext cx="10842171" cy="5921829"/>
          </a:xfrm>
          <a:prstGeom prst="rect">
            <a:avLst/>
          </a:prstGeom>
          <a:noFill/>
        </p:spPr>
        <p:txBody>
          <a:bodyPr wrap="square">
            <a:spAutoFit/>
          </a:bodyPr>
          <a:lstStyle/>
          <a:p>
            <a:pPr algn="ctr">
              <a:lnSpc>
                <a:spcPct val="150000"/>
              </a:lnSpc>
              <a:buNone/>
            </a:pPr>
            <a:r>
              <a:rPr lang="en-GB" sz="2000" b="1" dirty="0">
                <a:solidFill>
                  <a:srgbClr val="C00000"/>
                </a:solidFill>
                <a:effectLst>
                  <a:outerShdw blurRad="38100" dist="38100" dir="2700000" algn="tl">
                    <a:srgbClr val="000000">
                      <a:alpha val="43137"/>
                    </a:srgbClr>
                  </a:outerShdw>
                </a:effectLst>
                <a:latin typeface="Arial Nova" panose="020B0504020202020204" pitchFamily="34" charset="0"/>
              </a:rPr>
              <a:t> KEY FINDINGS</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Sales remain 25% below 2019 levels</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Reduced retail park footfall has lowered customer numbers</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Home and hybrid working have reduced demand from office workers</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Lack of online ordering and delivery services limits convenience</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Rising operating and ingredient costs are reducing profitability</a:t>
            </a:r>
          </a:p>
          <a:p>
            <a:pPr marL="342900" indent="-342900" algn="just">
              <a:lnSpc>
                <a:spcPct val="200000"/>
              </a:lnSpc>
              <a:buFont typeface="Wingdings" panose="05000000000000000000" pitchFamily="2" charset="2"/>
              <a:buChar char="§"/>
            </a:pPr>
            <a:r>
              <a:rPr lang="en-GB" dirty="0">
                <a:latin typeface="Arial Nova" panose="020B0504020202020204" pitchFamily="34" charset="0"/>
              </a:rPr>
              <a:t>Sales stagnation is driven by both external factors (economic and social changes) and internal factors (operational and technological limitations)</a:t>
            </a:r>
          </a:p>
          <a:p>
            <a:pPr algn="ctr">
              <a:lnSpc>
                <a:spcPct val="150000"/>
              </a:lnSpc>
              <a:buNone/>
            </a:pPr>
            <a:r>
              <a:rPr lang="en-GB" sz="2000" b="1" dirty="0">
                <a:solidFill>
                  <a:srgbClr val="C00000"/>
                </a:solidFill>
                <a:effectLst>
                  <a:outerShdw blurRad="38100" dist="38100" dir="2700000" algn="tl">
                    <a:srgbClr val="000000">
                      <a:alpha val="43137"/>
                    </a:srgbClr>
                  </a:outerShdw>
                </a:effectLst>
                <a:latin typeface="Arial Nova" panose="020B0504020202020204" pitchFamily="34" charset="0"/>
              </a:rPr>
              <a:t>CONCLUSION</a:t>
            </a:r>
          </a:p>
          <a:p>
            <a:pPr algn="just">
              <a:lnSpc>
                <a:spcPct val="200000"/>
              </a:lnSpc>
              <a:buNone/>
            </a:pPr>
            <a:r>
              <a:rPr lang="en-GB" b="1" i="1" u="sng" dirty="0">
                <a:effectLst>
                  <a:outerShdw blurRad="38100" dist="38100" dir="2700000" algn="tl">
                    <a:srgbClr val="000000">
                      <a:alpha val="43137"/>
                    </a:srgbClr>
                  </a:outerShdw>
                </a:effectLst>
                <a:latin typeface="Arial Nova" panose="020B0504020202020204" pitchFamily="34" charset="0"/>
              </a:rPr>
              <a:t>Basil's bakery </a:t>
            </a:r>
            <a:r>
              <a:rPr lang="en-GB" i="1" u="sng" dirty="0">
                <a:latin typeface="Arial Nova" panose="020B0504020202020204" pitchFamily="34" charset="0"/>
              </a:rPr>
              <a:t>must adapt its business model through digital services and improved customer convenience to achieve future growth.</a:t>
            </a:r>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A6FF3999-8135-94A7-9C15-C7FA09ED34C6}"/>
              </a:ext>
            </a:extLst>
          </p:cNvPr>
          <p:cNvSpPr txBox="1"/>
          <p:nvPr/>
        </p:nvSpPr>
        <p:spPr>
          <a:xfrm>
            <a:off x="783772" y="1584168"/>
            <a:ext cx="9985828" cy="3689664"/>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GB" sz="2000" dirty="0">
                <a:solidFill>
                  <a:schemeClr val="tx1">
                    <a:lumMod val="95000"/>
                    <a:lumOff val="5000"/>
                  </a:schemeClr>
                </a:solidFill>
                <a:latin typeface="Arial Nova" panose="020B0504020202020204" pitchFamily="34" charset="0"/>
              </a:rPr>
              <a:t>Mind Tools (2025) </a:t>
            </a:r>
            <a:r>
              <a:rPr lang="en-GB" sz="2000" i="1" dirty="0">
                <a:solidFill>
                  <a:schemeClr val="tx1">
                    <a:lumMod val="95000"/>
                    <a:lumOff val="5000"/>
                  </a:schemeClr>
                </a:solidFill>
                <a:latin typeface="Arial Nova" panose="020B0504020202020204" pitchFamily="34" charset="0"/>
              </a:rPr>
              <a:t>PESTEL Analysis</a:t>
            </a:r>
            <a:r>
              <a:rPr lang="en-GB" sz="2000" i="1" dirty="0">
                <a:latin typeface="Arial Nova" panose="020B0504020202020204" pitchFamily="34" charset="0"/>
              </a:rPr>
              <a:t>: Understanding the external environment</a:t>
            </a:r>
            <a:r>
              <a:rPr lang="en-GB" sz="2000" dirty="0">
                <a:latin typeface="Arial Nova" panose="020B0504020202020204" pitchFamily="34" charset="0"/>
              </a:rPr>
              <a:t>. Available at: Mind Tools PESTEL Analysis (Accessed: 16 June 2026).</a:t>
            </a:r>
            <a:br>
              <a:rPr lang="en-GB" sz="2000" dirty="0">
                <a:latin typeface="Arial Nova" panose="020B0504020202020204" pitchFamily="34" charset="0"/>
              </a:rPr>
            </a:br>
            <a:br>
              <a:rPr lang="en-GB" sz="2000" dirty="0">
                <a:latin typeface="Arial Nova" panose="020B0504020202020204" pitchFamily="34" charset="0"/>
              </a:rPr>
            </a:br>
            <a:endParaRPr lang="en-GB" sz="2000" dirty="0">
              <a:latin typeface="Arial Nova" panose="020B0504020202020204" pitchFamily="34" charset="0"/>
            </a:endParaRPr>
          </a:p>
          <a:p>
            <a:pPr marL="285750" indent="-285750">
              <a:lnSpc>
                <a:spcPct val="200000"/>
              </a:lnSpc>
              <a:buFont typeface="Arial" panose="020B0604020202020204" pitchFamily="34" charset="0"/>
              <a:buChar char="•"/>
            </a:pPr>
            <a:r>
              <a:rPr lang="en-GB" sz="2000" dirty="0">
                <a:latin typeface="Arial Nova" panose="020B0504020202020204" pitchFamily="34" charset="0"/>
              </a:rPr>
              <a:t> Mind Tools (2025) </a:t>
            </a:r>
            <a:r>
              <a:rPr lang="en-GB" sz="2000" i="1" dirty="0">
                <a:latin typeface="Arial Nova" panose="020B0504020202020204" pitchFamily="34" charset="0"/>
              </a:rPr>
              <a:t>Cause and Effect Analysis (Fishbone Diagram)</a:t>
            </a:r>
            <a:r>
              <a:rPr lang="en-GB" sz="2000" dirty="0">
                <a:latin typeface="Arial Nova" panose="020B0504020202020204" pitchFamily="34" charset="0"/>
              </a:rPr>
              <a:t>. Available at: Mind Tools Fishbone Diagram (Accessed: 16 June 2026).</a:t>
            </a:r>
          </a:p>
        </p:txBody>
      </p:sp>
      <p:sp>
        <p:nvSpPr>
          <p:cNvPr id="12" name="Rectangle 11">
            <a:extLst>
              <a:ext uri="{FF2B5EF4-FFF2-40B4-BE49-F238E27FC236}">
                <a16:creationId xmlns:a16="http://schemas.microsoft.com/office/drawing/2014/main" id="{88E8501F-42DA-F70D-DAAD-9E9F9E754758}"/>
              </a:ext>
            </a:extLst>
          </p:cNvPr>
          <p:cNvSpPr/>
          <p:nvPr/>
        </p:nvSpPr>
        <p:spPr>
          <a:xfrm>
            <a:off x="2720022" y="195107"/>
            <a:ext cx="6113327" cy="923330"/>
          </a:xfrm>
          <a:prstGeom prst="rect">
            <a:avLst/>
          </a:prstGeom>
          <a:noFill/>
        </p:spPr>
        <p:txBody>
          <a:bodyPr wrap="square" lIns="91440" tIns="45720" rIns="91440" bIns="45720">
            <a:spAutoFit/>
          </a:bodyPr>
          <a:lstStyle/>
          <a:p>
            <a:pPr algn="ctr"/>
            <a:r>
              <a:rPr lang="en-GB" sz="5400" dirty="0">
                <a:ln w="0"/>
                <a:gradFill>
                  <a:gsLst>
                    <a:gs pos="21000">
                      <a:srgbClr val="53575C"/>
                    </a:gs>
                    <a:gs pos="88000">
                      <a:srgbClr val="C5C7CA"/>
                    </a:gs>
                  </a:gsLst>
                  <a:lin ang="5400000"/>
                </a:gradFill>
              </a:rPr>
              <a:t>Reference List</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262EA33-5D81-AD19-FDE5-D73272CFED80}"/>
              </a:ext>
            </a:extLst>
          </p:cNvPr>
          <p:cNvSpPr/>
          <p:nvPr/>
        </p:nvSpPr>
        <p:spPr>
          <a:xfrm>
            <a:off x="4132036" y="5184392"/>
            <a:ext cx="8422821" cy="923330"/>
          </a:xfrm>
          <a:prstGeom prst="rect">
            <a:avLst/>
          </a:prstGeom>
          <a:noFill/>
        </p:spPr>
        <p:txBody>
          <a:bodyPr wrap="square" lIns="91440" tIns="45720" rIns="91440" bIns="45720">
            <a:spAutoFit/>
          </a:bodyPr>
          <a:lstStyle/>
          <a:p>
            <a:pPr algn="ctr"/>
            <a:r>
              <a:rPr lang="en-GB" sz="5400" b="0" cap="none" spc="0" dirty="0">
                <a:ln w="0"/>
                <a:solidFill>
                  <a:srgbClr val="4E0078"/>
                </a:solidFill>
                <a:effectLst>
                  <a:reflection blurRad="6350" stA="53000" endA="300" endPos="35500" dir="5400000" sy="-90000" algn="bl" rotWithShape="0"/>
                </a:effectLst>
                <a:latin typeface="Arial" panose="020B0604020202020204" pitchFamily="34" charset="0"/>
                <a:cs typeface="Arial" panose="020B0604020202020204" pitchFamily="34" charset="0"/>
              </a:rPr>
              <a:t>Thank you for listening</a:t>
            </a:r>
            <a:endParaRPr lang="en-GB" sz="5400" b="0" cap="none" spc="0" dirty="0">
              <a:ln w="0"/>
              <a:solidFill>
                <a:srgbClr val="4E0078"/>
              </a:solidFill>
              <a:effectLst>
                <a:reflection blurRad="6350" stA="53000" endA="300" endPos="35500" dir="5400000" sy="-90000" algn="bl" rotWithShape="0"/>
              </a:effectLst>
            </a:endParaRPr>
          </a:p>
        </p:txBody>
      </p:sp>
      <p:sp>
        <p:nvSpPr>
          <p:cNvPr id="11" name="Rectangle 10">
            <a:extLst>
              <a:ext uri="{FF2B5EF4-FFF2-40B4-BE49-F238E27FC236}">
                <a16:creationId xmlns:a16="http://schemas.microsoft.com/office/drawing/2014/main" id="{0F986AA6-124A-5057-B422-140C7BC67906}"/>
              </a:ext>
            </a:extLst>
          </p:cNvPr>
          <p:cNvSpPr/>
          <p:nvPr/>
        </p:nvSpPr>
        <p:spPr>
          <a:xfrm>
            <a:off x="0" y="451062"/>
            <a:ext cx="6687720" cy="923330"/>
          </a:xfrm>
          <a:prstGeom prst="rect">
            <a:avLst/>
          </a:prstGeom>
          <a:noFill/>
        </p:spPr>
        <p:txBody>
          <a:bodyPr wrap="square" lIns="91440" tIns="45720" rIns="91440" bIns="45720">
            <a:spAutoFit/>
          </a:bodyPr>
          <a:lstStyle/>
          <a:p>
            <a:pPr algn="ctr"/>
            <a:r>
              <a:rPr lang="en-GB" sz="5400" b="0" cap="none" spc="0" dirty="0">
                <a:ln w="0"/>
                <a:solidFill>
                  <a:srgbClr val="4E0078"/>
                </a:solidFill>
                <a:effectLst>
                  <a:reflection blurRad="6350" stA="53000" endA="300" endPos="35500" dir="5400000" sy="-90000" algn="bl" rotWithShape="0"/>
                </a:effectLst>
                <a:latin typeface="Arial Nova" panose="020B0504020202020204" pitchFamily="34" charset="0"/>
              </a:rPr>
              <a:t>Any questions?</a:t>
            </a:r>
            <a:endParaRPr lang="en-GB" sz="5400" b="0" cap="none" spc="0" dirty="0">
              <a:ln w="0"/>
              <a:solidFill>
                <a:srgbClr val="4E0078"/>
              </a:solidFill>
              <a:effectLst>
                <a:reflection blurRad="6350" stA="53000" endA="300" endPos="35500" dir="5400000" sy="-90000" algn="bl" rotWithShape="0"/>
              </a:effectLst>
            </a:endParaRPr>
          </a:p>
        </p:txBody>
      </p:sp>
      <p:sp>
        <p:nvSpPr>
          <p:cNvPr id="12" name="TextBox 11">
            <a:extLst>
              <a:ext uri="{FF2B5EF4-FFF2-40B4-BE49-F238E27FC236}">
                <a16:creationId xmlns:a16="http://schemas.microsoft.com/office/drawing/2014/main" id="{B9EFC3C0-5558-D010-74BE-F7270A53ABA3}"/>
              </a:ext>
            </a:extLst>
          </p:cNvPr>
          <p:cNvSpPr txBox="1"/>
          <p:nvPr/>
        </p:nvSpPr>
        <p:spPr>
          <a:xfrm>
            <a:off x="9506857" y="6392424"/>
            <a:ext cx="3048000" cy="461665"/>
          </a:xfrm>
          <a:prstGeom prst="rect">
            <a:avLst/>
          </a:prstGeom>
          <a:noFill/>
        </p:spPr>
        <p:txBody>
          <a:bodyPr wrap="square" rtlCol="0">
            <a:spAutoFit/>
          </a:bodyPr>
          <a:lstStyle/>
          <a:p>
            <a:r>
              <a:rPr lang="en-GB" sz="2400" i="1" dirty="0">
                <a:solidFill>
                  <a:srgbClr val="4E0078"/>
                </a:solidFill>
                <a:effectLst>
                  <a:outerShdw blurRad="38100" dist="38100" dir="2700000" algn="tl">
                    <a:srgbClr val="000000">
                      <a:alpha val="43137"/>
                    </a:srgbClr>
                  </a:outerShdw>
                </a:effectLst>
              </a:rPr>
              <a:t>Veronica Contino</a:t>
            </a:r>
          </a:p>
        </p:txBody>
      </p:sp>
    </p:spTree>
    <p:extLst>
      <p:ext uri="{BB962C8B-B14F-4D97-AF65-F5344CB8AC3E}">
        <p14:creationId xmlns:p14="http://schemas.microsoft.com/office/powerpoint/2010/main" val="325830180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2057</TotalTime>
  <Words>851</Words>
  <Application>Microsoft Office PowerPoint</Application>
  <PresentationFormat>Widescreen</PresentationFormat>
  <Paragraphs>90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Nova</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veronica contino</cp:lastModifiedBy>
  <cp:revision>98</cp:revision>
  <dcterms:created xsi:type="dcterms:W3CDTF">2024-01-29T11:42:05Z</dcterms:created>
  <dcterms:modified xsi:type="dcterms:W3CDTF">2026-06-15T23:14:41Z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