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3"/>
  </p:notes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76023" autoAdjust="0"/>
  </p:normalViewPr>
  <p:slideViewPr>
    <p:cSldViewPr snapToGrid="0">
      <p:cViewPr varScale="1">
        <p:scale>
          <a:sx n="87" d="100"/>
          <a:sy n="87" d="100"/>
        </p:scale>
        <p:origin x="161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1881FD-2956-4D97-80A7-7CF36BF5473F}" type="datetimeFigureOut">
              <a:rPr lang="en-GB" smtClean="0"/>
              <a:t>21/03/2021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93CA1B-3CAE-4682-8352-7C3BA17F38BA}" type="slidenum">
              <a:rPr lang="en-GB" smtClean="0"/>
              <a:t>‹#›</a:t>
            </a:fld>
            <a:endParaRPr lang="en-GB"/>
          </a:p>
        </p:txBody>
      </p:sp>
    </p:spTree>
    <p:extLst>
      <p:ext uri="{BB962C8B-B14F-4D97-AF65-F5344CB8AC3E}">
        <p14:creationId xmlns:p14="http://schemas.microsoft.com/office/powerpoint/2010/main" val="291091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mn-lt"/>
                <a:ea typeface="Calibri" panose="020F0502020204030204" pitchFamily="34" charset="0"/>
                <a:cs typeface="Times New Roman" panose="02020603050405020304" pitchFamily="18" charset="0"/>
              </a:rPr>
              <a:t>Company Name: Pinocchio Toys Ltd.</a:t>
            </a:r>
          </a:p>
          <a:p>
            <a:pPr marL="0" marR="0" algn="just">
              <a:lnSpc>
                <a:spcPct val="150000"/>
              </a:lnSpc>
              <a:spcBef>
                <a:spcPts val="0"/>
              </a:spcBef>
              <a:spcAft>
                <a:spcPts val="800"/>
              </a:spcAft>
            </a:pPr>
            <a:r>
              <a:rPr lang="en-GB" sz="1200" dirty="0">
                <a:effectLst/>
                <a:latin typeface="+mn-lt"/>
                <a:ea typeface="Calibri" panose="020F0502020204030204" pitchFamily="34" charset="0"/>
                <a:cs typeface="Times New Roman" panose="02020603050405020304" pitchFamily="18" charset="0"/>
              </a:rPr>
              <a:t>Origin: United Kingdom.</a:t>
            </a:r>
          </a:p>
          <a:p>
            <a:pPr marL="0" marR="0" algn="just">
              <a:lnSpc>
                <a:spcPct val="150000"/>
              </a:lnSpc>
              <a:spcBef>
                <a:spcPts val="0"/>
              </a:spcBef>
              <a:spcAft>
                <a:spcPts val="800"/>
              </a:spcAft>
            </a:pPr>
            <a:r>
              <a:rPr lang="en-GB" sz="1200" dirty="0">
                <a:effectLst/>
                <a:latin typeface="+mn-lt"/>
                <a:ea typeface="Calibri" panose="020F0502020204030204" pitchFamily="34" charset="0"/>
                <a:cs typeface="Times New Roman" panose="02020603050405020304" pitchFamily="18" charset="0"/>
              </a:rPr>
              <a:t>Legal Structure: The company will be established as a private limited company (Frayer, 2010).</a:t>
            </a:r>
          </a:p>
          <a:p>
            <a:pPr marL="0" marR="0" algn="just">
              <a:lnSpc>
                <a:spcPct val="150000"/>
              </a:lnSpc>
              <a:spcBef>
                <a:spcPts val="0"/>
              </a:spcBef>
              <a:spcAft>
                <a:spcPts val="800"/>
              </a:spcAft>
            </a:pPr>
            <a:r>
              <a:rPr lang="en-GB" sz="1200" dirty="0">
                <a:effectLst/>
                <a:latin typeface="+mn-lt"/>
                <a:ea typeface="Calibri" panose="020F0502020204030204" pitchFamily="34" charset="0"/>
                <a:cs typeface="Times New Roman" panose="02020603050405020304" pitchFamily="18" charset="0"/>
              </a:rPr>
              <a:t>Management Team: The management team of Pinocchio Toys Ltd. include the following members:</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Times New Roman" panose="02020603050405020304" pitchFamily="18" charset="0"/>
              </a:rPr>
              <a:t>Student Name 01: Product Designer, Online Marketing Manager.</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Times New Roman" panose="02020603050405020304" pitchFamily="18" charset="0"/>
              </a:rPr>
              <a:t>Student Name 02: Bookkeeper.</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Times New Roman" panose="02020603050405020304" pitchFamily="18" charset="0"/>
              </a:rPr>
              <a:t>Student Name 03: Assembler.</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Times New Roman" panose="02020603050405020304" pitchFamily="18" charset="0"/>
              </a:rPr>
              <a:t>Student Name 04: Packager.</a:t>
            </a:r>
          </a:p>
          <a:p>
            <a:pPr marL="342900" marR="0" lvl="0" indent="-342900" algn="just">
              <a:lnSpc>
                <a:spcPct val="150000"/>
              </a:lnSpc>
              <a:spcBef>
                <a:spcPts val="0"/>
              </a:spcBef>
              <a:spcAft>
                <a:spcPts val="800"/>
              </a:spcAft>
              <a:buFont typeface="Symbol" panose="05050102010706020507" pitchFamily="18" charset="2"/>
              <a:buChar char=""/>
            </a:pPr>
            <a:r>
              <a:rPr lang="en-GB" sz="1200" dirty="0">
                <a:effectLst/>
                <a:latin typeface="+mn-lt"/>
                <a:ea typeface="Calibri" panose="020F0502020204030204" pitchFamily="34" charset="0"/>
                <a:cs typeface="Times New Roman" panose="02020603050405020304" pitchFamily="18" charset="0"/>
              </a:rPr>
              <a:t>Student Name 05: Online Sales Manager.</a:t>
            </a:r>
          </a:p>
          <a:p>
            <a:pPr marL="0" marR="0" algn="just">
              <a:lnSpc>
                <a:spcPct val="150000"/>
              </a:lnSpc>
              <a:spcBef>
                <a:spcPts val="0"/>
              </a:spcBef>
              <a:spcAft>
                <a:spcPts val="800"/>
              </a:spcAft>
            </a:pPr>
            <a:r>
              <a:rPr lang="en-GB" sz="1200" dirty="0">
                <a:effectLst/>
                <a:latin typeface="+mn-lt"/>
                <a:ea typeface="Calibri" panose="020F0502020204030204" pitchFamily="34" charset="0"/>
                <a:cs typeface="Times New Roman" panose="02020603050405020304" pitchFamily="18" charset="0"/>
              </a:rPr>
              <a:t>Mission Statement: Pinocchio Toys Ltd. will be a company that retails durable wooden children’s toys online.</a:t>
            </a:r>
          </a:p>
          <a:p>
            <a:pPr marL="0" marR="0" algn="just">
              <a:lnSpc>
                <a:spcPct val="150000"/>
              </a:lnSpc>
              <a:spcBef>
                <a:spcPts val="0"/>
              </a:spcBef>
              <a:spcAft>
                <a:spcPts val="800"/>
              </a:spcAft>
            </a:pPr>
            <a:r>
              <a:rPr lang="en-GB" sz="1200" dirty="0">
                <a:effectLst/>
                <a:latin typeface="+mn-lt"/>
                <a:ea typeface="Calibri" panose="020F0502020204030204" pitchFamily="34" charset="0"/>
                <a:cs typeface="Times New Roman" panose="02020603050405020304" pitchFamily="18" charset="0"/>
              </a:rPr>
              <a:t>Company History: The company will be formed by the management team within the year 2021.</a:t>
            </a:r>
          </a:p>
        </p:txBody>
      </p:sp>
      <p:sp>
        <p:nvSpPr>
          <p:cNvPr id="4" name="Slide Number Placeholder 3"/>
          <p:cNvSpPr>
            <a:spLocks noGrp="1"/>
          </p:cNvSpPr>
          <p:nvPr>
            <p:ph type="sldNum" sz="quarter" idx="5"/>
          </p:nvPr>
        </p:nvSpPr>
        <p:spPr/>
        <p:txBody>
          <a:bodyPr/>
          <a:lstStyle/>
          <a:p>
            <a:fld id="{8693CA1B-3CAE-4682-8352-7C3BA17F38BA}" type="slidenum">
              <a:rPr lang="en-GB" smtClean="0"/>
              <a:t>3</a:t>
            </a:fld>
            <a:endParaRPr lang="en-GB"/>
          </a:p>
        </p:txBody>
      </p:sp>
    </p:spTree>
    <p:extLst>
      <p:ext uri="{BB962C8B-B14F-4D97-AF65-F5344CB8AC3E}">
        <p14:creationId xmlns:p14="http://schemas.microsoft.com/office/powerpoint/2010/main" val="3399554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Objectives:</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Short term objectives are:</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Gaining customer interest through social media and online advertisement.</a:t>
            </a:r>
          </a:p>
          <a:p>
            <a:pPr marL="342900" marR="0" lvl="0" indent="-342900" algn="just">
              <a:lnSpc>
                <a:spcPct val="150000"/>
              </a:lnSpc>
              <a:spcBef>
                <a:spcPts val="0"/>
              </a:spcBef>
              <a:spcAft>
                <a:spcPts val="80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Offering the company’s products representing their advantages.</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Medium term objectives are:</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Acquiring a contract with an educational institute.</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Sponsoring content makers to review the products.</a:t>
            </a:r>
          </a:p>
          <a:p>
            <a:pPr marL="342900" marR="0" lvl="0" indent="-342900" algn="just">
              <a:lnSpc>
                <a:spcPct val="150000"/>
              </a:lnSpc>
              <a:spcBef>
                <a:spcPts val="0"/>
              </a:spcBef>
              <a:spcAft>
                <a:spcPts val="80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Increasing production and selling on platforms such as Amazon.</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Long-term objectives are:</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Offering customised toys and expanding into other wooden pieces.</a:t>
            </a:r>
          </a:p>
          <a:p>
            <a:pPr marL="342900" marR="0" lvl="0" indent="-342900" algn="just">
              <a:lnSpc>
                <a:spcPct val="150000"/>
              </a:lnSpc>
              <a:spcBef>
                <a:spcPts val="0"/>
              </a:spcBef>
              <a:spcAft>
                <a:spcPts val="80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Gaining contracts with 15 educational institutes and a customer base of 2000.</a:t>
            </a:r>
          </a:p>
        </p:txBody>
      </p:sp>
      <p:sp>
        <p:nvSpPr>
          <p:cNvPr id="4" name="Slide Number Placeholder 3"/>
          <p:cNvSpPr>
            <a:spLocks noGrp="1"/>
          </p:cNvSpPr>
          <p:nvPr>
            <p:ph type="sldNum" sz="quarter" idx="5"/>
          </p:nvPr>
        </p:nvSpPr>
        <p:spPr/>
        <p:txBody>
          <a:bodyPr/>
          <a:lstStyle/>
          <a:p>
            <a:fld id="{8693CA1B-3CAE-4682-8352-7C3BA17F38BA}" type="slidenum">
              <a:rPr lang="en-GB" smtClean="0"/>
              <a:t>4</a:t>
            </a:fld>
            <a:endParaRPr lang="en-GB"/>
          </a:p>
        </p:txBody>
      </p:sp>
    </p:spTree>
    <p:extLst>
      <p:ext uri="{BB962C8B-B14F-4D97-AF65-F5344CB8AC3E}">
        <p14:creationId xmlns:p14="http://schemas.microsoft.com/office/powerpoint/2010/main" val="2654592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Product Description: Though wooden toys have gone out of vogue in favour of mass-produced plastic toys over the last two decades, they possess structural integrity that plastic toys do not. Pinocchio Toys Ltd. intends to bring wooden toys back into vogue, by creating wooden toys that represent cultures all across the world. The toys will carry historical and cultural value with them from the traditions of people all across the world. The children will be able to learn about the culture and history of a country or time by playing with these toys, giving them educational as well as cultural value (</a:t>
            </a:r>
            <a:r>
              <a:rPr lang="en-GB" sz="1200" dirty="0" err="1">
                <a:effectLst/>
                <a:latin typeface="+mn-lt"/>
                <a:ea typeface="Calibri" panose="020F0502020204030204" pitchFamily="34" charset="0"/>
                <a:cs typeface="Arial" panose="020B0604020202020204" pitchFamily="34" charset="0"/>
              </a:rPr>
              <a:t>Mcguire</a:t>
            </a:r>
            <a:r>
              <a:rPr lang="en-GB" sz="1200" dirty="0">
                <a:effectLst/>
                <a:latin typeface="+mn-lt"/>
                <a:ea typeface="Calibri" panose="020F0502020204030204" pitchFamily="34" charset="0"/>
                <a:cs typeface="Arial" panose="020B0604020202020204" pitchFamily="34" charset="0"/>
              </a:rPr>
              <a:t>, 2014). The toys themselves will be sturdier compared to plastic toys, and will last longer. The goal of these products will be to last long enough to become precious artefacts of people’s childhood, and carrier of the message of history and culture.</a:t>
            </a:r>
          </a:p>
        </p:txBody>
      </p:sp>
      <p:sp>
        <p:nvSpPr>
          <p:cNvPr id="4" name="Slide Number Placeholder 3"/>
          <p:cNvSpPr>
            <a:spLocks noGrp="1"/>
          </p:cNvSpPr>
          <p:nvPr>
            <p:ph type="sldNum" sz="quarter" idx="5"/>
          </p:nvPr>
        </p:nvSpPr>
        <p:spPr/>
        <p:txBody>
          <a:bodyPr/>
          <a:lstStyle/>
          <a:p>
            <a:fld id="{8693CA1B-3CAE-4682-8352-7C3BA17F38BA}" type="slidenum">
              <a:rPr lang="en-GB" smtClean="0"/>
              <a:t>5</a:t>
            </a:fld>
            <a:endParaRPr lang="en-GB"/>
          </a:p>
        </p:txBody>
      </p:sp>
    </p:spTree>
    <p:extLst>
      <p:ext uri="{BB962C8B-B14F-4D97-AF65-F5344CB8AC3E}">
        <p14:creationId xmlns:p14="http://schemas.microsoft.com/office/powerpoint/2010/main" val="3305053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Competitive Advantage: The wooden toys produced by the company possess the advantage of durability. The most popular and used material for toys nowadays is plastic, which is malleable and can be quite versatile for product creation. However, the toys are brittle and fragile, and children tend to break such toys while playing. The company will sell wooden toys instead, which will prove to be more durable when exposed to harsh conditions (Smith and Flanagan, 2012). The toys will not easily break, and if they are dismantled, can be easily reassembled with parental supervision. The toys are expected to last for four to five years of intensive use, and they will last long enough to be kept as childhood memories.</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The second advantage is that of safety. Plastics when broken can create sharp shards that can harm children if they attempt to play with it further. The wooden toys made by the company will resist breaking or chipping due to the strength of the materials used, and will avoid any sharp curves in the product design to prevent any harm.</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The plastic toys created by companies are made expensive by their use of technology within them. These toys do not last long, but their prices are not low. However, wooden toys can be used for a much longer period of time, and the cost of purchasing one is considerably lower through the usage the customer will get. In the sector of premium quality toys, these toys will be considered the most attractive option due to their useability (Smith and Flanagan, 2012).</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The final benefit of these products is their educational value. All products will be designed based on toys or artefacts that have historical value, with cultural elements attached to them. Thus, they can be used by educational institutes and parents equally as avenues to teach the children about history, cultures, and customs all over the world.</a:t>
            </a:r>
          </a:p>
        </p:txBody>
      </p:sp>
      <p:sp>
        <p:nvSpPr>
          <p:cNvPr id="4" name="Slide Number Placeholder 3"/>
          <p:cNvSpPr>
            <a:spLocks noGrp="1"/>
          </p:cNvSpPr>
          <p:nvPr>
            <p:ph type="sldNum" sz="quarter" idx="5"/>
          </p:nvPr>
        </p:nvSpPr>
        <p:spPr/>
        <p:txBody>
          <a:bodyPr/>
          <a:lstStyle/>
          <a:p>
            <a:fld id="{8693CA1B-3CAE-4682-8352-7C3BA17F38BA}" type="slidenum">
              <a:rPr lang="en-GB" smtClean="0"/>
              <a:t>6</a:t>
            </a:fld>
            <a:endParaRPr lang="en-GB"/>
          </a:p>
        </p:txBody>
      </p:sp>
    </p:spTree>
    <p:extLst>
      <p:ext uri="{BB962C8B-B14F-4D97-AF65-F5344CB8AC3E}">
        <p14:creationId xmlns:p14="http://schemas.microsoft.com/office/powerpoint/2010/main" val="1676759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Market Audit: Pinocchio Toys Ltd. will be considered a part of the manufacturing industry. Wooden toys are currently regarded as a niche market product, as its sales and circulation are not on par with the industry leaders, who mainly sell plastic toys. The industry itself has been suffering from the pandemic, with issues stemming in resourcing, manufacturing, retailing and more (</a:t>
            </a:r>
            <a:r>
              <a:rPr lang="en-GB" sz="1200" dirty="0" err="1">
                <a:effectLst/>
                <a:latin typeface="+mn-lt"/>
                <a:ea typeface="Calibri" panose="020F0502020204030204" pitchFamily="34" charset="0"/>
                <a:cs typeface="Arial" panose="020B0604020202020204" pitchFamily="34" charset="0"/>
              </a:rPr>
              <a:t>Lorat</a:t>
            </a:r>
            <a:r>
              <a:rPr lang="en-GB" sz="1200" dirty="0">
                <a:effectLst/>
                <a:latin typeface="+mn-lt"/>
                <a:ea typeface="Calibri" panose="020F0502020204030204" pitchFamily="34" charset="0"/>
                <a:cs typeface="Arial" panose="020B0604020202020204" pitchFamily="34" charset="0"/>
              </a:rPr>
              <a:t>, 2009). However, the demand for toys in general has gone up, as the public has to now work from home and have to keep their children occupied.</a:t>
            </a:r>
          </a:p>
        </p:txBody>
      </p:sp>
      <p:sp>
        <p:nvSpPr>
          <p:cNvPr id="4" name="Slide Number Placeholder 3"/>
          <p:cNvSpPr>
            <a:spLocks noGrp="1"/>
          </p:cNvSpPr>
          <p:nvPr>
            <p:ph type="sldNum" sz="quarter" idx="5"/>
          </p:nvPr>
        </p:nvSpPr>
        <p:spPr/>
        <p:txBody>
          <a:bodyPr/>
          <a:lstStyle/>
          <a:p>
            <a:fld id="{8693CA1B-3CAE-4682-8352-7C3BA17F38BA}" type="slidenum">
              <a:rPr lang="en-GB" smtClean="0"/>
              <a:t>7</a:t>
            </a:fld>
            <a:endParaRPr lang="en-GB"/>
          </a:p>
        </p:txBody>
      </p:sp>
    </p:spTree>
    <p:extLst>
      <p:ext uri="{BB962C8B-B14F-4D97-AF65-F5344CB8AC3E}">
        <p14:creationId xmlns:p14="http://schemas.microsoft.com/office/powerpoint/2010/main" val="3371175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mn-lt"/>
                <a:ea typeface="Calibri" panose="020F0502020204030204" pitchFamily="34" charset="0"/>
                <a:cs typeface="Arial" panose="020B0604020202020204" pitchFamily="34" charset="0"/>
              </a:rPr>
              <a:t>Specifics: The goal of Pinocchio Toys Ltd. is to produce wooden toys that have cultural and historic ties. This goal is important because the toy market is currently based on the expendability of the products. The plastic products break easily, and they are not cheap to purchase. Wooden toys are much sturdier, they are safer as they cannot to break into sharp shards. Also, toys created with some cultural and historic background provide an excellent cue to teach children about the background of the world (Brett and Urban Land Institute, 2019). The toys themselves work as a kinaesthetic tool for them to interact with and remember the information, which is effective as all children are born kinaesthetic. There will be a team consisting of five members involved, who will take on the roles of product designer, online marketing manager, bookkeeper, assembler, packager, and online sales manager. The products will be sold online. </a:t>
            </a:r>
          </a:p>
        </p:txBody>
      </p:sp>
      <p:sp>
        <p:nvSpPr>
          <p:cNvPr id="4" name="Slide Number Placeholder 3"/>
          <p:cNvSpPr>
            <a:spLocks noGrp="1"/>
          </p:cNvSpPr>
          <p:nvPr>
            <p:ph type="sldNum" sz="quarter" idx="5"/>
          </p:nvPr>
        </p:nvSpPr>
        <p:spPr/>
        <p:txBody>
          <a:bodyPr/>
          <a:lstStyle/>
          <a:p>
            <a:fld id="{8693CA1B-3CAE-4682-8352-7C3BA17F38BA}" type="slidenum">
              <a:rPr lang="en-GB" smtClean="0"/>
              <a:t>8</a:t>
            </a:fld>
            <a:endParaRPr lang="en-GB"/>
          </a:p>
        </p:txBody>
      </p:sp>
    </p:spTree>
    <p:extLst>
      <p:ext uri="{BB962C8B-B14F-4D97-AF65-F5344CB8AC3E}">
        <p14:creationId xmlns:p14="http://schemas.microsoft.com/office/powerpoint/2010/main" val="1406049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Measurable:  The initial goal of the company is to establish a customer base of 50 by two months. In six months, the goals is to increase production enough to be able to sell 700 units per month, and reach out to at least two reviewers or content makers (Frayer, 2010). The final goal is to acquire a sustainable customer base of 2000 and get into contracts with 15 educational institutes within the time span of 2 years.</a:t>
            </a:r>
          </a:p>
        </p:txBody>
      </p:sp>
      <p:sp>
        <p:nvSpPr>
          <p:cNvPr id="4" name="Slide Number Placeholder 3"/>
          <p:cNvSpPr>
            <a:spLocks noGrp="1"/>
          </p:cNvSpPr>
          <p:nvPr>
            <p:ph type="sldNum" sz="quarter" idx="5"/>
          </p:nvPr>
        </p:nvSpPr>
        <p:spPr/>
        <p:txBody>
          <a:bodyPr/>
          <a:lstStyle/>
          <a:p>
            <a:fld id="{8693CA1B-3CAE-4682-8352-7C3BA17F38BA}" type="slidenum">
              <a:rPr lang="en-GB" smtClean="0"/>
              <a:t>9</a:t>
            </a:fld>
            <a:endParaRPr lang="en-GB"/>
          </a:p>
        </p:txBody>
      </p:sp>
    </p:spTree>
    <p:extLst>
      <p:ext uri="{BB962C8B-B14F-4D97-AF65-F5344CB8AC3E}">
        <p14:creationId xmlns:p14="http://schemas.microsoft.com/office/powerpoint/2010/main" val="752867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Achievable: The goal will be achieved by the company selling wooden toys through social media and its website. The product users will be encouraged to leave a review on the social media platforms, which will be featured to boost marketing and gain more attention. 50 customers within two months will be achieved this way, after which the following months’ profit will be saved up to increase production only. In the sixth month, the rising demand will be met through increasing production through using wood carving machines that will be used to mass produce parts which will be assembled afterwards (</a:t>
            </a:r>
            <a:r>
              <a:rPr lang="en-GB" sz="1200" dirty="0" err="1">
                <a:effectLst/>
                <a:latin typeface="+mn-lt"/>
                <a:ea typeface="Calibri" panose="020F0502020204030204" pitchFamily="34" charset="0"/>
                <a:cs typeface="Arial" panose="020B0604020202020204" pitchFamily="34" charset="0"/>
              </a:rPr>
              <a:t>Lorat</a:t>
            </a:r>
            <a:r>
              <a:rPr lang="en-GB" sz="1200" dirty="0">
                <a:effectLst/>
                <a:latin typeface="+mn-lt"/>
                <a:ea typeface="Calibri" panose="020F0502020204030204" pitchFamily="34" charset="0"/>
                <a:cs typeface="Arial" panose="020B0604020202020204" pitchFamily="34" charset="0"/>
              </a:rPr>
              <a:t>, 2009). The content makers and reviewer will help boost the sales, and with increased production the company will begin to sell through Amazon, and seek out educational institutes that want to purchase toys for children. Continuing on this path will achieve the final goal and establish Pinocchio Toys Ltd. firmly in the market.</a:t>
            </a:r>
          </a:p>
        </p:txBody>
      </p:sp>
      <p:sp>
        <p:nvSpPr>
          <p:cNvPr id="4" name="Slide Number Placeholder 3"/>
          <p:cNvSpPr>
            <a:spLocks noGrp="1"/>
          </p:cNvSpPr>
          <p:nvPr>
            <p:ph type="sldNum" sz="quarter" idx="5"/>
          </p:nvPr>
        </p:nvSpPr>
        <p:spPr/>
        <p:txBody>
          <a:bodyPr/>
          <a:lstStyle/>
          <a:p>
            <a:fld id="{8693CA1B-3CAE-4682-8352-7C3BA17F38BA}" type="slidenum">
              <a:rPr lang="en-GB" smtClean="0"/>
              <a:t>10</a:t>
            </a:fld>
            <a:endParaRPr lang="en-GB"/>
          </a:p>
        </p:txBody>
      </p:sp>
    </p:spTree>
    <p:extLst>
      <p:ext uri="{BB962C8B-B14F-4D97-AF65-F5344CB8AC3E}">
        <p14:creationId xmlns:p14="http://schemas.microsoft.com/office/powerpoint/2010/main" val="2199398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Relevant: The effort to produce wooden toys may seem to be a bad business plan in the face of the market situation and the pandemic. However, there has never been a better time. As the children are now stuck indoors, their interaction with other people and the world in general is heavily limited. Parents are having to work from home, and they cannot have any other come babysit their children (</a:t>
            </a:r>
            <a:r>
              <a:rPr lang="en-GB" sz="1200" dirty="0" err="1">
                <a:effectLst/>
                <a:latin typeface="+mn-lt"/>
                <a:ea typeface="Calibri" panose="020F0502020204030204" pitchFamily="34" charset="0"/>
                <a:cs typeface="Arial" panose="020B0604020202020204" pitchFamily="34" charset="0"/>
              </a:rPr>
              <a:t>Mcguire</a:t>
            </a:r>
            <a:r>
              <a:rPr lang="en-GB" sz="1200" dirty="0">
                <a:effectLst/>
                <a:latin typeface="+mn-lt"/>
                <a:ea typeface="Calibri" panose="020F0502020204030204" pitchFamily="34" charset="0"/>
                <a:cs typeface="Arial" panose="020B0604020202020204" pitchFamily="34" charset="0"/>
              </a:rPr>
              <a:t>, 2014). They also cannot afford to purchase fragile toys for high cost that will last for a short while. The wooden toys made by the Pinocchio Toys Ltd. will be able to promise a solution to all their issues. The company has sufficient resources and staff to produce the initial number of toys, market them and sell them to the customers.</a:t>
            </a:r>
          </a:p>
        </p:txBody>
      </p:sp>
      <p:sp>
        <p:nvSpPr>
          <p:cNvPr id="4" name="Slide Number Placeholder 3"/>
          <p:cNvSpPr>
            <a:spLocks noGrp="1"/>
          </p:cNvSpPr>
          <p:nvPr>
            <p:ph type="sldNum" sz="quarter" idx="5"/>
          </p:nvPr>
        </p:nvSpPr>
        <p:spPr/>
        <p:txBody>
          <a:bodyPr/>
          <a:lstStyle/>
          <a:p>
            <a:fld id="{8693CA1B-3CAE-4682-8352-7C3BA17F38BA}" type="slidenum">
              <a:rPr lang="en-GB" smtClean="0"/>
              <a:t>11</a:t>
            </a:fld>
            <a:endParaRPr lang="en-GB"/>
          </a:p>
        </p:txBody>
      </p:sp>
    </p:spTree>
    <p:extLst>
      <p:ext uri="{BB962C8B-B14F-4D97-AF65-F5344CB8AC3E}">
        <p14:creationId xmlns:p14="http://schemas.microsoft.com/office/powerpoint/2010/main" val="2354872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Time-bound: The time needed for the company to make a notable amount of profit and reach a good number of customers is two months. The company can begin by incorporating itself within this week, accumulating resources, manufacturing toys and marketing within the next and keep a flow up by the month (Smith and Flanagan, 2012). Within six months, the capital of the company will increase by absorbing the profits on the months prior, and machines will be bought to masse produce parts and assemble them later by hand.</a:t>
            </a:r>
          </a:p>
        </p:txBody>
      </p:sp>
      <p:sp>
        <p:nvSpPr>
          <p:cNvPr id="4" name="Slide Number Placeholder 3"/>
          <p:cNvSpPr>
            <a:spLocks noGrp="1"/>
          </p:cNvSpPr>
          <p:nvPr>
            <p:ph type="sldNum" sz="quarter" idx="5"/>
          </p:nvPr>
        </p:nvSpPr>
        <p:spPr/>
        <p:txBody>
          <a:bodyPr/>
          <a:lstStyle/>
          <a:p>
            <a:fld id="{8693CA1B-3CAE-4682-8352-7C3BA17F38BA}" type="slidenum">
              <a:rPr lang="en-GB" smtClean="0"/>
              <a:t>12</a:t>
            </a:fld>
            <a:endParaRPr lang="en-GB"/>
          </a:p>
        </p:txBody>
      </p:sp>
    </p:spTree>
    <p:extLst>
      <p:ext uri="{BB962C8B-B14F-4D97-AF65-F5344CB8AC3E}">
        <p14:creationId xmlns:p14="http://schemas.microsoft.com/office/powerpoint/2010/main" val="4103812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Target Market: The targeted market is the online marketplace, comprised of the company website, social media and affiliate links. </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The customers who would purchase such products are also part of the market, and they must be profiled to gain a proper understanding of how many prospect customers are there, and how many the company could attain over time (Hague, </a:t>
            </a:r>
            <a:r>
              <a:rPr lang="en-GB" sz="1200" dirty="0" err="1">
                <a:effectLst/>
                <a:latin typeface="+mn-lt"/>
                <a:ea typeface="Calibri" panose="020F0502020204030204" pitchFamily="34" charset="0"/>
                <a:cs typeface="Arial" panose="020B0604020202020204" pitchFamily="34" charset="0"/>
              </a:rPr>
              <a:t>Cupman</a:t>
            </a:r>
            <a:r>
              <a:rPr lang="en-GB" sz="1200" dirty="0">
                <a:effectLst/>
                <a:latin typeface="+mn-lt"/>
                <a:ea typeface="Calibri" panose="020F0502020204030204" pitchFamily="34" charset="0"/>
                <a:cs typeface="Arial" panose="020B0604020202020204" pitchFamily="34" charset="0"/>
              </a:rPr>
              <a:t> and Harrison, 2016). The prospect who would buy the company’s products are parents of children from age 2-11. Parents with children of such age are looking for durable toys with educational value, and they would be interested in purchasing the products of this company. Right now, the company is targeting millennials who have children to be its prospect. The millennials are used to shopping online, and they have a preference for online shopping for small objects. They also have young children of the age that will use the company’s toys. The targeted market customer numbers have also gone up recently due to the pandemic, and their interest in purchasing products to placate their children has increased. Millennials do not have purchasing power equal to previous generations, but they have the tendency to spend more. Especially those families where one or both parents have a job, and they have to now spend a definite time at home working. The children cannot be babysat due to the pandemic, and they become restless thinking they are being ignored. The millennials are current either working at the entry of middle level jobs that are quite demanding, and time consuming. Thus, they will want a way to keep their children distracted during the working hours. This will be a key reason to for them to purchase wooden toys.</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Another prospect customer would be children’s educational institutes, which look for educational toys to teach children. Such institutes have to ensure that their equipment goes through several cycles of use, and the wooden toys will appeal to their needs with their durability (Hall, 2020). These institutes also look for toys that have some form of educational value, and they will be able to use the toys to approach history and culture. This would be B2B selling to educational institutes who currently teach children of age 6-11, and have the capability to afford an inventory of toys for the children. Educational institutes that can buy above 100 products will be the prospects to form contracts with.</a:t>
            </a:r>
          </a:p>
        </p:txBody>
      </p:sp>
      <p:sp>
        <p:nvSpPr>
          <p:cNvPr id="4" name="Slide Number Placeholder 3"/>
          <p:cNvSpPr>
            <a:spLocks noGrp="1"/>
          </p:cNvSpPr>
          <p:nvPr>
            <p:ph type="sldNum" sz="quarter" idx="5"/>
          </p:nvPr>
        </p:nvSpPr>
        <p:spPr/>
        <p:txBody>
          <a:bodyPr/>
          <a:lstStyle/>
          <a:p>
            <a:fld id="{8693CA1B-3CAE-4682-8352-7C3BA17F38BA}" type="slidenum">
              <a:rPr lang="en-GB" smtClean="0"/>
              <a:t>13</a:t>
            </a:fld>
            <a:endParaRPr lang="en-GB"/>
          </a:p>
        </p:txBody>
      </p:sp>
    </p:spTree>
    <p:extLst>
      <p:ext uri="{BB962C8B-B14F-4D97-AF65-F5344CB8AC3E}">
        <p14:creationId xmlns:p14="http://schemas.microsoft.com/office/powerpoint/2010/main" val="3468578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Marketing Plan: For Pinocchio Toys Ltd. to succeed in the market, there must be a proper marketing plan in place. The marketing plan will first account for the state of the industry, and project its future. The current state of the market for toys, on a mass production scale is less than ideal. The market has been plagued with issues since the advent of the pandemic. The biggest issue thus far is that employees can no longer work in the same workplace within close distance, directly interact with each other, or use machinery that any other has used due to health concerns. There may plenty precautions taken, but the possibility of contracting the disease remains (</a:t>
            </a:r>
            <a:r>
              <a:rPr lang="en-GB" sz="1200" dirty="0" err="1">
                <a:effectLst/>
                <a:latin typeface="+mn-lt"/>
                <a:ea typeface="Calibri" panose="020F0502020204030204" pitchFamily="34" charset="0"/>
                <a:cs typeface="Arial" panose="020B0604020202020204" pitchFamily="34" charset="0"/>
              </a:rPr>
              <a:t>Chernev</a:t>
            </a:r>
            <a:r>
              <a:rPr lang="en-GB" sz="1200" dirty="0">
                <a:effectLst/>
                <a:latin typeface="+mn-lt"/>
                <a:ea typeface="Calibri" panose="020F0502020204030204" pitchFamily="34" charset="0"/>
                <a:cs typeface="Arial" panose="020B0604020202020204" pitchFamily="34" charset="0"/>
              </a:rPr>
              <a:t>, 2020). Thus, factories or workplaces now have to lower the number of employees that can work at a time, makes sure to maintain the practice of social distancing, and all possible precautions are taken. This has slowed down the production drastically, and the companies cannot physically resolve this issue. There is also the issue of retailing the toys with the use of physical shops, which is forcing many to break their transportation and sales infrastructure and making them move to online selling, which is a costly venture. However, for toymakers who have less employees or operate on their own, this is hardly an issue. Thus, the market demand is being met by such small businesses, who can operate and produce toys at their normal rate (Lai and Xing, 2008). The market demand for toys has increased by 15% since the advent of the pandemic. The market generated 90.2 billion dollars in revenue in 2018, where it increased by 0.4 billion in 2019, reaching 91 billion in 2020. The market currently is struggling with more demand than production, and this issue shows no sign of quelling in the immediate future.</a:t>
            </a:r>
          </a:p>
        </p:txBody>
      </p:sp>
      <p:sp>
        <p:nvSpPr>
          <p:cNvPr id="4" name="Slide Number Placeholder 3"/>
          <p:cNvSpPr>
            <a:spLocks noGrp="1"/>
          </p:cNvSpPr>
          <p:nvPr>
            <p:ph type="sldNum" sz="quarter" idx="5"/>
          </p:nvPr>
        </p:nvSpPr>
        <p:spPr/>
        <p:txBody>
          <a:bodyPr/>
          <a:lstStyle/>
          <a:p>
            <a:fld id="{8693CA1B-3CAE-4682-8352-7C3BA17F38BA}" type="slidenum">
              <a:rPr lang="en-GB" smtClean="0"/>
              <a:t>14</a:t>
            </a:fld>
            <a:endParaRPr lang="en-GB"/>
          </a:p>
        </p:txBody>
      </p:sp>
    </p:spTree>
    <p:extLst>
      <p:ext uri="{BB962C8B-B14F-4D97-AF65-F5344CB8AC3E}">
        <p14:creationId xmlns:p14="http://schemas.microsoft.com/office/powerpoint/2010/main" val="2953957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A SWOT analysis for the market in context of Pinocchio Toys Ltd. is done to ensure that the market is properly investigated.</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Strengths:</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 possesses the capability to work at full capacity within the pandemic.</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company’s products carry cultural and educational value.</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 can market and sell the products through online means.</a:t>
            </a:r>
          </a:p>
          <a:p>
            <a:pPr marL="342900" marR="0" lvl="0" indent="-342900" algn="just">
              <a:lnSpc>
                <a:spcPct val="150000"/>
              </a:lnSpc>
              <a:spcBef>
                <a:spcPts val="0"/>
              </a:spcBef>
              <a:spcAft>
                <a:spcPts val="80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 has superior product quality.</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Weaknesses:</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 is unknown, and has no acclaim.</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company’s production will be limited in comparison to bigger companies.</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 has less capital for expansion.</a:t>
            </a:r>
          </a:p>
          <a:p>
            <a:pPr marL="342900" marR="0" lvl="0" indent="-342900" algn="just">
              <a:lnSpc>
                <a:spcPct val="150000"/>
              </a:lnSpc>
              <a:spcBef>
                <a:spcPts val="0"/>
              </a:spcBef>
              <a:spcAft>
                <a:spcPts val="80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 has no precise quality control method for its products.</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Opportunities:</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market demand is high, but production is low.</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customers are looking for toys with educational value.</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customers are looking for durable and safe toys.</a:t>
            </a:r>
          </a:p>
          <a:p>
            <a:pPr marL="342900" marR="0" lvl="0" indent="-342900" algn="just">
              <a:lnSpc>
                <a:spcPct val="150000"/>
              </a:lnSpc>
              <a:spcBef>
                <a:spcPts val="0"/>
              </a:spcBef>
              <a:spcAft>
                <a:spcPts val="80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Larger companies are struggling with production, lowering their output.</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Threats:</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issue of quality control may end up ruining the brand image of the company.</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 may fail to reach customers with its social media marketing.</a:t>
            </a: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Customers may feel that wooden toys are antiquated.</a:t>
            </a:r>
          </a:p>
          <a:p>
            <a:pPr marL="342900" marR="0" lvl="0" indent="-342900" algn="just">
              <a:lnSpc>
                <a:spcPct val="150000"/>
              </a:lnSpc>
              <a:spcBef>
                <a:spcPts val="0"/>
              </a:spcBef>
              <a:spcAft>
                <a:spcPts val="800"/>
              </a:spcAft>
              <a:buFont typeface="Symbol" panose="05050102010706020507" pitchFamily="18" charset="2"/>
              <a:buChar char=""/>
            </a:pPr>
            <a:r>
              <a:rPr lang="en-GB" sz="1200" dirty="0">
                <a:effectLst/>
                <a:latin typeface="+mn-lt"/>
                <a:ea typeface="Calibri" panose="020F0502020204030204" pitchFamily="34" charset="0"/>
                <a:cs typeface="Arial" panose="020B0604020202020204" pitchFamily="34" charset="0"/>
              </a:rPr>
              <a:t>The company may fail to make enough capital to expand, and gain a sustainable customer base.</a:t>
            </a:r>
          </a:p>
        </p:txBody>
      </p:sp>
      <p:sp>
        <p:nvSpPr>
          <p:cNvPr id="4" name="Slide Number Placeholder 3"/>
          <p:cNvSpPr>
            <a:spLocks noGrp="1"/>
          </p:cNvSpPr>
          <p:nvPr>
            <p:ph type="sldNum" sz="quarter" idx="5"/>
          </p:nvPr>
        </p:nvSpPr>
        <p:spPr/>
        <p:txBody>
          <a:bodyPr/>
          <a:lstStyle/>
          <a:p>
            <a:fld id="{8693CA1B-3CAE-4682-8352-7C3BA17F38BA}" type="slidenum">
              <a:rPr lang="en-GB" smtClean="0"/>
              <a:t>15</a:t>
            </a:fld>
            <a:endParaRPr lang="en-GB"/>
          </a:p>
        </p:txBody>
      </p:sp>
    </p:spTree>
    <p:extLst>
      <p:ext uri="{BB962C8B-B14F-4D97-AF65-F5344CB8AC3E}">
        <p14:creationId xmlns:p14="http://schemas.microsoft.com/office/powerpoint/2010/main" val="18773759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Management Team: The management team of a company is the most valuable asset of any starting company. The company relies entirely on the capability, skill, insight and experience of the management team (Hall, 2020). The management team takes on the burden of overseeing different aspects of a company, and taking responsibility for both the company’s growth and failure. The management team plans and manages the business by assigning specific roles to each member of the team, and the team operates under a specific structure.</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The management team of Pinocchio Toys Ltd. will operate under a democratic management structure. Within this management structure, the members can operate freely within their own sector without supervision. The members of the team are free to deal with their responsibilities as they need to, and they can request the counsel of other members if they need it (Belbin, 2013). The role of each member is not static, but fluid. While they are assigned a unique role, they may take on each other’s responsibility if they feel that collaborating is the best option. The members of the team are essentially equals, with equal access to the company’s resources. Such a management structure enables the management team members to work with great versatility, and they have no restrictions upon how they may approach matters. For a small company such as Pinocchio Toys Ltd, which is just beginning its operations, this is the most advantageous structure. As the management members are still not used to the process yet, this will help the members cover for each other and allow them to fight any issues that present themselves.</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The management team of Pinocchio Toys Ltd. will consist of five members. The first will be the Product Designer as well as the Online Marketing Manager of the team. Their responsibility will be to research the cultural and historical artefacts and toys to find product ideas and create a marketable version. Along with that they will have the duty of marketing the products via online media such as social media, YouTube and others (</a:t>
            </a:r>
            <a:r>
              <a:rPr lang="en-GB" sz="1200" dirty="0" err="1">
                <a:effectLst/>
                <a:latin typeface="+mn-lt"/>
                <a:ea typeface="Calibri" panose="020F0502020204030204" pitchFamily="34" charset="0"/>
                <a:cs typeface="Arial" panose="020B0604020202020204" pitchFamily="34" charset="0"/>
              </a:rPr>
              <a:t>Chernev</a:t>
            </a:r>
            <a:r>
              <a:rPr lang="en-GB" sz="1200" dirty="0">
                <a:effectLst/>
                <a:latin typeface="+mn-lt"/>
                <a:ea typeface="Calibri" panose="020F0502020204030204" pitchFamily="34" charset="0"/>
                <a:cs typeface="Arial" panose="020B0604020202020204" pitchFamily="34" charset="0"/>
              </a:rPr>
              <a:t>, 2020). The second member will be the Bookkeeper, whose task will be to manage the financial records of the company, figure out projected revenues and profit. The third member will be the Assembler, whose task will be to take the product designs and create the wooden toys. The Packager will have the duty of packaging the product which will ensure that the toys arrive safely to the customers. They will also handle the shipment of the product through logistics companies. The final member of the team will be the Online Sales Manager. The role of said member will be to handle the sales records of the company, to deliver the orders received to other members of the team, and handle any customer feedback.</a:t>
            </a:r>
          </a:p>
        </p:txBody>
      </p:sp>
      <p:sp>
        <p:nvSpPr>
          <p:cNvPr id="4" name="Slide Number Placeholder 3"/>
          <p:cNvSpPr>
            <a:spLocks noGrp="1"/>
          </p:cNvSpPr>
          <p:nvPr>
            <p:ph type="sldNum" sz="quarter" idx="5"/>
          </p:nvPr>
        </p:nvSpPr>
        <p:spPr/>
        <p:txBody>
          <a:bodyPr/>
          <a:lstStyle/>
          <a:p>
            <a:fld id="{8693CA1B-3CAE-4682-8352-7C3BA17F38BA}" type="slidenum">
              <a:rPr lang="en-GB" smtClean="0"/>
              <a:t>16</a:t>
            </a:fld>
            <a:endParaRPr lang="en-GB"/>
          </a:p>
        </p:txBody>
      </p:sp>
    </p:spTree>
    <p:extLst>
      <p:ext uri="{BB962C8B-B14F-4D97-AF65-F5344CB8AC3E}">
        <p14:creationId xmlns:p14="http://schemas.microsoft.com/office/powerpoint/2010/main" val="1504152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Financial Plan: Pinocchio Toys Ltd. must develop a financial plan before it takes any further step. The business must have a record of what resources it may need, along with its realistic sales projections to ensure that the business can stand (Belbin, 2013).</a:t>
            </a:r>
          </a:p>
          <a:p>
            <a:pPr marL="0" marR="0" algn="just">
              <a:lnSpc>
                <a:spcPct val="150000"/>
              </a:lnSpc>
              <a:spcBef>
                <a:spcPts val="0"/>
              </a:spcBef>
              <a:spcAft>
                <a:spcPts val="800"/>
              </a:spcAft>
            </a:pPr>
            <a:r>
              <a:rPr lang="en-GB" sz="1200" dirty="0">
                <a:effectLst/>
                <a:latin typeface="+mn-lt"/>
                <a:ea typeface="Calibri" panose="020F0502020204030204" pitchFamily="34" charset="0"/>
                <a:cs typeface="Arial" panose="020B0604020202020204" pitchFamily="34" charset="0"/>
              </a:rPr>
              <a:t>The company currently needs to be incorporated. Once that is done, it does not need to expand right away. The company will begin with the staff and the equipment it already possesses. The company will be financed by the management team itself. Thus, the cash flow for the company will not be affected adversely due to any need.</a:t>
            </a:r>
          </a:p>
        </p:txBody>
      </p:sp>
      <p:sp>
        <p:nvSpPr>
          <p:cNvPr id="4" name="Slide Number Placeholder 3"/>
          <p:cNvSpPr>
            <a:spLocks noGrp="1"/>
          </p:cNvSpPr>
          <p:nvPr>
            <p:ph type="sldNum" sz="quarter" idx="5"/>
          </p:nvPr>
        </p:nvSpPr>
        <p:spPr/>
        <p:txBody>
          <a:bodyPr/>
          <a:lstStyle/>
          <a:p>
            <a:fld id="{8693CA1B-3CAE-4682-8352-7C3BA17F38BA}" type="slidenum">
              <a:rPr lang="en-GB" smtClean="0"/>
              <a:t>17</a:t>
            </a:fld>
            <a:endParaRPr lang="en-GB"/>
          </a:p>
        </p:txBody>
      </p:sp>
    </p:spTree>
    <p:extLst>
      <p:ext uri="{BB962C8B-B14F-4D97-AF65-F5344CB8AC3E}">
        <p14:creationId xmlns:p14="http://schemas.microsoft.com/office/powerpoint/2010/main" val="1268860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The first month of the business operations will see the biggest cost in production, then marketing. The company intends to produce 30 units for the first month, which is below its current capacity of 100. The company will have to expend GBP 749 for the entirety of the process, with GBP 516 spent on collecting olivewood for the production, and GBP 233 for the manufacturing, packaging and shipping. The second expense would be the marketing cost for the first month. GBP 200 will have to be spent to market the products, with GBP 80 spent on marketing on social media platforms such as Facebook, Instagram, while GBP 120 will be spent on ads posted by Google Ads. The total expense of the company for the first month will be GBP 949.</a:t>
            </a:r>
          </a:p>
        </p:txBody>
      </p:sp>
      <p:sp>
        <p:nvSpPr>
          <p:cNvPr id="4" name="Slide Number Placeholder 3"/>
          <p:cNvSpPr>
            <a:spLocks noGrp="1"/>
          </p:cNvSpPr>
          <p:nvPr>
            <p:ph type="sldNum" sz="quarter" idx="5"/>
          </p:nvPr>
        </p:nvSpPr>
        <p:spPr/>
        <p:txBody>
          <a:bodyPr/>
          <a:lstStyle/>
          <a:p>
            <a:fld id="{8693CA1B-3CAE-4682-8352-7C3BA17F38BA}" type="slidenum">
              <a:rPr lang="en-GB" smtClean="0"/>
              <a:t>18</a:t>
            </a:fld>
            <a:endParaRPr lang="en-GB"/>
          </a:p>
        </p:txBody>
      </p:sp>
    </p:spTree>
    <p:extLst>
      <p:ext uri="{BB962C8B-B14F-4D97-AF65-F5344CB8AC3E}">
        <p14:creationId xmlns:p14="http://schemas.microsoft.com/office/powerpoint/2010/main" val="3280521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mn-lt"/>
                <a:ea typeface="Calibri" panose="020F0502020204030204" pitchFamily="34" charset="0"/>
                <a:cs typeface="Arial" panose="020B0604020202020204" pitchFamily="34" charset="0"/>
              </a:rPr>
              <a:t>The projected sales for the first month are a total of 25 products to 25 customers. The toys will be priced at GBP 50 each, placing them at the lowest price tier for quality, premium toys. The company will make a revenue of GBP 1250, which outputs a profit margin of GBP 301. GBP 200 will be kept in reserve as the company’s financial contingency, while GBP 100 will be invested into the company as capital.</a:t>
            </a:r>
          </a:p>
        </p:txBody>
      </p:sp>
      <p:sp>
        <p:nvSpPr>
          <p:cNvPr id="4" name="Slide Number Placeholder 3"/>
          <p:cNvSpPr>
            <a:spLocks noGrp="1"/>
          </p:cNvSpPr>
          <p:nvPr>
            <p:ph type="sldNum" sz="quarter" idx="5"/>
          </p:nvPr>
        </p:nvSpPr>
        <p:spPr/>
        <p:txBody>
          <a:bodyPr/>
          <a:lstStyle/>
          <a:p>
            <a:fld id="{8693CA1B-3CAE-4682-8352-7C3BA17F38BA}" type="slidenum">
              <a:rPr lang="en-GB" smtClean="0"/>
              <a:t>19</a:t>
            </a:fld>
            <a:endParaRPr lang="en-GB"/>
          </a:p>
        </p:txBody>
      </p:sp>
    </p:spTree>
    <p:extLst>
      <p:ext uri="{BB962C8B-B14F-4D97-AF65-F5344CB8AC3E}">
        <p14:creationId xmlns:p14="http://schemas.microsoft.com/office/powerpoint/2010/main" val="4105228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3/21/2021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14898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218125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45199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25755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79980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22288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55515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3488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7818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54986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3/21/2021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25457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3/21/2021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781460486"/>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1D536C-693D-4911-B3E3-277E6CA0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ACC7FC-0DA0-46D9-BEDF-149E4AB32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DA9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connection in pale grey background">
            <a:extLst>
              <a:ext uri="{FF2B5EF4-FFF2-40B4-BE49-F238E27FC236}">
                <a16:creationId xmlns:a16="http://schemas.microsoft.com/office/drawing/2014/main" id="{BA4BAAD0-BB30-42EC-B6C6-0B30A0E5299A}"/>
              </a:ext>
            </a:extLst>
          </p:cNvPr>
          <p:cNvPicPr>
            <a:picLocks noChangeAspect="1"/>
          </p:cNvPicPr>
          <p:nvPr/>
        </p:nvPicPr>
        <p:blipFill rotWithShape="1">
          <a:blip r:embed="rId2">
            <a:duotone>
              <a:schemeClr val="accent1">
                <a:shade val="45000"/>
                <a:satMod val="135000"/>
              </a:schemeClr>
              <a:prstClr val="white"/>
            </a:duotone>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B15235D-BB2A-425F-9C2B-E2C5AEE0F8E3}"/>
              </a:ext>
            </a:extLst>
          </p:cNvPr>
          <p:cNvSpPr>
            <a:spLocks noGrp="1"/>
          </p:cNvSpPr>
          <p:nvPr>
            <p:ph type="ctrTitle"/>
          </p:nvPr>
        </p:nvSpPr>
        <p:spPr>
          <a:xfrm>
            <a:off x="1050568" y="132203"/>
            <a:ext cx="10512552" cy="1366312"/>
          </a:xfrm>
        </p:spPr>
        <p:txBody>
          <a:bodyPr>
            <a:normAutofit/>
          </a:bodyPr>
          <a:lstStyle/>
          <a:p>
            <a:r>
              <a:rPr lang="en-US" sz="7200" dirty="0">
                <a:solidFill>
                  <a:srgbClr val="FFFF00"/>
                </a:solidFill>
                <a:latin typeface="AngsanaUPC" panose="02020603050405020304" pitchFamily="18" charset="-34"/>
                <a:cs typeface="AngsanaUPC" panose="02020603050405020304" pitchFamily="18" charset="-34"/>
              </a:rPr>
              <a:t>Managing Enterprise in the 21st Century</a:t>
            </a:r>
            <a:endParaRPr lang="en-GB" sz="7200" dirty="0">
              <a:solidFill>
                <a:srgbClr val="FFFF00"/>
              </a:solidFill>
              <a:latin typeface="AngsanaUPC" panose="02020603050405020304" pitchFamily="18" charset="-34"/>
              <a:cs typeface="AngsanaUPC" panose="02020603050405020304" pitchFamily="18" charset="-34"/>
            </a:endParaRPr>
          </a:p>
        </p:txBody>
      </p:sp>
      <p:sp>
        <p:nvSpPr>
          <p:cNvPr id="13" name="Rectangle 6">
            <a:extLst>
              <a:ext uri="{FF2B5EF4-FFF2-40B4-BE49-F238E27FC236}">
                <a16:creationId xmlns:a16="http://schemas.microsoft.com/office/drawing/2014/main" id="{1886631C-CD62-4E60-A5E7-767EEAEB4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97445B7-56A2-4C8F-BB1F-5549166FD1DA}"/>
              </a:ext>
            </a:extLst>
          </p:cNvPr>
          <p:cNvSpPr txBox="1"/>
          <p:nvPr/>
        </p:nvSpPr>
        <p:spPr>
          <a:xfrm>
            <a:off x="2787267" y="1509310"/>
            <a:ext cx="7282150" cy="3373359"/>
          </a:xfrm>
          <a:prstGeom prst="rect">
            <a:avLst/>
          </a:prstGeom>
          <a:noFill/>
        </p:spPr>
        <p:txBody>
          <a:bodyPr wrap="square" rtlCol="0">
            <a:spAutoFit/>
          </a:bodyPr>
          <a:lstStyle/>
          <a:p>
            <a:pPr algn="ctr">
              <a:lnSpc>
                <a:spcPct val="150000"/>
              </a:lnSpc>
            </a:pPr>
            <a:r>
              <a:rPr lang="en-US" b="1" dirty="0">
                <a:solidFill>
                  <a:schemeClr val="bg1"/>
                </a:solidFill>
                <a:latin typeface="Calibri" panose="020F0502020204030204" pitchFamily="34" charset="0"/>
                <a:cs typeface="Calibri" panose="020F0502020204030204" pitchFamily="34" charset="0"/>
              </a:rPr>
              <a:t>Presented By:</a:t>
            </a:r>
          </a:p>
          <a:p>
            <a:pPr algn="ctr">
              <a:lnSpc>
                <a:spcPct val="150000"/>
              </a:lnSpc>
            </a:pPr>
            <a:r>
              <a:rPr lang="en-US" b="1" dirty="0">
                <a:solidFill>
                  <a:schemeClr val="bg1"/>
                </a:solidFill>
                <a:latin typeface="Calibri" panose="020F0502020204030204" pitchFamily="34" charset="0"/>
                <a:cs typeface="Calibri" panose="020F0502020204030204" pitchFamily="34" charset="0"/>
              </a:rPr>
              <a:t>Kremena Katsarova-1921377</a:t>
            </a:r>
          </a:p>
          <a:p>
            <a:pPr algn="ctr">
              <a:lnSpc>
                <a:spcPct val="150000"/>
              </a:lnSpc>
            </a:pPr>
            <a:r>
              <a:rPr lang="en-US" b="1" dirty="0">
                <a:solidFill>
                  <a:schemeClr val="bg1"/>
                </a:solidFill>
                <a:latin typeface="Calibri" panose="020F0502020204030204" pitchFamily="34" charset="0"/>
                <a:cs typeface="Calibri" panose="020F0502020204030204" pitchFamily="34" charset="0"/>
              </a:rPr>
              <a:t>Mario Nedev-962991</a:t>
            </a:r>
          </a:p>
          <a:p>
            <a:pPr algn="ctr">
              <a:lnSpc>
                <a:spcPct val="150000"/>
              </a:lnSpc>
            </a:pPr>
            <a:r>
              <a:rPr lang="en-US" b="1" dirty="0">
                <a:solidFill>
                  <a:schemeClr val="bg1"/>
                </a:solidFill>
                <a:latin typeface="Calibri" panose="020F0502020204030204" pitchFamily="34" charset="0"/>
                <a:cs typeface="Calibri" panose="020F0502020204030204" pitchFamily="34" charset="0"/>
              </a:rPr>
              <a:t>Ekaterina </a:t>
            </a:r>
            <a:r>
              <a:rPr lang="en-US" b="1" dirty="0" err="1">
                <a:solidFill>
                  <a:schemeClr val="bg1"/>
                </a:solidFill>
                <a:latin typeface="Calibri" panose="020F0502020204030204" pitchFamily="34" charset="0"/>
                <a:cs typeface="Calibri" panose="020F0502020204030204" pitchFamily="34" charset="0"/>
              </a:rPr>
              <a:t>Hriatova</a:t>
            </a:r>
            <a:r>
              <a:rPr lang="en-US" b="1" dirty="0">
                <a:solidFill>
                  <a:schemeClr val="bg1"/>
                </a:solidFill>
                <a:latin typeface="Calibri" panose="020F0502020204030204" pitchFamily="34" charset="0"/>
                <a:cs typeface="Calibri" panose="020F0502020204030204" pitchFamily="34" charset="0"/>
              </a:rPr>
              <a:t> -1919046</a:t>
            </a:r>
          </a:p>
          <a:p>
            <a:pPr algn="ctr">
              <a:lnSpc>
                <a:spcPct val="150000"/>
              </a:lnSpc>
            </a:pPr>
            <a:r>
              <a:rPr lang="en-US" b="1" dirty="0">
                <a:solidFill>
                  <a:schemeClr val="bg1"/>
                </a:solidFill>
                <a:latin typeface="Calibri" panose="020F0502020204030204" pitchFamily="34" charset="0"/>
                <a:cs typeface="Calibri" panose="020F0502020204030204" pitchFamily="34" charset="0"/>
              </a:rPr>
              <a:t>Jose Cruz-1918686</a:t>
            </a:r>
          </a:p>
          <a:p>
            <a:pPr algn="ctr">
              <a:lnSpc>
                <a:spcPct val="150000"/>
              </a:lnSpc>
            </a:pPr>
            <a:r>
              <a:rPr lang="en-US" b="1" dirty="0">
                <a:solidFill>
                  <a:schemeClr val="bg1"/>
                </a:solidFill>
                <a:latin typeface="Calibri" panose="020F0502020204030204" pitchFamily="34" charset="0"/>
                <a:cs typeface="Calibri" panose="020F0502020204030204" pitchFamily="34" charset="0"/>
              </a:rPr>
              <a:t>George Paskalev-1921408</a:t>
            </a:r>
          </a:p>
          <a:p>
            <a:pPr algn="ctr">
              <a:lnSpc>
                <a:spcPct val="150000"/>
              </a:lnSpc>
            </a:pPr>
            <a:r>
              <a:rPr lang="en-US" b="1" dirty="0">
                <a:solidFill>
                  <a:schemeClr val="bg1"/>
                </a:solidFill>
                <a:latin typeface="Calibri" panose="020F0502020204030204" pitchFamily="34" charset="0"/>
                <a:cs typeface="Calibri" panose="020F0502020204030204" pitchFamily="34" charset="0"/>
              </a:rPr>
              <a:t>Tutor: </a:t>
            </a:r>
          </a:p>
          <a:p>
            <a:pPr algn="ctr">
              <a:lnSpc>
                <a:spcPct val="150000"/>
              </a:lnSpc>
            </a:pPr>
            <a:r>
              <a:rPr lang="en-US" b="1" dirty="0">
                <a:solidFill>
                  <a:schemeClr val="bg1"/>
                </a:solidFill>
                <a:latin typeface="Calibri" panose="020F0502020204030204" pitchFamily="34" charset="0"/>
                <a:cs typeface="Calibri" panose="020F0502020204030204" pitchFamily="34" charset="0"/>
              </a:rPr>
              <a:t>Mohammad Rahman</a:t>
            </a:r>
          </a:p>
        </p:txBody>
      </p:sp>
    </p:spTree>
    <p:extLst>
      <p:ext uri="{BB962C8B-B14F-4D97-AF65-F5344CB8AC3E}">
        <p14:creationId xmlns:p14="http://schemas.microsoft.com/office/powerpoint/2010/main" val="39701446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2197E-BBEC-4691-91B6-7B123F52369D}"/>
              </a:ext>
            </a:extLst>
          </p:cNvPr>
          <p:cNvSpPr>
            <a:spLocks noGrp="1"/>
          </p:cNvSpPr>
          <p:nvPr>
            <p:ph type="title"/>
          </p:nvPr>
        </p:nvSpPr>
        <p:spPr/>
        <p:txBody>
          <a:bodyPr/>
          <a:lstStyle/>
          <a:p>
            <a:r>
              <a:rPr lang="en-GB" dirty="0"/>
              <a:t>Table of Contents</a:t>
            </a:r>
          </a:p>
        </p:txBody>
      </p:sp>
      <p:graphicFrame>
        <p:nvGraphicFramePr>
          <p:cNvPr id="4" name="Table 4">
            <a:extLst>
              <a:ext uri="{FF2B5EF4-FFF2-40B4-BE49-F238E27FC236}">
                <a16:creationId xmlns:a16="http://schemas.microsoft.com/office/drawing/2014/main" id="{F2ACF5DA-7BB1-4D35-89D2-6EC4D8489237}"/>
              </a:ext>
            </a:extLst>
          </p:cNvPr>
          <p:cNvGraphicFramePr>
            <a:graphicFrameLocks noGrp="1"/>
          </p:cNvGraphicFramePr>
          <p:nvPr>
            <p:ph idx="1"/>
            <p:extLst>
              <p:ext uri="{D42A27DB-BD31-4B8C-83A1-F6EECF244321}">
                <p14:modId xmlns:p14="http://schemas.microsoft.com/office/powerpoint/2010/main" val="2325512482"/>
              </p:ext>
            </p:extLst>
          </p:nvPr>
        </p:nvGraphicFramePr>
        <p:xfrm>
          <a:off x="838200" y="1928813"/>
          <a:ext cx="10515600" cy="41148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819274414"/>
                    </a:ext>
                  </a:extLst>
                </a:gridCol>
                <a:gridCol w="5257800">
                  <a:extLst>
                    <a:ext uri="{9D8B030D-6E8A-4147-A177-3AD203B41FA5}">
                      <a16:colId xmlns:a16="http://schemas.microsoft.com/office/drawing/2014/main" val="3515817345"/>
                    </a:ext>
                  </a:extLst>
                </a:gridCol>
              </a:tblGrid>
              <a:tr h="370840">
                <a:tc>
                  <a:txBody>
                    <a:bodyPr/>
                    <a:lstStyle/>
                    <a:p>
                      <a:r>
                        <a:rPr lang="en-GB" sz="2400" b="1" dirty="0">
                          <a:solidFill>
                            <a:schemeClr val="tx1"/>
                          </a:solidFill>
                        </a:rPr>
                        <a:t>Title</a:t>
                      </a:r>
                    </a:p>
                  </a:txBody>
                  <a:tcPr/>
                </a:tc>
                <a:tc>
                  <a:txBody>
                    <a:bodyPr/>
                    <a:lstStyle/>
                    <a:p>
                      <a:r>
                        <a:rPr lang="en-GB" sz="2400" b="1" dirty="0">
                          <a:solidFill>
                            <a:schemeClr val="tx1"/>
                          </a:solidFill>
                        </a:rPr>
                        <a:t>Slide</a:t>
                      </a:r>
                    </a:p>
                  </a:txBody>
                  <a:tcPr/>
                </a:tc>
                <a:extLst>
                  <a:ext uri="{0D108BD9-81ED-4DB2-BD59-A6C34878D82A}">
                    <a16:rowId xmlns:a16="http://schemas.microsoft.com/office/drawing/2014/main" val="8730366"/>
                  </a:ext>
                </a:extLst>
              </a:tr>
              <a:tr h="370840">
                <a:tc>
                  <a:txBody>
                    <a:bodyPr/>
                    <a:lstStyle/>
                    <a:p>
                      <a:r>
                        <a:rPr lang="en-GB" sz="2400" b="1" dirty="0">
                          <a:solidFill>
                            <a:schemeClr val="tx1"/>
                          </a:solidFill>
                        </a:rPr>
                        <a:t>Company Overview</a:t>
                      </a:r>
                    </a:p>
                  </a:txBody>
                  <a:tcPr/>
                </a:tc>
                <a:tc>
                  <a:txBody>
                    <a:bodyPr/>
                    <a:lstStyle/>
                    <a:p>
                      <a:r>
                        <a:rPr lang="en-GB" sz="2400" b="1" dirty="0">
                          <a:solidFill>
                            <a:schemeClr val="tx1"/>
                          </a:solidFill>
                        </a:rPr>
                        <a:t>03</a:t>
                      </a:r>
                    </a:p>
                  </a:txBody>
                  <a:tcPr/>
                </a:tc>
                <a:extLst>
                  <a:ext uri="{0D108BD9-81ED-4DB2-BD59-A6C34878D82A}">
                    <a16:rowId xmlns:a16="http://schemas.microsoft.com/office/drawing/2014/main" val="760741251"/>
                  </a:ext>
                </a:extLst>
              </a:tr>
              <a:tr h="370840">
                <a:tc>
                  <a:txBody>
                    <a:bodyPr/>
                    <a:lstStyle/>
                    <a:p>
                      <a:r>
                        <a:rPr lang="en-GB" sz="2400" b="1" dirty="0">
                          <a:solidFill>
                            <a:schemeClr val="tx1"/>
                          </a:solidFill>
                        </a:rPr>
                        <a:t>Product Description</a:t>
                      </a:r>
                    </a:p>
                  </a:txBody>
                  <a:tcPr/>
                </a:tc>
                <a:tc>
                  <a:txBody>
                    <a:bodyPr/>
                    <a:lstStyle/>
                    <a:p>
                      <a:r>
                        <a:rPr lang="en-GB" sz="2400" b="1" dirty="0">
                          <a:solidFill>
                            <a:schemeClr val="tx1"/>
                          </a:solidFill>
                        </a:rPr>
                        <a:t>05</a:t>
                      </a:r>
                    </a:p>
                  </a:txBody>
                  <a:tcPr/>
                </a:tc>
                <a:extLst>
                  <a:ext uri="{0D108BD9-81ED-4DB2-BD59-A6C34878D82A}">
                    <a16:rowId xmlns:a16="http://schemas.microsoft.com/office/drawing/2014/main" val="4168294065"/>
                  </a:ext>
                </a:extLst>
              </a:tr>
              <a:tr h="370840">
                <a:tc>
                  <a:txBody>
                    <a:bodyPr/>
                    <a:lstStyle/>
                    <a:p>
                      <a:r>
                        <a:rPr lang="en-GB" sz="2400" b="1" dirty="0">
                          <a:solidFill>
                            <a:schemeClr val="tx1"/>
                          </a:solidFill>
                        </a:rPr>
                        <a:t>Market Audit</a:t>
                      </a:r>
                    </a:p>
                  </a:txBody>
                  <a:tcPr/>
                </a:tc>
                <a:tc>
                  <a:txBody>
                    <a:bodyPr/>
                    <a:lstStyle/>
                    <a:p>
                      <a:r>
                        <a:rPr lang="en-GB" sz="2400" b="1" dirty="0">
                          <a:solidFill>
                            <a:schemeClr val="tx1"/>
                          </a:solidFill>
                        </a:rPr>
                        <a:t>07</a:t>
                      </a:r>
                    </a:p>
                  </a:txBody>
                  <a:tcPr/>
                </a:tc>
                <a:extLst>
                  <a:ext uri="{0D108BD9-81ED-4DB2-BD59-A6C34878D82A}">
                    <a16:rowId xmlns:a16="http://schemas.microsoft.com/office/drawing/2014/main" val="3060793988"/>
                  </a:ext>
                </a:extLst>
              </a:tr>
              <a:tr h="370840">
                <a:tc>
                  <a:txBody>
                    <a:bodyPr/>
                    <a:lstStyle/>
                    <a:p>
                      <a:r>
                        <a:rPr lang="en-GB" sz="2400" b="1" dirty="0">
                          <a:solidFill>
                            <a:schemeClr val="tx1"/>
                          </a:solidFill>
                        </a:rPr>
                        <a:t>Target Market</a:t>
                      </a:r>
                    </a:p>
                  </a:txBody>
                  <a:tcPr/>
                </a:tc>
                <a:tc>
                  <a:txBody>
                    <a:bodyPr/>
                    <a:lstStyle/>
                    <a:p>
                      <a:r>
                        <a:rPr lang="en-GB" sz="2400" b="1" dirty="0">
                          <a:solidFill>
                            <a:schemeClr val="tx1"/>
                          </a:solidFill>
                        </a:rPr>
                        <a:t>13</a:t>
                      </a:r>
                    </a:p>
                  </a:txBody>
                  <a:tcPr/>
                </a:tc>
                <a:extLst>
                  <a:ext uri="{0D108BD9-81ED-4DB2-BD59-A6C34878D82A}">
                    <a16:rowId xmlns:a16="http://schemas.microsoft.com/office/drawing/2014/main" val="1824386458"/>
                  </a:ext>
                </a:extLst>
              </a:tr>
              <a:tr h="370840">
                <a:tc>
                  <a:txBody>
                    <a:bodyPr/>
                    <a:lstStyle/>
                    <a:p>
                      <a:r>
                        <a:rPr lang="en-GB" sz="2400" b="1" dirty="0">
                          <a:solidFill>
                            <a:schemeClr val="tx1"/>
                          </a:solidFill>
                        </a:rPr>
                        <a:t>Marketing Plan</a:t>
                      </a:r>
                    </a:p>
                  </a:txBody>
                  <a:tcPr/>
                </a:tc>
                <a:tc>
                  <a:txBody>
                    <a:bodyPr/>
                    <a:lstStyle/>
                    <a:p>
                      <a:r>
                        <a:rPr lang="en-GB" sz="2400" b="1" dirty="0">
                          <a:solidFill>
                            <a:schemeClr val="tx1"/>
                          </a:solidFill>
                        </a:rPr>
                        <a:t>14</a:t>
                      </a:r>
                    </a:p>
                  </a:txBody>
                  <a:tcPr/>
                </a:tc>
                <a:extLst>
                  <a:ext uri="{0D108BD9-81ED-4DB2-BD59-A6C34878D82A}">
                    <a16:rowId xmlns:a16="http://schemas.microsoft.com/office/drawing/2014/main" val="945802333"/>
                  </a:ext>
                </a:extLst>
              </a:tr>
              <a:tr h="370840">
                <a:tc>
                  <a:txBody>
                    <a:bodyPr/>
                    <a:lstStyle/>
                    <a:p>
                      <a:r>
                        <a:rPr lang="en-GB" sz="2400" b="1" dirty="0">
                          <a:solidFill>
                            <a:schemeClr val="tx1"/>
                          </a:solidFill>
                        </a:rPr>
                        <a:t>Management Team</a:t>
                      </a:r>
                    </a:p>
                  </a:txBody>
                  <a:tcPr/>
                </a:tc>
                <a:tc>
                  <a:txBody>
                    <a:bodyPr/>
                    <a:lstStyle/>
                    <a:p>
                      <a:r>
                        <a:rPr lang="en-GB" sz="2400" b="1" dirty="0">
                          <a:solidFill>
                            <a:schemeClr val="tx1"/>
                          </a:solidFill>
                        </a:rPr>
                        <a:t>16</a:t>
                      </a:r>
                    </a:p>
                  </a:txBody>
                  <a:tcPr/>
                </a:tc>
                <a:extLst>
                  <a:ext uri="{0D108BD9-81ED-4DB2-BD59-A6C34878D82A}">
                    <a16:rowId xmlns:a16="http://schemas.microsoft.com/office/drawing/2014/main" val="3628436076"/>
                  </a:ext>
                </a:extLst>
              </a:tr>
              <a:tr h="370840">
                <a:tc>
                  <a:txBody>
                    <a:bodyPr/>
                    <a:lstStyle/>
                    <a:p>
                      <a:r>
                        <a:rPr lang="en-GB" sz="2400" b="1" dirty="0">
                          <a:solidFill>
                            <a:schemeClr val="tx1"/>
                          </a:solidFill>
                        </a:rPr>
                        <a:t>Financial Plan</a:t>
                      </a:r>
                    </a:p>
                  </a:txBody>
                  <a:tcPr/>
                </a:tc>
                <a:tc>
                  <a:txBody>
                    <a:bodyPr/>
                    <a:lstStyle/>
                    <a:p>
                      <a:r>
                        <a:rPr lang="en-GB" sz="2400" b="1" dirty="0">
                          <a:solidFill>
                            <a:schemeClr val="tx1"/>
                          </a:solidFill>
                        </a:rPr>
                        <a:t>17</a:t>
                      </a:r>
                    </a:p>
                  </a:txBody>
                  <a:tcPr/>
                </a:tc>
                <a:extLst>
                  <a:ext uri="{0D108BD9-81ED-4DB2-BD59-A6C34878D82A}">
                    <a16:rowId xmlns:a16="http://schemas.microsoft.com/office/drawing/2014/main" val="1465821828"/>
                  </a:ext>
                </a:extLst>
              </a:tr>
              <a:tr h="370840">
                <a:tc>
                  <a:txBody>
                    <a:bodyPr/>
                    <a:lstStyle/>
                    <a:p>
                      <a:r>
                        <a:rPr lang="en-GB" sz="2400" b="1" dirty="0">
                          <a:solidFill>
                            <a:schemeClr val="tx1"/>
                          </a:solidFill>
                        </a:rPr>
                        <a:t>References</a:t>
                      </a:r>
                    </a:p>
                  </a:txBody>
                  <a:tcPr/>
                </a:tc>
                <a:tc>
                  <a:txBody>
                    <a:bodyPr/>
                    <a:lstStyle/>
                    <a:p>
                      <a:r>
                        <a:rPr lang="en-GB" sz="2400" b="1" dirty="0">
                          <a:solidFill>
                            <a:schemeClr val="tx1"/>
                          </a:solidFill>
                        </a:rPr>
                        <a:t>20</a:t>
                      </a:r>
                    </a:p>
                  </a:txBody>
                  <a:tcPr/>
                </a:tc>
                <a:extLst>
                  <a:ext uri="{0D108BD9-81ED-4DB2-BD59-A6C34878D82A}">
                    <a16:rowId xmlns:a16="http://schemas.microsoft.com/office/drawing/2014/main" val="575872726"/>
                  </a:ext>
                </a:extLst>
              </a:tr>
            </a:tbl>
          </a:graphicData>
        </a:graphic>
      </p:graphicFrame>
    </p:spTree>
    <p:extLst>
      <p:ext uri="{BB962C8B-B14F-4D97-AF65-F5344CB8AC3E}">
        <p14:creationId xmlns:p14="http://schemas.microsoft.com/office/powerpoint/2010/main" val="254175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130B0-1125-43DC-A2EC-9DECE952E2C8}"/>
              </a:ext>
            </a:extLst>
          </p:cNvPr>
          <p:cNvSpPr>
            <a:spLocks noGrp="1"/>
          </p:cNvSpPr>
          <p:nvPr>
            <p:ph type="title"/>
          </p:nvPr>
        </p:nvSpPr>
        <p:spPr/>
        <p:txBody>
          <a:bodyPr/>
          <a:lstStyle/>
          <a:p>
            <a:r>
              <a:rPr lang="en-GB" dirty="0"/>
              <a:t>Company Overview</a:t>
            </a:r>
          </a:p>
        </p:txBody>
      </p:sp>
      <p:sp>
        <p:nvSpPr>
          <p:cNvPr id="3" name="Content Placeholder 2">
            <a:extLst>
              <a:ext uri="{FF2B5EF4-FFF2-40B4-BE49-F238E27FC236}">
                <a16:creationId xmlns:a16="http://schemas.microsoft.com/office/drawing/2014/main" id="{931FC936-C854-409D-AA29-DFD195E2F37F}"/>
              </a:ext>
            </a:extLst>
          </p:cNvPr>
          <p:cNvSpPr>
            <a:spLocks noGrp="1"/>
          </p:cNvSpPr>
          <p:nvPr>
            <p:ph idx="1"/>
          </p:nvPr>
        </p:nvSpPr>
        <p:spPr/>
        <p:txBody>
          <a:bodyPr>
            <a:normAutofit fontScale="70000" lnSpcReduction="20000"/>
          </a:bodyPr>
          <a:lstStyle/>
          <a:p>
            <a:r>
              <a:rPr lang="en-US" dirty="0">
                <a:latin typeface="Baskerville Old Face" panose="02020602080505020303" pitchFamily="18" charset="0"/>
              </a:rPr>
              <a:t>Company Name: Pinocchio Toys Ltd.</a:t>
            </a:r>
          </a:p>
          <a:p>
            <a:r>
              <a:rPr lang="en-US" dirty="0">
                <a:latin typeface="Baskerville Old Face" panose="02020602080505020303" pitchFamily="18" charset="0"/>
              </a:rPr>
              <a:t>Origin: United Kingdom.</a:t>
            </a:r>
          </a:p>
          <a:p>
            <a:r>
              <a:rPr lang="en-US" dirty="0">
                <a:latin typeface="Baskerville Old Face" panose="02020602080505020303" pitchFamily="18" charset="0"/>
              </a:rPr>
              <a:t>Legal Structure: The company will be established as a private limited company.</a:t>
            </a:r>
          </a:p>
          <a:p>
            <a:r>
              <a:rPr lang="en-US" dirty="0">
                <a:latin typeface="Baskerville Old Face" panose="02020602080505020303" pitchFamily="18" charset="0"/>
              </a:rPr>
              <a:t>Management Team: The management team of Pinocchio Toys Ltd. include the following members:</a:t>
            </a:r>
          </a:p>
          <a:p>
            <a:pPr lvl="1"/>
            <a:r>
              <a:rPr lang="en-US" dirty="0">
                <a:latin typeface="Baskerville Old Face" panose="02020602080505020303" pitchFamily="18" charset="0"/>
              </a:rPr>
              <a:t>Student Name 01: Product Designer, Online Marketing Manager.</a:t>
            </a:r>
          </a:p>
          <a:p>
            <a:pPr lvl="1"/>
            <a:r>
              <a:rPr lang="en-US" dirty="0">
                <a:latin typeface="Baskerville Old Face" panose="02020602080505020303" pitchFamily="18" charset="0"/>
              </a:rPr>
              <a:t>Student Name 02: Bookkeeper.</a:t>
            </a:r>
          </a:p>
          <a:p>
            <a:pPr lvl="1"/>
            <a:r>
              <a:rPr lang="en-US" dirty="0">
                <a:latin typeface="Baskerville Old Face" panose="02020602080505020303" pitchFamily="18" charset="0"/>
              </a:rPr>
              <a:t>Student Name 03: Assembler.</a:t>
            </a:r>
          </a:p>
          <a:p>
            <a:pPr lvl="1"/>
            <a:r>
              <a:rPr lang="en-US" dirty="0">
                <a:latin typeface="Baskerville Old Face" panose="02020602080505020303" pitchFamily="18" charset="0"/>
              </a:rPr>
              <a:t>Student Name 04: Packager.</a:t>
            </a:r>
          </a:p>
          <a:p>
            <a:pPr lvl="1"/>
            <a:r>
              <a:rPr lang="en-US" dirty="0">
                <a:latin typeface="Baskerville Old Face" panose="02020602080505020303" pitchFamily="18" charset="0"/>
              </a:rPr>
              <a:t>Student Name 05: Online Sales Manager.</a:t>
            </a:r>
          </a:p>
          <a:p>
            <a:r>
              <a:rPr lang="en-US" dirty="0">
                <a:latin typeface="Baskerville Old Face" panose="02020602080505020303" pitchFamily="18" charset="0"/>
              </a:rPr>
              <a:t>Mission Statement: Pinocchio Toys Ltd. will be a company that retails durable wooden children’s toys online.</a:t>
            </a:r>
          </a:p>
          <a:p>
            <a:r>
              <a:rPr lang="en-US" dirty="0">
                <a:latin typeface="Baskerville Old Face" panose="02020602080505020303" pitchFamily="18" charset="0"/>
              </a:rPr>
              <a:t>Company History: The company will be formed by the management team within the year 2021.</a:t>
            </a:r>
          </a:p>
          <a:p>
            <a:endParaRPr lang="en-GB" dirty="0"/>
          </a:p>
        </p:txBody>
      </p:sp>
      <p:pic>
        <p:nvPicPr>
          <p:cNvPr id="1026" name="Picture 2" descr="Company Overview Powerpoint Presentation Slides | Presentation PowerPoint  Images | Example of PPT Presentation | PPT Slide Layouts">
            <a:extLst>
              <a:ext uri="{FF2B5EF4-FFF2-40B4-BE49-F238E27FC236}">
                <a16:creationId xmlns:a16="http://schemas.microsoft.com/office/drawing/2014/main" id="{758946A9-26A2-4512-AA0B-5DB1C06468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5025" y="-84391"/>
            <a:ext cx="2466975" cy="18573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3D72B32-CDA1-495D-A766-351AE657FDEE}"/>
              </a:ext>
            </a:extLst>
          </p:cNvPr>
          <p:cNvSpPr txBox="1"/>
          <p:nvPr/>
        </p:nvSpPr>
        <p:spPr>
          <a:xfrm>
            <a:off x="6392228" y="237426"/>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Kremena </a:t>
            </a:r>
            <a:r>
              <a:rPr lang="en-US" sz="2000" b="1" dirty="0" err="1">
                <a:solidFill>
                  <a:srgbClr val="00B050"/>
                </a:solidFill>
                <a:latin typeface="Times New Roman" panose="02020603050405020304" pitchFamily="18" charset="0"/>
                <a:cs typeface="Times New Roman" panose="02020603050405020304" pitchFamily="18" charset="0"/>
              </a:rPr>
              <a:t>Katsarova</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376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ACE03-1A8D-4E5E-A35F-B041A1569CCC}"/>
              </a:ext>
            </a:extLst>
          </p:cNvPr>
          <p:cNvSpPr>
            <a:spLocks noGrp="1"/>
          </p:cNvSpPr>
          <p:nvPr>
            <p:ph type="title"/>
          </p:nvPr>
        </p:nvSpPr>
        <p:spPr/>
        <p:txBody>
          <a:bodyPr/>
          <a:lstStyle/>
          <a:p>
            <a:r>
              <a:rPr lang="en-GB" dirty="0"/>
              <a:t>Company Overview</a:t>
            </a:r>
          </a:p>
        </p:txBody>
      </p:sp>
      <p:sp>
        <p:nvSpPr>
          <p:cNvPr id="3" name="Content Placeholder 2">
            <a:extLst>
              <a:ext uri="{FF2B5EF4-FFF2-40B4-BE49-F238E27FC236}">
                <a16:creationId xmlns:a16="http://schemas.microsoft.com/office/drawing/2014/main" id="{10324AF1-E01F-4010-AA65-C969B36B41C8}"/>
              </a:ext>
            </a:extLst>
          </p:cNvPr>
          <p:cNvSpPr>
            <a:spLocks noGrp="1"/>
          </p:cNvSpPr>
          <p:nvPr>
            <p:ph idx="1"/>
          </p:nvPr>
        </p:nvSpPr>
        <p:spPr/>
        <p:txBody>
          <a:bodyPr>
            <a:normAutofit/>
          </a:bodyPr>
          <a:lstStyle/>
          <a:p>
            <a:pPr marL="0" marR="0">
              <a:lnSpc>
                <a:spcPct val="107000"/>
              </a:lnSpc>
              <a:spcBef>
                <a:spcPts val="0"/>
              </a:spcBef>
              <a:spcAft>
                <a:spcPts val="800"/>
              </a:spcAft>
            </a:pPr>
            <a:r>
              <a:rPr lang="en-GB" sz="3200" dirty="0">
                <a:effectLst/>
                <a:latin typeface="Baskerville Old Face" panose="02020602080505020303" pitchFamily="18" charset="0"/>
                <a:ea typeface="Calibri" panose="020F0502020204030204" pitchFamily="34" charset="0"/>
                <a:cs typeface="Arial" panose="020B0604020202020204" pitchFamily="34" charset="0"/>
              </a:rPr>
              <a:t>Objectives:</a:t>
            </a:r>
          </a:p>
          <a:p>
            <a:pPr marL="457200" lvl="1">
              <a:lnSpc>
                <a:spcPct val="107000"/>
              </a:lnSpc>
              <a:spcBef>
                <a:spcPts val="0"/>
              </a:spcBef>
              <a:spcAft>
                <a:spcPts val="800"/>
              </a:spcAft>
            </a:pPr>
            <a:r>
              <a:rPr lang="en-GB" dirty="0">
                <a:effectLst/>
                <a:latin typeface="Baskerville Old Face" panose="02020602080505020303" pitchFamily="18" charset="0"/>
                <a:ea typeface="Calibri" panose="020F0502020204030204" pitchFamily="34" charset="0"/>
                <a:cs typeface="Arial" panose="020B0604020202020204" pitchFamily="34" charset="0"/>
              </a:rPr>
              <a:t>Short term objectives are:</a:t>
            </a:r>
          </a:p>
          <a:p>
            <a:pPr marL="1257300" lvl="2" indent="-342900">
              <a:lnSpc>
                <a:spcPct val="107000"/>
              </a:lnSpc>
              <a:spcBef>
                <a:spcPts val="0"/>
              </a:spcBef>
              <a:buFont typeface="Symbol" panose="05050102010706020507" pitchFamily="18" charset="2"/>
              <a:buChar char=""/>
            </a:pPr>
            <a:r>
              <a:rPr lang="en-GB" sz="1400" dirty="0">
                <a:effectLst/>
                <a:latin typeface="Baskerville Old Face" panose="02020602080505020303" pitchFamily="18" charset="0"/>
                <a:ea typeface="Calibri" panose="020F0502020204030204" pitchFamily="34" charset="0"/>
                <a:cs typeface="Arial" panose="020B0604020202020204" pitchFamily="34" charset="0"/>
              </a:rPr>
              <a:t>Gaining customer interest through social media and online advertisement.</a:t>
            </a:r>
          </a:p>
          <a:p>
            <a:pPr marL="1257300" lvl="2" indent="-342900">
              <a:lnSpc>
                <a:spcPct val="107000"/>
              </a:lnSpc>
              <a:spcBef>
                <a:spcPts val="0"/>
              </a:spcBef>
              <a:spcAft>
                <a:spcPts val="800"/>
              </a:spcAft>
              <a:buFont typeface="Symbol" panose="05050102010706020507" pitchFamily="18" charset="2"/>
              <a:buChar char=""/>
            </a:pPr>
            <a:r>
              <a:rPr lang="en-GB" sz="1400" dirty="0">
                <a:effectLst/>
                <a:latin typeface="Baskerville Old Face" panose="02020602080505020303" pitchFamily="18" charset="0"/>
                <a:ea typeface="Calibri" panose="020F0502020204030204" pitchFamily="34" charset="0"/>
                <a:cs typeface="Arial" panose="020B0604020202020204" pitchFamily="34" charset="0"/>
              </a:rPr>
              <a:t>Offering the company’s products representing their advantages.</a:t>
            </a:r>
          </a:p>
          <a:p>
            <a:pPr marL="457200" lvl="1">
              <a:lnSpc>
                <a:spcPct val="107000"/>
              </a:lnSpc>
              <a:spcBef>
                <a:spcPts val="0"/>
              </a:spcBef>
              <a:spcAft>
                <a:spcPts val="800"/>
              </a:spcAft>
            </a:pPr>
            <a:r>
              <a:rPr lang="en-GB" dirty="0">
                <a:effectLst/>
                <a:latin typeface="Baskerville Old Face" panose="02020602080505020303" pitchFamily="18" charset="0"/>
                <a:ea typeface="Calibri" panose="020F0502020204030204" pitchFamily="34" charset="0"/>
                <a:cs typeface="Arial" panose="020B0604020202020204" pitchFamily="34" charset="0"/>
              </a:rPr>
              <a:t>Medium term objectives are:</a:t>
            </a:r>
          </a:p>
          <a:p>
            <a:pPr marL="1257300" lvl="2" indent="-342900">
              <a:lnSpc>
                <a:spcPct val="107000"/>
              </a:lnSpc>
              <a:spcBef>
                <a:spcPts val="0"/>
              </a:spcBef>
              <a:buFont typeface="Symbol" panose="05050102010706020507" pitchFamily="18" charset="2"/>
              <a:buChar char=""/>
            </a:pPr>
            <a:r>
              <a:rPr lang="en-GB" sz="1400" dirty="0">
                <a:effectLst/>
                <a:latin typeface="Baskerville Old Face" panose="02020602080505020303" pitchFamily="18" charset="0"/>
                <a:ea typeface="Calibri" panose="020F0502020204030204" pitchFamily="34" charset="0"/>
                <a:cs typeface="Arial" panose="020B0604020202020204" pitchFamily="34" charset="0"/>
              </a:rPr>
              <a:t>Acquiring a contract with an educational institute.</a:t>
            </a:r>
          </a:p>
          <a:p>
            <a:pPr marL="1257300" lvl="2" indent="-342900">
              <a:lnSpc>
                <a:spcPct val="107000"/>
              </a:lnSpc>
              <a:spcBef>
                <a:spcPts val="0"/>
              </a:spcBef>
              <a:buFont typeface="Symbol" panose="05050102010706020507" pitchFamily="18" charset="2"/>
              <a:buChar char=""/>
            </a:pPr>
            <a:r>
              <a:rPr lang="en-GB" sz="1400" dirty="0">
                <a:effectLst/>
                <a:latin typeface="Baskerville Old Face" panose="02020602080505020303" pitchFamily="18" charset="0"/>
                <a:ea typeface="Calibri" panose="020F0502020204030204" pitchFamily="34" charset="0"/>
                <a:cs typeface="Arial" panose="020B0604020202020204" pitchFamily="34" charset="0"/>
              </a:rPr>
              <a:t>Sponsoring content makers to review the products.</a:t>
            </a:r>
          </a:p>
          <a:p>
            <a:pPr marL="1257300" lvl="2" indent="-342900">
              <a:lnSpc>
                <a:spcPct val="107000"/>
              </a:lnSpc>
              <a:spcBef>
                <a:spcPts val="0"/>
              </a:spcBef>
              <a:spcAft>
                <a:spcPts val="800"/>
              </a:spcAft>
              <a:buFont typeface="Symbol" panose="05050102010706020507" pitchFamily="18" charset="2"/>
              <a:buChar char=""/>
            </a:pPr>
            <a:r>
              <a:rPr lang="en-GB" sz="1400" dirty="0">
                <a:effectLst/>
                <a:latin typeface="Baskerville Old Face" panose="02020602080505020303" pitchFamily="18" charset="0"/>
                <a:ea typeface="Calibri" panose="020F0502020204030204" pitchFamily="34" charset="0"/>
                <a:cs typeface="Arial" panose="020B0604020202020204" pitchFamily="34" charset="0"/>
              </a:rPr>
              <a:t>Increasing production and selling on platforms such as Amazon.</a:t>
            </a:r>
          </a:p>
          <a:p>
            <a:pPr marL="457200" lvl="1">
              <a:lnSpc>
                <a:spcPct val="107000"/>
              </a:lnSpc>
              <a:spcBef>
                <a:spcPts val="0"/>
              </a:spcBef>
              <a:spcAft>
                <a:spcPts val="800"/>
              </a:spcAft>
            </a:pPr>
            <a:r>
              <a:rPr lang="en-GB" dirty="0">
                <a:effectLst/>
                <a:latin typeface="Baskerville Old Face" panose="02020602080505020303" pitchFamily="18" charset="0"/>
                <a:ea typeface="Calibri" panose="020F0502020204030204" pitchFamily="34" charset="0"/>
                <a:cs typeface="Arial" panose="020B0604020202020204" pitchFamily="34" charset="0"/>
              </a:rPr>
              <a:t>Long-term objectives are:</a:t>
            </a:r>
          </a:p>
          <a:p>
            <a:pPr marL="1257300" lvl="2" indent="-342900">
              <a:lnSpc>
                <a:spcPct val="107000"/>
              </a:lnSpc>
              <a:spcBef>
                <a:spcPts val="0"/>
              </a:spcBef>
              <a:buFont typeface="Symbol" panose="05050102010706020507" pitchFamily="18" charset="2"/>
              <a:buChar char=""/>
            </a:pPr>
            <a:r>
              <a:rPr lang="en-GB" sz="1400" dirty="0">
                <a:effectLst/>
                <a:latin typeface="Baskerville Old Face" panose="02020602080505020303" pitchFamily="18" charset="0"/>
                <a:ea typeface="Calibri" panose="020F0502020204030204" pitchFamily="34" charset="0"/>
                <a:cs typeface="Arial" panose="020B0604020202020204" pitchFamily="34" charset="0"/>
              </a:rPr>
              <a:t>Offering customised toys and expanding into other wooden pieces.</a:t>
            </a:r>
          </a:p>
          <a:p>
            <a:pPr marL="1257300" lvl="2" indent="-342900">
              <a:lnSpc>
                <a:spcPct val="107000"/>
              </a:lnSpc>
              <a:spcBef>
                <a:spcPts val="0"/>
              </a:spcBef>
              <a:spcAft>
                <a:spcPts val="800"/>
              </a:spcAft>
              <a:buFont typeface="Symbol" panose="05050102010706020507" pitchFamily="18" charset="2"/>
              <a:buChar char=""/>
            </a:pPr>
            <a:r>
              <a:rPr lang="en-GB" sz="1400" dirty="0">
                <a:effectLst/>
                <a:latin typeface="Baskerville Old Face" panose="02020602080505020303" pitchFamily="18" charset="0"/>
                <a:ea typeface="Calibri" panose="020F0502020204030204" pitchFamily="34" charset="0"/>
                <a:cs typeface="Arial" panose="020B0604020202020204" pitchFamily="34" charset="0"/>
              </a:rPr>
              <a:t>Gaining contracts with 15 educational institutes and a customer base of 2000.</a:t>
            </a:r>
          </a:p>
          <a:p>
            <a:endParaRPr lang="en-GB" dirty="0"/>
          </a:p>
        </p:txBody>
      </p:sp>
      <p:pic>
        <p:nvPicPr>
          <p:cNvPr id="2050" name="Picture 2" descr="Aims and Objectives Icon (Page 1) - Line.17QQ.com">
            <a:extLst>
              <a:ext uri="{FF2B5EF4-FFF2-40B4-BE49-F238E27FC236}">
                <a16:creationId xmlns:a16="http://schemas.microsoft.com/office/drawing/2014/main" id="{A342E6DD-85AB-4114-B4F8-4A52FEC193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8883" y="1690688"/>
            <a:ext cx="1666875" cy="18002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03E229E-AA27-46AE-8FB0-FF32DF942314}"/>
              </a:ext>
            </a:extLst>
          </p:cNvPr>
          <p:cNvSpPr txBox="1"/>
          <p:nvPr/>
        </p:nvSpPr>
        <p:spPr>
          <a:xfrm>
            <a:off x="7086291" y="435730"/>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Kremena </a:t>
            </a:r>
            <a:r>
              <a:rPr lang="en-US" sz="2000" b="1" dirty="0" err="1">
                <a:solidFill>
                  <a:srgbClr val="00B050"/>
                </a:solidFill>
                <a:latin typeface="Times New Roman" panose="02020603050405020304" pitchFamily="18" charset="0"/>
                <a:cs typeface="Times New Roman" panose="02020603050405020304" pitchFamily="18" charset="0"/>
              </a:rPr>
              <a:t>Katsarova</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19046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F56FC-84B5-4630-AC05-21AB550C9D97}"/>
              </a:ext>
            </a:extLst>
          </p:cNvPr>
          <p:cNvSpPr>
            <a:spLocks noGrp="1"/>
          </p:cNvSpPr>
          <p:nvPr>
            <p:ph type="title"/>
          </p:nvPr>
        </p:nvSpPr>
        <p:spPr/>
        <p:txBody>
          <a:bodyPr/>
          <a:lstStyle/>
          <a:p>
            <a:r>
              <a:rPr lang="en-GB" dirty="0"/>
              <a:t>Product Description</a:t>
            </a:r>
          </a:p>
        </p:txBody>
      </p:sp>
      <p:sp>
        <p:nvSpPr>
          <p:cNvPr id="3" name="Content Placeholder 2">
            <a:extLst>
              <a:ext uri="{FF2B5EF4-FFF2-40B4-BE49-F238E27FC236}">
                <a16:creationId xmlns:a16="http://schemas.microsoft.com/office/drawing/2014/main" id="{4928A57C-B054-4A10-A807-A2641F0331F8}"/>
              </a:ext>
            </a:extLst>
          </p:cNvPr>
          <p:cNvSpPr>
            <a:spLocks noGrp="1"/>
          </p:cNvSpPr>
          <p:nvPr>
            <p:ph idx="1"/>
          </p:nvPr>
        </p:nvSpPr>
        <p:spPr/>
        <p:txBody>
          <a:bodyPr>
            <a:normAutofit/>
          </a:bodyPr>
          <a:lstStyle/>
          <a:p>
            <a:r>
              <a:rPr lang="en-GB" sz="2400" dirty="0">
                <a:latin typeface="Baskerville Old Face" panose="02020602080505020303" pitchFamily="18" charset="0"/>
              </a:rPr>
              <a:t>The company will produce wooden toys with historical and cultural value.</a:t>
            </a:r>
          </a:p>
          <a:p>
            <a:r>
              <a:rPr lang="en-GB" sz="2400" dirty="0">
                <a:latin typeface="Baskerville Old Face" panose="02020602080505020303" pitchFamily="18" charset="0"/>
              </a:rPr>
              <a:t>The toys can withstand long term use </a:t>
            </a:r>
            <a:r>
              <a:rPr lang="en-GB" sz="2400" dirty="0">
                <a:latin typeface="Times New Roman" panose="02020603050405020304" pitchFamily="18" charset="0"/>
                <a:ea typeface="Calibri" panose="020F0502020204030204" pitchFamily="34" charset="0"/>
                <a:cs typeface="Arial" panose="020B0604020202020204" pitchFamily="34" charset="0"/>
              </a:rPr>
              <a:t>(</a:t>
            </a:r>
            <a:r>
              <a:rPr lang="en-GB" sz="2400" dirty="0" err="1">
                <a:latin typeface="Times New Roman" panose="02020603050405020304" pitchFamily="18" charset="0"/>
                <a:ea typeface="Calibri" panose="020F0502020204030204" pitchFamily="34" charset="0"/>
                <a:cs typeface="Arial" panose="020B0604020202020204" pitchFamily="34" charset="0"/>
              </a:rPr>
              <a:t>Mcguire</a:t>
            </a:r>
            <a:r>
              <a:rPr lang="en-GB" sz="2400" dirty="0">
                <a:latin typeface="Times New Roman" panose="02020603050405020304" pitchFamily="18" charset="0"/>
                <a:ea typeface="Calibri" panose="020F0502020204030204" pitchFamily="34" charset="0"/>
                <a:cs typeface="Arial" panose="020B0604020202020204" pitchFamily="34" charset="0"/>
              </a:rPr>
              <a:t>, 2014)</a:t>
            </a:r>
            <a:r>
              <a:rPr lang="en-GB" sz="2400" dirty="0">
                <a:latin typeface="Baskerville Old Face" panose="02020602080505020303" pitchFamily="18" charset="0"/>
              </a:rPr>
              <a:t>.</a:t>
            </a:r>
          </a:p>
          <a:p>
            <a:r>
              <a:rPr lang="en-GB" sz="2400" dirty="0">
                <a:latin typeface="Baskerville Old Face" panose="02020602080505020303" pitchFamily="18" charset="0"/>
              </a:rPr>
              <a:t>The toys will be the lowest cost premium toys on the market.</a:t>
            </a:r>
          </a:p>
        </p:txBody>
      </p:sp>
      <p:pic>
        <p:nvPicPr>
          <p:cNvPr id="3076" name="Picture 4" descr="The Ultimate Guide to Your New Product Launch | Printwand™">
            <a:extLst>
              <a:ext uri="{FF2B5EF4-FFF2-40B4-BE49-F238E27FC236}">
                <a16:creationId xmlns:a16="http://schemas.microsoft.com/office/drawing/2014/main" id="{649FA87D-0555-4303-8C7D-C3764CB3D9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8169" y="119063"/>
            <a:ext cx="2924175" cy="15716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CC1497D-5FF0-4AA3-8F7E-9A1D168B8D91}"/>
              </a:ext>
            </a:extLst>
          </p:cNvPr>
          <p:cNvSpPr txBox="1"/>
          <p:nvPr/>
        </p:nvSpPr>
        <p:spPr>
          <a:xfrm>
            <a:off x="6502397" y="292510"/>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Kremena </a:t>
            </a:r>
            <a:r>
              <a:rPr lang="en-US" sz="2000" b="1" dirty="0" err="1">
                <a:solidFill>
                  <a:srgbClr val="00B050"/>
                </a:solidFill>
                <a:latin typeface="Times New Roman" panose="02020603050405020304" pitchFamily="18" charset="0"/>
                <a:cs typeface="Times New Roman" panose="02020603050405020304" pitchFamily="18" charset="0"/>
              </a:rPr>
              <a:t>Katsarova</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1908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4ED67-7978-42E3-9476-915D69365336}"/>
              </a:ext>
            </a:extLst>
          </p:cNvPr>
          <p:cNvSpPr>
            <a:spLocks noGrp="1"/>
          </p:cNvSpPr>
          <p:nvPr>
            <p:ph type="title"/>
          </p:nvPr>
        </p:nvSpPr>
        <p:spPr>
          <a:xfrm>
            <a:off x="838199" y="365125"/>
            <a:ext cx="10883747" cy="1325563"/>
          </a:xfrm>
        </p:spPr>
        <p:txBody>
          <a:bodyPr>
            <a:normAutofit fontScale="90000"/>
          </a:bodyPr>
          <a:lstStyle/>
          <a:p>
            <a:r>
              <a:rPr lang="en-GB" dirty="0"/>
              <a:t>Product Description</a:t>
            </a:r>
            <a:br>
              <a:rPr lang="en-GB" dirty="0"/>
            </a:br>
            <a:endParaRPr lang="en-GB" dirty="0"/>
          </a:p>
        </p:txBody>
      </p:sp>
      <p:sp>
        <p:nvSpPr>
          <p:cNvPr id="3" name="Content Placeholder 2">
            <a:extLst>
              <a:ext uri="{FF2B5EF4-FFF2-40B4-BE49-F238E27FC236}">
                <a16:creationId xmlns:a16="http://schemas.microsoft.com/office/drawing/2014/main" id="{3C6FFE1F-7C3A-46B0-9AC5-D8FB51D81400}"/>
              </a:ext>
            </a:extLst>
          </p:cNvPr>
          <p:cNvSpPr>
            <a:spLocks noGrp="1"/>
          </p:cNvSpPr>
          <p:nvPr>
            <p:ph idx="1"/>
          </p:nvPr>
        </p:nvSpPr>
        <p:spPr/>
        <p:txBody>
          <a:bodyPr>
            <a:normAutofit/>
          </a:bodyPr>
          <a:lstStyle/>
          <a:p>
            <a:r>
              <a:rPr lang="en-GB" dirty="0">
                <a:latin typeface="Baskerville Old Face" panose="02020602080505020303" pitchFamily="18" charset="0"/>
              </a:rPr>
              <a:t>Advantages:</a:t>
            </a:r>
          </a:p>
          <a:p>
            <a:pPr lvl="1"/>
            <a:r>
              <a:rPr lang="en-GB" dirty="0">
                <a:latin typeface="Baskerville Old Face" panose="02020602080505020303" pitchFamily="18" charset="0"/>
              </a:rPr>
              <a:t>Durability.</a:t>
            </a:r>
          </a:p>
          <a:p>
            <a:pPr lvl="1"/>
            <a:r>
              <a:rPr lang="en-GB" dirty="0">
                <a:latin typeface="Baskerville Old Face" panose="02020602080505020303" pitchFamily="18" charset="0"/>
              </a:rPr>
              <a:t>Safety.</a:t>
            </a:r>
          </a:p>
          <a:p>
            <a:pPr lvl="1"/>
            <a:r>
              <a:rPr lang="en-GB" dirty="0">
                <a:latin typeface="Baskerville Old Face" panose="02020602080505020303" pitchFamily="18" charset="0"/>
              </a:rPr>
              <a:t>Cost-effective option.</a:t>
            </a:r>
          </a:p>
          <a:p>
            <a:pPr lvl="1"/>
            <a:r>
              <a:rPr lang="en-GB" dirty="0">
                <a:latin typeface="Baskerville Old Face" panose="02020602080505020303" pitchFamily="18" charset="0"/>
              </a:rPr>
              <a:t>Educational Value.</a:t>
            </a:r>
          </a:p>
        </p:txBody>
      </p:sp>
      <p:sp>
        <p:nvSpPr>
          <p:cNvPr id="9" name="Title 1">
            <a:extLst>
              <a:ext uri="{FF2B5EF4-FFF2-40B4-BE49-F238E27FC236}">
                <a16:creationId xmlns:a16="http://schemas.microsoft.com/office/drawing/2014/main" id="{C4ABE3D4-5F33-461F-A63A-86137A43E098}"/>
              </a:ext>
            </a:extLst>
          </p:cNvPr>
          <p:cNvSpPr txBox="1">
            <a:spLocks/>
          </p:cNvSpPr>
          <p:nvPr/>
        </p:nvSpPr>
        <p:spPr>
          <a:xfrm>
            <a:off x="771144" y="1"/>
            <a:ext cx="10807584" cy="169068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a:lstStyle>
          <a:p>
            <a:endParaRPr lang="en-GB" dirty="0"/>
          </a:p>
        </p:txBody>
      </p:sp>
      <p:pic>
        <p:nvPicPr>
          <p:cNvPr id="10" name="Picture 2" descr="What Is Product Mix? Explanation With Examples | Feedough">
            <a:extLst>
              <a:ext uri="{FF2B5EF4-FFF2-40B4-BE49-F238E27FC236}">
                <a16:creationId xmlns:a16="http://schemas.microsoft.com/office/drawing/2014/main" id="{DECD362F-6565-42AB-BEAE-1E235A5A7F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5432" y="2624138"/>
            <a:ext cx="2867025" cy="16097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135CCD5-BEE7-49E3-A506-4DB9119739C7}"/>
              </a:ext>
            </a:extLst>
          </p:cNvPr>
          <p:cNvSpPr txBox="1"/>
          <p:nvPr/>
        </p:nvSpPr>
        <p:spPr>
          <a:xfrm>
            <a:off x="7747303" y="589966"/>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Mario </a:t>
            </a:r>
            <a:r>
              <a:rPr lang="en-US" sz="2000" b="1" dirty="0" err="1">
                <a:solidFill>
                  <a:srgbClr val="00B050"/>
                </a:solidFill>
                <a:latin typeface="Times New Roman" panose="02020603050405020304" pitchFamily="18" charset="0"/>
                <a:cs typeface="Times New Roman" panose="02020603050405020304" pitchFamily="18" charset="0"/>
              </a:rPr>
              <a:t>Nedev</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0889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B111F-3CF9-4D58-AB04-8E32BD9407D0}"/>
              </a:ext>
            </a:extLst>
          </p:cNvPr>
          <p:cNvSpPr>
            <a:spLocks noGrp="1"/>
          </p:cNvSpPr>
          <p:nvPr>
            <p:ph type="title"/>
          </p:nvPr>
        </p:nvSpPr>
        <p:spPr/>
        <p:txBody>
          <a:bodyPr/>
          <a:lstStyle/>
          <a:p>
            <a:r>
              <a:rPr lang="en-GB" dirty="0"/>
              <a:t>Market Audit</a:t>
            </a:r>
          </a:p>
        </p:txBody>
      </p:sp>
      <p:pic>
        <p:nvPicPr>
          <p:cNvPr id="5" name="Content Placeholder 4">
            <a:extLst>
              <a:ext uri="{FF2B5EF4-FFF2-40B4-BE49-F238E27FC236}">
                <a16:creationId xmlns:a16="http://schemas.microsoft.com/office/drawing/2014/main" id="{D83459AD-4553-4825-B763-256E53CFB8E6}"/>
              </a:ext>
            </a:extLst>
          </p:cNvPr>
          <p:cNvPicPr>
            <a:picLocks noGrp="1" noChangeAspect="1"/>
          </p:cNvPicPr>
          <p:nvPr>
            <p:ph idx="1"/>
          </p:nvPr>
        </p:nvPicPr>
        <p:blipFill>
          <a:blip r:embed="rId3"/>
          <a:stretch>
            <a:fillRect/>
          </a:stretch>
        </p:blipFill>
        <p:spPr>
          <a:xfrm>
            <a:off x="837966" y="2763292"/>
            <a:ext cx="10515601" cy="2648968"/>
          </a:xfrm>
        </p:spPr>
      </p:pic>
      <p:pic>
        <p:nvPicPr>
          <p:cNvPr id="5122" name="Picture 2" descr="The Marketing Audit: Finding the Reason for Your Success | Channel  Instincts - A Marketing Blog By Greg Bonsib">
            <a:extLst>
              <a:ext uri="{FF2B5EF4-FFF2-40B4-BE49-F238E27FC236}">
                <a16:creationId xmlns:a16="http://schemas.microsoft.com/office/drawing/2014/main" id="{D2196ED5-BDE7-40AB-8C70-D8086D689E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2981" y="1520696"/>
            <a:ext cx="2114550" cy="21145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5B1C73E-51B6-48D2-B449-48A4800FFA4F}"/>
              </a:ext>
            </a:extLst>
          </p:cNvPr>
          <p:cNvSpPr txBox="1"/>
          <p:nvPr/>
        </p:nvSpPr>
        <p:spPr>
          <a:xfrm>
            <a:off x="7747303" y="589966"/>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Mario </a:t>
            </a:r>
            <a:r>
              <a:rPr lang="en-US" sz="2000" b="1" dirty="0" err="1">
                <a:solidFill>
                  <a:srgbClr val="00B050"/>
                </a:solidFill>
                <a:latin typeface="Times New Roman" panose="02020603050405020304" pitchFamily="18" charset="0"/>
                <a:cs typeface="Times New Roman" panose="02020603050405020304" pitchFamily="18" charset="0"/>
              </a:rPr>
              <a:t>Nedev</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097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65EF-E187-4C5A-8A2E-A13F933019DE}"/>
              </a:ext>
            </a:extLst>
          </p:cNvPr>
          <p:cNvSpPr>
            <a:spLocks noGrp="1"/>
          </p:cNvSpPr>
          <p:nvPr>
            <p:ph type="title"/>
          </p:nvPr>
        </p:nvSpPr>
        <p:spPr/>
        <p:txBody>
          <a:bodyPr/>
          <a:lstStyle/>
          <a:p>
            <a:r>
              <a:rPr lang="en-GB" dirty="0"/>
              <a:t>Market Audit</a:t>
            </a:r>
          </a:p>
        </p:txBody>
      </p:sp>
      <p:pic>
        <p:nvPicPr>
          <p:cNvPr id="5" name="Content Placeholder 4">
            <a:extLst>
              <a:ext uri="{FF2B5EF4-FFF2-40B4-BE49-F238E27FC236}">
                <a16:creationId xmlns:a16="http://schemas.microsoft.com/office/drawing/2014/main" id="{FEF5F567-8190-4FA0-9B50-E92E391E7A79}"/>
              </a:ext>
            </a:extLst>
          </p:cNvPr>
          <p:cNvPicPr>
            <a:picLocks noGrp="1" noChangeAspect="1"/>
          </p:cNvPicPr>
          <p:nvPr>
            <p:ph idx="1"/>
          </p:nvPr>
        </p:nvPicPr>
        <p:blipFill>
          <a:blip r:embed="rId3"/>
          <a:stretch>
            <a:fillRect/>
          </a:stretch>
        </p:blipFill>
        <p:spPr>
          <a:xfrm>
            <a:off x="838199" y="2687163"/>
            <a:ext cx="10515599" cy="2092108"/>
          </a:xfrm>
        </p:spPr>
      </p:pic>
      <p:pic>
        <p:nvPicPr>
          <p:cNvPr id="4" name="Picture 3">
            <a:extLst>
              <a:ext uri="{FF2B5EF4-FFF2-40B4-BE49-F238E27FC236}">
                <a16:creationId xmlns:a16="http://schemas.microsoft.com/office/drawing/2014/main" id="{7E0D0A4D-AB79-44A0-8B4C-976B68654D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00032" y="349302"/>
            <a:ext cx="2133600" cy="2143125"/>
          </a:xfrm>
          <a:prstGeom prst="rect">
            <a:avLst/>
          </a:prstGeom>
        </p:spPr>
      </p:pic>
      <p:sp>
        <p:nvSpPr>
          <p:cNvPr id="6" name="TextBox 5">
            <a:extLst>
              <a:ext uri="{FF2B5EF4-FFF2-40B4-BE49-F238E27FC236}">
                <a16:creationId xmlns:a16="http://schemas.microsoft.com/office/drawing/2014/main" id="{4B74E8A8-5D55-4CFD-B3E9-AFC0968B98EC}"/>
              </a:ext>
            </a:extLst>
          </p:cNvPr>
          <p:cNvSpPr txBox="1"/>
          <p:nvPr/>
        </p:nvSpPr>
        <p:spPr>
          <a:xfrm>
            <a:off x="6370194" y="479798"/>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Mario </a:t>
            </a:r>
            <a:r>
              <a:rPr lang="en-US" sz="2000" b="1" dirty="0" err="1">
                <a:solidFill>
                  <a:srgbClr val="00B050"/>
                </a:solidFill>
                <a:latin typeface="Times New Roman" panose="02020603050405020304" pitchFamily="18" charset="0"/>
                <a:cs typeface="Times New Roman" panose="02020603050405020304" pitchFamily="18" charset="0"/>
              </a:rPr>
              <a:t>Nedev</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403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65EF-E187-4C5A-8A2E-A13F933019DE}"/>
              </a:ext>
            </a:extLst>
          </p:cNvPr>
          <p:cNvSpPr>
            <a:spLocks noGrp="1"/>
          </p:cNvSpPr>
          <p:nvPr>
            <p:ph type="title"/>
          </p:nvPr>
        </p:nvSpPr>
        <p:spPr/>
        <p:txBody>
          <a:bodyPr/>
          <a:lstStyle/>
          <a:p>
            <a:r>
              <a:rPr lang="en-GB" dirty="0"/>
              <a:t>Market Audit</a:t>
            </a:r>
          </a:p>
        </p:txBody>
      </p:sp>
      <p:pic>
        <p:nvPicPr>
          <p:cNvPr id="5" name="Content Placeholder 4">
            <a:extLst>
              <a:ext uri="{FF2B5EF4-FFF2-40B4-BE49-F238E27FC236}">
                <a16:creationId xmlns:a16="http://schemas.microsoft.com/office/drawing/2014/main" id="{83AA289B-2110-48A4-AB78-B7FAE6A58987}"/>
              </a:ext>
            </a:extLst>
          </p:cNvPr>
          <p:cNvPicPr>
            <a:picLocks noGrp="1" noChangeAspect="1"/>
          </p:cNvPicPr>
          <p:nvPr>
            <p:ph idx="1"/>
          </p:nvPr>
        </p:nvPicPr>
        <p:blipFill>
          <a:blip r:embed="rId3"/>
          <a:stretch>
            <a:fillRect/>
          </a:stretch>
        </p:blipFill>
        <p:spPr>
          <a:xfrm>
            <a:off x="838199" y="2710554"/>
            <a:ext cx="10515599" cy="2059190"/>
          </a:xfrm>
        </p:spPr>
      </p:pic>
      <p:pic>
        <p:nvPicPr>
          <p:cNvPr id="4" name="Picture 3">
            <a:extLst>
              <a:ext uri="{FF2B5EF4-FFF2-40B4-BE49-F238E27FC236}">
                <a16:creationId xmlns:a16="http://schemas.microsoft.com/office/drawing/2014/main" id="{714B23EE-3320-4668-8E47-DFE0207A3A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86900" y="0"/>
            <a:ext cx="2705100" cy="1685925"/>
          </a:xfrm>
          <a:prstGeom prst="rect">
            <a:avLst/>
          </a:prstGeom>
        </p:spPr>
      </p:pic>
      <p:sp>
        <p:nvSpPr>
          <p:cNvPr id="6" name="TextBox 5">
            <a:extLst>
              <a:ext uri="{FF2B5EF4-FFF2-40B4-BE49-F238E27FC236}">
                <a16:creationId xmlns:a16="http://schemas.microsoft.com/office/drawing/2014/main" id="{856CE1E5-629E-44E8-8B76-9463A12713AF}"/>
              </a:ext>
            </a:extLst>
          </p:cNvPr>
          <p:cNvSpPr txBox="1"/>
          <p:nvPr/>
        </p:nvSpPr>
        <p:spPr>
          <a:xfrm>
            <a:off x="6116806" y="479797"/>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Mario </a:t>
            </a:r>
            <a:r>
              <a:rPr lang="en-US" sz="2000" b="1" dirty="0" err="1">
                <a:solidFill>
                  <a:srgbClr val="00B050"/>
                </a:solidFill>
                <a:latin typeface="Times New Roman" panose="02020603050405020304" pitchFamily="18" charset="0"/>
                <a:cs typeface="Times New Roman" panose="02020603050405020304" pitchFamily="18" charset="0"/>
              </a:rPr>
              <a:t>Nedev</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4190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65EF-E187-4C5A-8A2E-A13F933019DE}"/>
              </a:ext>
            </a:extLst>
          </p:cNvPr>
          <p:cNvSpPr>
            <a:spLocks noGrp="1"/>
          </p:cNvSpPr>
          <p:nvPr>
            <p:ph type="title"/>
          </p:nvPr>
        </p:nvSpPr>
        <p:spPr/>
        <p:txBody>
          <a:bodyPr/>
          <a:lstStyle/>
          <a:p>
            <a:r>
              <a:rPr lang="en-GB" dirty="0"/>
              <a:t>Market Audit</a:t>
            </a:r>
          </a:p>
        </p:txBody>
      </p:sp>
      <p:pic>
        <p:nvPicPr>
          <p:cNvPr id="5" name="Content Placeholder 4">
            <a:extLst>
              <a:ext uri="{FF2B5EF4-FFF2-40B4-BE49-F238E27FC236}">
                <a16:creationId xmlns:a16="http://schemas.microsoft.com/office/drawing/2014/main" id="{C8E89E98-C7CB-431D-9A2A-7CF2960EB457}"/>
              </a:ext>
            </a:extLst>
          </p:cNvPr>
          <p:cNvPicPr>
            <a:picLocks noGrp="1" noChangeAspect="1"/>
          </p:cNvPicPr>
          <p:nvPr>
            <p:ph idx="1"/>
          </p:nvPr>
        </p:nvPicPr>
        <p:blipFill>
          <a:blip r:embed="rId3"/>
          <a:stretch>
            <a:fillRect/>
          </a:stretch>
        </p:blipFill>
        <p:spPr>
          <a:xfrm>
            <a:off x="838200" y="2567096"/>
            <a:ext cx="10515600" cy="2283622"/>
          </a:xfrm>
        </p:spPr>
      </p:pic>
      <p:pic>
        <p:nvPicPr>
          <p:cNvPr id="4" name="Picture 3">
            <a:extLst>
              <a:ext uri="{FF2B5EF4-FFF2-40B4-BE49-F238E27FC236}">
                <a16:creationId xmlns:a16="http://schemas.microsoft.com/office/drawing/2014/main" id="{0D208C7E-33D8-46EA-8ADB-F422581C30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88767" y="4850718"/>
            <a:ext cx="2409825" cy="1895475"/>
          </a:xfrm>
          <a:prstGeom prst="rect">
            <a:avLst/>
          </a:prstGeom>
        </p:spPr>
      </p:pic>
      <p:sp>
        <p:nvSpPr>
          <p:cNvPr id="7" name="TextBox 6">
            <a:extLst>
              <a:ext uri="{FF2B5EF4-FFF2-40B4-BE49-F238E27FC236}">
                <a16:creationId xmlns:a16="http://schemas.microsoft.com/office/drawing/2014/main" id="{9F501C45-C9A0-4CC5-BB4F-9430EECA5FC1}"/>
              </a:ext>
            </a:extLst>
          </p:cNvPr>
          <p:cNvSpPr txBox="1"/>
          <p:nvPr/>
        </p:nvSpPr>
        <p:spPr>
          <a:xfrm>
            <a:off x="7471881" y="479797"/>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Ekaterina </a:t>
            </a:r>
            <a:r>
              <a:rPr lang="en-US" sz="2000" b="1" dirty="0" err="1">
                <a:solidFill>
                  <a:srgbClr val="00B050"/>
                </a:solidFill>
                <a:latin typeface="Times New Roman" panose="02020603050405020304" pitchFamily="18" charset="0"/>
                <a:cs typeface="Times New Roman" panose="02020603050405020304" pitchFamily="18" charset="0"/>
              </a:rPr>
              <a:t>Hristova</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4762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65EF-E187-4C5A-8A2E-A13F933019DE}"/>
              </a:ext>
            </a:extLst>
          </p:cNvPr>
          <p:cNvSpPr>
            <a:spLocks noGrp="1"/>
          </p:cNvSpPr>
          <p:nvPr>
            <p:ph type="title"/>
          </p:nvPr>
        </p:nvSpPr>
        <p:spPr/>
        <p:txBody>
          <a:bodyPr/>
          <a:lstStyle/>
          <a:p>
            <a:r>
              <a:rPr lang="en-GB" dirty="0"/>
              <a:t>Market Audit</a:t>
            </a:r>
          </a:p>
        </p:txBody>
      </p:sp>
      <p:pic>
        <p:nvPicPr>
          <p:cNvPr id="5" name="Content Placeholder 4">
            <a:extLst>
              <a:ext uri="{FF2B5EF4-FFF2-40B4-BE49-F238E27FC236}">
                <a16:creationId xmlns:a16="http://schemas.microsoft.com/office/drawing/2014/main" id="{F57E53D5-74FC-43A7-9AE3-3748ED6C139D}"/>
              </a:ext>
            </a:extLst>
          </p:cNvPr>
          <p:cNvPicPr>
            <a:picLocks noGrp="1" noChangeAspect="1"/>
          </p:cNvPicPr>
          <p:nvPr>
            <p:ph idx="1"/>
          </p:nvPr>
        </p:nvPicPr>
        <p:blipFill>
          <a:blip r:embed="rId3"/>
          <a:stretch>
            <a:fillRect/>
          </a:stretch>
        </p:blipFill>
        <p:spPr>
          <a:xfrm>
            <a:off x="838200" y="2451956"/>
            <a:ext cx="10515600" cy="2465446"/>
          </a:xfrm>
        </p:spPr>
      </p:pic>
      <p:pic>
        <p:nvPicPr>
          <p:cNvPr id="4" name="Picture 3">
            <a:extLst>
              <a:ext uri="{FF2B5EF4-FFF2-40B4-BE49-F238E27FC236}">
                <a16:creationId xmlns:a16="http://schemas.microsoft.com/office/drawing/2014/main" id="{6B9BD81A-5236-40E1-B35D-0C9D42430C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86900" y="0"/>
            <a:ext cx="2705100" cy="1685925"/>
          </a:xfrm>
          <a:prstGeom prst="rect">
            <a:avLst/>
          </a:prstGeom>
        </p:spPr>
      </p:pic>
      <p:sp>
        <p:nvSpPr>
          <p:cNvPr id="6" name="TextBox 5">
            <a:extLst>
              <a:ext uri="{FF2B5EF4-FFF2-40B4-BE49-F238E27FC236}">
                <a16:creationId xmlns:a16="http://schemas.microsoft.com/office/drawing/2014/main" id="{C74C3AB8-82EE-40BC-B831-C59F0D828E08}"/>
              </a:ext>
            </a:extLst>
          </p:cNvPr>
          <p:cNvSpPr txBox="1"/>
          <p:nvPr/>
        </p:nvSpPr>
        <p:spPr>
          <a:xfrm>
            <a:off x="6127823" y="490814"/>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Ekaterina </a:t>
            </a:r>
            <a:r>
              <a:rPr lang="en-US" sz="2000" b="1" dirty="0" err="1">
                <a:solidFill>
                  <a:srgbClr val="00B050"/>
                </a:solidFill>
                <a:latin typeface="Times New Roman" panose="02020603050405020304" pitchFamily="18" charset="0"/>
                <a:cs typeface="Times New Roman" panose="02020603050405020304" pitchFamily="18" charset="0"/>
              </a:rPr>
              <a:t>Hristova</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7977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65EF-E187-4C5A-8A2E-A13F933019DE}"/>
              </a:ext>
            </a:extLst>
          </p:cNvPr>
          <p:cNvSpPr>
            <a:spLocks noGrp="1"/>
          </p:cNvSpPr>
          <p:nvPr>
            <p:ph type="title"/>
          </p:nvPr>
        </p:nvSpPr>
        <p:spPr/>
        <p:txBody>
          <a:bodyPr/>
          <a:lstStyle/>
          <a:p>
            <a:r>
              <a:rPr lang="en-GB" dirty="0"/>
              <a:t>Market Audit</a:t>
            </a:r>
          </a:p>
        </p:txBody>
      </p:sp>
      <p:pic>
        <p:nvPicPr>
          <p:cNvPr id="5" name="Content Placeholder 4">
            <a:extLst>
              <a:ext uri="{FF2B5EF4-FFF2-40B4-BE49-F238E27FC236}">
                <a16:creationId xmlns:a16="http://schemas.microsoft.com/office/drawing/2014/main" id="{ADA288B6-6A67-4128-A3D6-2E0AF995968B}"/>
              </a:ext>
            </a:extLst>
          </p:cNvPr>
          <p:cNvPicPr>
            <a:picLocks noGrp="1" noChangeAspect="1"/>
          </p:cNvPicPr>
          <p:nvPr>
            <p:ph idx="1"/>
          </p:nvPr>
        </p:nvPicPr>
        <p:blipFill>
          <a:blip r:embed="rId3"/>
          <a:stretch>
            <a:fillRect/>
          </a:stretch>
        </p:blipFill>
        <p:spPr>
          <a:xfrm>
            <a:off x="838200" y="2896811"/>
            <a:ext cx="10515600" cy="1777670"/>
          </a:xfrm>
        </p:spPr>
      </p:pic>
      <p:pic>
        <p:nvPicPr>
          <p:cNvPr id="7170" name="Picture 2" descr="How to Prepare a Marketing Audit to Shape Your Marketing Strategy |  Cleverism">
            <a:extLst>
              <a:ext uri="{FF2B5EF4-FFF2-40B4-BE49-F238E27FC236}">
                <a16:creationId xmlns:a16="http://schemas.microsoft.com/office/drawing/2014/main" id="{305A4608-2E21-45F6-9F20-3B21D80008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6499" y="365125"/>
            <a:ext cx="2609850" cy="17621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4C58B56-835A-4DF1-8EEB-F43AFF182893}"/>
              </a:ext>
            </a:extLst>
          </p:cNvPr>
          <p:cNvSpPr txBox="1"/>
          <p:nvPr/>
        </p:nvSpPr>
        <p:spPr>
          <a:xfrm>
            <a:off x="6282059" y="534881"/>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Ekaterina </a:t>
            </a:r>
            <a:r>
              <a:rPr lang="en-US" sz="2000" b="1" dirty="0" err="1">
                <a:solidFill>
                  <a:srgbClr val="00B050"/>
                </a:solidFill>
                <a:latin typeface="Times New Roman" panose="02020603050405020304" pitchFamily="18" charset="0"/>
                <a:cs typeface="Times New Roman" panose="02020603050405020304" pitchFamily="18" charset="0"/>
              </a:rPr>
              <a:t>Hristova</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6823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8BF5D-05E9-49AF-9663-B446B917C20D}"/>
              </a:ext>
            </a:extLst>
          </p:cNvPr>
          <p:cNvSpPr>
            <a:spLocks noGrp="1"/>
          </p:cNvSpPr>
          <p:nvPr>
            <p:ph type="title"/>
          </p:nvPr>
        </p:nvSpPr>
        <p:spPr/>
        <p:txBody>
          <a:bodyPr/>
          <a:lstStyle/>
          <a:p>
            <a:r>
              <a:rPr lang="en-GB" dirty="0"/>
              <a:t>Target Market</a:t>
            </a:r>
          </a:p>
        </p:txBody>
      </p:sp>
      <p:sp>
        <p:nvSpPr>
          <p:cNvPr id="3" name="Content Placeholder 2">
            <a:extLst>
              <a:ext uri="{FF2B5EF4-FFF2-40B4-BE49-F238E27FC236}">
                <a16:creationId xmlns:a16="http://schemas.microsoft.com/office/drawing/2014/main" id="{A0891195-A7DD-402E-B5E5-B04556B6FF38}"/>
              </a:ext>
            </a:extLst>
          </p:cNvPr>
          <p:cNvSpPr>
            <a:spLocks noGrp="1"/>
          </p:cNvSpPr>
          <p:nvPr>
            <p:ph idx="1"/>
          </p:nvPr>
        </p:nvSpPr>
        <p:spPr/>
        <p:txBody>
          <a:bodyPr>
            <a:normAutofit/>
          </a:bodyPr>
          <a:lstStyle/>
          <a:p>
            <a:r>
              <a:rPr lang="en-GB" sz="2400" dirty="0">
                <a:latin typeface="Baskerville Old Face" panose="02020602080505020303" pitchFamily="18" charset="0"/>
              </a:rPr>
              <a:t>The online market has been decided at the target market.</a:t>
            </a:r>
          </a:p>
          <a:p>
            <a:r>
              <a:rPr lang="en-GB" sz="2400" dirty="0">
                <a:latin typeface="Baskerville Old Face" panose="02020602080505020303" pitchFamily="18" charset="0"/>
              </a:rPr>
              <a:t>The customer profile is employed millennials with children.</a:t>
            </a:r>
          </a:p>
          <a:p>
            <a:r>
              <a:rPr lang="en-GB" sz="2400" dirty="0">
                <a:latin typeface="Baskerville Old Face" panose="02020602080505020303" pitchFamily="18" charset="0"/>
              </a:rPr>
              <a:t>B2B sales is targeted towards educational institutes.</a:t>
            </a:r>
          </a:p>
        </p:txBody>
      </p:sp>
      <p:pic>
        <p:nvPicPr>
          <p:cNvPr id="8194" name="Picture 2" descr="Target Market - Definition, Examples, Strategies, &amp; Analysis | Feedough">
            <a:extLst>
              <a:ext uri="{FF2B5EF4-FFF2-40B4-BE49-F238E27FC236}">
                <a16:creationId xmlns:a16="http://schemas.microsoft.com/office/drawing/2014/main" id="{3050A764-3D0C-45F5-B085-8C4512B7B9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1343" y="0"/>
            <a:ext cx="2867025" cy="1600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0C6A0D7-EEC7-44B9-B495-BB858BC7457A}"/>
              </a:ext>
            </a:extLst>
          </p:cNvPr>
          <p:cNvSpPr txBox="1"/>
          <p:nvPr/>
        </p:nvSpPr>
        <p:spPr>
          <a:xfrm>
            <a:off x="6260025" y="446746"/>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Ekaterina </a:t>
            </a:r>
            <a:r>
              <a:rPr lang="en-US" sz="2000" b="1" dirty="0" err="1">
                <a:solidFill>
                  <a:srgbClr val="00B050"/>
                </a:solidFill>
                <a:latin typeface="Times New Roman" panose="02020603050405020304" pitchFamily="18" charset="0"/>
                <a:cs typeface="Times New Roman" panose="02020603050405020304" pitchFamily="18" charset="0"/>
              </a:rPr>
              <a:t>Hristova</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3495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C8EBC-F778-4E64-A7C6-E6E23A6149D6}"/>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CD3E0064-2853-43AB-BE84-545CA1C4D4FF}"/>
              </a:ext>
            </a:extLst>
          </p:cNvPr>
          <p:cNvSpPr>
            <a:spLocks noGrp="1"/>
          </p:cNvSpPr>
          <p:nvPr>
            <p:ph idx="1"/>
          </p:nvPr>
        </p:nvSpPr>
        <p:spPr/>
        <p:txBody>
          <a:bodyPr>
            <a:normAutofit/>
          </a:bodyPr>
          <a:lstStyle/>
          <a:p>
            <a:r>
              <a:rPr lang="en-GB" sz="2400" dirty="0">
                <a:latin typeface="Baskerville Old Face" panose="02020602080505020303" pitchFamily="18" charset="0"/>
              </a:rPr>
              <a:t>The larger companies are having trouble mass producing.</a:t>
            </a:r>
          </a:p>
          <a:p>
            <a:r>
              <a:rPr lang="en-GB" sz="2400" dirty="0">
                <a:latin typeface="Baskerville Old Face" panose="02020602080505020303" pitchFamily="18" charset="0"/>
              </a:rPr>
              <a:t>Global revenue for the toy industry has gone up.</a:t>
            </a:r>
          </a:p>
          <a:p>
            <a:r>
              <a:rPr lang="en-GB" sz="2400" dirty="0">
                <a:latin typeface="Baskerville Old Face" panose="02020602080505020303" pitchFamily="18" charset="0"/>
              </a:rPr>
              <a:t>The demand for toys has increased.</a:t>
            </a:r>
          </a:p>
          <a:p>
            <a:r>
              <a:rPr lang="en-GB" sz="2400" dirty="0">
                <a:latin typeface="Baskerville Old Face" panose="02020602080505020303" pitchFamily="18" charset="0"/>
              </a:rPr>
              <a:t>The demand to provision ratio is in poor state.</a:t>
            </a:r>
          </a:p>
        </p:txBody>
      </p:sp>
      <p:pic>
        <p:nvPicPr>
          <p:cNvPr id="9218" name="Picture 2" descr="Is Your Marketing Plan Delivering the Results You Expected? - Trade Press  Services">
            <a:extLst>
              <a:ext uri="{FF2B5EF4-FFF2-40B4-BE49-F238E27FC236}">
                <a16:creationId xmlns:a16="http://schemas.microsoft.com/office/drawing/2014/main" id="{46D93036-C3B7-4E74-B30F-A20AF24F72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6251" y="33338"/>
            <a:ext cx="2762250" cy="16573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147EA20-37D4-40C1-9442-B37E4E44C80B}"/>
              </a:ext>
            </a:extLst>
          </p:cNvPr>
          <p:cNvSpPr txBox="1"/>
          <p:nvPr/>
        </p:nvSpPr>
        <p:spPr>
          <a:xfrm>
            <a:off x="6138840" y="501831"/>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Jose Cruz</a:t>
            </a:r>
          </a:p>
        </p:txBody>
      </p:sp>
    </p:spTree>
    <p:extLst>
      <p:ext uri="{BB962C8B-B14F-4D97-AF65-F5344CB8AC3E}">
        <p14:creationId xmlns:p14="http://schemas.microsoft.com/office/powerpoint/2010/main" val="2489688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834BE-D0C6-42F6-B716-815A1975EE31}"/>
              </a:ext>
            </a:extLst>
          </p:cNvPr>
          <p:cNvSpPr>
            <a:spLocks noGrp="1"/>
          </p:cNvSpPr>
          <p:nvPr>
            <p:ph type="title"/>
          </p:nvPr>
        </p:nvSpPr>
        <p:spPr/>
        <p:txBody>
          <a:bodyPr/>
          <a:lstStyle/>
          <a:p>
            <a:r>
              <a:rPr lang="en-GB" dirty="0"/>
              <a:t>Marketing Plan</a:t>
            </a:r>
          </a:p>
        </p:txBody>
      </p:sp>
      <p:pic>
        <p:nvPicPr>
          <p:cNvPr id="5" name="Content Placeholder 4">
            <a:extLst>
              <a:ext uri="{FF2B5EF4-FFF2-40B4-BE49-F238E27FC236}">
                <a16:creationId xmlns:a16="http://schemas.microsoft.com/office/drawing/2014/main" id="{915D9E54-80AB-498A-8033-233AE69CDB4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71351" y="1863408"/>
            <a:ext cx="6899520" cy="4845710"/>
          </a:xfrm>
        </p:spPr>
      </p:pic>
      <p:pic>
        <p:nvPicPr>
          <p:cNvPr id="10242" name="Picture 2" descr="How to Create a Marketing Plan for Your Home Business">
            <a:extLst>
              <a:ext uri="{FF2B5EF4-FFF2-40B4-BE49-F238E27FC236}">
                <a16:creationId xmlns:a16="http://schemas.microsoft.com/office/drawing/2014/main" id="{E8860896-0C57-49D7-BB40-C278C393AF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0871" y="-61912"/>
            <a:ext cx="2619375" cy="17526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FB8B8A3-34F0-4D50-80AD-3C52DE0E84D7}"/>
              </a:ext>
            </a:extLst>
          </p:cNvPr>
          <p:cNvSpPr txBox="1"/>
          <p:nvPr/>
        </p:nvSpPr>
        <p:spPr>
          <a:xfrm>
            <a:off x="5984604" y="534882"/>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Jose Cruz</a:t>
            </a:r>
          </a:p>
        </p:txBody>
      </p:sp>
    </p:spTree>
    <p:extLst>
      <p:ext uri="{BB962C8B-B14F-4D97-AF65-F5344CB8AC3E}">
        <p14:creationId xmlns:p14="http://schemas.microsoft.com/office/powerpoint/2010/main" val="3472179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B522-8AE7-4C8F-9D73-066BEF16BC16}"/>
              </a:ext>
            </a:extLst>
          </p:cNvPr>
          <p:cNvSpPr>
            <a:spLocks noGrp="1"/>
          </p:cNvSpPr>
          <p:nvPr>
            <p:ph type="title"/>
          </p:nvPr>
        </p:nvSpPr>
        <p:spPr/>
        <p:txBody>
          <a:bodyPr/>
          <a:lstStyle/>
          <a:p>
            <a:r>
              <a:rPr lang="en-GB" dirty="0"/>
              <a:t>Management Team</a:t>
            </a:r>
          </a:p>
        </p:txBody>
      </p:sp>
      <p:sp>
        <p:nvSpPr>
          <p:cNvPr id="3" name="Content Placeholder 2">
            <a:extLst>
              <a:ext uri="{FF2B5EF4-FFF2-40B4-BE49-F238E27FC236}">
                <a16:creationId xmlns:a16="http://schemas.microsoft.com/office/drawing/2014/main" id="{5B68C1B3-5E7B-4B7E-ADEC-3AC0FE245EB4}"/>
              </a:ext>
            </a:extLst>
          </p:cNvPr>
          <p:cNvSpPr>
            <a:spLocks noGrp="1"/>
          </p:cNvSpPr>
          <p:nvPr>
            <p:ph idx="1"/>
          </p:nvPr>
        </p:nvSpPr>
        <p:spPr/>
        <p:txBody>
          <a:bodyPr/>
          <a:lstStyle/>
          <a:p>
            <a:r>
              <a:rPr lang="en-GB" sz="2400" dirty="0">
                <a:latin typeface="Baskerville Old Face" panose="02020602080505020303" pitchFamily="18" charset="0"/>
              </a:rPr>
              <a:t>The management team has five members.</a:t>
            </a:r>
          </a:p>
          <a:p>
            <a:r>
              <a:rPr lang="en-GB" sz="2400" dirty="0">
                <a:latin typeface="Baskerville Old Face" panose="02020602080505020303" pitchFamily="18" charset="0"/>
              </a:rPr>
              <a:t>The management team will operate in a democratic structure.</a:t>
            </a:r>
          </a:p>
          <a:p>
            <a:pPr marL="0" indent="0">
              <a:buNone/>
            </a:pPr>
            <a:endParaRPr lang="en-GB" dirty="0"/>
          </a:p>
        </p:txBody>
      </p:sp>
      <p:pic>
        <p:nvPicPr>
          <p:cNvPr id="11268" name="Picture 4" descr="Management-Team-Qingdao Hilong Industrial Co.,Ltd.">
            <a:extLst>
              <a:ext uri="{FF2B5EF4-FFF2-40B4-BE49-F238E27FC236}">
                <a16:creationId xmlns:a16="http://schemas.microsoft.com/office/drawing/2014/main" id="{DA2208A1-E7E9-4FD8-96D3-3BFEBE0948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3824" y="3668277"/>
            <a:ext cx="6302883" cy="22690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EA29B65-0994-4DD9-9A07-9D608D5E9D06}"/>
              </a:ext>
            </a:extLst>
          </p:cNvPr>
          <p:cNvSpPr txBox="1"/>
          <p:nvPr/>
        </p:nvSpPr>
        <p:spPr>
          <a:xfrm>
            <a:off x="8022724" y="589966"/>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Jose Cruz</a:t>
            </a:r>
          </a:p>
        </p:txBody>
      </p:sp>
    </p:spTree>
    <p:extLst>
      <p:ext uri="{BB962C8B-B14F-4D97-AF65-F5344CB8AC3E}">
        <p14:creationId xmlns:p14="http://schemas.microsoft.com/office/powerpoint/2010/main" val="1995642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98781-B777-43E2-9660-F9BCFC33C416}"/>
              </a:ext>
            </a:extLst>
          </p:cNvPr>
          <p:cNvSpPr>
            <a:spLocks noGrp="1"/>
          </p:cNvSpPr>
          <p:nvPr>
            <p:ph type="title"/>
          </p:nvPr>
        </p:nvSpPr>
        <p:spPr/>
        <p:txBody>
          <a:bodyPr/>
          <a:lstStyle/>
          <a:p>
            <a:r>
              <a:rPr lang="en-GB" dirty="0"/>
              <a:t>Financial Plan</a:t>
            </a:r>
          </a:p>
        </p:txBody>
      </p:sp>
      <p:sp>
        <p:nvSpPr>
          <p:cNvPr id="3" name="Content Placeholder 2">
            <a:extLst>
              <a:ext uri="{FF2B5EF4-FFF2-40B4-BE49-F238E27FC236}">
                <a16:creationId xmlns:a16="http://schemas.microsoft.com/office/drawing/2014/main" id="{502198C6-AA63-4D5B-9065-147621BFB1CD}"/>
              </a:ext>
            </a:extLst>
          </p:cNvPr>
          <p:cNvSpPr>
            <a:spLocks noGrp="1"/>
          </p:cNvSpPr>
          <p:nvPr>
            <p:ph idx="1"/>
          </p:nvPr>
        </p:nvSpPr>
        <p:spPr/>
        <p:txBody>
          <a:bodyPr/>
          <a:lstStyle/>
          <a:p>
            <a:r>
              <a:rPr lang="en-GB" sz="2400" dirty="0">
                <a:effectLst/>
                <a:latin typeface="Baskerville Old Face" panose="02020602080505020303" pitchFamily="18" charset="0"/>
                <a:ea typeface="Calibri" panose="020F0502020204030204" pitchFamily="34" charset="0"/>
                <a:cs typeface="Arial" panose="020B0604020202020204" pitchFamily="34" charset="0"/>
              </a:rPr>
              <a:t>The company currently needs to be incorporated. </a:t>
            </a:r>
          </a:p>
          <a:p>
            <a:r>
              <a:rPr lang="en-GB" sz="2400" dirty="0">
                <a:effectLst/>
                <a:latin typeface="Baskerville Old Face" panose="02020602080505020303" pitchFamily="18" charset="0"/>
                <a:ea typeface="Calibri" panose="020F0502020204030204" pitchFamily="34" charset="0"/>
                <a:cs typeface="Arial" panose="020B0604020202020204" pitchFamily="34" charset="0"/>
              </a:rPr>
              <a:t>It does not need to expand right away. </a:t>
            </a:r>
          </a:p>
          <a:p>
            <a:r>
              <a:rPr lang="en-GB" sz="2400" dirty="0">
                <a:effectLst/>
                <a:latin typeface="Baskerville Old Face" panose="02020602080505020303" pitchFamily="18" charset="0"/>
                <a:ea typeface="Calibri" panose="020F0502020204030204" pitchFamily="34" charset="0"/>
                <a:cs typeface="Arial" panose="020B0604020202020204" pitchFamily="34" charset="0"/>
              </a:rPr>
              <a:t>The company will begin with the staff and the equipment it already possesses. </a:t>
            </a:r>
          </a:p>
          <a:p>
            <a:r>
              <a:rPr lang="en-GB" sz="2400" dirty="0">
                <a:effectLst/>
                <a:latin typeface="Baskerville Old Face" panose="02020602080505020303" pitchFamily="18" charset="0"/>
                <a:ea typeface="Calibri" panose="020F0502020204030204" pitchFamily="34" charset="0"/>
                <a:cs typeface="Arial" panose="020B0604020202020204" pitchFamily="34" charset="0"/>
              </a:rPr>
              <a:t>The company will be financed by the management team itself. </a:t>
            </a:r>
            <a:endParaRPr lang="en-GB" dirty="0"/>
          </a:p>
        </p:txBody>
      </p:sp>
      <p:pic>
        <p:nvPicPr>
          <p:cNvPr id="12290" name="Picture 2" descr="Why do I Need a Financial Plan? - Colorado Financial Management">
            <a:extLst>
              <a:ext uri="{FF2B5EF4-FFF2-40B4-BE49-F238E27FC236}">
                <a16:creationId xmlns:a16="http://schemas.microsoft.com/office/drawing/2014/main" id="{FF2C7677-65A2-47B7-8192-1595D8A15D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0768" y="4381119"/>
            <a:ext cx="1800225" cy="18002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3F03A7E-D4F5-44A6-B62D-5C8DD37033FD}"/>
              </a:ext>
            </a:extLst>
          </p:cNvPr>
          <p:cNvSpPr txBox="1"/>
          <p:nvPr/>
        </p:nvSpPr>
        <p:spPr>
          <a:xfrm>
            <a:off x="7317645" y="567932"/>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George </a:t>
            </a:r>
            <a:r>
              <a:rPr lang="en-US" sz="2000" b="1" dirty="0" err="1">
                <a:solidFill>
                  <a:srgbClr val="00B050"/>
                </a:solidFill>
                <a:latin typeface="Times New Roman" panose="02020603050405020304" pitchFamily="18" charset="0"/>
                <a:cs typeface="Times New Roman" panose="02020603050405020304" pitchFamily="18" charset="0"/>
              </a:rPr>
              <a:t>Paskalev</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2852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F71F9-D3CB-47A8-BEE9-0F1211C66CA5}"/>
              </a:ext>
            </a:extLst>
          </p:cNvPr>
          <p:cNvSpPr>
            <a:spLocks noGrp="1"/>
          </p:cNvSpPr>
          <p:nvPr>
            <p:ph type="title"/>
          </p:nvPr>
        </p:nvSpPr>
        <p:spPr/>
        <p:txBody>
          <a:bodyPr/>
          <a:lstStyle/>
          <a:p>
            <a:r>
              <a:rPr lang="en-GB" dirty="0"/>
              <a:t>Financial Plan</a:t>
            </a:r>
          </a:p>
        </p:txBody>
      </p:sp>
      <p:graphicFrame>
        <p:nvGraphicFramePr>
          <p:cNvPr id="4" name="Table 4">
            <a:extLst>
              <a:ext uri="{FF2B5EF4-FFF2-40B4-BE49-F238E27FC236}">
                <a16:creationId xmlns:a16="http://schemas.microsoft.com/office/drawing/2014/main" id="{B38A3E62-C25B-48FF-8FD8-6D2143D7C92F}"/>
              </a:ext>
            </a:extLst>
          </p:cNvPr>
          <p:cNvGraphicFramePr>
            <a:graphicFrameLocks noGrp="1"/>
          </p:cNvGraphicFramePr>
          <p:nvPr>
            <p:ph idx="1"/>
            <p:extLst>
              <p:ext uri="{D42A27DB-BD31-4B8C-83A1-F6EECF244321}">
                <p14:modId xmlns:p14="http://schemas.microsoft.com/office/powerpoint/2010/main" val="661036273"/>
              </p:ext>
            </p:extLst>
          </p:nvPr>
        </p:nvGraphicFramePr>
        <p:xfrm>
          <a:off x="838200" y="1928813"/>
          <a:ext cx="10515600" cy="27432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07458681"/>
                    </a:ext>
                  </a:extLst>
                </a:gridCol>
                <a:gridCol w="5257800">
                  <a:extLst>
                    <a:ext uri="{9D8B030D-6E8A-4147-A177-3AD203B41FA5}">
                      <a16:colId xmlns:a16="http://schemas.microsoft.com/office/drawing/2014/main" val="2401436855"/>
                    </a:ext>
                  </a:extLst>
                </a:gridCol>
              </a:tblGrid>
              <a:tr h="370840">
                <a:tc gridSpan="2">
                  <a:txBody>
                    <a:bodyPr/>
                    <a:lstStyle/>
                    <a:p>
                      <a:pPr algn="ctr"/>
                      <a:r>
                        <a:rPr lang="en-GB" sz="2400" dirty="0">
                          <a:solidFill>
                            <a:schemeClr val="tx1"/>
                          </a:solidFill>
                        </a:rPr>
                        <a:t>Expenditure of Pinocchio Toys Ltd. For April</a:t>
                      </a:r>
                    </a:p>
                  </a:txBody>
                  <a:tcPr/>
                </a:tc>
                <a:tc hMerge="1">
                  <a:txBody>
                    <a:bodyPr/>
                    <a:lstStyle/>
                    <a:p>
                      <a:endParaRPr lang="en-GB" dirty="0"/>
                    </a:p>
                  </a:txBody>
                  <a:tcPr/>
                </a:tc>
                <a:extLst>
                  <a:ext uri="{0D108BD9-81ED-4DB2-BD59-A6C34878D82A}">
                    <a16:rowId xmlns:a16="http://schemas.microsoft.com/office/drawing/2014/main" val="3783638894"/>
                  </a:ext>
                </a:extLst>
              </a:tr>
              <a:tr h="370840">
                <a:tc>
                  <a:txBody>
                    <a:bodyPr/>
                    <a:lstStyle/>
                    <a:p>
                      <a:r>
                        <a:rPr lang="en-GB" sz="2400" b="1" dirty="0"/>
                        <a:t>Olivewood Sourcing</a:t>
                      </a:r>
                    </a:p>
                  </a:txBody>
                  <a:tcPr/>
                </a:tc>
                <a:tc>
                  <a:txBody>
                    <a:bodyPr/>
                    <a:lstStyle/>
                    <a:p>
                      <a:r>
                        <a:rPr lang="en-GB" sz="2400" dirty="0"/>
                        <a:t>€ 516</a:t>
                      </a:r>
                      <a:endParaRPr lang="en-GB" dirty="0"/>
                    </a:p>
                  </a:txBody>
                  <a:tcPr/>
                </a:tc>
                <a:extLst>
                  <a:ext uri="{0D108BD9-81ED-4DB2-BD59-A6C34878D82A}">
                    <a16:rowId xmlns:a16="http://schemas.microsoft.com/office/drawing/2014/main" val="4156785945"/>
                  </a:ext>
                </a:extLst>
              </a:tr>
              <a:tr h="370840">
                <a:tc>
                  <a:txBody>
                    <a:bodyPr/>
                    <a:lstStyle/>
                    <a:p>
                      <a:r>
                        <a:rPr lang="en-GB" sz="2400" b="1" dirty="0"/>
                        <a:t>Manufacturing, Packaging, Shipping </a:t>
                      </a:r>
                    </a:p>
                  </a:txBody>
                  <a:tcPr/>
                </a:tc>
                <a:tc>
                  <a:txBody>
                    <a:bodyPr/>
                    <a:lstStyle/>
                    <a:p>
                      <a:r>
                        <a:rPr lang="en-GB" sz="2400" dirty="0"/>
                        <a:t>€ 233</a:t>
                      </a:r>
                    </a:p>
                  </a:txBody>
                  <a:tcPr/>
                </a:tc>
                <a:extLst>
                  <a:ext uri="{0D108BD9-81ED-4DB2-BD59-A6C34878D82A}">
                    <a16:rowId xmlns:a16="http://schemas.microsoft.com/office/drawing/2014/main" val="1080910815"/>
                  </a:ext>
                </a:extLst>
              </a:tr>
              <a:tr h="370840">
                <a:tc>
                  <a:txBody>
                    <a:bodyPr/>
                    <a:lstStyle/>
                    <a:p>
                      <a:r>
                        <a:rPr lang="en-GB" sz="2400" b="1" dirty="0"/>
                        <a:t>Social Media Marketing</a:t>
                      </a:r>
                    </a:p>
                  </a:txBody>
                  <a:tcPr/>
                </a:tc>
                <a:tc>
                  <a:txBody>
                    <a:bodyPr/>
                    <a:lstStyle/>
                    <a:p>
                      <a:r>
                        <a:rPr lang="en-GB" sz="2400" dirty="0"/>
                        <a:t>€ 80</a:t>
                      </a:r>
                    </a:p>
                  </a:txBody>
                  <a:tcPr/>
                </a:tc>
                <a:extLst>
                  <a:ext uri="{0D108BD9-81ED-4DB2-BD59-A6C34878D82A}">
                    <a16:rowId xmlns:a16="http://schemas.microsoft.com/office/drawing/2014/main" val="2354365580"/>
                  </a:ext>
                </a:extLst>
              </a:tr>
              <a:tr h="370840">
                <a:tc>
                  <a:txBody>
                    <a:bodyPr/>
                    <a:lstStyle/>
                    <a:p>
                      <a:r>
                        <a:rPr lang="en-GB" sz="2400" b="1" dirty="0"/>
                        <a:t>Google Ads</a:t>
                      </a:r>
                    </a:p>
                  </a:txBody>
                  <a:tcPr/>
                </a:tc>
                <a:tc>
                  <a:txBody>
                    <a:bodyPr/>
                    <a:lstStyle/>
                    <a:p>
                      <a:r>
                        <a:rPr lang="en-GB" sz="2400" dirty="0"/>
                        <a:t>€  120</a:t>
                      </a:r>
                    </a:p>
                  </a:txBody>
                  <a:tcPr/>
                </a:tc>
                <a:extLst>
                  <a:ext uri="{0D108BD9-81ED-4DB2-BD59-A6C34878D82A}">
                    <a16:rowId xmlns:a16="http://schemas.microsoft.com/office/drawing/2014/main" val="884454320"/>
                  </a:ext>
                </a:extLst>
              </a:tr>
              <a:tr h="370840">
                <a:tc>
                  <a:txBody>
                    <a:bodyPr/>
                    <a:lstStyle/>
                    <a:p>
                      <a:r>
                        <a:rPr lang="en-GB" sz="2400" b="1" dirty="0"/>
                        <a:t>Total</a:t>
                      </a:r>
                    </a:p>
                  </a:txBody>
                  <a:tcPr/>
                </a:tc>
                <a:tc>
                  <a:txBody>
                    <a:bodyPr/>
                    <a:lstStyle/>
                    <a:p>
                      <a:r>
                        <a:rPr lang="en-GB" sz="2400" dirty="0"/>
                        <a:t>€ 949</a:t>
                      </a:r>
                    </a:p>
                  </a:txBody>
                  <a:tcPr/>
                </a:tc>
                <a:extLst>
                  <a:ext uri="{0D108BD9-81ED-4DB2-BD59-A6C34878D82A}">
                    <a16:rowId xmlns:a16="http://schemas.microsoft.com/office/drawing/2014/main" val="353526322"/>
                  </a:ext>
                </a:extLst>
              </a:tr>
            </a:tbl>
          </a:graphicData>
        </a:graphic>
      </p:graphicFrame>
      <p:pic>
        <p:nvPicPr>
          <p:cNvPr id="13314" name="Picture 2" descr="What is a financial plan? Why is it required for every business? – 5n  Business Consultants">
            <a:extLst>
              <a:ext uri="{FF2B5EF4-FFF2-40B4-BE49-F238E27FC236}">
                <a16:creationId xmlns:a16="http://schemas.microsoft.com/office/drawing/2014/main" id="{E5FEE41E-63CB-4D34-AF21-4B6B448A44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7434" y="0"/>
            <a:ext cx="2705100" cy="16954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5A8282B-E0BE-4AF1-A427-97A66D1BE4F8}"/>
              </a:ext>
            </a:extLst>
          </p:cNvPr>
          <p:cNvSpPr txBox="1"/>
          <p:nvPr/>
        </p:nvSpPr>
        <p:spPr>
          <a:xfrm>
            <a:off x="6524431" y="600982"/>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George </a:t>
            </a:r>
            <a:r>
              <a:rPr lang="en-US" sz="2000" b="1" dirty="0" err="1">
                <a:solidFill>
                  <a:srgbClr val="00B050"/>
                </a:solidFill>
                <a:latin typeface="Times New Roman" panose="02020603050405020304" pitchFamily="18" charset="0"/>
                <a:cs typeface="Times New Roman" panose="02020603050405020304" pitchFamily="18" charset="0"/>
              </a:rPr>
              <a:t>Paskalev</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3374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0A49D-6319-429B-A5F2-580B994C48FE}"/>
              </a:ext>
            </a:extLst>
          </p:cNvPr>
          <p:cNvSpPr>
            <a:spLocks noGrp="1"/>
          </p:cNvSpPr>
          <p:nvPr>
            <p:ph type="title"/>
          </p:nvPr>
        </p:nvSpPr>
        <p:spPr/>
        <p:txBody>
          <a:bodyPr/>
          <a:lstStyle/>
          <a:p>
            <a:r>
              <a:rPr lang="en-GB" dirty="0"/>
              <a:t>Financial Plan</a:t>
            </a:r>
          </a:p>
        </p:txBody>
      </p:sp>
      <p:graphicFrame>
        <p:nvGraphicFramePr>
          <p:cNvPr id="4" name="Table 4">
            <a:extLst>
              <a:ext uri="{FF2B5EF4-FFF2-40B4-BE49-F238E27FC236}">
                <a16:creationId xmlns:a16="http://schemas.microsoft.com/office/drawing/2014/main" id="{1E1EE4BD-9857-4151-80A4-352CE0032FD5}"/>
              </a:ext>
            </a:extLst>
          </p:cNvPr>
          <p:cNvGraphicFramePr>
            <a:graphicFrameLocks noGrp="1"/>
          </p:cNvGraphicFramePr>
          <p:nvPr>
            <p:ph idx="1"/>
            <p:extLst>
              <p:ext uri="{D42A27DB-BD31-4B8C-83A1-F6EECF244321}">
                <p14:modId xmlns:p14="http://schemas.microsoft.com/office/powerpoint/2010/main" val="14539063"/>
              </p:ext>
            </p:extLst>
          </p:nvPr>
        </p:nvGraphicFramePr>
        <p:xfrm>
          <a:off x="838200" y="1928813"/>
          <a:ext cx="10515600" cy="18288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664073835"/>
                    </a:ext>
                  </a:extLst>
                </a:gridCol>
                <a:gridCol w="5257800">
                  <a:extLst>
                    <a:ext uri="{9D8B030D-6E8A-4147-A177-3AD203B41FA5}">
                      <a16:colId xmlns:a16="http://schemas.microsoft.com/office/drawing/2014/main" val="3493940657"/>
                    </a:ext>
                  </a:extLst>
                </a:gridCol>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rPr>
                        <a:t>Revenue of Pinocchio Toys Ltd. For April</a:t>
                      </a:r>
                    </a:p>
                  </a:txBody>
                  <a:tcPr/>
                </a:tc>
                <a:tc hMerge="1">
                  <a:txBody>
                    <a:bodyPr/>
                    <a:lstStyle/>
                    <a:p>
                      <a:endParaRPr lang="en-GB"/>
                    </a:p>
                  </a:txBody>
                  <a:tcPr/>
                </a:tc>
                <a:extLst>
                  <a:ext uri="{0D108BD9-81ED-4DB2-BD59-A6C34878D82A}">
                    <a16:rowId xmlns:a16="http://schemas.microsoft.com/office/drawing/2014/main" val="1410399142"/>
                  </a:ext>
                </a:extLst>
              </a:tr>
              <a:tr h="370840">
                <a:tc>
                  <a:txBody>
                    <a:bodyPr/>
                    <a:lstStyle/>
                    <a:p>
                      <a:r>
                        <a:rPr lang="en-GB" sz="2400" b="1" dirty="0">
                          <a:solidFill>
                            <a:schemeClr val="tx1"/>
                          </a:solidFill>
                        </a:rPr>
                        <a:t>Projected Units Sold</a:t>
                      </a:r>
                    </a:p>
                  </a:txBody>
                  <a:tcPr/>
                </a:tc>
                <a:tc>
                  <a:txBody>
                    <a:bodyPr/>
                    <a:lstStyle/>
                    <a:p>
                      <a:r>
                        <a:rPr lang="en-GB" sz="2400" b="1" dirty="0">
                          <a:solidFill>
                            <a:schemeClr val="tx1"/>
                          </a:solidFill>
                        </a:rPr>
                        <a:t>25</a:t>
                      </a:r>
                    </a:p>
                  </a:txBody>
                  <a:tcPr/>
                </a:tc>
                <a:extLst>
                  <a:ext uri="{0D108BD9-81ED-4DB2-BD59-A6C34878D82A}">
                    <a16:rowId xmlns:a16="http://schemas.microsoft.com/office/drawing/2014/main" val="295545190"/>
                  </a:ext>
                </a:extLst>
              </a:tr>
              <a:tr h="370840">
                <a:tc>
                  <a:txBody>
                    <a:bodyPr/>
                    <a:lstStyle/>
                    <a:p>
                      <a:r>
                        <a:rPr lang="en-GB" sz="2400" b="1" dirty="0">
                          <a:solidFill>
                            <a:schemeClr val="tx1"/>
                          </a:solidFill>
                        </a:rPr>
                        <a:t>Projected Revenue</a:t>
                      </a:r>
                    </a:p>
                  </a:txBody>
                  <a:tcPr/>
                </a:tc>
                <a:tc>
                  <a:txBody>
                    <a:bodyPr/>
                    <a:lstStyle/>
                    <a:p>
                      <a:r>
                        <a:rPr lang="en-GB" sz="2400" dirty="0"/>
                        <a:t>€ 1250</a:t>
                      </a:r>
                      <a:endParaRPr lang="en-GB" sz="2400" b="1" dirty="0">
                        <a:solidFill>
                          <a:schemeClr val="tx1"/>
                        </a:solidFill>
                      </a:endParaRPr>
                    </a:p>
                  </a:txBody>
                  <a:tcPr/>
                </a:tc>
                <a:extLst>
                  <a:ext uri="{0D108BD9-81ED-4DB2-BD59-A6C34878D82A}">
                    <a16:rowId xmlns:a16="http://schemas.microsoft.com/office/drawing/2014/main" val="1683661562"/>
                  </a:ext>
                </a:extLst>
              </a:tr>
              <a:tr h="370840">
                <a:tc>
                  <a:txBody>
                    <a:bodyPr/>
                    <a:lstStyle/>
                    <a:p>
                      <a:r>
                        <a:rPr lang="en-GB" sz="2400" b="1" dirty="0">
                          <a:solidFill>
                            <a:schemeClr val="tx1"/>
                          </a:solidFill>
                        </a:rPr>
                        <a:t>Projected Profit</a:t>
                      </a:r>
                    </a:p>
                  </a:txBody>
                  <a:tcPr/>
                </a:tc>
                <a:tc>
                  <a:txBody>
                    <a:bodyPr/>
                    <a:lstStyle/>
                    <a:p>
                      <a:r>
                        <a:rPr lang="en-GB" sz="2400" dirty="0"/>
                        <a:t>€ 301</a:t>
                      </a:r>
                      <a:endParaRPr lang="en-GB" sz="2400" b="1" dirty="0">
                        <a:solidFill>
                          <a:schemeClr val="tx1"/>
                        </a:solidFill>
                      </a:endParaRPr>
                    </a:p>
                  </a:txBody>
                  <a:tcPr/>
                </a:tc>
                <a:extLst>
                  <a:ext uri="{0D108BD9-81ED-4DB2-BD59-A6C34878D82A}">
                    <a16:rowId xmlns:a16="http://schemas.microsoft.com/office/drawing/2014/main" val="1944196575"/>
                  </a:ext>
                </a:extLst>
              </a:tr>
            </a:tbl>
          </a:graphicData>
        </a:graphic>
      </p:graphicFrame>
      <p:pic>
        <p:nvPicPr>
          <p:cNvPr id="14338" name="Picture 2" descr="The Key Elements of the Financial Plan">
            <a:extLst>
              <a:ext uri="{FF2B5EF4-FFF2-40B4-BE49-F238E27FC236}">
                <a16:creationId xmlns:a16="http://schemas.microsoft.com/office/drawing/2014/main" id="{E8D07B61-D5EC-4144-9C3E-5552066A56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3935" y="299024"/>
            <a:ext cx="3705225" cy="1238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20DC471-F598-4A62-9537-476C27C942B0}"/>
              </a:ext>
            </a:extLst>
          </p:cNvPr>
          <p:cNvSpPr txBox="1"/>
          <p:nvPr/>
        </p:nvSpPr>
        <p:spPr>
          <a:xfrm>
            <a:off x="6249008" y="711151"/>
            <a:ext cx="2501265" cy="400110"/>
          </a:xfrm>
          <a:prstGeom prst="rect">
            <a:avLst/>
          </a:prstGeom>
          <a:noFill/>
        </p:spPr>
        <p:txBody>
          <a:bodyPr wrap="square" rtlCol="0">
            <a:spAutoFit/>
          </a:bodyPr>
          <a:lstStyle/>
          <a:p>
            <a:pPr algn="ctr"/>
            <a:r>
              <a:rPr lang="en-US" sz="2000" b="1" dirty="0">
                <a:solidFill>
                  <a:srgbClr val="00B050"/>
                </a:solidFill>
                <a:latin typeface="Times New Roman" panose="02020603050405020304" pitchFamily="18" charset="0"/>
                <a:cs typeface="Times New Roman" panose="02020603050405020304" pitchFamily="18" charset="0"/>
              </a:rPr>
              <a:t>George </a:t>
            </a:r>
            <a:r>
              <a:rPr lang="en-US" sz="2000" b="1" dirty="0" err="1">
                <a:solidFill>
                  <a:srgbClr val="00B050"/>
                </a:solidFill>
                <a:latin typeface="Times New Roman" panose="02020603050405020304" pitchFamily="18" charset="0"/>
                <a:cs typeface="Times New Roman" panose="02020603050405020304" pitchFamily="18" charset="0"/>
              </a:rPr>
              <a:t>Paskalev</a:t>
            </a:r>
            <a:endParaRPr lang="en-US" sz="20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4292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876F5-4086-4566-8694-7403C7BEF5B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9E77C60-E81E-4907-87D9-5A6F86B59C9D}"/>
              </a:ext>
            </a:extLst>
          </p:cNvPr>
          <p:cNvSpPr>
            <a:spLocks noGrp="1"/>
          </p:cNvSpPr>
          <p:nvPr>
            <p:ph idx="1"/>
          </p:nvPr>
        </p:nvSpPr>
        <p:spPr/>
        <p:txBody>
          <a:bodyPr>
            <a:normAutofit fontScale="92500" lnSpcReduction="20000"/>
          </a:bodyPr>
          <a:lstStyle/>
          <a:p>
            <a:pPr>
              <a:lnSpc>
                <a:spcPct val="150000"/>
              </a:lnSpc>
            </a:pPr>
            <a:r>
              <a:rPr lang="en-US" sz="1800" dirty="0">
                <a:effectLst/>
                <a:latin typeface="Baskerville Old Face" panose="02020602080505020303" pitchFamily="18" charset="0"/>
              </a:rPr>
              <a:t>Belbin, M. (2013). </a:t>
            </a:r>
            <a:r>
              <a:rPr lang="en-US" sz="1800" i="1" dirty="0">
                <a:effectLst/>
                <a:latin typeface="Baskerville Old Face" panose="02020602080505020303" pitchFamily="18" charset="0"/>
              </a:rPr>
              <a:t>Management Teams : Why They Succeed or Fail</a:t>
            </a:r>
            <a:r>
              <a:rPr lang="en-US" sz="1800" dirty="0">
                <a:effectLst/>
                <a:latin typeface="Baskerville Old Face" panose="02020602080505020303" pitchFamily="18" charset="0"/>
              </a:rPr>
              <a:t>. 3rd ed. London: Routledge Taylor &amp; Francis Group.</a:t>
            </a:r>
          </a:p>
          <a:p>
            <a:pPr>
              <a:lnSpc>
                <a:spcPct val="150000"/>
              </a:lnSpc>
            </a:pPr>
            <a:r>
              <a:rPr lang="en-US" sz="1800" dirty="0">
                <a:effectLst/>
                <a:latin typeface="Baskerville Old Face" panose="02020602080505020303" pitchFamily="18" charset="0"/>
              </a:rPr>
              <a:t>Brett, D.L. and Urban Land Institute (2019). </a:t>
            </a:r>
            <a:r>
              <a:rPr lang="en-US" sz="1800" i="1" dirty="0">
                <a:effectLst/>
                <a:latin typeface="Baskerville Old Face" panose="02020602080505020303" pitchFamily="18" charset="0"/>
              </a:rPr>
              <a:t>Real Estate Market Analysis : trends, methods, and Information Sources</a:t>
            </a:r>
            <a:r>
              <a:rPr lang="en-US" sz="1800" dirty="0">
                <a:effectLst/>
                <a:latin typeface="Baskerville Old Face" panose="02020602080505020303" pitchFamily="18" charset="0"/>
              </a:rPr>
              <a:t>. 1st ed. Washington, Dc: Urban Land Institute.</a:t>
            </a:r>
          </a:p>
          <a:p>
            <a:pPr>
              <a:lnSpc>
                <a:spcPct val="150000"/>
              </a:lnSpc>
            </a:pPr>
            <a:r>
              <a:rPr lang="en-US" sz="1800" dirty="0" err="1">
                <a:effectLst/>
                <a:latin typeface="Baskerville Old Face" panose="02020602080505020303" pitchFamily="18" charset="0"/>
              </a:rPr>
              <a:t>Chernev</a:t>
            </a:r>
            <a:r>
              <a:rPr lang="en-US" sz="1800" dirty="0">
                <a:effectLst/>
                <a:latin typeface="Baskerville Old Face" panose="02020602080505020303" pitchFamily="18" charset="0"/>
              </a:rPr>
              <a:t>, A. (2020). </a:t>
            </a:r>
            <a:r>
              <a:rPr lang="en-US" sz="1800" i="1" dirty="0">
                <a:effectLst/>
                <a:latin typeface="Baskerville Old Face" panose="02020602080505020303" pitchFamily="18" charset="0"/>
              </a:rPr>
              <a:t>Marketing Plan Handbook</a:t>
            </a:r>
            <a:r>
              <a:rPr lang="en-US" sz="1800" dirty="0">
                <a:effectLst/>
                <a:latin typeface="Baskerville Old Face" panose="02020602080505020303" pitchFamily="18" charset="0"/>
              </a:rPr>
              <a:t>. 6th ed. Los Angeles: Cerebellum Press.</a:t>
            </a:r>
          </a:p>
          <a:p>
            <a:pPr>
              <a:lnSpc>
                <a:spcPct val="150000"/>
              </a:lnSpc>
            </a:pPr>
            <a:r>
              <a:rPr lang="en-US" sz="1800" dirty="0">
                <a:effectLst/>
                <a:latin typeface="Baskerville Old Face" panose="02020602080505020303" pitchFamily="18" charset="0"/>
              </a:rPr>
              <a:t>Frayer, J. (2010). </a:t>
            </a:r>
            <a:r>
              <a:rPr lang="en-US" sz="1800" i="1" dirty="0">
                <a:effectLst/>
                <a:latin typeface="Baskerville Old Face" panose="02020602080505020303" pitchFamily="18" charset="0"/>
              </a:rPr>
              <a:t>Limited company.</a:t>
            </a:r>
            <a:r>
              <a:rPr lang="en-US" sz="1800" dirty="0">
                <a:effectLst/>
                <a:latin typeface="Baskerville Old Face" panose="02020602080505020303" pitchFamily="18" charset="0"/>
              </a:rPr>
              <a:t> 2nd ed. London: Law Pack.</a:t>
            </a:r>
          </a:p>
          <a:p>
            <a:pPr>
              <a:lnSpc>
                <a:spcPct val="150000"/>
              </a:lnSpc>
            </a:pPr>
            <a:r>
              <a:rPr lang="en-US" sz="1800" dirty="0">
                <a:effectLst/>
                <a:latin typeface="Baskerville Old Face" panose="02020602080505020303" pitchFamily="18" charset="0"/>
              </a:rPr>
              <a:t>Hague, P.N., </a:t>
            </a:r>
            <a:r>
              <a:rPr lang="en-US" sz="1800" dirty="0" err="1">
                <a:effectLst/>
                <a:latin typeface="Baskerville Old Face" panose="02020602080505020303" pitchFamily="18" charset="0"/>
              </a:rPr>
              <a:t>Cupman</a:t>
            </a:r>
            <a:r>
              <a:rPr lang="en-US" sz="1800" dirty="0">
                <a:effectLst/>
                <a:latin typeface="Baskerville Old Face" panose="02020602080505020303" pitchFamily="18" charset="0"/>
              </a:rPr>
              <a:t>, J. and Harrison, M. (2016). </a:t>
            </a:r>
            <a:r>
              <a:rPr lang="en-US" sz="1800" i="1" dirty="0">
                <a:effectLst/>
                <a:latin typeface="Baskerville Old Face" panose="02020602080505020303" pitchFamily="18" charset="0"/>
              </a:rPr>
              <a:t>Market Research in Practice : How to Get Greater Insight from Your Market</a:t>
            </a:r>
            <a:r>
              <a:rPr lang="en-US" sz="1800" dirty="0">
                <a:effectLst/>
                <a:latin typeface="Baskerville Old Face" panose="02020602080505020303" pitchFamily="18" charset="0"/>
              </a:rPr>
              <a:t>. 1st ed. London: Kogan Page.</a:t>
            </a:r>
          </a:p>
          <a:p>
            <a:pPr>
              <a:lnSpc>
                <a:spcPct val="150000"/>
              </a:lnSpc>
            </a:pPr>
            <a:r>
              <a:rPr lang="en-US" sz="1800" dirty="0">
                <a:effectLst/>
                <a:latin typeface="Baskerville Old Face" panose="02020602080505020303" pitchFamily="18" charset="0"/>
              </a:rPr>
              <a:t>Hall, S. (2020). </a:t>
            </a:r>
            <a:r>
              <a:rPr lang="en-US" sz="1800" i="1" dirty="0">
                <a:effectLst/>
                <a:latin typeface="Baskerville Old Face" panose="02020602080505020303" pitchFamily="18" charset="0"/>
              </a:rPr>
              <a:t>B2B Digital Marketing Strategy : How to Use New Frameworks and Models to Achieve Growth</a:t>
            </a:r>
            <a:r>
              <a:rPr lang="en-US" sz="1800" dirty="0">
                <a:effectLst/>
                <a:latin typeface="Baskerville Old Face" panose="02020602080505020303" pitchFamily="18" charset="0"/>
              </a:rPr>
              <a:t>. 1st ed. London ; New York, Ny: Kogan Page.</a:t>
            </a:r>
          </a:p>
          <a:p>
            <a:endParaRPr lang="en-GB" dirty="0"/>
          </a:p>
        </p:txBody>
      </p:sp>
    </p:spTree>
    <p:extLst>
      <p:ext uri="{BB962C8B-B14F-4D97-AF65-F5344CB8AC3E}">
        <p14:creationId xmlns:p14="http://schemas.microsoft.com/office/powerpoint/2010/main" val="1231084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58C60-E843-474C-AF8F-80B50788402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28B6667-C4A0-4279-A07C-D63825F1EB73}"/>
              </a:ext>
            </a:extLst>
          </p:cNvPr>
          <p:cNvSpPr>
            <a:spLocks noGrp="1"/>
          </p:cNvSpPr>
          <p:nvPr>
            <p:ph idx="1"/>
          </p:nvPr>
        </p:nvSpPr>
        <p:spPr/>
        <p:txBody>
          <a:bodyPr>
            <a:normAutofit fontScale="62500" lnSpcReduction="20000"/>
          </a:bodyPr>
          <a:lstStyle/>
          <a:p>
            <a:pPr>
              <a:lnSpc>
                <a:spcPct val="150000"/>
              </a:lnSpc>
            </a:pPr>
            <a:r>
              <a:rPr lang="en-US" sz="2800" dirty="0">
                <a:effectLst/>
                <a:latin typeface="Baskerville Old Face" panose="02020602080505020303" pitchFamily="18" charset="0"/>
              </a:rPr>
              <a:t>Lai, T.L. and Xing, H. (2008). </a:t>
            </a:r>
            <a:r>
              <a:rPr lang="en-US" sz="2800" i="1" dirty="0">
                <a:effectLst/>
                <a:latin typeface="Baskerville Old Face" panose="02020602080505020303" pitchFamily="18" charset="0"/>
              </a:rPr>
              <a:t>Statistical Models and Methods for Financial Markets</a:t>
            </a:r>
            <a:r>
              <a:rPr lang="en-US" sz="2800" dirty="0">
                <a:effectLst/>
                <a:latin typeface="Baskerville Old Face" panose="02020602080505020303" pitchFamily="18" charset="0"/>
              </a:rPr>
              <a:t>. 1st ed. New York: Springer.</a:t>
            </a:r>
          </a:p>
          <a:p>
            <a:pPr>
              <a:lnSpc>
                <a:spcPct val="150000"/>
              </a:lnSpc>
            </a:pPr>
            <a:r>
              <a:rPr lang="en-US" sz="2800" dirty="0" err="1">
                <a:effectLst/>
                <a:latin typeface="Baskerville Old Face" panose="02020602080505020303" pitchFamily="18" charset="0"/>
              </a:rPr>
              <a:t>Lorat</a:t>
            </a:r>
            <a:r>
              <a:rPr lang="en-US" sz="2800" dirty="0">
                <a:effectLst/>
                <a:latin typeface="Baskerville Old Face" panose="02020602080505020303" pitchFamily="18" charset="0"/>
              </a:rPr>
              <a:t>, N. (2009). </a:t>
            </a:r>
            <a:r>
              <a:rPr lang="en-US" sz="2800" i="1" dirty="0">
                <a:effectLst/>
                <a:latin typeface="Baskerville Old Face" panose="02020602080505020303" pitchFamily="18" charset="0"/>
              </a:rPr>
              <a:t>Market Audit and Analysis.</a:t>
            </a:r>
            <a:r>
              <a:rPr lang="en-US" sz="2800" dirty="0">
                <a:effectLst/>
                <a:latin typeface="Baskerville Old Face" panose="02020602080505020303" pitchFamily="18" charset="0"/>
              </a:rPr>
              <a:t> 1st ed. Dubuque: Grin Verlag.</a:t>
            </a:r>
          </a:p>
          <a:p>
            <a:pPr>
              <a:lnSpc>
                <a:spcPct val="150000"/>
              </a:lnSpc>
            </a:pPr>
            <a:r>
              <a:rPr lang="en-US" sz="2800" dirty="0" err="1">
                <a:effectLst/>
                <a:latin typeface="Baskerville Old Face" panose="02020602080505020303" pitchFamily="18" charset="0"/>
              </a:rPr>
              <a:t>Mcguire</a:t>
            </a:r>
            <a:r>
              <a:rPr lang="en-US" sz="2800" dirty="0">
                <a:effectLst/>
                <a:latin typeface="Baskerville Old Face" panose="02020602080505020303" pitchFamily="18" charset="0"/>
              </a:rPr>
              <a:t>, M.E. (2014). </a:t>
            </a:r>
            <a:r>
              <a:rPr lang="en-US" sz="2800" i="1" dirty="0">
                <a:effectLst/>
                <a:latin typeface="Baskerville Old Face" panose="02020602080505020303" pitchFamily="18" charset="0"/>
              </a:rPr>
              <a:t>The Toy Company : Running a Business</a:t>
            </a:r>
            <a:r>
              <a:rPr lang="en-US" sz="2800" dirty="0">
                <a:effectLst/>
                <a:latin typeface="Baskerville Old Face" panose="02020602080505020303" pitchFamily="18" charset="0"/>
              </a:rPr>
              <a:t>. 6th ed. Chicago: Everyday Learning Corp.</a:t>
            </a:r>
          </a:p>
          <a:p>
            <a:pPr>
              <a:lnSpc>
                <a:spcPct val="150000"/>
              </a:lnSpc>
            </a:pPr>
            <a:r>
              <a:rPr lang="en-US" sz="2800" dirty="0">
                <a:effectLst/>
                <a:latin typeface="Baskerville Old Face" panose="02020602080505020303" pitchFamily="18" charset="0"/>
              </a:rPr>
              <a:t>Porter, M.E. (2004). </a:t>
            </a:r>
            <a:r>
              <a:rPr lang="en-US" sz="2800" i="1" dirty="0">
                <a:effectLst/>
                <a:latin typeface="Baskerville Old Face" panose="02020602080505020303" pitchFamily="18" charset="0"/>
              </a:rPr>
              <a:t>Competitive Strategy : Techniques for Analyzing Industries and Competitors : with a New Introduction</a:t>
            </a:r>
            <a:r>
              <a:rPr lang="en-US" sz="2800" dirty="0">
                <a:effectLst/>
                <a:latin typeface="Baskerville Old Face" panose="02020602080505020303" pitchFamily="18" charset="0"/>
              </a:rPr>
              <a:t>. 3rd ed. Brantford: W. Ross Macdonald School, Resource Services Library.</a:t>
            </a:r>
          </a:p>
          <a:p>
            <a:pPr>
              <a:lnSpc>
                <a:spcPct val="150000"/>
              </a:lnSpc>
            </a:pPr>
            <a:r>
              <a:rPr lang="en-US" sz="2800" dirty="0">
                <a:effectLst/>
                <a:latin typeface="Baskerville Old Face" panose="02020602080505020303" pitchFamily="18" charset="0"/>
              </a:rPr>
              <a:t>Smith, J.L. and Flanagan, W.G. (2012). </a:t>
            </a:r>
            <a:r>
              <a:rPr lang="en-US" sz="2800" i="1" dirty="0">
                <a:effectLst/>
                <a:latin typeface="Baskerville Old Face" panose="02020602080505020303" pitchFamily="18" charset="0"/>
              </a:rPr>
              <a:t>Creating Competitive Advantage : Give Customers a Reason to Choose You over Your Competitors</a:t>
            </a:r>
            <a:r>
              <a:rPr lang="en-US" sz="2800" dirty="0">
                <a:effectLst/>
                <a:latin typeface="Baskerville Old Face" panose="02020602080505020303" pitchFamily="18" charset="0"/>
              </a:rPr>
              <a:t>. 2nd ed. New York: Currency/Doubleday.</a:t>
            </a:r>
          </a:p>
          <a:p>
            <a:endParaRPr lang="en-GB" dirty="0"/>
          </a:p>
        </p:txBody>
      </p:sp>
    </p:spTree>
    <p:extLst>
      <p:ext uri="{BB962C8B-B14F-4D97-AF65-F5344CB8AC3E}">
        <p14:creationId xmlns:p14="http://schemas.microsoft.com/office/powerpoint/2010/main" val="2523544929"/>
      </p:ext>
    </p:extLst>
  </p:cSld>
  <p:clrMapOvr>
    <a:masterClrMapping/>
  </p:clrMapOvr>
</p:sld>
</file>

<file path=ppt/theme/theme1.xml><?xml version="1.0" encoding="utf-8"?>
<a:theme xmlns:a="http://schemas.openxmlformats.org/drawingml/2006/main" name="SketchyVTI">
  <a:themeElements>
    <a:clrScheme name="AnalogousFromLightSeedRightStep">
      <a:dk1>
        <a:srgbClr val="000000"/>
      </a:dk1>
      <a:lt1>
        <a:srgbClr val="FFFFFF"/>
      </a:lt1>
      <a:dk2>
        <a:srgbClr val="243041"/>
      </a:dk2>
      <a:lt2>
        <a:srgbClr val="E8E3E2"/>
      </a:lt2>
      <a:accent1>
        <a:srgbClr val="7DA9B1"/>
      </a:accent1>
      <a:accent2>
        <a:srgbClr val="7F98BA"/>
      </a:accent2>
      <a:accent3>
        <a:srgbClr val="9696C6"/>
      </a:accent3>
      <a:accent4>
        <a:srgbClr val="977FBA"/>
      </a:accent4>
      <a:accent5>
        <a:srgbClr val="BD94C5"/>
      </a:accent5>
      <a:accent6>
        <a:srgbClr val="BA7FAB"/>
      </a:accent6>
      <a:hlink>
        <a:srgbClr val="AC7165"/>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4246</Words>
  <PresentationFormat>Widescreen</PresentationFormat>
  <Paragraphs>218</Paragraphs>
  <Slides>21</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AngsanaUPC</vt:lpstr>
      <vt:lpstr>Arial</vt:lpstr>
      <vt:lpstr>Baskerville Old Face</vt:lpstr>
      <vt:lpstr>Calibri</vt:lpstr>
      <vt:lpstr>Modern Love</vt:lpstr>
      <vt:lpstr>Symbol</vt:lpstr>
      <vt:lpstr>The Hand</vt:lpstr>
      <vt:lpstr>Times New Roman</vt:lpstr>
      <vt:lpstr>SketchyVTI</vt:lpstr>
      <vt:lpstr>Managing Enterprise in the 21st Century</vt:lpstr>
      <vt:lpstr>Table of Contents</vt:lpstr>
      <vt:lpstr>Company Overview</vt:lpstr>
      <vt:lpstr>Company Overview</vt:lpstr>
      <vt:lpstr>Product Description</vt:lpstr>
      <vt:lpstr>Product Description </vt:lpstr>
      <vt:lpstr>Market Audit</vt:lpstr>
      <vt:lpstr>Market Audit</vt:lpstr>
      <vt:lpstr>Market Audit</vt:lpstr>
      <vt:lpstr>Market Audit</vt:lpstr>
      <vt:lpstr>Market Audit</vt:lpstr>
      <vt:lpstr>Market Audit</vt:lpstr>
      <vt:lpstr>Target Market</vt:lpstr>
      <vt:lpstr>Marketing Plan</vt:lpstr>
      <vt:lpstr>Marketing Plan</vt:lpstr>
      <vt:lpstr>Management Team</vt:lpstr>
      <vt:lpstr>Financial Plan</vt:lpstr>
      <vt:lpstr>Financial Plan</vt:lpstr>
      <vt:lpstr>Financial Plan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dcterms:created xsi:type="dcterms:W3CDTF">2021-03-18T07:20:44Z</dcterms:created>
  <dcterms:modified xsi:type="dcterms:W3CDTF">2021-03-21T07:58:45Z</dcterms:modified>
</cp:coreProperties>
</file>