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4"/>
  </p:notesMasterIdLst>
  <p:sldIdLst>
    <p:sldId id="263" r:id="rId8"/>
    <p:sldId id="283" r:id="rId9"/>
    <p:sldId id="292" r:id="rId10"/>
    <p:sldId id="291" r:id="rId11"/>
    <p:sldId id="294" r:id="rId12"/>
    <p:sldId id="296" r:id="rId13"/>
    <p:sldId id="297" r:id="rId14"/>
    <p:sldId id="298" r:id="rId15"/>
    <p:sldId id="299" r:id="rId16"/>
    <p:sldId id="300" r:id="rId17"/>
    <p:sldId id="287" r:id="rId18"/>
    <p:sldId id="301" r:id="rId19"/>
    <p:sldId id="302" r:id="rId20"/>
    <p:sldId id="303" r:id="rId21"/>
    <p:sldId id="289" r:id="rId22"/>
    <p:sldId id="290" r:id="rId23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1D52"/>
    <a:srgbClr val="520D5D"/>
    <a:srgbClr val="58595B"/>
    <a:srgbClr val="DBD3E5"/>
    <a:srgbClr val="B8BABC"/>
    <a:srgbClr val="DADBDC"/>
    <a:srgbClr val="97999C"/>
    <a:srgbClr val="A991BC"/>
    <a:srgbClr val="8B6AA2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 autoAdjust="0"/>
  </p:normalViewPr>
  <p:slideViewPr>
    <p:cSldViewPr snapToGrid="0">
      <p:cViewPr varScale="1">
        <p:scale>
          <a:sx n="70" d="100"/>
          <a:sy n="70" d="100"/>
        </p:scale>
        <p:origin x="1088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4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7625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0449-BA03-46E9-A50A-24E73E92BF52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68875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22813"/>
            <a:ext cx="5448300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7625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9E6EF-8E04-43AF-B087-9D16E2B89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28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1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131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327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0859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07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 smtClean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wcettsociety.org.uk/our-work/campaigns/gender-pay-gap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57392" y="2105979"/>
            <a:ext cx="5003752" cy="3223846"/>
          </a:xfrm>
        </p:spPr>
        <p:txBody>
          <a:bodyPr>
            <a:normAutofit fontScale="90000"/>
          </a:bodyPr>
          <a:lstStyle/>
          <a:p>
            <a:pPr algn="r"/>
            <a:r>
              <a:rPr lang="en-US" sz="4000" b="1" dirty="0" smtClean="0"/>
              <a:t/>
            </a:r>
            <a:br>
              <a:rPr lang="en-US" sz="4000" b="1" dirty="0" smtClean="0"/>
            </a:b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3600" b="1" dirty="0" smtClean="0"/>
              <a:t>Managing Employment Relations, 6e</a:t>
            </a:r>
            <a:r>
              <a:rPr lang="en-US" sz="4000" b="1" dirty="0" smtClean="0"/>
              <a:t/>
            </a:r>
            <a:br>
              <a:rPr lang="en-US" sz="4000" b="1" dirty="0" smtClean="0"/>
            </a:b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3100" dirty="0" smtClean="0"/>
              <a:t>Chapter 3</a:t>
            </a:r>
            <a:r>
              <a:rPr lang="en-US" sz="4000" b="1" dirty="0" smtClean="0"/>
              <a:t/>
            </a:r>
            <a:br>
              <a:rPr lang="en-US" sz="4000" b="1" dirty="0" smtClean="0"/>
            </a:br>
            <a:r>
              <a:rPr lang="en-US" sz="4000" b="1" dirty="0" smtClean="0"/>
              <a:t/>
            </a:r>
            <a:br>
              <a:rPr lang="en-US" sz="4000" b="1" dirty="0" smtClean="0"/>
            </a:br>
            <a:r>
              <a:rPr lang="en-GB" sz="3100" b="1" dirty="0" smtClean="0"/>
              <a:t>The </a:t>
            </a:r>
            <a:r>
              <a:rPr lang="en-GB" sz="3100" b="1" dirty="0"/>
              <a:t>Context of Employment </a:t>
            </a:r>
            <a:r>
              <a:rPr lang="en-GB" sz="3100" b="1" dirty="0" smtClean="0"/>
              <a:t>Relations</a:t>
            </a:r>
            <a:endParaRPr lang="en-GB" sz="3100" dirty="0"/>
          </a:p>
        </p:txBody>
      </p:sp>
      <p:pic>
        <p:nvPicPr>
          <p:cNvPr id="1026" name="Picture 2" descr="C:\Users\rsaundry\AppData\Local\Microsoft\Windows\Temporary Internet Files\Content.Outlook\Q7175VHA\managing-employment-relations-400p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859" y="2197033"/>
            <a:ext cx="2334533" cy="3041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03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7071"/>
          </a:xfrm>
        </p:spPr>
        <p:txBody>
          <a:bodyPr>
            <a:noAutofit/>
          </a:bodyPr>
          <a:lstStyle/>
          <a:p>
            <a:r>
              <a:rPr lang="en-US" sz="2800" dirty="0"/>
              <a:t>The </a:t>
            </a:r>
            <a:r>
              <a:rPr lang="en-US" sz="2800" dirty="0" smtClean="0"/>
              <a:t>State as economic </a:t>
            </a:r>
            <a:r>
              <a:rPr lang="en-US" sz="2800" dirty="0"/>
              <a:t>manager </a:t>
            </a:r>
            <a:r>
              <a:rPr lang="en-US" sz="2800" dirty="0" smtClean="0"/>
              <a:t>and law-maker</a:t>
            </a:r>
          </a:p>
          <a:p>
            <a:r>
              <a:rPr lang="en-US" sz="2800" dirty="0" smtClean="0"/>
              <a:t>The </a:t>
            </a:r>
            <a:r>
              <a:rPr lang="en-US" sz="2800" dirty="0"/>
              <a:t>State </a:t>
            </a:r>
            <a:r>
              <a:rPr lang="en-US" sz="2800" dirty="0" smtClean="0"/>
              <a:t>as employer</a:t>
            </a:r>
          </a:p>
          <a:p>
            <a:r>
              <a:rPr lang="en-US" sz="2800" dirty="0"/>
              <a:t>C</a:t>
            </a:r>
            <a:r>
              <a:rPr lang="en-US" sz="2800" dirty="0" smtClean="0"/>
              <a:t>hanging </a:t>
            </a:r>
            <a:r>
              <a:rPr lang="en-US" sz="2800" dirty="0"/>
              <a:t>social attitudes towards work, gender and trade </a:t>
            </a:r>
            <a:r>
              <a:rPr lang="en-US" sz="2800" dirty="0" smtClean="0"/>
              <a:t>unions</a:t>
            </a:r>
          </a:p>
          <a:p>
            <a:r>
              <a:rPr lang="en-US" sz="2800" dirty="0"/>
              <a:t>T</a:t>
            </a:r>
            <a:r>
              <a:rPr lang="en-US" sz="2800" dirty="0" smtClean="0"/>
              <a:t>echnology </a:t>
            </a:r>
            <a:r>
              <a:rPr lang="en-US" sz="2800" dirty="0"/>
              <a:t>in shaping employment relations. </a:t>
            </a:r>
            <a:endParaRPr lang="en-US" sz="2800" dirty="0" smtClean="0"/>
          </a:p>
          <a:p>
            <a:r>
              <a:rPr lang="en-US" sz="2800" dirty="0" smtClean="0"/>
              <a:t>The UK </a:t>
            </a:r>
            <a:r>
              <a:rPr lang="en-US" sz="2800" dirty="0" err="1" smtClean="0"/>
              <a:t>Labour</a:t>
            </a:r>
            <a:r>
              <a:rPr lang="en-US" sz="2800" dirty="0" smtClean="0"/>
              <a:t> Market – </a:t>
            </a:r>
            <a:r>
              <a:rPr lang="en-US" sz="2800" dirty="0" err="1" smtClean="0"/>
              <a:t>feminisation</a:t>
            </a:r>
            <a:r>
              <a:rPr lang="en-US" sz="2800" dirty="0" smtClean="0"/>
              <a:t>, flexibility and </a:t>
            </a:r>
            <a:r>
              <a:rPr lang="en-US" sz="2800" dirty="0" err="1" smtClean="0"/>
              <a:t>precarity</a:t>
            </a:r>
            <a:r>
              <a:rPr lang="en-US" sz="2800" dirty="0" smtClean="0"/>
              <a:t> </a:t>
            </a: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Outline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987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you have completed this chapter you should be able </a:t>
            </a:r>
            <a:r>
              <a:rPr lang="en-US" dirty="0" smtClean="0"/>
              <a:t>to:</a:t>
            </a:r>
            <a:endParaRPr lang="en-GB" dirty="0"/>
          </a:p>
          <a:p>
            <a:pPr lvl="1"/>
            <a:r>
              <a:rPr lang="en-US" i="1" dirty="0" smtClean="0"/>
              <a:t>Describe </a:t>
            </a:r>
            <a:r>
              <a:rPr lang="en-US" i="1" dirty="0"/>
              <a:t>how the UK Government in its role as economic manager influences employment </a:t>
            </a:r>
            <a:r>
              <a:rPr lang="en-US" i="1" dirty="0" smtClean="0"/>
              <a:t>relations</a:t>
            </a:r>
            <a:endParaRPr lang="en-GB" dirty="0"/>
          </a:p>
          <a:p>
            <a:pPr lvl="1"/>
            <a:r>
              <a:rPr lang="en-US" i="1" dirty="0" smtClean="0"/>
              <a:t>Understand </a:t>
            </a:r>
            <a:r>
              <a:rPr lang="en-US" i="1" dirty="0"/>
              <a:t>the principal economic approaches used by the UK Government since World War </a:t>
            </a:r>
            <a:r>
              <a:rPr lang="en-US" i="1" dirty="0" smtClean="0"/>
              <a:t>II</a:t>
            </a:r>
            <a:endParaRPr lang="en-GB" dirty="0"/>
          </a:p>
          <a:p>
            <a:pPr lvl="1"/>
            <a:r>
              <a:rPr lang="en-US" i="1" dirty="0" smtClean="0"/>
              <a:t>Explain </a:t>
            </a:r>
            <a:r>
              <a:rPr lang="en-US" i="1" dirty="0"/>
              <a:t>and evaluate the impact of changes in the </a:t>
            </a:r>
            <a:r>
              <a:rPr lang="en-US" i="1" dirty="0" err="1"/>
              <a:t>labour</a:t>
            </a:r>
            <a:r>
              <a:rPr lang="en-US" i="1" dirty="0"/>
              <a:t> market on employment </a:t>
            </a:r>
            <a:r>
              <a:rPr lang="en-US" i="1" dirty="0" smtClean="0"/>
              <a:t>relations</a:t>
            </a:r>
            <a:endParaRPr lang="en-GB" dirty="0"/>
          </a:p>
          <a:p>
            <a:pPr lvl="1"/>
            <a:r>
              <a:rPr lang="en-US" i="1" dirty="0" smtClean="0"/>
              <a:t>Provide </a:t>
            </a:r>
            <a:r>
              <a:rPr lang="en-US" i="1" dirty="0"/>
              <a:t>an analysis of how the corporate environment affects the relative balance of bargaining </a:t>
            </a:r>
            <a:r>
              <a:rPr lang="en-US" i="1" dirty="0" smtClean="0"/>
              <a:t>power</a:t>
            </a:r>
            <a:endParaRPr lang="en-GB" dirty="0"/>
          </a:p>
          <a:p>
            <a:pPr lvl="1"/>
            <a:r>
              <a:rPr lang="en-US" i="1" dirty="0" smtClean="0"/>
              <a:t>Critically </a:t>
            </a:r>
            <a:r>
              <a:rPr lang="en-US" i="1" dirty="0" err="1"/>
              <a:t>analyse</a:t>
            </a:r>
            <a:r>
              <a:rPr lang="en-US" i="1" dirty="0"/>
              <a:t> the impact of new technology on the working environment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282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2308"/>
            <a:ext cx="8229600" cy="4704963"/>
          </a:xfrm>
        </p:spPr>
        <p:txBody>
          <a:bodyPr>
            <a:normAutofit/>
          </a:bodyPr>
          <a:lstStyle/>
          <a:p>
            <a:r>
              <a:rPr lang="en-GB" altLang="en-US" dirty="0"/>
              <a:t>Traditional </a:t>
            </a:r>
            <a:r>
              <a:rPr lang="en-GB" altLang="en-US" dirty="0" smtClean="0"/>
              <a:t>employment relations </a:t>
            </a:r>
            <a:r>
              <a:rPr lang="en-GB" altLang="en-US" dirty="0"/>
              <a:t>system underpinned by 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Voluntarism</a:t>
            </a:r>
          </a:p>
          <a:p>
            <a:pPr lvl="1"/>
            <a:r>
              <a:rPr lang="en-GB" altLang="en-US" dirty="0"/>
              <a:t>P</a:t>
            </a:r>
            <a:r>
              <a:rPr lang="en-GB" altLang="en-US" dirty="0" smtClean="0"/>
              <a:t>luralism </a:t>
            </a:r>
          </a:p>
          <a:p>
            <a:pPr lvl="1"/>
            <a:r>
              <a:rPr lang="en-GB" altLang="en-US" dirty="0" smtClean="0"/>
              <a:t>Commitment to Keynesian economic policy and full employment</a:t>
            </a:r>
          </a:p>
          <a:p>
            <a:r>
              <a:rPr lang="en-GB" altLang="en-US" dirty="0" smtClean="0"/>
              <a:t>High levels of labour bargaining power and strong trade unions</a:t>
            </a:r>
          </a:p>
          <a:p>
            <a:pPr lvl="1"/>
            <a:r>
              <a:rPr lang="en-GB" altLang="en-US" dirty="0" smtClean="0"/>
              <a:t>Relatively low productivity and high levels of industrial conflict</a:t>
            </a:r>
          </a:p>
          <a:p>
            <a:r>
              <a:rPr lang="en-GB" altLang="en-US" dirty="0" smtClean="0"/>
              <a:t>Donovan Commission (1965-1968)</a:t>
            </a:r>
          </a:p>
          <a:p>
            <a:pPr lvl="1"/>
            <a:r>
              <a:rPr lang="en-GB" altLang="en-US" dirty="0" smtClean="0"/>
              <a:t>Increased institutionalisation and formalisation of ER</a:t>
            </a:r>
          </a:p>
          <a:p>
            <a:pPr lvl="1"/>
            <a:r>
              <a:rPr lang="en-GB" altLang="en-US" dirty="0" smtClean="0"/>
              <a:t>Promotion of national collective bargaining structures</a:t>
            </a:r>
          </a:p>
          <a:p>
            <a:pPr lvl="1"/>
            <a:r>
              <a:rPr lang="en-GB" altLang="en-US" dirty="0" smtClean="0"/>
              <a:t>Strengthened legal framework of employment rights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Voluntarism and Full </a:t>
            </a:r>
            <a:r>
              <a:rPr lang="en-GB" dirty="0"/>
              <a:t>E</a:t>
            </a:r>
            <a:r>
              <a:rPr lang="en-GB" dirty="0" smtClean="0"/>
              <a:t>mployment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1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altLang="en-US" sz="3000" dirty="0" smtClean="0"/>
          </a:p>
          <a:p>
            <a:pPr marL="0" indent="0">
              <a:buNone/>
            </a:pPr>
            <a:endParaRPr lang="en-GB" altLang="en-US" sz="3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52092" y="1346400"/>
            <a:ext cx="4963258" cy="4830563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 err="1" smtClean="0"/>
              <a:t>Thatcherite</a:t>
            </a:r>
            <a:r>
              <a:rPr lang="en-GB" altLang="en-US" sz="2800" dirty="0" smtClean="0"/>
              <a:t> Philosophy</a:t>
            </a:r>
          </a:p>
          <a:p>
            <a:pPr lvl="1"/>
            <a:r>
              <a:rPr lang="en-GB" altLang="en-US" sz="2300" dirty="0"/>
              <a:t>Supremacy of the market</a:t>
            </a:r>
          </a:p>
          <a:p>
            <a:pPr lvl="1"/>
            <a:r>
              <a:rPr lang="en-GB" altLang="en-US" sz="2300" dirty="0"/>
              <a:t>Primacy of the individual</a:t>
            </a:r>
          </a:p>
          <a:p>
            <a:pPr lvl="1"/>
            <a:r>
              <a:rPr lang="en-GB" altLang="en-US" sz="2300" dirty="0"/>
              <a:t>Illegitimacy of trade unions</a:t>
            </a:r>
          </a:p>
          <a:p>
            <a:pPr lvl="1"/>
            <a:r>
              <a:rPr lang="en-GB" altLang="en-US" sz="2300" dirty="0"/>
              <a:t>Suspicion of state </a:t>
            </a:r>
            <a:r>
              <a:rPr lang="en-GB" altLang="en-US" sz="2300" dirty="0" smtClean="0"/>
              <a:t>action</a:t>
            </a:r>
            <a:endParaRPr lang="en-GB" altLang="en-US" sz="2800" dirty="0" smtClean="0"/>
          </a:p>
          <a:p>
            <a:r>
              <a:rPr lang="en-GB" altLang="en-US" sz="2800" dirty="0" smtClean="0"/>
              <a:t>The Legacy of Thatcher</a:t>
            </a:r>
            <a:endParaRPr lang="en-GB" altLang="en-US" sz="2800" dirty="0"/>
          </a:p>
          <a:p>
            <a:pPr lvl="1"/>
            <a:r>
              <a:rPr lang="en-GB" altLang="en-US" sz="2300" dirty="0" smtClean="0"/>
              <a:t>De-regulated labour market</a:t>
            </a:r>
          </a:p>
          <a:p>
            <a:pPr lvl="1"/>
            <a:r>
              <a:rPr lang="en-GB" altLang="en-US" sz="2300" dirty="0" smtClean="0"/>
              <a:t>Restrictions </a:t>
            </a:r>
            <a:r>
              <a:rPr lang="en-GB" altLang="en-US" sz="2300" dirty="0"/>
              <a:t>on union </a:t>
            </a:r>
            <a:r>
              <a:rPr lang="en-GB" altLang="en-US" sz="2300" dirty="0" smtClean="0"/>
              <a:t>activity</a:t>
            </a:r>
          </a:p>
          <a:p>
            <a:pPr lvl="1"/>
            <a:r>
              <a:rPr lang="en-GB" altLang="en-US" sz="2300" dirty="0" smtClean="0"/>
              <a:t>Privatisation </a:t>
            </a:r>
            <a:r>
              <a:rPr lang="en-GB" altLang="en-US" sz="2300" dirty="0"/>
              <a:t>and </a:t>
            </a:r>
            <a:r>
              <a:rPr lang="en-GB" altLang="en-US" sz="2300" dirty="0" err="1"/>
              <a:t>marketisation</a:t>
            </a:r>
            <a:endParaRPr lang="en-GB" altLang="en-US" sz="2300" dirty="0"/>
          </a:p>
          <a:p>
            <a:pPr lvl="1"/>
            <a:r>
              <a:rPr lang="en-GB" altLang="en-US" sz="2300" dirty="0" smtClean="0"/>
              <a:t>Reduced </a:t>
            </a:r>
            <a:r>
              <a:rPr lang="en-GB" altLang="en-US" sz="2300" dirty="0"/>
              <a:t>trade union influence</a:t>
            </a:r>
          </a:p>
          <a:p>
            <a:pPr lvl="1"/>
            <a:r>
              <a:rPr lang="en-GB" altLang="en-US" sz="2300" dirty="0"/>
              <a:t>Greater flexibility and </a:t>
            </a:r>
            <a:r>
              <a:rPr lang="en-GB" altLang="en-US" sz="2300" dirty="0" smtClean="0"/>
              <a:t>efficiency</a:t>
            </a:r>
            <a:endParaRPr lang="en-GB" altLang="en-US" sz="2300" dirty="0"/>
          </a:p>
          <a:p>
            <a:pPr lvl="1"/>
            <a:r>
              <a:rPr lang="en-GB" altLang="en-US" sz="2300" dirty="0" smtClean="0"/>
              <a:t>Individualism, inequality </a:t>
            </a:r>
            <a:r>
              <a:rPr lang="en-GB" altLang="en-US" sz="2300" dirty="0"/>
              <a:t>and insecurity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Thatcherism – The State, Ideology and Industrial Relations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15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 sz="3000" dirty="0" smtClean="0"/>
          </a:p>
          <a:p>
            <a:pPr marL="0" indent="0">
              <a:buNone/>
            </a:pPr>
            <a:endParaRPr lang="en-GB" altLang="en-US" sz="3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427" y="1195754"/>
            <a:ext cx="8052373" cy="4930409"/>
          </a:xfrm>
        </p:spPr>
        <p:txBody>
          <a:bodyPr wrap="square"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New Labour </a:t>
            </a:r>
            <a:r>
              <a:rPr lang="en-GB" altLang="en-US" sz="2400" dirty="0" smtClean="0"/>
              <a:t>Philosophy – fairness and flexibility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Support for ‘Partnership’ but no ‘special favours’ for trade unions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National minimum wage and enhanced employment rights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Commitment </a:t>
            </a:r>
            <a:r>
              <a:rPr lang="en-GB" altLang="en-US" sz="2400" dirty="0"/>
              <a:t>to </a:t>
            </a:r>
            <a:r>
              <a:rPr lang="en-GB" altLang="en-US" sz="2400" dirty="0" smtClean="0"/>
              <a:t>Europe – social chapter triggered growth in volume of employment legislation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Minimalist adoption of EU legislation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System of employment rights essentially reactive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Commitment to </a:t>
            </a:r>
            <a:r>
              <a:rPr lang="en-GB" altLang="en-US" sz="2400" dirty="0" smtClean="0"/>
              <a:t>free </a:t>
            </a:r>
            <a:r>
              <a:rPr lang="en-GB" altLang="en-US" sz="2400" dirty="0"/>
              <a:t>market and individual </a:t>
            </a:r>
            <a:r>
              <a:rPr lang="en-GB" altLang="en-US" sz="2400" dirty="0" smtClean="0"/>
              <a:t>freedoms – continued  privatisation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400" dirty="0" smtClean="0"/>
          </a:p>
          <a:p>
            <a:pPr marL="0" indent="0">
              <a:lnSpc>
                <a:spcPct val="90000"/>
              </a:lnSpc>
              <a:buNone/>
            </a:pPr>
            <a:endParaRPr lang="en-GB" altLang="en-US" sz="2400" i="1" dirty="0"/>
          </a:p>
          <a:p>
            <a:pPr marL="0" indent="0">
              <a:lnSpc>
                <a:spcPct val="90000"/>
              </a:lnSpc>
              <a:buNone/>
            </a:pPr>
            <a:endParaRPr lang="en-GB" alt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Labour – Continuity and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39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Coalition and the Conservatives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Coalition elected in the wake of the 2008 financial crash</a:t>
            </a:r>
          </a:p>
          <a:p>
            <a:r>
              <a:rPr lang="en-GB" dirty="0" smtClean="0"/>
              <a:t>Conservative majority government in 2015</a:t>
            </a:r>
          </a:p>
          <a:p>
            <a:r>
              <a:rPr lang="en-GB" dirty="0" smtClean="0"/>
              <a:t>Commitment to economic austerity</a:t>
            </a:r>
          </a:p>
          <a:p>
            <a:pPr lvl="1"/>
            <a:r>
              <a:rPr lang="en-GB" dirty="0" smtClean="0"/>
              <a:t>Shift from public to private sector employment</a:t>
            </a:r>
          </a:p>
          <a:p>
            <a:pPr lvl="1"/>
            <a:r>
              <a:rPr lang="en-GB" dirty="0" smtClean="0"/>
              <a:t>Public sector pay restraint and work intensification</a:t>
            </a:r>
          </a:p>
          <a:p>
            <a:pPr lvl="1"/>
            <a:r>
              <a:rPr lang="en-GB" dirty="0" smtClean="0"/>
              <a:t>Reduced labour bargaining power</a:t>
            </a:r>
          </a:p>
          <a:p>
            <a:r>
              <a:rPr lang="en-GB" dirty="0" smtClean="0"/>
              <a:t>Reduction in ‘regulatory burden’ on business</a:t>
            </a:r>
          </a:p>
          <a:p>
            <a:pPr lvl="1"/>
            <a:r>
              <a:rPr lang="en-GB" dirty="0" smtClean="0"/>
              <a:t>Measures to reduce the risk of employment litigation </a:t>
            </a:r>
          </a:p>
          <a:p>
            <a:r>
              <a:rPr lang="en-GB" dirty="0" smtClean="0"/>
              <a:t>Greater restrictions on trade unions and strike action</a:t>
            </a:r>
          </a:p>
          <a:p>
            <a:pPr lvl="1"/>
            <a:r>
              <a:rPr lang="en-GB" dirty="0" smtClean="0"/>
              <a:t>Trade Union Bill 2015</a:t>
            </a:r>
          </a:p>
          <a:p>
            <a:pPr lvl="1"/>
            <a:r>
              <a:rPr lang="en-GB" dirty="0" smtClean="0"/>
              <a:t>Introduction of ballot thresholds and curbs on union facility time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721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761999"/>
            <a:ext cx="7886700" cy="54277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would you describe the attitude of the current Conservative government to trade unions? Do you think this is justified?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05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Growing domination of multi-national corporations</a:t>
            </a:r>
          </a:p>
          <a:p>
            <a:r>
              <a:rPr lang="en-GB" dirty="0"/>
              <a:t>Development of new markets and increased mobility of capital and </a:t>
            </a:r>
            <a:r>
              <a:rPr lang="en-GB" dirty="0" smtClean="0"/>
              <a:t>labour</a:t>
            </a:r>
          </a:p>
          <a:p>
            <a:r>
              <a:rPr lang="en-GB" dirty="0" smtClean="0"/>
              <a:t>In the UK, contributed to a long-term decline in ‘traditional’ heavy and manufacturing industries </a:t>
            </a:r>
          </a:p>
          <a:p>
            <a:r>
              <a:rPr lang="en-GB" dirty="0" smtClean="0"/>
              <a:t>Potential for ‘co-</a:t>
            </a:r>
            <a:r>
              <a:rPr lang="en-GB" dirty="0" err="1" smtClean="0"/>
              <a:t>ercive</a:t>
            </a:r>
            <a:r>
              <a:rPr lang="en-GB" dirty="0" smtClean="0"/>
              <a:t> comparisons’ with labour costs and working practices in emerging economies</a:t>
            </a:r>
          </a:p>
          <a:p>
            <a:r>
              <a:rPr lang="en-GB" dirty="0" smtClean="0"/>
              <a:t>Globalisation has undermined the bargaining power of organised labour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492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The Social Context of </a:t>
            </a:r>
            <a:r>
              <a:rPr lang="en-GB" sz="4000" dirty="0" smtClean="0"/>
              <a:t>Employment </a:t>
            </a:r>
            <a:r>
              <a:rPr lang="en-GB" sz="4000" dirty="0"/>
              <a:t>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Radical changes in political and economic context have been accompanied by changing social attitudes</a:t>
            </a:r>
          </a:p>
          <a:p>
            <a:r>
              <a:rPr lang="en-GB" dirty="0"/>
              <a:t>British Social Attitudes Survey has pointed to a decline in collectivism</a:t>
            </a:r>
          </a:p>
          <a:p>
            <a:pPr lvl="1"/>
            <a:r>
              <a:rPr lang="en-GB" dirty="0"/>
              <a:t> less commitment to trade unions, political parties and organised religion</a:t>
            </a:r>
          </a:p>
          <a:p>
            <a:r>
              <a:rPr lang="en-GB" dirty="0" smtClean="0"/>
              <a:t>Significant changes to attitudes related to women and work</a:t>
            </a:r>
          </a:p>
          <a:p>
            <a:pPr lvl="1"/>
            <a:r>
              <a:rPr lang="en-GB" dirty="0" smtClean="0"/>
              <a:t>Increase support for sex discrimination legislation</a:t>
            </a:r>
          </a:p>
          <a:p>
            <a:pPr lvl="1"/>
            <a:r>
              <a:rPr lang="en-GB" dirty="0" smtClean="0"/>
              <a:t>More progressive views on working mothers</a:t>
            </a:r>
          </a:p>
          <a:p>
            <a:r>
              <a:rPr lang="en-GB" dirty="0" smtClean="0"/>
              <a:t>But, inequalities and existing divisions in terms of gender, class and race remain embedded in labour market institutions</a:t>
            </a:r>
          </a:p>
          <a:p>
            <a:pPr marL="457200" lvl="1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7934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7816"/>
            <a:ext cx="8229600" cy="445544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dirty="0"/>
              <a:t>P</a:t>
            </a:r>
            <a:r>
              <a:rPr lang="en-GB" dirty="0" smtClean="0"/>
              <a:t>erspectives on new technology</a:t>
            </a:r>
          </a:p>
          <a:p>
            <a:pPr lvl="1">
              <a:spcBef>
                <a:spcPts val="0"/>
              </a:spcBef>
            </a:pPr>
            <a:r>
              <a:rPr lang="en-GB" sz="2000" dirty="0" smtClean="0"/>
              <a:t>Deskills work and reduces demand for labour</a:t>
            </a:r>
          </a:p>
          <a:p>
            <a:pPr lvl="1">
              <a:spcBef>
                <a:spcPts val="0"/>
              </a:spcBef>
            </a:pPr>
            <a:r>
              <a:rPr lang="en-GB" sz="2000" dirty="0" smtClean="0"/>
              <a:t>Increases managerial control over the labour process</a:t>
            </a:r>
          </a:p>
          <a:p>
            <a:pPr lvl="1">
              <a:spcBef>
                <a:spcPts val="0"/>
              </a:spcBef>
            </a:pPr>
            <a:r>
              <a:rPr lang="en-GB" sz="2000" dirty="0" smtClean="0"/>
              <a:t>Eliminates need for repetitive, dangerous and unpleasant jobs</a:t>
            </a:r>
          </a:p>
          <a:p>
            <a:pPr lvl="1">
              <a:spcBef>
                <a:spcPts val="0"/>
              </a:spcBef>
            </a:pPr>
            <a:r>
              <a:rPr lang="en-GB" sz="2000" dirty="0" smtClean="0"/>
              <a:t>Creates more satisfying </a:t>
            </a:r>
            <a:r>
              <a:rPr lang="en-GB" sz="2000" dirty="0"/>
              <a:t>and rewarding </a:t>
            </a:r>
            <a:r>
              <a:rPr lang="en-GB" sz="2000" dirty="0" smtClean="0"/>
              <a:t>‘knowledge work’</a:t>
            </a:r>
            <a:endParaRPr lang="en-GB" dirty="0"/>
          </a:p>
          <a:p>
            <a:pPr lvl="1">
              <a:spcBef>
                <a:spcPts val="0"/>
              </a:spcBef>
            </a:pPr>
            <a:r>
              <a:rPr lang="en-GB" sz="2000" dirty="0" smtClean="0"/>
              <a:t>Underpins more </a:t>
            </a:r>
            <a:r>
              <a:rPr lang="en-GB" sz="2000" dirty="0"/>
              <a:t>co-operative employment </a:t>
            </a:r>
            <a:r>
              <a:rPr lang="en-GB" sz="2000" dirty="0" smtClean="0"/>
              <a:t>relations</a:t>
            </a:r>
            <a:endParaRPr lang="en-GB" sz="2000" dirty="0"/>
          </a:p>
          <a:p>
            <a:pPr marL="230400" lvl="1">
              <a:spcBef>
                <a:spcPts val="0"/>
              </a:spcBef>
            </a:pPr>
            <a:r>
              <a:rPr lang="en-GB" sz="2500" dirty="0" smtClean="0"/>
              <a:t>Some growth in managerial and professional jobs but much </a:t>
            </a:r>
            <a:r>
              <a:rPr lang="en-GB" sz="2500" dirty="0"/>
              <a:t>‘knowledge’ work is routine and highly </a:t>
            </a:r>
            <a:r>
              <a:rPr lang="en-GB" sz="2500" dirty="0" smtClean="0"/>
              <a:t>controlled</a:t>
            </a:r>
          </a:p>
          <a:p>
            <a:pPr marL="230400" lvl="1">
              <a:spcBef>
                <a:spcPts val="0"/>
              </a:spcBef>
            </a:pPr>
            <a:r>
              <a:rPr lang="en-GB" sz="2500" dirty="0" smtClean="0"/>
              <a:t>Employment growth in relatively low-skilled and low paid jobs </a:t>
            </a:r>
          </a:p>
          <a:p>
            <a:pPr marL="230400" lvl="1">
              <a:spcBef>
                <a:spcPts val="0"/>
              </a:spcBef>
            </a:pPr>
            <a:r>
              <a:rPr lang="en-GB" sz="2500" dirty="0" smtClean="0"/>
              <a:t>Growth of social media has significant implications for employment relations</a:t>
            </a:r>
          </a:p>
          <a:p>
            <a:pPr>
              <a:spcBef>
                <a:spcPts val="0"/>
              </a:spcBef>
            </a:pPr>
            <a:r>
              <a:rPr lang="en-GB" dirty="0" smtClean="0"/>
              <a:t>Impact of technology must be viewed in terms of wider changes to workplace relations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Technology and the Rise of Knowledge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127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41826" y="3012831"/>
            <a:ext cx="7886700" cy="499403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What are the main challenges for HR practitioners of the increased use of social media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17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Transformation of the UK labour </a:t>
            </a:r>
            <a:r>
              <a:rPr lang="en-GB" dirty="0"/>
              <a:t>M</a:t>
            </a:r>
            <a:r>
              <a:rPr lang="en-GB" dirty="0" smtClean="0"/>
              <a:t>arket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76" y="1289538"/>
            <a:ext cx="7831015" cy="4700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805830" y="6237962"/>
            <a:ext cx="2098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ONS/Census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683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smtClean="0"/>
              <a:t>Transformation </a:t>
            </a:r>
            <a:r>
              <a:rPr lang="en-GB" dirty="0"/>
              <a:t>of the UK </a:t>
            </a:r>
            <a:r>
              <a:rPr lang="en-GB" dirty="0" smtClean="0"/>
              <a:t>Labour </a:t>
            </a:r>
            <a:r>
              <a:rPr lang="en-GB" dirty="0"/>
              <a:t>M</a:t>
            </a:r>
            <a:r>
              <a:rPr lang="en-GB" dirty="0" smtClean="0"/>
              <a:t>arket - Flexibility and Precarity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Historic shift away from employment in manufacturing to employment in services</a:t>
            </a:r>
          </a:p>
          <a:p>
            <a:pPr lvl="1"/>
            <a:r>
              <a:rPr lang="en-GB" dirty="0" smtClean="0"/>
              <a:t>Growth concentrated in less unionised workplaces</a:t>
            </a:r>
          </a:p>
          <a:p>
            <a:r>
              <a:rPr lang="en-GB" dirty="0" smtClean="0"/>
              <a:t>Growth in the employment of women</a:t>
            </a:r>
          </a:p>
          <a:p>
            <a:r>
              <a:rPr lang="en-GB" dirty="0" smtClean="0"/>
              <a:t>Increased diversity in contractual types but overall pattern is complex</a:t>
            </a:r>
          </a:p>
          <a:p>
            <a:pPr lvl="1"/>
            <a:r>
              <a:rPr lang="en-GB" dirty="0" smtClean="0"/>
              <a:t>Temporary contracts make up a small proportion of employment – 6.4%</a:t>
            </a:r>
          </a:p>
          <a:p>
            <a:pPr lvl="1"/>
            <a:r>
              <a:rPr lang="en-GB" dirty="0" smtClean="0"/>
              <a:t>Increasing use among younger workers and rapid growth in ‘zero-hours contracts</a:t>
            </a:r>
          </a:p>
          <a:p>
            <a:r>
              <a:rPr lang="en-GB" dirty="0" smtClean="0"/>
              <a:t>Development of an ‘hourglass economy’</a:t>
            </a:r>
          </a:p>
          <a:p>
            <a:pPr lvl="1"/>
            <a:r>
              <a:rPr lang="en-GB" dirty="0" smtClean="0"/>
              <a:t>Polarisation between high skilled jobs and insecure, low paid work  </a:t>
            </a:r>
          </a:p>
          <a:p>
            <a:pPr lvl="1"/>
            <a:r>
              <a:rPr lang="en-GB" dirty="0" smtClean="0"/>
              <a:t>Potential for greater wage inequality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922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200" dirty="0" smtClean="0"/>
              <a:t>There have been significant changes in the context of employment relations</a:t>
            </a:r>
          </a:p>
          <a:p>
            <a:r>
              <a:rPr lang="en-GB" sz="2200" dirty="0" smtClean="0"/>
              <a:t>Deindustrialisation combined with broader societal change and government hostility has contributed to a decline in union organisation and influence</a:t>
            </a:r>
          </a:p>
          <a:p>
            <a:r>
              <a:rPr lang="en-GB" sz="2200" dirty="0" smtClean="0"/>
              <a:t>Globalisation has further reduced the bargaining power of labour</a:t>
            </a:r>
          </a:p>
          <a:p>
            <a:r>
              <a:rPr lang="en-GB" sz="2200" dirty="0" smtClean="0"/>
              <a:t>While social attitudes have become increasingly progressive labour market institutions have been slower to change </a:t>
            </a:r>
          </a:p>
          <a:p>
            <a:r>
              <a:rPr lang="en-GB" sz="2200" dirty="0" smtClean="0"/>
              <a:t>It is important not to overstate the role of new technology in creating a new knowledge-economy </a:t>
            </a:r>
          </a:p>
          <a:p>
            <a:r>
              <a:rPr lang="en-GB" sz="2200" dirty="0" smtClean="0"/>
              <a:t>Increases in the use of temporary and zero-hours contracts pose a threat to employment security and the bargaining power of labour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5012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 lnSpcReduction="10000"/>
          </a:bodyPr>
          <a:lstStyle/>
          <a:p>
            <a:r>
              <a:rPr lang="en-US" sz="1600" dirty="0"/>
              <a:t>Broughton, A. (2011) ‘Workplaces and Social Networking - The Implications for Employment Relations’, </a:t>
            </a:r>
            <a:r>
              <a:rPr lang="en-US" sz="1600" i="1" dirty="0" err="1"/>
              <a:t>Acas</a:t>
            </a:r>
            <a:r>
              <a:rPr lang="en-US" sz="1600" i="1" dirty="0"/>
              <a:t> Research Papers, </a:t>
            </a:r>
            <a:r>
              <a:rPr lang="en-US" sz="1600" dirty="0"/>
              <a:t>11/11</a:t>
            </a:r>
            <a:r>
              <a:rPr lang="en-US" sz="1600" dirty="0" smtClean="0"/>
              <a:t>.</a:t>
            </a:r>
            <a:endParaRPr lang="en-GB" sz="1600" dirty="0"/>
          </a:p>
          <a:p>
            <a:r>
              <a:rPr lang="en-US" sz="1600" dirty="0"/>
              <a:t>Brown, W. (2004) ‘Industrial Relations and the Economy’ in </a:t>
            </a:r>
            <a:r>
              <a:rPr lang="en-US" sz="1600" dirty="0" err="1"/>
              <a:t>Floud</a:t>
            </a:r>
            <a:r>
              <a:rPr lang="en-US" sz="1600" dirty="0"/>
              <a:t>, R. and Johnson, P. (eds.) </a:t>
            </a:r>
            <a:r>
              <a:rPr lang="en-US" sz="1600" i="1" dirty="0"/>
              <a:t>The Cambridge Economic History of Modern Britain Volume 3: Structural Change and Growth, 1939–2000</a:t>
            </a:r>
            <a:r>
              <a:rPr lang="en-US" sz="1600" dirty="0"/>
              <a:t>, Cambridge: Cambridge University Press, pp399-423</a:t>
            </a:r>
            <a:r>
              <a:rPr lang="en-US" sz="1600" dirty="0" smtClean="0"/>
              <a:t>.</a:t>
            </a:r>
            <a:endParaRPr lang="en-GB" sz="1600" dirty="0"/>
          </a:p>
          <a:p>
            <a:r>
              <a:rPr lang="en-US" sz="1600" dirty="0"/>
              <a:t>CIPD (2014) ‘Industrial strategy and the future of skills policy - The high road to sustainable growth’, </a:t>
            </a:r>
            <a:r>
              <a:rPr lang="en-US" sz="1600" i="1" dirty="0"/>
              <a:t>Research Insights, </a:t>
            </a:r>
            <a:r>
              <a:rPr lang="en-US" sz="1600" dirty="0"/>
              <a:t>February 2014</a:t>
            </a:r>
            <a:r>
              <a:rPr lang="en-US" sz="1600" dirty="0" smtClean="0"/>
              <a:t>.</a:t>
            </a:r>
            <a:endParaRPr lang="en-GB" sz="1600" dirty="0"/>
          </a:p>
          <a:p>
            <a:r>
              <a:rPr lang="en-US" sz="1600" dirty="0"/>
              <a:t>The Fawcett Society (2105) </a:t>
            </a:r>
            <a:r>
              <a:rPr lang="en-US" sz="1600" i="1" dirty="0"/>
              <a:t>The gender pay gap, </a:t>
            </a:r>
            <a:r>
              <a:rPr lang="en-US" sz="1600" u="sng" dirty="0">
                <a:hlinkClick r:id="rId3"/>
              </a:rPr>
              <a:t>http://www.fawcettsociety.org.uk/our-work/campaigns/gender-pay-gap/</a:t>
            </a:r>
            <a:r>
              <a:rPr lang="en-US" sz="1600" dirty="0"/>
              <a:t> - last accessed on 4/10/15.</a:t>
            </a:r>
            <a:endParaRPr lang="en-GB" sz="1600" dirty="0"/>
          </a:p>
          <a:p>
            <a:r>
              <a:rPr lang="en-US" sz="1600" dirty="0" err="1" smtClean="0"/>
              <a:t>Gennard</a:t>
            </a:r>
            <a:r>
              <a:rPr lang="en-US" sz="1600" dirty="0"/>
              <a:t>, J. (2009) ‘The financial crisis and employee relations’, </a:t>
            </a:r>
            <a:r>
              <a:rPr lang="en-US" sz="1600" i="1" dirty="0"/>
              <a:t>Employee Relations,</a:t>
            </a:r>
            <a:r>
              <a:rPr lang="en-US" sz="1600" dirty="0"/>
              <a:t> 31:5 , 451-454</a:t>
            </a:r>
            <a:r>
              <a:rPr lang="en-US" sz="1600" dirty="0" smtClean="0"/>
              <a:t>.</a:t>
            </a:r>
            <a:r>
              <a:rPr lang="en-US" sz="1600" dirty="0"/>
              <a:t> </a:t>
            </a:r>
            <a:endParaRPr lang="en-GB" sz="1600" dirty="0"/>
          </a:p>
          <a:p>
            <a:r>
              <a:rPr lang="en-US" sz="1600" dirty="0" err="1"/>
              <a:t>Hepple</a:t>
            </a:r>
            <a:r>
              <a:rPr lang="en-US" sz="1600" dirty="0"/>
              <a:t>, B (2013) ‘Back to the Future: Employment Law under the Coalition Government’, </a:t>
            </a:r>
            <a:r>
              <a:rPr lang="en-US" sz="1600" i="1" dirty="0"/>
              <a:t>Industrial Law Journal</a:t>
            </a:r>
            <a:r>
              <a:rPr lang="en-US" sz="1600" dirty="0"/>
              <a:t>, Vol. 42, No.3, pp.203-223</a:t>
            </a:r>
            <a:r>
              <a:rPr lang="en-US" sz="1600" dirty="0" smtClean="0"/>
              <a:t>.</a:t>
            </a:r>
            <a:endParaRPr lang="en-GB" sz="1600" dirty="0"/>
          </a:p>
          <a:p>
            <a:r>
              <a:rPr lang="en-US" sz="1600" dirty="0"/>
              <a:t>Holmes, C and Mayhew, K. (2012) </a:t>
            </a:r>
            <a:r>
              <a:rPr lang="en-US" sz="1600" i="1" dirty="0"/>
              <a:t>The Changing Shape of the UK Job Market and its Implications for the Bottom Half of Earners</a:t>
            </a:r>
            <a:r>
              <a:rPr lang="en-US" sz="1600" dirty="0"/>
              <a:t>, London: Resolution Foundation</a:t>
            </a:r>
            <a:r>
              <a:rPr lang="en-US" sz="1600" dirty="0" smtClean="0"/>
              <a:t>.</a:t>
            </a:r>
            <a:r>
              <a:rPr lang="en-US" sz="1800" dirty="0"/>
              <a:t> </a:t>
            </a:r>
            <a:endParaRPr lang="en-GB" sz="1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and Further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707882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1A996E-8F35-4EE5-A18E-4DB6ABEAD384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sharepoint/v3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688</TotalTime>
  <Words>997</Words>
  <Application>Microsoft Office PowerPoint</Application>
  <PresentationFormat>On-screen Show (4:3)</PresentationFormat>
  <Paragraphs>119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CIPD WhiteDottedPattern</vt:lpstr>
      <vt:lpstr>CIPD PurpleDottedPattern</vt:lpstr>
      <vt:lpstr>CIPD SlateDottedPattern</vt:lpstr>
      <vt:lpstr>CIPD WhitePlain</vt:lpstr>
      <vt:lpstr>  Managing Employment Relations, 6e  Chapter 3  The Context of Employment Relations</vt:lpstr>
      <vt:lpstr>Session Outline</vt:lpstr>
      <vt:lpstr>Learning Outcomes</vt:lpstr>
      <vt:lpstr>Voluntarism and Full Employment</vt:lpstr>
      <vt:lpstr>Thatcherism – The State, Ideology and Industrial Relations</vt:lpstr>
      <vt:lpstr>New Labour – Continuity and Change</vt:lpstr>
      <vt:lpstr>Coalition and the Conservatives</vt:lpstr>
      <vt:lpstr>How would you describe the attitude of the current Conservative government to trade unions? Do you think this is justified?</vt:lpstr>
      <vt:lpstr>Globalisation</vt:lpstr>
      <vt:lpstr>The Social Context of Employment Relations</vt:lpstr>
      <vt:lpstr>Technology and the Rise of Knowledge Work</vt:lpstr>
      <vt:lpstr> What are the main challenges for HR practitioners of the increased use of social media   </vt:lpstr>
      <vt:lpstr>The Transformation of the UK labour Market</vt:lpstr>
      <vt:lpstr>The Transformation of the UK Labour Market - Flexibility and Precarity</vt:lpstr>
      <vt:lpstr>Conclusion</vt:lpstr>
      <vt:lpstr>References and Further Reading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Julie Potter</cp:lastModifiedBy>
  <cp:revision>63</cp:revision>
  <cp:lastPrinted>2015-01-15T17:29:00Z</cp:lastPrinted>
  <dcterms:created xsi:type="dcterms:W3CDTF">2014-12-02T11:31:52Z</dcterms:created>
  <dcterms:modified xsi:type="dcterms:W3CDTF">2018-01-17T11:49:46Z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