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1" r:id="rId1"/>
  </p:sldMasterIdLst>
  <p:notesMasterIdLst>
    <p:notesMasterId r:id="rId4"/>
  </p:notesMasterIdLst>
  <p:sldIdLst>
    <p:sldId id="257" r:id="rId2"/>
    <p:sldId id="258"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124" d="100"/>
          <a:sy n="124" d="100"/>
        </p:scale>
        <p:origin x="78" y="23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84CD1C-7CEB-46F8-A0EE-8155942EB966}" type="datetimeFigureOut">
              <a:rPr lang="en-GB" smtClean="0"/>
              <a:t>09/09/2019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813905-E425-4CC8-97D3-D4238B9B8935}" type="slidenum">
              <a:rPr lang="en-GB" smtClean="0"/>
              <a:t>‹#›</a:t>
            </a:fld>
            <a:endParaRPr lang="en-GB"/>
          </a:p>
        </p:txBody>
      </p:sp>
    </p:spTree>
    <p:extLst>
      <p:ext uri="{BB962C8B-B14F-4D97-AF65-F5344CB8AC3E}">
        <p14:creationId xmlns:p14="http://schemas.microsoft.com/office/powerpoint/2010/main" val="5913676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721CA-D2E8-49AF-B44E-C91E0E26CA8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8F665E6-8027-4239-BE78-6ECA48B6774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D6C62D1-950D-402A-BE2A-C7ADEFCA22C0}"/>
              </a:ext>
            </a:extLst>
          </p:cNvPr>
          <p:cNvSpPr>
            <a:spLocks noGrp="1"/>
          </p:cNvSpPr>
          <p:nvPr>
            <p:ph type="dt" sz="half" idx="10"/>
          </p:nvPr>
        </p:nvSpPr>
        <p:spPr/>
        <p:txBody>
          <a:bodyPr/>
          <a:lstStyle/>
          <a:p>
            <a:fld id="{C86ED451-C373-4AAA-98E3-8D1B76FAE1D9}" type="datetime1">
              <a:rPr lang="en-US" smtClean="0"/>
              <a:t>9/9/2019</a:t>
            </a:fld>
            <a:endParaRPr lang="en-US" dirty="0"/>
          </a:p>
        </p:txBody>
      </p:sp>
      <p:sp>
        <p:nvSpPr>
          <p:cNvPr id="5" name="Footer Placeholder 4">
            <a:extLst>
              <a:ext uri="{FF2B5EF4-FFF2-40B4-BE49-F238E27FC236}">
                <a16:creationId xmlns:a16="http://schemas.microsoft.com/office/drawing/2014/main" id="{C5B2708E-6B3A-4EAC-9F66-3D987FA052D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921A098-FF8E-494A-83BB-D4CE28380AF6}"/>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365872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C8203-9CC5-4CC8-B0C5-3A473357B44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AC18E97-8A6E-4563-8842-DF1F425EA212}"/>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198F5B-F5C3-4B9A-9EF7-13BED7F494F8}"/>
              </a:ext>
            </a:extLst>
          </p:cNvPr>
          <p:cNvSpPr>
            <a:spLocks noGrp="1"/>
          </p:cNvSpPr>
          <p:nvPr>
            <p:ph type="dt" sz="half" idx="10"/>
          </p:nvPr>
        </p:nvSpPr>
        <p:spPr/>
        <p:txBody>
          <a:bodyPr/>
          <a:lstStyle/>
          <a:p>
            <a:fld id="{013C1771-9596-4446-B624-1B76A4960809}" type="datetime1">
              <a:rPr lang="en-US" smtClean="0"/>
              <a:t>9/9/2019</a:t>
            </a:fld>
            <a:endParaRPr lang="en-US" dirty="0"/>
          </a:p>
        </p:txBody>
      </p:sp>
      <p:sp>
        <p:nvSpPr>
          <p:cNvPr id="5" name="Footer Placeholder 4">
            <a:extLst>
              <a:ext uri="{FF2B5EF4-FFF2-40B4-BE49-F238E27FC236}">
                <a16:creationId xmlns:a16="http://schemas.microsoft.com/office/drawing/2014/main" id="{2F232C47-2278-4397-96D1-A55EF9F188C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1FAEF5F-9B3F-46DE-871D-7E3BFF66265E}"/>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050326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8A0CE-7866-4AC7-8990-BE4E623E29B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348E01F-7B4A-4FA0-BFCD-CD2DB39C78D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0A5ACBB-0982-42D6-85CE-1E9095F66E48}"/>
              </a:ext>
            </a:extLst>
          </p:cNvPr>
          <p:cNvSpPr>
            <a:spLocks noGrp="1"/>
          </p:cNvSpPr>
          <p:nvPr>
            <p:ph type="dt" sz="half" idx="10"/>
          </p:nvPr>
        </p:nvSpPr>
        <p:spPr/>
        <p:txBody>
          <a:bodyPr/>
          <a:lstStyle/>
          <a:p>
            <a:fld id="{4D41A8C9-76C7-466C-97D7-860648ABECAA}" type="datetime1">
              <a:rPr lang="en-US" smtClean="0"/>
              <a:t>9/9/2019</a:t>
            </a:fld>
            <a:endParaRPr lang="en-US" dirty="0"/>
          </a:p>
        </p:txBody>
      </p:sp>
      <p:sp>
        <p:nvSpPr>
          <p:cNvPr id="5" name="Footer Placeholder 4">
            <a:extLst>
              <a:ext uri="{FF2B5EF4-FFF2-40B4-BE49-F238E27FC236}">
                <a16:creationId xmlns:a16="http://schemas.microsoft.com/office/drawing/2014/main" id="{45836A5D-BD75-431E-A34E-CBA54814988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25709CA-11EB-4530-A7B8-82A2AC593D5F}"/>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158083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8136F-6432-4260-95CD-5234EC21C9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FCB0B12-8A92-4847-B53B-80FB8C0CE154}"/>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4694D7-4614-49AA-964A-E0357A3925D7}"/>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90ED0FF-BD09-44C7-8676-24CDF643520C}"/>
              </a:ext>
            </a:extLst>
          </p:cNvPr>
          <p:cNvSpPr>
            <a:spLocks noGrp="1"/>
          </p:cNvSpPr>
          <p:nvPr>
            <p:ph type="dt" sz="half" idx="10"/>
          </p:nvPr>
        </p:nvSpPr>
        <p:spPr/>
        <p:txBody>
          <a:bodyPr/>
          <a:lstStyle/>
          <a:p>
            <a:fld id="{2562F45E-4639-429F-BCF7-449B43605CA4}" type="datetime1">
              <a:rPr lang="en-US" smtClean="0"/>
              <a:t>9/9/2019</a:t>
            </a:fld>
            <a:endParaRPr lang="en-US" dirty="0"/>
          </a:p>
        </p:txBody>
      </p:sp>
      <p:sp>
        <p:nvSpPr>
          <p:cNvPr id="6" name="Footer Placeholder 5">
            <a:extLst>
              <a:ext uri="{FF2B5EF4-FFF2-40B4-BE49-F238E27FC236}">
                <a16:creationId xmlns:a16="http://schemas.microsoft.com/office/drawing/2014/main" id="{3752C54B-9F37-4A3F-8FF1-7CC612AB1AD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88DD3F2-97D3-46D8-A555-39A1BEFC642F}"/>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936889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CFFE0-95E8-42D9-B7DB-F263A4B3676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BA1F3EC-D835-4EFA-89D4-3520D5CADEB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88880AFF-5613-4881-A221-DA601DDC9CB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2E666FC-6F12-4611-8EAA-CFF7B12BE0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A16A513C-3DB9-4520-87C3-AFC45626F54F}"/>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2231FA8-C4C6-48D6-9BCC-457963192EAA}"/>
              </a:ext>
            </a:extLst>
          </p:cNvPr>
          <p:cNvSpPr>
            <a:spLocks noGrp="1"/>
          </p:cNvSpPr>
          <p:nvPr>
            <p:ph type="dt" sz="half" idx="10"/>
          </p:nvPr>
        </p:nvSpPr>
        <p:spPr/>
        <p:txBody>
          <a:bodyPr/>
          <a:lstStyle/>
          <a:p>
            <a:fld id="{08C3075E-13BA-4CCB-B118-5FF22EE8DC73}" type="datetime1">
              <a:rPr lang="en-US" smtClean="0"/>
              <a:t>9/9/2019</a:t>
            </a:fld>
            <a:endParaRPr lang="en-US" dirty="0"/>
          </a:p>
        </p:txBody>
      </p:sp>
      <p:sp>
        <p:nvSpPr>
          <p:cNvPr id="8" name="Footer Placeholder 7">
            <a:extLst>
              <a:ext uri="{FF2B5EF4-FFF2-40B4-BE49-F238E27FC236}">
                <a16:creationId xmlns:a16="http://schemas.microsoft.com/office/drawing/2014/main" id="{DC01AB72-9061-4D4C-A7DE-4EC3B7F681CC}"/>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07BFEC0E-3CA3-4937-A953-080F1A0FE747}"/>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31569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5FF53-7595-487C-8448-DCD6BA093C8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6F2789C-67D5-4170-9FE8-A31A052AF37F}"/>
              </a:ext>
            </a:extLst>
          </p:cNvPr>
          <p:cNvSpPr>
            <a:spLocks noGrp="1"/>
          </p:cNvSpPr>
          <p:nvPr>
            <p:ph type="dt" sz="half" idx="10"/>
          </p:nvPr>
        </p:nvSpPr>
        <p:spPr/>
        <p:txBody>
          <a:bodyPr/>
          <a:lstStyle/>
          <a:p>
            <a:fld id="{5C988982-63D6-4270-88DB-204D137F2DE5}" type="datetime1">
              <a:rPr lang="en-US" smtClean="0"/>
              <a:t>9/9/2019</a:t>
            </a:fld>
            <a:endParaRPr lang="en-US" dirty="0"/>
          </a:p>
        </p:txBody>
      </p:sp>
      <p:sp>
        <p:nvSpPr>
          <p:cNvPr id="4" name="Footer Placeholder 3">
            <a:extLst>
              <a:ext uri="{FF2B5EF4-FFF2-40B4-BE49-F238E27FC236}">
                <a16:creationId xmlns:a16="http://schemas.microsoft.com/office/drawing/2014/main" id="{394700E5-42E0-4033-91F6-8ED3A6D0D1C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8235975E-339D-455B-A497-E9379899FC77}"/>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484923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994B37-5299-46EE-B90B-DF362691CB5F}"/>
              </a:ext>
            </a:extLst>
          </p:cNvPr>
          <p:cNvSpPr>
            <a:spLocks noGrp="1"/>
          </p:cNvSpPr>
          <p:nvPr>
            <p:ph type="dt" sz="half" idx="10"/>
          </p:nvPr>
        </p:nvSpPr>
        <p:spPr/>
        <p:txBody>
          <a:bodyPr/>
          <a:lstStyle/>
          <a:p>
            <a:fld id="{12601429-F26B-44C2-8B8A-77024461105B}" type="datetime1">
              <a:rPr lang="en-US" smtClean="0"/>
              <a:t>9/9/2019</a:t>
            </a:fld>
            <a:endParaRPr lang="en-US" dirty="0"/>
          </a:p>
        </p:txBody>
      </p:sp>
      <p:sp>
        <p:nvSpPr>
          <p:cNvPr id="3" name="Footer Placeholder 2">
            <a:extLst>
              <a:ext uri="{FF2B5EF4-FFF2-40B4-BE49-F238E27FC236}">
                <a16:creationId xmlns:a16="http://schemas.microsoft.com/office/drawing/2014/main" id="{83764FE5-DFDD-45B0-BF99-AD33734A8C3B}"/>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A70C8CD-7DD3-4579-A9BA-B0B39CC390CD}"/>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654351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8FC01-25ED-404B-8904-A9CEB5C4B64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0336772-51BE-43A0-87E1-AE3C8F0568B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17FEB89-8F53-4CB4-A1B1-EF2980D3F3B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D083373-76E7-4495-9A5D-E71D9DBAC542}"/>
              </a:ext>
            </a:extLst>
          </p:cNvPr>
          <p:cNvSpPr>
            <a:spLocks noGrp="1"/>
          </p:cNvSpPr>
          <p:nvPr>
            <p:ph type="dt" sz="half" idx="10"/>
          </p:nvPr>
        </p:nvSpPr>
        <p:spPr/>
        <p:txBody>
          <a:bodyPr/>
          <a:lstStyle/>
          <a:p>
            <a:fld id="{2FA7D5E3-7874-40CB-A423-34A7E33AD1E9}" type="datetime1">
              <a:rPr lang="en-US" smtClean="0"/>
              <a:t>9/9/2019</a:t>
            </a:fld>
            <a:endParaRPr lang="en-US" dirty="0"/>
          </a:p>
        </p:txBody>
      </p:sp>
      <p:sp>
        <p:nvSpPr>
          <p:cNvPr id="6" name="Footer Placeholder 5">
            <a:extLst>
              <a:ext uri="{FF2B5EF4-FFF2-40B4-BE49-F238E27FC236}">
                <a16:creationId xmlns:a16="http://schemas.microsoft.com/office/drawing/2014/main" id="{4B70AE8C-AEB4-4C80-97B7-6993DD75D58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18E4020-415F-47BC-A521-BCE95753D8C9}"/>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307532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7B603-0A90-479E-84EC-6B2D612A360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EACF68F-473E-424E-8021-6C79EC9A43F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2CD7972-5EF1-4DDD-AC24-C87300F6F4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48AA04B-FE52-4B3C-A7FF-09B1CD876504}"/>
              </a:ext>
            </a:extLst>
          </p:cNvPr>
          <p:cNvSpPr>
            <a:spLocks noGrp="1"/>
          </p:cNvSpPr>
          <p:nvPr>
            <p:ph type="dt" sz="half" idx="10"/>
          </p:nvPr>
        </p:nvSpPr>
        <p:spPr/>
        <p:txBody>
          <a:bodyPr/>
          <a:lstStyle/>
          <a:p>
            <a:fld id="{C44A7931-1697-4259-93ED-209A9E38327C}" type="datetime1">
              <a:rPr lang="en-US" smtClean="0"/>
              <a:t>9/9/2019</a:t>
            </a:fld>
            <a:endParaRPr lang="en-US" dirty="0"/>
          </a:p>
        </p:txBody>
      </p:sp>
      <p:sp>
        <p:nvSpPr>
          <p:cNvPr id="6" name="Footer Placeholder 5">
            <a:extLst>
              <a:ext uri="{FF2B5EF4-FFF2-40B4-BE49-F238E27FC236}">
                <a16:creationId xmlns:a16="http://schemas.microsoft.com/office/drawing/2014/main" id="{0DD1B6DE-906E-4865-B369-5FF32601340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1ACE4E6-EFA9-4F89-B671-6F0820DC91E5}"/>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362207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1D753-332E-46B1-BE3F-B82456FD614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67B16BD-D8B6-4832-B9DE-668303E1066B}"/>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4B6301-08E0-44FB-AB85-2A7AE89A8FF6}"/>
              </a:ext>
            </a:extLst>
          </p:cNvPr>
          <p:cNvSpPr>
            <a:spLocks noGrp="1"/>
          </p:cNvSpPr>
          <p:nvPr>
            <p:ph type="dt" sz="half" idx="10"/>
          </p:nvPr>
        </p:nvSpPr>
        <p:spPr/>
        <p:txBody>
          <a:bodyPr/>
          <a:lstStyle/>
          <a:p>
            <a:fld id="{347A7B9B-D463-4BF2-8537-29E1BF6D1D99}" type="datetime1">
              <a:rPr lang="en-US" smtClean="0"/>
              <a:t>9/9/2019</a:t>
            </a:fld>
            <a:endParaRPr lang="en-US" dirty="0"/>
          </a:p>
        </p:txBody>
      </p:sp>
      <p:sp>
        <p:nvSpPr>
          <p:cNvPr id="5" name="Footer Placeholder 4">
            <a:extLst>
              <a:ext uri="{FF2B5EF4-FFF2-40B4-BE49-F238E27FC236}">
                <a16:creationId xmlns:a16="http://schemas.microsoft.com/office/drawing/2014/main" id="{B7DA0343-76A9-4F49-9BF3-9EFBB0FF79F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667E82C-1FDA-42E4-B85B-E266750400FD}"/>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639604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B01F02-6486-4E24-91CD-97D0F62747C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395CA66-0991-4CF0-BEF9-41B74E32FB9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1126E0-6511-42AE-85CB-B58B657E8D7E}"/>
              </a:ext>
            </a:extLst>
          </p:cNvPr>
          <p:cNvSpPr>
            <a:spLocks noGrp="1"/>
          </p:cNvSpPr>
          <p:nvPr>
            <p:ph type="dt" sz="half" idx="10"/>
          </p:nvPr>
        </p:nvSpPr>
        <p:spPr/>
        <p:txBody>
          <a:bodyPr/>
          <a:lstStyle/>
          <a:p>
            <a:fld id="{BD2ECF1E-FEEE-4573-A9D3-5FC15F676174}" type="datetime1">
              <a:rPr lang="en-US" smtClean="0"/>
              <a:t>9/9/2019</a:t>
            </a:fld>
            <a:endParaRPr lang="en-US" dirty="0"/>
          </a:p>
        </p:txBody>
      </p:sp>
      <p:sp>
        <p:nvSpPr>
          <p:cNvPr id="5" name="Footer Placeholder 4">
            <a:extLst>
              <a:ext uri="{FF2B5EF4-FFF2-40B4-BE49-F238E27FC236}">
                <a16:creationId xmlns:a16="http://schemas.microsoft.com/office/drawing/2014/main" id="{4F65ECC5-C3FE-4415-A055-A75E64A8873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955A34-A213-4D4E-9177-F474AEFDC45F}"/>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073915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F10494-C802-4084-823D-33CF6D6ED5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EEBCF58-8472-46B4-BE45-444938D858E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3C3E22-E233-4548-BE53-FC20B971304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DEF1B1A-D62A-404C-9987-27B0ED5221A6}" type="datetime1">
              <a:rPr lang="en-US" smtClean="0"/>
              <a:t>9/9/2019</a:t>
            </a:fld>
            <a:endParaRPr lang="en-US" dirty="0"/>
          </a:p>
        </p:txBody>
      </p:sp>
      <p:sp>
        <p:nvSpPr>
          <p:cNvPr id="5" name="Footer Placeholder 4">
            <a:extLst>
              <a:ext uri="{FF2B5EF4-FFF2-40B4-BE49-F238E27FC236}">
                <a16:creationId xmlns:a16="http://schemas.microsoft.com/office/drawing/2014/main" id="{40E7B80B-E542-411F-8D12-B543819EB42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811D14A9-57C2-44C1-85A2-D7B22A6F7F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57451257"/>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hyperlink" Target="http://dictionary.reference.com/browse/critical" TargetMode="External"/><Relationship Id="rId2" Type="http://schemas.openxmlformats.org/officeDocument/2006/relationships/hyperlink" Target="http://www.nwlink.com/~donclark/hrd/bloom.html" TargetMode="External"/><Relationship Id="rId1" Type="http://schemas.openxmlformats.org/officeDocument/2006/relationships/slideLayout" Target="../slideLayouts/slideLayout7.xml"/><Relationship Id="rId4" Type="http://schemas.openxmlformats.org/officeDocument/2006/relationships/hyperlink" Target="https://skillsforlearning.leedsbeckett.ac.uk/preview/content/models/02.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FD30A0D-4601-4BB7-ABEB-B9B597DF6F60}"/>
              </a:ext>
            </a:extLst>
          </p:cNvPr>
          <p:cNvSpPr txBox="1"/>
          <p:nvPr/>
        </p:nvSpPr>
        <p:spPr>
          <a:xfrm>
            <a:off x="657422" y="9697"/>
            <a:ext cx="10310191" cy="276999"/>
          </a:xfrm>
          <a:prstGeom prst="rect">
            <a:avLst/>
          </a:prstGeom>
          <a:noFill/>
        </p:spPr>
        <p:txBody>
          <a:bodyPr wrap="square" rtlCol="0">
            <a:spAutoFit/>
          </a:bodyPr>
          <a:lstStyle/>
          <a:p>
            <a:pPr algn="ctr"/>
            <a:r>
              <a:rPr lang="en-GB" sz="1200" smtClean="0">
                <a:latin typeface="Arial" panose="020B0604020202020204" pitchFamily="34" charset="0"/>
                <a:cs typeface="Arial" panose="020B0604020202020204" pitchFamily="34" charset="0"/>
              </a:rPr>
              <a:t>STUDENT NAME (STUDENT NUMBER) </a:t>
            </a:r>
            <a:r>
              <a:rPr lang="en-GB" sz="1200" dirty="0">
                <a:latin typeface="Arial" panose="020B0604020202020204" pitchFamily="34" charset="0"/>
                <a:cs typeface="Arial" panose="020B0604020202020204" pitchFamily="34" charset="0"/>
              </a:rPr>
              <a:t>Academic study skills for students  ECGE4001P/C</a:t>
            </a:r>
          </a:p>
        </p:txBody>
      </p:sp>
      <p:sp>
        <p:nvSpPr>
          <p:cNvPr id="4" name="Rectangle 3">
            <a:extLst>
              <a:ext uri="{FF2B5EF4-FFF2-40B4-BE49-F238E27FC236}">
                <a16:creationId xmlns:a16="http://schemas.microsoft.com/office/drawing/2014/main" id="{6DEC5603-1625-4A62-9D2E-5FA932472649}"/>
              </a:ext>
            </a:extLst>
          </p:cNvPr>
          <p:cNvSpPr/>
          <p:nvPr/>
        </p:nvSpPr>
        <p:spPr>
          <a:xfrm>
            <a:off x="36229" y="69020"/>
            <a:ext cx="2082888" cy="6340657"/>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GB" sz="1400" u="sng" dirty="0">
              <a:solidFill>
                <a:prstClr val="black"/>
              </a:solidFill>
              <a:latin typeface="Arial" panose="020B0604020202020204" pitchFamily="34" charset="0"/>
              <a:cs typeface="Arial" panose="020B0604020202020204" pitchFamily="34" charset="0"/>
            </a:endParaRPr>
          </a:p>
          <a:p>
            <a:pPr lvl="0" algn="ctr"/>
            <a:endParaRPr lang="en-GB" sz="1400" u="sng" dirty="0">
              <a:solidFill>
                <a:prstClr val="black"/>
              </a:solidFill>
              <a:latin typeface="Arial" panose="020B0604020202020204" pitchFamily="34" charset="0"/>
              <a:cs typeface="Arial" panose="020B0604020202020204" pitchFamily="34" charset="0"/>
            </a:endParaRPr>
          </a:p>
          <a:p>
            <a:pPr lvl="0" algn="ctr"/>
            <a:endParaRPr lang="en-GB" sz="1400" u="sng" dirty="0">
              <a:solidFill>
                <a:prstClr val="black"/>
              </a:solidFill>
              <a:latin typeface="Arial" panose="020B0604020202020204" pitchFamily="34" charset="0"/>
              <a:cs typeface="Arial" panose="020B0604020202020204" pitchFamily="34" charset="0"/>
            </a:endParaRPr>
          </a:p>
          <a:p>
            <a:pPr lvl="0" algn="ctr"/>
            <a:endParaRPr lang="en-GB" sz="1400" u="sng" dirty="0">
              <a:solidFill>
                <a:prstClr val="black"/>
              </a:solidFill>
              <a:latin typeface="Arial" panose="020B0604020202020204" pitchFamily="34" charset="0"/>
              <a:cs typeface="Arial" panose="020B0604020202020204" pitchFamily="34" charset="0"/>
            </a:endParaRPr>
          </a:p>
          <a:p>
            <a:pPr lvl="0" algn="ctr"/>
            <a:endParaRPr lang="en-GB" sz="1400" u="sng" dirty="0">
              <a:solidFill>
                <a:prstClr val="black"/>
              </a:solidFill>
              <a:latin typeface="Arial" panose="020B0604020202020204" pitchFamily="34" charset="0"/>
              <a:cs typeface="Arial" panose="020B0604020202020204" pitchFamily="34" charset="0"/>
            </a:endParaRPr>
          </a:p>
          <a:p>
            <a:pPr lvl="0" algn="ctr"/>
            <a:endParaRPr lang="en-GB" sz="1400" u="sng" dirty="0">
              <a:solidFill>
                <a:prstClr val="black"/>
              </a:solidFill>
              <a:latin typeface="Arial" panose="020B0604020202020204" pitchFamily="34" charset="0"/>
              <a:cs typeface="Arial" panose="020B0604020202020204" pitchFamily="34" charset="0"/>
            </a:endParaRPr>
          </a:p>
          <a:p>
            <a:pPr lvl="0" algn="ctr"/>
            <a:endParaRPr lang="en-GB" sz="1200" b="1" u="sng" dirty="0">
              <a:solidFill>
                <a:prstClr val="black"/>
              </a:solidFill>
              <a:latin typeface="Arial" panose="020B0604020202020204" pitchFamily="34" charset="0"/>
              <a:cs typeface="Arial" panose="020B0604020202020204" pitchFamily="34" charset="0"/>
            </a:endParaRPr>
          </a:p>
          <a:p>
            <a:pPr lvl="0" algn="ctr"/>
            <a:endParaRPr lang="en-GB" sz="1200" b="1" u="sng" dirty="0">
              <a:solidFill>
                <a:prstClr val="black"/>
              </a:solidFill>
              <a:latin typeface="Arial" panose="020B0604020202020204" pitchFamily="34" charset="0"/>
              <a:cs typeface="Arial" panose="020B0604020202020204" pitchFamily="34" charset="0"/>
            </a:endParaRPr>
          </a:p>
          <a:p>
            <a:pPr lvl="0" algn="ctr"/>
            <a:endParaRPr lang="en-GB" sz="1200" b="1" u="sng" dirty="0">
              <a:solidFill>
                <a:prstClr val="black"/>
              </a:solidFill>
              <a:latin typeface="Arial" panose="020B0604020202020204" pitchFamily="34" charset="0"/>
              <a:cs typeface="Arial" panose="020B0604020202020204" pitchFamily="34" charset="0"/>
            </a:endParaRPr>
          </a:p>
          <a:p>
            <a:pPr lvl="0" algn="ctr"/>
            <a:endParaRPr lang="en-GB" sz="1200" b="1" u="sng" dirty="0">
              <a:solidFill>
                <a:prstClr val="black"/>
              </a:solidFill>
              <a:latin typeface="Arial" panose="020B0604020202020204" pitchFamily="34" charset="0"/>
              <a:cs typeface="Arial" panose="020B0604020202020204" pitchFamily="34" charset="0"/>
            </a:endParaRPr>
          </a:p>
          <a:p>
            <a:pPr lvl="0" algn="ctr"/>
            <a:endParaRPr lang="en-GB" sz="1200" b="1" u="sng" dirty="0">
              <a:solidFill>
                <a:prstClr val="black"/>
              </a:solidFill>
              <a:latin typeface="Arial" panose="020B0604020202020204" pitchFamily="34" charset="0"/>
              <a:cs typeface="Arial" panose="020B0604020202020204" pitchFamily="34" charset="0"/>
            </a:endParaRPr>
          </a:p>
          <a:p>
            <a:pPr lvl="0" algn="ctr"/>
            <a:endParaRPr lang="en-GB" sz="1200" b="1" u="sng" dirty="0">
              <a:solidFill>
                <a:prstClr val="black"/>
              </a:solidFill>
              <a:latin typeface="Arial" panose="020B0604020202020204" pitchFamily="34" charset="0"/>
              <a:cs typeface="Arial" panose="020B0604020202020204" pitchFamily="34" charset="0"/>
            </a:endParaRPr>
          </a:p>
          <a:p>
            <a:pPr lvl="0" algn="ctr"/>
            <a:endParaRPr lang="en-GB" sz="1200" b="1" u="sng" dirty="0">
              <a:solidFill>
                <a:prstClr val="black"/>
              </a:solidFill>
              <a:latin typeface="Arial" panose="020B0604020202020204" pitchFamily="34" charset="0"/>
              <a:cs typeface="Arial" panose="020B0604020202020204" pitchFamily="34" charset="0"/>
            </a:endParaRPr>
          </a:p>
          <a:p>
            <a:pPr lvl="0" algn="ctr"/>
            <a:endParaRPr lang="en-GB" sz="1200" b="1" u="sng" dirty="0">
              <a:solidFill>
                <a:prstClr val="black"/>
              </a:solidFill>
              <a:latin typeface="Arial" panose="020B0604020202020204" pitchFamily="34" charset="0"/>
              <a:cs typeface="Arial" panose="020B0604020202020204" pitchFamily="34" charset="0"/>
            </a:endParaRPr>
          </a:p>
          <a:p>
            <a:pPr lvl="0" algn="just"/>
            <a:r>
              <a:rPr lang="en-GB" sz="1100" b="1" u="sng" dirty="0">
                <a:solidFill>
                  <a:prstClr val="black"/>
                </a:solidFill>
                <a:latin typeface="Arial" panose="020B0604020202020204" pitchFamily="34" charset="0"/>
                <a:cs typeface="Arial" panose="020B0604020202020204" pitchFamily="34" charset="0"/>
              </a:rPr>
              <a:t>What is critical thinking?</a:t>
            </a:r>
          </a:p>
          <a:p>
            <a:pPr lvl="0" algn="just"/>
            <a:r>
              <a:rPr lang="en-GB" sz="1100" dirty="0">
                <a:solidFill>
                  <a:prstClr val="black"/>
                </a:solidFill>
                <a:latin typeface="Arial" panose="020B0604020202020204" pitchFamily="34" charset="0"/>
                <a:cs typeface="Arial" panose="020B0604020202020204" pitchFamily="34" charset="0"/>
              </a:rPr>
              <a:t> It’s a process of actively and skilfully analysing, evaluating, interpreting information and applying creative thoughts to form an argument, solve a problem, or reach a conclusion. (dictionary.com.) Critical thinking is very important skill for you to develop in your academic studies, as Bloom et al. (1956) identifies the six steps involving in learning and thinking within education:</a:t>
            </a:r>
          </a:p>
          <a:p>
            <a:pPr lvl="0" algn="just"/>
            <a:endParaRPr lang="en-GB" sz="1100" dirty="0">
              <a:solidFill>
                <a:prstClr val="black"/>
              </a:solidFill>
              <a:latin typeface="Arial" panose="020B0604020202020204" pitchFamily="34" charset="0"/>
              <a:cs typeface="Arial" panose="020B0604020202020204" pitchFamily="34" charset="0"/>
            </a:endParaRPr>
          </a:p>
          <a:p>
            <a:pPr lvl="0" algn="just"/>
            <a:endParaRPr lang="en-GB" sz="1100" dirty="0">
              <a:solidFill>
                <a:prstClr val="black"/>
              </a:solidFill>
              <a:latin typeface="Arial" panose="020B0604020202020204" pitchFamily="34" charset="0"/>
              <a:cs typeface="Arial" panose="020B0604020202020204" pitchFamily="34" charset="0"/>
            </a:endParaRPr>
          </a:p>
          <a:p>
            <a:pPr lvl="0" algn="just"/>
            <a:endParaRPr lang="en-GB" sz="1100" dirty="0">
              <a:solidFill>
                <a:prstClr val="black"/>
              </a:solidFill>
              <a:latin typeface="Arial" panose="020B0604020202020204" pitchFamily="34" charset="0"/>
              <a:cs typeface="Arial" panose="020B0604020202020204" pitchFamily="34" charset="0"/>
            </a:endParaRPr>
          </a:p>
          <a:p>
            <a:pPr lvl="0" algn="just"/>
            <a:endParaRPr lang="en-GB" sz="1100" dirty="0">
              <a:solidFill>
                <a:prstClr val="black"/>
              </a:solidFill>
              <a:latin typeface="Arial" panose="020B0604020202020204" pitchFamily="34" charset="0"/>
              <a:cs typeface="Arial" panose="020B0604020202020204" pitchFamily="34" charset="0"/>
            </a:endParaRPr>
          </a:p>
          <a:p>
            <a:pPr lvl="0" algn="just"/>
            <a:endParaRPr lang="en-GB" sz="1100" dirty="0">
              <a:solidFill>
                <a:prstClr val="black"/>
              </a:solidFill>
              <a:latin typeface="Arial" panose="020B0604020202020204" pitchFamily="34" charset="0"/>
              <a:cs typeface="Arial" panose="020B0604020202020204" pitchFamily="34" charset="0"/>
            </a:endParaRPr>
          </a:p>
          <a:p>
            <a:pPr lvl="0" algn="just"/>
            <a:endParaRPr lang="en-GB" sz="1100" dirty="0">
              <a:solidFill>
                <a:prstClr val="black"/>
              </a:solidFill>
              <a:latin typeface="Arial" panose="020B0604020202020204" pitchFamily="34" charset="0"/>
              <a:cs typeface="Arial" panose="020B0604020202020204" pitchFamily="34" charset="0"/>
            </a:endParaRPr>
          </a:p>
          <a:p>
            <a:pPr lvl="0" algn="just"/>
            <a:endParaRPr lang="en-GB" sz="1100" dirty="0">
              <a:solidFill>
                <a:prstClr val="black"/>
              </a:solidFill>
              <a:latin typeface="Arial" panose="020B0604020202020204" pitchFamily="34" charset="0"/>
              <a:cs typeface="Arial" panose="020B0604020202020204" pitchFamily="34" charset="0"/>
            </a:endParaRPr>
          </a:p>
          <a:p>
            <a:pPr lvl="0" algn="just"/>
            <a:endParaRPr lang="en-GB" sz="1100" dirty="0">
              <a:solidFill>
                <a:prstClr val="black"/>
              </a:solidFill>
              <a:latin typeface="Arial" panose="020B0604020202020204" pitchFamily="34" charset="0"/>
              <a:cs typeface="Arial" panose="020B0604020202020204" pitchFamily="34" charset="0"/>
            </a:endParaRPr>
          </a:p>
          <a:p>
            <a:pPr lvl="0" algn="just"/>
            <a:endParaRPr lang="en-GB" sz="1100" dirty="0">
              <a:solidFill>
                <a:prstClr val="black"/>
              </a:solidFill>
              <a:latin typeface="Arial" panose="020B0604020202020204" pitchFamily="34" charset="0"/>
              <a:cs typeface="Arial" panose="020B0604020202020204" pitchFamily="34" charset="0"/>
            </a:endParaRPr>
          </a:p>
          <a:p>
            <a:pPr lvl="0" algn="just"/>
            <a:endParaRPr lang="en-GB" sz="1100" dirty="0">
              <a:solidFill>
                <a:prstClr val="black"/>
              </a:solidFill>
              <a:latin typeface="Arial" panose="020B0604020202020204" pitchFamily="34" charset="0"/>
              <a:cs typeface="Arial" panose="020B0604020202020204" pitchFamily="34" charset="0"/>
            </a:endParaRPr>
          </a:p>
          <a:p>
            <a:pPr lvl="0" algn="just"/>
            <a:endParaRPr lang="en-GB" sz="1100" dirty="0">
              <a:solidFill>
                <a:prstClr val="black"/>
              </a:solidFill>
              <a:latin typeface="Arial" panose="020B0604020202020204" pitchFamily="34" charset="0"/>
              <a:cs typeface="Arial" panose="020B0604020202020204" pitchFamily="34" charset="0"/>
            </a:endParaRPr>
          </a:p>
          <a:p>
            <a:pPr lvl="0" algn="just"/>
            <a:endParaRPr lang="en-GB" sz="1100" dirty="0">
              <a:solidFill>
                <a:prstClr val="black"/>
              </a:solidFill>
              <a:latin typeface="Arial" panose="020B0604020202020204" pitchFamily="34" charset="0"/>
              <a:cs typeface="Arial" panose="020B0604020202020204" pitchFamily="34" charset="0"/>
            </a:endParaRPr>
          </a:p>
          <a:p>
            <a:pPr lvl="0" algn="just"/>
            <a:r>
              <a:rPr lang="en-GB" sz="1100" dirty="0">
                <a:solidFill>
                  <a:prstClr val="black"/>
                </a:solidFill>
                <a:latin typeface="Arial" panose="020B0604020202020204" pitchFamily="34" charset="0"/>
                <a:cs typeface="Arial" panose="020B0604020202020204" pitchFamily="34" charset="0"/>
              </a:rPr>
              <a:t>As Cottrell (2011, p8) explains, thinking rationally to criticism helps us weigh up the negative and positive points, it helps us to  analyse and  evaluate on our studies, personal skills and how we think.</a:t>
            </a:r>
          </a:p>
          <a:p>
            <a:pPr lvl="0" algn="just"/>
            <a:endParaRPr lang="en-GB" sz="1400" dirty="0">
              <a:solidFill>
                <a:prstClr val="black"/>
              </a:solidFill>
              <a:latin typeface="Arial" panose="020B0604020202020204" pitchFamily="34" charset="0"/>
              <a:cs typeface="Arial" panose="020B0604020202020204" pitchFamily="34" charset="0"/>
            </a:endParaRPr>
          </a:p>
          <a:p>
            <a:pPr lvl="0" algn="just"/>
            <a:r>
              <a:rPr lang="en-GB" sz="1400" dirty="0">
                <a:solidFill>
                  <a:prstClr val="black"/>
                </a:solidFill>
                <a:latin typeface="Arial" panose="020B0604020202020204" pitchFamily="34" charset="0"/>
                <a:cs typeface="Arial" panose="020B0604020202020204" pitchFamily="34" charset="0"/>
              </a:rPr>
              <a:t>                                                 </a:t>
            </a:r>
          </a:p>
          <a:p>
            <a:pPr lvl="0" algn="just"/>
            <a:endParaRPr lang="en-GB" sz="1400" dirty="0">
              <a:solidFill>
                <a:prstClr val="black"/>
              </a:solidFill>
              <a:latin typeface="Arial" panose="020B0604020202020204" pitchFamily="34" charset="0"/>
              <a:cs typeface="Arial" panose="020B0604020202020204" pitchFamily="34" charset="0"/>
            </a:endParaRPr>
          </a:p>
          <a:p>
            <a:pPr lvl="0" algn="just"/>
            <a:endParaRPr lang="en-GB" sz="1400" dirty="0">
              <a:solidFill>
                <a:prstClr val="black"/>
              </a:solidFill>
              <a:latin typeface="Arial" panose="020B0604020202020204" pitchFamily="34" charset="0"/>
              <a:cs typeface="Arial" panose="020B0604020202020204" pitchFamily="34" charset="0"/>
            </a:endParaRPr>
          </a:p>
          <a:p>
            <a:pPr lvl="0" algn="just"/>
            <a:endParaRPr lang="en-GB" sz="1400" dirty="0">
              <a:solidFill>
                <a:prstClr val="black"/>
              </a:solidFill>
              <a:latin typeface="Arial" panose="020B0604020202020204" pitchFamily="34" charset="0"/>
              <a:cs typeface="Arial" panose="020B0604020202020204" pitchFamily="34" charset="0"/>
            </a:endParaRPr>
          </a:p>
          <a:p>
            <a:pPr lvl="0" algn="just"/>
            <a:endParaRPr lang="en-GB" sz="1400" dirty="0">
              <a:solidFill>
                <a:prstClr val="black"/>
              </a:solidFill>
              <a:latin typeface="Arial" panose="020B0604020202020204" pitchFamily="34" charset="0"/>
              <a:cs typeface="Arial" panose="020B0604020202020204" pitchFamily="34" charset="0"/>
            </a:endParaRPr>
          </a:p>
          <a:p>
            <a:pPr lvl="0" algn="just"/>
            <a:endParaRPr lang="en-GB" sz="1400" dirty="0">
              <a:solidFill>
                <a:prstClr val="black"/>
              </a:solidFill>
              <a:latin typeface="Arial" panose="020B0604020202020204" pitchFamily="34" charset="0"/>
              <a:cs typeface="Arial" panose="020B0604020202020204" pitchFamily="34" charset="0"/>
            </a:endParaRPr>
          </a:p>
          <a:p>
            <a:pPr lvl="0" algn="just"/>
            <a:endParaRPr lang="en-GB" sz="1400" dirty="0">
              <a:solidFill>
                <a:prstClr val="black"/>
              </a:solidFill>
              <a:latin typeface="Arial" panose="020B0604020202020204" pitchFamily="34" charset="0"/>
              <a:cs typeface="Arial" panose="020B0604020202020204" pitchFamily="34" charset="0"/>
            </a:endParaRPr>
          </a:p>
          <a:p>
            <a:pPr lvl="0" algn="just"/>
            <a:endParaRPr lang="en-GB" sz="1400" dirty="0">
              <a:solidFill>
                <a:prstClr val="black"/>
              </a:solidFill>
              <a:latin typeface="Arial" panose="020B0604020202020204" pitchFamily="34" charset="0"/>
              <a:cs typeface="Arial" panose="020B0604020202020204" pitchFamily="34" charset="0"/>
            </a:endParaRPr>
          </a:p>
          <a:p>
            <a:pPr lvl="0" algn="just"/>
            <a:endParaRPr lang="en-GB" sz="1400" dirty="0">
              <a:solidFill>
                <a:prstClr val="black"/>
              </a:solidFill>
              <a:latin typeface="Arial" panose="020B0604020202020204" pitchFamily="34" charset="0"/>
              <a:cs typeface="Arial" panose="020B0604020202020204" pitchFamily="34" charset="0"/>
            </a:endParaRPr>
          </a:p>
          <a:p>
            <a:pPr lvl="0" algn="just"/>
            <a:endParaRPr lang="en-GB" sz="1400" dirty="0">
              <a:solidFill>
                <a:prstClr val="black"/>
              </a:solidFill>
              <a:latin typeface="Arial" panose="020B0604020202020204" pitchFamily="34" charset="0"/>
              <a:cs typeface="Arial" panose="020B0604020202020204" pitchFamily="34" charset="0"/>
            </a:endParaRPr>
          </a:p>
          <a:p>
            <a:pPr lvl="0" algn="just"/>
            <a:endParaRPr lang="en-GB" sz="1400" dirty="0">
              <a:solidFill>
                <a:prstClr val="black"/>
              </a:solidFill>
              <a:latin typeface="Arial" panose="020B0604020202020204" pitchFamily="34" charset="0"/>
              <a:cs typeface="Arial" panose="020B0604020202020204" pitchFamily="34" charset="0"/>
            </a:endParaRPr>
          </a:p>
          <a:p>
            <a:pPr marL="285750" lvl="0" indent="-285750" algn="just">
              <a:buFont typeface="Arial" panose="020B0604020202020204" pitchFamily="34" charset="0"/>
              <a:buChar char="•"/>
            </a:pPr>
            <a:endParaRPr lang="en-GB" sz="1400" dirty="0"/>
          </a:p>
        </p:txBody>
      </p:sp>
      <p:sp>
        <p:nvSpPr>
          <p:cNvPr id="6" name="Rectangle: Rounded Corners 5">
            <a:extLst>
              <a:ext uri="{FF2B5EF4-FFF2-40B4-BE49-F238E27FC236}">
                <a16:creationId xmlns:a16="http://schemas.microsoft.com/office/drawing/2014/main" id="{8A5FEEA2-54F4-490F-9953-8ED9D1A8B3BC}"/>
              </a:ext>
            </a:extLst>
          </p:cNvPr>
          <p:cNvSpPr/>
          <p:nvPr/>
        </p:nvSpPr>
        <p:spPr>
          <a:xfrm>
            <a:off x="2148425" y="341443"/>
            <a:ext cx="4979369" cy="2095641"/>
          </a:xfrm>
          <a:prstGeom prst="roundRect">
            <a:avLst/>
          </a:prstGeom>
          <a:solidFill>
            <a:schemeClr val="accent4">
              <a:lumMod val="40000"/>
              <a:lumOff val="6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b="1" u="sng" dirty="0">
                <a:solidFill>
                  <a:schemeClr val="tx1"/>
                </a:solidFill>
                <a:latin typeface="Arial" panose="020B0604020202020204" pitchFamily="34" charset="0"/>
                <a:cs typeface="Arial" panose="020B0604020202020204" pitchFamily="34" charset="0"/>
              </a:rPr>
              <a:t>1 Goal setting.</a:t>
            </a:r>
          </a:p>
          <a:p>
            <a:pPr algn="just"/>
            <a:r>
              <a:rPr lang="en-GB" sz="1100" dirty="0">
                <a:solidFill>
                  <a:schemeClr val="tx1"/>
                </a:solidFill>
                <a:latin typeface="Arial" panose="020B0604020202020204" pitchFamily="34" charset="0"/>
                <a:cs typeface="Arial" panose="020B0604020202020204" pitchFamily="34" charset="0"/>
              </a:rPr>
              <a:t>Setting a goal helps you choose where you want to go in life. As Rader (2005) states when students set themselves  goals, they are forced to focus on themselves and their dreams. Reflecting on why they hope to achieve their goals. The process of identifying something that you want to accomplish within a time scale needs to be approached with motivation. ‘’Motivation increases when students genuinely feel that they control what occurs in their life.’’ (</a:t>
            </a:r>
            <a:r>
              <a:rPr lang="en-GB" sz="1100" dirty="0" err="1">
                <a:solidFill>
                  <a:schemeClr val="tx1"/>
                </a:solidFill>
                <a:latin typeface="Arial" panose="020B0604020202020204" pitchFamily="34" charset="0"/>
                <a:cs typeface="Arial" panose="020B0604020202020204" pitchFamily="34" charset="0"/>
              </a:rPr>
              <a:t>Dicintio</a:t>
            </a:r>
            <a:r>
              <a:rPr lang="en-GB" sz="1100" dirty="0">
                <a:solidFill>
                  <a:schemeClr val="tx1"/>
                </a:solidFill>
                <a:latin typeface="Arial" panose="020B0604020202020204" pitchFamily="34" charset="0"/>
                <a:cs typeface="Arial" panose="020B0604020202020204" pitchFamily="34" charset="0"/>
              </a:rPr>
              <a:t> and Gee. 1999). Managing your time for your academic studies is a process of organising and planning to achieve your time between each activities. Good time management enables you to work smarter without the pressure. Reflecting on your goal setting can be a effective way to stay on track with your studies.</a:t>
            </a:r>
          </a:p>
        </p:txBody>
      </p:sp>
      <p:sp>
        <p:nvSpPr>
          <p:cNvPr id="3" name="Rectangle: Rounded Corners 2">
            <a:extLst>
              <a:ext uri="{FF2B5EF4-FFF2-40B4-BE49-F238E27FC236}">
                <a16:creationId xmlns:a16="http://schemas.microsoft.com/office/drawing/2014/main" id="{703C773D-010C-4F22-BB13-A6D6E8960D7B}"/>
              </a:ext>
            </a:extLst>
          </p:cNvPr>
          <p:cNvSpPr/>
          <p:nvPr/>
        </p:nvSpPr>
        <p:spPr>
          <a:xfrm>
            <a:off x="6184007" y="2437084"/>
            <a:ext cx="5614415" cy="2552165"/>
          </a:xfrm>
          <a:prstGeom prst="roundRect">
            <a:avLst/>
          </a:prstGeom>
          <a:solidFill>
            <a:schemeClr val="accent2">
              <a:lumMod val="20000"/>
              <a:lumOff val="8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sz="1400" dirty="0">
              <a:latin typeface="Arial" panose="020B0604020202020204" pitchFamily="34" charset="0"/>
              <a:cs typeface="Arial" panose="020B0604020202020204" pitchFamily="34" charset="0"/>
            </a:endParaRPr>
          </a:p>
          <a:p>
            <a:pPr algn="ctr"/>
            <a:endParaRPr lang="en-GB" sz="1400" dirty="0">
              <a:latin typeface="Arial" panose="020B0604020202020204" pitchFamily="34" charset="0"/>
              <a:cs typeface="Arial" panose="020B0604020202020204" pitchFamily="34" charset="0"/>
            </a:endParaRPr>
          </a:p>
          <a:p>
            <a:pPr algn="ctr"/>
            <a:endParaRPr lang="en-GB" sz="1400" dirty="0">
              <a:latin typeface="Arial" panose="020B0604020202020204" pitchFamily="34" charset="0"/>
              <a:cs typeface="Arial" panose="020B0604020202020204" pitchFamily="34" charset="0"/>
            </a:endParaRPr>
          </a:p>
          <a:p>
            <a:pPr algn="ctr"/>
            <a:endParaRPr lang="en-GB" sz="1400" dirty="0">
              <a:latin typeface="Arial" panose="020B0604020202020204" pitchFamily="34" charset="0"/>
              <a:cs typeface="Arial" panose="020B0604020202020204" pitchFamily="34" charset="0"/>
            </a:endParaRPr>
          </a:p>
          <a:p>
            <a:pPr algn="ctr"/>
            <a:endParaRPr lang="en-GB" sz="1400" dirty="0">
              <a:latin typeface="Arial" panose="020B0604020202020204" pitchFamily="34" charset="0"/>
              <a:cs typeface="Arial" panose="020B0604020202020204" pitchFamily="34" charset="0"/>
            </a:endParaRPr>
          </a:p>
          <a:p>
            <a:pPr algn="ctr"/>
            <a:endParaRPr lang="en-GB" sz="1400" b="1" u="sng" dirty="0">
              <a:latin typeface="Arial" panose="020B0604020202020204" pitchFamily="34" charset="0"/>
              <a:cs typeface="Arial" panose="020B0604020202020204" pitchFamily="34" charset="0"/>
            </a:endParaRPr>
          </a:p>
          <a:p>
            <a:pPr algn="ctr"/>
            <a:endParaRPr lang="en-GB" sz="1400" b="1" u="sng" dirty="0">
              <a:latin typeface="Arial" panose="020B0604020202020204" pitchFamily="34" charset="0"/>
              <a:cs typeface="Arial" panose="020B0604020202020204" pitchFamily="34" charset="0"/>
            </a:endParaRPr>
          </a:p>
          <a:p>
            <a:pPr algn="ctr"/>
            <a:endParaRPr lang="en-GB" sz="1400" b="1" u="sng" dirty="0">
              <a:latin typeface="Arial" panose="020B0604020202020204" pitchFamily="34" charset="0"/>
              <a:cs typeface="Arial" panose="020B0604020202020204" pitchFamily="34" charset="0"/>
            </a:endParaRPr>
          </a:p>
          <a:p>
            <a:pPr algn="ctr"/>
            <a:endParaRPr lang="en-GB" sz="1400" b="1" u="sng" dirty="0">
              <a:latin typeface="Arial" panose="020B0604020202020204" pitchFamily="34" charset="0"/>
              <a:cs typeface="Arial" panose="020B0604020202020204" pitchFamily="34" charset="0"/>
            </a:endParaRPr>
          </a:p>
          <a:p>
            <a:pPr algn="ctr"/>
            <a:endParaRPr lang="en-GB" sz="1400" b="1" u="sng" dirty="0">
              <a:latin typeface="Arial" panose="020B0604020202020204" pitchFamily="34" charset="0"/>
              <a:cs typeface="Arial" panose="020B0604020202020204" pitchFamily="34" charset="0"/>
            </a:endParaRPr>
          </a:p>
          <a:p>
            <a:pPr algn="ctr"/>
            <a:endParaRPr lang="en-GB" sz="1200" b="1" u="sng" dirty="0">
              <a:latin typeface="Arial" panose="020B0604020202020204" pitchFamily="34" charset="0"/>
              <a:cs typeface="Arial" panose="020B0604020202020204" pitchFamily="34" charset="0"/>
            </a:endParaRPr>
          </a:p>
          <a:p>
            <a:pPr algn="ctr"/>
            <a:r>
              <a:rPr lang="en-GB" sz="1100" b="1" u="sng" dirty="0">
                <a:latin typeface="Arial" panose="020B0604020202020204" pitchFamily="34" charset="0"/>
                <a:cs typeface="Arial" panose="020B0604020202020204" pitchFamily="34" charset="0"/>
              </a:rPr>
              <a:t>4 Reflection.</a:t>
            </a:r>
          </a:p>
          <a:p>
            <a:pPr algn="just"/>
            <a:r>
              <a:rPr lang="en-GB" sz="1100" dirty="0">
                <a:latin typeface="Arial" panose="020B0604020202020204" pitchFamily="34" charset="0"/>
                <a:cs typeface="Arial" panose="020B0604020202020204" pitchFamily="34" charset="0"/>
              </a:rPr>
              <a:t>Reflecting on your studies and experiences is very important, it helps you to develop your skills, gives you an understanding of your strengths and areas that needs developing. (Day 2018, p97) states ‘’ setting the context and describing the experience involves setting down just the right amount of background information so the reader appreciates the context. Kolb’s reflective model highlights the concept of experimental learning and is centred on the transformation of information into knowledge. (Kolb 1984)</a:t>
            </a:r>
          </a:p>
          <a:p>
            <a:pPr algn="just"/>
            <a:endParaRPr lang="en-GB" sz="1100" dirty="0">
              <a:latin typeface="Arial" panose="020B0604020202020204" pitchFamily="34" charset="0"/>
              <a:cs typeface="Arial" panose="020B0604020202020204" pitchFamily="34" charset="0"/>
            </a:endParaRPr>
          </a:p>
          <a:p>
            <a:pPr algn="just"/>
            <a:endParaRPr lang="en-GB" sz="1200" dirty="0">
              <a:latin typeface="Arial" panose="020B0604020202020204" pitchFamily="34" charset="0"/>
              <a:cs typeface="Arial" panose="020B0604020202020204" pitchFamily="34" charset="0"/>
            </a:endParaRPr>
          </a:p>
          <a:p>
            <a:pPr algn="just"/>
            <a:endParaRPr lang="en-GB" sz="1000" dirty="0">
              <a:latin typeface="Arial" panose="020B0604020202020204" pitchFamily="34" charset="0"/>
              <a:cs typeface="Arial" panose="020B0604020202020204" pitchFamily="34" charset="0"/>
            </a:endParaRPr>
          </a:p>
          <a:p>
            <a:pPr algn="just"/>
            <a:endParaRPr lang="en-GB" sz="1000" dirty="0">
              <a:latin typeface="Arial" panose="020B0604020202020204" pitchFamily="34" charset="0"/>
              <a:cs typeface="Arial" panose="020B0604020202020204" pitchFamily="34" charset="0"/>
            </a:endParaRPr>
          </a:p>
          <a:p>
            <a:pPr algn="just"/>
            <a:endParaRPr lang="en-GB" sz="1000" dirty="0">
              <a:latin typeface="Arial" panose="020B0604020202020204" pitchFamily="34" charset="0"/>
              <a:cs typeface="Arial" panose="020B0604020202020204" pitchFamily="34" charset="0"/>
            </a:endParaRPr>
          </a:p>
          <a:p>
            <a:pPr algn="ctr"/>
            <a:endParaRPr lang="en-GB" sz="1000" dirty="0">
              <a:latin typeface="Arial" panose="020B0604020202020204" pitchFamily="34" charset="0"/>
              <a:cs typeface="Arial" panose="020B0604020202020204" pitchFamily="34" charset="0"/>
            </a:endParaRPr>
          </a:p>
          <a:p>
            <a:pPr algn="ctr"/>
            <a:endParaRPr lang="en-GB" sz="1000" dirty="0">
              <a:latin typeface="Arial" panose="020B0604020202020204" pitchFamily="34" charset="0"/>
              <a:cs typeface="Arial" panose="020B0604020202020204" pitchFamily="34" charset="0"/>
            </a:endParaRPr>
          </a:p>
          <a:p>
            <a:pPr algn="ctr"/>
            <a:endParaRPr lang="en-GB" sz="1400" dirty="0">
              <a:latin typeface="Arial" panose="020B0604020202020204" pitchFamily="34" charset="0"/>
              <a:cs typeface="Arial" panose="020B0604020202020204" pitchFamily="34" charset="0"/>
            </a:endParaRPr>
          </a:p>
          <a:p>
            <a:pPr algn="ctr"/>
            <a:endParaRPr lang="en-GB" sz="1400" dirty="0">
              <a:latin typeface="Arial" panose="020B0604020202020204" pitchFamily="34" charset="0"/>
              <a:cs typeface="Arial" panose="020B0604020202020204" pitchFamily="34" charset="0"/>
            </a:endParaRPr>
          </a:p>
          <a:p>
            <a:pPr algn="ctr"/>
            <a:endParaRPr lang="en-GB" sz="1400" dirty="0">
              <a:latin typeface="Arial" panose="020B0604020202020204" pitchFamily="34" charset="0"/>
              <a:cs typeface="Arial" panose="020B0604020202020204" pitchFamily="34" charset="0"/>
            </a:endParaRPr>
          </a:p>
          <a:p>
            <a:pPr algn="ctr"/>
            <a:endParaRPr lang="en-GB" sz="1200" dirty="0">
              <a:latin typeface="Arial" panose="020B0604020202020204" pitchFamily="34" charset="0"/>
              <a:cs typeface="Arial" panose="020B0604020202020204" pitchFamily="34" charset="0"/>
            </a:endParaRPr>
          </a:p>
          <a:p>
            <a:pPr algn="ctr"/>
            <a:endParaRPr lang="en-GB" sz="1200" dirty="0">
              <a:latin typeface="Arial" panose="020B0604020202020204" pitchFamily="34" charset="0"/>
              <a:cs typeface="Arial" panose="020B0604020202020204" pitchFamily="34" charset="0"/>
            </a:endParaRPr>
          </a:p>
          <a:p>
            <a:pPr algn="ctr"/>
            <a:endParaRPr lang="en-GB" sz="1200" dirty="0">
              <a:latin typeface="Arial" panose="020B0604020202020204" pitchFamily="34" charset="0"/>
              <a:cs typeface="Arial" panose="020B0604020202020204" pitchFamily="34" charset="0"/>
            </a:endParaRPr>
          </a:p>
          <a:p>
            <a:pPr algn="ctr"/>
            <a:endParaRPr lang="en-GB" sz="1400" dirty="0">
              <a:latin typeface="Arial" panose="020B0604020202020204" pitchFamily="34" charset="0"/>
              <a:cs typeface="Arial" panose="020B0604020202020204" pitchFamily="34" charset="0"/>
            </a:endParaRPr>
          </a:p>
          <a:p>
            <a:pPr algn="ctr"/>
            <a:endParaRPr lang="en-GB" sz="1400" dirty="0">
              <a:latin typeface="Arial" panose="020B0604020202020204" pitchFamily="34" charset="0"/>
              <a:cs typeface="Arial" panose="020B0604020202020204" pitchFamily="34" charset="0"/>
            </a:endParaRPr>
          </a:p>
          <a:p>
            <a:pPr algn="ctr"/>
            <a:endParaRPr lang="en-GB" sz="1400" dirty="0">
              <a:latin typeface="Arial" panose="020B0604020202020204" pitchFamily="34" charset="0"/>
              <a:cs typeface="Arial" panose="020B0604020202020204" pitchFamily="34" charset="0"/>
            </a:endParaRPr>
          </a:p>
          <a:p>
            <a:pPr algn="ctr"/>
            <a:endParaRPr lang="en-GB" sz="1400" dirty="0">
              <a:latin typeface="Arial" panose="020B0604020202020204" pitchFamily="34" charset="0"/>
              <a:cs typeface="Arial" panose="020B0604020202020204" pitchFamily="34" charset="0"/>
            </a:endParaRPr>
          </a:p>
          <a:p>
            <a:pPr algn="ctr"/>
            <a:r>
              <a:rPr lang="en-GB" sz="1400" dirty="0">
                <a:latin typeface="Arial" panose="020B0604020202020204" pitchFamily="34" charset="0"/>
                <a:cs typeface="Arial" panose="020B0604020202020204" pitchFamily="34" charset="0"/>
              </a:rPr>
              <a:t>     </a:t>
            </a:r>
          </a:p>
        </p:txBody>
      </p:sp>
      <p:pic>
        <p:nvPicPr>
          <p:cNvPr id="1032" name="Picture 8" descr="https://upload.wikimedia.org/wikipedia/commons/d/d7/Steph_Kol_Model.jpg">
            <a:extLst>
              <a:ext uri="{FF2B5EF4-FFF2-40B4-BE49-F238E27FC236}">
                <a16:creationId xmlns:a16="http://schemas.microsoft.com/office/drawing/2014/main" id="{CD607E27-B883-4C34-A0CD-2D82B2C692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12646" y="3931346"/>
            <a:ext cx="1871140" cy="1052924"/>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http://cehdclass.gmu.edu/ndabbagh/Resources/IDKB/images/blooms_pyramid.jpg">
            <a:extLst>
              <a:ext uri="{FF2B5EF4-FFF2-40B4-BE49-F238E27FC236}">
                <a16:creationId xmlns:a16="http://schemas.microsoft.com/office/drawing/2014/main" id="{A6BC41BE-FF61-4F16-B8E3-9F2B810794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5186" y="3033181"/>
            <a:ext cx="1595970" cy="1174239"/>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7213CF67-3A5B-42E9-8D1E-3642232A4877}"/>
              </a:ext>
            </a:extLst>
          </p:cNvPr>
          <p:cNvSpPr/>
          <p:nvPr/>
        </p:nvSpPr>
        <p:spPr>
          <a:xfrm>
            <a:off x="36229" y="4213311"/>
            <a:ext cx="1862899" cy="553998"/>
          </a:xfrm>
          <a:prstGeom prst="rect">
            <a:avLst/>
          </a:prstGeom>
        </p:spPr>
        <p:txBody>
          <a:bodyPr wrap="square">
            <a:spAutoFit/>
          </a:bodyPr>
          <a:lstStyle/>
          <a:p>
            <a:pPr lvl="0" algn="ctr"/>
            <a:r>
              <a:rPr lang="en-GB" sz="1000" dirty="0">
                <a:solidFill>
                  <a:prstClr val="black"/>
                </a:solidFill>
                <a:latin typeface="Arial" panose="020B0604020202020204" pitchFamily="34" charset="0"/>
                <a:cs typeface="Arial" panose="020B0604020202020204" pitchFamily="34" charset="0"/>
              </a:rPr>
              <a:t>Source Blooms Taxonomy 1956</a:t>
            </a:r>
          </a:p>
          <a:p>
            <a:pPr lvl="0" algn="ctr"/>
            <a:r>
              <a:rPr lang="en-GB" sz="1000" dirty="0">
                <a:solidFill>
                  <a:prstClr val="black"/>
                </a:solidFill>
                <a:latin typeface="Arial" panose="020B0604020202020204" pitchFamily="34" charset="0"/>
                <a:cs typeface="Arial" panose="020B0604020202020204" pitchFamily="34" charset="0"/>
              </a:rPr>
              <a:t>Google search</a:t>
            </a:r>
          </a:p>
        </p:txBody>
      </p:sp>
      <p:sp>
        <p:nvSpPr>
          <p:cNvPr id="14" name="Slide Number Placeholder 13">
            <a:extLst>
              <a:ext uri="{FF2B5EF4-FFF2-40B4-BE49-F238E27FC236}">
                <a16:creationId xmlns:a16="http://schemas.microsoft.com/office/drawing/2014/main" id="{779B9A59-1846-4052-A08B-6925AD9C5B51}"/>
              </a:ext>
            </a:extLst>
          </p:cNvPr>
          <p:cNvSpPr>
            <a:spLocks noGrp="1"/>
          </p:cNvSpPr>
          <p:nvPr>
            <p:ph type="sldNum" sz="quarter" idx="12"/>
          </p:nvPr>
        </p:nvSpPr>
        <p:spPr>
          <a:xfrm>
            <a:off x="7806114" y="6177439"/>
            <a:ext cx="2743200" cy="365125"/>
          </a:xfrm>
        </p:spPr>
        <p:txBody>
          <a:bodyPr/>
          <a:lstStyle/>
          <a:p>
            <a:fld id="{D57F1E4F-1CFF-5643-939E-217C01CDF565}" type="slidenum">
              <a:rPr lang="en-US" smtClean="0"/>
              <a:pPr/>
              <a:t>1</a:t>
            </a:fld>
            <a:endParaRPr lang="en-US" dirty="0"/>
          </a:p>
        </p:txBody>
      </p:sp>
      <p:sp>
        <p:nvSpPr>
          <p:cNvPr id="10" name="Rectangle 9">
            <a:extLst>
              <a:ext uri="{FF2B5EF4-FFF2-40B4-BE49-F238E27FC236}">
                <a16:creationId xmlns:a16="http://schemas.microsoft.com/office/drawing/2014/main" id="{AF744DD8-E44B-4BE4-832A-5EDCBA379DE0}"/>
              </a:ext>
            </a:extLst>
          </p:cNvPr>
          <p:cNvSpPr/>
          <p:nvPr/>
        </p:nvSpPr>
        <p:spPr>
          <a:xfrm>
            <a:off x="6173046" y="5072055"/>
            <a:ext cx="5614415" cy="1454518"/>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b="1" u="sng" dirty="0">
                <a:solidFill>
                  <a:schemeClr val="tx1"/>
                </a:solidFill>
                <a:latin typeface="Arial" panose="020B0604020202020204" pitchFamily="34" charset="0"/>
                <a:cs typeface="Arial" panose="020B0604020202020204" pitchFamily="34" charset="0"/>
              </a:rPr>
              <a:t>Conclusion.</a:t>
            </a:r>
          </a:p>
          <a:p>
            <a:pPr algn="just"/>
            <a:r>
              <a:rPr lang="en-GB" sz="1100" dirty="0">
                <a:solidFill>
                  <a:schemeClr val="tx1"/>
                </a:solidFill>
                <a:latin typeface="Arial" panose="020B0604020202020204" pitchFamily="34" charset="0"/>
                <a:cs typeface="Arial" panose="020B0604020202020204" pitchFamily="34" charset="0"/>
              </a:rPr>
              <a:t>The power of critical thinking and questioning means better decisions in your academic studies and in life. Reynolds et al (2013. p2) suggests having an open minded approach to different situations with the right research and evidence can develop your confidence in decision making. Critically analysing means that you have asked yourself questions about what it says and formed your own views on it, based on clear reasoning rather than just personal experience or opinion. Godfrey (2013). </a:t>
            </a:r>
          </a:p>
        </p:txBody>
      </p:sp>
      <p:sp>
        <p:nvSpPr>
          <p:cNvPr id="5" name="Rectangle: Rounded Corners 4">
            <a:extLst>
              <a:ext uri="{FF2B5EF4-FFF2-40B4-BE49-F238E27FC236}">
                <a16:creationId xmlns:a16="http://schemas.microsoft.com/office/drawing/2014/main" id="{39D6A6C8-F5CB-414E-BE48-9C3975701315}"/>
              </a:ext>
            </a:extLst>
          </p:cNvPr>
          <p:cNvSpPr/>
          <p:nvPr/>
        </p:nvSpPr>
        <p:spPr>
          <a:xfrm>
            <a:off x="7157103" y="266527"/>
            <a:ext cx="4722919" cy="2095641"/>
          </a:xfrm>
          <a:prstGeom prst="roundRect">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b="1" u="sng" dirty="0">
                <a:solidFill>
                  <a:schemeClr val="tx1"/>
                </a:solidFill>
                <a:latin typeface="Arial" panose="020B0604020202020204" pitchFamily="34" charset="0"/>
                <a:cs typeface="Arial" panose="020B0604020202020204" pitchFamily="34" charset="0"/>
              </a:rPr>
              <a:t>2 Collaborative learning.</a:t>
            </a:r>
          </a:p>
          <a:p>
            <a:pPr algn="just"/>
            <a:r>
              <a:rPr lang="en-GB" sz="1100" dirty="0">
                <a:solidFill>
                  <a:schemeClr val="tx1"/>
                </a:solidFill>
                <a:latin typeface="Arial" panose="020B0604020202020204" pitchFamily="34" charset="0"/>
                <a:cs typeface="Arial" panose="020B0604020202020204" pitchFamily="34" charset="0"/>
              </a:rPr>
              <a:t>Learning and listening from our tutors and peers can develop our understanding and improve our communication skills. When learning in groups you should take account of the different introverts and extroverts in the settings, according to Cottrell (2013. p 246) suggests that working collaboratively can make you aware more how others think, feel, what motivates them and how to implement team skills and time to best effect. ‘’as a student, you will benefit from understanding the importance of how groups works, and how you can play an effective role as a team member.’’ (Cottrell. 2013. p243) .Learning from your own experiences, gaining knowledge and carefully examine the situation can improve your thinking. </a:t>
            </a:r>
          </a:p>
        </p:txBody>
      </p:sp>
      <p:grpSp>
        <p:nvGrpSpPr>
          <p:cNvPr id="8" name="Group 7">
            <a:extLst>
              <a:ext uri="{FF2B5EF4-FFF2-40B4-BE49-F238E27FC236}">
                <a16:creationId xmlns:a16="http://schemas.microsoft.com/office/drawing/2014/main" id="{B9EE40C7-721F-47BC-B084-0B2C416579E9}"/>
              </a:ext>
            </a:extLst>
          </p:cNvPr>
          <p:cNvGrpSpPr/>
          <p:nvPr/>
        </p:nvGrpSpPr>
        <p:grpSpPr>
          <a:xfrm>
            <a:off x="2142945" y="2441884"/>
            <a:ext cx="3995312" cy="4134219"/>
            <a:chOff x="2444939" y="-494"/>
            <a:chExt cx="7512921" cy="7156811"/>
          </a:xfrm>
        </p:grpSpPr>
        <p:sp>
          <p:nvSpPr>
            <p:cNvPr id="7" name="Rectangle: Rounded Corners 6">
              <a:extLst>
                <a:ext uri="{FF2B5EF4-FFF2-40B4-BE49-F238E27FC236}">
                  <a16:creationId xmlns:a16="http://schemas.microsoft.com/office/drawing/2014/main" id="{FB23F9CD-476E-4774-AE56-9D8F82783A20}"/>
                </a:ext>
              </a:extLst>
            </p:cNvPr>
            <p:cNvSpPr/>
            <p:nvPr/>
          </p:nvSpPr>
          <p:spPr>
            <a:xfrm>
              <a:off x="2444939" y="-494"/>
              <a:ext cx="7512921" cy="7156811"/>
            </a:xfrm>
            <a:prstGeom prst="roundRect">
              <a:avLst/>
            </a:prstGeom>
            <a:solidFill>
              <a:schemeClr val="accent6">
                <a:lumMod val="40000"/>
                <a:lumOff val="6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GB" sz="1100" b="1" u="sng" dirty="0">
                <a:solidFill>
                  <a:schemeClr val="tx1"/>
                </a:solidFill>
                <a:latin typeface="Arial" panose="020B0604020202020204" pitchFamily="34" charset="0"/>
                <a:cs typeface="Arial" panose="020B0604020202020204" pitchFamily="34" charset="0"/>
              </a:endParaRPr>
            </a:p>
            <a:p>
              <a:pPr algn="just"/>
              <a:r>
                <a:rPr lang="en-GB" sz="1100" b="1" u="sng" dirty="0">
                  <a:solidFill>
                    <a:schemeClr val="tx1"/>
                  </a:solidFill>
                  <a:latin typeface="Arial" panose="020B0604020202020204" pitchFamily="34" charset="0"/>
                  <a:cs typeface="Arial" panose="020B0604020202020204" pitchFamily="34" charset="0"/>
                </a:rPr>
                <a:t>3. Researching sources and referencing</a:t>
              </a:r>
              <a:r>
                <a:rPr lang="en-GB" sz="1100" u="sng" dirty="0">
                  <a:solidFill>
                    <a:schemeClr val="tx1"/>
                  </a:solidFill>
                  <a:latin typeface="Arial" panose="020B0604020202020204" pitchFamily="34" charset="0"/>
                  <a:cs typeface="Arial" panose="020B0604020202020204" pitchFamily="34" charset="0"/>
                </a:rPr>
                <a:t>.</a:t>
              </a:r>
            </a:p>
            <a:p>
              <a:pPr algn="just"/>
              <a:r>
                <a:rPr lang="en-GB" sz="1100" dirty="0">
                  <a:solidFill>
                    <a:schemeClr val="tx1"/>
                  </a:solidFill>
                  <a:latin typeface="Arial" panose="020B0604020202020204" pitchFamily="34" charset="0"/>
                  <a:cs typeface="Arial" panose="020B0604020202020204" pitchFamily="34" charset="0"/>
                </a:rPr>
                <a:t>An essential part of academic study is reading other people’s work and different sources on a subject and developing your own thinking and writing. Cottrell (2013. p14) suggests that researching to find information strengthens your understanding and helps to develop new ideas. Identifying and selecting premises and evaluating whether the premises is deductive or ampliative as Cottrell (2013. p37) states a good premises supports the conclusion. Godfrey. (2013. p12) states selecting and including source materials into academic writing requires students to interpret the content and also represent the author through there writing. Harvard Referencing Handbook is a very useful guide to help you to reference, and acknowledge the authors correctly. Without citing and referencing them would be construed as plagiarism. Pears and </a:t>
              </a:r>
              <a:r>
                <a:rPr lang="en-GB" sz="1100" dirty="0" err="1">
                  <a:solidFill>
                    <a:schemeClr val="tx1"/>
                  </a:solidFill>
                  <a:latin typeface="Arial" panose="020B0604020202020204" pitchFamily="34" charset="0"/>
                  <a:cs typeface="Arial" panose="020B0604020202020204" pitchFamily="34" charset="0"/>
                </a:rPr>
                <a:t>Sheilds</a:t>
              </a:r>
              <a:r>
                <a:rPr lang="en-GB" sz="1100" dirty="0">
                  <a:solidFill>
                    <a:schemeClr val="tx1"/>
                  </a:solidFill>
                  <a:latin typeface="Arial" panose="020B0604020202020204" pitchFamily="34" charset="0"/>
                  <a:cs typeface="Arial" panose="020B0604020202020204" pitchFamily="34" charset="0"/>
                </a:rPr>
                <a:t> (2016,p4)</a:t>
              </a:r>
            </a:p>
            <a:p>
              <a:pPr algn="just"/>
              <a:endParaRPr lang="en-GB" sz="1100" dirty="0">
                <a:solidFill>
                  <a:schemeClr val="tx1"/>
                </a:solidFill>
                <a:latin typeface="Arial" panose="020B0604020202020204" pitchFamily="34" charset="0"/>
                <a:cs typeface="Arial" panose="020B0604020202020204" pitchFamily="34" charset="0"/>
              </a:endParaRPr>
            </a:p>
            <a:p>
              <a:pPr algn="just"/>
              <a:endParaRPr lang="en-GB" sz="1100" dirty="0">
                <a:solidFill>
                  <a:schemeClr val="tx1"/>
                </a:solidFill>
                <a:latin typeface="Arial" panose="020B0604020202020204" pitchFamily="34" charset="0"/>
                <a:cs typeface="Arial" panose="020B0604020202020204" pitchFamily="34" charset="0"/>
              </a:endParaRPr>
            </a:p>
            <a:p>
              <a:pPr algn="just"/>
              <a:endParaRPr lang="en-GB" sz="1100" dirty="0">
                <a:solidFill>
                  <a:schemeClr val="tx1"/>
                </a:solidFill>
                <a:latin typeface="Arial" panose="020B0604020202020204" pitchFamily="34" charset="0"/>
                <a:cs typeface="Arial" panose="020B0604020202020204" pitchFamily="34" charset="0"/>
              </a:endParaRPr>
            </a:p>
            <a:p>
              <a:pPr algn="just"/>
              <a:endParaRPr lang="en-GB" sz="1100" dirty="0">
                <a:solidFill>
                  <a:schemeClr val="tx1"/>
                </a:solidFill>
                <a:latin typeface="Arial" panose="020B0604020202020204" pitchFamily="34" charset="0"/>
                <a:cs typeface="Arial" panose="020B0604020202020204" pitchFamily="34" charset="0"/>
              </a:endParaRPr>
            </a:p>
            <a:p>
              <a:pPr algn="just"/>
              <a:endParaRPr lang="en-GB" sz="1100" dirty="0">
                <a:solidFill>
                  <a:schemeClr val="tx1"/>
                </a:solidFill>
                <a:latin typeface="Arial" panose="020B0604020202020204" pitchFamily="34" charset="0"/>
                <a:cs typeface="Arial" panose="020B0604020202020204" pitchFamily="34" charset="0"/>
              </a:endParaRPr>
            </a:p>
            <a:p>
              <a:pPr algn="just"/>
              <a:endParaRPr lang="en-GB" sz="1100" dirty="0">
                <a:solidFill>
                  <a:schemeClr val="tx1"/>
                </a:solidFill>
                <a:latin typeface="Arial" panose="020B0604020202020204" pitchFamily="34" charset="0"/>
                <a:cs typeface="Arial" panose="020B0604020202020204" pitchFamily="34" charset="0"/>
              </a:endParaRPr>
            </a:p>
            <a:p>
              <a:pPr algn="just"/>
              <a:endParaRPr lang="en-GB" sz="1100" dirty="0">
                <a:solidFill>
                  <a:schemeClr val="tx1"/>
                </a:solidFill>
                <a:latin typeface="Arial" panose="020B0604020202020204" pitchFamily="34" charset="0"/>
                <a:cs typeface="Arial" panose="020B0604020202020204" pitchFamily="34" charset="0"/>
              </a:endParaRPr>
            </a:p>
          </p:txBody>
        </p:sp>
        <p:pic>
          <p:nvPicPr>
            <p:cNvPr id="1026" name="Picture 2" descr="Cheatsheet for Critical Thinking - Infographic by Global Digital Citizen">
              <a:extLst>
                <a:ext uri="{FF2B5EF4-FFF2-40B4-BE49-F238E27FC236}">
                  <a16:creationId xmlns:a16="http://schemas.microsoft.com/office/drawing/2014/main" id="{C77CE95D-4BD9-4BA4-91A3-A92EAD7CE10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72713" y="5414942"/>
              <a:ext cx="2915528" cy="1627830"/>
            </a:xfrm>
            <a:prstGeom prst="rect">
              <a:avLst/>
            </a:prstGeom>
            <a:noFill/>
            <a:extLst>
              <a:ext uri="{909E8E84-426E-40DD-AFC4-6F175D3DCCD1}">
                <a14:hiddenFill xmlns:a14="http://schemas.microsoft.com/office/drawing/2010/main">
                  <a:solidFill>
                    <a:srgbClr val="FFFFFF"/>
                  </a:solidFill>
                </a14:hiddenFill>
              </a:ext>
            </a:extLst>
          </p:spPr>
        </p:pic>
      </p:grpSp>
      <p:sp>
        <p:nvSpPr>
          <p:cNvPr id="16" name="TextBox 15">
            <a:extLst>
              <a:ext uri="{FF2B5EF4-FFF2-40B4-BE49-F238E27FC236}">
                <a16:creationId xmlns:a16="http://schemas.microsoft.com/office/drawing/2014/main" id="{0AB20A59-468A-45B0-A952-5DC79F494CEC}"/>
              </a:ext>
            </a:extLst>
          </p:cNvPr>
          <p:cNvSpPr txBox="1"/>
          <p:nvPr/>
        </p:nvSpPr>
        <p:spPr>
          <a:xfrm>
            <a:off x="9677254" y="4094172"/>
            <a:ext cx="1437569" cy="507831"/>
          </a:xfrm>
          <a:prstGeom prst="rect">
            <a:avLst/>
          </a:prstGeom>
          <a:noFill/>
        </p:spPr>
        <p:txBody>
          <a:bodyPr wrap="square" rtlCol="0">
            <a:spAutoFit/>
          </a:bodyPr>
          <a:lstStyle/>
          <a:p>
            <a:pPr algn="ctr"/>
            <a:r>
              <a:rPr lang="en-GB" sz="900" dirty="0">
                <a:latin typeface="Arial" panose="020B0604020202020204" pitchFamily="34" charset="0"/>
                <a:cs typeface="Arial" panose="020B0604020202020204" pitchFamily="34" charset="0"/>
              </a:rPr>
              <a:t>Source Kolb’s learning model (1984)</a:t>
            </a:r>
          </a:p>
          <a:p>
            <a:pPr algn="ctr"/>
            <a:r>
              <a:rPr lang="en-GB" sz="900" dirty="0">
                <a:latin typeface="Arial" panose="020B0604020202020204" pitchFamily="34" charset="0"/>
                <a:cs typeface="Arial" panose="020B0604020202020204" pitchFamily="34" charset="0"/>
              </a:rPr>
              <a:t>Google search</a:t>
            </a:r>
          </a:p>
        </p:txBody>
      </p:sp>
      <p:sp>
        <p:nvSpPr>
          <p:cNvPr id="12" name="TextBox 11">
            <a:extLst>
              <a:ext uri="{FF2B5EF4-FFF2-40B4-BE49-F238E27FC236}">
                <a16:creationId xmlns:a16="http://schemas.microsoft.com/office/drawing/2014/main" id="{7219141F-716D-40D8-B56B-16003E6355FF}"/>
              </a:ext>
            </a:extLst>
          </p:cNvPr>
          <p:cNvSpPr txBox="1"/>
          <p:nvPr/>
        </p:nvSpPr>
        <p:spPr>
          <a:xfrm>
            <a:off x="4174116" y="6040345"/>
            <a:ext cx="1521566" cy="369332"/>
          </a:xfrm>
          <a:prstGeom prst="rect">
            <a:avLst/>
          </a:prstGeom>
          <a:noFill/>
        </p:spPr>
        <p:txBody>
          <a:bodyPr wrap="square" rtlCol="0">
            <a:spAutoFit/>
          </a:bodyPr>
          <a:lstStyle/>
          <a:p>
            <a:r>
              <a:rPr lang="en-GB" sz="900" dirty="0">
                <a:latin typeface="Arial" panose="020B0604020202020204" pitchFamily="34" charset="0"/>
                <a:cs typeface="Arial" panose="020B0604020202020204" pitchFamily="34" charset="0"/>
              </a:rPr>
              <a:t>Critical thinking. </a:t>
            </a:r>
            <a:r>
              <a:rPr lang="en-GB" sz="900" dirty="0" err="1">
                <a:latin typeface="Arial" panose="020B0604020202020204" pitchFamily="34" charset="0"/>
                <a:cs typeface="Arial" panose="020B0604020202020204" pitchFamily="34" charset="0"/>
              </a:rPr>
              <a:t>Pintrest</a:t>
            </a:r>
            <a:endParaRPr lang="en-GB" sz="900" dirty="0">
              <a:latin typeface="Arial" panose="020B060402020202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Google search</a:t>
            </a:r>
          </a:p>
        </p:txBody>
      </p:sp>
    </p:spTree>
    <p:extLst>
      <p:ext uri="{BB962C8B-B14F-4D97-AF65-F5344CB8AC3E}">
        <p14:creationId xmlns:p14="http://schemas.microsoft.com/office/powerpoint/2010/main" val="35890015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C82E9C7-8C59-45DA-906C-19FA535F002B}"/>
              </a:ext>
            </a:extLst>
          </p:cNvPr>
          <p:cNvSpPr>
            <a:spLocks noGrp="1"/>
          </p:cNvSpPr>
          <p:nvPr>
            <p:ph type="sldNum" sz="quarter" idx="12"/>
          </p:nvPr>
        </p:nvSpPr>
        <p:spPr/>
        <p:txBody>
          <a:bodyPr/>
          <a:lstStyle/>
          <a:p>
            <a:fld id="{D57F1E4F-1CFF-5643-939E-217C01CDF565}" type="slidenum">
              <a:rPr lang="en-US" smtClean="0"/>
              <a:pPr/>
              <a:t>2</a:t>
            </a:fld>
            <a:endParaRPr lang="en-US" dirty="0"/>
          </a:p>
        </p:txBody>
      </p:sp>
      <p:sp>
        <p:nvSpPr>
          <p:cNvPr id="4" name="TextBox 3">
            <a:extLst>
              <a:ext uri="{FF2B5EF4-FFF2-40B4-BE49-F238E27FC236}">
                <a16:creationId xmlns:a16="http://schemas.microsoft.com/office/drawing/2014/main" id="{DD9E8E51-20AC-4121-B34D-63DBFBA3FC3A}"/>
              </a:ext>
            </a:extLst>
          </p:cNvPr>
          <p:cNvSpPr txBox="1"/>
          <p:nvPr/>
        </p:nvSpPr>
        <p:spPr>
          <a:xfrm>
            <a:off x="645497" y="447040"/>
            <a:ext cx="11224591" cy="784830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References.</a:t>
            </a:r>
          </a:p>
          <a:p>
            <a:pPr fontAlgn="ctr"/>
            <a:r>
              <a:rPr lang="en-GB" dirty="0">
                <a:latin typeface="Arial" panose="020B0604020202020204" pitchFamily="34" charset="0"/>
                <a:cs typeface="Arial" panose="020B0604020202020204" pitchFamily="34" charset="0"/>
              </a:rPr>
              <a:t>Blooms Taxonomy </a:t>
            </a:r>
            <a:r>
              <a:rPr lang="en-GB" dirty="0">
                <a:hlinkClick r:id="rId2"/>
              </a:rPr>
              <a:t>www.nwlink.com/~donclark/hrd/bloom.html</a:t>
            </a:r>
            <a:r>
              <a:rPr lang="en-GB" dirty="0"/>
              <a:t>. </a:t>
            </a:r>
            <a:r>
              <a:rPr lang="en-GB" dirty="0">
                <a:latin typeface="Arial" panose="020B0604020202020204" pitchFamily="34" charset="0"/>
                <a:cs typeface="Arial" panose="020B0604020202020204" pitchFamily="34" charset="0"/>
              </a:rPr>
              <a:t>Accessed 24/9/18</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Cottrell, S. (2011). </a:t>
            </a:r>
            <a:r>
              <a:rPr lang="en-GB" i="1" dirty="0">
                <a:latin typeface="Arial" panose="020B0604020202020204" pitchFamily="34" charset="0"/>
                <a:cs typeface="Arial" panose="020B0604020202020204" pitchFamily="34" charset="0"/>
              </a:rPr>
              <a:t>Study skills: Critical thinking skills. </a:t>
            </a:r>
            <a:r>
              <a:rPr lang="en-GB" dirty="0">
                <a:latin typeface="Arial" panose="020B0604020202020204" pitchFamily="34" charset="0"/>
                <a:cs typeface="Arial" panose="020B0604020202020204" pitchFamily="34" charset="0"/>
              </a:rPr>
              <a:t>2</a:t>
            </a:r>
            <a:r>
              <a:rPr lang="en-GB" baseline="30000" dirty="0">
                <a:latin typeface="Arial" panose="020B0604020202020204" pitchFamily="34" charset="0"/>
                <a:cs typeface="Arial" panose="020B0604020202020204" pitchFamily="34" charset="0"/>
              </a:rPr>
              <a:t>nd</a:t>
            </a:r>
            <a:r>
              <a:rPr lang="en-GB" dirty="0">
                <a:latin typeface="Arial" panose="020B0604020202020204" pitchFamily="34" charset="0"/>
                <a:cs typeface="Arial" panose="020B0604020202020204" pitchFamily="34" charset="0"/>
              </a:rPr>
              <a:t> ed. London: Palgrave Macmillan. p8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Day, T. (2018). </a:t>
            </a:r>
            <a:r>
              <a:rPr lang="en-GB" i="1" dirty="0">
                <a:latin typeface="Arial" panose="020B0604020202020204" pitchFamily="34" charset="0"/>
                <a:cs typeface="Arial" panose="020B0604020202020204" pitchFamily="34" charset="0"/>
              </a:rPr>
              <a:t>Study skills: Success in academic writing.</a:t>
            </a:r>
            <a:r>
              <a:rPr lang="en-GB" dirty="0">
                <a:latin typeface="Arial" panose="020B0604020202020204" pitchFamily="34" charset="0"/>
                <a:cs typeface="Arial" panose="020B0604020202020204" pitchFamily="34" charset="0"/>
              </a:rPr>
              <a:t> 2</a:t>
            </a:r>
            <a:r>
              <a:rPr lang="en-GB" baseline="30000" dirty="0">
                <a:latin typeface="Arial" panose="020B0604020202020204" pitchFamily="34" charset="0"/>
                <a:cs typeface="Arial" panose="020B0604020202020204" pitchFamily="34" charset="0"/>
              </a:rPr>
              <a:t>nd</a:t>
            </a:r>
            <a:r>
              <a:rPr lang="en-GB" dirty="0">
                <a:latin typeface="Arial" panose="020B0604020202020204" pitchFamily="34" charset="0"/>
                <a:cs typeface="Arial" panose="020B0604020202020204" pitchFamily="34" charset="0"/>
              </a:rPr>
              <a:t> ed. London: Palgrave Macmillan. p97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Dictionary </a:t>
            </a:r>
            <a:r>
              <a:rPr lang="en-GB" i="1" dirty="0">
                <a:hlinkClick r:id="rId3"/>
              </a:rPr>
              <a:t>"Critical – Define Critical at Dictionary.com"</a:t>
            </a:r>
            <a:r>
              <a:rPr lang="en-GB" i="1" dirty="0"/>
              <a:t>. </a:t>
            </a:r>
            <a:r>
              <a:rPr lang="en-GB" i="1" dirty="0">
                <a:latin typeface="Arial" panose="020B0604020202020204" pitchFamily="34" charset="0"/>
                <a:cs typeface="Arial" panose="020B0604020202020204" pitchFamily="34" charset="0"/>
              </a:rPr>
              <a:t>Accessed  19/9/18</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Godfrey,J. (2013). </a:t>
            </a:r>
            <a:r>
              <a:rPr lang="en-GB" i="1" dirty="0">
                <a:latin typeface="Arial" panose="020B0604020202020204" pitchFamily="34" charset="0"/>
                <a:cs typeface="Arial" panose="020B0604020202020204" pitchFamily="34" charset="0"/>
              </a:rPr>
              <a:t>Study skills: How to use your reading in your Essays. </a:t>
            </a:r>
            <a:r>
              <a:rPr lang="en-GB" dirty="0">
                <a:latin typeface="Arial" panose="020B0604020202020204" pitchFamily="34" charset="0"/>
                <a:cs typeface="Arial" panose="020B0604020202020204" pitchFamily="34" charset="0"/>
              </a:rPr>
              <a:t>2</a:t>
            </a:r>
            <a:r>
              <a:rPr lang="en-GB" baseline="30000" dirty="0">
                <a:latin typeface="Arial" panose="020B0604020202020204" pitchFamily="34" charset="0"/>
                <a:cs typeface="Arial" panose="020B0604020202020204" pitchFamily="34" charset="0"/>
              </a:rPr>
              <a:t>nd.</a:t>
            </a:r>
            <a:r>
              <a:rPr lang="en-GB" dirty="0">
                <a:latin typeface="Arial" panose="020B0604020202020204" pitchFamily="34" charset="0"/>
                <a:cs typeface="Arial" panose="020B0604020202020204" pitchFamily="34" charset="0"/>
              </a:rPr>
              <a:t>ed. London: Palgrave </a:t>
            </a:r>
            <a:r>
              <a:rPr lang="en-GB" dirty="0" err="1">
                <a:latin typeface="Arial" panose="020B0604020202020204" pitchFamily="34" charset="0"/>
                <a:cs typeface="Arial" panose="020B0604020202020204" pitchFamily="34" charset="0"/>
              </a:rPr>
              <a:t>Mcmillan</a:t>
            </a:r>
            <a:r>
              <a:rPr lang="en-GB" dirty="0">
                <a:latin typeface="Arial" panose="020B0604020202020204" pitchFamily="34" charset="0"/>
                <a:cs typeface="Arial" panose="020B0604020202020204" pitchFamily="34" charset="0"/>
              </a:rPr>
              <a:t>. p12</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Kolb's learning cycle (1984)  </a:t>
            </a:r>
            <a:r>
              <a:rPr lang="en-GB" dirty="0">
                <a:hlinkClick r:id="rId4"/>
              </a:rPr>
              <a:t>https://skillsforlearning.leedsbeckett.ac.uk/preview/content/models/02.shtml</a:t>
            </a:r>
            <a:r>
              <a:rPr lang="en-GB" dirty="0"/>
              <a:t>.  </a:t>
            </a:r>
            <a:r>
              <a:rPr lang="en-GB" dirty="0">
                <a:latin typeface="Arial" panose="020B0604020202020204" pitchFamily="34" charset="0"/>
                <a:cs typeface="Arial" panose="020B0604020202020204" pitchFamily="34" charset="0"/>
              </a:rPr>
              <a:t>accessed 24/9/18</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Pears, R. and </a:t>
            </a:r>
            <a:r>
              <a:rPr lang="en-GB" dirty="0" err="1">
                <a:latin typeface="Arial" panose="020B0604020202020204" pitchFamily="34" charset="0"/>
                <a:cs typeface="Arial" panose="020B0604020202020204" pitchFamily="34" charset="0"/>
              </a:rPr>
              <a:t>Sheilds</a:t>
            </a:r>
            <a:r>
              <a:rPr lang="en-GB" dirty="0">
                <a:latin typeface="Arial" panose="020B0604020202020204" pitchFamily="34" charset="0"/>
                <a:cs typeface="Arial" panose="020B0604020202020204" pitchFamily="34" charset="0"/>
              </a:rPr>
              <a:t>, G. (2016) </a:t>
            </a:r>
            <a:r>
              <a:rPr lang="en-GB" i="1" dirty="0">
                <a:latin typeface="Arial" panose="020B0604020202020204" pitchFamily="34" charset="0"/>
                <a:cs typeface="Arial" panose="020B0604020202020204" pitchFamily="34" charset="0"/>
              </a:rPr>
              <a:t>Cite them right: the essential referencing guide</a:t>
            </a:r>
            <a:r>
              <a:rPr lang="en-GB" dirty="0">
                <a:latin typeface="Arial" panose="020B0604020202020204" pitchFamily="34" charset="0"/>
                <a:cs typeface="Arial" panose="020B0604020202020204" pitchFamily="34" charset="0"/>
              </a:rPr>
              <a:t>. 10</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ed. Basingstoke: Palgrave Macmillan. P4.</a:t>
            </a:r>
          </a:p>
          <a:p>
            <a:endParaRPr lang="en-GB" i="1"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Rader,L.A</a:t>
            </a:r>
            <a:r>
              <a:rPr lang="en-GB" dirty="0">
                <a:latin typeface="Arial" panose="020B0604020202020204" pitchFamily="34" charset="0"/>
                <a:cs typeface="Arial" panose="020B0604020202020204" pitchFamily="34" charset="0"/>
              </a:rPr>
              <a:t>.(2005</a:t>
            </a:r>
            <a:r>
              <a:rPr lang="en-GB" i="1" dirty="0">
                <a:latin typeface="Arial" panose="020B0604020202020204" pitchFamily="34" charset="0"/>
                <a:cs typeface="Arial" panose="020B0604020202020204" pitchFamily="34" charset="0"/>
              </a:rPr>
              <a:t>) The clearing house: A Journal of Educational  Goal setting for students and teachers: six steps to success </a:t>
            </a:r>
            <a:r>
              <a:rPr lang="en-GB" dirty="0">
                <a:latin typeface="Arial" panose="020B0604020202020204" pitchFamily="34" charset="0"/>
                <a:cs typeface="Arial" panose="020B0604020202020204" pitchFamily="34" charset="0"/>
              </a:rPr>
              <a:t>Vol78 p123-126.</a:t>
            </a:r>
          </a:p>
          <a:p>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Reynolds,L.J.E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McCreery,E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Judge,B</a:t>
            </a:r>
            <a:r>
              <a:rPr lang="en-GB" dirty="0">
                <a:latin typeface="Arial" panose="020B0604020202020204" pitchFamily="34" charset="0"/>
                <a:cs typeface="Arial" panose="020B0604020202020204" pitchFamily="34" charset="0"/>
              </a:rPr>
              <a:t>. and </a:t>
            </a:r>
            <a:r>
              <a:rPr lang="en-GB" dirty="0" err="1">
                <a:latin typeface="Arial" panose="020B0604020202020204" pitchFamily="34" charset="0"/>
                <a:cs typeface="Arial" panose="020B0604020202020204" pitchFamily="34" charset="0"/>
              </a:rPr>
              <a:t>Jones,P</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Critical thinking skills for education students</a:t>
            </a:r>
            <a:r>
              <a:rPr lang="en-GB" dirty="0">
                <a:latin typeface="Arial" panose="020B0604020202020204" pitchFamily="34" charset="0"/>
                <a:cs typeface="Arial" panose="020B0604020202020204" pitchFamily="34" charset="0"/>
              </a:rPr>
              <a:t>. 2</a:t>
            </a:r>
            <a:r>
              <a:rPr lang="en-GB" baseline="30000" dirty="0">
                <a:latin typeface="Arial" panose="020B0604020202020204" pitchFamily="34" charset="0"/>
                <a:cs typeface="Arial" panose="020B0604020202020204" pitchFamily="34" charset="0"/>
              </a:rPr>
              <a:t>nd</a:t>
            </a:r>
            <a:r>
              <a:rPr lang="en-GB" dirty="0">
                <a:latin typeface="Arial" panose="020B0604020202020204" pitchFamily="34" charset="0"/>
                <a:cs typeface="Arial" panose="020B0604020202020204" pitchFamily="34" charset="0"/>
              </a:rPr>
              <a:t> ed. London: Sage. p2</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fontAlgn="ctr"/>
            <a:endParaRPr lang="en-GB" dirty="0">
              <a:latin typeface="Arial" panose="020B0604020202020204" pitchFamily="34" charset="0"/>
              <a:cs typeface="Arial" panose="020B0604020202020204" pitchFamily="34" charset="0"/>
            </a:endParaRPr>
          </a:p>
          <a:p>
            <a:endParaRPr lang="en-GB" dirty="0"/>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19975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830</Words>
  <Application>Microsoft Office PowerPoint</Application>
  <PresentationFormat>Widescreen</PresentationFormat>
  <Paragraphs>115</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critical thinking in Education</dc:title>
  <dc:creator>Koli Begum</dc:creator>
  <cp:lastModifiedBy>Alison Rees-Edwards</cp:lastModifiedBy>
  <cp:revision>61</cp:revision>
  <dcterms:created xsi:type="dcterms:W3CDTF">2018-09-16T16:40:01Z</dcterms:created>
  <dcterms:modified xsi:type="dcterms:W3CDTF">2019-09-09T13:29:02Z</dcterms:modified>
</cp:coreProperties>
</file>