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0"/>
  </p:notesMasterIdLst>
  <p:handoutMasterIdLst>
    <p:handoutMasterId r:id="rId41"/>
  </p:handoutMasterIdLst>
  <p:sldIdLst>
    <p:sldId id="256" r:id="rId4"/>
    <p:sldId id="257" r:id="rId5"/>
    <p:sldId id="456" r:id="rId6"/>
    <p:sldId id="454" r:id="rId7"/>
    <p:sldId id="458" r:id="rId8"/>
    <p:sldId id="459" r:id="rId9"/>
    <p:sldId id="501" r:id="rId10"/>
    <p:sldId id="500" r:id="rId11"/>
    <p:sldId id="461" r:id="rId12"/>
    <p:sldId id="502" r:id="rId13"/>
    <p:sldId id="462" r:id="rId14"/>
    <p:sldId id="464" r:id="rId15"/>
    <p:sldId id="466" r:id="rId16"/>
    <p:sldId id="467" r:id="rId17"/>
    <p:sldId id="472" r:id="rId18"/>
    <p:sldId id="477" r:id="rId19"/>
    <p:sldId id="455" r:id="rId20"/>
    <p:sldId id="470" r:id="rId21"/>
    <p:sldId id="471" r:id="rId22"/>
    <p:sldId id="511" r:id="rId23"/>
    <p:sldId id="512" r:id="rId24"/>
    <p:sldId id="490" r:id="rId25"/>
    <p:sldId id="503" r:id="rId26"/>
    <p:sldId id="504" r:id="rId27"/>
    <p:sldId id="505" r:id="rId28"/>
    <p:sldId id="506" r:id="rId29"/>
    <p:sldId id="507" r:id="rId30"/>
    <p:sldId id="508" r:id="rId31"/>
    <p:sldId id="509" r:id="rId32"/>
    <p:sldId id="510" r:id="rId33"/>
    <p:sldId id="475" r:id="rId34"/>
    <p:sldId id="478" r:id="rId35"/>
    <p:sldId id="476" r:id="rId36"/>
    <p:sldId id="479" r:id="rId37"/>
    <p:sldId id="482" r:id="rId38"/>
    <p:sldId id="453" r:id="rId3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90794" autoAdjust="0"/>
  </p:normalViewPr>
  <p:slideViewPr>
    <p:cSldViewPr>
      <p:cViewPr varScale="1">
        <p:scale>
          <a:sx n="106" d="100"/>
          <a:sy n="106" d="100"/>
        </p:scale>
        <p:origin x="1758" y="9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presProps" Target="presProp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20" Type="http://schemas.openxmlformats.org/officeDocument/2006/relationships/slide" Target="slides/slide17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Learning ASP.NET Core MVC Programming, </a:t>
            </a:r>
            <a:r>
              <a:rPr lang="en-GB" dirty="0" err="1"/>
              <a:t>Packt</a:t>
            </a:r>
            <a:r>
              <a:rPr lang="en-GB" dirty="0"/>
              <a:t> (2016), By </a:t>
            </a:r>
            <a:r>
              <a:rPr lang="en-GB" dirty="0" err="1"/>
              <a:t>Mugilan</a:t>
            </a:r>
            <a:r>
              <a:rPr lang="en-GB" dirty="0"/>
              <a:t> T. S. </a:t>
            </a:r>
            <a:r>
              <a:rPr lang="en-GB" dirty="0" err="1"/>
              <a:t>Ragupathi</a:t>
            </a:r>
            <a:r>
              <a:rPr lang="en-GB" dirty="0"/>
              <a:t>, pp. 42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852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https://docs.microsoft.com/en-us/aspnet/core/mvc/controllers/routing</a:t>
            </a:r>
          </a:p>
          <a:p>
            <a:r>
              <a:rPr lang="en-GB" dirty="0" smtClean="0"/>
              <a:t>https</a:t>
            </a:r>
            <a:r>
              <a:rPr lang="en-GB" dirty="0"/>
              <a:t>://docs.microsoft.com/en-us/aspnet/core/fundamentals/routing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0594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https://msdn.microsoft.com/en-us/library/system.web.mvc.actionresult(v=vs.108).aspx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4412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https://docs.microsoft.com/en-us/aspnet/web-pages/overview/getting-started/introducing-razor-syntax-c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https://docs.microsoft.com/en-us/aspnet/core/mvc/views/razor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http://www.w3schools.com/asp/razor_intro.asp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3164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similar</a:t>
            </a:r>
            <a:r>
              <a:rPr lang="en-GB" baseline="0" dirty="0"/>
              <a:t> to PHP.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7737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https://www.w3schools.com/asp/razor_syntax.asp</a:t>
            </a:r>
          </a:p>
          <a:p>
            <a:r>
              <a:rPr lang="en-GB" dirty="0"/>
              <a:t>http://arvinddotnetexpert.blogspot.co.uk/2012/10/main-razor-syntax-rules-for-c.html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2444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http://www.tutorialsteacher.com/mvc/html-helpers</a:t>
            </a:r>
          </a:p>
          <a:p>
            <a:r>
              <a:rPr lang="en-GB" dirty="0"/>
              <a:t>https://msdn.microsoft.com/en-us/library/system.web.mvc.htmlhelper(v=vs.118).aspx</a:t>
            </a:r>
          </a:p>
          <a:p>
            <a:r>
              <a:rPr lang="en-GB" dirty="0"/>
              <a:t>https://www.codeproject.com/Articles/787320/An-Absolute-Beginners-Tutorial-on-HTML-Helpers-and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2555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https://msdn.microsoft.com/en-us/library/system.web.mvc.htmlhelper(v=vs.118).aspx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3122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See: https://msdn.microsoft.com/en-gb/library/bb397687.aspx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2044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2/16/2017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2/16/2017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2/16/2017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mvc/controllers/routin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ebsite.com/Product/Edit/5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ebsite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asp/razor_syntax.asp" TargetMode="External"/><Relationship Id="rId2" Type="http://schemas.openxmlformats.org/officeDocument/2006/relationships/hyperlink" Target="https://docs.microsoft.com/en-us/aspnet/core/mvc/views/razor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First Look at Views and Controllers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3: Web Development: ASP.NET (WD Dot NET)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13-Feb-2017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Routing</a:t>
            </a:r>
          </a:p>
          <a:p>
            <a:r>
              <a:rPr lang="en-GB" dirty="0" smtClean="0"/>
              <a:t>Controllers</a:t>
            </a:r>
          </a:p>
          <a:p>
            <a:r>
              <a:rPr lang="en-GB" dirty="0" smtClean="0"/>
              <a:t>Views</a:t>
            </a:r>
          </a:p>
          <a:p>
            <a:pPr lvl="1"/>
            <a:r>
              <a:rPr lang="en-GB" dirty="0" smtClean="0"/>
              <a:t>Razor View Engine</a:t>
            </a:r>
          </a:p>
          <a:p>
            <a:pPr lvl="1"/>
            <a:r>
              <a:rPr lang="en-GB" dirty="0" smtClean="0"/>
              <a:t>HTML </a:t>
            </a:r>
            <a:r>
              <a:rPr lang="en-GB" smtClean="0"/>
              <a:t>Helper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a Web Application, what is the difference between a Post and Get HTTP Request?</a:t>
            </a:r>
          </a:p>
          <a:p>
            <a:r>
              <a:rPr lang="en-GB" dirty="0"/>
              <a:t>What is a friendly URL?</a:t>
            </a:r>
          </a:p>
        </p:txBody>
      </p:sp>
    </p:spTree>
    <p:extLst>
      <p:ext uri="{BB962C8B-B14F-4D97-AF65-F5344CB8AC3E}">
        <p14:creationId xmlns:p14="http://schemas.microsoft.com/office/powerpoint/2010/main" val="1194772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roles of the View and the Controller in an MVC application?</a:t>
            </a:r>
          </a:p>
        </p:txBody>
      </p:sp>
    </p:spTree>
    <p:extLst>
      <p:ext uri="{BB962C8B-B14F-4D97-AF65-F5344CB8AC3E}">
        <p14:creationId xmlns:p14="http://schemas.microsoft.com/office/powerpoint/2010/main" val="803180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ASP.NET MVC Application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2060848"/>
            <a:ext cx="8148373" cy="2478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671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Routing in ASP.NET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hlinkClick r:id="rId3"/>
              </a:rPr>
              <a:t>Routing</a:t>
            </a:r>
            <a:r>
              <a:rPr lang="en-GB" dirty="0"/>
              <a:t> functionality is responsible for mapping an incoming request to a route handler.</a:t>
            </a:r>
          </a:p>
          <a:p>
            <a:r>
              <a:rPr lang="en-GB" dirty="0"/>
              <a:t>Routes are defined in the ASP.NET application and configured when the app starts up.</a:t>
            </a:r>
          </a:p>
          <a:p>
            <a:pPr lvl="1"/>
            <a:r>
              <a:rPr lang="en-GB" dirty="0"/>
              <a:t>This can be found in the </a:t>
            </a:r>
            <a:r>
              <a:rPr lang="en-GB" b="1" dirty="0" err="1"/>
              <a:t>App_Start</a:t>
            </a:r>
            <a:r>
              <a:rPr lang="en-GB" b="1" dirty="0"/>
              <a:t>\</a:t>
            </a:r>
            <a:r>
              <a:rPr lang="en-GB" b="1" dirty="0" err="1"/>
              <a:t>RouteConfig.cs</a:t>
            </a:r>
            <a:r>
              <a:rPr lang="en-GB" dirty="0"/>
              <a:t> file.</a:t>
            </a:r>
          </a:p>
          <a:p>
            <a:r>
              <a:rPr lang="en-GB" dirty="0"/>
              <a:t>A route can extract values from the URL request that can be used for request processing. E.g.</a:t>
            </a:r>
          </a:p>
          <a:p>
            <a:pPr lvl="1"/>
            <a:r>
              <a:rPr lang="en-GB" dirty="0"/>
              <a:t>A request to GET an item with a specified ID.</a:t>
            </a:r>
          </a:p>
          <a:p>
            <a:pPr lvl="1"/>
            <a:r>
              <a:rPr lang="en-GB" dirty="0"/>
              <a:t>The ID will be an extra value in the URL.</a:t>
            </a:r>
          </a:p>
        </p:txBody>
      </p:sp>
    </p:spTree>
    <p:extLst>
      <p:ext uri="{BB962C8B-B14F-4D97-AF65-F5344CB8AC3E}">
        <p14:creationId xmlns:p14="http://schemas.microsoft.com/office/powerpoint/2010/main" val="3139004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Routing in ASP.NET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ASP.NET MVC applications, URL requests are typically in the form of friendly URLs. </a:t>
            </a:r>
          </a:p>
          <a:p>
            <a:r>
              <a:rPr lang="en-GB" dirty="0"/>
              <a:t>By convention, they typically follow this pattern:</a:t>
            </a:r>
          </a:p>
          <a:p>
            <a:pPr marL="365760" lvl="1" indent="0">
              <a:buNone/>
            </a:pPr>
            <a:r>
              <a:rPr lang="en-GB" dirty="0"/>
              <a:t>	</a:t>
            </a:r>
            <a:r>
              <a:rPr lang="en-GB" b="1" dirty="0" smtClean="0"/>
              <a:t>Controller</a:t>
            </a:r>
            <a:r>
              <a:rPr lang="en-GB" dirty="0" smtClean="0"/>
              <a:t>/</a:t>
            </a:r>
            <a:r>
              <a:rPr lang="en-GB" b="1" dirty="0" smtClean="0"/>
              <a:t>Action</a:t>
            </a:r>
            <a:r>
              <a:rPr lang="en-GB" dirty="0" smtClean="0"/>
              <a:t>/</a:t>
            </a:r>
            <a:r>
              <a:rPr lang="en-GB" b="1" dirty="0" smtClean="0"/>
              <a:t>Id</a:t>
            </a:r>
            <a:endParaRPr lang="en-GB" b="1" dirty="0"/>
          </a:p>
          <a:p>
            <a:r>
              <a:rPr lang="en-GB" dirty="0"/>
              <a:t>The routing engine is responsible for getting the incoming request and routing (directing) it to the appropriate Controller based on the URL pattern.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2505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Routing in ASP.NET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example, consider a request for:</a:t>
            </a:r>
          </a:p>
          <a:p>
            <a:pPr marL="365760" lvl="1" indent="0" algn="ctr">
              <a:buNone/>
            </a:pPr>
            <a:r>
              <a:rPr lang="en-GB" dirty="0">
                <a:hlinkClick r:id="rId2"/>
              </a:rPr>
              <a:t>http://website.com/Product/Edit/5</a:t>
            </a:r>
            <a:endParaRPr lang="en-GB" dirty="0"/>
          </a:p>
          <a:p>
            <a:r>
              <a:rPr lang="en-GB" dirty="0"/>
              <a:t>The routing engine selects: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Product</a:t>
            </a:r>
            <a:r>
              <a:rPr lang="en-GB" dirty="0"/>
              <a:t> controller class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Edit</a:t>
            </a:r>
            <a:r>
              <a:rPr lang="en-GB" dirty="0"/>
              <a:t> action method in Product controller</a:t>
            </a:r>
          </a:p>
          <a:p>
            <a:pPr lvl="1"/>
            <a:r>
              <a:rPr lang="en-GB" dirty="0"/>
              <a:t>Passes the </a:t>
            </a:r>
            <a:r>
              <a:rPr lang="en-GB" b="1" dirty="0"/>
              <a:t>ID</a:t>
            </a:r>
            <a:r>
              <a:rPr lang="en-GB" dirty="0"/>
              <a:t> value, 5, to the Edit action.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4025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Route Template Pattern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Defined </a:t>
            </a:r>
            <a:r>
              <a:rPr lang="en-GB" dirty="0"/>
              <a:t>in the </a:t>
            </a:r>
            <a:r>
              <a:rPr lang="en-GB" b="1" dirty="0" err="1"/>
              <a:t>RouteConfig.cs</a:t>
            </a:r>
            <a:r>
              <a:rPr lang="en-GB" dirty="0"/>
              <a:t> file and most apps will define the route pattern by calling the </a:t>
            </a:r>
            <a:r>
              <a:rPr lang="en-GB" dirty="0" err="1"/>
              <a:t>MapRoute</a:t>
            </a:r>
            <a:r>
              <a:rPr lang="en-GB" dirty="0"/>
              <a:t>() method.</a:t>
            </a:r>
          </a:p>
          <a:p>
            <a:r>
              <a:rPr lang="en-GB" dirty="0"/>
              <a:t>This is usually added by default when you create a new application as follows:</a:t>
            </a:r>
          </a:p>
          <a:p>
            <a:pPr marL="594360" lvl="2" indent="0">
              <a:buNone/>
            </a:pP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routes.</a:t>
            </a:r>
            <a:r>
              <a:rPr lang="en-GB" sz="26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MapRoute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	name: </a:t>
            </a:r>
            <a:r>
              <a:rPr lang="en-GB" sz="2600" dirty="0">
                <a:solidFill>
                  <a:srgbClr val="A31515"/>
                </a:solidFill>
                <a:latin typeface="Consolas" panose="020B0609020204030204" pitchFamily="49" charset="0"/>
              </a:rPr>
              <a:t>"Default"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,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	url: </a:t>
            </a:r>
            <a:r>
              <a:rPr lang="en-GB" sz="2600" dirty="0">
                <a:solidFill>
                  <a:srgbClr val="A31515"/>
                </a:solidFill>
                <a:latin typeface="Consolas" panose="020B0609020204030204" pitchFamily="49" charset="0"/>
              </a:rPr>
              <a:t>"{controller}/{action}/{id}"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,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	defaults: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b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		controller = </a:t>
            </a:r>
            <a:r>
              <a:rPr lang="en-GB" sz="2600" dirty="0">
                <a:solidFill>
                  <a:srgbClr val="A31515"/>
                </a:solidFill>
                <a:latin typeface="Consolas" panose="020B0609020204030204" pitchFamily="49" charset="0"/>
              </a:rPr>
              <a:t>"Home"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, action = </a:t>
            </a:r>
            <a:r>
              <a:rPr lang="en-GB" sz="2600" dirty="0">
                <a:solidFill>
                  <a:srgbClr val="A31515"/>
                </a:solidFill>
                <a:latin typeface="Consolas" panose="020B0609020204030204" pitchFamily="49" charset="0"/>
              </a:rPr>
              <a:t>"Index"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b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		id = </a:t>
            </a:r>
            <a:r>
              <a:rPr lang="en-GB" sz="2600" dirty="0" err="1">
                <a:solidFill>
                  <a:srgbClr val="2B91AF"/>
                </a:solidFill>
                <a:latin typeface="Consolas" panose="020B0609020204030204" pitchFamily="49" charset="0"/>
              </a:rPr>
              <a:t>UrlParameter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.Optional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});</a:t>
            </a:r>
            <a:endParaRPr lang="en-GB" dirty="0"/>
          </a:p>
          <a:p>
            <a:r>
              <a:rPr lang="en-GB" dirty="0"/>
              <a:t>The defaults parameter defines the default </a:t>
            </a:r>
            <a:r>
              <a:rPr lang="en-GB" dirty="0" smtClean="0"/>
              <a:t>controller:</a:t>
            </a:r>
            <a:endParaRPr lang="en-GB" dirty="0"/>
          </a:p>
          <a:p>
            <a:pPr lvl="1"/>
            <a:r>
              <a:rPr lang="en-GB" dirty="0"/>
              <a:t>In this case the default controller is Home and default action Index. Thus, the URL request, </a:t>
            </a:r>
            <a:r>
              <a:rPr lang="en-GB" dirty="0">
                <a:hlinkClick r:id="rId2"/>
              </a:rPr>
              <a:t>http://website.com</a:t>
            </a:r>
            <a:r>
              <a:rPr lang="en-GB" dirty="0"/>
              <a:t>, will direct to the Home Controller and Index action.</a:t>
            </a:r>
          </a:p>
          <a:p>
            <a:pPr lvl="1"/>
            <a:r>
              <a:rPr lang="en-GB" dirty="0"/>
              <a:t>The ID parameter is optional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3995936" y="2852936"/>
            <a:ext cx="4176464" cy="576064"/>
            <a:chOff x="3995936" y="2852936"/>
            <a:chExt cx="4176464" cy="576064"/>
          </a:xfrm>
        </p:grpSpPr>
        <p:sp>
          <p:nvSpPr>
            <p:cNvPr id="5" name="TextBox 4"/>
            <p:cNvSpPr txBox="1"/>
            <p:nvPr/>
          </p:nvSpPr>
          <p:spPr>
            <a:xfrm>
              <a:off x="5364088" y="2852936"/>
              <a:ext cx="28083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Default routing settings</a:t>
              </a:r>
            </a:p>
          </p:txBody>
        </p:sp>
        <p:cxnSp>
          <p:nvCxnSpPr>
            <p:cNvPr id="7" name="Straight Arrow Connector 6"/>
            <p:cNvCxnSpPr/>
            <p:nvPr/>
          </p:nvCxnSpPr>
          <p:spPr>
            <a:xfrm flipH="1">
              <a:off x="3995936" y="3068960"/>
              <a:ext cx="1368152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/>
          <p:cNvGrpSpPr/>
          <p:nvPr/>
        </p:nvGrpSpPr>
        <p:grpSpPr>
          <a:xfrm>
            <a:off x="6516216" y="3275375"/>
            <a:ext cx="2333285" cy="369332"/>
            <a:chOff x="6516216" y="3275375"/>
            <a:chExt cx="2333285" cy="369332"/>
          </a:xfrm>
        </p:grpSpPr>
        <p:sp>
          <p:nvSpPr>
            <p:cNvPr id="8" name="TextBox 7"/>
            <p:cNvSpPr txBox="1"/>
            <p:nvPr/>
          </p:nvSpPr>
          <p:spPr>
            <a:xfrm>
              <a:off x="7092280" y="3275375"/>
              <a:ext cx="175722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Routing pattern</a:t>
              </a:r>
            </a:p>
          </p:txBody>
        </p:sp>
        <p:cxnSp>
          <p:nvCxnSpPr>
            <p:cNvPr id="10" name="Straight Arrow Connector 9"/>
            <p:cNvCxnSpPr>
              <a:stCxn id="8" idx="1"/>
            </p:cNvCxnSpPr>
            <p:nvPr/>
          </p:nvCxnSpPr>
          <p:spPr>
            <a:xfrm flipH="1">
              <a:off x="6516216" y="3460041"/>
              <a:ext cx="576064" cy="1846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" name="Straight Arrow Connector 12"/>
          <p:cNvCxnSpPr/>
          <p:nvPr/>
        </p:nvCxnSpPr>
        <p:spPr>
          <a:xfrm flipV="1">
            <a:off x="1979712" y="4221088"/>
            <a:ext cx="216024" cy="7200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0814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ASP.NET Routing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Where do the following URLs route to:</a:t>
            </a:r>
          </a:p>
          <a:p>
            <a:r>
              <a:rPr lang="en-GB" dirty="0"/>
              <a:t>http://localhost:49831/Employee</a:t>
            </a:r>
            <a:r>
              <a:rPr lang="en-GB" dirty="0" smtClean="0"/>
              <a:t>/</a:t>
            </a:r>
          </a:p>
          <a:p>
            <a:r>
              <a:rPr lang="en-GB" dirty="0"/>
              <a:t>http://localhost:49831/Manager/List</a:t>
            </a:r>
          </a:p>
          <a:p>
            <a:r>
              <a:rPr lang="en-GB" dirty="0" smtClean="0"/>
              <a:t>http</a:t>
            </a:r>
            <a:r>
              <a:rPr lang="en-GB" dirty="0"/>
              <a:t>://</a:t>
            </a:r>
            <a:r>
              <a:rPr lang="en-GB" dirty="0" smtClean="0"/>
              <a:t>localhost:49831/Manager/Details/2</a:t>
            </a:r>
          </a:p>
        </p:txBody>
      </p:sp>
    </p:spTree>
    <p:extLst>
      <p:ext uri="{BB962C8B-B14F-4D97-AF65-F5344CB8AC3E}">
        <p14:creationId xmlns:p14="http://schemas.microsoft.com/office/powerpoint/2010/main" val="1104590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Typical Data Model Controller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 typical data application controller will contain </a:t>
            </a:r>
            <a:r>
              <a:rPr lang="en-GB" b="1" dirty="0"/>
              <a:t>action</a:t>
            </a:r>
            <a:r>
              <a:rPr lang="en-GB" dirty="0"/>
              <a:t> methods for the four standard CRUD operations:</a:t>
            </a:r>
          </a:p>
          <a:p>
            <a:r>
              <a:rPr lang="en-GB" b="1" dirty="0"/>
              <a:t>Create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GET: </a:t>
            </a:r>
            <a:r>
              <a:rPr lang="en-GB" b="1" dirty="0"/>
              <a:t>Create</a:t>
            </a:r>
            <a:r>
              <a:rPr lang="en-GB" dirty="0"/>
              <a:t>() – gets a blank data model to present in the view.</a:t>
            </a:r>
          </a:p>
          <a:p>
            <a:pPr lvl="1"/>
            <a:r>
              <a:rPr lang="en-GB" dirty="0"/>
              <a:t>POST: </a:t>
            </a:r>
            <a:r>
              <a:rPr lang="en-GB" b="1" dirty="0"/>
              <a:t>Create</a:t>
            </a:r>
            <a:r>
              <a:rPr lang="en-GB" dirty="0"/>
              <a:t>([Bind(model post data)]) – posts the new input data received from the view to data source.</a:t>
            </a:r>
          </a:p>
          <a:p>
            <a:r>
              <a:rPr lang="en-GB" b="1" dirty="0"/>
              <a:t>Read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GET: </a:t>
            </a:r>
            <a:r>
              <a:rPr lang="en-GB" b="1" dirty="0"/>
              <a:t>Index</a:t>
            </a:r>
            <a:r>
              <a:rPr lang="en-GB" dirty="0"/>
              <a:t>() – gets </a:t>
            </a:r>
            <a:r>
              <a:rPr lang="en-GB" b="1" i="1" dirty="0"/>
              <a:t>all</a:t>
            </a:r>
            <a:r>
              <a:rPr lang="en-GB" dirty="0"/>
              <a:t> the items in the data model source to present in the view.</a:t>
            </a:r>
          </a:p>
          <a:p>
            <a:pPr lvl="1"/>
            <a:r>
              <a:rPr lang="en-GB" dirty="0"/>
              <a:t>GET: </a:t>
            </a:r>
            <a:r>
              <a:rPr lang="en-GB" b="1" dirty="0"/>
              <a:t>Details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? id) – gets the details of the data item with the specified id to present in the 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4393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Typical Data Model Controller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Update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GET: </a:t>
            </a:r>
            <a:r>
              <a:rPr lang="en-GB" b="1" dirty="0"/>
              <a:t>Edit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? id) – gets the data item to edit, using the specified id, to present in the view.</a:t>
            </a:r>
          </a:p>
          <a:p>
            <a:pPr lvl="1"/>
            <a:r>
              <a:rPr lang="en-GB" dirty="0"/>
              <a:t>POST: </a:t>
            </a:r>
            <a:r>
              <a:rPr lang="en-GB" b="1" dirty="0"/>
              <a:t>Edit</a:t>
            </a:r>
            <a:r>
              <a:rPr lang="en-GB" dirty="0"/>
              <a:t>([Bind(model post data)]) – posts the edited data received from the view to the data </a:t>
            </a:r>
            <a:r>
              <a:rPr lang="en-GB" dirty="0" smtClean="0"/>
              <a:t>source.</a:t>
            </a:r>
            <a:endParaRPr lang="en-GB" dirty="0"/>
          </a:p>
          <a:p>
            <a:r>
              <a:rPr lang="en-GB" b="1" dirty="0"/>
              <a:t>Delete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GET: </a:t>
            </a:r>
            <a:r>
              <a:rPr lang="en-GB" b="1" dirty="0"/>
              <a:t>Delete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? id) – gets the data item to delete using the specified id to present for confirmation in the view.</a:t>
            </a:r>
          </a:p>
          <a:p>
            <a:pPr lvl="1"/>
            <a:r>
              <a:rPr lang="en-GB" dirty="0"/>
              <a:t>POST: </a:t>
            </a:r>
            <a:r>
              <a:rPr lang="en-GB" b="1" dirty="0" err="1"/>
              <a:t>DeleteConfirmed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 id) – posts the confirmed delete request of the data item to the data </a:t>
            </a:r>
            <a:r>
              <a:rPr lang="en-GB" dirty="0" smtClean="0"/>
              <a:t>source.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5365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Controller Action Result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return type of a controller’s action method is an </a:t>
            </a:r>
            <a:r>
              <a:rPr lang="en-GB" b="1" dirty="0" err="1"/>
              <a:t>ActionResult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dirty="0" err="1"/>
              <a:t>ActionResult</a:t>
            </a:r>
            <a:r>
              <a:rPr lang="en-GB" dirty="0"/>
              <a:t> is a generic action method result type that you can then encapsulate (enclose) in the result type of interest.</a:t>
            </a:r>
          </a:p>
          <a:p>
            <a:r>
              <a:rPr lang="en-GB" dirty="0"/>
              <a:t>For a data model controller, we are interested in sending the controller’s result to a View, so you encapsulate the </a:t>
            </a:r>
            <a:r>
              <a:rPr lang="en-GB" dirty="0" err="1"/>
              <a:t>ActionResult</a:t>
            </a:r>
            <a:r>
              <a:rPr lang="en-GB" dirty="0"/>
              <a:t> in a View.</a:t>
            </a:r>
          </a:p>
          <a:p>
            <a:r>
              <a:rPr lang="en-GB" dirty="0"/>
              <a:t>For example, to return a View Action Result of a Film model data item</a:t>
            </a:r>
          </a:p>
          <a:p>
            <a:pPr lvl="1"/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View(film);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The film model item is the action result, </a:t>
            </a:r>
            <a:r>
              <a:rPr lang="en-GB" dirty="0" smtClean="0"/>
              <a:t>encapsulated </a:t>
            </a:r>
            <a:r>
              <a:rPr lang="en-GB" dirty="0"/>
              <a:t>in a View.</a:t>
            </a:r>
          </a:p>
        </p:txBody>
      </p:sp>
    </p:spTree>
    <p:extLst>
      <p:ext uri="{BB962C8B-B14F-4D97-AF65-F5344CB8AC3E}">
        <p14:creationId xmlns:p14="http://schemas.microsoft.com/office/powerpoint/2010/main" val="4173303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Action Result Specific Types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165766097"/>
              </p:ext>
            </p:extLst>
          </p:nvPr>
        </p:nvGraphicFramePr>
        <p:xfrm>
          <a:off x="612775" y="1600200"/>
          <a:ext cx="8153400" cy="5156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591073">
                  <a:extLst>
                    <a:ext uri="{9D8B030D-6E8A-4147-A177-3AD203B41FA5}">
                      <a16:colId xmlns="" xmlns:a16="http://schemas.microsoft.com/office/drawing/2014/main" val="3446124012"/>
                    </a:ext>
                  </a:extLst>
                </a:gridCol>
                <a:gridCol w="5562327">
                  <a:extLst>
                    <a:ext uri="{9D8B030D-6E8A-4147-A177-3AD203B41FA5}">
                      <a16:colId xmlns="" xmlns:a16="http://schemas.microsoft.com/office/drawing/2014/main" val="1049410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Data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Provides a way to return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5369382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ContentResult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user-defined content type result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1171394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EmptyResult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result that</a:t>
                      </a:r>
                      <a:r>
                        <a:rPr lang="en-GB" baseline="0" dirty="0"/>
                        <a:t> does nothing e.g. for an action result that returns nothing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5991306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FileResult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binary output</a:t>
                      </a:r>
                      <a:r>
                        <a:rPr lang="en-GB" baseline="0" dirty="0"/>
                        <a:t> to write to the response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4557703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HttpStatusCodeResult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  <a:r>
                        <a:rPr lang="en-GB" baseline="0" dirty="0"/>
                        <a:t> specific HTTP response status code and description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5218666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HttpUnauthorizedResult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</a:t>
                      </a:r>
                      <a:r>
                        <a:rPr lang="en-GB" baseline="0" dirty="0"/>
                        <a:t> r</a:t>
                      </a:r>
                      <a:r>
                        <a:rPr lang="en-GB" dirty="0"/>
                        <a:t>esult of an unauthorised HTTP</a:t>
                      </a:r>
                      <a:r>
                        <a:rPr lang="en-GB" baseline="0" dirty="0"/>
                        <a:t> request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5242033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JavaScriptResult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script that can</a:t>
                      </a:r>
                      <a:r>
                        <a:rPr lang="en-GB" baseline="0" dirty="0"/>
                        <a:t> be executed from the client side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0167527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JsonResult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JSON-formatted</a:t>
                      </a:r>
                      <a:r>
                        <a:rPr lang="en-GB" baseline="0" dirty="0"/>
                        <a:t> content to the response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9564645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RedirectResult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redirect</a:t>
                      </a:r>
                      <a:r>
                        <a:rPr lang="en-GB" baseline="0" dirty="0"/>
                        <a:t> to another specified URI e.g. another action method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5622381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RedirectToRouteResult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result that performs a redirection</a:t>
                      </a:r>
                      <a:r>
                        <a:rPr lang="en-GB" baseline="0" dirty="0"/>
                        <a:t> by using the specified route values dictionary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090259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ViewResultBase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model to the view and then render (show) the view to the response.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3695078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592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Scaffolding a controller and a view</a:t>
            </a:r>
          </a:p>
        </p:txBody>
      </p:sp>
    </p:spTree>
    <p:extLst>
      <p:ext uri="{BB962C8B-B14F-4D97-AF65-F5344CB8AC3E}">
        <p14:creationId xmlns:p14="http://schemas.microsoft.com/office/powerpoint/2010/main" val="3972641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Study the default views created.</a:t>
            </a:r>
          </a:p>
          <a:p>
            <a:r>
              <a:rPr lang="en-GB" dirty="0"/>
              <a:t>What is wrong with them?</a:t>
            </a:r>
          </a:p>
          <a:p>
            <a:r>
              <a:rPr lang="en-GB" dirty="0"/>
              <a:t>What marks do you think you will get in your assignment if this is all you do?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7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Views are the actual output delivered to the user.</a:t>
            </a:r>
          </a:p>
          <a:p>
            <a:r>
              <a:rPr lang="en-GB" dirty="0"/>
              <a:t>The View Engine is used to generate HTML code from your View and send it to the browser.</a:t>
            </a:r>
          </a:p>
          <a:p>
            <a:r>
              <a:rPr lang="en-GB" dirty="0"/>
              <a:t>There are two main types of View Engines that come with ASP.NET:</a:t>
            </a:r>
          </a:p>
          <a:p>
            <a:pPr lvl="1"/>
            <a:r>
              <a:rPr lang="en-GB" b="1" dirty="0"/>
              <a:t>Razor View Engine </a:t>
            </a:r>
            <a:r>
              <a:rPr lang="en-GB" dirty="0"/>
              <a:t>– we will use this!</a:t>
            </a:r>
          </a:p>
          <a:p>
            <a:pPr lvl="1"/>
            <a:r>
              <a:rPr lang="en-GB" b="1" dirty="0" err="1" smtClean="0"/>
              <a:t>Webforms</a:t>
            </a:r>
            <a:r>
              <a:rPr lang="en-GB" b="1" dirty="0" smtClean="0"/>
              <a:t> </a:t>
            </a:r>
            <a:r>
              <a:rPr lang="en-GB" b="1" dirty="0"/>
              <a:t>View Engine</a:t>
            </a:r>
          </a:p>
          <a:p>
            <a:r>
              <a:rPr lang="en-GB" dirty="0"/>
              <a:t>You can use other custom view engines too.</a:t>
            </a:r>
          </a:p>
        </p:txBody>
      </p:sp>
    </p:spTree>
    <p:extLst>
      <p:ext uri="{BB962C8B-B14F-4D97-AF65-F5344CB8AC3E}">
        <p14:creationId xmlns:p14="http://schemas.microsoft.com/office/powerpoint/2010/main" val="3952639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ASP.NET Razor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ASP.NET Razor is a </a:t>
            </a:r>
            <a:r>
              <a:rPr lang="en-GB" dirty="0" err="1"/>
              <a:t>markup</a:t>
            </a:r>
            <a:r>
              <a:rPr lang="en-GB" dirty="0"/>
              <a:t> language like HTML.</a:t>
            </a:r>
          </a:p>
          <a:p>
            <a:r>
              <a:rPr lang="en-GB" dirty="0"/>
              <a:t>It is a </a:t>
            </a:r>
            <a:r>
              <a:rPr lang="en-GB" dirty="0" err="1"/>
              <a:t>markup</a:t>
            </a:r>
            <a:r>
              <a:rPr lang="en-GB" dirty="0"/>
              <a:t> syntax that lets you embed server-based code (e.g. C#) into web pages.</a:t>
            </a:r>
          </a:p>
          <a:p>
            <a:r>
              <a:rPr lang="en-GB" dirty="0"/>
              <a:t>It consists of:</a:t>
            </a:r>
          </a:p>
          <a:p>
            <a:pPr lvl="1"/>
            <a:r>
              <a:rPr lang="en-GB" dirty="0"/>
              <a:t>Razor </a:t>
            </a:r>
            <a:r>
              <a:rPr lang="en-GB" dirty="0" err="1"/>
              <a:t>markup</a:t>
            </a:r>
            <a:endParaRPr lang="en-GB" dirty="0"/>
          </a:p>
          <a:p>
            <a:pPr lvl="1"/>
            <a:r>
              <a:rPr lang="en-GB" dirty="0"/>
              <a:t>C#</a:t>
            </a:r>
          </a:p>
          <a:p>
            <a:pPr lvl="1"/>
            <a:r>
              <a:rPr lang="en-GB" dirty="0"/>
              <a:t>HTML</a:t>
            </a:r>
          </a:p>
          <a:p>
            <a:r>
              <a:rPr lang="en-GB" dirty="0"/>
              <a:t>The server-based code generates dynamic web content on the fly, while the page is being written to the browser.</a:t>
            </a:r>
          </a:p>
        </p:txBody>
      </p:sp>
    </p:spTree>
    <p:extLst>
      <p:ext uri="{BB962C8B-B14F-4D97-AF65-F5344CB8AC3E}">
        <p14:creationId xmlns:p14="http://schemas.microsoft.com/office/powerpoint/2010/main" val="449593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ASP.NET Razor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To switch from HTML to C#, Razor uses the </a:t>
            </a:r>
            <a:r>
              <a:rPr lang="en-GB" dirty="0">
                <a:highlight>
                  <a:srgbClr val="FFFF00"/>
                </a:highlight>
              </a:rPr>
              <a:t>@</a:t>
            </a:r>
            <a:r>
              <a:rPr lang="en-GB" dirty="0"/>
              <a:t> </a:t>
            </a:r>
            <a:r>
              <a:rPr lang="en-GB" dirty="0" smtClean="0"/>
              <a:t>symbol.</a:t>
            </a:r>
          </a:p>
          <a:p>
            <a:r>
              <a:rPr lang="en-GB" dirty="0" smtClean="0"/>
              <a:t>Code blocks are enclosed in curly braces {… }</a:t>
            </a:r>
            <a:endParaRPr lang="en-GB" dirty="0"/>
          </a:p>
          <a:p>
            <a:r>
              <a:rPr lang="en-GB" dirty="0"/>
              <a:t>For example, to use a server-based for loop to create a </a:t>
            </a:r>
            <a:r>
              <a:rPr lang="en-GB" dirty="0" smtClean="0"/>
              <a:t>HTML list </a:t>
            </a:r>
            <a:r>
              <a:rPr lang="en-GB" dirty="0"/>
              <a:t>of numbers:</a:t>
            </a:r>
          </a:p>
          <a:p>
            <a:pPr lvl="1"/>
            <a:r>
              <a:rPr lang="en-GB" dirty="0"/>
              <a:t>Standard HTML elements &lt;</a:t>
            </a:r>
            <a:r>
              <a:rPr lang="en-GB" dirty="0" err="1"/>
              <a:t>ul</a:t>
            </a:r>
            <a:r>
              <a:rPr lang="en-GB" dirty="0"/>
              <a:t>&gt; and &lt;li&gt; are used to generate a HTML list.</a:t>
            </a:r>
          </a:p>
          <a:p>
            <a:pPr lvl="1"/>
            <a:r>
              <a:rPr lang="en-GB" dirty="0"/>
              <a:t>Uses the </a:t>
            </a:r>
            <a:r>
              <a:rPr lang="en-GB" dirty="0">
                <a:highlight>
                  <a:srgbClr val="FFFF00"/>
                </a:highlight>
              </a:rPr>
              <a:t>@</a:t>
            </a:r>
            <a:r>
              <a:rPr lang="en-GB" dirty="0"/>
              <a:t> symbol to switch to server-side code to execute the for loop and retrieve the current loop value.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nn-NO" sz="22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nn-NO" sz="22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nn-NO" sz="22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nn-NO" sz="22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nn-NO" sz="22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nn-NO" sz="2200" dirty="0">
                <a:solidFill>
                  <a:srgbClr val="000000"/>
                </a:solidFill>
                <a:latin typeface="Consolas" panose="020B0609020204030204" pitchFamily="49" charset="0"/>
              </a:rPr>
              <a:t> i = 1; i &lt; 11; i++)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	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		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	}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H="1">
            <a:off x="1979712" y="4581128"/>
            <a:ext cx="1008112" cy="5040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3347864" y="4581128"/>
            <a:ext cx="3384376" cy="12241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7514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Razor Syntax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Razor code blocks are enclosed in </a:t>
            </a:r>
            <a:r>
              <a:rPr lang="en-GB" b="1" dirty="0">
                <a:highlight>
                  <a:srgbClr val="FFFF00"/>
                </a:highlight>
              </a:rPr>
              <a:t>@</a:t>
            </a:r>
            <a:r>
              <a:rPr lang="en-GB" dirty="0"/>
              <a:t>{ ... }</a:t>
            </a:r>
          </a:p>
          <a:p>
            <a:r>
              <a:rPr lang="en-GB" dirty="0"/>
              <a:t>Code statements end with a semicolon “;”</a:t>
            </a:r>
          </a:p>
          <a:p>
            <a:r>
              <a:rPr lang="en-GB" dirty="0"/>
              <a:t>You can declare variables:</a:t>
            </a:r>
          </a:p>
          <a:p>
            <a:pPr lvl="1"/>
            <a:r>
              <a:rPr lang="en-GB" dirty="0"/>
              <a:t>Explicitly with the specific type e.g. </a:t>
            </a:r>
            <a:r>
              <a:rPr lang="en-GB" dirty="0" err="1"/>
              <a:t>int</a:t>
            </a:r>
            <a:r>
              <a:rPr lang="en-GB" dirty="0"/>
              <a:t>, string, etc. </a:t>
            </a:r>
          </a:p>
          <a:p>
            <a:pPr lvl="1"/>
            <a:r>
              <a:rPr lang="en-GB" dirty="0"/>
              <a:t>Or implicitly using </a:t>
            </a:r>
            <a:r>
              <a:rPr lang="en-GB" b="1" dirty="0" err="1" smtClean="0"/>
              <a:t>var</a:t>
            </a:r>
            <a:r>
              <a:rPr lang="en-GB" dirty="0" smtClean="0"/>
              <a:t> (more commonly used in Razor)</a:t>
            </a:r>
            <a:endParaRPr lang="en-GB" b="1" dirty="0"/>
          </a:p>
          <a:p>
            <a:r>
              <a:rPr lang="en-GB" dirty="0"/>
              <a:t>Strings are enclosed within quotation marks</a:t>
            </a:r>
          </a:p>
          <a:p>
            <a:r>
              <a:rPr lang="en-GB" dirty="0"/>
              <a:t>C# code is case-sensitive</a:t>
            </a:r>
          </a:p>
          <a:p>
            <a:r>
              <a:rPr lang="en-GB" dirty="0"/>
              <a:t>C# files have the extension .</a:t>
            </a:r>
            <a:r>
              <a:rPr lang="en-GB" dirty="0" err="1"/>
              <a:t>cshtml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313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Razor Syntax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200" dirty="0">
                <a:solidFill>
                  <a:srgbClr val="006400"/>
                </a:solidFill>
                <a:latin typeface="Consolas" panose="020B0609020204030204" pitchFamily="49" charset="0"/>
              </a:rPr>
              <a:t>&lt;!-- Single statement block --&gt;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3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myMessage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"Hello World"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32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6400"/>
                </a:solidFill>
                <a:latin typeface="Consolas" panose="020B0609020204030204" pitchFamily="49" charset="0"/>
              </a:rPr>
              <a:t>&lt;!-- Inline expression or variable --&gt;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32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The value of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myMessage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is: </a:t>
            </a:r>
            <a:r>
              <a:rPr lang="en-GB" sz="32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myMessage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32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6400"/>
                </a:solidFill>
                <a:latin typeface="Consolas" panose="020B0609020204030204" pitchFamily="49" charset="0"/>
              </a:rPr>
              <a:t>&lt;!-- Multi-statement block --&gt;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greeting = 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"Welcome to our site!"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3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weekDay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DateTime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.Now.DayOfWeek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3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greetingMessage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= greeting + 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" Today is: "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+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weekDay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32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The greeting is: </a:t>
            </a:r>
            <a:r>
              <a:rPr lang="en-GB" sz="32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greetingMessage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32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867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ASP.NET Razor Syntax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>
                <a:hlinkClick r:id="rId2"/>
              </a:rPr>
              <a:t>Microsoft Docs Razor syntax</a:t>
            </a:r>
            <a:endParaRPr lang="en-GB" dirty="0"/>
          </a:p>
          <a:p>
            <a:pPr lvl="0"/>
            <a:r>
              <a:rPr lang="en-GB" dirty="0">
                <a:hlinkClick r:id="rId3"/>
              </a:rPr>
              <a:t>W3School’s ASP.NET Razor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9639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Specifying the Model for the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first thing you want to specify in a view that is displaying data from a model is </a:t>
            </a:r>
            <a:r>
              <a:rPr lang="en-GB" b="1" dirty="0" smtClean="0"/>
              <a:t>what</a:t>
            </a:r>
            <a:r>
              <a:rPr lang="en-GB" dirty="0" smtClean="0"/>
              <a:t> model or </a:t>
            </a:r>
            <a:r>
              <a:rPr lang="en-GB" dirty="0" err="1" smtClean="0"/>
              <a:t>viewmodel</a:t>
            </a:r>
            <a:r>
              <a:rPr lang="en-GB" dirty="0" smtClean="0"/>
              <a:t> (later lecture) to use.</a:t>
            </a:r>
          </a:p>
          <a:p>
            <a:r>
              <a:rPr lang="en-GB" dirty="0" smtClean="0"/>
              <a:t>You do this using the </a:t>
            </a:r>
            <a:r>
              <a:rPr lang="en-GB" b="1" dirty="0" smtClean="0"/>
              <a:t>@model</a:t>
            </a:r>
            <a:r>
              <a:rPr lang="en-GB" dirty="0" smtClean="0"/>
              <a:t> directive.</a:t>
            </a:r>
          </a:p>
          <a:p>
            <a:r>
              <a:rPr lang="en-GB" dirty="0" smtClean="0"/>
              <a:t>If you are displaying a </a:t>
            </a:r>
            <a:r>
              <a:rPr lang="en-GB" b="1" i="1" dirty="0" smtClean="0"/>
              <a:t>single model item </a:t>
            </a:r>
            <a:r>
              <a:rPr lang="en-GB" dirty="0" smtClean="0"/>
              <a:t>(e.g. the details of a record), the syntax is: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@model </a:t>
            </a:r>
            <a:r>
              <a:rPr lang="en-GB" sz="2500" dirty="0" err="1">
                <a:solidFill>
                  <a:srgbClr val="000000"/>
                </a:solidFill>
                <a:latin typeface="Consolas" panose="020B0609020204030204" pitchFamily="49" charset="0"/>
              </a:rPr>
              <a:t>TheCinema.Models.</a:t>
            </a:r>
            <a:r>
              <a:rPr lang="en-GB" sz="2500" dirty="0" err="1">
                <a:solidFill>
                  <a:srgbClr val="2B91AF"/>
                </a:solidFill>
                <a:latin typeface="Consolas" panose="020B0609020204030204" pitchFamily="49" charset="0"/>
              </a:rPr>
              <a:t>Film</a:t>
            </a:r>
            <a:endParaRPr lang="en-GB" sz="2500" dirty="0"/>
          </a:p>
          <a:p>
            <a:r>
              <a:rPr lang="en-GB" dirty="0" smtClean="0"/>
              <a:t>If you are displaying a </a:t>
            </a:r>
            <a:r>
              <a:rPr lang="en-GB" b="1" i="1" dirty="0" smtClean="0"/>
              <a:t>list of model items</a:t>
            </a:r>
            <a:r>
              <a:rPr lang="en-GB" dirty="0" smtClean="0"/>
              <a:t>, you use the </a:t>
            </a:r>
            <a:r>
              <a:rPr lang="en-GB" dirty="0" err="1" smtClean="0"/>
              <a:t>IEnumerable</a:t>
            </a:r>
            <a:r>
              <a:rPr lang="en-GB" dirty="0" smtClean="0"/>
              <a:t> Interface, which provides a simple way to iterate (loop) through</a:t>
            </a:r>
            <a:r>
              <a:rPr lang="en-GB" dirty="0"/>
              <a:t> </a:t>
            </a:r>
            <a:r>
              <a:rPr lang="en-GB" dirty="0" smtClean="0"/>
              <a:t>a collection (list) of the </a:t>
            </a:r>
            <a:r>
              <a:rPr lang="en-GB" dirty="0"/>
              <a:t>specified type </a:t>
            </a:r>
            <a:r>
              <a:rPr lang="en-GB" dirty="0" smtClean="0"/>
              <a:t>of items.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@model </a:t>
            </a:r>
            <a:r>
              <a:rPr lang="en-GB" sz="2500" dirty="0" err="1">
                <a:solidFill>
                  <a:srgbClr val="2B91AF"/>
                </a:solidFill>
                <a:latin typeface="Consolas" panose="020B0609020204030204" pitchFamily="49" charset="0"/>
              </a:rPr>
              <a:t>IEnumerable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500" dirty="0" err="1">
                <a:solidFill>
                  <a:srgbClr val="000000"/>
                </a:solidFill>
                <a:latin typeface="Consolas" panose="020B0609020204030204" pitchFamily="49" charset="0"/>
              </a:rPr>
              <a:t>TheCinema.Models.</a:t>
            </a:r>
            <a:r>
              <a:rPr lang="en-GB" sz="2500" dirty="0" err="1">
                <a:solidFill>
                  <a:srgbClr val="2B91AF"/>
                </a:solidFill>
                <a:latin typeface="Consolas" panose="020B0609020204030204" pitchFamily="49" charset="0"/>
              </a:rPr>
              <a:t>Film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6779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Generating 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ASP.NET provides two ways to help you quickly code and generate HTML elements in your view.</a:t>
            </a:r>
          </a:p>
          <a:p>
            <a:r>
              <a:rPr lang="en-GB" b="1" dirty="0"/>
              <a:t>HTML Helpers</a:t>
            </a:r>
            <a:r>
              <a:rPr lang="en-GB" dirty="0"/>
              <a:t>: are server-side methods that help in generating HTML elements understood by browsers.</a:t>
            </a:r>
          </a:p>
          <a:p>
            <a:pPr lvl="1"/>
            <a:r>
              <a:rPr lang="en-GB" dirty="0"/>
              <a:t>They typically start with the @Html directive.</a:t>
            </a:r>
          </a:p>
          <a:p>
            <a:pPr marL="708660" lvl="1" indent="-342900"/>
            <a:r>
              <a:rPr lang="en-GB" dirty="0"/>
              <a:t>This is the older approach! We are stuck with this </a:t>
            </a:r>
            <a:r>
              <a:rPr lang="en-GB" dirty="0" smtClean="0"/>
              <a:t>though!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r>
              <a:rPr lang="en-GB" b="1" dirty="0"/>
              <a:t>Tag Helpers</a:t>
            </a:r>
            <a:r>
              <a:rPr lang="en-GB" dirty="0"/>
              <a:t>: more like regular HTML than HTML Helpers.</a:t>
            </a:r>
          </a:p>
          <a:p>
            <a:pPr lvl="1"/>
            <a:r>
              <a:rPr lang="en-GB" dirty="0"/>
              <a:t>Use attributes to specify server-side properties. These attributes start with </a:t>
            </a:r>
            <a:r>
              <a:rPr lang="en-GB" b="1" dirty="0"/>
              <a:t>asp-</a:t>
            </a:r>
          </a:p>
          <a:p>
            <a:pPr lvl="1"/>
            <a:r>
              <a:rPr lang="en-GB" dirty="0"/>
              <a:t>Newer approach and only works in </a:t>
            </a:r>
            <a:r>
              <a:rPr lang="en-GB" b="1" i="1" dirty="0"/>
              <a:t>ASP.NET Core</a:t>
            </a:r>
            <a:r>
              <a:rPr lang="en-GB" dirty="0"/>
              <a:t>!</a:t>
            </a:r>
          </a:p>
          <a:p>
            <a:pPr lvl="1"/>
            <a:r>
              <a:rPr lang="en-GB" dirty="0"/>
              <a:t>Requires importing the </a:t>
            </a:r>
            <a:r>
              <a:rPr lang="en-GB" dirty="0" err="1"/>
              <a:t>TagHelpers</a:t>
            </a:r>
            <a:r>
              <a:rPr lang="en-GB" dirty="0"/>
              <a:t> </a:t>
            </a:r>
            <a:r>
              <a:rPr lang="en-GB" dirty="0" err="1"/>
              <a:t>NuGET</a:t>
            </a:r>
            <a:r>
              <a:rPr lang="en-GB" dirty="0"/>
              <a:t> package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655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Helpers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495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general syntax is as follows</a:t>
            </a:r>
          </a:p>
          <a:p>
            <a:pPr marL="640080" lvl="2" indent="0">
              <a:buNone/>
            </a:pPr>
            <a:r>
              <a:rPr lang="en-GB" sz="2200" b="1" dirty="0" err="1"/>
              <a:t>Html.HelperName</a:t>
            </a:r>
            <a:r>
              <a:rPr lang="en-GB" sz="2200" dirty="0"/>
              <a:t>(string </a:t>
            </a:r>
            <a:r>
              <a:rPr lang="en-GB" sz="2200" b="1" dirty="0"/>
              <a:t>name</a:t>
            </a:r>
            <a:r>
              <a:rPr lang="en-GB" sz="2200" dirty="0"/>
              <a:t>, object </a:t>
            </a:r>
            <a:r>
              <a:rPr lang="en-GB" sz="2200" b="1" dirty="0"/>
              <a:t>value</a:t>
            </a:r>
            <a:r>
              <a:rPr lang="en-GB" sz="2200" dirty="0"/>
              <a:t>, object </a:t>
            </a:r>
            <a:r>
              <a:rPr lang="en-GB" sz="2200" b="1" dirty="0" err="1"/>
              <a:t>htmlAttributes</a:t>
            </a:r>
            <a:r>
              <a:rPr lang="en-GB" sz="2200" dirty="0"/>
              <a:t>)</a:t>
            </a:r>
          </a:p>
          <a:p>
            <a:r>
              <a:rPr lang="en-GB" dirty="0"/>
              <a:t>The </a:t>
            </a:r>
            <a:r>
              <a:rPr lang="en-GB" dirty="0" err="1"/>
              <a:t>HelperName</a:t>
            </a:r>
            <a:r>
              <a:rPr lang="en-GB" dirty="0"/>
              <a:t> is the specific type of </a:t>
            </a:r>
            <a:r>
              <a:rPr lang="en-GB" dirty="0" err="1"/>
              <a:t>HtmlHelper</a:t>
            </a:r>
            <a:r>
              <a:rPr lang="en-GB" dirty="0"/>
              <a:t> you require e.g. </a:t>
            </a:r>
            <a:r>
              <a:rPr lang="en-GB" dirty="0" err="1"/>
              <a:t>TextBox</a:t>
            </a:r>
            <a:r>
              <a:rPr lang="en-GB" dirty="0"/>
              <a:t>, </a:t>
            </a:r>
            <a:r>
              <a:rPr lang="en-GB" dirty="0" err="1"/>
              <a:t>ActionLink</a:t>
            </a:r>
            <a:r>
              <a:rPr lang="en-GB" dirty="0"/>
              <a:t>, </a:t>
            </a:r>
            <a:r>
              <a:rPr lang="en-GB" dirty="0" err="1"/>
              <a:t>RadioButton</a:t>
            </a:r>
            <a:r>
              <a:rPr lang="en-GB" dirty="0"/>
              <a:t>, etc.</a:t>
            </a:r>
          </a:p>
          <a:p>
            <a:r>
              <a:rPr lang="en-GB" dirty="0"/>
              <a:t>The parameters are </a:t>
            </a:r>
            <a:r>
              <a:rPr lang="en-GB" dirty="0" smtClean="0"/>
              <a:t>optional, but you will mostly likely need the value at the minimum</a:t>
            </a:r>
            <a:endParaRPr lang="en-GB" dirty="0"/>
          </a:p>
          <a:p>
            <a:pPr lvl="1"/>
            <a:r>
              <a:rPr lang="en-GB" b="1" dirty="0"/>
              <a:t>Name</a:t>
            </a:r>
            <a:r>
              <a:rPr lang="en-GB" dirty="0"/>
              <a:t>: represents the name of the form element in the rendered HTML</a:t>
            </a:r>
          </a:p>
          <a:p>
            <a:pPr lvl="1"/>
            <a:r>
              <a:rPr lang="en-GB" b="1" dirty="0"/>
              <a:t>Value</a:t>
            </a:r>
            <a:r>
              <a:rPr lang="en-GB" dirty="0"/>
              <a:t>: the value of the element (e.g. a model property value)</a:t>
            </a:r>
          </a:p>
          <a:p>
            <a:pPr lvl="1"/>
            <a:r>
              <a:rPr lang="en-GB" b="1" dirty="0" err="1"/>
              <a:t>htmlAttributes</a:t>
            </a:r>
            <a:r>
              <a:rPr lang="en-GB" dirty="0"/>
              <a:t>: any additional HTML attributes you want to add to the element e.g. a specific CSS class.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1609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Helper Example: </a:t>
            </a:r>
            <a:r>
              <a:rPr lang="en-GB" dirty="0" err="1"/>
              <a:t>TextBox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70000" lnSpcReduction="20000"/>
          </a:bodyPr>
          <a:lstStyle/>
          <a:p>
            <a:r>
              <a:rPr lang="en-GB" sz="3600" dirty="0"/>
              <a:t>The View specifies that it is using the Student model</a:t>
            </a:r>
          </a:p>
          <a:p>
            <a:pPr marL="320040" lvl="1" indent="0" algn="ctr">
              <a:buNone/>
            </a:pPr>
            <a:r>
              <a:rPr lang="en-US" altLang="en-US" sz="33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@model</a:t>
            </a:r>
            <a:r>
              <a:rPr lang="en-US" altLang="en-US" sz="33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sz="3300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US" altLang="en-US" sz="500" dirty="0"/>
              <a:t> </a:t>
            </a:r>
            <a:endParaRPr lang="en-GB" sz="3300" dirty="0"/>
          </a:p>
          <a:p>
            <a:r>
              <a:rPr lang="en-GB" sz="3600" dirty="0" smtClean="0"/>
              <a:t>Using a </a:t>
            </a:r>
            <a:r>
              <a:rPr lang="en-GB" sz="3600" dirty="0" err="1"/>
              <a:t>Html.TextBox</a:t>
            </a:r>
            <a:r>
              <a:rPr lang="en-GB" sz="3600" dirty="0"/>
              <a:t>() helper to display the name:</a:t>
            </a:r>
          </a:p>
          <a:p>
            <a:pPr marL="0" indent="0"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altLang="en-US" sz="26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US" altLang="en-US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Html.TextBox</a:t>
            </a:r>
            <a:r>
              <a:rPr lang="en-US" altLang="en-US" sz="2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US" altLang="en-US" sz="26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US" altLang="en-US" sz="2600" dirty="0" err="1">
                <a:solidFill>
                  <a:srgbClr val="A31515"/>
                </a:solidFill>
                <a:latin typeface="Consolas" panose="020B0609020204030204" pitchFamily="49" charset="0"/>
              </a:rPr>
              <a:t>StudentName</a:t>
            </a:r>
            <a:r>
              <a:rPr lang="en-US" altLang="en-US" sz="26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US" altLang="en-US" sz="26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US" altLang="en-US" sz="2600" dirty="0">
                <a:solidFill>
                  <a:srgbClr val="0000FF"/>
                </a:solidFill>
                <a:latin typeface="Consolas" panose="020B0609020204030204" pitchFamily="49" charset="0"/>
              </a:rPr>
              <a:t>null</a:t>
            </a:r>
            <a:r>
              <a:rPr lang="en-US" altLang="en-US" sz="26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US" altLang="en-US" sz="26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US" altLang="en-US" sz="2600" dirty="0">
                <a:solidFill>
                  <a:srgbClr val="000000"/>
                </a:solidFill>
                <a:latin typeface="Consolas" panose="020B0609020204030204" pitchFamily="49" charset="0"/>
              </a:rPr>
              <a:t> {@class = </a:t>
            </a:r>
            <a:r>
              <a:rPr lang="en-US" altLang="en-US" sz="2600" dirty="0">
                <a:solidFill>
                  <a:srgbClr val="A31515"/>
                </a:solidFill>
                <a:latin typeface="Consolas" panose="020B0609020204030204" pitchFamily="49" charset="0"/>
              </a:rPr>
              <a:t>"form-control"</a:t>
            </a:r>
            <a:r>
              <a:rPr lang="en-US" altLang="en-US" sz="2600" dirty="0">
                <a:solidFill>
                  <a:srgbClr val="000000"/>
                </a:solidFill>
                <a:latin typeface="Consolas" panose="020B0609020204030204" pitchFamily="49" charset="0"/>
              </a:rPr>
              <a:t>})</a:t>
            </a:r>
            <a:r>
              <a:rPr lang="en-US" altLang="en-US" sz="2600" dirty="0"/>
              <a:t> </a:t>
            </a:r>
            <a:endParaRPr lang="en-GB" sz="2600" dirty="0"/>
          </a:p>
          <a:p>
            <a:pPr lvl="1"/>
            <a:r>
              <a:rPr lang="en-GB" sz="3100" dirty="0"/>
              <a:t>Binds to a </a:t>
            </a:r>
            <a:r>
              <a:rPr lang="en-GB" sz="3100" dirty="0" err="1"/>
              <a:t>StudentName</a:t>
            </a:r>
            <a:r>
              <a:rPr lang="en-GB" sz="3100" dirty="0"/>
              <a:t> model class property</a:t>
            </a:r>
          </a:p>
          <a:p>
            <a:pPr lvl="1"/>
            <a:r>
              <a:rPr lang="en-GB" sz="3100" dirty="0"/>
              <a:t>The name and id of this HTML control will also be </a:t>
            </a:r>
            <a:r>
              <a:rPr lang="en-GB" sz="3100" dirty="0" err="1"/>
              <a:t>StudentName</a:t>
            </a:r>
            <a:r>
              <a:rPr lang="en-GB" sz="3100" dirty="0"/>
              <a:t>.</a:t>
            </a:r>
          </a:p>
          <a:p>
            <a:pPr lvl="1"/>
            <a:r>
              <a:rPr lang="en-GB" sz="3100" dirty="0"/>
              <a:t>If you had wanted to use a different name and id, then you bind the element to the model using the second currently “</a:t>
            </a:r>
            <a:r>
              <a:rPr lang="en-GB" sz="3100" b="1" i="1" dirty="0"/>
              <a:t>null</a:t>
            </a:r>
            <a:r>
              <a:rPr lang="en-GB" sz="3100" dirty="0"/>
              <a:t>” property.</a:t>
            </a:r>
          </a:p>
          <a:p>
            <a:pPr lvl="1"/>
            <a:r>
              <a:rPr lang="en-GB" sz="3100" dirty="0"/>
              <a:t>Defines an additional CSS class “form-control” to use for this element in the HTML.</a:t>
            </a:r>
          </a:p>
          <a:p>
            <a:r>
              <a:rPr lang="en-GB" sz="3100" dirty="0"/>
              <a:t>Outputs the following HTML:</a:t>
            </a:r>
          </a:p>
          <a:p>
            <a:pPr marL="594360" lvl="2" indent="0">
              <a:buNone/>
            </a:pPr>
            <a:r>
              <a:rPr lang="en-US" altLang="en-US" sz="26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US" altLang="en-US" sz="2600" dirty="0">
                <a:solidFill>
                  <a:srgbClr val="800000"/>
                </a:solidFill>
                <a:latin typeface="Consolas" panose="020B0609020204030204" pitchFamily="49" charset="0"/>
              </a:rPr>
              <a:t>input</a:t>
            </a:r>
            <a:r>
              <a:rPr lang="en-US" altLang="en-US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sz="26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US" altLang="en-US" sz="2600" dirty="0">
                <a:solidFill>
                  <a:srgbClr val="0000FF"/>
                </a:solidFill>
                <a:latin typeface="Consolas" panose="020B0609020204030204" pitchFamily="49" charset="0"/>
              </a:rPr>
              <a:t>="form-control"</a:t>
            </a:r>
            <a:r>
              <a:rPr lang="en-US" altLang="en-US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sz="26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US" altLang="en-US" sz="26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US" altLang="en-US" sz="2600" dirty="0" err="1">
                <a:solidFill>
                  <a:srgbClr val="0000FF"/>
                </a:solidFill>
                <a:latin typeface="Consolas" panose="020B0609020204030204" pitchFamily="49" charset="0"/>
              </a:rPr>
              <a:t>StudentName</a:t>
            </a:r>
            <a:r>
              <a:rPr lang="en-US" altLang="en-US" sz="26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US" altLang="en-US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sz="2600" dirty="0">
                <a:solidFill>
                  <a:srgbClr val="FF0000"/>
                </a:solidFill>
                <a:latin typeface="Consolas" panose="020B0609020204030204" pitchFamily="49" charset="0"/>
              </a:rPr>
              <a:t>name</a:t>
            </a:r>
            <a:r>
              <a:rPr lang="en-US" altLang="en-US" sz="26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US" altLang="en-US" sz="2600" dirty="0" err="1">
                <a:solidFill>
                  <a:srgbClr val="0000FF"/>
                </a:solidFill>
                <a:latin typeface="Consolas" panose="020B0609020204030204" pitchFamily="49" charset="0"/>
              </a:rPr>
              <a:t>StudentName</a:t>
            </a:r>
            <a:r>
              <a:rPr lang="en-US" altLang="en-US" sz="26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US" altLang="en-US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sz="2600" dirty="0">
                <a:solidFill>
                  <a:srgbClr val="FF0000"/>
                </a:solidFill>
                <a:latin typeface="Consolas" panose="020B0609020204030204" pitchFamily="49" charset="0"/>
              </a:rPr>
              <a:t>type</a:t>
            </a:r>
            <a:r>
              <a:rPr lang="en-US" altLang="en-US" sz="2600" dirty="0">
                <a:solidFill>
                  <a:srgbClr val="0000FF"/>
                </a:solidFill>
                <a:latin typeface="Consolas" panose="020B0609020204030204" pitchFamily="49" charset="0"/>
              </a:rPr>
              <a:t>="text"</a:t>
            </a:r>
            <a:r>
              <a:rPr lang="en-US" altLang="en-US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sz="2600" dirty="0">
                <a:solidFill>
                  <a:srgbClr val="FF0000"/>
                </a:solidFill>
                <a:latin typeface="Consolas" panose="020B0609020204030204" pitchFamily="49" charset="0"/>
              </a:rPr>
              <a:t>value</a:t>
            </a:r>
            <a:r>
              <a:rPr lang="en-US" altLang="en-US" sz="2600" dirty="0">
                <a:solidFill>
                  <a:srgbClr val="0000FF"/>
                </a:solidFill>
                <a:latin typeface="Consolas" panose="020B0609020204030204" pitchFamily="49" charset="0"/>
              </a:rPr>
              <a:t>=""</a:t>
            </a:r>
            <a:r>
              <a:rPr lang="en-US" altLang="en-US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sz="2600" dirty="0">
                <a:solidFill>
                  <a:srgbClr val="0000FF"/>
                </a:solidFill>
                <a:latin typeface="Consolas" panose="020B0609020204030204" pitchFamily="49" charset="0"/>
              </a:rPr>
              <a:t>/&gt;</a:t>
            </a:r>
            <a:r>
              <a:rPr lang="en-US" altLang="en-US" sz="200" dirty="0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672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Strongly Typed HTML Helper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are also strongly type model property HTML Helper methods.</a:t>
            </a:r>
          </a:p>
          <a:p>
            <a:r>
              <a:rPr lang="en-GB" dirty="0"/>
              <a:t>These methods typically end in </a:t>
            </a:r>
            <a:r>
              <a:rPr lang="en-GB" b="1" dirty="0"/>
              <a:t>For</a:t>
            </a:r>
            <a:r>
              <a:rPr lang="en-GB" dirty="0"/>
              <a:t> and are </a:t>
            </a:r>
            <a:r>
              <a:rPr lang="en-GB" b="1" i="1" dirty="0"/>
              <a:t>for displaying model data properties</a:t>
            </a:r>
            <a:r>
              <a:rPr lang="en-GB" dirty="0"/>
              <a:t>. E.g.</a:t>
            </a:r>
          </a:p>
          <a:p>
            <a:pPr lvl="1"/>
            <a:r>
              <a:rPr lang="en-GB" dirty="0" err="1"/>
              <a:t>Html.TextBox</a:t>
            </a:r>
            <a:r>
              <a:rPr lang="en-GB" b="1" dirty="0" err="1"/>
              <a:t>For</a:t>
            </a:r>
            <a:r>
              <a:rPr lang="en-GB" dirty="0"/>
              <a:t>(</a:t>
            </a:r>
            <a:r>
              <a:rPr lang="en-GB" dirty="0" err="1"/>
              <a:t>ModelExpression</a:t>
            </a:r>
            <a:r>
              <a:rPr lang="en-GB" dirty="0"/>
              <a:t>, object </a:t>
            </a:r>
            <a:r>
              <a:rPr lang="en-GB" dirty="0" err="1"/>
              <a:t>htmlExpressions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Uses something called </a:t>
            </a:r>
            <a:r>
              <a:rPr lang="en-GB" b="1" dirty="0"/>
              <a:t>Lambda Expressions </a:t>
            </a:r>
            <a:r>
              <a:rPr lang="en-GB" dirty="0"/>
              <a:t>to define the model property to display – discussed later.</a:t>
            </a:r>
          </a:p>
          <a:p>
            <a:r>
              <a:rPr lang="en-GB" dirty="0"/>
              <a:t>For example (still using the Student model for view)</a:t>
            </a:r>
          </a:p>
          <a:p>
            <a:pPr marL="0" lvl="0" indent="0" eaLnBrk="0" fontAlgn="base" hangingPunct="0">
              <a:spcBef>
                <a:spcPts val="1200"/>
              </a:spcBef>
              <a:spcAft>
                <a:spcPts val="1200"/>
              </a:spcAft>
              <a:buClrTx/>
              <a:buSzTx/>
              <a:buNone/>
            </a:pPr>
            <a:r>
              <a:rPr lang="en-US" altLang="en-US" sz="20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US" altLang="en-US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Html.TextBox</a:t>
            </a:r>
            <a:r>
              <a:rPr lang="en-US" altLang="en-US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For</a:t>
            </a: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(m =&gt; </a:t>
            </a:r>
            <a:r>
              <a:rPr lang="en-US" altLang="en-US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m.StudentName</a:t>
            </a: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US" altLang="en-US" sz="20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 {@</a:t>
            </a:r>
            <a:r>
              <a:rPr lang="en-US" altLang="en-US" sz="20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US" altLang="en-US" sz="2000" dirty="0">
                <a:solidFill>
                  <a:srgbClr val="A31515"/>
                </a:solidFill>
                <a:latin typeface="Consolas" panose="020B0609020204030204" pitchFamily="49" charset="0"/>
              </a:rPr>
              <a:t>"form-control"</a:t>
            </a: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}) </a:t>
            </a:r>
            <a:endParaRPr lang="en-GB" sz="2000" dirty="0"/>
          </a:p>
          <a:p>
            <a:r>
              <a:rPr lang="en-GB" dirty="0"/>
              <a:t>Generates the same HTML on the previous slide.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915816" y="5229200"/>
            <a:ext cx="2520280" cy="432048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320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Expressions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Lambda expression is an anonymous function.</a:t>
            </a:r>
          </a:p>
          <a:p>
            <a:r>
              <a:rPr lang="en-GB" dirty="0"/>
              <a:t>The Lambda Operator (</a:t>
            </a:r>
            <a:r>
              <a:rPr lang="en-GB" b="1" dirty="0"/>
              <a:t>=&gt;</a:t>
            </a:r>
            <a:r>
              <a:rPr lang="en-GB" dirty="0"/>
              <a:t>) is used to create a Lambda Expression.</a:t>
            </a:r>
          </a:p>
          <a:p>
            <a:r>
              <a:rPr lang="en-GB" dirty="0"/>
              <a:t>To create a lambda expression, you specify:</a:t>
            </a:r>
          </a:p>
          <a:p>
            <a:pPr lvl="1"/>
            <a:r>
              <a:rPr lang="en-GB" dirty="0"/>
              <a:t>input parameters (if any) on the left side of the lambda operator =&gt;, </a:t>
            </a:r>
          </a:p>
          <a:p>
            <a:pPr lvl="1"/>
            <a:r>
              <a:rPr lang="en-GB" dirty="0"/>
              <a:t>and you put </a:t>
            </a:r>
            <a:r>
              <a:rPr lang="en-GB" dirty="0" smtClean="0"/>
              <a:t>the return value or </a:t>
            </a:r>
            <a:r>
              <a:rPr lang="en-GB" dirty="0"/>
              <a:t>expression or statement block on the other side. </a:t>
            </a:r>
          </a:p>
          <a:p>
            <a:pPr marL="365760" lvl="1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dirty="0"/>
              <a:t>(Input Parameters) </a:t>
            </a:r>
            <a:r>
              <a:rPr lang="en-GB" b="1" dirty="0"/>
              <a:t>=&gt;</a:t>
            </a:r>
            <a:r>
              <a:rPr lang="en-GB" dirty="0"/>
              <a:t> Code Expression to Execute</a:t>
            </a:r>
          </a:p>
          <a:p>
            <a:r>
              <a:rPr lang="en-GB" dirty="0"/>
              <a:t>For example, x =&gt; x * x </a:t>
            </a:r>
          </a:p>
          <a:p>
            <a:pPr lvl="1"/>
            <a:r>
              <a:rPr lang="en-GB" dirty="0"/>
              <a:t>Specifies a parameter x</a:t>
            </a:r>
          </a:p>
          <a:p>
            <a:pPr lvl="1"/>
            <a:r>
              <a:rPr lang="en-GB" dirty="0"/>
              <a:t>The lambda expression returns the value of x squared (x</a:t>
            </a:r>
            <a:r>
              <a:rPr lang="en-GB" baseline="30000" dirty="0"/>
              <a:t>2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3059832" y="5085184"/>
            <a:ext cx="1872208" cy="360040"/>
            <a:chOff x="3059832" y="5085184"/>
            <a:chExt cx="1872208" cy="360040"/>
          </a:xfrm>
        </p:grpSpPr>
        <p:cxnSp>
          <p:nvCxnSpPr>
            <p:cNvPr id="5" name="Straight Arrow Connector 4"/>
            <p:cNvCxnSpPr/>
            <p:nvPr/>
          </p:nvCxnSpPr>
          <p:spPr>
            <a:xfrm>
              <a:off x="3059832" y="5173306"/>
              <a:ext cx="0" cy="2160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Arrow Connector 6"/>
            <p:cNvCxnSpPr/>
            <p:nvPr/>
          </p:nvCxnSpPr>
          <p:spPr>
            <a:xfrm flipH="1">
              <a:off x="4031940" y="5085184"/>
              <a:ext cx="900100" cy="22384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Right Brace 7"/>
            <p:cNvSpPr/>
            <p:nvPr/>
          </p:nvSpPr>
          <p:spPr>
            <a:xfrm rot="16200000">
              <a:off x="3959932" y="5049180"/>
              <a:ext cx="144016" cy="648072"/>
            </a:xfrm>
            <a:prstGeom prst="righ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174979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in HTML Helpers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1317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Lambda expressions are used in HTML Helper methods to select a property of the current model </a:t>
            </a:r>
            <a:r>
              <a:rPr lang="en-GB" dirty="0" smtClean="0"/>
              <a:t>item being.</a:t>
            </a:r>
            <a:endParaRPr lang="en-GB" dirty="0"/>
          </a:p>
          <a:p>
            <a:r>
              <a:rPr lang="en-GB" dirty="0"/>
              <a:t>For example to select the Genre property of the current model data item:</a:t>
            </a:r>
          </a:p>
          <a:p>
            <a:pPr marL="64008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100" dirty="0" err="1"/>
              <a:t>Html.DisplayFor</a:t>
            </a:r>
            <a:r>
              <a:rPr lang="en-GB" sz="2100" dirty="0"/>
              <a:t>(</a:t>
            </a:r>
            <a:r>
              <a:rPr lang="en-GB" sz="2100" b="1" dirty="0"/>
              <a:t>model =&gt; </a:t>
            </a:r>
            <a:r>
              <a:rPr lang="en-GB" sz="2100" b="1" dirty="0" err="1"/>
              <a:t>model.Genre</a:t>
            </a:r>
            <a:r>
              <a:rPr lang="en-GB" sz="2100" dirty="0"/>
              <a:t>)</a:t>
            </a:r>
          </a:p>
          <a:p>
            <a:r>
              <a:rPr lang="en-GB" sz="3200" dirty="0"/>
              <a:t>In the following example, the Lambda expression is used within a loop.</a:t>
            </a:r>
          </a:p>
          <a:p>
            <a:pPr marL="640080" lvl="2" indent="0">
              <a:buNone/>
            </a:pPr>
            <a:r>
              <a:rPr lang="sv-SE" sz="2200" dirty="0"/>
              <a:t>@foreach (var </a:t>
            </a:r>
            <a:r>
              <a:rPr lang="sv-SE" sz="2200" b="1" dirty="0"/>
              <a:t>item</a:t>
            </a:r>
            <a:r>
              <a:rPr lang="sv-SE" sz="2200" dirty="0"/>
              <a:t> in Model) {</a:t>
            </a:r>
            <a:endParaRPr lang="en-GB" sz="2200" dirty="0">
              <a:solidFill>
                <a:srgbClr val="000000"/>
              </a:solidFill>
              <a:highlight>
                <a:srgbClr val="FFFF00"/>
              </a:highlight>
              <a:latin typeface="Consolas" panose="020B0609020204030204" pitchFamily="49" charset="0"/>
            </a:endParaRPr>
          </a:p>
          <a:p>
            <a:pPr marL="1097280" lvl="3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1900" dirty="0" err="1"/>
              <a:t>Html.DisplayFor</a:t>
            </a:r>
            <a:r>
              <a:rPr lang="en-GB" sz="1900" dirty="0"/>
              <a:t>(</a:t>
            </a:r>
            <a:r>
              <a:rPr lang="en-GB" sz="1900" b="1" dirty="0" err="1"/>
              <a:t>modelItem</a:t>
            </a:r>
            <a:r>
              <a:rPr lang="en-GB" sz="1900" b="1" dirty="0"/>
              <a:t> =&gt; </a:t>
            </a:r>
            <a:r>
              <a:rPr lang="en-GB" sz="1900" b="1" dirty="0" err="1"/>
              <a:t>item.Title</a:t>
            </a:r>
            <a:r>
              <a:rPr lang="en-GB" sz="1900" dirty="0"/>
              <a:t>)</a:t>
            </a:r>
          </a:p>
          <a:p>
            <a:pPr marL="640080" lvl="2" indent="0">
              <a:buNone/>
            </a:pPr>
            <a:r>
              <a:rPr lang="en-GB" sz="2200" dirty="0"/>
              <a:t>}</a:t>
            </a:r>
            <a:endParaRPr lang="en-GB" dirty="0"/>
          </a:p>
          <a:p>
            <a:pPr lvl="1"/>
            <a:r>
              <a:rPr lang="en-GB" dirty="0"/>
              <a:t>The input parameter on the left side in this example is actually redundant because it uses the current looping variable, </a:t>
            </a:r>
            <a:r>
              <a:rPr lang="en-GB" b="1" dirty="0"/>
              <a:t>item</a:t>
            </a:r>
            <a:r>
              <a:rPr lang="en-GB" dirty="0"/>
              <a:t>, instead to select the property of interest.</a:t>
            </a:r>
          </a:p>
          <a:p>
            <a:pPr lvl="1"/>
            <a:r>
              <a:rPr lang="en-GB" dirty="0"/>
              <a:t>It is used in this way just to conform to the syntax.</a:t>
            </a:r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2771800" y="4725144"/>
            <a:ext cx="432048" cy="13681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9216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Helper Methods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2679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231033">
                  <a:extLst>
                    <a:ext uri="{9D8B030D-6E8A-4147-A177-3AD203B41FA5}">
                      <a16:colId xmlns="" xmlns:a16="http://schemas.microsoft.com/office/drawing/2014/main" val="2161987193"/>
                    </a:ext>
                  </a:extLst>
                </a:gridCol>
                <a:gridCol w="3096344">
                  <a:extLst>
                    <a:ext uri="{9D8B030D-6E8A-4147-A177-3AD203B41FA5}">
                      <a16:colId xmlns="" xmlns:a16="http://schemas.microsoft.com/office/drawing/2014/main" val="2058064768"/>
                    </a:ext>
                  </a:extLst>
                </a:gridCol>
                <a:gridCol w="2826023">
                  <a:extLst>
                    <a:ext uri="{9D8B030D-6E8A-4147-A177-3AD203B41FA5}">
                      <a16:colId xmlns="" xmlns:a16="http://schemas.microsoft.com/office/drawing/2014/main" val="264455447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HtmlHelper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Strongly</a:t>
                      </a:r>
                      <a:r>
                        <a:rPr lang="en-GB" baseline="0" dirty="0"/>
                        <a:t> Typed </a:t>
                      </a:r>
                      <a:r>
                        <a:rPr lang="en-GB" baseline="0" dirty="0" err="1"/>
                        <a:t>HtmlHelper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HTML 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7207095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Html.ActionLink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Anchor &lt;a&gt;</a:t>
                      </a:r>
                      <a:r>
                        <a:rPr lang="en-GB" baseline="0" dirty="0"/>
                        <a:t> link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4997479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Html.TextBox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Html.TextBoxFor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Textbox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7834412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Html.TextArea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Html.TextAreaFor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TextArea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251100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Html.CheckBox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Html.CheckBoxFor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Checkbox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49949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Html.RadioButton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Html.RadioButtonFor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Radio button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7269604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Html.DropDownList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Html.DropDownListFor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Dropdown,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combobox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485368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Html.ListBox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Html.ListBoxFor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Multi-select list box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3600626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Html.Hidden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Html.HiddenFor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Hidden field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8600116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Html.Password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Html.PasswordFor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Password textbox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540750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Html.Label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Html.LabelFor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Label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663729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Html.Editor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Html.EditorFor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Automatically</a:t>
                      </a:r>
                      <a:r>
                        <a:rPr lang="en-GB" baseline="0" dirty="0"/>
                        <a:t> generates HTML controls based on the data type of the model property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268352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493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smtClean="0"/>
              <a:t>Layout and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HTML Web Pages are usually divided into sections collectively referred to as the Web Page Layout.</a:t>
            </a:r>
          </a:p>
          <a:p>
            <a:r>
              <a:rPr lang="en-GB" dirty="0"/>
              <a:t>It includes the common user interface elements  of the web site/application, such as the header navigation or menu elements and footer.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34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Layout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587139634"/>
              </p:ext>
            </p:extLst>
          </p:nvPr>
        </p:nvGraphicFramePr>
        <p:xfrm>
          <a:off x="612774" y="1600200"/>
          <a:ext cx="8153273" cy="45651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3566">
                  <a:extLst>
                    <a:ext uri="{9D8B030D-6E8A-4147-A177-3AD203B41FA5}">
                      <a16:colId xmlns="" xmlns:a16="http://schemas.microsoft.com/office/drawing/2014/main" val="1440192697"/>
                    </a:ext>
                  </a:extLst>
                </a:gridCol>
                <a:gridCol w="6419707">
                  <a:extLst>
                    <a:ext uri="{9D8B030D-6E8A-4147-A177-3AD203B41FA5}">
                      <a16:colId xmlns="" xmlns:a16="http://schemas.microsoft.com/office/drawing/2014/main" val="4047641679"/>
                    </a:ext>
                  </a:extLst>
                </a:gridCol>
              </a:tblGrid>
              <a:tr h="658483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Header</a:t>
                      </a:r>
                      <a:r>
                        <a:rPr lang="en-GB" baseline="0" dirty="0"/>
                        <a:t> Section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661497129"/>
                  </a:ext>
                </a:extLst>
              </a:tr>
              <a:tr h="3248139">
                <a:tc>
                  <a:txBody>
                    <a:bodyPr/>
                    <a:lstStyle/>
                    <a:p>
                      <a:r>
                        <a:rPr lang="en-GB" dirty="0"/>
                        <a:t>Sidebar or Left Navigation Section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/>
                      <a:r>
                        <a:rPr lang="en-GB" dirty="0"/>
                        <a:t>Main</a:t>
                      </a:r>
                      <a:r>
                        <a:rPr lang="en-GB" baseline="0" dirty="0"/>
                        <a:t> Content Section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541820192"/>
                  </a:ext>
                </a:extLst>
              </a:tr>
              <a:tr h="658483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Footer Section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6975824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838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 Layout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Just like standard HTML pages, views frequently share visual and programmatic elements.</a:t>
            </a:r>
          </a:p>
          <a:p>
            <a:r>
              <a:rPr lang="en-GB" dirty="0"/>
              <a:t>In ASP.NET, you define this common content once for reuse in a </a:t>
            </a:r>
            <a:r>
              <a:rPr lang="en-GB" b="1" dirty="0"/>
              <a:t>layout</a:t>
            </a:r>
            <a:r>
              <a:rPr lang="en-GB" dirty="0"/>
              <a:t> file.</a:t>
            </a:r>
          </a:p>
          <a:p>
            <a:r>
              <a:rPr lang="en-GB" dirty="0"/>
              <a:t>The default layout of an ASP.NET app is called </a:t>
            </a:r>
            <a:r>
              <a:rPr lang="en-GB" b="1" dirty="0"/>
              <a:t>_</a:t>
            </a:r>
            <a:r>
              <a:rPr lang="en-GB" b="1" dirty="0" err="1"/>
              <a:t>Layout.cshtml</a:t>
            </a:r>
            <a:r>
              <a:rPr lang="en-GB" dirty="0"/>
              <a:t> and is found in the </a:t>
            </a:r>
            <a:r>
              <a:rPr lang="en-GB" b="1" i="1" dirty="0"/>
              <a:t>Views/Shared folder</a:t>
            </a:r>
            <a:r>
              <a:rPr lang="en-GB" dirty="0"/>
              <a:t>.</a:t>
            </a:r>
          </a:p>
          <a:p>
            <a:r>
              <a:rPr lang="en-GB" dirty="0"/>
              <a:t>The Layout file will usually have an </a:t>
            </a:r>
            <a:r>
              <a:rPr lang="en-GB" b="1" dirty="0"/>
              <a:t>@</a:t>
            </a:r>
            <a:r>
              <a:rPr lang="en-GB" b="1" dirty="0" err="1"/>
              <a:t>RenderBody</a:t>
            </a:r>
            <a:r>
              <a:rPr lang="en-GB" dirty="0"/>
              <a:t>() directive, which indicates where the view specific content should be added to in the layout.</a:t>
            </a:r>
          </a:p>
          <a:p>
            <a:r>
              <a:rPr lang="en-GB" dirty="0"/>
              <a:t>You can have more than one layout defined for your app with different views using different layouts.</a:t>
            </a:r>
          </a:p>
          <a:p>
            <a:r>
              <a:rPr lang="en-GB" dirty="0"/>
              <a:t>By convention, </a:t>
            </a:r>
            <a:r>
              <a:rPr lang="en-GB" b="1" i="1" dirty="0"/>
              <a:t>shared </a:t>
            </a:r>
            <a:r>
              <a:rPr lang="en-GB" b="1" i="1" dirty="0" smtClean="0"/>
              <a:t>files’ </a:t>
            </a:r>
            <a:r>
              <a:rPr lang="en-GB" dirty="0"/>
              <a:t>names start with an </a:t>
            </a:r>
            <a:r>
              <a:rPr lang="en-GB" b="1" i="1" dirty="0"/>
              <a:t>underscore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8215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_</a:t>
            </a:r>
            <a:r>
              <a:rPr lang="en-GB" dirty="0" err="1"/>
              <a:t>ViewStart</a:t>
            </a:r>
            <a:r>
              <a:rPr lang="en-GB" dirty="0"/>
              <a:t> File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</a:t>
            </a:r>
            <a:r>
              <a:rPr lang="en-GB" b="1" dirty="0"/>
              <a:t>_</a:t>
            </a:r>
            <a:r>
              <a:rPr lang="en-GB" b="1" dirty="0" err="1"/>
              <a:t>ViewStart</a:t>
            </a:r>
            <a:r>
              <a:rPr lang="en-GB" b="1" dirty="0"/>
              <a:t> </a:t>
            </a:r>
            <a:r>
              <a:rPr lang="en-GB" dirty="0"/>
              <a:t>file is used to specify any code that you need to run before every view.</a:t>
            </a:r>
          </a:p>
          <a:p>
            <a:r>
              <a:rPr lang="en-GB" dirty="0"/>
              <a:t>For example, it is commonly used to specify the shared layout file to use across the app.</a:t>
            </a:r>
          </a:p>
          <a:p>
            <a:pPr lvl="1"/>
            <a:r>
              <a:rPr lang="en-GB" dirty="0"/>
              <a:t>It is server-based code so starts with @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Layout =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"~/Views/Shared/_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Layout.cshtml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pPr lvl="1"/>
            <a:r>
              <a:rPr lang="en-GB" dirty="0"/>
              <a:t>You can, however, also specify a different layout to use directly in a view.</a:t>
            </a:r>
          </a:p>
          <a:p>
            <a:r>
              <a:rPr lang="en-GB" dirty="0"/>
              <a:t>The _</a:t>
            </a:r>
            <a:r>
              <a:rPr lang="en-GB" dirty="0" err="1"/>
              <a:t>ViewStart</a:t>
            </a:r>
            <a:r>
              <a:rPr lang="en-GB" dirty="0"/>
              <a:t> file can be found in the Views folder.</a:t>
            </a:r>
          </a:p>
        </p:txBody>
      </p:sp>
    </p:spTree>
    <p:extLst>
      <p:ext uri="{BB962C8B-B14F-4D97-AF65-F5344CB8AC3E}">
        <p14:creationId xmlns:p14="http://schemas.microsoft.com/office/powerpoint/2010/main" val="193395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Partial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/>
          </a:bodyPr>
          <a:lstStyle/>
          <a:p>
            <a:r>
              <a:rPr lang="en-GB" dirty="0"/>
              <a:t>Partial views are reusable view blocks that can be shared and reused across your application.</a:t>
            </a:r>
          </a:p>
          <a:p>
            <a:r>
              <a:rPr lang="en-GB" dirty="0"/>
              <a:t>You simply plug the reusable partial view into a desired location in the view.</a:t>
            </a:r>
          </a:p>
          <a:p>
            <a:r>
              <a:rPr lang="en-GB" dirty="0"/>
              <a:t>For example, you could create a partial view displaying login information. It could display:</a:t>
            </a:r>
          </a:p>
          <a:p>
            <a:pPr lvl="1"/>
            <a:r>
              <a:rPr lang="en-GB" dirty="0"/>
              <a:t>A login link if user is not logged in or a welcome/ hello message if logged in.</a:t>
            </a:r>
          </a:p>
          <a:p>
            <a:r>
              <a:rPr lang="en-GB" dirty="0"/>
              <a:t>You add a partial view using the @</a:t>
            </a:r>
            <a:r>
              <a:rPr lang="en-GB" dirty="0" err="1"/>
              <a:t>HTML.Partial</a:t>
            </a:r>
            <a:r>
              <a:rPr lang="en-GB" dirty="0"/>
              <a:t> helper method e.g.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1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Html.Partial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100" dirty="0">
                <a:solidFill>
                  <a:srgbClr val="A31515"/>
                </a:solidFill>
                <a:latin typeface="Consolas" panose="020B0609020204030204" pitchFamily="49" charset="0"/>
              </a:rPr>
              <a:t>"_</a:t>
            </a:r>
            <a:r>
              <a:rPr lang="en-GB" sz="2100" dirty="0" err="1">
                <a:solidFill>
                  <a:srgbClr val="A31515"/>
                </a:solidFill>
                <a:latin typeface="Consolas" panose="020B0609020204030204" pitchFamily="49" charset="0"/>
              </a:rPr>
              <a:t>LoginPartial</a:t>
            </a:r>
            <a:r>
              <a:rPr lang="en-GB" sz="21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1654206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2181982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15454</TotalTime>
  <Words>2368</Words>
  <Application>Microsoft Office PowerPoint</Application>
  <PresentationFormat>On-screen Show (4:3)</PresentationFormat>
  <Paragraphs>314</Paragraphs>
  <Slides>36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A First Look at Views and Controllers</vt:lpstr>
      <vt:lpstr>Today’s Lecture</vt:lpstr>
      <vt:lpstr>Question</vt:lpstr>
      <vt:lpstr>Question</vt:lpstr>
      <vt:lpstr>ASP.NET MVC Application</vt:lpstr>
      <vt:lpstr>Routing in ASP.NET</vt:lpstr>
      <vt:lpstr>Routing in ASP.NET</vt:lpstr>
      <vt:lpstr>Routing in ASP.NET</vt:lpstr>
      <vt:lpstr>The Route Template Pattern</vt:lpstr>
      <vt:lpstr>ASP.NET Routing Examples</vt:lpstr>
      <vt:lpstr>A Typical Data Model Controller</vt:lpstr>
      <vt:lpstr>A Typical Data Model Controller</vt:lpstr>
      <vt:lpstr>Controller Action Result</vt:lpstr>
      <vt:lpstr>Other Action Result Specific Types</vt:lpstr>
      <vt:lpstr>Demo</vt:lpstr>
      <vt:lpstr>Exercise</vt:lpstr>
      <vt:lpstr>Views</vt:lpstr>
      <vt:lpstr>ASP.NET Razor</vt:lpstr>
      <vt:lpstr>ASP.NET Razor</vt:lpstr>
      <vt:lpstr>Razor Syntax Rules</vt:lpstr>
      <vt:lpstr>Razor Syntax Rules</vt:lpstr>
      <vt:lpstr>ASP.NET Razor Syntax</vt:lpstr>
      <vt:lpstr>Specifying the Model for the View</vt:lpstr>
      <vt:lpstr>Generating HTML</vt:lpstr>
      <vt:lpstr>HTML Helpers</vt:lpstr>
      <vt:lpstr>HTML Helper Example: TextBox</vt:lpstr>
      <vt:lpstr>Strongly Typed HTML Helper Methods</vt:lpstr>
      <vt:lpstr>Lambda Expressions</vt:lpstr>
      <vt:lpstr>Lambda Expressions in HTML Helpers</vt:lpstr>
      <vt:lpstr>HTML Helper Methods</vt:lpstr>
      <vt:lpstr>The Layout and Views</vt:lpstr>
      <vt:lpstr>A Simple Layout</vt:lpstr>
      <vt:lpstr>View Layout</vt:lpstr>
      <vt:lpstr>The _ViewStart File</vt:lpstr>
      <vt:lpstr>Partial Views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2941</cp:revision>
  <cp:lastPrinted>2014-09-29T16:21:25Z</cp:lastPrinted>
  <dcterms:created xsi:type="dcterms:W3CDTF">2013-09-18T07:00:31Z</dcterms:created>
  <dcterms:modified xsi:type="dcterms:W3CDTF">2017-02-16T14:55:57Z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