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00" r:id="rId1"/>
  </p:sldMasterIdLst>
  <p:notesMasterIdLst>
    <p:notesMasterId r:id="rId14"/>
  </p:notesMasterIdLst>
  <p:sldIdLst>
    <p:sldId id="256" r:id="rId2"/>
    <p:sldId id="257" r:id="rId3"/>
    <p:sldId id="263" r:id="rId4"/>
    <p:sldId id="285" r:id="rId5"/>
    <p:sldId id="276" r:id="rId6"/>
    <p:sldId id="286" r:id="rId7"/>
    <p:sldId id="277" r:id="rId8"/>
    <p:sldId id="278" r:id="rId9"/>
    <p:sldId id="279" r:id="rId10"/>
    <p:sldId id="269" r:id="rId11"/>
    <p:sldId id="268" r:id="rId12"/>
    <p:sldId id="28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DE1CD"/>
    <a:srgbClr val="E95335"/>
    <a:srgbClr val="E33B83"/>
    <a:srgbClr val="3972E5"/>
    <a:srgbClr val="9DF2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82136" autoAdjust="0"/>
  </p:normalViewPr>
  <p:slideViewPr>
    <p:cSldViewPr snapToGrid="0">
      <p:cViewPr varScale="1">
        <p:scale>
          <a:sx n="67" d="100"/>
          <a:sy n="67" d="100"/>
        </p:scale>
        <p:origin x="852"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jp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B4D34E-B555-4D72-AB38-50EF77253AC2}"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US"/>
        </a:p>
      </dgm:t>
    </dgm:pt>
    <dgm:pt modelId="{9DCD859E-D3CD-4D58-911D-BB600094411F}">
      <dgm:prSet phldrT="[Text]" custT="1"/>
      <dgm:spPr/>
      <dgm:t>
        <a:bodyPr/>
        <a:lstStyle/>
        <a:p>
          <a:r>
            <a:rPr lang="en-US" sz="2400" b="1" dirty="0">
              <a:solidFill>
                <a:schemeClr val="tx1"/>
              </a:solidFill>
              <a:latin typeface="Agency FB" panose="020B0503020202020204" pitchFamily="34" charset="0"/>
              <a:cs typeface="Arial" panose="020B0604020202020204" pitchFamily="34" charset="0"/>
            </a:rPr>
            <a:t>Guest accommodation</a:t>
          </a:r>
        </a:p>
      </dgm:t>
    </dgm:pt>
    <dgm:pt modelId="{36EFBC79-AC8E-4321-8A0A-CC4CDD6DE07D}" type="parTrans" cxnId="{FB76F173-6082-42BF-8FDD-C8A6BB3BA293}">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A36E87EE-E591-4D16-89F2-564727E903B1}" type="sibTrans" cxnId="{FB76F173-6082-42BF-8FDD-C8A6BB3BA293}">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27F77C25-08C5-408D-9BDF-7438BAFAB226}">
      <dgm:prSet phldrT="[Text]" custT="1"/>
      <dgm:spPr/>
      <dgm:t>
        <a:bodyPr/>
        <a:lstStyle/>
        <a:p>
          <a:r>
            <a:rPr lang="en-US" sz="2400" b="1" dirty="0">
              <a:solidFill>
                <a:schemeClr val="tx1"/>
              </a:solidFill>
              <a:latin typeface="Agency FB" panose="020B0503020202020204" pitchFamily="34" charset="0"/>
              <a:cs typeface="Arial" panose="020B0604020202020204" pitchFamily="34" charset="0"/>
            </a:rPr>
            <a:t>Preparing foods, raw materials, ready-made foods</a:t>
          </a:r>
        </a:p>
      </dgm:t>
    </dgm:pt>
    <dgm:pt modelId="{96090ECC-3B6F-4651-85BD-54D29E5139D9}" type="parTrans" cxnId="{A052DA02-E345-4B7A-8B58-C2224442DAC4}">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E62580CE-6A1F-4EDD-B776-ABB9B9182BF1}" type="sibTrans" cxnId="{A052DA02-E345-4B7A-8B58-C2224442DAC4}">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04070884-98A3-4AC0-90F5-50FEF986EDEB}">
      <dgm:prSet phldrT="[Text]" custT="1"/>
      <dgm:spPr/>
      <dgm:t>
        <a:bodyPr/>
        <a:lstStyle/>
        <a:p>
          <a:r>
            <a:rPr lang="en-US" sz="2400" b="1" dirty="0">
              <a:solidFill>
                <a:schemeClr val="tx1"/>
              </a:solidFill>
              <a:latin typeface="Agency FB" panose="020B0503020202020204" pitchFamily="34" charset="0"/>
              <a:cs typeface="Arial" panose="020B0604020202020204" pitchFamily="34" charset="0"/>
            </a:rPr>
            <a:t>A user-friendly interface, extensive back-office management, security management</a:t>
          </a:r>
        </a:p>
      </dgm:t>
    </dgm:pt>
    <dgm:pt modelId="{734A90C9-D970-43BB-8A2A-FC8B7EEDEC3C}" type="parTrans" cxnId="{5E3ED3E1-F448-4FB8-B41D-5F8715C87D6D}">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D00A4967-496B-45E1-9841-DAF3BAB8C730}" type="sibTrans" cxnId="{5E3ED3E1-F448-4FB8-B41D-5F8715C87D6D}">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9ABF01A6-6222-42D1-9C13-21BF44490354}" type="pres">
      <dgm:prSet presAssocID="{DAB4D34E-B555-4D72-AB38-50EF77253AC2}" presName="Name0" presStyleCnt="0">
        <dgm:presLayoutVars>
          <dgm:dir/>
          <dgm:resizeHandles val="exact"/>
        </dgm:presLayoutVars>
      </dgm:prSet>
      <dgm:spPr/>
    </dgm:pt>
    <dgm:pt modelId="{0E31E378-6C1D-4E96-9917-3D0B56C3B80B}" type="pres">
      <dgm:prSet presAssocID="{DAB4D34E-B555-4D72-AB38-50EF77253AC2}" presName="bkgdShp" presStyleLbl="alignAccFollowNode1" presStyleIdx="0" presStyleCnt="1"/>
      <dgm:spPr/>
    </dgm:pt>
    <dgm:pt modelId="{6F2C0FE6-9162-4AE4-BA6E-BD559BAE1695}" type="pres">
      <dgm:prSet presAssocID="{DAB4D34E-B555-4D72-AB38-50EF77253AC2}" presName="linComp" presStyleCnt="0"/>
      <dgm:spPr/>
    </dgm:pt>
    <dgm:pt modelId="{9AAEA00D-E076-40B0-B335-0FC3617C35D5}" type="pres">
      <dgm:prSet presAssocID="{9DCD859E-D3CD-4D58-911D-BB600094411F}" presName="compNode" presStyleCnt="0"/>
      <dgm:spPr/>
    </dgm:pt>
    <dgm:pt modelId="{5D894C0E-5D5D-459D-A1B0-8E1259ECEDCD}" type="pres">
      <dgm:prSet presAssocID="{9DCD859E-D3CD-4D58-911D-BB600094411F}" presName="node" presStyleLbl="node1" presStyleIdx="0" presStyleCnt="3">
        <dgm:presLayoutVars>
          <dgm:bulletEnabled val="1"/>
        </dgm:presLayoutVars>
      </dgm:prSet>
      <dgm:spPr/>
    </dgm:pt>
    <dgm:pt modelId="{E5191737-92A6-4E01-9C3F-8876326ED8F6}" type="pres">
      <dgm:prSet presAssocID="{9DCD859E-D3CD-4D58-911D-BB600094411F}" presName="invisiNode" presStyleLbl="node1" presStyleIdx="0" presStyleCnt="3"/>
      <dgm:spPr/>
    </dgm:pt>
    <dgm:pt modelId="{27F62289-A2E3-46A6-9DCC-B82AE87B2D62}" type="pres">
      <dgm:prSet presAssocID="{9DCD859E-D3CD-4D58-911D-BB600094411F}"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000" b="-1000"/>
          </a:stretch>
        </a:blipFill>
      </dgm:spPr>
    </dgm:pt>
    <dgm:pt modelId="{F096F1FE-2F2A-4A40-8522-A7BB50590984}" type="pres">
      <dgm:prSet presAssocID="{A36E87EE-E591-4D16-89F2-564727E903B1}" presName="sibTrans" presStyleLbl="sibTrans2D1" presStyleIdx="0" presStyleCnt="0"/>
      <dgm:spPr/>
    </dgm:pt>
    <dgm:pt modelId="{24663535-6D29-4D79-8E8B-9B7B9149A748}" type="pres">
      <dgm:prSet presAssocID="{27F77C25-08C5-408D-9BDF-7438BAFAB226}" presName="compNode" presStyleCnt="0"/>
      <dgm:spPr/>
    </dgm:pt>
    <dgm:pt modelId="{C213F3BD-9CDB-4C89-8EB7-017B22C6B6D0}" type="pres">
      <dgm:prSet presAssocID="{27F77C25-08C5-408D-9BDF-7438BAFAB226}" presName="node" presStyleLbl="node1" presStyleIdx="1" presStyleCnt="3">
        <dgm:presLayoutVars>
          <dgm:bulletEnabled val="1"/>
        </dgm:presLayoutVars>
      </dgm:prSet>
      <dgm:spPr/>
    </dgm:pt>
    <dgm:pt modelId="{C122C659-C333-47A6-9447-94725E4A84E3}" type="pres">
      <dgm:prSet presAssocID="{27F77C25-08C5-408D-9BDF-7438BAFAB226}" presName="invisiNode" presStyleLbl="node1" presStyleIdx="1" presStyleCnt="3"/>
      <dgm:spPr/>
    </dgm:pt>
    <dgm:pt modelId="{0C3E0CCB-F832-47C3-AB35-6EFC23752AA3}" type="pres">
      <dgm:prSet presAssocID="{27F77C25-08C5-408D-9BDF-7438BAFAB226}"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9000" r="-19000"/>
          </a:stretch>
        </a:blipFill>
      </dgm:spPr>
    </dgm:pt>
    <dgm:pt modelId="{D7B3C6D2-A95D-4156-9D6E-9281DE762858}" type="pres">
      <dgm:prSet presAssocID="{E62580CE-6A1F-4EDD-B776-ABB9B9182BF1}" presName="sibTrans" presStyleLbl="sibTrans2D1" presStyleIdx="0" presStyleCnt="0"/>
      <dgm:spPr/>
    </dgm:pt>
    <dgm:pt modelId="{AC7F4FFC-7627-4FB4-B33B-B24BC7113128}" type="pres">
      <dgm:prSet presAssocID="{04070884-98A3-4AC0-90F5-50FEF986EDEB}" presName="compNode" presStyleCnt="0"/>
      <dgm:spPr/>
    </dgm:pt>
    <dgm:pt modelId="{5AEFCE4F-504E-4387-BF70-45AE12195AF5}" type="pres">
      <dgm:prSet presAssocID="{04070884-98A3-4AC0-90F5-50FEF986EDEB}" presName="node" presStyleLbl="node1" presStyleIdx="2" presStyleCnt="3">
        <dgm:presLayoutVars>
          <dgm:bulletEnabled val="1"/>
        </dgm:presLayoutVars>
      </dgm:prSet>
      <dgm:spPr/>
    </dgm:pt>
    <dgm:pt modelId="{2CA56141-08C1-4102-9506-B45D25F01E6F}" type="pres">
      <dgm:prSet presAssocID="{04070884-98A3-4AC0-90F5-50FEF986EDEB}" presName="invisiNode" presStyleLbl="node1" presStyleIdx="2" presStyleCnt="3"/>
      <dgm:spPr/>
    </dgm:pt>
    <dgm:pt modelId="{9F5BE4FF-F7DF-4304-B2BE-8F6CD714D91F}" type="pres">
      <dgm:prSet presAssocID="{04070884-98A3-4AC0-90F5-50FEF986EDEB}"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3000" b="-3000"/>
          </a:stretch>
        </a:blipFill>
      </dgm:spPr>
    </dgm:pt>
  </dgm:ptLst>
  <dgm:cxnLst>
    <dgm:cxn modelId="{A052DA02-E345-4B7A-8B58-C2224442DAC4}" srcId="{DAB4D34E-B555-4D72-AB38-50EF77253AC2}" destId="{27F77C25-08C5-408D-9BDF-7438BAFAB226}" srcOrd="1" destOrd="0" parTransId="{96090ECC-3B6F-4651-85BD-54D29E5139D9}" sibTransId="{E62580CE-6A1F-4EDD-B776-ABB9B9182BF1}"/>
    <dgm:cxn modelId="{3DDC471A-3C9E-4857-AA64-AB637E7DC54C}" type="presOf" srcId="{DAB4D34E-B555-4D72-AB38-50EF77253AC2}" destId="{9ABF01A6-6222-42D1-9C13-21BF44490354}" srcOrd="0" destOrd="0" presId="urn:microsoft.com/office/officeart/2005/8/layout/pList2"/>
    <dgm:cxn modelId="{447BE733-34EB-4302-B37C-F692A6DE0343}" type="presOf" srcId="{A36E87EE-E591-4D16-89F2-564727E903B1}" destId="{F096F1FE-2F2A-4A40-8522-A7BB50590984}" srcOrd="0" destOrd="0" presId="urn:microsoft.com/office/officeart/2005/8/layout/pList2"/>
    <dgm:cxn modelId="{25029D5D-7FCF-4575-A7C9-7F417707509D}" type="presOf" srcId="{E62580CE-6A1F-4EDD-B776-ABB9B9182BF1}" destId="{D7B3C6D2-A95D-4156-9D6E-9281DE762858}" srcOrd="0" destOrd="0" presId="urn:microsoft.com/office/officeart/2005/8/layout/pList2"/>
    <dgm:cxn modelId="{3CABF24F-EEB7-416E-9641-A3C0B13E1DE1}" type="presOf" srcId="{27F77C25-08C5-408D-9BDF-7438BAFAB226}" destId="{C213F3BD-9CDB-4C89-8EB7-017B22C6B6D0}" srcOrd="0" destOrd="0" presId="urn:microsoft.com/office/officeart/2005/8/layout/pList2"/>
    <dgm:cxn modelId="{FB76F173-6082-42BF-8FDD-C8A6BB3BA293}" srcId="{DAB4D34E-B555-4D72-AB38-50EF77253AC2}" destId="{9DCD859E-D3CD-4D58-911D-BB600094411F}" srcOrd="0" destOrd="0" parTransId="{36EFBC79-AC8E-4321-8A0A-CC4CDD6DE07D}" sibTransId="{A36E87EE-E591-4D16-89F2-564727E903B1}"/>
    <dgm:cxn modelId="{0514C459-B14C-4C91-8153-E11FDC5D4EBC}" type="presOf" srcId="{9DCD859E-D3CD-4D58-911D-BB600094411F}" destId="{5D894C0E-5D5D-459D-A1B0-8E1259ECEDCD}" srcOrd="0" destOrd="0" presId="urn:microsoft.com/office/officeart/2005/8/layout/pList2"/>
    <dgm:cxn modelId="{3C2460A0-F3CE-4B02-8B52-EA65760D3616}" type="presOf" srcId="{04070884-98A3-4AC0-90F5-50FEF986EDEB}" destId="{5AEFCE4F-504E-4387-BF70-45AE12195AF5}" srcOrd="0" destOrd="0" presId="urn:microsoft.com/office/officeart/2005/8/layout/pList2"/>
    <dgm:cxn modelId="{5E3ED3E1-F448-4FB8-B41D-5F8715C87D6D}" srcId="{DAB4D34E-B555-4D72-AB38-50EF77253AC2}" destId="{04070884-98A3-4AC0-90F5-50FEF986EDEB}" srcOrd="2" destOrd="0" parTransId="{734A90C9-D970-43BB-8A2A-FC8B7EEDEC3C}" sibTransId="{D00A4967-496B-45E1-9841-DAF3BAB8C730}"/>
    <dgm:cxn modelId="{1428C74C-2E44-427C-ADEE-0FD147322658}" type="presParOf" srcId="{9ABF01A6-6222-42D1-9C13-21BF44490354}" destId="{0E31E378-6C1D-4E96-9917-3D0B56C3B80B}" srcOrd="0" destOrd="0" presId="urn:microsoft.com/office/officeart/2005/8/layout/pList2"/>
    <dgm:cxn modelId="{D587DCD2-294D-4AB6-9653-2923C708A7FE}" type="presParOf" srcId="{9ABF01A6-6222-42D1-9C13-21BF44490354}" destId="{6F2C0FE6-9162-4AE4-BA6E-BD559BAE1695}" srcOrd="1" destOrd="0" presId="urn:microsoft.com/office/officeart/2005/8/layout/pList2"/>
    <dgm:cxn modelId="{61DAA2EB-2CAE-49E5-BF31-DCB32A0D4A12}" type="presParOf" srcId="{6F2C0FE6-9162-4AE4-BA6E-BD559BAE1695}" destId="{9AAEA00D-E076-40B0-B335-0FC3617C35D5}" srcOrd="0" destOrd="0" presId="urn:microsoft.com/office/officeart/2005/8/layout/pList2"/>
    <dgm:cxn modelId="{2E5A484F-32B6-4183-B793-7DA90600B0AF}" type="presParOf" srcId="{9AAEA00D-E076-40B0-B335-0FC3617C35D5}" destId="{5D894C0E-5D5D-459D-A1B0-8E1259ECEDCD}" srcOrd="0" destOrd="0" presId="urn:microsoft.com/office/officeart/2005/8/layout/pList2"/>
    <dgm:cxn modelId="{3C4B6B8E-17F7-43B1-BCB3-233653BFD6B7}" type="presParOf" srcId="{9AAEA00D-E076-40B0-B335-0FC3617C35D5}" destId="{E5191737-92A6-4E01-9C3F-8876326ED8F6}" srcOrd="1" destOrd="0" presId="urn:microsoft.com/office/officeart/2005/8/layout/pList2"/>
    <dgm:cxn modelId="{46F59492-FF3A-482A-B821-01D653CE531C}" type="presParOf" srcId="{9AAEA00D-E076-40B0-B335-0FC3617C35D5}" destId="{27F62289-A2E3-46A6-9DCC-B82AE87B2D62}" srcOrd="2" destOrd="0" presId="urn:microsoft.com/office/officeart/2005/8/layout/pList2"/>
    <dgm:cxn modelId="{BE7F57A1-EBE1-4201-8A0E-9E33902CF0BD}" type="presParOf" srcId="{6F2C0FE6-9162-4AE4-BA6E-BD559BAE1695}" destId="{F096F1FE-2F2A-4A40-8522-A7BB50590984}" srcOrd="1" destOrd="0" presId="urn:microsoft.com/office/officeart/2005/8/layout/pList2"/>
    <dgm:cxn modelId="{D103875A-DFEF-434C-98DE-FCCE20AA1125}" type="presParOf" srcId="{6F2C0FE6-9162-4AE4-BA6E-BD559BAE1695}" destId="{24663535-6D29-4D79-8E8B-9B7B9149A748}" srcOrd="2" destOrd="0" presId="urn:microsoft.com/office/officeart/2005/8/layout/pList2"/>
    <dgm:cxn modelId="{1808133C-4D68-426F-822C-2A3906734B8B}" type="presParOf" srcId="{24663535-6D29-4D79-8E8B-9B7B9149A748}" destId="{C213F3BD-9CDB-4C89-8EB7-017B22C6B6D0}" srcOrd="0" destOrd="0" presId="urn:microsoft.com/office/officeart/2005/8/layout/pList2"/>
    <dgm:cxn modelId="{4D0AF2EB-D339-4827-A0FD-08E9A4CB6B61}" type="presParOf" srcId="{24663535-6D29-4D79-8E8B-9B7B9149A748}" destId="{C122C659-C333-47A6-9447-94725E4A84E3}" srcOrd="1" destOrd="0" presId="urn:microsoft.com/office/officeart/2005/8/layout/pList2"/>
    <dgm:cxn modelId="{03957164-DE4F-42E6-B0AA-9E9BEACCAB72}" type="presParOf" srcId="{24663535-6D29-4D79-8E8B-9B7B9149A748}" destId="{0C3E0CCB-F832-47C3-AB35-6EFC23752AA3}" srcOrd="2" destOrd="0" presId="urn:microsoft.com/office/officeart/2005/8/layout/pList2"/>
    <dgm:cxn modelId="{0C27D352-D114-4214-8FEF-8BA970421D31}" type="presParOf" srcId="{6F2C0FE6-9162-4AE4-BA6E-BD559BAE1695}" destId="{D7B3C6D2-A95D-4156-9D6E-9281DE762858}" srcOrd="3" destOrd="0" presId="urn:microsoft.com/office/officeart/2005/8/layout/pList2"/>
    <dgm:cxn modelId="{3B9BA9B2-1BFD-43D6-9850-9B6BBFFD630B}" type="presParOf" srcId="{6F2C0FE6-9162-4AE4-BA6E-BD559BAE1695}" destId="{AC7F4FFC-7627-4FB4-B33B-B24BC7113128}" srcOrd="4" destOrd="0" presId="urn:microsoft.com/office/officeart/2005/8/layout/pList2"/>
    <dgm:cxn modelId="{EAFF5AD1-0536-447E-8E44-F234DE7F1711}" type="presParOf" srcId="{AC7F4FFC-7627-4FB4-B33B-B24BC7113128}" destId="{5AEFCE4F-504E-4387-BF70-45AE12195AF5}" srcOrd="0" destOrd="0" presId="urn:microsoft.com/office/officeart/2005/8/layout/pList2"/>
    <dgm:cxn modelId="{9355C933-2C84-498F-A784-B4A68ABCF9E4}" type="presParOf" srcId="{AC7F4FFC-7627-4FB4-B33B-B24BC7113128}" destId="{2CA56141-08C1-4102-9506-B45D25F01E6F}" srcOrd="1" destOrd="0" presId="urn:microsoft.com/office/officeart/2005/8/layout/pList2"/>
    <dgm:cxn modelId="{54593711-C33F-48DC-B74C-6F053682DFE5}" type="presParOf" srcId="{AC7F4FFC-7627-4FB4-B33B-B24BC7113128}" destId="{9F5BE4FF-F7DF-4304-B2BE-8F6CD714D91F}"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CBC009-C575-4A71-A4B0-18CEEDA8045A}"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99F9FB80-C82F-467A-9DE0-C0CCC721EFF5}">
      <dgm:prSet phldrT="[Text]" custT="1"/>
      <dgm:spPr/>
      <dgm:t>
        <a:bodyPr/>
        <a:lstStyle/>
        <a:p>
          <a:r>
            <a:rPr lang="en-US" sz="2800" b="1" dirty="0">
              <a:solidFill>
                <a:schemeClr val="tx1"/>
              </a:solidFill>
              <a:latin typeface="Agency FB" panose="020B0503020202020204" pitchFamily="34" charset="0"/>
              <a:cs typeface="Arial" panose="020B0604020202020204" pitchFamily="34" charset="0"/>
            </a:rPr>
            <a:t>Setting up and maintaining displays</a:t>
          </a:r>
        </a:p>
      </dgm:t>
    </dgm:pt>
    <dgm:pt modelId="{6400438B-9D6D-41E6-A16A-48D0DDB4DC7E}" type="parTrans" cxnId="{F5AAE76E-0E33-4248-9526-594F61253634}">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CB0838C6-045F-4971-85D7-95012B10E7E8}" type="sibTrans" cxnId="{F5AAE76E-0E33-4248-9526-594F61253634}">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AC78B839-5561-47F4-BB0E-7906CD615A0A}">
      <dgm:prSet phldrT="[Text]" custT="1"/>
      <dgm:spPr/>
      <dgm:t>
        <a:bodyPr/>
        <a:lstStyle/>
        <a:p>
          <a:r>
            <a:rPr lang="en-US" sz="2800" b="1" dirty="0">
              <a:solidFill>
                <a:schemeClr val="tx1"/>
              </a:solidFill>
              <a:latin typeface="Agency FB" panose="020B0503020202020204" pitchFamily="34" charset="0"/>
              <a:cs typeface="Arial" panose="020B0604020202020204" pitchFamily="34" charset="0"/>
            </a:rPr>
            <a:t>Assists customers with wine tasting and purchases</a:t>
          </a:r>
        </a:p>
      </dgm:t>
    </dgm:pt>
    <dgm:pt modelId="{97494518-F62D-4875-9965-2D4E7AF21E8C}" type="parTrans" cxnId="{66D6B01B-422A-4714-87C8-A9934A8A0745}">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596AD350-56F4-46B4-9429-5628BB138570}" type="sibTrans" cxnId="{66D6B01B-422A-4714-87C8-A9934A8A0745}">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F73ACDD5-A670-4EB9-A326-CF839A82943D}">
      <dgm:prSet phldrT="[Text]" custT="1"/>
      <dgm:spPr/>
      <dgm:t>
        <a:bodyPr/>
        <a:lstStyle/>
        <a:p>
          <a:r>
            <a:rPr lang="en-US" sz="2800" b="1" dirty="0">
              <a:solidFill>
                <a:schemeClr val="tx1"/>
              </a:solidFill>
              <a:latin typeface="Agency FB" panose="020B0503020202020204" pitchFamily="34" charset="0"/>
              <a:cs typeface="Arial" panose="020B0604020202020204" pitchFamily="34" charset="0"/>
            </a:rPr>
            <a:t>Provides exceptional and professional customer service </a:t>
          </a:r>
        </a:p>
      </dgm:t>
    </dgm:pt>
    <dgm:pt modelId="{CB8E33C1-03EF-4532-B6CA-1DA862B5A8F3}" type="parTrans" cxnId="{B601AE70-9D76-45BC-BA04-A45759F31D17}">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ACB81FF4-5D6B-4F96-877C-4A8CE5D550F4}" type="sibTrans" cxnId="{B601AE70-9D76-45BC-BA04-A45759F31D17}">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D28DE0EA-5C59-4F72-95C2-158CB9684A14}" type="pres">
      <dgm:prSet presAssocID="{04CBC009-C575-4A71-A4B0-18CEEDA8045A}" presName="linear" presStyleCnt="0">
        <dgm:presLayoutVars>
          <dgm:dir/>
          <dgm:animLvl val="lvl"/>
          <dgm:resizeHandles val="exact"/>
        </dgm:presLayoutVars>
      </dgm:prSet>
      <dgm:spPr/>
    </dgm:pt>
    <dgm:pt modelId="{B2D5B39F-EEA5-47FC-9B40-382102AE8568}" type="pres">
      <dgm:prSet presAssocID="{99F9FB80-C82F-467A-9DE0-C0CCC721EFF5}" presName="parentLin" presStyleCnt="0"/>
      <dgm:spPr/>
    </dgm:pt>
    <dgm:pt modelId="{7C3E426B-390D-4AE5-ADAC-2AD189AC84CF}" type="pres">
      <dgm:prSet presAssocID="{99F9FB80-C82F-467A-9DE0-C0CCC721EFF5}" presName="parentLeftMargin" presStyleLbl="node1" presStyleIdx="0" presStyleCnt="3"/>
      <dgm:spPr/>
    </dgm:pt>
    <dgm:pt modelId="{8E548FD9-F7C9-4C50-9CE7-7AFBA3F3DE35}" type="pres">
      <dgm:prSet presAssocID="{99F9FB80-C82F-467A-9DE0-C0CCC721EFF5}" presName="parentText" presStyleLbl="node1" presStyleIdx="0" presStyleCnt="3">
        <dgm:presLayoutVars>
          <dgm:chMax val="0"/>
          <dgm:bulletEnabled val="1"/>
        </dgm:presLayoutVars>
      </dgm:prSet>
      <dgm:spPr/>
    </dgm:pt>
    <dgm:pt modelId="{9A45837E-1587-41F4-80D8-42E7C938AC6D}" type="pres">
      <dgm:prSet presAssocID="{99F9FB80-C82F-467A-9DE0-C0CCC721EFF5}" presName="negativeSpace" presStyleCnt="0"/>
      <dgm:spPr/>
    </dgm:pt>
    <dgm:pt modelId="{BBC4E273-BB5F-4E1A-8DFF-3518517967A7}" type="pres">
      <dgm:prSet presAssocID="{99F9FB80-C82F-467A-9DE0-C0CCC721EFF5}" presName="childText" presStyleLbl="conFgAcc1" presStyleIdx="0" presStyleCnt="3">
        <dgm:presLayoutVars>
          <dgm:bulletEnabled val="1"/>
        </dgm:presLayoutVars>
      </dgm:prSet>
      <dgm:spPr/>
    </dgm:pt>
    <dgm:pt modelId="{3A27A85C-CCF0-40E3-B022-A5DA14C048E4}" type="pres">
      <dgm:prSet presAssocID="{CB0838C6-045F-4971-85D7-95012B10E7E8}" presName="spaceBetweenRectangles" presStyleCnt="0"/>
      <dgm:spPr/>
    </dgm:pt>
    <dgm:pt modelId="{E8E909C7-4466-4D08-9E9B-16BE84E58795}" type="pres">
      <dgm:prSet presAssocID="{AC78B839-5561-47F4-BB0E-7906CD615A0A}" presName="parentLin" presStyleCnt="0"/>
      <dgm:spPr/>
    </dgm:pt>
    <dgm:pt modelId="{0C0662F0-B6E3-43D4-BC74-041A67EB62F0}" type="pres">
      <dgm:prSet presAssocID="{AC78B839-5561-47F4-BB0E-7906CD615A0A}" presName="parentLeftMargin" presStyleLbl="node1" presStyleIdx="0" presStyleCnt="3"/>
      <dgm:spPr/>
    </dgm:pt>
    <dgm:pt modelId="{D5D24F4D-4D21-406E-9495-AEA17E21C8DF}" type="pres">
      <dgm:prSet presAssocID="{AC78B839-5561-47F4-BB0E-7906CD615A0A}" presName="parentText" presStyleLbl="node1" presStyleIdx="1" presStyleCnt="3">
        <dgm:presLayoutVars>
          <dgm:chMax val="0"/>
          <dgm:bulletEnabled val="1"/>
        </dgm:presLayoutVars>
      </dgm:prSet>
      <dgm:spPr/>
    </dgm:pt>
    <dgm:pt modelId="{E4ADC3F5-FC86-4DBB-9757-12DFAB355019}" type="pres">
      <dgm:prSet presAssocID="{AC78B839-5561-47F4-BB0E-7906CD615A0A}" presName="negativeSpace" presStyleCnt="0"/>
      <dgm:spPr/>
    </dgm:pt>
    <dgm:pt modelId="{3371588A-BE55-4FC7-BDC7-FFE18F681A7B}" type="pres">
      <dgm:prSet presAssocID="{AC78B839-5561-47F4-BB0E-7906CD615A0A}" presName="childText" presStyleLbl="conFgAcc1" presStyleIdx="1" presStyleCnt="3">
        <dgm:presLayoutVars>
          <dgm:bulletEnabled val="1"/>
        </dgm:presLayoutVars>
      </dgm:prSet>
      <dgm:spPr/>
    </dgm:pt>
    <dgm:pt modelId="{A5B4F44B-1A09-4535-AA6B-7AD0CE056FE4}" type="pres">
      <dgm:prSet presAssocID="{596AD350-56F4-46B4-9429-5628BB138570}" presName="spaceBetweenRectangles" presStyleCnt="0"/>
      <dgm:spPr/>
    </dgm:pt>
    <dgm:pt modelId="{293A6217-077D-4FAD-B572-16878B98C9A2}" type="pres">
      <dgm:prSet presAssocID="{F73ACDD5-A670-4EB9-A326-CF839A82943D}" presName="parentLin" presStyleCnt="0"/>
      <dgm:spPr/>
    </dgm:pt>
    <dgm:pt modelId="{581C23E0-E44D-4708-88F5-4D2DD69C6993}" type="pres">
      <dgm:prSet presAssocID="{F73ACDD5-A670-4EB9-A326-CF839A82943D}" presName="parentLeftMargin" presStyleLbl="node1" presStyleIdx="1" presStyleCnt="3"/>
      <dgm:spPr/>
    </dgm:pt>
    <dgm:pt modelId="{3B089B62-F0B2-4653-8A4C-699BE9622865}" type="pres">
      <dgm:prSet presAssocID="{F73ACDD5-A670-4EB9-A326-CF839A82943D}" presName="parentText" presStyleLbl="node1" presStyleIdx="2" presStyleCnt="3">
        <dgm:presLayoutVars>
          <dgm:chMax val="0"/>
          <dgm:bulletEnabled val="1"/>
        </dgm:presLayoutVars>
      </dgm:prSet>
      <dgm:spPr/>
    </dgm:pt>
    <dgm:pt modelId="{DE14F634-D759-4731-8309-CA080F80F102}" type="pres">
      <dgm:prSet presAssocID="{F73ACDD5-A670-4EB9-A326-CF839A82943D}" presName="negativeSpace" presStyleCnt="0"/>
      <dgm:spPr/>
    </dgm:pt>
    <dgm:pt modelId="{6D7670D0-EF2E-4620-800C-9F0AB5086BF1}" type="pres">
      <dgm:prSet presAssocID="{F73ACDD5-A670-4EB9-A326-CF839A82943D}" presName="childText" presStyleLbl="conFgAcc1" presStyleIdx="2" presStyleCnt="3">
        <dgm:presLayoutVars>
          <dgm:bulletEnabled val="1"/>
        </dgm:presLayoutVars>
      </dgm:prSet>
      <dgm:spPr/>
    </dgm:pt>
  </dgm:ptLst>
  <dgm:cxnLst>
    <dgm:cxn modelId="{66D6B01B-422A-4714-87C8-A9934A8A0745}" srcId="{04CBC009-C575-4A71-A4B0-18CEEDA8045A}" destId="{AC78B839-5561-47F4-BB0E-7906CD615A0A}" srcOrd="1" destOrd="0" parTransId="{97494518-F62D-4875-9965-2D4E7AF21E8C}" sibTransId="{596AD350-56F4-46B4-9429-5628BB138570}"/>
    <dgm:cxn modelId="{D5E36840-3F25-4137-AFC8-9ACF801EDA53}" type="presOf" srcId="{F73ACDD5-A670-4EB9-A326-CF839A82943D}" destId="{581C23E0-E44D-4708-88F5-4D2DD69C6993}" srcOrd="0" destOrd="0" presId="urn:microsoft.com/office/officeart/2005/8/layout/list1"/>
    <dgm:cxn modelId="{0253F05E-5141-44DC-89D7-9F63E9DC8F70}" type="presOf" srcId="{99F9FB80-C82F-467A-9DE0-C0CCC721EFF5}" destId="{7C3E426B-390D-4AE5-ADAC-2AD189AC84CF}" srcOrd="0" destOrd="0" presId="urn:microsoft.com/office/officeart/2005/8/layout/list1"/>
    <dgm:cxn modelId="{BAD27862-1A68-46E9-9D01-181B043255AE}" type="presOf" srcId="{04CBC009-C575-4A71-A4B0-18CEEDA8045A}" destId="{D28DE0EA-5C59-4F72-95C2-158CB9684A14}" srcOrd="0" destOrd="0" presId="urn:microsoft.com/office/officeart/2005/8/layout/list1"/>
    <dgm:cxn modelId="{F5AAE76E-0E33-4248-9526-594F61253634}" srcId="{04CBC009-C575-4A71-A4B0-18CEEDA8045A}" destId="{99F9FB80-C82F-467A-9DE0-C0CCC721EFF5}" srcOrd="0" destOrd="0" parTransId="{6400438B-9D6D-41E6-A16A-48D0DDB4DC7E}" sibTransId="{CB0838C6-045F-4971-85D7-95012B10E7E8}"/>
    <dgm:cxn modelId="{B601AE70-9D76-45BC-BA04-A45759F31D17}" srcId="{04CBC009-C575-4A71-A4B0-18CEEDA8045A}" destId="{F73ACDD5-A670-4EB9-A326-CF839A82943D}" srcOrd="2" destOrd="0" parTransId="{CB8E33C1-03EF-4532-B6CA-1DA862B5A8F3}" sibTransId="{ACB81FF4-5D6B-4F96-877C-4A8CE5D550F4}"/>
    <dgm:cxn modelId="{196DBC80-E9A8-4CED-A76A-95B836D29DA1}" type="presOf" srcId="{AC78B839-5561-47F4-BB0E-7906CD615A0A}" destId="{0C0662F0-B6E3-43D4-BC74-041A67EB62F0}" srcOrd="0" destOrd="0" presId="urn:microsoft.com/office/officeart/2005/8/layout/list1"/>
    <dgm:cxn modelId="{BD970D90-4CF4-484F-84E6-8C6089DAE46D}" type="presOf" srcId="{F73ACDD5-A670-4EB9-A326-CF839A82943D}" destId="{3B089B62-F0B2-4653-8A4C-699BE9622865}" srcOrd="1" destOrd="0" presId="urn:microsoft.com/office/officeart/2005/8/layout/list1"/>
    <dgm:cxn modelId="{0398D39D-5CB2-4430-A963-1DE0953A4846}" type="presOf" srcId="{99F9FB80-C82F-467A-9DE0-C0CCC721EFF5}" destId="{8E548FD9-F7C9-4C50-9CE7-7AFBA3F3DE35}" srcOrd="1" destOrd="0" presId="urn:microsoft.com/office/officeart/2005/8/layout/list1"/>
    <dgm:cxn modelId="{545048EB-359D-4F7E-BFEB-EC4F18B9AAA0}" type="presOf" srcId="{AC78B839-5561-47F4-BB0E-7906CD615A0A}" destId="{D5D24F4D-4D21-406E-9495-AEA17E21C8DF}" srcOrd="1" destOrd="0" presId="urn:microsoft.com/office/officeart/2005/8/layout/list1"/>
    <dgm:cxn modelId="{F7DCC075-3513-4DF3-A23E-2C63B9ABBDC2}" type="presParOf" srcId="{D28DE0EA-5C59-4F72-95C2-158CB9684A14}" destId="{B2D5B39F-EEA5-47FC-9B40-382102AE8568}" srcOrd="0" destOrd="0" presId="urn:microsoft.com/office/officeart/2005/8/layout/list1"/>
    <dgm:cxn modelId="{30DD5149-5505-432D-8CD1-A0DAC8BBAED0}" type="presParOf" srcId="{B2D5B39F-EEA5-47FC-9B40-382102AE8568}" destId="{7C3E426B-390D-4AE5-ADAC-2AD189AC84CF}" srcOrd="0" destOrd="0" presId="urn:microsoft.com/office/officeart/2005/8/layout/list1"/>
    <dgm:cxn modelId="{48CDF367-A10E-449B-A31E-51A415B47E7C}" type="presParOf" srcId="{B2D5B39F-EEA5-47FC-9B40-382102AE8568}" destId="{8E548FD9-F7C9-4C50-9CE7-7AFBA3F3DE35}" srcOrd="1" destOrd="0" presId="urn:microsoft.com/office/officeart/2005/8/layout/list1"/>
    <dgm:cxn modelId="{B736316C-1A21-4E27-BE23-4D1792B52AE4}" type="presParOf" srcId="{D28DE0EA-5C59-4F72-95C2-158CB9684A14}" destId="{9A45837E-1587-41F4-80D8-42E7C938AC6D}" srcOrd="1" destOrd="0" presId="urn:microsoft.com/office/officeart/2005/8/layout/list1"/>
    <dgm:cxn modelId="{5D99F532-4F17-4E4D-AD72-9CFBF1DC9AFA}" type="presParOf" srcId="{D28DE0EA-5C59-4F72-95C2-158CB9684A14}" destId="{BBC4E273-BB5F-4E1A-8DFF-3518517967A7}" srcOrd="2" destOrd="0" presId="urn:microsoft.com/office/officeart/2005/8/layout/list1"/>
    <dgm:cxn modelId="{A435CCD9-90F9-44F4-BD5D-B2DA53ABF747}" type="presParOf" srcId="{D28DE0EA-5C59-4F72-95C2-158CB9684A14}" destId="{3A27A85C-CCF0-40E3-B022-A5DA14C048E4}" srcOrd="3" destOrd="0" presId="urn:microsoft.com/office/officeart/2005/8/layout/list1"/>
    <dgm:cxn modelId="{729C95AA-2B8A-4DD9-A86F-559037B1054C}" type="presParOf" srcId="{D28DE0EA-5C59-4F72-95C2-158CB9684A14}" destId="{E8E909C7-4466-4D08-9E9B-16BE84E58795}" srcOrd="4" destOrd="0" presId="urn:microsoft.com/office/officeart/2005/8/layout/list1"/>
    <dgm:cxn modelId="{2A46F9CE-1308-4BE5-9639-D6B453004F6E}" type="presParOf" srcId="{E8E909C7-4466-4D08-9E9B-16BE84E58795}" destId="{0C0662F0-B6E3-43D4-BC74-041A67EB62F0}" srcOrd="0" destOrd="0" presId="urn:microsoft.com/office/officeart/2005/8/layout/list1"/>
    <dgm:cxn modelId="{1F615166-281F-43A5-A530-E61D5826211E}" type="presParOf" srcId="{E8E909C7-4466-4D08-9E9B-16BE84E58795}" destId="{D5D24F4D-4D21-406E-9495-AEA17E21C8DF}" srcOrd="1" destOrd="0" presId="urn:microsoft.com/office/officeart/2005/8/layout/list1"/>
    <dgm:cxn modelId="{27880066-18D7-412A-A31D-29CEB7811009}" type="presParOf" srcId="{D28DE0EA-5C59-4F72-95C2-158CB9684A14}" destId="{E4ADC3F5-FC86-4DBB-9757-12DFAB355019}" srcOrd="5" destOrd="0" presId="urn:microsoft.com/office/officeart/2005/8/layout/list1"/>
    <dgm:cxn modelId="{4EA44AC3-A482-416B-B101-6EBABA828393}" type="presParOf" srcId="{D28DE0EA-5C59-4F72-95C2-158CB9684A14}" destId="{3371588A-BE55-4FC7-BDC7-FFE18F681A7B}" srcOrd="6" destOrd="0" presId="urn:microsoft.com/office/officeart/2005/8/layout/list1"/>
    <dgm:cxn modelId="{512B24C1-A913-4687-8275-20827086A9F9}" type="presParOf" srcId="{D28DE0EA-5C59-4F72-95C2-158CB9684A14}" destId="{A5B4F44B-1A09-4535-AA6B-7AD0CE056FE4}" srcOrd="7" destOrd="0" presId="urn:microsoft.com/office/officeart/2005/8/layout/list1"/>
    <dgm:cxn modelId="{A7C9C2E3-06DB-4B13-9191-1DDF63105442}" type="presParOf" srcId="{D28DE0EA-5C59-4F72-95C2-158CB9684A14}" destId="{293A6217-077D-4FAD-B572-16878B98C9A2}" srcOrd="8" destOrd="0" presId="urn:microsoft.com/office/officeart/2005/8/layout/list1"/>
    <dgm:cxn modelId="{E3E51C1B-9267-455E-88F9-AF6837811167}" type="presParOf" srcId="{293A6217-077D-4FAD-B572-16878B98C9A2}" destId="{581C23E0-E44D-4708-88F5-4D2DD69C6993}" srcOrd="0" destOrd="0" presId="urn:microsoft.com/office/officeart/2005/8/layout/list1"/>
    <dgm:cxn modelId="{BFFE5BCB-DCE2-45F8-9407-6E173E704999}" type="presParOf" srcId="{293A6217-077D-4FAD-B572-16878B98C9A2}" destId="{3B089B62-F0B2-4653-8A4C-699BE9622865}" srcOrd="1" destOrd="0" presId="urn:microsoft.com/office/officeart/2005/8/layout/list1"/>
    <dgm:cxn modelId="{A1A01109-5551-46A9-A2A1-377809D142DA}" type="presParOf" srcId="{D28DE0EA-5C59-4F72-95C2-158CB9684A14}" destId="{DE14F634-D759-4731-8309-CA080F80F102}" srcOrd="9" destOrd="0" presId="urn:microsoft.com/office/officeart/2005/8/layout/list1"/>
    <dgm:cxn modelId="{1AB13237-7FEF-43EC-8FAB-099B35D0355D}" type="presParOf" srcId="{D28DE0EA-5C59-4F72-95C2-158CB9684A14}" destId="{6D7670D0-EF2E-4620-800C-9F0AB5086BF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CBC009-C575-4A71-A4B0-18CEEDA8045A}"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99F9FB80-C82F-467A-9DE0-C0CCC721EFF5}">
      <dgm:prSet phldrT="[Text]" custT="1"/>
      <dgm:spPr/>
      <dgm:t>
        <a:bodyPr/>
        <a:lstStyle/>
        <a:p>
          <a:r>
            <a:rPr lang="en-US" sz="2800" b="1" dirty="0">
              <a:solidFill>
                <a:schemeClr val="tx1"/>
              </a:solidFill>
              <a:latin typeface="Agency FB" panose="020B0503020202020204" pitchFamily="34" charset="0"/>
              <a:cs typeface="Arial" panose="020B0604020202020204" pitchFamily="34" charset="0"/>
            </a:rPr>
            <a:t>Maximizing guest satisfaction that is directly interacted with organizational performance</a:t>
          </a:r>
        </a:p>
      </dgm:t>
    </dgm:pt>
    <dgm:pt modelId="{6400438B-9D6D-41E6-A16A-48D0DDB4DC7E}" type="parTrans" cxnId="{F5AAE76E-0E33-4248-9526-594F61253634}">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CB0838C6-045F-4971-85D7-95012B10E7E8}" type="sibTrans" cxnId="{F5AAE76E-0E33-4248-9526-594F61253634}">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AC78B839-5561-47F4-BB0E-7906CD615A0A}">
      <dgm:prSet phldrT="[Text]" custT="1"/>
      <dgm:spPr/>
      <dgm:t>
        <a:bodyPr/>
        <a:lstStyle/>
        <a:p>
          <a:r>
            <a:rPr lang="en-US" sz="2800" b="1" dirty="0">
              <a:solidFill>
                <a:schemeClr val="tx1"/>
              </a:solidFill>
              <a:latin typeface="Agency FB" panose="020B0503020202020204" pitchFamily="34" charset="0"/>
              <a:cs typeface="Arial" panose="020B0604020202020204" pitchFamily="34" charset="0"/>
            </a:rPr>
            <a:t>Ensuring rooms are ready for the tourists or guests</a:t>
          </a:r>
        </a:p>
      </dgm:t>
    </dgm:pt>
    <dgm:pt modelId="{97494518-F62D-4875-9965-2D4E7AF21E8C}" type="parTrans" cxnId="{66D6B01B-422A-4714-87C8-A9934A8A0745}">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596AD350-56F4-46B4-9429-5628BB138570}" type="sibTrans" cxnId="{66D6B01B-422A-4714-87C8-A9934A8A0745}">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F73ACDD5-A670-4EB9-A326-CF839A82943D}">
      <dgm:prSet phldrT="[Text]" custT="1"/>
      <dgm:spPr/>
      <dgm:t>
        <a:bodyPr/>
        <a:lstStyle/>
        <a:p>
          <a:r>
            <a:rPr lang="en-US" sz="2800" b="1" dirty="0">
              <a:solidFill>
                <a:schemeClr val="tx1"/>
              </a:solidFill>
              <a:latin typeface="Agency FB" panose="020B0503020202020204" pitchFamily="34" charset="0"/>
              <a:cs typeface="Arial" panose="020B0604020202020204" pitchFamily="34" charset="0"/>
            </a:rPr>
            <a:t>Handling overall job functions and resolving complaints </a:t>
          </a:r>
        </a:p>
      </dgm:t>
    </dgm:pt>
    <dgm:pt modelId="{CB8E33C1-03EF-4532-B6CA-1DA862B5A8F3}" type="parTrans" cxnId="{B601AE70-9D76-45BC-BA04-A45759F31D17}">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ACB81FF4-5D6B-4F96-877C-4A8CE5D550F4}" type="sibTrans" cxnId="{B601AE70-9D76-45BC-BA04-A45759F31D17}">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D28DE0EA-5C59-4F72-95C2-158CB9684A14}" type="pres">
      <dgm:prSet presAssocID="{04CBC009-C575-4A71-A4B0-18CEEDA8045A}" presName="linear" presStyleCnt="0">
        <dgm:presLayoutVars>
          <dgm:dir/>
          <dgm:animLvl val="lvl"/>
          <dgm:resizeHandles val="exact"/>
        </dgm:presLayoutVars>
      </dgm:prSet>
      <dgm:spPr/>
    </dgm:pt>
    <dgm:pt modelId="{B2D5B39F-EEA5-47FC-9B40-382102AE8568}" type="pres">
      <dgm:prSet presAssocID="{99F9FB80-C82F-467A-9DE0-C0CCC721EFF5}" presName="parentLin" presStyleCnt="0"/>
      <dgm:spPr/>
    </dgm:pt>
    <dgm:pt modelId="{7C3E426B-390D-4AE5-ADAC-2AD189AC84CF}" type="pres">
      <dgm:prSet presAssocID="{99F9FB80-C82F-467A-9DE0-C0CCC721EFF5}" presName="parentLeftMargin" presStyleLbl="node1" presStyleIdx="0" presStyleCnt="3"/>
      <dgm:spPr/>
    </dgm:pt>
    <dgm:pt modelId="{8E548FD9-F7C9-4C50-9CE7-7AFBA3F3DE35}" type="pres">
      <dgm:prSet presAssocID="{99F9FB80-C82F-467A-9DE0-C0CCC721EFF5}" presName="parentText" presStyleLbl="node1" presStyleIdx="0" presStyleCnt="3">
        <dgm:presLayoutVars>
          <dgm:chMax val="0"/>
          <dgm:bulletEnabled val="1"/>
        </dgm:presLayoutVars>
      </dgm:prSet>
      <dgm:spPr/>
    </dgm:pt>
    <dgm:pt modelId="{9A45837E-1587-41F4-80D8-42E7C938AC6D}" type="pres">
      <dgm:prSet presAssocID="{99F9FB80-C82F-467A-9DE0-C0CCC721EFF5}" presName="negativeSpace" presStyleCnt="0"/>
      <dgm:spPr/>
    </dgm:pt>
    <dgm:pt modelId="{BBC4E273-BB5F-4E1A-8DFF-3518517967A7}" type="pres">
      <dgm:prSet presAssocID="{99F9FB80-C82F-467A-9DE0-C0CCC721EFF5}" presName="childText" presStyleLbl="conFgAcc1" presStyleIdx="0" presStyleCnt="3">
        <dgm:presLayoutVars>
          <dgm:bulletEnabled val="1"/>
        </dgm:presLayoutVars>
      </dgm:prSet>
      <dgm:spPr/>
    </dgm:pt>
    <dgm:pt modelId="{3A27A85C-CCF0-40E3-B022-A5DA14C048E4}" type="pres">
      <dgm:prSet presAssocID="{CB0838C6-045F-4971-85D7-95012B10E7E8}" presName="spaceBetweenRectangles" presStyleCnt="0"/>
      <dgm:spPr/>
    </dgm:pt>
    <dgm:pt modelId="{E8E909C7-4466-4D08-9E9B-16BE84E58795}" type="pres">
      <dgm:prSet presAssocID="{AC78B839-5561-47F4-BB0E-7906CD615A0A}" presName="parentLin" presStyleCnt="0"/>
      <dgm:spPr/>
    </dgm:pt>
    <dgm:pt modelId="{0C0662F0-B6E3-43D4-BC74-041A67EB62F0}" type="pres">
      <dgm:prSet presAssocID="{AC78B839-5561-47F4-BB0E-7906CD615A0A}" presName="parentLeftMargin" presStyleLbl="node1" presStyleIdx="0" presStyleCnt="3"/>
      <dgm:spPr/>
    </dgm:pt>
    <dgm:pt modelId="{D5D24F4D-4D21-406E-9495-AEA17E21C8DF}" type="pres">
      <dgm:prSet presAssocID="{AC78B839-5561-47F4-BB0E-7906CD615A0A}" presName="parentText" presStyleLbl="node1" presStyleIdx="1" presStyleCnt="3">
        <dgm:presLayoutVars>
          <dgm:chMax val="0"/>
          <dgm:bulletEnabled val="1"/>
        </dgm:presLayoutVars>
      </dgm:prSet>
      <dgm:spPr/>
    </dgm:pt>
    <dgm:pt modelId="{E4ADC3F5-FC86-4DBB-9757-12DFAB355019}" type="pres">
      <dgm:prSet presAssocID="{AC78B839-5561-47F4-BB0E-7906CD615A0A}" presName="negativeSpace" presStyleCnt="0"/>
      <dgm:spPr/>
    </dgm:pt>
    <dgm:pt modelId="{3371588A-BE55-4FC7-BDC7-FFE18F681A7B}" type="pres">
      <dgm:prSet presAssocID="{AC78B839-5561-47F4-BB0E-7906CD615A0A}" presName="childText" presStyleLbl="conFgAcc1" presStyleIdx="1" presStyleCnt="3">
        <dgm:presLayoutVars>
          <dgm:bulletEnabled val="1"/>
        </dgm:presLayoutVars>
      </dgm:prSet>
      <dgm:spPr/>
    </dgm:pt>
    <dgm:pt modelId="{A5B4F44B-1A09-4535-AA6B-7AD0CE056FE4}" type="pres">
      <dgm:prSet presAssocID="{596AD350-56F4-46B4-9429-5628BB138570}" presName="spaceBetweenRectangles" presStyleCnt="0"/>
      <dgm:spPr/>
    </dgm:pt>
    <dgm:pt modelId="{293A6217-077D-4FAD-B572-16878B98C9A2}" type="pres">
      <dgm:prSet presAssocID="{F73ACDD5-A670-4EB9-A326-CF839A82943D}" presName="parentLin" presStyleCnt="0"/>
      <dgm:spPr/>
    </dgm:pt>
    <dgm:pt modelId="{581C23E0-E44D-4708-88F5-4D2DD69C6993}" type="pres">
      <dgm:prSet presAssocID="{F73ACDD5-A670-4EB9-A326-CF839A82943D}" presName="parentLeftMargin" presStyleLbl="node1" presStyleIdx="1" presStyleCnt="3"/>
      <dgm:spPr/>
    </dgm:pt>
    <dgm:pt modelId="{3B089B62-F0B2-4653-8A4C-699BE9622865}" type="pres">
      <dgm:prSet presAssocID="{F73ACDD5-A670-4EB9-A326-CF839A82943D}" presName="parentText" presStyleLbl="node1" presStyleIdx="2" presStyleCnt="3">
        <dgm:presLayoutVars>
          <dgm:chMax val="0"/>
          <dgm:bulletEnabled val="1"/>
        </dgm:presLayoutVars>
      </dgm:prSet>
      <dgm:spPr/>
    </dgm:pt>
    <dgm:pt modelId="{DE14F634-D759-4731-8309-CA080F80F102}" type="pres">
      <dgm:prSet presAssocID="{F73ACDD5-A670-4EB9-A326-CF839A82943D}" presName="negativeSpace" presStyleCnt="0"/>
      <dgm:spPr/>
    </dgm:pt>
    <dgm:pt modelId="{6D7670D0-EF2E-4620-800C-9F0AB5086BF1}" type="pres">
      <dgm:prSet presAssocID="{F73ACDD5-A670-4EB9-A326-CF839A82943D}" presName="childText" presStyleLbl="conFgAcc1" presStyleIdx="2" presStyleCnt="3">
        <dgm:presLayoutVars>
          <dgm:bulletEnabled val="1"/>
        </dgm:presLayoutVars>
      </dgm:prSet>
      <dgm:spPr/>
    </dgm:pt>
  </dgm:ptLst>
  <dgm:cxnLst>
    <dgm:cxn modelId="{66D6B01B-422A-4714-87C8-A9934A8A0745}" srcId="{04CBC009-C575-4A71-A4B0-18CEEDA8045A}" destId="{AC78B839-5561-47F4-BB0E-7906CD615A0A}" srcOrd="1" destOrd="0" parTransId="{97494518-F62D-4875-9965-2D4E7AF21E8C}" sibTransId="{596AD350-56F4-46B4-9429-5628BB138570}"/>
    <dgm:cxn modelId="{D5E36840-3F25-4137-AFC8-9ACF801EDA53}" type="presOf" srcId="{F73ACDD5-A670-4EB9-A326-CF839A82943D}" destId="{581C23E0-E44D-4708-88F5-4D2DD69C6993}" srcOrd="0" destOrd="0" presId="urn:microsoft.com/office/officeart/2005/8/layout/list1"/>
    <dgm:cxn modelId="{0253F05E-5141-44DC-89D7-9F63E9DC8F70}" type="presOf" srcId="{99F9FB80-C82F-467A-9DE0-C0CCC721EFF5}" destId="{7C3E426B-390D-4AE5-ADAC-2AD189AC84CF}" srcOrd="0" destOrd="0" presId="urn:microsoft.com/office/officeart/2005/8/layout/list1"/>
    <dgm:cxn modelId="{BAD27862-1A68-46E9-9D01-181B043255AE}" type="presOf" srcId="{04CBC009-C575-4A71-A4B0-18CEEDA8045A}" destId="{D28DE0EA-5C59-4F72-95C2-158CB9684A14}" srcOrd="0" destOrd="0" presId="urn:microsoft.com/office/officeart/2005/8/layout/list1"/>
    <dgm:cxn modelId="{F5AAE76E-0E33-4248-9526-594F61253634}" srcId="{04CBC009-C575-4A71-A4B0-18CEEDA8045A}" destId="{99F9FB80-C82F-467A-9DE0-C0CCC721EFF5}" srcOrd="0" destOrd="0" parTransId="{6400438B-9D6D-41E6-A16A-48D0DDB4DC7E}" sibTransId="{CB0838C6-045F-4971-85D7-95012B10E7E8}"/>
    <dgm:cxn modelId="{B601AE70-9D76-45BC-BA04-A45759F31D17}" srcId="{04CBC009-C575-4A71-A4B0-18CEEDA8045A}" destId="{F73ACDD5-A670-4EB9-A326-CF839A82943D}" srcOrd="2" destOrd="0" parTransId="{CB8E33C1-03EF-4532-B6CA-1DA862B5A8F3}" sibTransId="{ACB81FF4-5D6B-4F96-877C-4A8CE5D550F4}"/>
    <dgm:cxn modelId="{196DBC80-E9A8-4CED-A76A-95B836D29DA1}" type="presOf" srcId="{AC78B839-5561-47F4-BB0E-7906CD615A0A}" destId="{0C0662F0-B6E3-43D4-BC74-041A67EB62F0}" srcOrd="0" destOrd="0" presId="urn:microsoft.com/office/officeart/2005/8/layout/list1"/>
    <dgm:cxn modelId="{BD970D90-4CF4-484F-84E6-8C6089DAE46D}" type="presOf" srcId="{F73ACDD5-A670-4EB9-A326-CF839A82943D}" destId="{3B089B62-F0B2-4653-8A4C-699BE9622865}" srcOrd="1" destOrd="0" presId="urn:microsoft.com/office/officeart/2005/8/layout/list1"/>
    <dgm:cxn modelId="{0398D39D-5CB2-4430-A963-1DE0953A4846}" type="presOf" srcId="{99F9FB80-C82F-467A-9DE0-C0CCC721EFF5}" destId="{8E548FD9-F7C9-4C50-9CE7-7AFBA3F3DE35}" srcOrd="1" destOrd="0" presId="urn:microsoft.com/office/officeart/2005/8/layout/list1"/>
    <dgm:cxn modelId="{545048EB-359D-4F7E-BFEB-EC4F18B9AAA0}" type="presOf" srcId="{AC78B839-5561-47F4-BB0E-7906CD615A0A}" destId="{D5D24F4D-4D21-406E-9495-AEA17E21C8DF}" srcOrd="1" destOrd="0" presId="urn:microsoft.com/office/officeart/2005/8/layout/list1"/>
    <dgm:cxn modelId="{F7DCC075-3513-4DF3-A23E-2C63B9ABBDC2}" type="presParOf" srcId="{D28DE0EA-5C59-4F72-95C2-158CB9684A14}" destId="{B2D5B39F-EEA5-47FC-9B40-382102AE8568}" srcOrd="0" destOrd="0" presId="urn:microsoft.com/office/officeart/2005/8/layout/list1"/>
    <dgm:cxn modelId="{30DD5149-5505-432D-8CD1-A0DAC8BBAED0}" type="presParOf" srcId="{B2D5B39F-EEA5-47FC-9B40-382102AE8568}" destId="{7C3E426B-390D-4AE5-ADAC-2AD189AC84CF}" srcOrd="0" destOrd="0" presId="urn:microsoft.com/office/officeart/2005/8/layout/list1"/>
    <dgm:cxn modelId="{48CDF367-A10E-449B-A31E-51A415B47E7C}" type="presParOf" srcId="{B2D5B39F-EEA5-47FC-9B40-382102AE8568}" destId="{8E548FD9-F7C9-4C50-9CE7-7AFBA3F3DE35}" srcOrd="1" destOrd="0" presId="urn:microsoft.com/office/officeart/2005/8/layout/list1"/>
    <dgm:cxn modelId="{B736316C-1A21-4E27-BE23-4D1792B52AE4}" type="presParOf" srcId="{D28DE0EA-5C59-4F72-95C2-158CB9684A14}" destId="{9A45837E-1587-41F4-80D8-42E7C938AC6D}" srcOrd="1" destOrd="0" presId="urn:microsoft.com/office/officeart/2005/8/layout/list1"/>
    <dgm:cxn modelId="{5D99F532-4F17-4E4D-AD72-9CFBF1DC9AFA}" type="presParOf" srcId="{D28DE0EA-5C59-4F72-95C2-158CB9684A14}" destId="{BBC4E273-BB5F-4E1A-8DFF-3518517967A7}" srcOrd="2" destOrd="0" presId="urn:microsoft.com/office/officeart/2005/8/layout/list1"/>
    <dgm:cxn modelId="{A435CCD9-90F9-44F4-BD5D-B2DA53ABF747}" type="presParOf" srcId="{D28DE0EA-5C59-4F72-95C2-158CB9684A14}" destId="{3A27A85C-CCF0-40E3-B022-A5DA14C048E4}" srcOrd="3" destOrd="0" presId="urn:microsoft.com/office/officeart/2005/8/layout/list1"/>
    <dgm:cxn modelId="{729C95AA-2B8A-4DD9-A86F-559037B1054C}" type="presParOf" srcId="{D28DE0EA-5C59-4F72-95C2-158CB9684A14}" destId="{E8E909C7-4466-4D08-9E9B-16BE84E58795}" srcOrd="4" destOrd="0" presId="urn:microsoft.com/office/officeart/2005/8/layout/list1"/>
    <dgm:cxn modelId="{2A46F9CE-1308-4BE5-9639-D6B453004F6E}" type="presParOf" srcId="{E8E909C7-4466-4D08-9E9B-16BE84E58795}" destId="{0C0662F0-B6E3-43D4-BC74-041A67EB62F0}" srcOrd="0" destOrd="0" presId="urn:microsoft.com/office/officeart/2005/8/layout/list1"/>
    <dgm:cxn modelId="{1F615166-281F-43A5-A530-E61D5826211E}" type="presParOf" srcId="{E8E909C7-4466-4D08-9E9B-16BE84E58795}" destId="{D5D24F4D-4D21-406E-9495-AEA17E21C8DF}" srcOrd="1" destOrd="0" presId="urn:microsoft.com/office/officeart/2005/8/layout/list1"/>
    <dgm:cxn modelId="{27880066-18D7-412A-A31D-29CEB7811009}" type="presParOf" srcId="{D28DE0EA-5C59-4F72-95C2-158CB9684A14}" destId="{E4ADC3F5-FC86-4DBB-9757-12DFAB355019}" srcOrd="5" destOrd="0" presId="urn:microsoft.com/office/officeart/2005/8/layout/list1"/>
    <dgm:cxn modelId="{4EA44AC3-A482-416B-B101-6EBABA828393}" type="presParOf" srcId="{D28DE0EA-5C59-4F72-95C2-158CB9684A14}" destId="{3371588A-BE55-4FC7-BDC7-FFE18F681A7B}" srcOrd="6" destOrd="0" presId="urn:microsoft.com/office/officeart/2005/8/layout/list1"/>
    <dgm:cxn modelId="{512B24C1-A913-4687-8275-20827086A9F9}" type="presParOf" srcId="{D28DE0EA-5C59-4F72-95C2-158CB9684A14}" destId="{A5B4F44B-1A09-4535-AA6B-7AD0CE056FE4}" srcOrd="7" destOrd="0" presId="urn:microsoft.com/office/officeart/2005/8/layout/list1"/>
    <dgm:cxn modelId="{A7C9C2E3-06DB-4B13-9191-1DDF63105442}" type="presParOf" srcId="{D28DE0EA-5C59-4F72-95C2-158CB9684A14}" destId="{293A6217-077D-4FAD-B572-16878B98C9A2}" srcOrd="8" destOrd="0" presId="urn:microsoft.com/office/officeart/2005/8/layout/list1"/>
    <dgm:cxn modelId="{E3E51C1B-9267-455E-88F9-AF6837811167}" type="presParOf" srcId="{293A6217-077D-4FAD-B572-16878B98C9A2}" destId="{581C23E0-E44D-4708-88F5-4D2DD69C6993}" srcOrd="0" destOrd="0" presId="urn:microsoft.com/office/officeart/2005/8/layout/list1"/>
    <dgm:cxn modelId="{BFFE5BCB-DCE2-45F8-9407-6E173E704999}" type="presParOf" srcId="{293A6217-077D-4FAD-B572-16878B98C9A2}" destId="{3B089B62-F0B2-4653-8A4C-699BE9622865}" srcOrd="1" destOrd="0" presId="urn:microsoft.com/office/officeart/2005/8/layout/list1"/>
    <dgm:cxn modelId="{A1A01109-5551-46A9-A2A1-377809D142DA}" type="presParOf" srcId="{D28DE0EA-5C59-4F72-95C2-158CB9684A14}" destId="{DE14F634-D759-4731-8309-CA080F80F102}" srcOrd="9" destOrd="0" presId="urn:microsoft.com/office/officeart/2005/8/layout/list1"/>
    <dgm:cxn modelId="{1AB13237-7FEF-43EC-8FAB-099B35D0355D}" type="presParOf" srcId="{D28DE0EA-5C59-4F72-95C2-158CB9684A14}" destId="{6D7670D0-EF2E-4620-800C-9F0AB5086BF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1E378-6C1D-4E96-9917-3D0B56C3B80B}">
      <dsp:nvSpPr>
        <dsp:cNvPr id="0" name=""/>
        <dsp:cNvSpPr/>
      </dsp:nvSpPr>
      <dsp:spPr>
        <a:xfrm>
          <a:off x="0" y="0"/>
          <a:ext cx="7497364" cy="2069698"/>
        </a:xfrm>
        <a:prstGeom prst="roundRect">
          <a:avLst>
            <a:gd name="adj" fmla="val 10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F62289-A2E3-46A6-9DCC-B82AE87B2D62}">
      <dsp:nvSpPr>
        <dsp:cNvPr id="0" name=""/>
        <dsp:cNvSpPr/>
      </dsp:nvSpPr>
      <dsp:spPr>
        <a:xfrm>
          <a:off x="224920" y="275959"/>
          <a:ext cx="2202350" cy="1517778"/>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000" b="-1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894C0E-5D5D-459D-A1B0-8E1259ECEDCD}">
      <dsp:nvSpPr>
        <dsp:cNvPr id="0" name=""/>
        <dsp:cNvSpPr/>
      </dsp:nvSpPr>
      <dsp:spPr>
        <a:xfrm rot="10800000">
          <a:off x="224920" y="2069698"/>
          <a:ext cx="2202350" cy="2529630"/>
        </a:xfrm>
        <a:prstGeom prst="round2SameRect">
          <a:avLst>
            <a:gd name="adj1" fmla="val 10500"/>
            <a:gd name="adj2" fmla="val 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latin typeface="Agency FB" panose="020B0503020202020204" pitchFamily="34" charset="0"/>
              <a:cs typeface="Arial" panose="020B0604020202020204" pitchFamily="34" charset="0"/>
            </a:rPr>
            <a:t>Guest accommodation</a:t>
          </a:r>
        </a:p>
      </dsp:txBody>
      <dsp:txXfrm rot="10800000">
        <a:off x="292650" y="2069698"/>
        <a:ext cx="2066890" cy="2461900"/>
      </dsp:txXfrm>
    </dsp:sp>
    <dsp:sp modelId="{0C3E0CCB-F832-47C3-AB35-6EFC23752AA3}">
      <dsp:nvSpPr>
        <dsp:cNvPr id="0" name=""/>
        <dsp:cNvSpPr/>
      </dsp:nvSpPr>
      <dsp:spPr>
        <a:xfrm>
          <a:off x="2647506" y="275959"/>
          <a:ext cx="2202350" cy="1517778"/>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9000" r="-19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13F3BD-9CDB-4C89-8EB7-017B22C6B6D0}">
      <dsp:nvSpPr>
        <dsp:cNvPr id="0" name=""/>
        <dsp:cNvSpPr/>
      </dsp:nvSpPr>
      <dsp:spPr>
        <a:xfrm rot="10800000">
          <a:off x="2647506" y="2069698"/>
          <a:ext cx="2202350" cy="2529630"/>
        </a:xfrm>
        <a:prstGeom prst="round2SameRect">
          <a:avLst>
            <a:gd name="adj1" fmla="val 10500"/>
            <a:gd name="adj2" fmla="val 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latin typeface="Agency FB" panose="020B0503020202020204" pitchFamily="34" charset="0"/>
              <a:cs typeface="Arial" panose="020B0604020202020204" pitchFamily="34" charset="0"/>
            </a:rPr>
            <a:t>Preparing foods, raw materials, ready-made foods</a:t>
          </a:r>
        </a:p>
      </dsp:txBody>
      <dsp:txXfrm rot="10800000">
        <a:off x="2715236" y="2069698"/>
        <a:ext cx="2066890" cy="2461900"/>
      </dsp:txXfrm>
    </dsp:sp>
    <dsp:sp modelId="{9F5BE4FF-F7DF-4304-B2BE-8F6CD714D91F}">
      <dsp:nvSpPr>
        <dsp:cNvPr id="0" name=""/>
        <dsp:cNvSpPr/>
      </dsp:nvSpPr>
      <dsp:spPr>
        <a:xfrm>
          <a:off x="5070092" y="275959"/>
          <a:ext cx="2202350" cy="1517778"/>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3000" b="-3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EFCE4F-504E-4387-BF70-45AE12195AF5}">
      <dsp:nvSpPr>
        <dsp:cNvPr id="0" name=""/>
        <dsp:cNvSpPr/>
      </dsp:nvSpPr>
      <dsp:spPr>
        <a:xfrm rot="10800000">
          <a:off x="5070092" y="2069698"/>
          <a:ext cx="2202350" cy="2529630"/>
        </a:xfrm>
        <a:prstGeom prst="round2SameRect">
          <a:avLst>
            <a:gd name="adj1" fmla="val 10500"/>
            <a:gd name="adj2" fmla="val 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latin typeface="Agency FB" panose="020B0503020202020204" pitchFamily="34" charset="0"/>
              <a:cs typeface="Arial" panose="020B0604020202020204" pitchFamily="34" charset="0"/>
            </a:rPr>
            <a:t>A user-friendly interface, extensive back-office management, security management</a:t>
          </a:r>
        </a:p>
      </dsp:txBody>
      <dsp:txXfrm rot="10800000">
        <a:off x="5137822" y="2069698"/>
        <a:ext cx="2066890" cy="24619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4E273-BB5F-4E1A-8DFF-3518517967A7}">
      <dsp:nvSpPr>
        <dsp:cNvPr id="0" name=""/>
        <dsp:cNvSpPr/>
      </dsp:nvSpPr>
      <dsp:spPr>
        <a:xfrm>
          <a:off x="0" y="614249"/>
          <a:ext cx="7497364"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8E548FD9-F7C9-4C50-9CE7-7AFBA3F3DE35}">
      <dsp:nvSpPr>
        <dsp:cNvPr id="0" name=""/>
        <dsp:cNvSpPr/>
      </dsp:nvSpPr>
      <dsp:spPr>
        <a:xfrm>
          <a:off x="374868" y="38609"/>
          <a:ext cx="5248154" cy="1151280"/>
        </a:xfrm>
        <a:prstGeom prst="roundRect">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latin typeface="Agency FB" panose="020B0503020202020204" pitchFamily="34" charset="0"/>
              <a:cs typeface="Arial" panose="020B0604020202020204" pitchFamily="34" charset="0"/>
            </a:rPr>
            <a:t>Setting up and maintaining displays</a:t>
          </a:r>
        </a:p>
      </dsp:txBody>
      <dsp:txXfrm>
        <a:off x="431069" y="94810"/>
        <a:ext cx="5135752" cy="1038878"/>
      </dsp:txXfrm>
    </dsp:sp>
    <dsp:sp modelId="{3371588A-BE55-4FC7-BDC7-FFE18F681A7B}">
      <dsp:nvSpPr>
        <dsp:cNvPr id="0" name=""/>
        <dsp:cNvSpPr/>
      </dsp:nvSpPr>
      <dsp:spPr>
        <a:xfrm>
          <a:off x="0" y="2383289"/>
          <a:ext cx="7497364"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D5D24F4D-4D21-406E-9495-AEA17E21C8DF}">
      <dsp:nvSpPr>
        <dsp:cNvPr id="0" name=""/>
        <dsp:cNvSpPr/>
      </dsp:nvSpPr>
      <dsp:spPr>
        <a:xfrm>
          <a:off x="374868" y="1807649"/>
          <a:ext cx="5248154" cy="1151280"/>
        </a:xfrm>
        <a:prstGeom prst="roundRect">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latin typeface="Agency FB" panose="020B0503020202020204" pitchFamily="34" charset="0"/>
              <a:cs typeface="Arial" panose="020B0604020202020204" pitchFamily="34" charset="0"/>
            </a:rPr>
            <a:t>Assists customers with wine tasting and purchases</a:t>
          </a:r>
        </a:p>
      </dsp:txBody>
      <dsp:txXfrm>
        <a:off x="431069" y="1863850"/>
        <a:ext cx="5135752" cy="1038878"/>
      </dsp:txXfrm>
    </dsp:sp>
    <dsp:sp modelId="{6D7670D0-EF2E-4620-800C-9F0AB5086BF1}">
      <dsp:nvSpPr>
        <dsp:cNvPr id="0" name=""/>
        <dsp:cNvSpPr/>
      </dsp:nvSpPr>
      <dsp:spPr>
        <a:xfrm>
          <a:off x="0" y="4152329"/>
          <a:ext cx="7497364"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3B089B62-F0B2-4653-8A4C-699BE9622865}">
      <dsp:nvSpPr>
        <dsp:cNvPr id="0" name=""/>
        <dsp:cNvSpPr/>
      </dsp:nvSpPr>
      <dsp:spPr>
        <a:xfrm>
          <a:off x="374868" y="3576689"/>
          <a:ext cx="5248154" cy="1151280"/>
        </a:xfrm>
        <a:prstGeom prst="roundRect">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latin typeface="Agency FB" panose="020B0503020202020204" pitchFamily="34" charset="0"/>
              <a:cs typeface="Arial" panose="020B0604020202020204" pitchFamily="34" charset="0"/>
            </a:rPr>
            <a:t>Provides exceptional and professional customer service </a:t>
          </a:r>
        </a:p>
      </dsp:txBody>
      <dsp:txXfrm>
        <a:off x="431069" y="3632890"/>
        <a:ext cx="5135752" cy="10388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4E273-BB5F-4E1A-8DFF-3518517967A7}">
      <dsp:nvSpPr>
        <dsp:cNvPr id="0" name=""/>
        <dsp:cNvSpPr/>
      </dsp:nvSpPr>
      <dsp:spPr>
        <a:xfrm>
          <a:off x="0" y="614249"/>
          <a:ext cx="7497364"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8E548FD9-F7C9-4C50-9CE7-7AFBA3F3DE35}">
      <dsp:nvSpPr>
        <dsp:cNvPr id="0" name=""/>
        <dsp:cNvSpPr/>
      </dsp:nvSpPr>
      <dsp:spPr>
        <a:xfrm>
          <a:off x="374868" y="38609"/>
          <a:ext cx="5248154" cy="1151280"/>
        </a:xfrm>
        <a:prstGeom prst="roundRect">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latin typeface="Agency FB" panose="020B0503020202020204" pitchFamily="34" charset="0"/>
              <a:cs typeface="Arial" panose="020B0604020202020204" pitchFamily="34" charset="0"/>
            </a:rPr>
            <a:t>Maximizing guest satisfaction that is directly interacted with organizational performance</a:t>
          </a:r>
        </a:p>
      </dsp:txBody>
      <dsp:txXfrm>
        <a:off x="431069" y="94810"/>
        <a:ext cx="5135752" cy="1038878"/>
      </dsp:txXfrm>
    </dsp:sp>
    <dsp:sp modelId="{3371588A-BE55-4FC7-BDC7-FFE18F681A7B}">
      <dsp:nvSpPr>
        <dsp:cNvPr id="0" name=""/>
        <dsp:cNvSpPr/>
      </dsp:nvSpPr>
      <dsp:spPr>
        <a:xfrm>
          <a:off x="0" y="2383289"/>
          <a:ext cx="7497364"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D5D24F4D-4D21-406E-9495-AEA17E21C8DF}">
      <dsp:nvSpPr>
        <dsp:cNvPr id="0" name=""/>
        <dsp:cNvSpPr/>
      </dsp:nvSpPr>
      <dsp:spPr>
        <a:xfrm>
          <a:off x="374868" y="1807649"/>
          <a:ext cx="5248154" cy="1151280"/>
        </a:xfrm>
        <a:prstGeom prst="roundRect">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latin typeface="Agency FB" panose="020B0503020202020204" pitchFamily="34" charset="0"/>
              <a:cs typeface="Arial" panose="020B0604020202020204" pitchFamily="34" charset="0"/>
            </a:rPr>
            <a:t>Ensuring rooms are ready for the tourists or guests</a:t>
          </a:r>
        </a:p>
      </dsp:txBody>
      <dsp:txXfrm>
        <a:off x="431069" y="1863850"/>
        <a:ext cx="5135752" cy="1038878"/>
      </dsp:txXfrm>
    </dsp:sp>
    <dsp:sp modelId="{6D7670D0-EF2E-4620-800C-9F0AB5086BF1}">
      <dsp:nvSpPr>
        <dsp:cNvPr id="0" name=""/>
        <dsp:cNvSpPr/>
      </dsp:nvSpPr>
      <dsp:spPr>
        <a:xfrm>
          <a:off x="0" y="4152329"/>
          <a:ext cx="7497364" cy="982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3B089B62-F0B2-4653-8A4C-699BE9622865}">
      <dsp:nvSpPr>
        <dsp:cNvPr id="0" name=""/>
        <dsp:cNvSpPr/>
      </dsp:nvSpPr>
      <dsp:spPr>
        <a:xfrm>
          <a:off x="374868" y="3576689"/>
          <a:ext cx="5248154" cy="1151280"/>
        </a:xfrm>
        <a:prstGeom prst="roundRect">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dirty="0">
              <a:solidFill>
                <a:schemeClr val="tx1"/>
              </a:solidFill>
              <a:latin typeface="Agency FB" panose="020B0503020202020204" pitchFamily="34" charset="0"/>
              <a:cs typeface="Arial" panose="020B0604020202020204" pitchFamily="34" charset="0"/>
            </a:rPr>
            <a:t>Handling overall job functions and resolving complaints </a:t>
          </a:r>
        </a:p>
      </dsp:txBody>
      <dsp:txXfrm>
        <a:off x="431069" y="3632890"/>
        <a:ext cx="5135752" cy="1038878"/>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2A896D-F506-4B3C-BC80-AE564B672CC4}" type="datetimeFigureOut">
              <a:rPr lang="en-US" smtClean="0"/>
              <a:pPr/>
              <a:t>13-May-23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561AC9-9C12-4F8D-9D91-9A0E2FE58FF4}" type="slidenum">
              <a:rPr lang="en-US" smtClean="0"/>
              <a:pPr/>
              <a:t>‹#›</a:t>
            </a:fld>
            <a:endParaRPr lang="en-US"/>
          </a:p>
        </p:txBody>
      </p:sp>
    </p:spTree>
    <p:extLst>
      <p:ext uri="{BB962C8B-B14F-4D97-AF65-F5344CB8AC3E}">
        <p14:creationId xmlns:p14="http://schemas.microsoft.com/office/powerpoint/2010/main" val="1182334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1</a:t>
            </a:fld>
            <a:endParaRPr lang="en-US"/>
          </a:p>
        </p:txBody>
      </p:sp>
    </p:spTree>
    <p:extLst>
      <p:ext uri="{BB962C8B-B14F-4D97-AF65-F5344CB8AC3E}">
        <p14:creationId xmlns:p14="http://schemas.microsoft.com/office/powerpoint/2010/main" val="4281449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Hilton Hotels and Resorts is a subsidiary business in the hospitality sector that is founded on 31st May 1919. Across 103 years ago, this subsidiary business’s parent company is Hilton Worldwide which has been serving customers worldwide. Hilton Hotels and Resorts is one of the major flagship brands as well as the largest hotel brands in the world. This hotel brand has its distinct targeted customers (Hilton Hotels and Resorts, 2023). Different programs are participated in by this hotel brand, like Hilton Honors and Hilton’s guest-loyalty program. The headquarter of this hotel brand is in Virginia, USA. </a:t>
            </a:r>
          </a:p>
        </p:txBody>
      </p:sp>
      <p:sp>
        <p:nvSpPr>
          <p:cNvPr id="4" name="Slide Number Placeholder 3"/>
          <p:cNvSpPr>
            <a:spLocks noGrp="1"/>
          </p:cNvSpPr>
          <p:nvPr>
            <p:ph type="sldNum" sz="quarter" idx="5"/>
          </p:nvPr>
        </p:nvSpPr>
        <p:spPr/>
        <p:txBody>
          <a:bodyPr/>
          <a:lstStyle/>
          <a:p>
            <a:fld id="{68561AC9-9C12-4F8D-9D91-9A0E2FE58FF4}" type="slidenum">
              <a:rPr lang="en-US" smtClean="0"/>
              <a:pPr/>
              <a:t>2</a:t>
            </a:fld>
            <a:endParaRPr lang="en-US"/>
          </a:p>
        </p:txBody>
      </p:sp>
    </p:spTree>
    <p:extLst>
      <p:ext uri="{BB962C8B-B14F-4D97-AF65-F5344CB8AC3E}">
        <p14:creationId xmlns:p14="http://schemas.microsoft.com/office/powerpoint/2010/main" val="2054789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Customer segmentation has been done by this hotel brand efficiently where this business has different customer segmentation. They are demographic segmentation, social segmentation, behavioral segmentation, and geographic segmentation. In the case of demographic segmentation, this business targets middle and senior-aged professionals who are having a high level of income that belongs to the upper social class (Horner &amp; </a:t>
            </a:r>
            <a:r>
              <a:rPr lang="en-US" dirty="0" err="1"/>
              <a:t>Swarbrooke</a:t>
            </a:r>
            <a:r>
              <a:rPr lang="en-US" dirty="0"/>
              <a:t>, 2021). Different businesses and leisure travelers are the major customer segment of this hotel brand. Different business organizations are looking for premises to arrange their specific programs. Besides, leisure travelers are also targeted by Hilton Hotels and Resorts where high-income earners are highly prioritized by Hilton Hotels. This hotel brand’s main headquarter is in the USA. But the corporate sector is welcomed cordially by this multinational hotel brand. </a:t>
            </a:r>
          </a:p>
        </p:txBody>
      </p:sp>
      <p:sp>
        <p:nvSpPr>
          <p:cNvPr id="4" name="Slide Number Placeholder 3"/>
          <p:cNvSpPr>
            <a:spLocks noGrp="1"/>
          </p:cNvSpPr>
          <p:nvPr>
            <p:ph type="sldNum" sz="quarter" idx="5"/>
          </p:nvPr>
        </p:nvSpPr>
        <p:spPr/>
        <p:txBody>
          <a:bodyPr/>
          <a:lstStyle/>
          <a:p>
            <a:fld id="{68561AC9-9C12-4F8D-9D91-9A0E2FE58FF4}" type="slidenum">
              <a:rPr lang="en-US" smtClean="0"/>
              <a:pPr/>
              <a:t>3</a:t>
            </a:fld>
            <a:endParaRPr lang="en-US"/>
          </a:p>
        </p:txBody>
      </p:sp>
    </p:spTree>
    <p:extLst>
      <p:ext uri="{BB962C8B-B14F-4D97-AF65-F5344CB8AC3E}">
        <p14:creationId xmlns:p14="http://schemas.microsoft.com/office/powerpoint/2010/main" val="817847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Nature: Hilton Hotel and Resorts indulges in operating the entire hotel sector considering the portfolio that can support exploring a magnificent experience for this subsidiary hotel. A luxury lifestyle is the basic nature of this hotel business that envisages providing full-service hotel brands throughout the business (Johnston et al., 2021). It also indulges in providing exceptional travel experiences as well as values to all sorts of guests who can walk via its entrance. </a:t>
            </a:r>
          </a:p>
        </p:txBody>
      </p:sp>
      <p:sp>
        <p:nvSpPr>
          <p:cNvPr id="4" name="Slide Number Placeholder 3"/>
          <p:cNvSpPr>
            <a:spLocks noGrp="1"/>
          </p:cNvSpPr>
          <p:nvPr>
            <p:ph type="sldNum" sz="quarter" idx="5"/>
          </p:nvPr>
        </p:nvSpPr>
        <p:spPr/>
        <p:txBody>
          <a:bodyPr/>
          <a:lstStyle/>
          <a:p>
            <a:fld id="{68561AC9-9C12-4F8D-9D91-9A0E2FE58FF4}" type="slidenum">
              <a:rPr lang="en-US" smtClean="0"/>
              <a:pPr/>
              <a:t>4</a:t>
            </a:fld>
            <a:endParaRPr lang="en-US"/>
          </a:p>
        </p:txBody>
      </p:sp>
    </p:spTree>
    <p:extLst>
      <p:ext uri="{BB962C8B-B14F-4D97-AF65-F5344CB8AC3E}">
        <p14:creationId xmlns:p14="http://schemas.microsoft.com/office/powerpoint/2010/main" val="1625220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Scope: This business is not confined to specific goods and services because it also indulges in offering additional services to the targeted customers that always prioritize luxury and premium pricing and qualities. Its scope always insists on filling the earth with the light and warmth of hospitality through the delivery of exceptional experiences considering each hotel, guest, and time. This hotel brand always works with integrity where integrity indicates trustworthiness as well as incorruptibility to a degree. This business stands on trust, responsibility, or a pledge that implies tried and proven honesty. Leadership is also found in the field of hospitality where Hilton Hotels and Resorts requires some specific leadership features and qualities that have been leading this multinational hotel brand efficiently. This requires teamwork that supports exploring team spirit and dedication. A sense of urgency is always prioritized in this hotel industry and all of these are considered as the brand pillars. </a:t>
            </a:r>
          </a:p>
        </p:txBody>
      </p:sp>
      <p:sp>
        <p:nvSpPr>
          <p:cNvPr id="4" name="Slide Number Placeholder 3"/>
          <p:cNvSpPr>
            <a:spLocks noGrp="1"/>
          </p:cNvSpPr>
          <p:nvPr>
            <p:ph type="sldNum" sz="quarter" idx="5"/>
          </p:nvPr>
        </p:nvSpPr>
        <p:spPr/>
        <p:txBody>
          <a:bodyPr/>
          <a:lstStyle/>
          <a:p>
            <a:fld id="{68561AC9-9C12-4F8D-9D91-9A0E2FE58FF4}" type="slidenum">
              <a:rPr lang="en-US" smtClean="0"/>
              <a:pPr/>
              <a:t>5</a:t>
            </a:fld>
            <a:endParaRPr lang="en-US"/>
          </a:p>
        </p:txBody>
      </p:sp>
    </p:spTree>
    <p:extLst>
      <p:ext uri="{BB962C8B-B14F-4D97-AF65-F5344CB8AC3E}">
        <p14:creationId xmlns:p14="http://schemas.microsoft.com/office/powerpoint/2010/main" val="4180947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Roles of guest services: In this case, the hotel business indulges in setting up and maintaining displays. It insists on operating cash registers, counting, and remitting cash receipts that provide direction to staff in the absence of a supervisor and coordinates staff scheduling with site management (Wood, 2015). In this case, the guests’ services assist customers with wine tasting and purchases that assist customers with site management. It assists customers with wine tasting and purchases that insists on conducting entertaining and informative tours of the winery including performing structured tastings for tour groups. It provides exceptional and professional customer service that indulges in using a computer-operated point-of-sales system and performs opening and closing duties. This role pressurizes dinner service in both formal and informal settings. </a:t>
            </a:r>
          </a:p>
        </p:txBody>
      </p:sp>
      <p:sp>
        <p:nvSpPr>
          <p:cNvPr id="4" name="Slide Number Placeholder 3"/>
          <p:cNvSpPr>
            <a:spLocks noGrp="1"/>
          </p:cNvSpPr>
          <p:nvPr>
            <p:ph type="sldNum" sz="quarter" idx="5"/>
          </p:nvPr>
        </p:nvSpPr>
        <p:spPr/>
        <p:txBody>
          <a:bodyPr/>
          <a:lstStyle/>
          <a:p>
            <a:fld id="{68561AC9-9C12-4F8D-9D91-9A0E2FE58FF4}" type="slidenum">
              <a:rPr lang="en-US" smtClean="0"/>
              <a:pPr/>
              <a:t>6</a:t>
            </a:fld>
            <a:endParaRPr lang="en-US"/>
          </a:p>
        </p:txBody>
      </p:sp>
    </p:spTree>
    <p:extLst>
      <p:ext uri="{BB962C8B-B14F-4D97-AF65-F5344CB8AC3E}">
        <p14:creationId xmlns:p14="http://schemas.microsoft.com/office/powerpoint/2010/main" val="4174475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Functions of guest services: The guest service indulges in maximizing guest satisfaction that is directly interacted with organizational performance. As a result, the customers can come back and supports maximizing revenue and marketing for the business. Guest service focuses on ensuring rooms are ready for the tourists or guests, especially since this needs to be ensured before their arrival (</a:t>
            </a:r>
            <a:r>
              <a:rPr lang="en-US" dirty="0" err="1"/>
              <a:t>Heppell</a:t>
            </a:r>
            <a:r>
              <a:rPr lang="en-US" dirty="0"/>
              <a:t>, 2015). Besides, they are also responsible for handling all sorts of complaints or negative feedback. Their functions include handling overall job functions and resolving complaints so that everything can be followed regarding the track. </a:t>
            </a:r>
          </a:p>
        </p:txBody>
      </p:sp>
      <p:sp>
        <p:nvSpPr>
          <p:cNvPr id="4" name="Slide Number Placeholder 3"/>
          <p:cNvSpPr>
            <a:spLocks noGrp="1"/>
          </p:cNvSpPr>
          <p:nvPr>
            <p:ph type="sldNum" sz="quarter" idx="5"/>
          </p:nvPr>
        </p:nvSpPr>
        <p:spPr/>
        <p:txBody>
          <a:bodyPr/>
          <a:lstStyle/>
          <a:p>
            <a:fld id="{68561AC9-9C12-4F8D-9D91-9A0E2FE58FF4}" type="slidenum">
              <a:rPr lang="en-US" smtClean="0"/>
              <a:pPr/>
              <a:t>7</a:t>
            </a:fld>
            <a:endParaRPr lang="en-US"/>
          </a:p>
        </p:txBody>
      </p:sp>
    </p:spTree>
    <p:extLst>
      <p:ext uri="{BB962C8B-B14F-4D97-AF65-F5344CB8AC3E}">
        <p14:creationId xmlns:p14="http://schemas.microsoft.com/office/powerpoint/2010/main" val="17731300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Importance of hospitality: This supports directly affecting customer satisfaction. Success in hospitality is always dependent on the process of maximizing and ensuring customer satisfaction. It supports creating quality employment for the business that can be utilized for building up a brand image or value for the business. Quality employment can support providing quality services to the ultimate customers of the business and for this, the employees of the business should be provided with sufficient opportunities and training facilities (</a:t>
            </a:r>
            <a:r>
              <a:rPr lang="en-US" dirty="0" err="1"/>
              <a:t>Tesone</a:t>
            </a:r>
            <a:r>
              <a:rPr lang="en-US" dirty="0"/>
              <a:t>, 2014). Effective and efficient hospitality in the industry supports the development of the image of the country as this can aid in capturing tourists and business markets. That means effective hospitality can help focus on attracting customers and for this, quality services and arrangements are ensured for exploring the overall opportunities as well as aspects of the business. In this field, it acts as a major engine of economic growth and development. When hospitality and tourism and economic issues are combined, an effective outcome for the entire business can be attained. By understanding the behavior of consumers, an effective decision can be adopted at the end of the day that can support exploring the concept of marketing tourism products and functions.</a:t>
            </a:r>
          </a:p>
        </p:txBody>
      </p:sp>
      <p:sp>
        <p:nvSpPr>
          <p:cNvPr id="4" name="Slide Number Placeholder 3"/>
          <p:cNvSpPr>
            <a:spLocks noGrp="1"/>
          </p:cNvSpPr>
          <p:nvPr>
            <p:ph type="sldNum" sz="quarter" idx="5"/>
          </p:nvPr>
        </p:nvSpPr>
        <p:spPr/>
        <p:txBody>
          <a:bodyPr/>
          <a:lstStyle/>
          <a:p>
            <a:fld id="{68561AC9-9C12-4F8D-9D91-9A0E2FE58FF4}" type="slidenum">
              <a:rPr lang="en-US" smtClean="0"/>
              <a:pPr/>
              <a:t>8</a:t>
            </a:fld>
            <a:endParaRPr lang="en-US"/>
          </a:p>
        </p:txBody>
      </p:sp>
    </p:spTree>
    <p:extLst>
      <p:ext uri="{BB962C8B-B14F-4D97-AF65-F5344CB8AC3E}">
        <p14:creationId xmlns:p14="http://schemas.microsoft.com/office/powerpoint/2010/main" val="3436603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hotels, like Hilton Hotel and Resorts, meet the expectations</a:t>
            </a:r>
          </a:p>
          <a:p>
            <a:r>
              <a:rPr lang="en-US" dirty="0"/>
              <a:t>Hotels indulge in providing digital solutions so that a positive experience among guests can be obtained. The needs of the guests are properly and closely listened to and anticipated so that personalization can be used for making the guests feel appreciated (</a:t>
            </a:r>
            <a:r>
              <a:rPr lang="en-US" dirty="0" err="1"/>
              <a:t>Vallen</a:t>
            </a:r>
            <a:r>
              <a:rPr lang="en-US" dirty="0"/>
              <a:t> &amp; </a:t>
            </a:r>
            <a:r>
              <a:rPr lang="en-US" dirty="0" err="1"/>
              <a:t>Vallen</a:t>
            </a:r>
            <a:r>
              <a:rPr lang="en-US" dirty="0"/>
              <a:t>, 2018). There should always be a willingness for helping and asking for feedback regularly. </a:t>
            </a:r>
          </a:p>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9</a:t>
            </a:fld>
            <a:endParaRPr lang="en-US"/>
          </a:p>
        </p:txBody>
      </p:sp>
    </p:spTree>
    <p:extLst>
      <p:ext uri="{BB962C8B-B14F-4D97-AF65-F5344CB8AC3E}">
        <p14:creationId xmlns:p14="http://schemas.microsoft.com/office/powerpoint/2010/main" val="312151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11</a:t>
            </a:fld>
            <a:endParaRPr lang="en-US"/>
          </a:p>
        </p:txBody>
      </p:sp>
    </p:spTree>
    <p:extLst>
      <p:ext uri="{BB962C8B-B14F-4D97-AF65-F5344CB8AC3E}">
        <p14:creationId xmlns:p14="http://schemas.microsoft.com/office/powerpoint/2010/main" val="27079572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12</a:t>
            </a:fld>
            <a:endParaRPr lang="en-US"/>
          </a:p>
        </p:txBody>
      </p:sp>
    </p:spTree>
    <p:extLst>
      <p:ext uri="{BB962C8B-B14F-4D97-AF65-F5344CB8AC3E}">
        <p14:creationId xmlns:p14="http://schemas.microsoft.com/office/powerpoint/2010/main" val="2286162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98490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13169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62566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91904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03753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28805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59869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35492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43900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3820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13-May-23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41339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13-May-23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10793238"/>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geobrava.wordpress.com/2015/09/11/digital-marketing-services-will-reach-120-billion-by-202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travelthewholeworld.org/2016/05/the-worlds-30-best-rooftop-bars-everyone-should-drink-at-9-at-least-once.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soundsandcolours.com/subjects/travel/the-hilton-aruba-caribbean-resort-and-casino-hotel-60507/" TargetMode="External"/><Relationship Id="rId5" Type="http://schemas.openxmlformats.org/officeDocument/2006/relationships/image" Target="../media/image4.jpg"/><Relationship Id="rId4" Type="http://schemas.openxmlformats.org/officeDocument/2006/relationships/hyperlink" Target="https://courses.lumenlearning.com/wm-introductiontobusiness/chapter/defining-your-target-marke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travelthewholeworld.org/2016/05/the-worlds-30-best-rooftop-bars-everyone-should-drink-at-9-at-least-once.html"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www.slideshare.net/SwathiKumar6/hospitality-ppt-64033742"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okcredit.in/blog/how-does-the-hospitality-industry-work/"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okcredit.in/blog/how-does-the-hospitality-industry-wor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pinclipart.com/maxpin/TRmxbR/"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disgracesonthemenu.com/2011/11/search-queries.html?page_number_0=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pixabay.com/en/thank-you-note-thank-thank-you-note-14281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A9DF-188C-7B27-0769-4F728291CF64}"/>
              </a:ext>
            </a:extLst>
          </p:cNvPr>
          <p:cNvSpPr>
            <a:spLocks noGrp="1"/>
          </p:cNvSpPr>
          <p:nvPr>
            <p:ph type="ctrTitle"/>
          </p:nvPr>
        </p:nvSpPr>
        <p:spPr>
          <a:xfrm>
            <a:off x="359228" y="1191985"/>
            <a:ext cx="8784771" cy="4833257"/>
          </a:xfrm>
        </p:spPr>
        <p:txBody>
          <a:bodyPr>
            <a:noAutofit/>
          </a:bodyPr>
          <a:lstStyle/>
          <a:p>
            <a:pPr algn="ctr"/>
            <a:r>
              <a:rPr lang="en-US" sz="6000" b="1" dirty="0">
                <a:solidFill>
                  <a:schemeClr val="tx1"/>
                </a:solidFill>
                <a:latin typeface="Arial" panose="020B0604020202020204" pitchFamily="34" charset="0"/>
                <a:cs typeface="Arial" panose="020B0604020202020204" pitchFamily="34" charset="0"/>
              </a:rPr>
              <a:t>Welcome </a:t>
            </a:r>
            <a:br>
              <a:rPr lang="en-US" sz="6000" b="1" dirty="0">
                <a:solidFill>
                  <a:schemeClr val="tx1"/>
                </a:solidFill>
                <a:latin typeface="Arial" panose="020B0604020202020204" pitchFamily="34" charset="0"/>
                <a:cs typeface="Arial" panose="020B0604020202020204" pitchFamily="34" charset="0"/>
              </a:rPr>
            </a:br>
            <a:r>
              <a:rPr lang="en-US" sz="6000" b="1" dirty="0">
                <a:solidFill>
                  <a:schemeClr val="tx1"/>
                </a:solidFill>
                <a:latin typeface="Arial" panose="020B0604020202020204" pitchFamily="34" charset="0"/>
                <a:cs typeface="Arial" panose="020B0604020202020204" pitchFamily="34" charset="0"/>
              </a:rPr>
              <a:t>To</a:t>
            </a:r>
            <a:br>
              <a:rPr lang="en-US" sz="6000" b="1" dirty="0">
                <a:solidFill>
                  <a:schemeClr val="tx1"/>
                </a:solidFill>
                <a:latin typeface="Arial" panose="020B0604020202020204" pitchFamily="34" charset="0"/>
                <a:cs typeface="Arial" panose="020B0604020202020204" pitchFamily="34" charset="0"/>
              </a:rPr>
            </a:br>
            <a:r>
              <a:rPr lang="en-US" sz="6000" b="1" dirty="0">
                <a:solidFill>
                  <a:schemeClr val="tx1"/>
                </a:solidFill>
                <a:latin typeface="Arial" panose="020B0604020202020204" pitchFamily="34" charset="0"/>
                <a:cs typeface="Arial" panose="020B0604020202020204" pitchFamily="34" charset="0"/>
              </a:rPr>
              <a:t>The group presentation</a:t>
            </a:r>
            <a:br>
              <a:rPr lang="en-US" sz="6000" b="1" dirty="0">
                <a:solidFill>
                  <a:schemeClr val="tx1"/>
                </a:solidFill>
                <a:latin typeface="Arial" panose="020B0604020202020204" pitchFamily="34" charset="0"/>
                <a:cs typeface="Arial" panose="020B0604020202020204" pitchFamily="34" charset="0"/>
              </a:rPr>
            </a:br>
            <a:br>
              <a:rPr lang="en-US" sz="6000" b="1" dirty="0">
                <a:solidFill>
                  <a:schemeClr val="tx1"/>
                </a:solidFill>
                <a:latin typeface="Arial" panose="020B0604020202020204" pitchFamily="34" charset="0"/>
                <a:cs typeface="Arial" panose="020B0604020202020204" pitchFamily="34" charset="0"/>
              </a:rPr>
            </a:br>
            <a:endParaRPr lang="en-US" sz="6000" b="1" i="1" dirty="0">
              <a:solidFill>
                <a:srgbClr val="FFFF00"/>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6260A3D-9870-11CD-7CB8-BAF58D37A6A9}"/>
              </a:ext>
            </a:extLst>
          </p:cNvPr>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9280478" y="793630"/>
            <a:ext cx="2911522" cy="5365630"/>
          </a:xfrm>
          <a:prstGeom prst="rect">
            <a:avLst/>
          </a:prstGeom>
        </p:spPr>
      </p:pic>
    </p:spTree>
    <p:extLst>
      <p:ext uri="{BB962C8B-B14F-4D97-AF65-F5344CB8AC3E}">
        <p14:creationId xmlns:p14="http://schemas.microsoft.com/office/powerpoint/2010/main" val="642434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a:t>
            </a:r>
            <a:b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of </a:t>
            </a:r>
            <a:b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Hilton Hotel brand</a:t>
            </a:r>
            <a:endParaRPr lang="en-US" sz="28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633906" y="3372085"/>
            <a:ext cx="7726987" cy="2695123"/>
          </a:xfrm>
          <a:ln w="57150">
            <a:solidFill>
              <a:schemeClr val="accent2">
                <a:lumMod val="75000"/>
              </a:schemeClr>
            </a:solidFill>
          </a:ln>
        </p:spPr>
        <p:txBody>
          <a:bodyPr>
            <a:normAutofit fontScale="92500" lnSpcReduction="20000"/>
          </a:bodyPr>
          <a:lstStyle/>
          <a:p>
            <a:pPr marL="0" indent="0" algn="just">
              <a:buNone/>
            </a:pPr>
            <a:r>
              <a:rPr lang="en-US" sz="3200" b="1" dirty="0">
                <a:solidFill>
                  <a:schemeClr val="tx1"/>
                </a:solidFill>
                <a:latin typeface="Agency FB" panose="020B0503020202020204" pitchFamily="34" charset="0"/>
                <a:cs typeface="Arial" panose="020B0604020202020204" pitchFamily="34" charset="0"/>
              </a:rPr>
              <a:t>Hilton Hotels and Resorts is a subsidiary business in the hospitality sector that is founded on 31st May 1919. Across 103 years ago, this subsidiary business’s parent company is Hilton Worldwide which has been serving customers worldwide. Hilton Hotels and Resorts is one of the major flagship brands as well as the largest hotel brands in the world. This hotel brand has its distinct targeted customers (Hilton Hotels and Resorts, 2023). </a:t>
            </a:r>
          </a:p>
        </p:txBody>
      </p:sp>
      <p:pic>
        <p:nvPicPr>
          <p:cNvPr id="5" name="Picture 4">
            <a:extLst>
              <a:ext uri="{FF2B5EF4-FFF2-40B4-BE49-F238E27FC236}">
                <a16:creationId xmlns:a16="http://schemas.microsoft.com/office/drawing/2014/main" id="{7F51626B-8449-3D32-15AA-D3FE9ED90D0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633905" y="790792"/>
            <a:ext cx="7726988" cy="2336366"/>
          </a:xfrm>
          <a:prstGeom prst="rect">
            <a:avLst/>
          </a:prstGeom>
        </p:spPr>
      </p:pic>
    </p:spTree>
    <p:extLst>
      <p:ext uri="{BB962C8B-B14F-4D97-AF65-F5344CB8AC3E}">
        <p14:creationId xmlns:p14="http://schemas.microsoft.com/office/powerpoint/2010/main" val="3712767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0" y="2017467"/>
            <a:ext cx="3398293" cy="1888786"/>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Customer Segmentation</a:t>
            </a:r>
          </a:p>
        </p:txBody>
      </p:sp>
      <p:pic>
        <p:nvPicPr>
          <p:cNvPr id="4" name="Picture 3">
            <a:extLst>
              <a:ext uri="{FF2B5EF4-FFF2-40B4-BE49-F238E27FC236}">
                <a16:creationId xmlns:a16="http://schemas.microsoft.com/office/drawing/2014/main" id="{E70845D3-FC30-D4AE-90AC-2B40AF6E341F}"/>
              </a:ext>
            </a:extLst>
          </p:cNvPr>
          <p:cNvPicPr>
            <a:picLocks noChangeAspect="1"/>
          </p:cNvPicPr>
          <p:nvPr/>
        </p:nvPicPr>
        <p:blipFill>
          <a:blip r:embed="rId3">
            <a:extLst>
              <a:ext uri="{837473B0-CC2E-450A-ABE3-18F120FF3D39}">
                <a1611:picAttrSrcUrl xmlns:a1611="http://schemas.microsoft.com/office/drawing/2016/11/main" r:id="rId4"/>
              </a:ext>
            </a:extLst>
          </a:blip>
          <a:srcRect t="20123" b="20123"/>
          <a:stretch/>
        </p:blipFill>
        <p:spPr>
          <a:xfrm>
            <a:off x="3597754" y="742949"/>
            <a:ext cx="4646134" cy="477202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551BFD19-7B49-4ECA-BA3A-6A9DA11B984B}"/>
              </a:ext>
            </a:extLst>
          </p:cNvPr>
          <p:cNvPicPr>
            <a:picLocks noChangeAspect="1"/>
          </p:cNvPicPr>
          <p:nvPr/>
        </p:nvPicPr>
        <p:blipFill>
          <a:blip r:embed="rId5">
            <a:extLst>
              <a:ext uri="{837473B0-CC2E-450A-ABE3-18F120FF3D39}">
                <a1611:picAttrSrcUrl xmlns:a1611="http://schemas.microsoft.com/office/drawing/2016/11/main" r:id="rId6"/>
              </a:ext>
            </a:extLst>
          </a:blip>
          <a:srcRect/>
          <a:stretch/>
        </p:blipFill>
        <p:spPr>
          <a:xfrm>
            <a:off x="8243887" y="742949"/>
            <a:ext cx="3117005" cy="4772025"/>
          </a:xfrm>
          <a:prstGeom prst="rect">
            <a:avLst/>
          </a:prstGeom>
        </p:spPr>
      </p:pic>
    </p:spTree>
    <p:extLst>
      <p:ext uri="{BB962C8B-B14F-4D97-AF65-F5344CB8AC3E}">
        <p14:creationId xmlns:p14="http://schemas.microsoft.com/office/powerpoint/2010/main" val="950855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0" y="2484607"/>
            <a:ext cx="3398293" cy="1888786"/>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Nature of Hilton Hotel</a:t>
            </a:r>
          </a:p>
        </p:txBody>
      </p:sp>
      <p:graphicFrame>
        <p:nvGraphicFramePr>
          <p:cNvPr id="6" name="Table 6">
            <a:extLst>
              <a:ext uri="{FF2B5EF4-FFF2-40B4-BE49-F238E27FC236}">
                <a16:creationId xmlns:a16="http://schemas.microsoft.com/office/drawing/2014/main" id="{B2D94B66-8FEC-0999-9F24-651B4FE82010}"/>
              </a:ext>
            </a:extLst>
          </p:cNvPr>
          <p:cNvGraphicFramePr>
            <a:graphicFrameLocks noGrp="1"/>
          </p:cNvGraphicFramePr>
          <p:nvPr>
            <p:ph idx="1"/>
            <p:extLst>
              <p:ext uri="{D42A27DB-BD31-4B8C-83A1-F6EECF244321}">
                <p14:modId xmlns:p14="http://schemas.microsoft.com/office/powerpoint/2010/main" val="273489446"/>
              </p:ext>
            </p:extLst>
          </p:nvPr>
        </p:nvGraphicFramePr>
        <p:xfrm>
          <a:off x="3597647" y="782167"/>
          <a:ext cx="7956645" cy="2651760"/>
        </p:xfrm>
        <a:graphic>
          <a:graphicData uri="http://schemas.openxmlformats.org/drawingml/2006/table">
            <a:tbl>
              <a:tblPr firstRow="1" bandRow="1">
                <a:tableStyleId>{5C22544A-7EE6-4342-B048-85BDC9FD1C3A}</a:tableStyleId>
              </a:tblPr>
              <a:tblGrid>
                <a:gridCol w="7956645">
                  <a:extLst>
                    <a:ext uri="{9D8B030D-6E8A-4147-A177-3AD203B41FA5}">
                      <a16:colId xmlns:a16="http://schemas.microsoft.com/office/drawing/2014/main" val="125144717"/>
                    </a:ext>
                  </a:extLst>
                </a:gridCol>
              </a:tblGrid>
              <a:tr h="2470599">
                <a:tc>
                  <a:txBody>
                    <a:bodyPr/>
                    <a:lstStyle/>
                    <a:p>
                      <a:pPr algn="ctr"/>
                      <a:endParaRPr lang="en-US" sz="2800" b="1" dirty="0">
                        <a:solidFill>
                          <a:schemeClr val="tx1"/>
                        </a:solidFill>
                        <a:latin typeface="Agency FB" panose="020B0503020202020204" pitchFamily="34" charset="0"/>
                        <a:cs typeface="Arial" panose="020B0604020202020204" pitchFamily="34" charset="0"/>
                      </a:endParaRPr>
                    </a:p>
                    <a:p>
                      <a:pPr algn="ctr"/>
                      <a:r>
                        <a:rPr lang="en-US" sz="2800" b="1" dirty="0">
                          <a:solidFill>
                            <a:schemeClr val="tx1"/>
                          </a:solidFill>
                          <a:latin typeface="Agency FB" panose="020B0503020202020204" pitchFamily="34" charset="0"/>
                          <a:cs typeface="Arial" panose="020B0604020202020204" pitchFamily="34" charset="0"/>
                        </a:rPr>
                        <a:t>Nature</a:t>
                      </a:r>
                    </a:p>
                    <a:p>
                      <a:pPr algn="ctr"/>
                      <a:r>
                        <a:rPr lang="en-US" sz="2800" b="0" dirty="0">
                          <a:solidFill>
                            <a:schemeClr val="tx1"/>
                          </a:solidFill>
                          <a:latin typeface="Agency FB" panose="020B0503020202020204" pitchFamily="34" charset="0"/>
                          <a:cs typeface="Arial" panose="020B0604020202020204" pitchFamily="34" charset="0"/>
                        </a:rPr>
                        <a:t>Operating the entire hotel sector considering the portfolio</a:t>
                      </a:r>
                    </a:p>
                    <a:p>
                      <a:pPr algn="ctr"/>
                      <a:r>
                        <a:rPr lang="en-US" sz="2800" b="0" dirty="0">
                          <a:solidFill>
                            <a:schemeClr val="tx1"/>
                          </a:solidFill>
                          <a:latin typeface="Agency FB" panose="020B0503020202020204" pitchFamily="34" charset="0"/>
                          <a:cs typeface="Arial" panose="020B0604020202020204" pitchFamily="34" charset="0"/>
                        </a:rPr>
                        <a:t>A luxury lifestyle is the basic nature of this hotel business </a:t>
                      </a:r>
                    </a:p>
                    <a:p>
                      <a:pPr algn="ctr"/>
                      <a:r>
                        <a:rPr lang="en-US" sz="2800" b="0" dirty="0">
                          <a:solidFill>
                            <a:schemeClr val="tx1"/>
                          </a:solidFill>
                          <a:latin typeface="Agency FB" panose="020B0503020202020204" pitchFamily="34" charset="0"/>
                          <a:cs typeface="Arial" panose="020B0604020202020204" pitchFamily="34" charset="0"/>
                        </a:rPr>
                        <a:t>Indulges in providing exceptional travel experiences as well as values to all sorts of guests</a:t>
                      </a:r>
                    </a:p>
                  </a:txBody>
                  <a:tcPr>
                    <a:solidFill>
                      <a:schemeClr val="accent1">
                        <a:lumMod val="60000"/>
                        <a:lumOff val="40000"/>
                      </a:schemeClr>
                    </a:solidFill>
                  </a:tcPr>
                </a:tc>
                <a:extLst>
                  <a:ext uri="{0D108BD9-81ED-4DB2-BD59-A6C34878D82A}">
                    <a16:rowId xmlns:a16="http://schemas.microsoft.com/office/drawing/2014/main" val="726411858"/>
                  </a:ext>
                </a:extLst>
              </a:tr>
            </a:tbl>
          </a:graphicData>
        </a:graphic>
      </p:graphicFrame>
      <p:pic>
        <p:nvPicPr>
          <p:cNvPr id="4" name="Picture 3">
            <a:extLst>
              <a:ext uri="{FF2B5EF4-FFF2-40B4-BE49-F238E27FC236}">
                <a16:creationId xmlns:a16="http://schemas.microsoft.com/office/drawing/2014/main" id="{E70845D3-FC30-D4AE-90AC-2B40AF6E341F}"/>
              </a:ext>
            </a:extLst>
          </p:cNvPr>
          <p:cNvPicPr>
            <a:picLocks noChangeAspect="1"/>
          </p:cNvPicPr>
          <p:nvPr/>
        </p:nvPicPr>
        <p:blipFill>
          <a:blip r:embed="rId3">
            <a:extLst>
              <a:ext uri="{837473B0-CC2E-450A-ABE3-18F120FF3D39}">
                <a1611:picAttrSrcUrl xmlns:a1611="http://schemas.microsoft.com/office/drawing/2016/11/main" r:id="rId4"/>
              </a:ext>
            </a:extLst>
          </a:blip>
          <a:srcRect t="7113" b="7113"/>
          <a:stretch/>
        </p:blipFill>
        <p:spPr>
          <a:xfrm>
            <a:off x="3597648" y="3605235"/>
            <a:ext cx="7956644" cy="24705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9795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702" y="674800"/>
            <a:ext cx="7497364" cy="729457"/>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rPr>
              <a:t>Scope in Hilton hotel brand</a:t>
            </a:r>
          </a:p>
        </p:txBody>
      </p:sp>
      <p:graphicFrame>
        <p:nvGraphicFramePr>
          <p:cNvPr id="7" name="Content Placeholder 6">
            <a:extLst>
              <a:ext uri="{FF2B5EF4-FFF2-40B4-BE49-F238E27FC236}">
                <a16:creationId xmlns:a16="http://schemas.microsoft.com/office/drawing/2014/main" id="{83FE850D-AEE3-8703-D41C-1E7013A16F0C}"/>
              </a:ext>
            </a:extLst>
          </p:cNvPr>
          <p:cNvGraphicFramePr>
            <a:graphicFrameLocks noGrp="1"/>
          </p:cNvGraphicFramePr>
          <p:nvPr>
            <p:ph idx="1"/>
            <p:extLst>
              <p:ext uri="{D42A27DB-BD31-4B8C-83A1-F6EECF244321}">
                <p14:modId xmlns:p14="http://schemas.microsoft.com/office/powerpoint/2010/main" val="1236436948"/>
              </p:ext>
            </p:extLst>
          </p:nvPr>
        </p:nvGraphicFramePr>
        <p:xfrm>
          <a:off x="3686574" y="1583870"/>
          <a:ext cx="7497364" cy="4599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66A6B694-1451-92DE-CE85-86E37D89B045}"/>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0" y="696800"/>
            <a:ext cx="3452884" cy="5486400"/>
          </a:xfrm>
          <a:prstGeom prst="rect">
            <a:avLst/>
          </a:prstGeom>
        </p:spPr>
      </p:pic>
    </p:spTree>
    <p:extLst>
      <p:ext uri="{BB962C8B-B14F-4D97-AF65-F5344CB8AC3E}">
        <p14:creationId xmlns:p14="http://schemas.microsoft.com/office/powerpoint/2010/main" val="2009129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702" y="674800"/>
            <a:ext cx="7497364" cy="680471"/>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roles of guests services</a:t>
            </a:r>
          </a:p>
        </p:txBody>
      </p:sp>
      <p:graphicFrame>
        <p:nvGraphicFramePr>
          <p:cNvPr id="5" name="Diagram 4">
            <a:extLst>
              <a:ext uri="{FF2B5EF4-FFF2-40B4-BE49-F238E27FC236}">
                <a16:creationId xmlns:a16="http://schemas.microsoft.com/office/drawing/2014/main" id="{7D853E2D-FE50-B9C2-A42C-5ABBE4907228}"/>
              </a:ext>
            </a:extLst>
          </p:cNvPr>
          <p:cNvGraphicFramePr/>
          <p:nvPr/>
        </p:nvGraphicFramePr>
        <p:xfrm>
          <a:off x="3695702" y="1600200"/>
          <a:ext cx="7497364" cy="5173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7E66381-66EA-C2EA-CEFE-3ED52310C7FC}"/>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0" y="674800"/>
            <a:ext cx="3493827" cy="5622368"/>
          </a:xfrm>
          <a:prstGeom prst="rect">
            <a:avLst/>
          </a:prstGeom>
        </p:spPr>
      </p:pic>
    </p:spTree>
    <p:extLst>
      <p:ext uri="{BB962C8B-B14F-4D97-AF65-F5344CB8AC3E}">
        <p14:creationId xmlns:p14="http://schemas.microsoft.com/office/powerpoint/2010/main" val="2993374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702" y="674800"/>
            <a:ext cx="7497364" cy="680471"/>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functions of guests services</a:t>
            </a:r>
          </a:p>
        </p:txBody>
      </p:sp>
      <p:graphicFrame>
        <p:nvGraphicFramePr>
          <p:cNvPr id="5" name="Diagram 4">
            <a:extLst>
              <a:ext uri="{FF2B5EF4-FFF2-40B4-BE49-F238E27FC236}">
                <a16:creationId xmlns:a16="http://schemas.microsoft.com/office/drawing/2014/main" id="{7D853E2D-FE50-B9C2-A42C-5ABBE4907228}"/>
              </a:ext>
            </a:extLst>
          </p:cNvPr>
          <p:cNvGraphicFramePr/>
          <p:nvPr>
            <p:extLst>
              <p:ext uri="{D42A27DB-BD31-4B8C-83A1-F6EECF244321}">
                <p14:modId xmlns:p14="http://schemas.microsoft.com/office/powerpoint/2010/main" val="3878290733"/>
              </p:ext>
            </p:extLst>
          </p:nvPr>
        </p:nvGraphicFramePr>
        <p:xfrm>
          <a:off x="3695702" y="1600200"/>
          <a:ext cx="7497364" cy="5173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7E66381-66EA-C2EA-CEFE-3ED52310C7FC}"/>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0" y="674800"/>
            <a:ext cx="3493827" cy="5622368"/>
          </a:xfrm>
          <a:prstGeom prst="rect">
            <a:avLst/>
          </a:prstGeom>
        </p:spPr>
      </p:pic>
    </p:spTree>
    <p:extLst>
      <p:ext uri="{BB962C8B-B14F-4D97-AF65-F5344CB8AC3E}">
        <p14:creationId xmlns:p14="http://schemas.microsoft.com/office/powerpoint/2010/main" val="358554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702" y="674800"/>
            <a:ext cx="7497364" cy="680471"/>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Importance of hospitality</a:t>
            </a:r>
          </a:p>
        </p:txBody>
      </p:sp>
      <p:pic>
        <p:nvPicPr>
          <p:cNvPr id="7" name="Picture 6">
            <a:extLst>
              <a:ext uri="{FF2B5EF4-FFF2-40B4-BE49-F238E27FC236}">
                <a16:creationId xmlns:a16="http://schemas.microsoft.com/office/drawing/2014/main" id="{BC33A18F-F149-0D7C-853A-B30C2A21161B}"/>
              </a:ext>
            </a:extLst>
          </p:cNvPr>
          <p:cNvPicPr>
            <a:picLocks noChangeAspect="1"/>
          </p:cNvPicPr>
          <p:nvPr/>
        </p:nvPicPr>
        <p:blipFill>
          <a:blip r:embed="rId3">
            <a:extLst>
              <a:ext uri="{837473B0-CC2E-450A-ABE3-18F120FF3D39}">
                <a1611:picAttrSrcUrl xmlns:a1611="http://schemas.microsoft.com/office/drawing/2016/11/main" r:id="rId4"/>
              </a:ext>
            </a:extLst>
          </a:blip>
          <a:srcRect l="18179" r="18179"/>
          <a:stretch/>
        </p:blipFill>
        <p:spPr>
          <a:xfrm>
            <a:off x="0" y="674799"/>
            <a:ext cx="3462828" cy="5415449"/>
          </a:xfrm>
          <a:prstGeom prst="rect">
            <a:avLst/>
          </a:prstGeom>
        </p:spPr>
      </p:pic>
      <p:sp>
        <p:nvSpPr>
          <p:cNvPr id="4" name="TextBox 3">
            <a:extLst>
              <a:ext uri="{FF2B5EF4-FFF2-40B4-BE49-F238E27FC236}">
                <a16:creationId xmlns:a16="http://schemas.microsoft.com/office/drawing/2014/main" id="{E84E4A70-C763-4052-F197-60A55C3A2646}"/>
              </a:ext>
            </a:extLst>
          </p:cNvPr>
          <p:cNvSpPr txBox="1"/>
          <p:nvPr/>
        </p:nvSpPr>
        <p:spPr>
          <a:xfrm>
            <a:off x="3695701" y="1897520"/>
            <a:ext cx="7497363" cy="1384995"/>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just"/>
            <a:r>
              <a:rPr lang="en-US" sz="2800" b="1" dirty="0">
                <a:effectLst/>
                <a:latin typeface="Agency FB" panose="020B0503020202020204" pitchFamily="34" charset="0"/>
                <a:ea typeface="Times New Roman" panose="02020603050405020304" pitchFamily="18" charset="0"/>
              </a:rPr>
              <a:t>This supports directly affecting customer satisfaction. Success in hospitality is always dependent on the process of maximizing and ensuring customer satisfaction. </a:t>
            </a:r>
            <a:endParaRPr lang="en-US" sz="2800" b="1" dirty="0">
              <a:latin typeface="Agency FB" panose="020B0503020202020204" pitchFamily="34" charset="0"/>
            </a:endParaRPr>
          </a:p>
        </p:txBody>
      </p:sp>
      <p:sp>
        <p:nvSpPr>
          <p:cNvPr id="8" name="TextBox 7">
            <a:extLst>
              <a:ext uri="{FF2B5EF4-FFF2-40B4-BE49-F238E27FC236}">
                <a16:creationId xmlns:a16="http://schemas.microsoft.com/office/drawing/2014/main" id="{FBA8891A-5CD9-895D-E1E8-262C4092780B}"/>
              </a:ext>
            </a:extLst>
          </p:cNvPr>
          <p:cNvSpPr txBox="1"/>
          <p:nvPr/>
        </p:nvSpPr>
        <p:spPr>
          <a:xfrm>
            <a:off x="4465517" y="4146511"/>
            <a:ext cx="7243491" cy="1943737"/>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111760" marR="0" algn="just">
              <a:lnSpc>
                <a:spcPct val="150000"/>
              </a:lnSpc>
              <a:spcBef>
                <a:spcPts val="0"/>
              </a:spcBef>
              <a:spcAft>
                <a:spcPts val="1000"/>
              </a:spcAft>
            </a:pPr>
            <a:r>
              <a:rPr lang="en-US" sz="2800" b="1" dirty="0">
                <a:effectLst/>
                <a:latin typeface="Agency FB" panose="020B0503020202020204" pitchFamily="34" charset="0"/>
                <a:ea typeface="Times New Roman" panose="02020603050405020304" pitchFamily="18" charset="0"/>
              </a:rPr>
              <a:t>When hospitality and tourism and economic issues are combined, an effective outcome for the entire business can be attained. </a:t>
            </a:r>
          </a:p>
        </p:txBody>
      </p:sp>
    </p:spTree>
    <p:extLst>
      <p:ext uri="{BB962C8B-B14F-4D97-AF65-F5344CB8AC3E}">
        <p14:creationId xmlns:p14="http://schemas.microsoft.com/office/powerpoint/2010/main" val="3515736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702" y="674800"/>
            <a:ext cx="7656652" cy="981472"/>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hotels, like Hilton Hotel and Resorts, meet the expectations</a:t>
            </a:r>
          </a:p>
        </p:txBody>
      </p:sp>
      <p:sp>
        <p:nvSpPr>
          <p:cNvPr id="4" name="Content Placeholder 2">
            <a:extLst>
              <a:ext uri="{FF2B5EF4-FFF2-40B4-BE49-F238E27FC236}">
                <a16:creationId xmlns:a16="http://schemas.microsoft.com/office/drawing/2014/main" id="{DD08C477-B660-9B20-F96D-68AB2AF41F4B}"/>
              </a:ext>
            </a:extLst>
          </p:cNvPr>
          <p:cNvSpPr>
            <a:spLocks noGrp="1"/>
          </p:cNvSpPr>
          <p:nvPr>
            <p:ph idx="1"/>
          </p:nvPr>
        </p:nvSpPr>
        <p:spPr>
          <a:xfrm>
            <a:off x="3695702" y="3429000"/>
            <a:ext cx="7656652" cy="2643188"/>
          </a:xfrm>
          <a:ln w="57150">
            <a:solidFill>
              <a:schemeClr val="accent2">
                <a:lumMod val="75000"/>
              </a:schemeClr>
            </a:solidFill>
          </a:ln>
        </p:spPr>
        <p:txBody>
          <a:bodyPr>
            <a:normAutofit/>
          </a:bodyPr>
          <a:lstStyle/>
          <a:p>
            <a:pPr marL="0" indent="0" algn="just">
              <a:buNone/>
            </a:pPr>
            <a:r>
              <a:rPr lang="en-US" sz="2800" b="1" dirty="0">
                <a:solidFill>
                  <a:schemeClr val="tx1"/>
                </a:solidFill>
                <a:latin typeface="Agency FB" panose="020B0503020202020204" pitchFamily="34" charset="0"/>
                <a:cs typeface="Arial" panose="020B0604020202020204" pitchFamily="34" charset="0"/>
              </a:rPr>
              <a:t>Hotels indulge in providing digital solutions so that a positive experience among guests can be obtained. The needs of the guests are properly and closely listened to and anticipated so that personalization can be used for making the guests feel appreciated (</a:t>
            </a:r>
            <a:r>
              <a:rPr lang="en-US" sz="2800" b="1" dirty="0" err="1">
                <a:solidFill>
                  <a:schemeClr val="tx1"/>
                </a:solidFill>
                <a:latin typeface="Agency FB" panose="020B0503020202020204" pitchFamily="34" charset="0"/>
                <a:cs typeface="Arial" panose="020B0604020202020204" pitchFamily="34" charset="0"/>
              </a:rPr>
              <a:t>Vallen</a:t>
            </a:r>
            <a:r>
              <a:rPr lang="en-US" sz="2800" b="1" dirty="0">
                <a:solidFill>
                  <a:schemeClr val="tx1"/>
                </a:solidFill>
                <a:latin typeface="Agency FB" panose="020B0503020202020204" pitchFamily="34" charset="0"/>
                <a:cs typeface="Arial" panose="020B0604020202020204" pitchFamily="34" charset="0"/>
              </a:rPr>
              <a:t> &amp; </a:t>
            </a:r>
            <a:r>
              <a:rPr lang="en-US" sz="2800" b="1" dirty="0" err="1">
                <a:solidFill>
                  <a:schemeClr val="tx1"/>
                </a:solidFill>
                <a:latin typeface="Agency FB" panose="020B0503020202020204" pitchFamily="34" charset="0"/>
                <a:cs typeface="Arial" panose="020B0604020202020204" pitchFamily="34" charset="0"/>
              </a:rPr>
              <a:t>Vallen</a:t>
            </a:r>
            <a:r>
              <a:rPr lang="en-US" sz="2800" b="1" dirty="0">
                <a:solidFill>
                  <a:schemeClr val="tx1"/>
                </a:solidFill>
                <a:latin typeface="Agency FB" panose="020B0503020202020204" pitchFamily="34" charset="0"/>
                <a:cs typeface="Arial" panose="020B0604020202020204" pitchFamily="34" charset="0"/>
              </a:rPr>
              <a:t>, 2018). There should always be a willingness for helping and asking for feedback regularly. </a:t>
            </a:r>
          </a:p>
        </p:txBody>
      </p:sp>
      <p:pic>
        <p:nvPicPr>
          <p:cNvPr id="5" name="Picture 4">
            <a:extLst>
              <a:ext uri="{FF2B5EF4-FFF2-40B4-BE49-F238E27FC236}">
                <a16:creationId xmlns:a16="http://schemas.microsoft.com/office/drawing/2014/main" id="{A7DBAD57-1030-3155-FC69-DF4D553B0966}"/>
              </a:ext>
            </a:extLst>
          </p:cNvPr>
          <p:cNvPicPr>
            <a:picLocks noChangeAspect="1"/>
          </p:cNvPicPr>
          <p:nvPr/>
        </p:nvPicPr>
        <p:blipFill>
          <a:blip r:embed="rId3"/>
          <a:stretch>
            <a:fillRect/>
          </a:stretch>
        </p:blipFill>
        <p:spPr>
          <a:xfrm>
            <a:off x="-340584" y="917230"/>
            <a:ext cx="3700593" cy="5023539"/>
          </a:xfrm>
          <a:prstGeom prst="rect">
            <a:avLst/>
          </a:prstGeom>
        </p:spPr>
      </p:pic>
      <p:pic>
        <p:nvPicPr>
          <p:cNvPr id="7" name="Picture 6">
            <a:extLst>
              <a:ext uri="{FF2B5EF4-FFF2-40B4-BE49-F238E27FC236}">
                <a16:creationId xmlns:a16="http://schemas.microsoft.com/office/drawing/2014/main" id="{D2B962AF-17F7-5350-4502-42AD237CD74B}"/>
              </a:ext>
            </a:extLst>
          </p:cNvPr>
          <p:cNvPicPr>
            <a:picLocks noChangeAspect="1"/>
          </p:cNvPicPr>
          <p:nvPr/>
        </p:nvPicPr>
        <p:blipFill>
          <a:blip r:embed="rId4"/>
          <a:stretch>
            <a:fillRect/>
          </a:stretch>
        </p:blipFill>
        <p:spPr>
          <a:xfrm>
            <a:off x="3695702" y="1771650"/>
            <a:ext cx="7656652" cy="1528764"/>
          </a:xfrm>
          <a:prstGeom prst="rect">
            <a:avLst/>
          </a:prstGeom>
        </p:spPr>
      </p:pic>
    </p:spTree>
    <p:extLst>
      <p:ext uri="{BB962C8B-B14F-4D97-AF65-F5344CB8AC3E}">
        <p14:creationId xmlns:p14="http://schemas.microsoft.com/office/powerpoint/2010/main" val="165624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 </a:t>
            </a:r>
            <a:endParaRPr lang="en-US" sz="28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698064" y="774627"/>
            <a:ext cx="8058508" cy="5299601"/>
          </a:xfrm>
          <a:ln w="57150">
            <a:solidFill>
              <a:schemeClr val="accent2">
                <a:lumMod val="75000"/>
              </a:schemeClr>
            </a:solidFill>
          </a:ln>
        </p:spPr>
        <p:txBody>
          <a:bodyPr>
            <a:normAutofit fontScale="92500" lnSpcReduction="10000"/>
          </a:bodyPr>
          <a:lstStyle/>
          <a:p>
            <a:r>
              <a:rPr lang="en-US" sz="1800" b="1" dirty="0">
                <a:solidFill>
                  <a:schemeClr val="tx1"/>
                </a:solidFill>
                <a:effectLst/>
                <a:latin typeface="Agency FB" panose="020B0503020202020204" pitchFamily="34" charset="0"/>
              </a:rPr>
              <a:t>D., O.G.K. (2010) </a:t>
            </a:r>
            <a:r>
              <a:rPr lang="en-US" sz="1800" b="1" i="1" dirty="0">
                <a:solidFill>
                  <a:schemeClr val="tx1"/>
                </a:solidFill>
                <a:effectLst/>
                <a:latin typeface="Agency FB" panose="020B0503020202020204" pitchFamily="34" charset="0"/>
              </a:rPr>
              <a:t>The origins of hospitality and tourism</a:t>
            </a:r>
            <a:r>
              <a:rPr lang="en-US" sz="1800" b="1" dirty="0">
                <a:solidFill>
                  <a:schemeClr val="tx1"/>
                </a:solidFill>
                <a:effectLst/>
                <a:latin typeface="Agency FB" panose="020B0503020202020204" pitchFamily="34" charset="0"/>
              </a:rPr>
              <a:t>. Oxford: Goodfellow. </a:t>
            </a:r>
          </a:p>
          <a:p>
            <a:r>
              <a:rPr lang="en-US" sz="1800" b="1" dirty="0" err="1">
                <a:solidFill>
                  <a:schemeClr val="tx1"/>
                </a:solidFill>
                <a:effectLst/>
                <a:latin typeface="Agency FB" panose="020B0503020202020204" pitchFamily="34" charset="0"/>
              </a:rPr>
              <a:t>Heppell</a:t>
            </a:r>
            <a:r>
              <a:rPr lang="en-US" sz="1800" b="1" dirty="0">
                <a:solidFill>
                  <a:schemeClr val="tx1"/>
                </a:solidFill>
                <a:effectLst/>
                <a:latin typeface="Agency FB" panose="020B0503020202020204" pitchFamily="34" charset="0"/>
              </a:rPr>
              <a:t>, M. (2015) </a:t>
            </a:r>
            <a:r>
              <a:rPr lang="en-US" sz="1800" b="1" i="1" dirty="0">
                <a:solidFill>
                  <a:schemeClr val="tx1"/>
                </a:solidFill>
                <a:effectLst/>
                <a:latin typeface="Agency FB" panose="020B0503020202020204" pitchFamily="34" charset="0"/>
              </a:rPr>
              <a:t>Five star service - how to deliver Exceptional Customer Service</a:t>
            </a:r>
            <a:r>
              <a:rPr lang="en-US" sz="1800" b="1" dirty="0">
                <a:solidFill>
                  <a:schemeClr val="tx1"/>
                </a:solidFill>
                <a:effectLst/>
                <a:latin typeface="Agency FB" panose="020B0503020202020204" pitchFamily="34" charset="0"/>
              </a:rPr>
              <a:t>. Pearson Education Limited. </a:t>
            </a:r>
          </a:p>
          <a:p>
            <a:r>
              <a:rPr lang="en-US" sz="1800" b="1" dirty="0">
                <a:solidFill>
                  <a:schemeClr val="tx1"/>
                </a:solidFill>
                <a:effectLst/>
                <a:latin typeface="Agency FB" panose="020B0503020202020204" pitchFamily="34" charset="0"/>
              </a:rPr>
              <a:t>Hilton Hotels and Resorts (2023) </a:t>
            </a:r>
            <a:r>
              <a:rPr lang="en-US" sz="1800" b="1" i="1" dirty="0">
                <a:solidFill>
                  <a:schemeClr val="tx1"/>
                </a:solidFill>
                <a:effectLst/>
                <a:latin typeface="Agency FB" panose="020B0503020202020204" pitchFamily="34" charset="0"/>
              </a:rPr>
              <a:t>Hilton Hotels and resorts - find hotel rooms</a:t>
            </a:r>
            <a:r>
              <a:rPr lang="en-US" sz="1800" b="1" dirty="0">
                <a:solidFill>
                  <a:schemeClr val="tx1"/>
                </a:solidFill>
                <a:effectLst/>
                <a:latin typeface="Agency FB" panose="020B0503020202020204" pitchFamily="34" charset="0"/>
              </a:rPr>
              <a:t>. Available at: https://www.hilton.com/en/brands/hilton-hotels/ (Accessed: 13 May 2023). </a:t>
            </a:r>
          </a:p>
          <a:p>
            <a:r>
              <a:rPr lang="en-US" sz="1800" b="1" dirty="0">
                <a:solidFill>
                  <a:schemeClr val="tx1"/>
                </a:solidFill>
                <a:effectLst/>
                <a:latin typeface="Agency FB" panose="020B0503020202020204" pitchFamily="34" charset="0"/>
              </a:rPr>
              <a:t>Horner, S. and </a:t>
            </a:r>
            <a:r>
              <a:rPr lang="en-US" sz="1800" b="1" dirty="0" err="1">
                <a:solidFill>
                  <a:schemeClr val="tx1"/>
                </a:solidFill>
                <a:effectLst/>
                <a:latin typeface="Agency FB" panose="020B0503020202020204" pitchFamily="34" charset="0"/>
              </a:rPr>
              <a:t>Swarbrooke</a:t>
            </a:r>
            <a:r>
              <a:rPr lang="en-US" sz="1800" b="1" dirty="0">
                <a:solidFill>
                  <a:schemeClr val="tx1"/>
                </a:solidFill>
                <a:effectLst/>
                <a:latin typeface="Agency FB" panose="020B0503020202020204" pitchFamily="34" charset="0"/>
              </a:rPr>
              <a:t>, J. (2021) </a:t>
            </a:r>
            <a:r>
              <a:rPr lang="en-US" sz="1800" b="1" i="1" dirty="0">
                <a:solidFill>
                  <a:schemeClr val="tx1"/>
                </a:solidFill>
                <a:effectLst/>
                <a:latin typeface="Agency FB" panose="020B0503020202020204" pitchFamily="34" charset="0"/>
              </a:rPr>
              <a:t>Consumer </a:t>
            </a:r>
            <a:r>
              <a:rPr lang="en-US" sz="1800" b="1" i="1" dirty="0" err="1">
                <a:solidFill>
                  <a:schemeClr val="tx1"/>
                </a:solidFill>
                <a:effectLst/>
                <a:latin typeface="Agency FB" panose="020B0503020202020204" pitchFamily="34" charset="0"/>
              </a:rPr>
              <a:t>behaviour</a:t>
            </a:r>
            <a:r>
              <a:rPr lang="en-US" sz="1800" b="1" i="1" dirty="0">
                <a:solidFill>
                  <a:schemeClr val="tx1"/>
                </a:solidFill>
                <a:effectLst/>
                <a:latin typeface="Agency FB" panose="020B0503020202020204" pitchFamily="34" charset="0"/>
              </a:rPr>
              <a:t> in tourism</a:t>
            </a:r>
            <a:r>
              <a:rPr lang="en-US" sz="1800" b="1" dirty="0">
                <a:solidFill>
                  <a:schemeClr val="tx1"/>
                </a:solidFill>
                <a:effectLst/>
                <a:latin typeface="Agency FB" panose="020B0503020202020204" pitchFamily="34" charset="0"/>
              </a:rPr>
              <a:t>. 2nd </a:t>
            </a:r>
            <a:r>
              <a:rPr lang="en-US" sz="1800" b="1" dirty="0" err="1">
                <a:solidFill>
                  <a:schemeClr val="tx1"/>
                </a:solidFill>
                <a:effectLst/>
                <a:latin typeface="Agency FB" panose="020B0503020202020204" pitchFamily="34" charset="0"/>
              </a:rPr>
              <a:t>edn</a:t>
            </a:r>
            <a:r>
              <a:rPr lang="en-US" sz="1800" b="1" dirty="0">
                <a:solidFill>
                  <a:schemeClr val="tx1"/>
                </a:solidFill>
                <a:effectLst/>
                <a:latin typeface="Agency FB" panose="020B0503020202020204" pitchFamily="34" charset="0"/>
              </a:rPr>
              <a:t>. Oxford: Goodfellow. </a:t>
            </a:r>
          </a:p>
          <a:p>
            <a:r>
              <a:rPr lang="en-US" sz="1800" b="1" dirty="0">
                <a:solidFill>
                  <a:schemeClr val="tx1"/>
                </a:solidFill>
                <a:effectLst/>
                <a:latin typeface="Agency FB" panose="020B0503020202020204" pitchFamily="34" charset="0"/>
              </a:rPr>
              <a:t>Johnston, R. </a:t>
            </a:r>
            <a:r>
              <a:rPr lang="en-US" sz="1800" b="1" i="1" dirty="0">
                <a:solidFill>
                  <a:schemeClr val="tx1"/>
                </a:solidFill>
                <a:effectLst/>
                <a:latin typeface="Agency FB" panose="020B0503020202020204" pitchFamily="34" charset="0"/>
              </a:rPr>
              <a:t>et al.</a:t>
            </a:r>
            <a:r>
              <a:rPr lang="en-US" sz="1800" b="1" dirty="0">
                <a:solidFill>
                  <a:schemeClr val="tx1"/>
                </a:solidFill>
                <a:effectLst/>
                <a:latin typeface="Agency FB" panose="020B0503020202020204" pitchFamily="34" charset="0"/>
              </a:rPr>
              <a:t> (2021) </a:t>
            </a:r>
            <a:r>
              <a:rPr lang="en-US" sz="1800" b="1" i="1" dirty="0">
                <a:solidFill>
                  <a:schemeClr val="tx1"/>
                </a:solidFill>
                <a:effectLst/>
                <a:latin typeface="Agency FB" panose="020B0503020202020204" pitchFamily="34" charset="0"/>
              </a:rPr>
              <a:t>Service Operations Management: Improving Service Delivery</a:t>
            </a:r>
            <a:r>
              <a:rPr lang="en-US" sz="1800" b="1" dirty="0">
                <a:solidFill>
                  <a:schemeClr val="tx1"/>
                </a:solidFill>
                <a:effectLst/>
                <a:latin typeface="Agency FB" panose="020B0503020202020204" pitchFamily="34" charset="0"/>
              </a:rPr>
              <a:t>. Harlow, England: Pearson. </a:t>
            </a:r>
          </a:p>
          <a:p>
            <a:r>
              <a:rPr lang="en-US" sz="1800" b="1" dirty="0">
                <a:solidFill>
                  <a:schemeClr val="tx1"/>
                </a:solidFill>
                <a:effectLst/>
                <a:latin typeface="Agency FB" panose="020B0503020202020204" pitchFamily="34" charset="0"/>
              </a:rPr>
              <a:t>O’Fallon, M.J. and Rutherford, D.G. (2011) </a:t>
            </a:r>
            <a:r>
              <a:rPr lang="en-US" sz="1800" b="1" i="1" dirty="0">
                <a:solidFill>
                  <a:schemeClr val="tx1"/>
                </a:solidFill>
                <a:effectLst/>
                <a:latin typeface="Agency FB" panose="020B0503020202020204" pitchFamily="34" charset="0"/>
              </a:rPr>
              <a:t>Hotel Management and Operations</a:t>
            </a:r>
            <a:r>
              <a:rPr lang="en-US" sz="1800" b="1" dirty="0">
                <a:solidFill>
                  <a:schemeClr val="tx1"/>
                </a:solidFill>
                <a:effectLst/>
                <a:latin typeface="Agency FB" panose="020B0503020202020204" pitchFamily="34" charset="0"/>
              </a:rPr>
              <a:t>. 5th </a:t>
            </a:r>
            <a:r>
              <a:rPr lang="en-US" sz="1800" b="1" dirty="0" err="1">
                <a:solidFill>
                  <a:schemeClr val="tx1"/>
                </a:solidFill>
                <a:effectLst/>
                <a:latin typeface="Agency FB" panose="020B0503020202020204" pitchFamily="34" charset="0"/>
              </a:rPr>
              <a:t>edn</a:t>
            </a:r>
            <a:r>
              <a:rPr lang="en-US" sz="1800" b="1" dirty="0">
                <a:solidFill>
                  <a:schemeClr val="tx1"/>
                </a:solidFill>
                <a:effectLst/>
                <a:latin typeface="Agency FB" panose="020B0503020202020204" pitchFamily="34" charset="0"/>
              </a:rPr>
              <a:t>. Hoboken (N.J.): J. Wiley. </a:t>
            </a:r>
          </a:p>
          <a:p>
            <a:r>
              <a:rPr lang="en-US" sz="1800" b="1" dirty="0">
                <a:solidFill>
                  <a:schemeClr val="tx1"/>
                </a:solidFill>
                <a:effectLst/>
                <a:latin typeface="Agency FB" panose="020B0503020202020204" pitchFamily="34" charset="0"/>
              </a:rPr>
              <a:t>People, J.R. (2013) </a:t>
            </a:r>
            <a:r>
              <a:rPr lang="en-US" sz="1800" b="1" i="1" dirty="0">
                <a:solidFill>
                  <a:schemeClr val="tx1"/>
                </a:solidFill>
                <a:effectLst/>
                <a:latin typeface="Agency FB" panose="020B0503020202020204" pitchFamily="34" charset="0"/>
              </a:rPr>
              <a:t>Management</a:t>
            </a:r>
            <a:r>
              <a:rPr lang="en-US" sz="1800" b="1" dirty="0">
                <a:solidFill>
                  <a:schemeClr val="tx1"/>
                </a:solidFill>
                <a:effectLst/>
                <a:latin typeface="Agency FB" panose="020B0503020202020204" pitchFamily="34" charset="0"/>
              </a:rPr>
              <a:t>. 1st </a:t>
            </a:r>
            <a:r>
              <a:rPr lang="en-US" sz="1800" b="1" dirty="0" err="1">
                <a:solidFill>
                  <a:schemeClr val="tx1"/>
                </a:solidFill>
                <a:effectLst/>
                <a:latin typeface="Agency FB" panose="020B0503020202020204" pitchFamily="34" charset="0"/>
              </a:rPr>
              <a:t>edn</a:t>
            </a:r>
            <a:r>
              <a:rPr lang="en-US" sz="1800" b="1" dirty="0">
                <a:solidFill>
                  <a:schemeClr val="tx1"/>
                </a:solidFill>
                <a:effectLst/>
                <a:latin typeface="Agency FB" panose="020B0503020202020204" pitchFamily="34" charset="0"/>
              </a:rPr>
              <a:t>. Uxbridge: PF. </a:t>
            </a:r>
          </a:p>
          <a:p>
            <a:r>
              <a:rPr lang="en-US" sz="1800" b="1" dirty="0" err="1">
                <a:solidFill>
                  <a:schemeClr val="tx1"/>
                </a:solidFill>
                <a:effectLst/>
                <a:latin typeface="Agency FB" panose="020B0503020202020204" pitchFamily="34" charset="0"/>
              </a:rPr>
              <a:t>Tesone</a:t>
            </a:r>
            <a:r>
              <a:rPr lang="en-US" sz="1800" b="1" dirty="0">
                <a:solidFill>
                  <a:schemeClr val="tx1"/>
                </a:solidFill>
                <a:effectLst/>
                <a:latin typeface="Agency FB" panose="020B0503020202020204" pitchFamily="34" charset="0"/>
              </a:rPr>
              <a:t>, D.V. (2014) </a:t>
            </a:r>
            <a:r>
              <a:rPr lang="en-US" sz="1800" b="1" i="1" dirty="0">
                <a:solidFill>
                  <a:schemeClr val="tx1"/>
                </a:solidFill>
                <a:effectLst/>
                <a:latin typeface="Agency FB" panose="020B0503020202020204" pitchFamily="34" charset="0"/>
              </a:rPr>
              <a:t>Principles of Management for the Hospitality Industry</a:t>
            </a:r>
            <a:r>
              <a:rPr lang="en-US" sz="1800" b="1" dirty="0">
                <a:solidFill>
                  <a:schemeClr val="tx1"/>
                </a:solidFill>
                <a:effectLst/>
                <a:latin typeface="Agency FB" panose="020B0503020202020204" pitchFamily="34" charset="0"/>
              </a:rPr>
              <a:t>. Oxford: Butterworth  Heineman. </a:t>
            </a:r>
          </a:p>
          <a:p>
            <a:r>
              <a:rPr lang="en-US" sz="1800" b="1" dirty="0" err="1">
                <a:solidFill>
                  <a:schemeClr val="tx1"/>
                </a:solidFill>
                <a:effectLst/>
                <a:latin typeface="Agency FB" panose="020B0503020202020204" pitchFamily="34" charset="0"/>
              </a:rPr>
              <a:t>Vallen</a:t>
            </a:r>
            <a:r>
              <a:rPr lang="en-US" sz="1800" b="1" dirty="0">
                <a:solidFill>
                  <a:schemeClr val="tx1"/>
                </a:solidFill>
                <a:effectLst/>
                <a:latin typeface="Agency FB" panose="020B0503020202020204" pitchFamily="34" charset="0"/>
              </a:rPr>
              <a:t>, G.K. and </a:t>
            </a:r>
            <a:r>
              <a:rPr lang="en-US" sz="1800" b="1" dirty="0" err="1">
                <a:solidFill>
                  <a:schemeClr val="tx1"/>
                </a:solidFill>
                <a:effectLst/>
                <a:latin typeface="Agency FB" panose="020B0503020202020204" pitchFamily="34" charset="0"/>
              </a:rPr>
              <a:t>Vallen</a:t>
            </a:r>
            <a:r>
              <a:rPr lang="en-US" sz="1800" b="1" dirty="0">
                <a:solidFill>
                  <a:schemeClr val="tx1"/>
                </a:solidFill>
                <a:effectLst/>
                <a:latin typeface="Agency FB" panose="020B0503020202020204" pitchFamily="34" charset="0"/>
              </a:rPr>
              <a:t>, J.J. (2018) </a:t>
            </a:r>
            <a:r>
              <a:rPr lang="en-US" sz="1800" b="1" i="1" dirty="0">
                <a:solidFill>
                  <a:schemeClr val="tx1"/>
                </a:solidFill>
                <a:effectLst/>
                <a:latin typeface="Agency FB" panose="020B0503020202020204" pitchFamily="34" charset="0"/>
              </a:rPr>
              <a:t>Check-in check-out: Managing hotel operations</a:t>
            </a:r>
            <a:r>
              <a:rPr lang="en-US" sz="1800" b="1" dirty="0">
                <a:solidFill>
                  <a:schemeClr val="tx1"/>
                </a:solidFill>
                <a:effectLst/>
                <a:latin typeface="Agency FB" panose="020B0503020202020204" pitchFamily="34" charset="0"/>
              </a:rPr>
              <a:t>. Boston: Pearson. </a:t>
            </a:r>
          </a:p>
          <a:p>
            <a:r>
              <a:rPr lang="en-US" sz="1800" b="1" dirty="0">
                <a:solidFill>
                  <a:schemeClr val="tx1"/>
                </a:solidFill>
                <a:effectLst/>
                <a:latin typeface="Agency FB" panose="020B0503020202020204" pitchFamily="34" charset="0"/>
              </a:rPr>
              <a:t>Walker, J.R. (2013) </a:t>
            </a:r>
            <a:r>
              <a:rPr lang="en-US" sz="1800" b="1" i="1" dirty="0">
                <a:solidFill>
                  <a:schemeClr val="tx1"/>
                </a:solidFill>
                <a:effectLst/>
                <a:latin typeface="Agency FB" panose="020B0503020202020204" pitchFamily="34" charset="0"/>
              </a:rPr>
              <a:t>Introduction to hospitality management</a:t>
            </a:r>
            <a:r>
              <a:rPr lang="en-US" sz="1800" b="1" dirty="0">
                <a:solidFill>
                  <a:schemeClr val="tx1"/>
                </a:solidFill>
                <a:effectLst/>
                <a:latin typeface="Agency FB" panose="020B0503020202020204" pitchFamily="34" charset="0"/>
              </a:rPr>
              <a:t>. London: Pearson. </a:t>
            </a:r>
          </a:p>
          <a:p>
            <a:r>
              <a:rPr lang="en-US" sz="1800" b="1" dirty="0">
                <a:solidFill>
                  <a:schemeClr val="tx1"/>
                </a:solidFill>
                <a:effectLst/>
                <a:latin typeface="Agency FB" panose="020B0503020202020204" pitchFamily="34" charset="0"/>
              </a:rPr>
              <a:t>Wood, R.C. (2015) </a:t>
            </a:r>
            <a:r>
              <a:rPr lang="en-US" sz="1800" b="1" i="1" dirty="0">
                <a:solidFill>
                  <a:schemeClr val="tx1"/>
                </a:solidFill>
                <a:effectLst/>
                <a:latin typeface="Agency FB" panose="020B0503020202020204" pitchFamily="34" charset="0"/>
              </a:rPr>
              <a:t>Hospitality management: A brief introduction</a:t>
            </a:r>
            <a:r>
              <a:rPr lang="en-US" sz="1800" b="1" dirty="0">
                <a:solidFill>
                  <a:schemeClr val="tx1"/>
                </a:solidFill>
                <a:effectLst/>
                <a:latin typeface="Agency FB" panose="020B0503020202020204" pitchFamily="34" charset="0"/>
              </a:rPr>
              <a:t>. London: SAGE Publications Ltd. </a:t>
            </a:r>
          </a:p>
        </p:txBody>
      </p:sp>
    </p:spTree>
    <p:extLst>
      <p:ext uri="{BB962C8B-B14F-4D97-AF65-F5344CB8AC3E}">
        <p14:creationId xmlns:p14="http://schemas.microsoft.com/office/powerpoint/2010/main" val="4136991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queries?</a:t>
            </a:r>
            <a:endParaRPr lang="en-US" sz="28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33BED630-72F4-D10E-4A59-71D4AF26CEC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3868738" y="783770"/>
            <a:ext cx="7315200" cy="5339443"/>
          </a:xfrm>
        </p:spPr>
      </p:pic>
    </p:spTree>
    <p:extLst>
      <p:ext uri="{BB962C8B-B14F-4D97-AF65-F5344CB8AC3E}">
        <p14:creationId xmlns:p14="http://schemas.microsoft.com/office/powerpoint/2010/main" val="499334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3BED630-72F4-D10E-4A59-71D4AF26CEC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rcRect/>
          <a:stretch/>
        </p:blipFill>
        <p:spPr>
          <a:xfrm>
            <a:off x="272143" y="0"/>
            <a:ext cx="11919857" cy="6371510"/>
          </a:xfrm>
        </p:spPr>
      </p:pic>
    </p:spTree>
    <p:extLst>
      <p:ext uri="{BB962C8B-B14F-4D97-AF65-F5344CB8AC3E}">
        <p14:creationId xmlns:p14="http://schemas.microsoft.com/office/powerpoint/2010/main" val="3706707797"/>
      </p:ext>
    </p:extLst>
  </p:cSld>
  <p:clrMapOvr>
    <a:masterClrMapping/>
  </p:clrMapOvr>
</p:sld>
</file>

<file path=ppt/theme/theme1.xml><?xml version="1.0" encoding="utf-8"?>
<a:theme xmlns:a="http://schemas.openxmlformats.org/drawingml/2006/main" name="Frame">
  <a:themeElements>
    <a:clrScheme name="Custom 11">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FF0000"/>
      </a:accent5>
      <a:accent6>
        <a:srgbClr val="C00000"/>
      </a:accent6>
      <a:hlink>
        <a:srgbClr val="8F8F8F"/>
      </a:hlink>
      <a:folHlink>
        <a:srgbClr val="A5A5A5"/>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39D77354-939E-4A26-AE51-B3F9618B14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1366</TotalTime>
  <Words>1654</Words>
  <PresentationFormat>Widescreen</PresentationFormat>
  <Paragraphs>60</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Agency FB</vt:lpstr>
      <vt:lpstr>Arial</vt:lpstr>
      <vt:lpstr>Calibri</vt:lpstr>
      <vt:lpstr>Corbel</vt:lpstr>
      <vt:lpstr>Wingdings 2</vt:lpstr>
      <vt:lpstr>Frame</vt:lpstr>
      <vt:lpstr>Welcome  To The group presentation  </vt:lpstr>
      <vt:lpstr>Introduction  of  Hilton Hotel brand</vt:lpstr>
      <vt:lpstr>Customer Segmentation</vt:lpstr>
      <vt:lpstr>Nature of Hilton Hotel</vt:lpstr>
      <vt:lpstr>Scope in Hilton hotel brand</vt:lpstr>
      <vt:lpstr>The roles of guests services</vt:lpstr>
      <vt:lpstr>The functions of guests services</vt:lpstr>
      <vt:lpstr>Importance of hospitality</vt:lpstr>
      <vt:lpstr>How hotels, like Hilton Hotel and Resorts, meet the expectations</vt:lpstr>
      <vt:lpstr>References </vt:lpstr>
      <vt:lpstr>Any queries?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2022-06-03T16:15:48Z</dcterms:created>
  <dcterms:modified xsi:type="dcterms:W3CDTF">2023-05-13T16:44:17Z</dcterms:modified>
</cp:coreProperties>
</file>