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bookmarkIdSeed="2">
  <p:sldMasterIdLst>
    <p:sldMasterId id="2147483924" r:id="rId1"/>
  </p:sldMasterIdLst>
  <p:notesMasterIdLst>
    <p:notesMasterId r:id="rId20"/>
  </p:notesMasterIdLst>
  <p:sldIdLst>
    <p:sldId id="256" r:id="rId2"/>
    <p:sldId id="257" r:id="rId3"/>
    <p:sldId id="259" r:id="rId4"/>
    <p:sldId id="261" r:id="rId5"/>
    <p:sldId id="272" r:id="rId6"/>
    <p:sldId id="294" r:id="rId7"/>
    <p:sldId id="274" r:id="rId8"/>
    <p:sldId id="275" r:id="rId9"/>
    <p:sldId id="276" r:id="rId10"/>
    <p:sldId id="277" r:id="rId11"/>
    <p:sldId id="289" r:id="rId12"/>
    <p:sldId id="290" r:id="rId13"/>
    <p:sldId id="291" r:id="rId14"/>
    <p:sldId id="292" r:id="rId15"/>
    <p:sldId id="293" r:id="rId16"/>
    <p:sldId id="288" r:id="rId17"/>
    <p:sldId id="270"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6524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35" autoAdjust="0"/>
    <p:restoredTop sz="72888" autoAdjust="0"/>
  </p:normalViewPr>
  <p:slideViewPr>
    <p:cSldViewPr snapToGrid="0">
      <p:cViewPr varScale="1">
        <p:scale>
          <a:sx n="80" d="100"/>
          <a:sy n="80" d="100"/>
        </p:scale>
        <p:origin x="1544"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ata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478A94-3750-4816-9917-30099E9192D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6497145-37C2-4163-9FF9-C5225DECAB16}">
      <dgm:prSet custT="1"/>
      <dgm:spPr/>
      <dgm:t>
        <a:bodyPr/>
        <a:lstStyle/>
        <a:p>
          <a:pPr>
            <a:lnSpc>
              <a:spcPct val="100000"/>
            </a:lnSpc>
          </a:pPr>
          <a:r>
            <a:rPr lang="en-US" sz="1800" dirty="0">
              <a:latin typeface="Times New Roman" panose="02020603050405020304" pitchFamily="18" charset="0"/>
              <a:cs typeface="Times New Roman" panose="02020603050405020304" pitchFamily="18" charset="0"/>
            </a:rPr>
            <a:t>Cultural alertness assists Aviva Plc in preventing misunderstandings, </a:t>
          </a:r>
          <a:r>
            <a:rPr lang="en-US" sz="1800" dirty="0" err="1">
              <a:latin typeface="Times New Roman" panose="02020603050405020304" pitchFamily="18" charset="0"/>
              <a:cs typeface="Times New Roman" panose="02020603050405020304" pitchFamily="18" charset="0"/>
            </a:rPr>
            <a:t>customising</a:t>
          </a:r>
          <a:r>
            <a:rPr lang="en-US" sz="1800" dirty="0">
              <a:latin typeface="Times New Roman" panose="02020603050405020304" pitchFamily="18" charset="0"/>
              <a:cs typeface="Times New Roman" panose="02020603050405020304" pitchFamily="18" charset="0"/>
            </a:rPr>
            <a:t> products to local requirements, along with advocating a long-term bond with business associates belonging to China. Aviva Plc can implement cultural perceptions to co-establish products or share potential with the Chinese firm.</a:t>
          </a:r>
        </a:p>
      </dgm:t>
    </dgm:pt>
    <dgm:pt modelId="{C1923A49-9A0B-46F8-BF9A-173D645F3363}" type="sibTrans" cxnId="{65B8FAB9-A3CA-4E75-86BE-32DA639053B9}">
      <dgm:prSet/>
      <dgm:spPr/>
      <dgm:t>
        <a:bodyPr/>
        <a:lstStyle/>
        <a:p>
          <a:endParaRPr lang="en-US"/>
        </a:p>
      </dgm:t>
    </dgm:pt>
    <dgm:pt modelId="{55C84C6B-FAC4-402A-B590-5868631E23D8}" type="parTrans" cxnId="{65B8FAB9-A3CA-4E75-86BE-32DA639053B9}">
      <dgm:prSet/>
      <dgm:spPr/>
      <dgm:t>
        <a:bodyPr/>
        <a:lstStyle/>
        <a:p>
          <a:endParaRPr lang="en-US"/>
        </a:p>
      </dgm:t>
    </dgm:pt>
    <dgm:pt modelId="{0D59DB0A-625A-415C-A091-D91A75FD8DFF}">
      <dgm:prSet custT="1"/>
      <dgm:spPr/>
      <dgm:t>
        <a:bodyPr/>
        <a:lstStyle/>
        <a:p>
          <a:pPr>
            <a:lnSpc>
              <a:spcPct val="100000"/>
            </a:lnSpc>
          </a:pPr>
          <a:r>
            <a:rPr lang="en-US" sz="1800" dirty="0">
              <a:latin typeface="Times New Roman" panose="02020603050405020304" pitchFamily="18" charset="0"/>
              <a:cs typeface="Times New Roman" panose="02020603050405020304" pitchFamily="18" charset="0"/>
            </a:rPr>
            <a:t>Aviva aims to create a partnership, leading to growth, creativity, as well as innovation. This PPT will focus on the elements to be implemented by Aviva Plc to overcome cultural issues.</a:t>
          </a:r>
          <a:endParaRPr lang="en-US" sz="1800" dirty="0"/>
        </a:p>
      </dgm:t>
    </dgm:pt>
    <dgm:pt modelId="{91A61FA8-05EA-4CC5-BA97-0C3F2EEA4604}" type="sibTrans" cxnId="{79336562-765D-4A5C-8B36-6EFC2D4081E3}">
      <dgm:prSet/>
      <dgm:spPr/>
      <dgm:t>
        <a:bodyPr/>
        <a:lstStyle/>
        <a:p>
          <a:endParaRPr lang="en-US"/>
        </a:p>
      </dgm:t>
    </dgm:pt>
    <dgm:pt modelId="{D20FBBE1-4724-4A7C-B740-FE34DBAEACC2}" type="parTrans" cxnId="{79336562-765D-4A5C-8B36-6EFC2D4081E3}">
      <dgm:prSet/>
      <dgm:spPr/>
      <dgm:t>
        <a:bodyPr/>
        <a:lstStyle/>
        <a:p>
          <a:endParaRPr lang="en-US"/>
        </a:p>
      </dgm:t>
    </dgm:pt>
    <dgm:pt modelId="{3519F8D8-2381-4557-96F2-A0BA35363CC9}" type="pres">
      <dgm:prSet presAssocID="{A0478A94-3750-4816-9917-30099E9192D6}" presName="root" presStyleCnt="0">
        <dgm:presLayoutVars>
          <dgm:dir/>
          <dgm:resizeHandles val="exact"/>
        </dgm:presLayoutVars>
      </dgm:prSet>
      <dgm:spPr/>
    </dgm:pt>
    <dgm:pt modelId="{FBA095B6-CD61-4AAA-BC5C-06D3BEA43B96}" type="pres">
      <dgm:prSet presAssocID="{B6497145-37C2-4163-9FF9-C5225DECAB16}" presName="compNode" presStyleCnt="0"/>
      <dgm:spPr/>
    </dgm:pt>
    <dgm:pt modelId="{B9EB2916-112B-4842-96B0-5EF7A019B2C7}" type="pres">
      <dgm:prSet presAssocID="{B6497145-37C2-4163-9FF9-C5225DECAB16}" presName="bgRect" presStyleLbl="bgShp" presStyleIdx="0" presStyleCnt="2"/>
      <dgm:spPr/>
    </dgm:pt>
    <dgm:pt modelId="{F5BCDBE8-201D-494A-86C9-68AF0C8CBB6C}" type="pres">
      <dgm:prSet presAssocID="{B6497145-37C2-4163-9FF9-C5225DECAB1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1C14A911-2731-4276-B1CC-EF2A4D296CEA}" type="pres">
      <dgm:prSet presAssocID="{B6497145-37C2-4163-9FF9-C5225DECAB16}" presName="spaceRect" presStyleCnt="0"/>
      <dgm:spPr/>
    </dgm:pt>
    <dgm:pt modelId="{03E5E893-5F3D-43EA-AAA6-8B2AABAF8ECF}" type="pres">
      <dgm:prSet presAssocID="{B6497145-37C2-4163-9FF9-C5225DECAB16}" presName="parTx" presStyleLbl="revTx" presStyleIdx="0" presStyleCnt="2" custScaleY="131298">
        <dgm:presLayoutVars>
          <dgm:chMax val="0"/>
          <dgm:chPref val="0"/>
        </dgm:presLayoutVars>
      </dgm:prSet>
      <dgm:spPr/>
    </dgm:pt>
    <dgm:pt modelId="{0726F6C5-E81B-4937-B8E4-2F5A1D64B714}" type="pres">
      <dgm:prSet presAssocID="{C1923A49-9A0B-46F8-BF9A-173D645F3363}" presName="sibTrans" presStyleCnt="0"/>
      <dgm:spPr/>
    </dgm:pt>
    <dgm:pt modelId="{DF3BA048-8742-47EC-B4FB-BED34F151DF3}" type="pres">
      <dgm:prSet presAssocID="{0D59DB0A-625A-415C-A091-D91A75FD8DFF}" presName="compNode" presStyleCnt="0"/>
      <dgm:spPr/>
    </dgm:pt>
    <dgm:pt modelId="{AE7C90A7-E329-4183-9273-C8BE1E6007C2}" type="pres">
      <dgm:prSet presAssocID="{0D59DB0A-625A-415C-A091-D91A75FD8DFF}" presName="bgRect" presStyleLbl="bgShp" presStyleIdx="1" presStyleCnt="2" custLinFactNeighborX="-1272" custLinFactNeighborY="4625"/>
      <dgm:spPr/>
    </dgm:pt>
    <dgm:pt modelId="{865D7576-6C5E-40A7-A8B7-57C7C2EBE9C1}" type="pres">
      <dgm:prSet presAssocID="{0D59DB0A-625A-415C-A091-D91A75FD8DF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5701C3FD-1B69-4E0C-B9A8-970F5C863180}" type="pres">
      <dgm:prSet presAssocID="{0D59DB0A-625A-415C-A091-D91A75FD8DFF}" presName="spaceRect" presStyleCnt="0"/>
      <dgm:spPr/>
    </dgm:pt>
    <dgm:pt modelId="{F9E3E718-1430-4BFB-B30A-6FA628A31291}" type="pres">
      <dgm:prSet presAssocID="{0D59DB0A-625A-415C-A091-D91A75FD8DFF}" presName="parTx" presStyleLbl="revTx" presStyleIdx="1" presStyleCnt="2">
        <dgm:presLayoutVars>
          <dgm:chMax val="0"/>
          <dgm:chPref val="0"/>
        </dgm:presLayoutVars>
      </dgm:prSet>
      <dgm:spPr/>
    </dgm:pt>
  </dgm:ptLst>
  <dgm:cxnLst>
    <dgm:cxn modelId="{0719FB16-5AE2-4067-AEA2-34DFC3EFF8BD}" type="presOf" srcId="{0D59DB0A-625A-415C-A091-D91A75FD8DFF}" destId="{F9E3E718-1430-4BFB-B30A-6FA628A31291}" srcOrd="0" destOrd="0" presId="urn:microsoft.com/office/officeart/2018/2/layout/IconVerticalSolidList"/>
    <dgm:cxn modelId="{79336562-765D-4A5C-8B36-6EFC2D4081E3}" srcId="{A0478A94-3750-4816-9917-30099E9192D6}" destId="{0D59DB0A-625A-415C-A091-D91A75FD8DFF}" srcOrd="1" destOrd="0" parTransId="{D20FBBE1-4724-4A7C-B740-FE34DBAEACC2}" sibTransId="{91A61FA8-05EA-4CC5-BA97-0C3F2EEA4604}"/>
    <dgm:cxn modelId="{6BA41D89-7284-481E-A8C3-11B2AB17122D}" type="presOf" srcId="{A0478A94-3750-4816-9917-30099E9192D6}" destId="{3519F8D8-2381-4557-96F2-A0BA35363CC9}" srcOrd="0" destOrd="0" presId="urn:microsoft.com/office/officeart/2018/2/layout/IconVerticalSolidList"/>
    <dgm:cxn modelId="{65B8FAB9-A3CA-4E75-86BE-32DA639053B9}" srcId="{A0478A94-3750-4816-9917-30099E9192D6}" destId="{B6497145-37C2-4163-9FF9-C5225DECAB16}" srcOrd="0" destOrd="0" parTransId="{55C84C6B-FAC4-402A-B590-5868631E23D8}" sibTransId="{C1923A49-9A0B-46F8-BF9A-173D645F3363}"/>
    <dgm:cxn modelId="{EA82C8D7-0749-4DFC-9D10-3346D1BCBF07}" type="presOf" srcId="{B6497145-37C2-4163-9FF9-C5225DECAB16}" destId="{03E5E893-5F3D-43EA-AAA6-8B2AABAF8ECF}" srcOrd="0" destOrd="0" presId="urn:microsoft.com/office/officeart/2018/2/layout/IconVerticalSolidList"/>
    <dgm:cxn modelId="{88122E79-3145-4420-8302-F9E67A56121A}" type="presParOf" srcId="{3519F8D8-2381-4557-96F2-A0BA35363CC9}" destId="{FBA095B6-CD61-4AAA-BC5C-06D3BEA43B96}" srcOrd="0" destOrd="0" presId="urn:microsoft.com/office/officeart/2018/2/layout/IconVerticalSolidList"/>
    <dgm:cxn modelId="{9D5420C3-C3BF-4224-932E-9D3B805463AF}" type="presParOf" srcId="{FBA095B6-CD61-4AAA-BC5C-06D3BEA43B96}" destId="{B9EB2916-112B-4842-96B0-5EF7A019B2C7}" srcOrd="0" destOrd="0" presId="urn:microsoft.com/office/officeart/2018/2/layout/IconVerticalSolidList"/>
    <dgm:cxn modelId="{2A6DF022-7646-4E8E-A10E-601144D0CAC0}" type="presParOf" srcId="{FBA095B6-CD61-4AAA-BC5C-06D3BEA43B96}" destId="{F5BCDBE8-201D-494A-86C9-68AF0C8CBB6C}" srcOrd="1" destOrd="0" presId="urn:microsoft.com/office/officeart/2018/2/layout/IconVerticalSolidList"/>
    <dgm:cxn modelId="{19BF6330-59CA-4030-B97C-89C44D454CBD}" type="presParOf" srcId="{FBA095B6-CD61-4AAA-BC5C-06D3BEA43B96}" destId="{1C14A911-2731-4276-B1CC-EF2A4D296CEA}" srcOrd="2" destOrd="0" presId="urn:microsoft.com/office/officeart/2018/2/layout/IconVerticalSolidList"/>
    <dgm:cxn modelId="{DF854539-E044-4514-B05F-C024FE86AE79}" type="presParOf" srcId="{FBA095B6-CD61-4AAA-BC5C-06D3BEA43B96}" destId="{03E5E893-5F3D-43EA-AAA6-8B2AABAF8ECF}" srcOrd="3" destOrd="0" presId="urn:microsoft.com/office/officeart/2018/2/layout/IconVerticalSolidList"/>
    <dgm:cxn modelId="{388A7290-2DD8-4B75-BC46-B62D1655A04E}" type="presParOf" srcId="{3519F8D8-2381-4557-96F2-A0BA35363CC9}" destId="{0726F6C5-E81B-4937-B8E4-2F5A1D64B714}" srcOrd="1" destOrd="0" presId="urn:microsoft.com/office/officeart/2018/2/layout/IconVerticalSolidList"/>
    <dgm:cxn modelId="{75397C7E-7EB3-4735-B5D9-D7EC4E2D31FE}" type="presParOf" srcId="{3519F8D8-2381-4557-96F2-A0BA35363CC9}" destId="{DF3BA048-8742-47EC-B4FB-BED34F151DF3}" srcOrd="2" destOrd="0" presId="urn:microsoft.com/office/officeart/2018/2/layout/IconVerticalSolidList"/>
    <dgm:cxn modelId="{497AD0DA-9AF9-4F0C-B631-7D439F9E7415}" type="presParOf" srcId="{DF3BA048-8742-47EC-B4FB-BED34F151DF3}" destId="{AE7C90A7-E329-4183-9273-C8BE1E6007C2}" srcOrd="0" destOrd="0" presId="urn:microsoft.com/office/officeart/2018/2/layout/IconVerticalSolidList"/>
    <dgm:cxn modelId="{56882AC5-2846-48A7-B51B-E3B8E1C12526}" type="presParOf" srcId="{DF3BA048-8742-47EC-B4FB-BED34F151DF3}" destId="{865D7576-6C5E-40A7-A8B7-57C7C2EBE9C1}" srcOrd="1" destOrd="0" presId="urn:microsoft.com/office/officeart/2018/2/layout/IconVerticalSolidList"/>
    <dgm:cxn modelId="{0D72648D-C88C-4A12-B2B6-D10B7B771AF1}" type="presParOf" srcId="{DF3BA048-8742-47EC-B4FB-BED34F151DF3}" destId="{5701C3FD-1B69-4E0C-B9A8-970F5C863180}" srcOrd="2" destOrd="0" presId="urn:microsoft.com/office/officeart/2018/2/layout/IconVerticalSolidList"/>
    <dgm:cxn modelId="{129DA2FE-64D9-457F-A706-7739CD116DB8}" type="presParOf" srcId="{DF3BA048-8742-47EC-B4FB-BED34F151DF3}" destId="{F9E3E718-1430-4BFB-B30A-6FA628A3129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8930EE-137A-4712-AB93-F54A57B810B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A49242F-EB8B-4A04-94E2-60D871E2AA0E}">
      <dgm:prSet custT="1"/>
      <dgm:spPr/>
      <dgm:t>
        <a:bodyPr/>
        <a:lstStyle/>
        <a:p>
          <a:pPr>
            <a:lnSpc>
              <a:spcPct val="100000"/>
            </a:lnSpc>
          </a:pPr>
          <a:r>
            <a:rPr lang="en-US" sz="1800" b="0" i="0" dirty="0">
              <a:latin typeface="Times New Roman" panose="02020603050405020304" pitchFamily="18" charset="0"/>
              <a:cs typeface="Times New Roman" panose="02020603050405020304" pitchFamily="18" charset="0"/>
            </a:rPr>
            <a:t>Aviva requires investment in business networking in China by using Guanxi, and this platform is necessary in setting up personal bonds and trust in the business culture of China (Casado-Aranda et al., 2023). </a:t>
          </a:r>
          <a:endParaRPr lang="en-US" sz="1800" dirty="0">
            <a:latin typeface="Times New Roman" panose="02020603050405020304" pitchFamily="18" charset="0"/>
            <a:cs typeface="Times New Roman" panose="02020603050405020304" pitchFamily="18" charset="0"/>
          </a:endParaRPr>
        </a:p>
      </dgm:t>
    </dgm:pt>
    <dgm:pt modelId="{BFFFED14-3B22-405F-9543-94BBF4D34758}" type="parTrans" cxnId="{76FFB821-CE47-4F9D-BE15-72F736DE5DE6}">
      <dgm:prSet/>
      <dgm:spPr/>
      <dgm:t>
        <a:bodyPr/>
        <a:lstStyle/>
        <a:p>
          <a:endParaRPr lang="en-US"/>
        </a:p>
      </dgm:t>
    </dgm:pt>
    <dgm:pt modelId="{59A26AD4-9365-4E8C-8AFF-392215AC464B}" type="sibTrans" cxnId="{76FFB821-CE47-4F9D-BE15-72F736DE5DE6}">
      <dgm:prSet/>
      <dgm:spPr/>
      <dgm:t>
        <a:bodyPr/>
        <a:lstStyle/>
        <a:p>
          <a:endParaRPr lang="en-US"/>
        </a:p>
      </dgm:t>
    </dgm:pt>
    <dgm:pt modelId="{21B3248A-F7FB-4938-89B7-6D54DE97ADE6}">
      <dgm:prSet custT="1"/>
      <dgm:spPr/>
      <dgm:t>
        <a:bodyPr/>
        <a:lstStyle/>
        <a:p>
          <a:pPr>
            <a:lnSpc>
              <a:spcPct val="100000"/>
            </a:lnSpc>
          </a:pPr>
          <a:r>
            <a:rPr lang="en-US" sz="1800" b="0" i="0" dirty="0">
              <a:latin typeface="Times New Roman" panose="02020603050405020304" pitchFamily="18" charset="0"/>
              <a:cs typeface="Times New Roman" panose="02020603050405020304" pitchFamily="18" charset="0"/>
            </a:rPr>
            <a:t>Relationships with customers for Aviva Plc can be damaged, as well as negotiations can be obstructed by losing face, therefore, </a:t>
          </a:r>
          <a:r>
            <a:rPr lang="en-US" sz="1800" b="0" i="0" dirty="0" err="1">
              <a:latin typeface="Times New Roman" panose="02020603050405020304" pitchFamily="18" charset="0"/>
              <a:cs typeface="Times New Roman" panose="02020603050405020304" pitchFamily="18" charset="0"/>
            </a:rPr>
            <a:t>Mianzi</a:t>
          </a:r>
          <a:r>
            <a:rPr lang="en-US" sz="1800" b="0" i="0" dirty="0">
              <a:latin typeface="Times New Roman" panose="02020603050405020304" pitchFamily="18" charset="0"/>
              <a:cs typeface="Times New Roman" panose="02020603050405020304" pitchFamily="18" charset="0"/>
            </a:rPr>
            <a:t> needs to be used by Aviva to protect dignity, along with preventing confrontation.</a:t>
          </a:r>
          <a:endParaRPr lang="en-US" sz="1800" dirty="0">
            <a:latin typeface="Times New Roman" panose="02020603050405020304" pitchFamily="18" charset="0"/>
            <a:cs typeface="Times New Roman" panose="02020603050405020304" pitchFamily="18" charset="0"/>
          </a:endParaRPr>
        </a:p>
      </dgm:t>
    </dgm:pt>
    <dgm:pt modelId="{5E3A29B9-C3CB-40A4-B655-8196BB0C5504}" type="parTrans" cxnId="{3B313713-EC0D-40DD-9BE4-A76991D91D0A}">
      <dgm:prSet/>
      <dgm:spPr/>
      <dgm:t>
        <a:bodyPr/>
        <a:lstStyle/>
        <a:p>
          <a:endParaRPr lang="en-US"/>
        </a:p>
      </dgm:t>
    </dgm:pt>
    <dgm:pt modelId="{F608A30E-7321-4544-9A5E-968547A8D5F2}" type="sibTrans" cxnId="{3B313713-EC0D-40DD-9BE4-A76991D91D0A}">
      <dgm:prSet/>
      <dgm:spPr/>
      <dgm:t>
        <a:bodyPr/>
        <a:lstStyle/>
        <a:p>
          <a:endParaRPr lang="en-US"/>
        </a:p>
      </dgm:t>
    </dgm:pt>
    <dgm:pt modelId="{B786FF38-E5BC-4FA1-A9AE-397EF365A1AE}" type="pres">
      <dgm:prSet presAssocID="{DE8930EE-137A-4712-AB93-F54A57B810B6}" presName="root" presStyleCnt="0">
        <dgm:presLayoutVars>
          <dgm:dir/>
          <dgm:resizeHandles val="exact"/>
        </dgm:presLayoutVars>
      </dgm:prSet>
      <dgm:spPr/>
    </dgm:pt>
    <dgm:pt modelId="{0865600F-D51F-4CDC-95A9-C4993A936D4E}" type="pres">
      <dgm:prSet presAssocID="{7A49242F-EB8B-4A04-94E2-60D871E2AA0E}" presName="compNode" presStyleCnt="0"/>
      <dgm:spPr/>
    </dgm:pt>
    <dgm:pt modelId="{2D762772-E9B0-4790-8AC0-B6CBB1B58C96}" type="pres">
      <dgm:prSet presAssocID="{7A49242F-EB8B-4A04-94E2-60D871E2AA0E}" presName="bgRect" presStyleLbl="bgShp" presStyleIdx="0" presStyleCnt="2"/>
      <dgm:spPr/>
    </dgm:pt>
    <dgm:pt modelId="{D0232F45-7A3D-40DB-97A8-C95C6583AAB4}" type="pres">
      <dgm:prSet presAssocID="{7A49242F-EB8B-4A04-94E2-60D871E2AA0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1E5C6F39-E28A-4AFA-B4EC-0A2171922B3A}" type="pres">
      <dgm:prSet presAssocID="{7A49242F-EB8B-4A04-94E2-60D871E2AA0E}" presName="spaceRect" presStyleCnt="0"/>
      <dgm:spPr/>
    </dgm:pt>
    <dgm:pt modelId="{1ECD1023-93B7-4051-9555-AD1F799BD6EF}" type="pres">
      <dgm:prSet presAssocID="{7A49242F-EB8B-4A04-94E2-60D871E2AA0E}" presName="parTx" presStyleLbl="revTx" presStyleIdx="0" presStyleCnt="2">
        <dgm:presLayoutVars>
          <dgm:chMax val="0"/>
          <dgm:chPref val="0"/>
        </dgm:presLayoutVars>
      </dgm:prSet>
      <dgm:spPr/>
    </dgm:pt>
    <dgm:pt modelId="{271CAEDA-A5FA-7A4F-A294-6D23B38071B2}" type="pres">
      <dgm:prSet presAssocID="{59A26AD4-9365-4E8C-8AFF-392215AC464B}" presName="sibTrans" presStyleCnt="0"/>
      <dgm:spPr/>
    </dgm:pt>
    <dgm:pt modelId="{C80685F9-B4BF-45E3-B1EA-F9AC6249A7F9}" type="pres">
      <dgm:prSet presAssocID="{21B3248A-F7FB-4938-89B7-6D54DE97ADE6}" presName="compNode" presStyleCnt="0"/>
      <dgm:spPr/>
    </dgm:pt>
    <dgm:pt modelId="{B8BC5652-7A7B-4DF4-B07C-6F659074A2FC}" type="pres">
      <dgm:prSet presAssocID="{21B3248A-F7FB-4938-89B7-6D54DE97ADE6}" presName="bgRect" presStyleLbl="bgShp" presStyleIdx="1" presStyleCnt="2"/>
      <dgm:spPr/>
    </dgm:pt>
    <dgm:pt modelId="{445AEF60-681A-449C-BA07-45470991A22F}" type="pres">
      <dgm:prSet presAssocID="{21B3248A-F7FB-4938-89B7-6D54DE97ADE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isconnected"/>
        </a:ext>
      </dgm:extLst>
    </dgm:pt>
    <dgm:pt modelId="{199D7DBC-DC36-43D4-989C-AAD9EA332726}" type="pres">
      <dgm:prSet presAssocID="{21B3248A-F7FB-4938-89B7-6D54DE97ADE6}" presName="spaceRect" presStyleCnt="0"/>
      <dgm:spPr/>
    </dgm:pt>
    <dgm:pt modelId="{726A125C-9FD2-4D0C-A09D-9C3052FA304A}" type="pres">
      <dgm:prSet presAssocID="{21B3248A-F7FB-4938-89B7-6D54DE97ADE6}" presName="parTx" presStyleLbl="revTx" presStyleIdx="1" presStyleCnt="2">
        <dgm:presLayoutVars>
          <dgm:chMax val="0"/>
          <dgm:chPref val="0"/>
        </dgm:presLayoutVars>
      </dgm:prSet>
      <dgm:spPr/>
    </dgm:pt>
  </dgm:ptLst>
  <dgm:cxnLst>
    <dgm:cxn modelId="{75D90A04-497A-46F8-9428-0B3D1901567D}" type="presOf" srcId="{DE8930EE-137A-4712-AB93-F54A57B810B6}" destId="{B786FF38-E5BC-4FA1-A9AE-397EF365A1AE}" srcOrd="0" destOrd="0" presId="urn:microsoft.com/office/officeart/2018/2/layout/IconVerticalSolidList"/>
    <dgm:cxn modelId="{E6C60F0B-A0EA-C542-B08D-C2ED44AA4970}" type="presOf" srcId="{21B3248A-F7FB-4938-89B7-6D54DE97ADE6}" destId="{726A125C-9FD2-4D0C-A09D-9C3052FA304A}" srcOrd="0" destOrd="0" presId="urn:microsoft.com/office/officeart/2018/2/layout/IconVerticalSolidList"/>
    <dgm:cxn modelId="{3B313713-EC0D-40DD-9BE4-A76991D91D0A}" srcId="{DE8930EE-137A-4712-AB93-F54A57B810B6}" destId="{21B3248A-F7FB-4938-89B7-6D54DE97ADE6}" srcOrd="1" destOrd="0" parTransId="{5E3A29B9-C3CB-40A4-B655-8196BB0C5504}" sibTransId="{F608A30E-7321-4544-9A5E-968547A8D5F2}"/>
    <dgm:cxn modelId="{A776F819-D98A-0A46-BD2D-D6EC22467CD4}" type="presOf" srcId="{7A49242F-EB8B-4A04-94E2-60D871E2AA0E}" destId="{1ECD1023-93B7-4051-9555-AD1F799BD6EF}" srcOrd="0" destOrd="0" presId="urn:microsoft.com/office/officeart/2018/2/layout/IconVerticalSolidList"/>
    <dgm:cxn modelId="{76FFB821-CE47-4F9D-BE15-72F736DE5DE6}" srcId="{DE8930EE-137A-4712-AB93-F54A57B810B6}" destId="{7A49242F-EB8B-4A04-94E2-60D871E2AA0E}" srcOrd="0" destOrd="0" parTransId="{BFFFED14-3B22-405F-9543-94BBF4D34758}" sibTransId="{59A26AD4-9365-4E8C-8AFF-392215AC464B}"/>
    <dgm:cxn modelId="{8D276D2F-E8E3-3F42-A6B8-668C6A114136}" type="presParOf" srcId="{B786FF38-E5BC-4FA1-A9AE-397EF365A1AE}" destId="{0865600F-D51F-4CDC-95A9-C4993A936D4E}" srcOrd="0" destOrd="0" presId="urn:microsoft.com/office/officeart/2018/2/layout/IconVerticalSolidList"/>
    <dgm:cxn modelId="{D9573E64-2F32-384C-A823-983C5F07DE6B}" type="presParOf" srcId="{0865600F-D51F-4CDC-95A9-C4993A936D4E}" destId="{2D762772-E9B0-4790-8AC0-B6CBB1B58C96}" srcOrd="0" destOrd="0" presId="urn:microsoft.com/office/officeart/2018/2/layout/IconVerticalSolidList"/>
    <dgm:cxn modelId="{E122094C-E83E-AC46-8C85-33BC98CB1925}" type="presParOf" srcId="{0865600F-D51F-4CDC-95A9-C4993A936D4E}" destId="{D0232F45-7A3D-40DB-97A8-C95C6583AAB4}" srcOrd="1" destOrd="0" presId="urn:microsoft.com/office/officeart/2018/2/layout/IconVerticalSolidList"/>
    <dgm:cxn modelId="{7E8BA03C-2868-7F41-B1AB-4E862C0C67C0}" type="presParOf" srcId="{0865600F-D51F-4CDC-95A9-C4993A936D4E}" destId="{1E5C6F39-E28A-4AFA-B4EC-0A2171922B3A}" srcOrd="2" destOrd="0" presId="urn:microsoft.com/office/officeart/2018/2/layout/IconVerticalSolidList"/>
    <dgm:cxn modelId="{420E28DB-12F3-D64C-AA08-73F31A2AD520}" type="presParOf" srcId="{0865600F-D51F-4CDC-95A9-C4993A936D4E}" destId="{1ECD1023-93B7-4051-9555-AD1F799BD6EF}" srcOrd="3" destOrd="0" presId="urn:microsoft.com/office/officeart/2018/2/layout/IconVerticalSolidList"/>
    <dgm:cxn modelId="{532C05D6-8AA2-BD4E-AA31-0D3B28EE83D1}" type="presParOf" srcId="{B786FF38-E5BC-4FA1-A9AE-397EF365A1AE}" destId="{271CAEDA-A5FA-7A4F-A294-6D23B38071B2}" srcOrd="1" destOrd="0" presId="urn:microsoft.com/office/officeart/2018/2/layout/IconVerticalSolidList"/>
    <dgm:cxn modelId="{12D8CDF4-BB84-9D43-92FC-D88AAAD733A8}" type="presParOf" srcId="{B786FF38-E5BC-4FA1-A9AE-397EF365A1AE}" destId="{C80685F9-B4BF-45E3-B1EA-F9AC6249A7F9}" srcOrd="2" destOrd="0" presId="urn:microsoft.com/office/officeart/2018/2/layout/IconVerticalSolidList"/>
    <dgm:cxn modelId="{2B37A69D-ECFE-E54C-970D-CFD2E030D59C}" type="presParOf" srcId="{C80685F9-B4BF-45E3-B1EA-F9AC6249A7F9}" destId="{B8BC5652-7A7B-4DF4-B07C-6F659074A2FC}" srcOrd="0" destOrd="0" presId="urn:microsoft.com/office/officeart/2018/2/layout/IconVerticalSolidList"/>
    <dgm:cxn modelId="{4A71C091-BDE5-EB4C-BC51-B76D9326A43F}" type="presParOf" srcId="{C80685F9-B4BF-45E3-B1EA-F9AC6249A7F9}" destId="{445AEF60-681A-449C-BA07-45470991A22F}" srcOrd="1" destOrd="0" presId="urn:microsoft.com/office/officeart/2018/2/layout/IconVerticalSolidList"/>
    <dgm:cxn modelId="{84EC485E-7319-5A46-9534-1A29E4C70025}" type="presParOf" srcId="{C80685F9-B4BF-45E3-B1EA-F9AC6249A7F9}" destId="{199D7DBC-DC36-43D4-989C-AAD9EA332726}" srcOrd="2" destOrd="0" presId="urn:microsoft.com/office/officeart/2018/2/layout/IconVerticalSolidList"/>
    <dgm:cxn modelId="{1A2BD844-BFE2-2D4A-979C-D26868A00AC5}" type="presParOf" srcId="{C80685F9-B4BF-45E3-B1EA-F9AC6249A7F9}" destId="{726A125C-9FD2-4D0C-A09D-9C3052FA304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037280-64A8-43D4-B523-1DE702C34BF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710DE06-CA53-4F47-9AB1-4C05FA005FDA}">
      <dgm:prSet custT="1"/>
      <dgm:spPr/>
      <dgm:t>
        <a:bodyPr/>
        <a:lstStyle/>
        <a:p>
          <a:pPr>
            <a:lnSpc>
              <a:spcPct val="100000"/>
            </a:lnSpc>
          </a:pPr>
          <a:r>
            <a:rPr lang="en-US" sz="1800" b="0" i="0" dirty="0">
              <a:latin typeface="Times New Roman" panose="02020603050405020304" pitchFamily="18" charset="0"/>
              <a:cs typeface="Times New Roman" panose="02020603050405020304" pitchFamily="18" charset="0"/>
            </a:rPr>
            <a:t>Chinese </a:t>
          </a:r>
          <a:r>
            <a:rPr lang="en-US" sz="1800" b="0" i="0" dirty="0" err="1">
              <a:latin typeface="Times New Roman" panose="02020603050405020304" pitchFamily="18" charset="0"/>
              <a:cs typeface="Times New Roman" panose="02020603050405020304" pitchFamily="18" charset="0"/>
            </a:rPr>
            <a:t>organisations</a:t>
          </a:r>
          <a:r>
            <a:rPr lang="en-US" sz="1800" b="0" i="0" dirty="0">
              <a:latin typeface="Times New Roman" panose="02020603050405020304" pitchFamily="18" charset="0"/>
              <a:cs typeface="Times New Roman" panose="02020603050405020304" pitchFamily="18" charset="0"/>
            </a:rPr>
            <a:t> typically </a:t>
          </a:r>
          <a:r>
            <a:rPr lang="en-US" sz="1800" b="0" i="0" dirty="0" err="1">
              <a:latin typeface="Times New Roman" panose="02020603050405020304" pitchFamily="18" charset="0"/>
              <a:cs typeface="Times New Roman" panose="02020603050405020304" pitchFamily="18" charset="0"/>
            </a:rPr>
            <a:t>prioritise</a:t>
          </a:r>
          <a:r>
            <a:rPr lang="en-US" sz="1800" b="0" i="0" dirty="0">
              <a:latin typeface="Times New Roman" panose="02020603050405020304" pitchFamily="18" charset="0"/>
              <a:cs typeface="Times New Roman" panose="02020603050405020304" pitchFamily="18" charset="0"/>
            </a:rPr>
            <a:t> long-term bonds, whereas Aviva can concentrate on short-term gains, which can create conflicting expectations (Turner, 2024). </a:t>
          </a:r>
          <a:endParaRPr lang="en-US" sz="1800" dirty="0">
            <a:latin typeface="Times New Roman" panose="02020603050405020304" pitchFamily="18" charset="0"/>
            <a:cs typeface="Times New Roman" panose="02020603050405020304" pitchFamily="18" charset="0"/>
          </a:endParaRPr>
        </a:p>
      </dgm:t>
    </dgm:pt>
    <dgm:pt modelId="{D8526562-8D12-4963-9315-F960FB263883}" type="parTrans" cxnId="{FB300C64-A295-4AE8-811A-5400EA7CD61B}">
      <dgm:prSet/>
      <dgm:spPr/>
      <dgm:t>
        <a:bodyPr/>
        <a:lstStyle/>
        <a:p>
          <a:endParaRPr lang="en-US"/>
        </a:p>
      </dgm:t>
    </dgm:pt>
    <dgm:pt modelId="{1472DC93-747A-4520-B23A-D1DAA8384C7E}" type="sibTrans" cxnId="{FB300C64-A295-4AE8-811A-5400EA7CD61B}">
      <dgm:prSet/>
      <dgm:spPr/>
      <dgm:t>
        <a:bodyPr/>
        <a:lstStyle/>
        <a:p>
          <a:endParaRPr lang="en-US"/>
        </a:p>
      </dgm:t>
    </dgm:pt>
    <dgm:pt modelId="{1379FF52-83B8-4F62-8262-BEC4E2A17C96}">
      <dgm:prSet custT="1"/>
      <dgm:spPr/>
      <dgm:t>
        <a:bodyPr/>
        <a:lstStyle/>
        <a:p>
          <a:pPr>
            <a:lnSpc>
              <a:spcPct val="100000"/>
            </a:lnSpc>
          </a:pPr>
          <a:r>
            <a:rPr lang="en-US" sz="1800" b="0" i="0" dirty="0">
              <a:latin typeface="Times New Roman" panose="02020603050405020304" pitchFamily="18" charset="0"/>
              <a:cs typeface="Times New Roman" panose="02020603050405020304" pitchFamily="18" charset="0"/>
            </a:rPr>
            <a:t>The Chinese partner of Aviva can expect the latter to portray endurance, as well as persistence in setting up relationships, compared to being hurried in meeting deadlines to finish tasks. </a:t>
          </a:r>
          <a:endParaRPr lang="en-US" sz="1800" dirty="0">
            <a:latin typeface="Times New Roman" panose="02020603050405020304" pitchFamily="18" charset="0"/>
            <a:cs typeface="Times New Roman" panose="02020603050405020304" pitchFamily="18" charset="0"/>
          </a:endParaRPr>
        </a:p>
      </dgm:t>
    </dgm:pt>
    <dgm:pt modelId="{70A031FA-2055-497B-B9C8-17A5083216E0}" type="parTrans" cxnId="{B8C20B92-50F5-46CE-87DD-D8D78110BFF7}">
      <dgm:prSet/>
      <dgm:spPr/>
      <dgm:t>
        <a:bodyPr/>
        <a:lstStyle/>
        <a:p>
          <a:endParaRPr lang="en-US"/>
        </a:p>
      </dgm:t>
    </dgm:pt>
    <dgm:pt modelId="{6EA3C1F8-B162-46B3-B720-65BED945FE1D}" type="sibTrans" cxnId="{B8C20B92-50F5-46CE-87DD-D8D78110BFF7}">
      <dgm:prSet/>
      <dgm:spPr/>
      <dgm:t>
        <a:bodyPr/>
        <a:lstStyle/>
        <a:p>
          <a:endParaRPr lang="en-US"/>
        </a:p>
      </dgm:t>
    </dgm:pt>
    <dgm:pt modelId="{5E1C9370-8AE0-4BF7-89F1-52E05C98C980}" type="pres">
      <dgm:prSet presAssocID="{46037280-64A8-43D4-B523-1DE702C34BF7}" presName="root" presStyleCnt="0">
        <dgm:presLayoutVars>
          <dgm:dir/>
          <dgm:resizeHandles val="exact"/>
        </dgm:presLayoutVars>
      </dgm:prSet>
      <dgm:spPr/>
    </dgm:pt>
    <dgm:pt modelId="{A340485F-01AA-48BE-A162-BF6D9043EEDD}" type="pres">
      <dgm:prSet presAssocID="{7710DE06-CA53-4F47-9AB1-4C05FA005FDA}" presName="compNode" presStyleCnt="0"/>
      <dgm:spPr/>
    </dgm:pt>
    <dgm:pt modelId="{ECF892D5-2914-45A4-8BEC-010E3DBA475D}" type="pres">
      <dgm:prSet presAssocID="{7710DE06-CA53-4F47-9AB1-4C05FA005FDA}" presName="bgRect" presStyleLbl="bgShp" presStyleIdx="0" presStyleCnt="2"/>
      <dgm:spPr/>
    </dgm:pt>
    <dgm:pt modelId="{32C458F8-DF41-40A5-91AD-5EA61C9E86C1}" type="pres">
      <dgm:prSet presAssocID="{7710DE06-CA53-4F47-9AB1-4C05FA005FD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bidden"/>
        </a:ext>
      </dgm:extLst>
    </dgm:pt>
    <dgm:pt modelId="{F89BD850-D27C-4876-91BD-A0684AA195F0}" type="pres">
      <dgm:prSet presAssocID="{7710DE06-CA53-4F47-9AB1-4C05FA005FDA}" presName="spaceRect" presStyleCnt="0"/>
      <dgm:spPr/>
    </dgm:pt>
    <dgm:pt modelId="{5F4F407B-D491-4C9C-A172-92846F6203A9}" type="pres">
      <dgm:prSet presAssocID="{7710DE06-CA53-4F47-9AB1-4C05FA005FDA}" presName="parTx" presStyleLbl="revTx" presStyleIdx="0" presStyleCnt="2">
        <dgm:presLayoutVars>
          <dgm:chMax val="0"/>
          <dgm:chPref val="0"/>
        </dgm:presLayoutVars>
      </dgm:prSet>
      <dgm:spPr/>
    </dgm:pt>
    <dgm:pt modelId="{1B75E485-055E-4609-BC44-C5983428ADF7}" type="pres">
      <dgm:prSet presAssocID="{1472DC93-747A-4520-B23A-D1DAA8384C7E}" presName="sibTrans" presStyleCnt="0"/>
      <dgm:spPr/>
    </dgm:pt>
    <dgm:pt modelId="{4BB01942-CB94-4113-965E-A0C2AB3B635B}" type="pres">
      <dgm:prSet presAssocID="{1379FF52-83B8-4F62-8262-BEC4E2A17C96}" presName="compNode" presStyleCnt="0"/>
      <dgm:spPr/>
    </dgm:pt>
    <dgm:pt modelId="{C8711AB3-F7C0-4BF9-BEBD-FC4D46F42D61}" type="pres">
      <dgm:prSet presAssocID="{1379FF52-83B8-4F62-8262-BEC4E2A17C96}" presName="bgRect" presStyleLbl="bgShp" presStyleIdx="1" presStyleCnt="2"/>
      <dgm:spPr/>
    </dgm:pt>
    <dgm:pt modelId="{D43BE0AB-4158-46B2-A5E7-5C73EBB41B1A}" type="pres">
      <dgm:prSet presAssocID="{1379FF52-83B8-4F62-8262-BEC4E2A17C9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apanese Dolls"/>
        </a:ext>
      </dgm:extLst>
    </dgm:pt>
    <dgm:pt modelId="{E19B416E-5A2B-4748-AAD0-1AF3A95C5530}" type="pres">
      <dgm:prSet presAssocID="{1379FF52-83B8-4F62-8262-BEC4E2A17C96}" presName="spaceRect" presStyleCnt="0"/>
      <dgm:spPr/>
    </dgm:pt>
    <dgm:pt modelId="{5CF1243E-D789-4389-9A13-9783A8714F0B}" type="pres">
      <dgm:prSet presAssocID="{1379FF52-83B8-4F62-8262-BEC4E2A17C96}" presName="parTx" presStyleLbl="revTx" presStyleIdx="1" presStyleCnt="2">
        <dgm:presLayoutVars>
          <dgm:chMax val="0"/>
          <dgm:chPref val="0"/>
        </dgm:presLayoutVars>
      </dgm:prSet>
      <dgm:spPr/>
    </dgm:pt>
  </dgm:ptLst>
  <dgm:cxnLst>
    <dgm:cxn modelId="{B2BBFD09-8951-2A42-89DF-229D707C56D7}" type="presOf" srcId="{7710DE06-CA53-4F47-9AB1-4C05FA005FDA}" destId="{5F4F407B-D491-4C9C-A172-92846F6203A9}" srcOrd="0" destOrd="0" presId="urn:microsoft.com/office/officeart/2018/2/layout/IconVerticalSolidList"/>
    <dgm:cxn modelId="{72FDF019-E560-9E40-8C8E-E76D1EADE972}" type="presOf" srcId="{1379FF52-83B8-4F62-8262-BEC4E2A17C96}" destId="{5CF1243E-D789-4389-9A13-9783A8714F0B}" srcOrd="0" destOrd="0" presId="urn:microsoft.com/office/officeart/2018/2/layout/IconVerticalSolidList"/>
    <dgm:cxn modelId="{689CE956-557E-9244-97D0-EBB591BEB2F7}" type="presOf" srcId="{46037280-64A8-43D4-B523-1DE702C34BF7}" destId="{5E1C9370-8AE0-4BF7-89F1-52E05C98C980}" srcOrd="0" destOrd="0" presId="urn:microsoft.com/office/officeart/2018/2/layout/IconVerticalSolidList"/>
    <dgm:cxn modelId="{FB300C64-A295-4AE8-811A-5400EA7CD61B}" srcId="{46037280-64A8-43D4-B523-1DE702C34BF7}" destId="{7710DE06-CA53-4F47-9AB1-4C05FA005FDA}" srcOrd="0" destOrd="0" parTransId="{D8526562-8D12-4963-9315-F960FB263883}" sibTransId="{1472DC93-747A-4520-B23A-D1DAA8384C7E}"/>
    <dgm:cxn modelId="{B8C20B92-50F5-46CE-87DD-D8D78110BFF7}" srcId="{46037280-64A8-43D4-B523-1DE702C34BF7}" destId="{1379FF52-83B8-4F62-8262-BEC4E2A17C96}" srcOrd="1" destOrd="0" parTransId="{70A031FA-2055-497B-B9C8-17A5083216E0}" sibTransId="{6EA3C1F8-B162-46B3-B720-65BED945FE1D}"/>
    <dgm:cxn modelId="{8A861355-56A7-BB4D-A470-8AF6C8DDBA17}" type="presParOf" srcId="{5E1C9370-8AE0-4BF7-89F1-52E05C98C980}" destId="{A340485F-01AA-48BE-A162-BF6D9043EEDD}" srcOrd="0" destOrd="0" presId="urn:microsoft.com/office/officeart/2018/2/layout/IconVerticalSolidList"/>
    <dgm:cxn modelId="{C0F755A2-8EFA-044D-AC2B-AD6BEF69604F}" type="presParOf" srcId="{A340485F-01AA-48BE-A162-BF6D9043EEDD}" destId="{ECF892D5-2914-45A4-8BEC-010E3DBA475D}" srcOrd="0" destOrd="0" presId="urn:microsoft.com/office/officeart/2018/2/layout/IconVerticalSolidList"/>
    <dgm:cxn modelId="{523C589E-CADA-394C-84BA-5F8CADB012C2}" type="presParOf" srcId="{A340485F-01AA-48BE-A162-BF6D9043EEDD}" destId="{32C458F8-DF41-40A5-91AD-5EA61C9E86C1}" srcOrd="1" destOrd="0" presId="urn:microsoft.com/office/officeart/2018/2/layout/IconVerticalSolidList"/>
    <dgm:cxn modelId="{8359C527-1B98-514E-B6F5-6F2545225FD1}" type="presParOf" srcId="{A340485F-01AA-48BE-A162-BF6D9043EEDD}" destId="{F89BD850-D27C-4876-91BD-A0684AA195F0}" srcOrd="2" destOrd="0" presId="urn:microsoft.com/office/officeart/2018/2/layout/IconVerticalSolidList"/>
    <dgm:cxn modelId="{98FA98E5-74AD-354B-B11E-0CD29FDCB0C4}" type="presParOf" srcId="{A340485F-01AA-48BE-A162-BF6D9043EEDD}" destId="{5F4F407B-D491-4C9C-A172-92846F6203A9}" srcOrd="3" destOrd="0" presId="urn:microsoft.com/office/officeart/2018/2/layout/IconVerticalSolidList"/>
    <dgm:cxn modelId="{E3EEEAC6-E021-6747-8095-88A288F0C9A2}" type="presParOf" srcId="{5E1C9370-8AE0-4BF7-89F1-52E05C98C980}" destId="{1B75E485-055E-4609-BC44-C5983428ADF7}" srcOrd="1" destOrd="0" presId="urn:microsoft.com/office/officeart/2018/2/layout/IconVerticalSolidList"/>
    <dgm:cxn modelId="{E70A3722-DF63-1244-B55C-AD9312D4F033}" type="presParOf" srcId="{5E1C9370-8AE0-4BF7-89F1-52E05C98C980}" destId="{4BB01942-CB94-4113-965E-A0C2AB3B635B}" srcOrd="2" destOrd="0" presId="urn:microsoft.com/office/officeart/2018/2/layout/IconVerticalSolidList"/>
    <dgm:cxn modelId="{A0FA062F-0AC1-A74C-A702-5BAD04AB50A7}" type="presParOf" srcId="{4BB01942-CB94-4113-965E-A0C2AB3B635B}" destId="{C8711AB3-F7C0-4BF9-BEBD-FC4D46F42D61}" srcOrd="0" destOrd="0" presId="urn:microsoft.com/office/officeart/2018/2/layout/IconVerticalSolidList"/>
    <dgm:cxn modelId="{F461F5DD-E546-8B45-8E27-7CD69A1285A7}" type="presParOf" srcId="{4BB01942-CB94-4113-965E-A0C2AB3B635B}" destId="{D43BE0AB-4158-46B2-A5E7-5C73EBB41B1A}" srcOrd="1" destOrd="0" presId="urn:microsoft.com/office/officeart/2018/2/layout/IconVerticalSolidList"/>
    <dgm:cxn modelId="{E560CEF6-0C0D-4C48-8F0B-629D36CC1756}" type="presParOf" srcId="{4BB01942-CB94-4113-965E-A0C2AB3B635B}" destId="{E19B416E-5A2B-4748-AAD0-1AF3A95C5530}" srcOrd="2" destOrd="0" presId="urn:microsoft.com/office/officeart/2018/2/layout/IconVerticalSolidList"/>
    <dgm:cxn modelId="{964D9D8F-7147-7549-981D-930D77D5D944}" type="presParOf" srcId="{4BB01942-CB94-4113-965E-A0C2AB3B635B}" destId="{5CF1243E-D789-4389-9A13-9783A8714F0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AEC234-A702-4D1C-9CDA-85473772549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99126AB-83AA-482D-A33E-DB6394B00C2E}">
      <dgm:prSet/>
      <dgm:spPr/>
      <dgm:t>
        <a:bodyPr/>
        <a:lstStyle/>
        <a:p>
          <a:pPr>
            <a:lnSpc>
              <a:spcPct val="100000"/>
            </a:lnSpc>
          </a:pPr>
          <a:r>
            <a:rPr lang="en-US" b="0" i="0" dirty="0">
              <a:latin typeface="Times New Roman" panose="02020603050405020304" pitchFamily="18" charset="0"/>
              <a:cs typeface="Times New Roman" panose="02020603050405020304" pitchFamily="18" charset="0"/>
            </a:rPr>
            <a:t>Aviva faced challenges in China because of investors’ tensions over credit quality, as well as liquidity in fixed income of China.</a:t>
          </a:r>
          <a:endParaRPr lang="en-US" dirty="0">
            <a:latin typeface="Times New Roman" panose="02020603050405020304" pitchFamily="18" charset="0"/>
            <a:cs typeface="Times New Roman" panose="02020603050405020304" pitchFamily="18" charset="0"/>
          </a:endParaRPr>
        </a:p>
      </dgm:t>
    </dgm:pt>
    <dgm:pt modelId="{9CEA5235-8810-41B1-B9CD-A4AD859F0D37}" type="parTrans" cxnId="{509B3BE9-F392-45FD-8220-D5201AF48CF2}">
      <dgm:prSet/>
      <dgm:spPr/>
      <dgm:t>
        <a:bodyPr/>
        <a:lstStyle/>
        <a:p>
          <a:endParaRPr lang="en-US"/>
        </a:p>
      </dgm:t>
    </dgm:pt>
    <dgm:pt modelId="{33D31A2D-222C-4F99-AB00-7EE2397935F5}" type="sibTrans" cxnId="{509B3BE9-F392-45FD-8220-D5201AF48CF2}">
      <dgm:prSet/>
      <dgm:spPr/>
      <dgm:t>
        <a:bodyPr/>
        <a:lstStyle/>
        <a:p>
          <a:endParaRPr lang="en-US"/>
        </a:p>
      </dgm:t>
    </dgm:pt>
    <dgm:pt modelId="{5E5908F0-C040-4578-A850-EF3632A3A4FF}">
      <dgm:prSet/>
      <dgm:spPr/>
      <dgm:t>
        <a:bodyPr/>
        <a:lstStyle/>
        <a:p>
          <a:pPr>
            <a:lnSpc>
              <a:spcPct val="100000"/>
            </a:lnSpc>
          </a:pPr>
          <a:r>
            <a:rPr lang="en-US" b="0" i="0" dirty="0">
              <a:latin typeface="Times New Roman" panose="02020603050405020304" pitchFamily="18" charset="0"/>
              <a:cs typeface="Times New Roman" panose="02020603050405020304" pitchFamily="18" charset="0"/>
            </a:rPr>
            <a:t>Financial fluctuations in China also affected Aviva’s investment, especially in the property sector (</a:t>
          </a:r>
          <a:r>
            <a:rPr lang="en-US" b="0" i="0" dirty="0" err="1">
              <a:latin typeface="Times New Roman" panose="02020603050405020304" pitchFamily="18" charset="0"/>
              <a:cs typeface="Times New Roman" panose="02020603050405020304" pitchFamily="18" charset="0"/>
            </a:rPr>
            <a:t>Aviva.com</a:t>
          </a:r>
          <a:r>
            <a:rPr lang="en-US" b="0" i="0" dirty="0">
              <a:latin typeface="Times New Roman" panose="02020603050405020304" pitchFamily="18" charset="0"/>
              <a:cs typeface="Times New Roman" panose="02020603050405020304" pitchFamily="18" charset="0"/>
            </a:rPr>
            <a:t>, 2024). </a:t>
          </a:r>
          <a:endParaRPr lang="en-US" dirty="0">
            <a:latin typeface="Times New Roman" panose="02020603050405020304" pitchFamily="18" charset="0"/>
            <a:cs typeface="Times New Roman" panose="02020603050405020304" pitchFamily="18" charset="0"/>
          </a:endParaRPr>
        </a:p>
      </dgm:t>
    </dgm:pt>
    <dgm:pt modelId="{7E76CEA0-9B9B-4FEC-BEE8-D2EEB1A7F8A3}" type="parTrans" cxnId="{8DAB1557-B466-4558-84B1-DEB69AEC56FB}">
      <dgm:prSet/>
      <dgm:spPr/>
      <dgm:t>
        <a:bodyPr/>
        <a:lstStyle/>
        <a:p>
          <a:endParaRPr lang="en-US"/>
        </a:p>
      </dgm:t>
    </dgm:pt>
    <dgm:pt modelId="{D5CA6D8D-D138-4F31-9A75-5C58BF45FCF1}" type="sibTrans" cxnId="{8DAB1557-B466-4558-84B1-DEB69AEC56FB}">
      <dgm:prSet/>
      <dgm:spPr/>
      <dgm:t>
        <a:bodyPr/>
        <a:lstStyle/>
        <a:p>
          <a:endParaRPr lang="en-US"/>
        </a:p>
      </dgm:t>
    </dgm:pt>
    <dgm:pt modelId="{EDFA08F3-5DF4-49A4-8600-322AA74E765C}">
      <dgm:prSet/>
      <dgm:spPr/>
      <dgm:t>
        <a:bodyPr/>
        <a:lstStyle/>
        <a:p>
          <a:pPr>
            <a:lnSpc>
              <a:spcPct val="100000"/>
            </a:lnSpc>
          </a:pPr>
          <a:r>
            <a:rPr lang="en-US" b="0" i="0" dirty="0">
              <a:latin typeface="Times New Roman" panose="02020603050405020304" pitchFamily="18" charset="0"/>
              <a:cs typeface="Times New Roman" panose="02020603050405020304" pitchFamily="18" charset="0"/>
            </a:rPr>
            <a:t>Aviva survived and became profitable in China by following joint ventures with COFCO for a short time. </a:t>
          </a:r>
          <a:endParaRPr lang="en-US" dirty="0">
            <a:latin typeface="Times New Roman" panose="02020603050405020304" pitchFamily="18" charset="0"/>
            <a:cs typeface="Times New Roman" panose="02020603050405020304" pitchFamily="18" charset="0"/>
          </a:endParaRPr>
        </a:p>
      </dgm:t>
    </dgm:pt>
    <dgm:pt modelId="{5BF23414-B0EE-43D2-8BA8-ABB82A95494B}" type="parTrans" cxnId="{7C6B3218-D40C-445E-BBF3-D772CF286BF1}">
      <dgm:prSet/>
      <dgm:spPr/>
      <dgm:t>
        <a:bodyPr/>
        <a:lstStyle/>
        <a:p>
          <a:endParaRPr lang="en-US"/>
        </a:p>
      </dgm:t>
    </dgm:pt>
    <dgm:pt modelId="{143B5E39-E5D4-4F2F-8EDB-A2386D025FAA}" type="sibTrans" cxnId="{7C6B3218-D40C-445E-BBF3-D772CF286BF1}">
      <dgm:prSet/>
      <dgm:spPr/>
      <dgm:t>
        <a:bodyPr/>
        <a:lstStyle/>
        <a:p>
          <a:endParaRPr lang="en-US"/>
        </a:p>
      </dgm:t>
    </dgm:pt>
    <dgm:pt modelId="{E05921B6-D4AC-42D8-8623-89AE102E3C86}" type="pres">
      <dgm:prSet presAssocID="{87AEC234-A702-4D1C-9CDA-85473772549E}" presName="root" presStyleCnt="0">
        <dgm:presLayoutVars>
          <dgm:dir/>
          <dgm:resizeHandles val="exact"/>
        </dgm:presLayoutVars>
      </dgm:prSet>
      <dgm:spPr/>
    </dgm:pt>
    <dgm:pt modelId="{C4675DD3-8416-4C43-BEE3-DD04E5547E40}" type="pres">
      <dgm:prSet presAssocID="{C99126AB-83AA-482D-A33E-DB6394B00C2E}" presName="compNode" presStyleCnt="0"/>
      <dgm:spPr/>
    </dgm:pt>
    <dgm:pt modelId="{56586CB0-182B-4A41-B4CE-A43E229A00BD}" type="pres">
      <dgm:prSet presAssocID="{C99126AB-83AA-482D-A33E-DB6394B00C2E}" presName="bgRect" presStyleLbl="bgShp" presStyleIdx="0" presStyleCnt="3"/>
      <dgm:spPr/>
    </dgm:pt>
    <dgm:pt modelId="{C804A0FA-064F-44DA-86E0-895F5E5D4C3F}" type="pres">
      <dgm:prSet presAssocID="{C99126AB-83AA-482D-A33E-DB6394B00C2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uble"/>
        </a:ext>
      </dgm:extLst>
    </dgm:pt>
    <dgm:pt modelId="{CEA4AD81-6ACC-4C7A-9FA5-550E91DEDFF8}" type="pres">
      <dgm:prSet presAssocID="{C99126AB-83AA-482D-A33E-DB6394B00C2E}" presName="spaceRect" presStyleCnt="0"/>
      <dgm:spPr/>
    </dgm:pt>
    <dgm:pt modelId="{FDF2D687-0D35-4DC1-B91B-E17833319684}" type="pres">
      <dgm:prSet presAssocID="{C99126AB-83AA-482D-A33E-DB6394B00C2E}" presName="parTx" presStyleLbl="revTx" presStyleIdx="0" presStyleCnt="3">
        <dgm:presLayoutVars>
          <dgm:chMax val="0"/>
          <dgm:chPref val="0"/>
        </dgm:presLayoutVars>
      </dgm:prSet>
      <dgm:spPr/>
    </dgm:pt>
    <dgm:pt modelId="{9C611361-62A7-477D-8070-D9ADBDA4F57E}" type="pres">
      <dgm:prSet presAssocID="{33D31A2D-222C-4F99-AB00-7EE2397935F5}" presName="sibTrans" presStyleCnt="0"/>
      <dgm:spPr/>
    </dgm:pt>
    <dgm:pt modelId="{2B2EBA8F-9C90-43B6-9224-5C604F3D9302}" type="pres">
      <dgm:prSet presAssocID="{5E5908F0-C040-4578-A850-EF3632A3A4FF}" presName="compNode" presStyleCnt="0"/>
      <dgm:spPr/>
    </dgm:pt>
    <dgm:pt modelId="{288AC24F-7093-46D9-820B-B670DBB53604}" type="pres">
      <dgm:prSet presAssocID="{5E5908F0-C040-4578-A850-EF3632A3A4FF}" presName="bgRect" presStyleLbl="bgShp" presStyleIdx="1" presStyleCnt="3"/>
      <dgm:spPr/>
    </dgm:pt>
    <dgm:pt modelId="{8745B1B1-B011-4B30-AFCD-D91F7ADDE978}" type="pres">
      <dgm:prSet presAssocID="{5E5908F0-C040-4578-A850-EF3632A3A4F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2F2F08DB-60DC-4283-A3ED-55DA032836A0}" type="pres">
      <dgm:prSet presAssocID="{5E5908F0-C040-4578-A850-EF3632A3A4FF}" presName="spaceRect" presStyleCnt="0"/>
      <dgm:spPr/>
    </dgm:pt>
    <dgm:pt modelId="{B80E4FAB-F278-44B1-9E7F-59AED2BF1918}" type="pres">
      <dgm:prSet presAssocID="{5E5908F0-C040-4578-A850-EF3632A3A4FF}" presName="parTx" presStyleLbl="revTx" presStyleIdx="1" presStyleCnt="3">
        <dgm:presLayoutVars>
          <dgm:chMax val="0"/>
          <dgm:chPref val="0"/>
        </dgm:presLayoutVars>
      </dgm:prSet>
      <dgm:spPr/>
    </dgm:pt>
    <dgm:pt modelId="{590E30B0-F00A-43A1-BCF9-6429A1663D05}" type="pres">
      <dgm:prSet presAssocID="{D5CA6D8D-D138-4F31-9A75-5C58BF45FCF1}" presName="sibTrans" presStyleCnt="0"/>
      <dgm:spPr/>
    </dgm:pt>
    <dgm:pt modelId="{E5AA959F-CDD4-4633-B5A0-DE822A8C1FD4}" type="pres">
      <dgm:prSet presAssocID="{EDFA08F3-5DF4-49A4-8600-322AA74E765C}" presName="compNode" presStyleCnt="0"/>
      <dgm:spPr/>
    </dgm:pt>
    <dgm:pt modelId="{06EBB626-127B-4F69-9E2F-D361BA173E79}" type="pres">
      <dgm:prSet presAssocID="{EDFA08F3-5DF4-49A4-8600-322AA74E765C}" presName="bgRect" presStyleLbl="bgShp" presStyleIdx="2" presStyleCnt="3"/>
      <dgm:spPr/>
    </dgm:pt>
    <dgm:pt modelId="{10D6A153-DB47-41C1-BEBF-B02F3E21C64D}" type="pres">
      <dgm:prSet presAssocID="{EDFA08F3-5DF4-49A4-8600-322AA74E76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Kiosk"/>
        </a:ext>
      </dgm:extLst>
    </dgm:pt>
    <dgm:pt modelId="{17B2A15C-4BEC-4111-AA7C-05ACE55F3F6D}" type="pres">
      <dgm:prSet presAssocID="{EDFA08F3-5DF4-49A4-8600-322AA74E765C}" presName="spaceRect" presStyleCnt="0"/>
      <dgm:spPr/>
    </dgm:pt>
    <dgm:pt modelId="{F90F7D91-229B-4009-AE60-B1DC52E36362}" type="pres">
      <dgm:prSet presAssocID="{EDFA08F3-5DF4-49A4-8600-322AA74E765C}" presName="parTx" presStyleLbl="revTx" presStyleIdx="2" presStyleCnt="3">
        <dgm:presLayoutVars>
          <dgm:chMax val="0"/>
          <dgm:chPref val="0"/>
        </dgm:presLayoutVars>
      </dgm:prSet>
      <dgm:spPr/>
    </dgm:pt>
  </dgm:ptLst>
  <dgm:cxnLst>
    <dgm:cxn modelId="{7C6B3218-D40C-445E-BBF3-D772CF286BF1}" srcId="{87AEC234-A702-4D1C-9CDA-85473772549E}" destId="{EDFA08F3-5DF4-49A4-8600-322AA74E765C}" srcOrd="2" destOrd="0" parTransId="{5BF23414-B0EE-43D2-8BA8-ABB82A95494B}" sibTransId="{143B5E39-E5D4-4F2F-8EDB-A2386D025FAA}"/>
    <dgm:cxn modelId="{E520542A-DA62-426F-9F9C-8ADE98434C8B}" type="presOf" srcId="{87AEC234-A702-4D1C-9CDA-85473772549E}" destId="{E05921B6-D4AC-42D8-8623-89AE102E3C86}" srcOrd="0" destOrd="0" presId="urn:microsoft.com/office/officeart/2018/2/layout/IconVerticalSolidList"/>
    <dgm:cxn modelId="{8DAB1557-B466-4558-84B1-DEB69AEC56FB}" srcId="{87AEC234-A702-4D1C-9CDA-85473772549E}" destId="{5E5908F0-C040-4578-A850-EF3632A3A4FF}" srcOrd="1" destOrd="0" parTransId="{7E76CEA0-9B9B-4FEC-BEE8-D2EEB1A7F8A3}" sibTransId="{D5CA6D8D-D138-4F31-9A75-5C58BF45FCF1}"/>
    <dgm:cxn modelId="{FFDF56D5-CE8D-4917-BA04-6BBBBF824A90}" type="presOf" srcId="{C99126AB-83AA-482D-A33E-DB6394B00C2E}" destId="{FDF2D687-0D35-4DC1-B91B-E17833319684}" srcOrd="0" destOrd="0" presId="urn:microsoft.com/office/officeart/2018/2/layout/IconVerticalSolidList"/>
    <dgm:cxn modelId="{509B3BE9-F392-45FD-8220-D5201AF48CF2}" srcId="{87AEC234-A702-4D1C-9CDA-85473772549E}" destId="{C99126AB-83AA-482D-A33E-DB6394B00C2E}" srcOrd="0" destOrd="0" parTransId="{9CEA5235-8810-41B1-B9CD-A4AD859F0D37}" sibTransId="{33D31A2D-222C-4F99-AB00-7EE2397935F5}"/>
    <dgm:cxn modelId="{A261A8F2-C2DC-4442-90C1-F54C9935357A}" type="presOf" srcId="{EDFA08F3-5DF4-49A4-8600-322AA74E765C}" destId="{F90F7D91-229B-4009-AE60-B1DC52E36362}" srcOrd="0" destOrd="0" presId="urn:microsoft.com/office/officeart/2018/2/layout/IconVerticalSolidList"/>
    <dgm:cxn modelId="{3E009BF6-CB0F-4242-A14B-F5840B03F2FD}" type="presOf" srcId="{5E5908F0-C040-4578-A850-EF3632A3A4FF}" destId="{B80E4FAB-F278-44B1-9E7F-59AED2BF1918}" srcOrd="0" destOrd="0" presId="urn:microsoft.com/office/officeart/2018/2/layout/IconVerticalSolidList"/>
    <dgm:cxn modelId="{F36E4223-92C2-46B6-BC48-F662D2F94BDA}" type="presParOf" srcId="{E05921B6-D4AC-42D8-8623-89AE102E3C86}" destId="{C4675DD3-8416-4C43-BEE3-DD04E5547E40}" srcOrd="0" destOrd="0" presId="urn:microsoft.com/office/officeart/2018/2/layout/IconVerticalSolidList"/>
    <dgm:cxn modelId="{98DAA1C1-6DEC-4085-9471-D3E38062B1A0}" type="presParOf" srcId="{C4675DD3-8416-4C43-BEE3-DD04E5547E40}" destId="{56586CB0-182B-4A41-B4CE-A43E229A00BD}" srcOrd="0" destOrd="0" presId="urn:microsoft.com/office/officeart/2018/2/layout/IconVerticalSolidList"/>
    <dgm:cxn modelId="{168BCDB5-7734-4A33-A85D-A5AF273F70A2}" type="presParOf" srcId="{C4675DD3-8416-4C43-BEE3-DD04E5547E40}" destId="{C804A0FA-064F-44DA-86E0-895F5E5D4C3F}" srcOrd="1" destOrd="0" presId="urn:microsoft.com/office/officeart/2018/2/layout/IconVerticalSolidList"/>
    <dgm:cxn modelId="{16B5EB21-229D-451E-B4EE-C7C5DD671F9A}" type="presParOf" srcId="{C4675DD3-8416-4C43-BEE3-DD04E5547E40}" destId="{CEA4AD81-6ACC-4C7A-9FA5-550E91DEDFF8}" srcOrd="2" destOrd="0" presId="urn:microsoft.com/office/officeart/2018/2/layout/IconVerticalSolidList"/>
    <dgm:cxn modelId="{096FFAC9-A9B5-4350-8605-F44B0A0309CE}" type="presParOf" srcId="{C4675DD3-8416-4C43-BEE3-DD04E5547E40}" destId="{FDF2D687-0D35-4DC1-B91B-E17833319684}" srcOrd="3" destOrd="0" presId="urn:microsoft.com/office/officeart/2018/2/layout/IconVerticalSolidList"/>
    <dgm:cxn modelId="{3F53699A-F8FB-4876-AF88-D392C1279347}" type="presParOf" srcId="{E05921B6-D4AC-42D8-8623-89AE102E3C86}" destId="{9C611361-62A7-477D-8070-D9ADBDA4F57E}" srcOrd="1" destOrd="0" presId="urn:microsoft.com/office/officeart/2018/2/layout/IconVerticalSolidList"/>
    <dgm:cxn modelId="{DE3D8EF3-578E-4252-ACD1-E936FAA8C65D}" type="presParOf" srcId="{E05921B6-D4AC-42D8-8623-89AE102E3C86}" destId="{2B2EBA8F-9C90-43B6-9224-5C604F3D9302}" srcOrd="2" destOrd="0" presId="urn:microsoft.com/office/officeart/2018/2/layout/IconVerticalSolidList"/>
    <dgm:cxn modelId="{7E287ED4-57F1-4395-BC51-DF49EF18A608}" type="presParOf" srcId="{2B2EBA8F-9C90-43B6-9224-5C604F3D9302}" destId="{288AC24F-7093-46D9-820B-B670DBB53604}" srcOrd="0" destOrd="0" presId="urn:microsoft.com/office/officeart/2018/2/layout/IconVerticalSolidList"/>
    <dgm:cxn modelId="{5DEE8203-8ADD-4AF5-8E8A-5D7498E96BA8}" type="presParOf" srcId="{2B2EBA8F-9C90-43B6-9224-5C604F3D9302}" destId="{8745B1B1-B011-4B30-AFCD-D91F7ADDE978}" srcOrd="1" destOrd="0" presId="urn:microsoft.com/office/officeart/2018/2/layout/IconVerticalSolidList"/>
    <dgm:cxn modelId="{B2D5394F-977C-4ABC-AEB0-7EB31A2C404E}" type="presParOf" srcId="{2B2EBA8F-9C90-43B6-9224-5C604F3D9302}" destId="{2F2F08DB-60DC-4283-A3ED-55DA032836A0}" srcOrd="2" destOrd="0" presId="urn:microsoft.com/office/officeart/2018/2/layout/IconVerticalSolidList"/>
    <dgm:cxn modelId="{9B8132F6-3CE2-4165-844C-1ABD6D6C2E7A}" type="presParOf" srcId="{2B2EBA8F-9C90-43B6-9224-5C604F3D9302}" destId="{B80E4FAB-F278-44B1-9E7F-59AED2BF1918}" srcOrd="3" destOrd="0" presId="urn:microsoft.com/office/officeart/2018/2/layout/IconVerticalSolidList"/>
    <dgm:cxn modelId="{0A9F754B-D464-4D49-9432-121BF60D6169}" type="presParOf" srcId="{E05921B6-D4AC-42D8-8623-89AE102E3C86}" destId="{590E30B0-F00A-43A1-BCF9-6429A1663D05}" srcOrd="3" destOrd="0" presId="urn:microsoft.com/office/officeart/2018/2/layout/IconVerticalSolidList"/>
    <dgm:cxn modelId="{1CA5135F-B7EE-45D1-93FF-B046AD851B72}" type="presParOf" srcId="{E05921B6-D4AC-42D8-8623-89AE102E3C86}" destId="{E5AA959F-CDD4-4633-B5A0-DE822A8C1FD4}" srcOrd="4" destOrd="0" presId="urn:microsoft.com/office/officeart/2018/2/layout/IconVerticalSolidList"/>
    <dgm:cxn modelId="{8D6E33F4-2C98-4CA0-96FE-E31B750F1B7B}" type="presParOf" srcId="{E5AA959F-CDD4-4633-B5A0-DE822A8C1FD4}" destId="{06EBB626-127B-4F69-9E2F-D361BA173E79}" srcOrd="0" destOrd="0" presId="urn:microsoft.com/office/officeart/2018/2/layout/IconVerticalSolidList"/>
    <dgm:cxn modelId="{400FCDFD-8F28-45A3-BDF4-5AB276761617}" type="presParOf" srcId="{E5AA959F-CDD4-4633-B5A0-DE822A8C1FD4}" destId="{10D6A153-DB47-41C1-BEBF-B02F3E21C64D}" srcOrd="1" destOrd="0" presId="urn:microsoft.com/office/officeart/2018/2/layout/IconVerticalSolidList"/>
    <dgm:cxn modelId="{47C8A73D-63AA-4948-86AB-1070FBC3C201}" type="presParOf" srcId="{E5AA959F-CDD4-4633-B5A0-DE822A8C1FD4}" destId="{17B2A15C-4BEC-4111-AA7C-05ACE55F3F6D}" srcOrd="2" destOrd="0" presId="urn:microsoft.com/office/officeart/2018/2/layout/IconVerticalSolidList"/>
    <dgm:cxn modelId="{CE622370-9E73-4EB1-8579-1F8EC55C69D5}" type="presParOf" srcId="{E5AA959F-CDD4-4633-B5A0-DE822A8C1FD4}" destId="{F90F7D91-229B-4009-AE60-B1DC52E3636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E0BADA-5900-4D12-B372-8FA36E44B25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DA118AE-87EC-410D-BA40-E83D3F8453E6}">
      <dgm:prSet/>
      <dgm:spPr/>
      <dgm:t>
        <a:bodyPr/>
        <a:lstStyle/>
        <a:p>
          <a:r>
            <a:rPr lang="en-US" b="0" i="0" dirty="0" err="1">
              <a:latin typeface="Times New Roman" panose="02020603050405020304" pitchFamily="18" charset="0"/>
              <a:cs typeface="Times New Roman" panose="02020603050405020304" pitchFamily="18" charset="0"/>
            </a:rPr>
            <a:t>Aviva.com</a:t>
          </a:r>
          <a:r>
            <a:rPr lang="en-US" b="0" i="0" dirty="0">
              <a:latin typeface="Times New Roman" panose="02020603050405020304" pitchFamily="18" charset="0"/>
              <a:cs typeface="Times New Roman" panose="02020603050405020304" pitchFamily="18" charset="0"/>
            </a:rPr>
            <a:t>, (2024), Aviva Business, Available at How we’re </a:t>
          </a:r>
          <a:r>
            <a:rPr lang="en-US" b="0" i="0" dirty="0" err="1">
              <a:latin typeface="Times New Roman" panose="02020603050405020304" pitchFamily="18" charset="0"/>
              <a:cs typeface="Times New Roman" panose="02020603050405020304" pitchFamily="18" charset="0"/>
            </a:rPr>
            <a:t>organised</a:t>
          </a:r>
          <a:r>
            <a:rPr lang="en-US" b="0" i="0" dirty="0">
              <a:latin typeface="Times New Roman" panose="02020603050405020304" pitchFamily="18" charset="0"/>
              <a:cs typeface="Times New Roman" panose="02020603050405020304" pitchFamily="18" charset="0"/>
            </a:rPr>
            <a:t> - Aviva plc [Accessed on: 22.04.25]</a:t>
          </a:r>
          <a:endParaRPr lang="en-US" dirty="0">
            <a:latin typeface="Times New Roman" panose="02020603050405020304" pitchFamily="18" charset="0"/>
            <a:cs typeface="Times New Roman" panose="02020603050405020304" pitchFamily="18" charset="0"/>
          </a:endParaRPr>
        </a:p>
      </dgm:t>
    </dgm:pt>
    <dgm:pt modelId="{111808D3-8086-4F6C-840D-F865792BF8A2}" type="parTrans" cxnId="{B00AAEA3-84A7-4B5A-8176-0E086E19FC54}">
      <dgm:prSet/>
      <dgm:spPr/>
      <dgm:t>
        <a:bodyPr/>
        <a:lstStyle/>
        <a:p>
          <a:endParaRPr lang="en-US"/>
        </a:p>
      </dgm:t>
    </dgm:pt>
    <dgm:pt modelId="{05576688-87FE-45D5-B7FA-095B009D9266}" type="sibTrans" cxnId="{B00AAEA3-84A7-4B5A-8176-0E086E19FC54}">
      <dgm:prSet/>
      <dgm:spPr/>
      <dgm:t>
        <a:bodyPr/>
        <a:lstStyle/>
        <a:p>
          <a:endParaRPr lang="en-US"/>
        </a:p>
      </dgm:t>
    </dgm:pt>
    <dgm:pt modelId="{9B7A9DA1-2BCB-4C0F-9237-7A47EA61707C}">
      <dgm:prSet/>
      <dgm:spPr/>
      <dgm:t>
        <a:bodyPr/>
        <a:lstStyle/>
        <a:p>
          <a:r>
            <a:rPr lang="en-US" b="0" i="0" dirty="0">
              <a:latin typeface="Times New Roman" panose="02020603050405020304" pitchFamily="18" charset="0"/>
              <a:cs typeface="Times New Roman" panose="02020603050405020304" pitchFamily="18" charset="0"/>
            </a:rPr>
            <a:t>Casado-Aranda, L. A., Sánchez-Fernández, J., and Ibáñez-Zapata, J. </a:t>
          </a:r>
          <a:r>
            <a:rPr lang="en-US" b="0" i="0" dirty="0" err="1">
              <a:latin typeface="Times New Roman" panose="02020603050405020304" pitchFamily="18" charset="0"/>
              <a:cs typeface="Times New Roman" panose="02020603050405020304" pitchFamily="18" charset="0"/>
            </a:rPr>
            <a:t>Á</a:t>
          </a:r>
          <a:r>
            <a:rPr lang="en-US" b="0" i="0" dirty="0">
              <a:latin typeface="Times New Roman" panose="02020603050405020304" pitchFamily="18" charset="0"/>
              <a:cs typeface="Times New Roman" panose="02020603050405020304" pitchFamily="18" charset="0"/>
            </a:rPr>
            <a:t>. (2023). Evaluating communication effectiveness through eye tracking: Benefits, state of the art, and unresolved questions. International Journal of Business Communication, 60(1), 24-61.</a:t>
          </a:r>
          <a:endParaRPr lang="en-US" dirty="0">
            <a:latin typeface="Times New Roman" panose="02020603050405020304" pitchFamily="18" charset="0"/>
            <a:cs typeface="Times New Roman" panose="02020603050405020304" pitchFamily="18" charset="0"/>
          </a:endParaRPr>
        </a:p>
      </dgm:t>
    </dgm:pt>
    <dgm:pt modelId="{D36533E6-5F1D-45DA-A608-A36F25DEB0CF}" type="parTrans" cxnId="{1A8CBF02-B1AC-4AC8-B30A-DE19F10EC77D}">
      <dgm:prSet/>
      <dgm:spPr/>
      <dgm:t>
        <a:bodyPr/>
        <a:lstStyle/>
        <a:p>
          <a:endParaRPr lang="en-US"/>
        </a:p>
      </dgm:t>
    </dgm:pt>
    <dgm:pt modelId="{21E6BB55-8E37-4C6B-96A0-2B5104F166CF}" type="sibTrans" cxnId="{1A8CBF02-B1AC-4AC8-B30A-DE19F10EC77D}">
      <dgm:prSet/>
      <dgm:spPr/>
      <dgm:t>
        <a:bodyPr/>
        <a:lstStyle/>
        <a:p>
          <a:endParaRPr lang="en-US"/>
        </a:p>
      </dgm:t>
    </dgm:pt>
    <dgm:pt modelId="{A2960260-1A65-499A-A82D-02FFA3D2D9B3}">
      <dgm:prSet/>
      <dgm:spPr/>
      <dgm:t>
        <a:bodyPr/>
        <a:lstStyle/>
        <a:p>
          <a:r>
            <a:rPr lang="en-US" b="0" i="0" dirty="0">
              <a:latin typeface="Times New Roman" panose="02020603050405020304" pitchFamily="18" charset="0"/>
              <a:cs typeface="Times New Roman" panose="02020603050405020304" pitchFamily="18" charset="0"/>
            </a:rPr>
            <a:t>Holliday, A. (2021). Intercultural communication: An advanced resource book for students. Routledge</a:t>
          </a:r>
          <a:r>
            <a:rPr lang="en-US" b="0" i="0" dirty="0"/>
            <a:t>.</a:t>
          </a:r>
          <a:endParaRPr lang="en-US" dirty="0"/>
        </a:p>
      </dgm:t>
    </dgm:pt>
    <dgm:pt modelId="{BC4EB11C-04B1-454B-BE7D-026E8D9EB9F0}" type="parTrans" cxnId="{12ACA3E4-E944-4B66-A766-88C1C097E061}">
      <dgm:prSet/>
      <dgm:spPr/>
      <dgm:t>
        <a:bodyPr/>
        <a:lstStyle/>
        <a:p>
          <a:endParaRPr lang="en-US"/>
        </a:p>
      </dgm:t>
    </dgm:pt>
    <dgm:pt modelId="{48F2FBB9-88EB-4653-AF14-57A8CC1F957E}" type="sibTrans" cxnId="{12ACA3E4-E944-4B66-A766-88C1C097E061}">
      <dgm:prSet/>
      <dgm:spPr/>
      <dgm:t>
        <a:bodyPr/>
        <a:lstStyle/>
        <a:p>
          <a:endParaRPr lang="en-US"/>
        </a:p>
      </dgm:t>
    </dgm:pt>
    <dgm:pt modelId="{0B538D33-6692-4E75-BC5D-F250F7DC101D}">
      <dgm:prSet/>
      <dgm:spPr/>
      <dgm:t>
        <a:bodyPr/>
        <a:lstStyle/>
        <a:p>
          <a:r>
            <a:rPr lang="en-US" b="0" i="0" dirty="0">
              <a:latin typeface="Times New Roman" panose="02020603050405020304" pitchFamily="18" charset="0"/>
              <a:cs typeface="Times New Roman" panose="02020603050405020304" pitchFamily="18" charset="0"/>
            </a:rPr>
            <a:t>Huang, X., Cui, Q., and Chen, Z. (2023). Couchsurfing in China: Guanxi networks and trust building. Tourist Studies, 23(1), 44-61.</a:t>
          </a:r>
          <a:endParaRPr lang="en-US" dirty="0">
            <a:latin typeface="Times New Roman" panose="02020603050405020304" pitchFamily="18" charset="0"/>
            <a:cs typeface="Times New Roman" panose="02020603050405020304" pitchFamily="18" charset="0"/>
          </a:endParaRPr>
        </a:p>
      </dgm:t>
    </dgm:pt>
    <dgm:pt modelId="{2A8D8294-EFF0-48CE-927D-3B0D6B526520}" type="parTrans" cxnId="{A7D42022-6966-4877-B095-C1F3AD44B79B}">
      <dgm:prSet/>
      <dgm:spPr/>
      <dgm:t>
        <a:bodyPr/>
        <a:lstStyle/>
        <a:p>
          <a:endParaRPr lang="en-US"/>
        </a:p>
      </dgm:t>
    </dgm:pt>
    <dgm:pt modelId="{FF949F15-A690-4CFF-B0C4-6BE081306AEC}" type="sibTrans" cxnId="{A7D42022-6966-4877-B095-C1F3AD44B79B}">
      <dgm:prSet/>
      <dgm:spPr/>
      <dgm:t>
        <a:bodyPr/>
        <a:lstStyle/>
        <a:p>
          <a:endParaRPr lang="en-US"/>
        </a:p>
      </dgm:t>
    </dgm:pt>
    <dgm:pt modelId="{BFF2D6B8-9494-4A34-93AC-26154727E1FD}">
      <dgm:prSet/>
      <dgm:spPr/>
      <dgm:t>
        <a:bodyPr/>
        <a:lstStyle/>
        <a:p>
          <a:r>
            <a:rPr lang="en-US" b="0" i="0" dirty="0">
              <a:latin typeface="Times New Roman" panose="02020603050405020304" pitchFamily="18" charset="0"/>
              <a:cs typeface="Times New Roman" panose="02020603050405020304" pitchFamily="18" charset="0"/>
            </a:rPr>
            <a:t>Mayfield, J., and Mayfield, M. (2022). Business communication lessons in agility: Introduction to the special issue on the COVID-19 pandemic. International Journal of Business Communication, 59(2), 163-173.</a:t>
          </a:r>
          <a:endParaRPr lang="en-US" dirty="0">
            <a:latin typeface="Times New Roman" panose="02020603050405020304" pitchFamily="18" charset="0"/>
            <a:cs typeface="Times New Roman" panose="02020603050405020304" pitchFamily="18" charset="0"/>
          </a:endParaRPr>
        </a:p>
      </dgm:t>
    </dgm:pt>
    <dgm:pt modelId="{9156B7A1-0123-4C15-BE50-5158A5AF23D6}" type="parTrans" cxnId="{DA27884E-6EE2-495B-99B8-59F1BFB435A8}">
      <dgm:prSet/>
      <dgm:spPr/>
      <dgm:t>
        <a:bodyPr/>
        <a:lstStyle/>
        <a:p>
          <a:endParaRPr lang="en-US"/>
        </a:p>
      </dgm:t>
    </dgm:pt>
    <dgm:pt modelId="{6545C0EE-33EE-4DE1-8B73-690461291B3F}" type="sibTrans" cxnId="{DA27884E-6EE2-495B-99B8-59F1BFB435A8}">
      <dgm:prSet/>
      <dgm:spPr/>
      <dgm:t>
        <a:bodyPr/>
        <a:lstStyle/>
        <a:p>
          <a:endParaRPr lang="en-US"/>
        </a:p>
      </dgm:t>
    </dgm:pt>
    <dgm:pt modelId="{819E1C65-300F-42B4-B2DE-D82E133374E7}">
      <dgm:prSet/>
      <dgm:spPr/>
      <dgm:t>
        <a:bodyPr/>
        <a:lstStyle/>
        <a:p>
          <a:r>
            <a:rPr lang="en-US" b="0" i="0" dirty="0" err="1">
              <a:latin typeface="Times New Roman" panose="02020603050405020304" pitchFamily="18" charset="0"/>
              <a:cs typeface="Times New Roman" panose="02020603050405020304" pitchFamily="18" charset="0"/>
            </a:rPr>
            <a:t>Musheke</a:t>
          </a:r>
          <a:r>
            <a:rPr lang="en-US" b="0" i="0" dirty="0">
              <a:latin typeface="Times New Roman" panose="02020603050405020304" pitchFamily="18" charset="0"/>
              <a:cs typeface="Times New Roman" panose="02020603050405020304" pitchFamily="18" charset="0"/>
            </a:rPr>
            <a:t>, M. M., and Phiri, J. (2021). The effects of effective communication on </a:t>
          </a:r>
          <a:r>
            <a:rPr lang="en-US" b="0" i="0" dirty="0" err="1">
              <a:latin typeface="Times New Roman" panose="02020603050405020304" pitchFamily="18" charset="0"/>
              <a:cs typeface="Times New Roman" panose="02020603050405020304" pitchFamily="18" charset="0"/>
            </a:rPr>
            <a:t>organisational</a:t>
          </a:r>
          <a:r>
            <a:rPr lang="en-US" b="0" i="0" dirty="0">
              <a:latin typeface="Times New Roman" panose="02020603050405020304" pitchFamily="18" charset="0"/>
              <a:cs typeface="Times New Roman" panose="02020603050405020304" pitchFamily="18" charset="0"/>
            </a:rPr>
            <a:t> performance based on the systems theory. Open Journal of Business and Management, 9(2), 659-671.</a:t>
          </a:r>
          <a:endParaRPr lang="en-US" dirty="0">
            <a:latin typeface="Times New Roman" panose="02020603050405020304" pitchFamily="18" charset="0"/>
            <a:cs typeface="Times New Roman" panose="02020603050405020304" pitchFamily="18" charset="0"/>
          </a:endParaRPr>
        </a:p>
      </dgm:t>
    </dgm:pt>
    <dgm:pt modelId="{0F7E7CFA-B077-4138-9D5E-13247C5061E6}" type="parTrans" cxnId="{04C05F70-2DE8-474F-9364-5D39B0CAA18E}">
      <dgm:prSet/>
      <dgm:spPr/>
      <dgm:t>
        <a:bodyPr/>
        <a:lstStyle/>
        <a:p>
          <a:endParaRPr lang="en-US"/>
        </a:p>
      </dgm:t>
    </dgm:pt>
    <dgm:pt modelId="{D19430CD-A107-4ACA-8242-782668E493C4}" type="sibTrans" cxnId="{04C05F70-2DE8-474F-9364-5D39B0CAA18E}">
      <dgm:prSet/>
      <dgm:spPr/>
      <dgm:t>
        <a:bodyPr/>
        <a:lstStyle/>
        <a:p>
          <a:endParaRPr lang="en-US"/>
        </a:p>
      </dgm:t>
    </dgm:pt>
    <dgm:pt modelId="{533AE05C-6C6F-4247-A1C0-D90D35C7AEBA}">
      <dgm:prSet/>
      <dgm:spPr/>
      <dgm:t>
        <a:bodyPr/>
        <a:lstStyle/>
        <a:p>
          <a:r>
            <a:rPr lang="en-US" b="0" i="0" dirty="0">
              <a:latin typeface="Times New Roman" panose="02020603050405020304" pitchFamily="18" charset="0"/>
              <a:cs typeface="Times New Roman" panose="02020603050405020304" pitchFamily="18" charset="0"/>
            </a:rPr>
            <a:t>Norris, S. (2023). A matter of framing: </a:t>
          </a:r>
          <a:r>
            <a:rPr lang="en-US" b="0" i="0" dirty="0" err="1">
              <a:latin typeface="Times New Roman" panose="02020603050405020304" pitchFamily="18" charset="0"/>
              <a:cs typeface="Times New Roman" panose="02020603050405020304" pitchFamily="18" charset="0"/>
            </a:rPr>
            <a:t>analysing</a:t>
          </a:r>
          <a:r>
            <a:rPr lang="en-US" b="0" i="0" dirty="0">
              <a:latin typeface="Times New Roman" panose="02020603050405020304" pitchFamily="18" charset="0"/>
              <a:cs typeface="Times New Roman" panose="02020603050405020304" pitchFamily="18" charset="0"/>
            </a:rPr>
            <a:t> value communication in sustainable business models. </a:t>
          </a:r>
          <a:r>
            <a:rPr lang="en-US" b="0" i="0" dirty="0" err="1">
              <a:latin typeface="Times New Roman" panose="02020603050405020304" pitchFamily="18" charset="0"/>
              <a:cs typeface="Times New Roman" panose="02020603050405020304" pitchFamily="18" charset="0"/>
            </a:rPr>
            <a:t>Organisation</a:t>
          </a:r>
          <a:r>
            <a:rPr lang="en-US" b="0" i="0" dirty="0">
              <a:latin typeface="Times New Roman" panose="02020603050405020304" pitchFamily="18" charset="0"/>
              <a:cs typeface="Times New Roman" panose="02020603050405020304" pitchFamily="18" charset="0"/>
            </a:rPr>
            <a:t> and Environment, 36(4), 503-528.</a:t>
          </a:r>
          <a:endParaRPr lang="en-US" dirty="0">
            <a:latin typeface="Times New Roman" panose="02020603050405020304" pitchFamily="18" charset="0"/>
            <a:cs typeface="Times New Roman" panose="02020603050405020304" pitchFamily="18" charset="0"/>
          </a:endParaRPr>
        </a:p>
      </dgm:t>
    </dgm:pt>
    <dgm:pt modelId="{D3AB66E2-8529-408F-94E8-A9DD6FAA098A}" type="parTrans" cxnId="{1CFB8F46-DB8F-4E5B-99AD-ADBE98BCA782}">
      <dgm:prSet/>
      <dgm:spPr/>
      <dgm:t>
        <a:bodyPr/>
        <a:lstStyle/>
        <a:p>
          <a:endParaRPr lang="en-US"/>
        </a:p>
      </dgm:t>
    </dgm:pt>
    <dgm:pt modelId="{DC8CC235-5472-4F37-A4EB-17EAED30520C}" type="sibTrans" cxnId="{1CFB8F46-DB8F-4E5B-99AD-ADBE98BCA782}">
      <dgm:prSet/>
      <dgm:spPr/>
      <dgm:t>
        <a:bodyPr/>
        <a:lstStyle/>
        <a:p>
          <a:endParaRPr lang="en-US"/>
        </a:p>
      </dgm:t>
    </dgm:pt>
    <dgm:pt modelId="{851056C1-6280-4EAC-A1F4-85E2D4CE6AAE}">
      <dgm:prSet/>
      <dgm:spPr/>
      <dgm:t>
        <a:bodyPr/>
        <a:lstStyle/>
        <a:p>
          <a:r>
            <a:rPr lang="en-US" b="0" i="0" dirty="0" err="1">
              <a:latin typeface="Times New Roman" panose="02020603050405020304" pitchFamily="18" charset="0"/>
              <a:cs typeface="Times New Roman" panose="02020603050405020304" pitchFamily="18" charset="0"/>
            </a:rPr>
            <a:t>Researchgate.net</a:t>
          </a:r>
          <a:r>
            <a:rPr lang="en-US" b="0" i="0" dirty="0">
              <a:latin typeface="Times New Roman" panose="02020603050405020304" pitchFamily="18" charset="0"/>
              <a:cs typeface="Times New Roman" panose="02020603050405020304" pitchFamily="18" charset="0"/>
            </a:rPr>
            <a:t>, (2021), Effective Cross-Cultural Communication for International Business, </a:t>
          </a:r>
          <a:r>
            <a:rPr lang="en-IN" b="0" i="0" dirty="0">
              <a:latin typeface="Times New Roman" panose="02020603050405020304" pitchFamily="18" charset="0"/>
              <a:cs typeface="Times New Roman" panose="02020603050405020304" pitchFamily="18" charset="0"/>
            </a:rPr>
            <a:t>Available at </a:t>
          </a:r>
          <a:r>
            <a:rPr lang="en-US" b="0" i="0" dirty="0">
              <a:latin typeface="Times New Roman" panose="02020603050405020304" pitchFamily="18" charset="0"/>
              <a:cs typeface="Times New Roman" panose="02020603050405020304" pitchFamily="18" charset="0"/>
            </a:rPr>
            <a:t>(PDF) Effective Cross-Cultural Communication for International Business [Accessed on: 22.04.25]</a:t>
          </a:r>
          <a:endParaRPr lang="en-US" dirty="0">
            <a:latin typeface="Times New Roman" panose="02020603050405020304" pitchFamily="18" charset="0"/>
            <a:cs typeface="Times New Roman" panose="02020603050405020304" pitchFamily="18" charset="0"/>
          </a:endParaRPr>
        </a:p>
      </dgm:t>
    </dgm:pt>
    <dgm:pt modelId="{12F20A9E-6903-41C7-B308-E99B49A3418D}" type="parTrans" cxnId="{B7382EE4-5631-444E-91FC-10E9A5B09F8E}">
      <dgm:prSet/>
      <dgm:spPr/>
      <dgm:t>
        <a:bodyPr/>
        <a:lstStyle/>
        <a:p>
          <a:endParaRPr lang="en-US"/>
        </a:p>
      </dgm:t>
    </dgm:pt>
    <dgm:pt modelId="{CEFF4477-C613-4F07-9073-265EEBEB2079}" type="sibTrans" cxnId="{B7382EE4-5631-444E-91FC-10E9A5B09F8E}">
      <dgm:prSet/>
      <dgm:spPr/>
      <dgm:t>
        <a:bodyPr/>
        <a:lstStyle/>
        <a:p>
          <a:endParaRPr lang="en-US"/>
        </a:p>
      </dgm:t>
    </dgm:pt>
    <dgm:pt modelId="{B67D6390-A598-4E88-99B6-E9DD157117C1}">
      <dgm:prSet/>
      <dgm:spPr/>
      <dgm:t>
        <a:bodyPr/>
        <a:lstStyle/>
        <a:p>
          <a:r>
            <a:rPr lang="en-US" b="0" i="0" dirty="0">
              <a:latin typeface="Times New Roman" panose="02020603050405020304" pitchFamily="18" charset="0"/>
              <a:cs typeface="Times New Roman" panose="02020603050405020304" pitchFamily="18" charset="0"/>
            </a:rPr>
            <a:t>Turner, C. (2024). International business: Themes and issues in the modern global economy. Routledge.</a:t>
          </a:r>
          <a:endParaRPr lang="en-US" dirty="0">
            <a:latin typeface="Times New Roman" panose="02020603050405020304" pitchFamily="18" charset="0"/>
            <a:cs typeface="Times New Roman" panose="02020603050405020304" pitchFamily="18" charset="0"/>
          </a:endParaRPr>
        </a:p>
      </dgm:t>
    </dgm:pt>
    <dgm:pt modelId="{EA3B45ED-7A26-40FD-8E33-13343007F270}" type="parTrans" cxnId="{AE2009FD-A53F-4A8F-BA45-5BA5622DB088}">
      <dgm:prSet/>
      <dgm:spPr/>
      <dgm:t>
        <a:bodyPr/>
        <a:lstStyle/>
        <a:p>
          <a:endParaRPr lang="en-US"/>
        </a:p>
      </dgm:t>
    </dgm:pt>
    <dgm:pt modelId="{EB84A941-F63C-4E61-B421-F2A3AAECF14C}" type="sibTrans" cxnId="{AE2009FD-A53F-4A8F-BA45-5BA5622DB088}">
      <dgm:prSet/>
      <dgm:spPr/>
      <dgm:t>
        <a:bodyPr/>
        <a:lstStyle/>
        <a:p>
          <a:endParaRPr lang="en-US"/>
        </a:p>
      </dgm:t>
    </dgm:pt>
    <dgm:pt modelId="{8E7EC12E-EEEA-F34E-8CCA-66CB81721E2E}" type="pres">
      <dgm:prSet presAssocID="{B9E0BADA-5900-4D12-B372-8FA36E44B253}" presName="vert0" presStyleCnt="0">
        <dgm:presLayoutVars>
          <dgm:dir/>
          <dgm:animOne val="branch"/>
          <dgm:animLvl val="lvl"/>
        </dgm:presLayoutVars>
      </dgm:prSet>
      <dgm:spPr/>
    </dgm:pt>
    <dgm:pt modelId="{14F5E868-A9F5-FB43-8BB1-BFD1EDE5E44D}" type="pres">
      <dgm:prSet presAssocID="{7DA118AE-87EC-410D-BA40-E83D3F8453E6}" presName="thickLine" presStyleLbl="alignNode1" presStyleIdx="0" presStyleCnt="9"/>
      <dgm:spPr/>
    </dgm:pt>
    <dgm:pt modelId="{F9C14DF8-C6CC-CB40-A5AA-557857DDA405}" type="pres">
      <dgm:prSet presAssocID="{7DA118AE-87EC-410D-BA40-E83D3F8453E6}" presName="horz1" presStyleCnt="0"/>
      <dgm:spPr/>
    </dgm:pt>
    <dgm:pt modelId="{F870CBAF-A78E-BC46-BBEE-FB139016A97F}" type="pres">
      <dgm:prSet presAssocID="{7DA118AE-87EC-410D-BA40-E83D3F8453E6}" presName="tx1" presStyleLbl="revTx" presStyleIdx="0" presStyleCnt="9"/>
      <dgm:spPr/>
    </dgm:pt>
    <dgm:pt modelId="{FF4BF97B-B3CF-A74B-B72D-A83865059604}" type="pres">
      <dgm:prSet presAssocID="{7DA118AE-87EC-410D-BA40-E83D3F8453E6}" presName="vert1" presStyleCnt="0"/>
      <dgm:spPr/>
    </dgm:pt>
    <dgm:pt modelId="{2B79155E-0F37-3D4D-A00E-B63495FCEC05}" type="pres">
      <dgm:prSet presAssocID="{9B7A9DA1-2BCB-4C0F-9237-7A47EA61707C}" presName="thickLine" presStyleLbl="alignNode1" presStyleIdx="1" presStyleCnt="9"/>
      <dgm:spPr/>
    </dgm:pt>
    <dgm:pt modelId="{172EA808-B769-354E-9EE5-E82C06C3AA28}" type="pres">
      <dgm:prSet presAssocID="{9B7A9DA1-2BCB-4C0F-9237-7A47EA61707C}" presName="horz1" presStyleCnt="0"/>
      <dgm:spPr/>
    </dgm:pt>
    <dgm:pt modelId="{14B382C9-19E4-4344-A538-BD92B04E9C3D}" type="pres">
      <dgm:prSet presAssocID="{9B7A9DA1-2BCB-4C0F-9237-7A47EA61707C}" presName="tx1" presStyleLbl="revTx" presStyleIdx="1" presStyleCnt="9"/>
      <dgm:spPr/>
    </dgm:pt>
    <dgm:pt modelId="{CB334A8C-1680-434C-8445-A85B8DD6B751}" type="pres">
      <dgm:prSet presAssocID="{9B7A9DA1-2BCB-4C0F-9237-7A47EA61707C}" presName="vert1" presStyleCnt="0"/>
      <dgm:spPr/>
    </dgm:pt>
    <dgm:pt modelId="{97C2A54A-7985-D24C-A80E-F108CC8AEE1C}" type="pres">
      <dgm:prSet presAssocID="{A2960260-1A65-499A-A82D-02FFA3D2D9B3}" presName="thickLine" presStyleLbl="alignNode1" presStyleIdx="2" presStyleCnt="9"/>
      <dgm:spPr/>
    </dgm:pt>
    <dgm:pt modelId="{563DB471-2784-D544-8251-234EE6660DFE}" type="pres">
      <dgm:prSet presAssocID="{A2960260-1A65-499A-A82D-02FFA3D2D9B3}" presName="horz1" presStyleCnt="0"/>
      <dgm:spPr/>
    </dgm:pt>
    <dgm:pt modelId="{B065DBEF-FBD3-2C4B-BC2A-075557A0A6C4}" type="pres">
      <dgm:prSet presAssocID="{A2960260-1A65-499A-A82D-02FFA3D2D9B3}" presName="tx1" presStyleLbl="revTx" presStyleIdx="2" presStyleCnt="9"/>
      <dgm:spPr/>
    </dgm:pt>
    <dgm:pt modelId="{DD839295-EDBD-9E44-934E-F833F3BBD741}" type="pres">
      <dgm:prSet presAssocID="{A2960260-1A65-499A-A82D-02FFA3D2D9B3}" presName="vert1" presStyleCnt="0"/>
      <dgm:spPr/>
    </dgm:pt>
    <dgm:pt modelId="{71A4752E-C7E2-9841-8E39-99092AD8537B}" type="pres">
      <dgm:prSet presAssocID="{0B538D33-6692-4E75-BC5D-F250F7DC101D}" presName="thickLine" presStyleLbl="alignNode1" presStyleIdx="3" presStyleCnt="9"/>
      <dgm:spPr/>
    </dgm:pt>
    <dgm:pt modelId="{15CCE4F0-E977-D345-9703-7785709ABCBF}" type="pres">
      <dgm:prSet presAssocID="{0B538D33-6692-4E75-BC5D-F250F7DC101D}" presName="horz1" presStyleCnt="0"/>
      <dgm:spPr/>
    </dgm:pt>
    <dgm:pt modelId="{4AF8BBEB-694F-A645-AC89-CF860215F62C}" type="pres">
      <dgm:prSet presAssocID="{0B538D33-6692-4E75-BC5D-F250F7DC101D}" presName="tx1" presStyleLbl="revTx" presStyleIdx="3" presStyleCnt="9"/>
      <dgm:spPr/>
    </dgm:pt>
    <dgm:pt modelId="{7973BEE2-3090-7846-B1D1-33BB8BC89A37}" type="pres">
      <dgm:prSet presAssocID="{0B538D33-6692-4E75-BC5D-F250F7DC101D}" presName="vert1" presStyleCnt="0"/>
      <dgm:spPr/>
    </dgm:pt>
    <dgm:pt modelId="{44A0B3D0-4245-674C-890C-63D688D167AE}" type="pres">
      <dgm:prSet presAssocID="{BFF2D6B8-9494-4A34-93AC-26154727E1FD}" presName="thickLine" presStyleLbl="alignNode1" presStyleIdx="4" presStyleCnt="9"/>
      <dgm:spPr/>
    </dgm:pt>
    <dgm:pt modelId="{1226D35F-61A1-9A47-B8F9-88D88F91701B}" type="pres">
      <dgm:prSet presAssocID="{BFF2D6B8-9494-4A34-93AC-26154727E1FD}" presName="horz1" presStyleCnt="0"/>
      <dgm:spPr/>
    </dgm:pt>
    <dgm:pt modelId="{C7FD0A63-2920-3D4F-9EA5-E225B0EA849A}" type="pres">
      <dgm:prSet presAssocID="{BFF2D6B8-9494-4A34-93AC-26154727E1FD}" presName="tx1" presStyleLbl="revTx" presStyleIdx="4" presStyleCnt="9"/>
      <dgm:spPr/>
    </dgm:pt>
    <dgm:pt modelId="{F6E9F16A-58D6-544F-AC94-95B471B5CB83}" type="pres">
      <dgm:prSet presAssocID="{BFF2D6B8-9494-4A34-93AC-26154727E1FD}" presName="vert1" presStyleCnt="0"/>
      <dgm:spPr/>
    </dgm:pt>
    <dgm:pt modelId="{6B948B0E-A4FC-5C4B-A3BC-A6620E78C54E}" type="pres">
      <dgm:prSet presAssocID="{819E1C65-300F-42B4-B2DE-D82E133374E7}" presName="thickLine" presStyleLbl="alignNode1" presStyleIdx="5" presStyleCnt="9"/>
      <dgm:spPr/>
    </dgm:pt>
    <dgm:pt modelId="{A463C31D-A1B4-7548-9F9A-F91447157C68}" type="pres">
      <dgm:prSet presAssocID="{819E1C65-300F-42B4-B2DE-D82E133374E7}" presName="horz1" presStyleCnt="0"/>
      <dgm:spPr/>
    </dgm:pt>
    <dgm:pt modelId="{CFD15D72-4AD0-0C41-8691-4EF95EAE74D4}" type="pres">
      <dgm:prSet presAssocID="{819E1C65-300F-42B4-B2DE-D82E133374E7}" presName="tx1" presStyleLbl="revTx" presStyleIdx="5" presStyleCnt="9"/>
      <dgm:spPr/>
    </dgm:pt>
    <dgm:pt modelId="{9DBCE036-5031-1F40-BF98-8A22901840EF}" type="pres">
      <dgm:prSet presAssocID="{819E1C65-300F-42B4-B2DE-D82E133374E7}" presName="vert1" presStyleCnt="0"/>
      <dgm:spPr/>
    </dgm:pt>
    <dgm:pt modelId="{85393A47-3D85-9D4D-8575-E501F6025B49}" type="pres">
      <dgm:prSet presAssocID="{533AE05C-6C6F-4247-A1C0-D90D35C7AEBA}" presName="thickLine" presStyleLbl="alignNode1" presStyleIdx="6" presStyleCnt="9"/>
      <dgm:spPr/>
    </dgm:pt>
    <dgm:pt modelId="{7EADA370-3FF1-4D4D-B609-04D0010BD6AB}" type="pres">
      <dgm:prSet presAssocID="{533AE05C-6C6F-4247-A1C0-D90D35C7AEBA}" presName="horz1" presStyleCnt="0"/>
      <dgm:spPr/>
    </dgm:pt>
    <dgm:pt modelId="{B5F03595-9760-1346-A74D-54E9F3417168}" type="pres">
      <dgm:prSet presAssocID="{533AE05C-6C6F-4247-A1C0-D90D35C7AEBA}" presName="tx1" presStyleLbl="revTx" presStyleIdx="6" presStyleCnt="9"/>
      <dgm:spPr/>
    </dgm:pt>
    <dgm:pt modelId="{C7426A39-DE1A-F143-990C-8544F5AB527E}" type="pres">
      <dgm:prSet presAssocID="{533AE05C-6C6F-4247-A1C0-D90D35C7AEBA}" presName="vert1" presStyleCnt="0"/>
      <dgm:spPr/>
    </dgm:pt>
    <dgm:pt modelId="{FCD8A688-443E-074E-B491-46066E9741BB}" type="pres">
      <dgm:prSet presAssocID="{851056C1-6280-4EAC-A1F4-85E2D4CE6AAE}" presName="thickLine" presStyleLbl="alignNode1" presStyleIdx="7" presStyleCnt="9"/>
      <dgm:spPr/>
    </dgm:pt>
    <dgm:pt modelId="{ED012E88-139B-BB44-B995-ED8D43D82912}" type="pres">
      <dgm:prSet presAssocID="{851056C1-6280-4EAC-A1F4-85E2D4CE6AAE}" presName="horz1" presStyleCnt="0"/>
      <dgm:spPr/>
    </dgm:pt>
    <dgm:pt modelId="{95D92FFD-9505-F641-8B65-9B955DCFED25}" type="pres">
      <dgm:prSet presAssocID="{851056C1-6280-4EAC-A1F4-85E2D4CE6AAE}" presName="tx1" presStyleLbl="revTx" presStyleIdx="7" presStyleCnt="9"/>
      <dgm:spPr/>
    </dgm:pt>
    <dgm:pt modelId="{9F13F9C8-FCCB-4043-BACB-EA050111EB99}" type="pres">
      <dgm:prSet presAssocID="{851056C1-6280-4EAC-A1F4-85E2D4CE6AAE}" presName="vert1" presStyleCnt="0"/>
      <dgm:spPr/>
    </dgm:pt>
    <dgm:pt modelId="{61584D62-C1CE-9747-B074-D9BFDE5AACDA}" type="pres">
      <dgm:prSet presAssocID="{B67D6390-A598-4E88-99B6-E9DD157117C1}" presName="thickLine" presStyleLbl="alignNode1" presStyleIdx="8" presStyleCnt="9"/>
      <dgm:spPr/>
    </dgm:pt>
    <dgm:pt modelId="{28FAE79F-89C1-2449-A317-8FFE39690CF2}" type="pres">
      <dgm:prSet presAssocID="{B67D6390-A598-4E88-99B6-E9DD157117C1}" presName="horz1" presStyleCnt="0"/>
      <dgm:spPr/>
    </dgm:pt>
    <dgm:pt modelId="{49D0F427-4E08-3546-8974-1A17F2F1A4C7}" type="pres">
      <dgm:prSet presAssocID="{B67D6390-A598-4E88-99B6-E9DD157117C1}" presName="tx1" presStyleLbl="revTx" presStyleIdx="8" presStyleCnt="9"/>
      <dgm:spPr/>
    </dgm:pt>
    <dgm:pt modelId="{C2FC9C31-435B-3F4C-AE12-339BEE7F5598}" type="pres">
      <dgm:prSet presAssocID="{B67D6390-A598-4E88-99B6-E9DD157117C1}" presName="vert1" presStyleCnt="0"/>
      <dgm:spPr/>
    </dgm:pt>
  </dgm:ptLst>
  <dgm:cxnLst>
    <dgm:cxn modelId="{1A8CBF02-B1AC-4AC8-B30A-DE19F10EC77D}" srcId="{B9E0BADA-5900-4D12-B372-8FA36E44B253}" destId="{9B7A9DA1-2BCB-4C0F-9237-7A47EA61707C}" srcOrd="1" destOrd="0" parTransId="{D36533E6-5F1D-45DA-A608-A36F25DEB0CF}" sibTransId="{21E6BB55-8E37-4C6B-96A0-2B5104F166CF}"/>
    <dgm:cxn modelId="{A7D42022-6966-4877-B095-C1F3AD44B79B}" srcId="{B9E0BADA-5900-4D12-B372-8FA36E44B253}" destId="{0B538D33-6692-4E75-BC5D-F250F7DC101D}" srcOrd="3" destOrd="0" parTransId="{2A8D8294-EFF0-48CE-927D-3B0D6B526520}" sibTransId="{FF949F15-A690-4CFF-B0C4-6BE081306AEC}"/>
    <dgm:cxn modelId="{1CFB8F46-DB8F-4E5B-99AD-ADBE98BCA782}" srcId="{B9E0BADA-5900-4D12-B372-8FA36E44B253}" destId="{533AE05C-6C6F-4247-A1C0-D90D35C7AEBA}" srcOrd="6" destOrd="0" parTransId="{D3AB66E2-8529-408F-94E8-A9DD6FAA098A}" sibTransId="{DC8CC235-5472-4F37-A4EB-17EAED30520C}"/>
    <dgm:cxn modelId="{DA27884E-6EE2-495B-99B8-59F1BFB435A8}" srcId="{B9E0BADA-5900-4D12-B372-8FA36E44B253}" destId="{BFF2D6B8-9494-4A34-93AC-26154727E1FD}" srcOrd="4" destOrd="0" parTransId="{9156B7A1-0123-4C15-BE50-5158A5AF23D6}" sibTransId="{6545C0EE-33EE-4DE1-8B73-690461291B3F}"/>
    <dgm:cxn modelId="{6D27C75D-2A89-0841-8317-86CA77599006}" type="presOf" srcId="{B67D6390-A598-4E88-99B6-E9DD157117C1}" destId="{49D0F427-4E08-3546-8974-1A17F2F1A4C7}" srcOrd="0" destOrd="0" presId="urn:microsoft.com/office/officeart/2008/layout/LinedList"/>
    <dgm:cxn modelId="{4C18A864-DE34-C441-9D06-F8C6043EE380}" type="presOf" srcId="{9B7A9DA1-2BCB-4C0F-9237-7A47EA61707C}" destId="{14B382C9-19E4-4344-A538-BD92B04E9C3D}" srcOrd="0" destOrd="0" presId="urn:microsoft.com/office/officeart/2008/layout/LinedList"/>
    <dgm:cxn modelId="{04C05F70-2DE8-474F-9364-5D39B0CAA18E}" srcId="{B9E0BADA-5900-4D12-B372-8FA36E44B253}" destId="{819E1C65-300F-42B4-B2DE-D82E133374E7}" srcOrd="5" destOrd="0" parTransId="{0F7E7CFA-B077-4138-9D5E-13247C5061E6}" sibTransId="{D19430CD-A107-4ACA-8242-782668E493C4}"/>
    <dgm:cxn modelId="{32B7FA80-E46A-B14A-8EA4-E4704AD32286}" type="presOf" srcId="{A2960260-1A65-499A-A82D-02FFA3D2D9B3}" destId="{B065DBEF-FBD3-2C4B-BC2A-075557A0A6C4}" srcOrd="0" destOrd="0" presId="urn:microsoft.com/office/officeart/2008/layout/LinedList"/>
    <dgm:cxn modelId="{B00AAEA3-84A7-4B5A-8176-0E086E19FC54}" srcId="{B9E0BADA-5900-4D12-B372-8FA36E44B253}" destId="{7DA118AE-87EC-410D-BA40-E83D3F8453E6}" srcOrd="0" destOrd="0" parTransId="{111808D3-8086-4F6C-840D-F865792BF8A2}" sibTransId="{05576688-87FE-45D5-B7FA-095B009D9266}"/>
    <dgm:cxn modelId="{4067D4B9-8097-644A-9602-3AC9028F4137}" type="presOf" srcId="{7DA118AE-87EC-410D-BA40-E83D3F8453E6}" destId="{F870CBAF-A78E-BC46-BBEE-FB139016A97F}" srcOrd="0" destOrd="0" presId="urn:microsoft.com/office/officeart/2008/layout/LinedList"/>
    <dgm:cxn modelId="{760E24D2-2C7A-9449-A071-35DC6788E5AF}" type="presOf" srcId="{BFF2D6B8-9494-4A34-93AC-26154727E1FD}" destId="{C7FD0A63-2920-3D4F-9EA5-E225B0EA849A}" srcOrd="0" destOrd="0" presId="urn:microsoft.com/office/officeart/2008/layout/LinedList"/>
    <dgm:cxn modelId="{CB62DCE0-84C2-BC4C-BE7B-652DDC003017}" type="presOf" srcId="{533AE05C-6C6F-4247-A1C0-D90D35C7AEBA}" destId="{B5F03595-9760-1346-A74D-54E9F3417168}" srcOrd="0" destOrd="0" presId="urn:microsoft.com/office/officeart/2008/layout/LinedList"/>
    <dgm:cxn modelId="{B7382EE4-5631-444E-91FC-10E9A5B09F8E}" srcId="{B9E0BADA-5900-4D12-B372-8FA36E44B253}" destId="{851056C1-6280-4EAC-A1F4-85E2D4CE6AAE}" srcOrd="7" destOrd="0" parTransId="{12F20A9E-6903-41C7-B308-E99B49A3418D}" sibTransId="{CEFF4477-C613-4F07-9073-265EEBEB2079}"/>
    <dgm:cxn modelId="{12ACA3E4-E944-4B66-A766-88C1C097E061}" srcId="{B9E0BADA-5900-4D12-B372-8FA36E44B253}" destId="{A2960260-1A65-499A-A82D-02FFA3D2D9B3}" srcOrd="2" destOrd="0" parTransId="{BC4EB11C-04B1-454B-BE7D-026E8D9EB9F0}" sibTransId="{48F2FBB9-88EB-4653-AF14-57A8CC1F957E}"/>
    <dgm:cxn modelId="{14B216EE-81B9-B944-B665-2BC5992A37C1}" type="presOf" srcId="{0B538D33-6692-4E75-BC5D-F250F7DC101D}" destId="{4AF8BBEB-694F-A645-AC89-CF860215F62C}" srcOrd="0" destOrd="0" presId="urn:microsoft.com/office/officeart/2008/layout/LinedList"/>
    <dgm:cxn modelId="{3157E4EF-6460-E447-928D-C9DB0D9B8C2B}" type="presOf" srcId="{819E1C65-300F-42B4-B2DE-D82E133374E7}" destId="{CFD15D72-4AD0-0C41-8691-4EF95EAE74D4}" srcOrd="0" destOrd="0" presId="urn:microsoft.com/office/officeart/2008/layout/LinedList"/>
    <dgm:cxn modelId="{EAE80DFC-4FF1-7E45-A2B9-A45C8F1D9348}" type="presOf" srcId="{851056C1-6280-4EAC-A1F4-85E2D4CE6AAE}" destId="{95D92FFD-9505-F641-8B65-9B955DCFED25}" srcOrd="0" destOrd="0" presId="urn:microsoft.com/office/officeart/2008/layout/LinedList"/>
    <dgm:cxn modelId="{AE2009FD-A53F-4A8F-BA45-5BA5622DB088}" srcId="{B9E0BADA-5900-4D12-B372-8FA36E44B253}" destId="{B67D6390-A598-4E88-99B6-E9DD157117C1}" srcOrd="8" destOrd="0" parTransId="{EA3B45ED-7A26-40FD-8E33-13343007F270}" sibTransId="{EB84A941-F63C-4E61-B421-F2A3AAECF14C}"/>
    <dgm:cxn modelId="{4912AFFF-6A93-6448-BB5F-3EB7E469797F}" type="presOf" srcId="{B9E0BADA-5900-4D12-B372-8FA36E44B253}" destId="{8E7EC12E-EEEA-F34E-8CCA-66CB81721E2E}" srcOrd="0" destOrd="0" presId="urn:microsoft.com/office/officeart/2008/layout/LinedList"/>
    <dgm:cxn modelId="{81BF4FE0-BBE5-4946-8524-99F005F33BB4}" type="presParOf" srcId="{8E7EC12E-EEEA-F34E-8CCA-66CB81721E2E}" destId="{14F5E868-A9F5-FB43-8BB1-BFD1EDE5E44D}" srcOrd="0" destOrd="0" presId="urn:microsoft.com/office/officeart/2008/layout/LinedList"/>
    <dgm:cxn modelId="{F8DF2148-BCBF-9C4F-98E5-F3F9584F2AA3}" type="presParOf" srcId="{8E7EC12E-EEEA-F34E-8CCA-66CB81721E2E}" destId="{F9C14DF8-C6CC-CB40-A5AA-557857DDA405}" srcOrd="1" destOrd="0" presId="urn:microsoft.com/office/officeart/2008/layout/LinedList"/>
    <dgm:cxn modelId="{DFE32C32-D099-F242-B8CF-5508ED489B21}" type="presParOf" srcId="{F9C14DF8-C6CC-CB40-A5AA-557857DDA405}" destId="{F870CBAF-A78E-BC46-BBEE-FB139016A97F}" srcOrd="0" destOrd="0" presId="urn:microsoft.com/office/officeart/2008/layout/LinedList"/>
    <dgm:cxn modelId="{3F7FF746-0CE4-FA47-8ABE-4880242F3868}" type="presParOf" srcId="{F9C14DF8-C6CC-CB40-A5AA-557857DDA405}" destId="{FF4BF97B-B3CF-A74B-B72D-A83865059604}" srcOrd="1" destOrd="0" presId="urn:microsoft.com/office/officeart/2008/layout/LinedList"/>
    <dgm:cxn modelId="{4F94DBD4-951E-954D-BDBC-2CC34EC1B47C}" type="presParOf" srcId="{8E7EC12E-EEEA-F34E-8CCA-66CB81721E2E}" destId="{2B79155E-0F37-3D4D-A00E-B63495FCEC05}" srcOrd="2" destOrd="0" presId="urn:microsoft.com/office/officeart/2008/layout/LinedList"/>
    <dgm:cxn modelId="{4FB9798B-3ACC-274E-A568-5BEB3C4C2427}" type="presParOf" srcId="{8E7EC12E-EEEA-F34E-8CCA-66CB81721E2E}" destId="{172EA808-B769-354E-9EE5-E82C06C3AA28}" srcOrd="3" destOrd="0" presId="urn:microsoft.com/office/officeart/2008/layout/LinedList"/>
    <dgm:cxn modelId="{CE3C9041-8312-BA40-92C4-FA08BAD1B1D4}" type="presParOf" srcId="{172EA808-B769-354E-9EE5-E82C06C3AA28}" destId="{14B382C9-19E4-4344-A538-BD92B04E9C3D}" srcOrd="0" destOrd="0" presId="urn:microsoft.com/office/officeart/2008/layout/LinedList"/>
    <dgm:cxn modelId="{64B336E1-CDAE-D347-9FE4-7B14DD649AC3}" type="presParOf" srcId="{172EA808-B769-354E-9EE5-E82C06C3AA28}" destId="{CB334A8C-1680-434C-8445-A85B8DD6B751}" srcOrd="1" destOrd="0" presId="urn:microsoft.com/office/officeart/2008/layout/LinedList"/>
    <dgm:cxn modelId="{469BD249-027F-A041-9927-85C50DD53132}" type="presParOf" srcId="{8E7EC12E-EEEA-F34E-8CCA-66CB81721E2E}" destId="{97C2A54A-7985-D24C-A80E-F108CC8AEE1C}" srcOrd="4" destOrd="0" presId="urn:microsoft.com/office/officeart/2008/layout/LinedList"/>
    <dgm:cxn modelId="{7F064CFA-0C66-334F-8540-4B93F7345753}" type="presParOf" srcId="{8E7EC12E-EEEA-F34E-8CCA-66CB81721E2E}" destId="{563DB471-2784-D544-8251-234EE6660DFE}" srcOrd="5" destOrd="0" presId="urn:microsoft.com/office/officeart/2008/layout/LinedList"/>
    <dgm:cxn modelId="{4FD0DFA9-6A71-7B4F-BB14-1DC3CE1C6D58}" type="presParOf" srcId="{563DB471-2784-D544-8251-234EE6660DFE}" destId="{B065DBEF-FBD3-2C4B-BC2A-075557A0A6C4}" srcOrd="0" destOrd="0" presId="urn:microsoft.com/office/officeart/2008/layout/LinedList"/>
    <dgm:cxn modelId="{3B44FDB3-A4D4-3549-AB04-0884FBDF51BA}" type="presParOf" srcId="{563DB471-2784-D544-8251-234EE6660DFE}" destId="{DD839295-EDBD-9E44-934E-F833F3BBD741}" srcOrd="1" destOrd="0" presId="urn:microsoft.com/office/officeart/2008/layout/LinedList"/>
    <dgm:cxn modelId="{68D4A860-33A2-E04E-B580-449F688DE975}" type="presParOf" srcId="{8E7EC12E-EEEA-F34E-8CCA-66CB81721E2E}" destId="{71A4752E-C7E2-9841-8E39-99092AD8537B}" srcOrd="6" destOrd="0" presId="urn:microsoft.com/office/officeart/2008/layout/LinedList"/>
    <dgm:cxn modelId="{B0AC5DD6-9895-8345-A05E-31C06B642781}" type="presParOf" srcId="{8E7EC12E-EEEA-F34E-8CCA-66CB81721E2E}" destId="{15CCE4F0-E977-D345-9703-7785709ABCBF}" srcOrd="7" destOrd="0" presId="urn:microsoft.com/office/officeart/2008/layout/LinedList"/>
    <dgm:cxn modelId="{2265C19E-3F4F-0749-8532-35D9BC1EC3B1}" type="presParOf" srcId="{15CCE4F0-E977-D345-9703-7785709ABCBF}" destId="{4AF8BBEB-694F-A645-AC89-CF860215F62C}" srcOrd="0" destOrd="0" presId="urn:microsoft.com/office/officeart/2008/layout/LinedList"/>
    <dgm:cxn modelId="{2EED9A3D-E1A3-2647-A7A0-5087DB00EA08}" type="presParOf" srcId="{15CCE4F0-E977-D345-9703-7785709ABCBF}" destId="{7973BEE2-3090-7846-B1D1-33BB8BC89A37}" srcOrd="1" destOrd="0" presId="urn:microsoft.com/office/officeart/2008/layout/LinedList"/>
    <dgm:cxn modelId="{D648D5E1-A641-ED4E-A337-2982F70379C7}" type="presParOf" srcId="{8E7EC12E-EEEA-F34E-8CCA-66CB81721E2E}" destId="{44A0B3D0-4245-674C-890C-63D688D167AE}" srcOrd="8" destOrd="0" presId="urn:microsoft.com/office/officeart/2008/layout/LinedList"/>
    <dgm:cxn modelId="{D7797A84-63AB-CB43-A5CA-546C02FB35A3}" type="presParOf" srcId="{8E7EC12E-EEEA-F34E-8CCA-66CB81721E2E}" destId="{1226D35F-61A1-9A47-B8F9-88D88F91701B}" srcOrd="9" destOrd="0" presId="urn:microsoft.com/office/officeart/2008/layout/LinedList"/>
    <dgm:cxn modelId="{82C424EB-980A-8E4A-8AED-5B39561062BE}" type="presParOf" srcId="{1226D35F-61A1-9A47-B8F9-88D88F91701B}" destId="{C7FD0A63-2920-3D4F-9EA5-E225B0EA849A}" srcOrd="0" destOrd="0" presId="urn:microsoft.com/office/officeart/2008/layout/LinedList"/>
    <dgm:cxn modelId="{E755E51B-B3DE-624B-A7AA-606A69EBAC4A}" type="presParOf" srcId="{1226D35F-61A1-9A47-B8F9-88D88F91701B}" destId="{F6E9F16A-58D6-544F-AC94-95B471B5CB83}" srcOrd="1" destOrd="0" presId="urn:microsoft.com/office/officeart/2008/layout/LinedList"/>
    <dgm:cxn modelId="{F9FD2555-D0D0-214F-85DB-03F0E226B638}" type="presParOf" srcId="{8E7EC12E-EEEA-F34E-8CCA-66CB81721E2E}" destId="{6B948B0E-A4FC-5C4B-A3BC-A6620E78C54E}" srcOrd="10" destOrd="0" presId="urn:microsoft.com/office/officeart/2008/layout/LinedList"/>
    <dgm:cxn modelId="{54FD187D-4ED8-3143-BA05-8FE426A93C59}" type="presParOf" srcId="{8E7EC12E-EEEA-F34E-8CCA-66CB81721E2E}" destId="{A463C31D-A1B4-7548-9F9A-F91447157C68}" srcOrd="11" destOrd="0" presId="urn:microsoft.com/office/officeart/2008/layout/LinedList"/>
    <dgm:cxn modelId="{48F311BF-8B52-7A4B-B90E-3ED33613C6E9}" type="presParOf" srcId="{A463C31D-A1B4-7548-9F9A-F91447157C68}" destId="{CFD15D72-4AD0-0C41-8691-4EF95EAE74D4}" srcOrd="0" destOrd="0" presId="urn:microsoft.com/office/officeart/2008/layout/LinedList"/>
    <dgm:cxn modelId="{DBE60DB3-F5E3-8547-8013-E86EDDCC93E3}" type="presParOf" srcId="{A463C31D-A1B4-7548-9F9A-F91447157C68}" destId="{9DBCE036-5031-1F40-BF98-8A22901840EF}" srcOrd="1" destOrd="0" presId="urn:microsoft.com/office/officeart/2008/layout/LinedList"/>
    <dgm:cxn modelId="{86FA9798-039B-CF4F-A2B0-0BAECB1BB6C8}" type="presParOf" srcId="{8E7EC12E-EEEA-F34E-8CCA-66CB81721E2E}" destId="{85393A47-3D85-9D4D-8575-E501F6025B49}" srcOrd="12" destOrd="0" presId="urn:microsoft.com/office/officeart/2008/layout/LinedList"/>
    <dgm:cxn modelId="{5054BC45-0CF6-2C46-9764-8B4D60DDC656}" type="presParOf" srcId="{8E7EC12E-EEEA-F34E-8CCA-66CB81721E2E}" destId="{7EADA370-3FF1-4D4D-B609-04D0010BD6AB}" srcOrd="13" destOrd="0" presId="urn:microsoft.com/office/officeart/2008/layout/LinedList"/>
    <dgm:cxn modelId="{4AC58562-0D2B-5D45-9A81-1D67469AAFD9}" type="presParOf" srcId="{7EADA370-3FF1-4D4D-B609-04D0010BD6AB}" destId="{B5F03595-9760-1346-A74D-54E9F3417168}" srcOrd="0" destOrd="0" presId="urn:microsoft.com/office/officeart/2008/layout/LinedList"/>
    <dgm:cxn modelId="{4CEB3DD8-FFE7-584B-B582-701F5C398F04}" type="presParOf" srcId="{7EADA370-3FF1-4D4D-B609-04D0010BD6AB}" destId="{C7426A39-DE1A-F143-990C-8544F5AB527E}" srcOrd="1" destOrd="0" presId="urn:microsoft.com/office/officeart/2008/layout/LinedList"/>
    <dgm:cxn modelId="{3FF5DD30-CA76-2149-A2E4-0A574EB464A4}" type="presParOf" srcId="{8E7EC12E-EEEA-F34E-8CCA-66CB81721E2E}" destId="{FCD8A688-443E-074E-B491-46066E9741BB}" srcOrd="14" destOrd="0" presId="urn:microsoft.com/office/officeart/2008/layout/LinedList"/>
    <dgm:cxn modelId="{9AB7FCA6-9919-7F46-AB22-AB2FF76D7AE8}" type="presParOf" srcId="{8E7EC12E-EEEA-F34E-8CCA-66CB81721E2E}" destId="{ED012E88-139B-BB44-B995-ED8D43D82912}" srcOrd="15" destOrd="0" presId="urn:microsoft.com/office/officeart/2008/layout/LinedList"/>
    <dgm:cxn modelId="{1285A3DD-D908-2443-9684-010E41D7D12F}" type="presParOf" srcId="{ED012E88-139B-BB44-B995-ED8D43D82912}" destId="{95D92FFD-9505-F641-8B65-9B955DCFED25}" srcOrd="0" destOrd="0" presId="urn:microsoft.com/office/officeart/2008/layout/LinedList"/>
    <dgm:cxn modelId="{575396EB-74E6-2F45-A0D1-334B33213C0C}" type="presParOf" srcId="{ED012E88-139B-BB44-B995-ED8D43D82912}" destId="{9F13F9C8-FCCB-4043-BACB-EA050111EB99}" srcOrd="1" destOrd="0" presId="urn:microsoft.com/office/officeart/2008/layout/LinedList"/>
    <dgm:cxn modelId="{00B0B833-0066-854D-8B05-B91AB0DEF506}" type="presParOf" srcId="{8E7EC12E-EEEA-F34E-8CCA-66CB81721E2E}" destId="{61584D62-C1CE-9747-B074-D9BFDE5AACDA}" srcOrd="16" destOrd="0" presId="urn:microsoft.com/office/officeart/2008/layout/LinedList"/>
    <dgm:cxn modelId="{14CB4C5E-ADB9-B64A-AC92-75763957E012}" type="presParOf" srcId="{8E7EC12E-EEEA-F34E-8CCA-66CB81721E2E}" destId="{28FAE79F-89C1-2449-A317-8FFE39690CF2}" srcOrd="17" destOrd="0" presId="urn:microsoft.com/office/officeart/2008/layout/LinedList"/>
    <dgm:cxn modelId="{22AB5245-C437-A849-B954-17931FB39FAB}" type="presParOf" srcId="{28FAE79F-89C1-2449-A317-8FFE39690CF2}" destId="{49D0F427-4E08-3546-8974-1A17F2F1A4C7}" srcOrd="0" destOrd="0" presId="urn:microsoft.com/office/officeart/2008/layout/LinedList"/>
    <dgm:cxn modelId="{E75987CD-1031-7145-BF1F-4DF82D4977C3}" type="presParOf" srcId="{28FAE79F-89C1-2449-A317-8FFE39690CF2}" destId="{C2FC9C31-435B-3F4C-AE12-339BEE7F559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B2916-112B-4842-96B0-5EF7A019B2C7}">
      <dsp:nvSpPr>
        <dsp:cNvPr id="0" name=""/>
        <dsp:cNvSpPr/>
      </dsp:nvSpPr>
      <dsp:spPr>
        <a:xfrm>
          <a:off x="0" y="590169"/>
          <a:ext cx="7446632" cy="19678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BCDBE8-201D-494A-86C9-68AF0C8CBB6C}">
      <dsp:nvSpPr>
        <dsp:cNvPr id="0" name=""/>
        <dsp:cNvSpPr/>
      </dsp:nvSpPr>
      <dsp:spPr>
        <a:xfrm>
          <a:off x="595265" y="1032928"/>
          <a:ext cx="1082300" cy="10823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E5E893-5F3D-43EA-AAA6-8B2AABAF8ECF}">
      <dsp:nvSpPr>
        <dsp:cNvPr id="0" name=""/>
        <dsp:cNvSpPr/>
      </dsp:nvSpPr>
      <dsp:spPr>
        <a:xfrm>
          <a:off x="2272831" y="281924"/>
          <a:ext cx="5171683" cy="2586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464" tIns="208464" rIns="208464" bIns="208464"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Cultural alertness assists Aviva Plc in preventing misunderstandings, </a:t>
          </a:r>
          <a:r>
            <a:rPr lang="en-US" sz="1800" kern="1200" dirty="0" err="1">
              <a:latin typeface="Times New Roman" panose="02020603050405020304" pitchFamily="18" charset="0"/>
              <a:cs typeface="Times New Roman" panose="02020603050405020304" pitchFamily="18" charset="0"/>
            </a:rPr>
            <a:t>customising</a:t>
          </a:r>
          <a:r>
            <a:rPr lang="en-US" sz="1800" kern="1200" dirty="0">
              <a:latin typeface="Times New Roman" panose="02020603050405020304" pitchFamily="18" charset="0"/>
              <a:cs typeface="Times New Roman" panose="02020603050405020304" pitchFamily="18" charset="0"/>
            </a:rPr>
            <a:t> products to local requirements, along with advocating a long-term bond with business associates belonging to China. Aviva Plc can implement cultural perceptions to co-establish products or share potential with the Chinese firm.</a:t>
          </a:r>
        </a:p>
      </dsp:txBody>
      <dsp:txXfrm>
        <a:off x="2272831" y="281924"/>
        <a:ext cx="5171683" cy="2586233"/>
      </dsp:txXfrm>
    </dsp:sp>
    <dsp:sp modelId="{AE7C90A7-E329-4183-9273-C8BE1E6007C2}">
      <dsp:nvSpPr>
        <dsp:cNvPr id="0" name=""/>
        <dsp:cNvSpPr/>
      </dsp:nvSpPr>
      <dsp:spPr>
        <a:xfrm>
          <a:off x="0" y="3373852"/>
          <a:ext cx="7446632" cy="19678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5D7576-6C5E-40A7-A8B7-57C7C2EBE9C1}">
      <dsp:nvSpPr>
        <dsp:cNvPr id="0" name=""/>
        <dsp:cNvSpPr/>
      </dsp:nvSpPr>
      <dsp:spPr>
        <a:xfrm>
          <a:off x="595265" y="3725599"/>
          <a:ext cx="1082300" cy="10823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E3E718-1430-4BFB-B30A-6FA628A31291}">
      <dsp:nvSpPr>
        <dsp:cNvPr id="0" name=""/>
        <dsp:cNvSpPr/>
      </dsp:nvSpPr>
      <dsp:spPr>
        <a:xfrm>
          <a:off x="2272831" y="3282840"/>
          <a:ext cx="5171683" cy="1969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464" tIns="208464" rIns="208464" bIns="208464"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Aviva aims to create a partnership, leading to growth, creativity, as well as innovation. This PPT will focus on the elements to be implemented by Aviva Plc to overcome cultural issues.</a:t>
          </a:r>
          <a:endParaRPr lang="en-US" sz="1800" kern="1200" dirty="0"/>
        </a:p>
      </dsp:txBody>
      <dsp:txXfrm>
        <a:off x="2272831" y="3282840"/>
        <a:ext cx="5171683" cy="19697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62772-E9B0-4790-8AC0-B6CBB1B58C96}">
      <dsp:nvSpPr>
        <dsp:cNvPr id="0" name=""/>
        <dsp:cNvSpPr/>
      </dsp:nvSpPr>
      <dsp:spPr>
        <a:xfrm>
          <a:off x="0" y="888761"/>
          <a:ext cx="6289326" cy="19707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232F45-7A3D-40DB-97A8-C95C6583AAB4}">
      <dsp:nvSpPr>
        <dsp:cNvPr id="0" name=""/>
        <dsp:cNvSpPr/>
      </dsp:nvSpPr>
      <dsp:spPr>
        <a:xfrm>
          <a:off x="596146" y="1332175"/>
          <a:ext cx="1083902" cy="10839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CD1023-93B7-4051-9555-AD1F799BD6EF}">
      <dsp:nvSpPr>
        <dsp:cNvPr id="0" name=""/>
        <dsp:cNvSpPr/>
      </dsp:nvSpPr>
      <dsp:spPr>
        <a:xfrm>
          <a:off x="2276194" y="888761"/>
          <a:ext cx="4013131" cy="1970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569" tIns="208569" rIns="208569" bIns="208569" numCol="1" spcCol="1270" anchor="ctr" anchorCtr="0">
          <a:noAutofit/>
        </a:bodyPr>
        <a:lstStyle/>
        <a:p>
          <a:pPr marL="0" lvl="0" indent="0" algn="l"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Aviva requires investment in business networking in China by using Guanxi, and this platform is necessary in setting up personal bonds and trust in the business culture of China (Casado-Aranda et al., 2023). </a:t>
          </a:r>
          <a:endParaRPr lang="en-US" sz="1800" kern="1200" dirty="0">
            <a:latin typeface="Times New Roman" panose="02020603050405020304" pitchFamily="18" charset="0"/>
            <a:cs typeface="Times New Roman" panose="02020603050405020304" pitchFamily="18" charset="0"/>
          </a:endParaRPr>
        </a:p>
      </dsp:txBody>
      <dsp:txXfrm>
        <a:off x="2276194" y="888761"/>
        <a:ext cx="4013131" cy="1970731"/>
      </dsp:txXfrm>
    </dsp:sp>
    <dsp:sp modelId="{B8BC5652-7A7B-4DF4-B07C-6F659074A2FC}">
      <dsp:nvSpPr>
        <dsp:cNvPr id="0" name=""/>
        <dsp:cNvSpPr/>
      </dsp:nvSpPr>
      <dsp:spPr>
        <a:xfrm>
          <a:off x="0" y="3323194"/>
          <a:ext cx="6289326" cy="19707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5AEF60-681A-449C-BA07-45470991A22F}">
      <dsp:nvSpPr>
        <dsp:cNvPr id="0" name=""/>
        <dsp:cNvSpPr/>
      </dsp:nvSpPr>
      <dsp:spPr>
        <a:xfrm>
          <a:off x="596146" y="3766608"/>
          <a:ext cx="1083902" cy="10839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A125C-9FD2-4D0C-A09D-9C3052FA304A}">
      <dsp:nvSpPr>
        <dsp:cNvPr id="0" name=""/>
        <dsp:cNvSpPr/>
      </dsp:nvSpPr>
      <dsp:spPr>
        <a:xfrm>
          <a:off x="2276194" y="3323194"/>
          <a:ext cx="4013131" cy="1970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569" tIns="208569" rIns="208569" bIns="208569" numCol="1" spcCol="1270" anchor="ctr" anchorCtr="0">
          <a:noAutofit/>
        </a:bodyPr>
        <a:lstStyle/>
        <a:p>
          <a:pPr marL="0" lvl="0" indent="0" algn="l"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Relationships with customers for Aviva Plc can be damaged, as well as negotiations can be obstructed by losing face, therefore, </a:t>
          </a:r>
          <a:r>
            <a:rPr lang="en-US" sz="1800" b="0" i="0" kern="1200" dirty="0" err="1">
              <a:latin typeface="Times New Roman" panose="02020603050405020304" pitchFamily="18" charset="0"/>
              <a:cs typeface="Times New Roman" panose="02020603050405020304" pitchFamily="18" charset="0"/>
            </a:rPr>
            <a:t>Mianzi</a:t>
          </a:r>
          <a:r>
            <a:rPr lang="en-US" sz="1800" b="0" i="0" kern="1200" dirty="0">
              <a:latin typeface="Times New Roman" panose="02020603050405020304" pitchFamily="18" charset="0"/>
              <a:cs typeface="Times New Roman" panose="02020603050405020304" pitchFamily="18" charset="0"/>
            </a:rPr>
            <a:t> needs to be used by Aviva to protect dignity, along with preventing confrontation.</a:t>
          </a:r>
          <a:endParaRPr lang="en-US" sz="1800" kern="1200" dirty="0">
            <a:latin typeface="Times New Roman" panose="02020603050405020304" pitchFamily="18" charset="0"/>
            <a:cs typeface="Times New Roman" panose="02020603050405020304" pitchFamily="18" charset="0"/>
          </a:endParaRPr>
        </a:p>
      </dsp:txBody>
      <dsp:txXfrm>
        <a:off x="2276194" y="3323194"/>
        <a:ext cx="4013131" cy="1970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F892D5-2914-45A4-8BEC-010E3DBA475D}">
      <dsp:nvSpPr>
        <dsp:cNvPr id="0" name=""/>
        <dsp:cNvSpPr/>
      </dsp:nvSpPr>
      <dsp:spPr>
        <a:xfrm>
          <a:off x="0" y="482703"/>
          <a:ext cx="6020183" cy="16184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C458F8-DF41-40A5-91AD-5EA61C9E86C1}">
      <dsp:nvSpPr>
        <dsp:cNvPr id="0" name=""/>
        <dsp:cNvSpPr/>
      </dsp:nvSpPr>
      <dsp:spPr>
        <a:xfrm>
          <a:off x="489589" y="846860"/>
          <a:ext cx="890161" cy="8901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4F407B-D491-4C9C-A172-92846F6203A9}">
      <dsp:nvSpPr>
        <dsp:cNvPr id="0" name=""/>
        <dsp:cNvSpPr/>
      </dsp:nvSpPr>
      <dsp:spPr>
        <a:xfrm>
          <a:off x="1869339" y="482703"/>
          <a:ext cx="4150843" cy="1618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89" tIns="171289" rIns="171289" bIns="171289" numCol="1" spcCol="1270" anchor="ctr" anchorCtr="0">
          <a:noAutofit/>
        </a:bodyPr>
        <a:lstStyle/>
        <a:p>
          <a:pPr marL="0" lvl="0" indent="0" algn="l"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Chinese </a:t>
          </a:r>
          <a:r>
            <a:rPr lang="en-US" sz="1800" b="0" i="0" kern="1200" dirty="0" err="1">
              <a:latin typeface="Times New Roman" panose="02020603050405020304" pitchFamily="18" charset="0"/>
              <a:cs typeface="Times New Roman" panose="02020603050405020304" pitchFamily="18" charset="0"/>
            </a:rPr>
            <a:t>organisations</a:t>
          </a:r>
          <a:r>
            <a:rPr lang="en-US" sz="1800" b="0" i="0" kern="1200" dirty="0">
              <a:latin typeface="Times New Roman" panose="02020603050405020304" pitchFamily="18" charset="0"/>
              <a:cs typeface="Times New Roman" panose="02020603050405020304" pitchFamily="18" charset="0"/>
            </a:rPr>
            <a:t> typically </a:t>
          </a:r>
          <a:r>
            <a:rPr lang="en-US" sz="1800" b="0" i="0" kern="1200" dirty="0" err="1">
              <a:latin typeface="Times New Roman" panose="02020603050405020304" pitchFamily="18" charset="0"/>
              <a:cs typeface="Times New Roman" panose="02020603050405020304" pitchFamily="18" charset="0"/>
            </a:rPr>
            <a:t>prioritise</a:t>
          </a:r>
          <a:r>
            <a:rPr lang="en-US" sz="1800" b="0" i="0" kern="1200" dirty="0">
              <a:latin typeface="Times New Roman" panose="02020603050405020304" pitchFamily="18" charset="0"/>
              <a:cs typeface="Times New Roman" panose="02020603050405020304" pitchFamily="18" charset="0"/>
            </a:rPr>
            <a:t> long-term bonds, whereas Aviva can concentrate on short-term gains, which can create conflicting expectations (Turner, 2024). </a:t>
          </a:r>
          <a:endParaRPr lang="en-US" sz="1800" kern="1200" dirty="0">
            <a:latin typeface="Times New Roman" panose="02020603050405020304" pitchFamily="18" charset="0"/>
            <a:cs typeface="Times New Roman" panose="02020603050405020304" pitchFamily="18" charset="0"/>
          </a:endParaRPr>
        </a:p>
      </dsp:txBody>
      <dsp:txXfrm>
        <a:off x="1869339" y="482703"/>
        <a:ext cx="4150843" cy="1618476"/>
      </dsp:txXfrm>
    </dsp:sp>
    <dsp:sp modelId="{C8711AB3-F7C0-4BF9-BEBD-FC4D46F42D61}">
      <dsp:nvSpPr>
        <dsp:cNvPr id="0" name=""/>
        <dsp:cNvSpPr/>
      </dsp:nvSpPr>
      <dsp:spPr>
        <a:xfrm>
          <a:off x="0" y="2441911"/>
          <a:ext cx="6020183" cy="16184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3BE0AB-4158-46B2-A5E7-5C73EBB41B1A}">
      <dsp:nvSpPr>
        <dsp:cNvPr id="0" name=""/>
        <dsp:cNvSpPr/>
      </dsp:nvSpPr>
      <dsp:spPr>
        <a:xfrm>
          <a:off x="489589" y="2806068"/>
          <a:ext cx="890161" cy="8901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F1243E-D789-4389-9A13-9783A8714F0B}">
      <dsp:nvSpPr>
        <dsp:cNvPr id="0" name=""/>
        <dsp:cNvSpPr/>
      </dsp:nvSpPr>
      <dsp:spPr>
        <a:xfrm>
          <a:off x="1869339" y="2441911"/>
          <a:ext cx="4150843" cy="1618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89" tIns="171289" rIns="171289" bIns="171289" numCol="1" spcCol="1270" anchor="ctr" anchorCtr="0">
          <a:noAutofit/>
        </a:bodyPr>
        <a:lstStyle/>
        <a:p>
          <a:pPr marL="0" lvl="0" indent="0" algn="l"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The Chinese partner of Aviva can expect the latter to portray endurance, as well as persistence in setting up relationships, compared to being hurried in meeting deadlines to finish tasks. </a:t>
          </a:r>
          <a:endParaRPr lang="en-US" sz="1800" kern="1200" dirty="0">
            <a:latin typeface="Times New Roman" panose="02020603050405020304" pitchFamily="18" charset="0"/>
            <a:cs typeface="Times New Roman" panose="02020603050405020304" pitchFamily="18" charset="0"/>
          </a:endParaRPr>
        </a:p>
      </dsp:txBody>
      <dsp:txXfrm>
        <a:off x="1869339" y="2441911"/>
        <a:ext cx="4150843" cy="16184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86CB0-182B-4A41-B4CE-A43E229A00BD}">
      <dsp:nvSpPr>
        <dsp:cNvPr id="0" name=""/>
        <dsp:cNvSpPr/>
      </dsp:nvSpPr>
      <dsp:spPr>
        <a:xfrm>
          <a:off x="0" y="561"/>
          <a:ext cx="6299200" cy="13145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04A0FA-064F-44DA-86E0-895F5E5D4C3F}">
      <dsp:nvSpPr>
        <dsp:cNvPr id="0" name=""/>
        <dsp:cNvSpPr/>
      </dsp:nvSpPr>
      <dsp:spPr>
        <a:xfrm>
          <a:off x="397661" y="296342"/>
          <a:ext cx="723020" cy="7230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F2D687-0D35-4DC1-B91B-E17833319684}">
      <dsp:nvSpPr>
        <dsp:cNvPr id="0" name=""/>
        <dsp:cNvSpPr/>
      </dsp:nvSpPr>
      <dsp:spPr>
        <a:xfrm>
          <a:off x="1518343" y="561"/>
          <a:ext cx="4780856" cy="1314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27" tIns="139127" rIns="139127" bIns="139127" numCol="1" spcCol="1270" anchor="ctr" anchorCtr="0">
          <a:noAutofit/>
        </a:bodyPr>
        <a:lstStyle/>
        <a:p>
          <a:pPr marL="0" lvl="0" indent="0" algn="l" defTabSz="889000">
            <a:lnSpc>
              <a:spcPct val="100000"/>
            </a:lnSpc>
            <a:spcBef>
              <a:spcPct val="0"/>
            </a:spcBef>
            <a:spcAft>
              <a:spcPct val="35000"/>
            </a:spcAft>
            <a:buNone/>
          </a:pPr>
          <a:r>
            <a:rPr lang="en-US" sz="2000" b="0" i="0" kern="1200" dirty="0">
              <a:latin typeface="Times New Roman" panose="02020603050405020304" pitchFamily="18" charset="0"/>
              <a:cs typeface="Times New Roman" panose="02020603050405020304" pitchFamily="18" charset="0"/>
            </a:rPr>
            <a:t>Aviva faced challenges in China because of investors’ tensions over credit quality, as well as liquidity in fixed income of China.</a:t>
          </a:r>
          <a:endParaRPr lang="en-US" sz="2000" kern="1200" dirty="0">
            <a:latin typeface="Times New Roman" panose="02020603050405020304" pitchFamily="18" charset="0"/>
            <a:cs typeface="Times New Roman" panose="02020603050405020304" pitchFamily="18" charset="0"/>
          </a:endParaRPr>
        </a:p>
      </dsp:txBody>
      <dsp:txXfrm>
        <a:off x="1518343" y="561"/>
        <a:ext cx="4780856" cy="1314582"/>
      </dsp:txXfrm>
    </dsp:sp>
    <dsp:sp modelId="{288AC24F-7093-46D9-820B-B670DBB53604}">
      <dsp:nvSpPr>
        <dsp:cNvPr id="0" name=""/>
        <dsp:cNvSpPr/>
      </dsp:nvSpPr>
      <dsp:spPr>
        <a:xfrm>
          <a:off x="0" y="1643790"/>
          <a:ext cx="6299200" cy="13145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45B1B1-B011-4B30-AFCD-D91F7ADDE978}">
      <dsp:nvSpPr>
        <dsp:cNvPr id="0" name=""/>
        <dsp:cNvSpPr/>
      </dsp:nvSpPr>
      <dsp:spPr>
        <a:xfrm>
          <a:off x="397661" y="1939571"/>
          <a:ext cx="723020" cy="7230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0E4FAB-F278-44B1-9E7F-59AED2BF1918}">
      <dsp:nvSpPr>
        <dsp:cNvPr id="0" name=""/>
        <dsp:cNvSpPr/>
      </dsp:nvSpPr>
      <dsp:spPr>
        <a:xfrm>
          <a:off x="1518343" y="1643790"/>
          <a:ext cx="4780856" cy="1314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27" tIns="139127" rIns="139127" bIns="139127" numCol="1" spcCol="1270" anchor="ctr" anchorCtr="0">
          <a:noAutofit/>
        </a:bodyPr>
        <a:lstStyle/>
        <a:p>
          <a:pPr marL="0" lvl="0" indent="0" algn="l" defTabSz="889000">
            <a:lnSpc>
              <a:spcPct val="100000"/>
            </a:lnSpc>
            <a:spcBef>
              <a:spcPct val="0"/>
            </a:spcBef>
            <a:spcAft>
              <a:spcPct val="35000"/>
            </a:spcAft>
            <a:buNone/>
          </a:pPr>
          <a:r>
            <a:rPr lang="en-US" sz="2000" b="0" i="0" kern="1200" dirty="0">
              <a:latin typeface="Times New Roman" panose="02020603050405020304" pitchFamily="18" charset="0"/>
              <a:cs typeface="Times New Roman" panose="02020603050405020304" pitchFamily="18" charset="0"/>
            </a:rPr>
            <a:t>Financial fluctuations in China also affected Aviva’s investment, especially in the property sector (</a:t>
          </a:r>
          <a:r>
            <a:rPr lang="en-US" sz="2000" b="0" i="0" kern="1200" dirty="0" err="1">
              <a:latin typeface="Times New Roman" panose="02020603050405020304" pitchFamily="18" charset="0"/>
              <a:cs typeface="Times New Roman" panose="02020603050405020304" pitchFamily="18" charset="0"/>
            </a:rPr>
            <a:t>Aviva.com</a:t>
          </a:r>
          <a:r>
            <a:rPr lang="en-US" sz="2000" b="0" i="0" kern="1200" dirty="0">
              <a:latin typeface="Times New Roman" panose="02020603050405020304" pitchFamily="18" charset="0"/>
              <a:cs typeface="Times New Roman" panose="02020603050405020304" pitchFamily="18" charset="0"/>
            </a:rPr>
            <a:t>, 2024). </a:t>
          </a:r>
          <a:endParaRPr lang="en-US" sz="2000" kern="1200" dirty="0">
            <a:latin typeface="Times New Roman" panose="02020603050405020304" pitchFamily="18" charset="0"/>
            <a:cs typeface="Times New Roman" panose="02020603050405020304" pitchFamily="18" charset="0"/>
          </a:endParaRPr>
        </a:p>
      </dsp:txBody>
      <dsp:txXfrm>
        <a:off x="1518343" y="1643790"/>
        <a:ext cx="4780856" cy="1314582"/>
      </dsp:txXfrm>
    </dsp:sp>
    <dsp:sp modelId="{06EBB626-127B-4F69-9E2F-D361BA173E79}">
      <dsp:nvSpPr>
        <dsp:cNvPr id="0" name=""/>
        <dsp:cNvSpPr/>
      </dsp:nvSpPr>
      <dsp:spPr>
        <a:xfrm>
          <a:off x="0" y="3287018"/>
          <a:ext cx="6299200" cy="13145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D6A153-DB47-41C1-BEBF-B02F3E21C64D}">
      <dsp:nvSpPr>
        <dsp:cNvPr id="0" name=""/>
        <dsp:cNvSpPr/>
      </dsp:nvSpPr>
      <dsp:spPr>
        <a:xfrm>
          <a:off x="397661" y="3582799"/>
          <a:ext cx="723020" cy="7230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0F7D91-229B-4009-AE60-B1DC52E36362}">
      <dsp:nvSpPr>
        <dsp:cNvPr id="0" name=""/>
        <dsp:cNvSpPr/>
      </dsp:nvSpPr>
      <dsp:spPr>
        <a:xfrm>
          <a:off x="1518343" y="3287018"/>
          <a:ext cx="4780856" cy="1314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27" tIns="139127" rIns="139127" bIns="139127" numCol="1" spcCol="1270" anchor="ctr" anchorCtr="0">
          <a:noAutofit/>
        </a:bodyPr>
        <a:lstStyle/>
        <a:p>
          <a:pPr marL="0" lvl="0" indent="0" algn="l" defTabSz="889000">
            <a:lnSpc>
              <a:spcPct val="100000"/>
            </a:lnSpc>
            <a:spcBef>
              <a:spcPct val="0"/>
            </a:spcBef>
            <a:spcAft>
              <a:spcPct val="35000"/>
            </a:spcAft>
            <a:buNone/>
          </a:pPr>
          <a:r>
            <a:rPr lang="en-US" sz="2000" b="0" i="0" kern="1200" dirty="0">
              <a:latin typeface="Times New Roman" panose="02020603050405020304" pitchFamily="18" charset="0"/>
              <a:cs typeface="Times New Roman" panose="02020603050405020304" pitchFamily="18" charset="0"/>
            </a:rPr>
            <a:t>Aviva survived and became profitable in China by following joint ventures with COFCO for a short time. </a:t>
          </a:r>
          <a:endParaRPr lang="en-US" sz="2000" kern="1200" dirty="0">
            <a:latin typeface="Times New Roman" panose="02020603050405020304" pitchFamily="18" charset="0"/>
            <a:cs typeface="Times New Roman" panose="02020603050405020304" pitchFamily="18" charset="0"/>
          </a:endParaRPr>
        </a:p>
      </dsp:txBody>
      <dsp:txXfrm>
        <a:off x="1518343" y="3287018"/>
        <a:ext cx="4780856" cy="13145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F5E868-A9F5-FB43-8BB1-BFD1EDE5E44D}">
      <dsp:nvSpPr>
        <dsp:cNvPr id="0" name=""/>
        <dsp:cNvSpPr/>
      </dsp:nvSpPr>
      <dsp:spPr>
        <a:xfrm>
          <a:off x="0" y="680"/>
          <a:ext cx="11839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70CBAF-A78E-BC46-BBEE-FB139016A97F}">
      <dsp:nvSpPr>
        <dsp:cNvPr id="0" name=""/>
        <dsp:cNvSpPr/>
      </dsp:nvSpPr>
      <dsp:spPr>
        <a:xfrm>
          <a:off x="0" y="680"/>
          <a:ext cx="11839222" cy="6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err="1">
              <a:latin typeface="Times New Roman" panose="02020603050405020304" pitchFamily="18" charset="0"/>
              <a:cs typeface="Times New Roman" panose="02020603050405020304" pitchFamily="18" charset="0"/>
            </a:rPr>
            <a:t>Aviva.com</a:t>
          </a:r>
          <a:r>
            <a:rPr lang="en-US" sz="1700" b="0" i="0" kern="1200" dirty="0">
              <a:latin typeface="Times New Roman" panose="02020603050405020304" pitchFamily="18" charset="0"/>
              <a:cs typeface="Times New Roman" panose="02020603050405020304" pitchFamily="18" charset="0"/>
            </a:rPr>
            <a:t>, (2024), Aviva Business, Available at How we’re </a:t>
          </a:r>
          <a:r>
            <a:rPr lang="en-US" sz="1700" b="0" i="0" kern="1200" dirty="0" err="1">
              <a:latin typeface="Times New Roman" panose="02020603050405020304" pitchFamily="18" charset="0"/>
              <a:cs typeface="Times New Roman" panose="02020603050405020304" pitchFamily="18" charset="0"/>
            </a:rPr>
            <a:t>organised</a:t>
          </a:r>
          <a:r>
            <a:rPr lang="en-US" sz="1700" b="0" i="0" kern="1200" dirty="0">
              <a:latin typeface="Times New Roman" panose="02020603050405020304" pitchFamily="18" charset="0"/>
              <a:cs typeface="Times New Roman" panose="02020603050405020304" pitchFamily="18" charset="0"/>
            </a:rPr>
            <a:t> - Aviva plc [Accessed on: 22.04.25]</a:t>
          </a:r>
          <a:endParaRPr lang="en-US" sz="1700" kern="1200" dirty="0">
            <a:latin typeface="Times New Roman" panose="02020603050405020304" pitchFamily="18" charset="0"/>
            <a:cs typeface="Times New Roman" panose="02020603050405020304" pitchFamily="18" charset="0"/>
          </a:endParaRPr>
        </a:p>
      </dsp:txBody>
      <dsp:txXfrm>
        <a:off x="0" y="680"/>
        <a:ext cx="11839222" cy="619013"/>
      </dsp:txXfrm>
    </dsp:sp>
    <dsp:sp modelId="{2B79155E-0F37-3D4D-A00E-B63495FCEC05}">
      <dsp:nvSpPr>
        <dsp:cNvPr id="0" name=""/>
        <dsp:cNvSpPr/>
      </dsp:nvSpPr>
      <dsp:spPr>
        <a:xfrm>
          <a:off x="0" y="619693"/>
          <a:ext cx="11839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B382C9-19E4-4344-A538-BD92B04E9C3D}">
      <dsp:nvSpPr>
        <dsp:cNvPr id="0" name=""/>
        <dsp:cNvSpPr/>
      </dsp:nvSpPr>
      <dsp:spPr>
        <a:xfrm>
          <a:off x="0" y="619693"/>
          <a:ext cx="11839222" cy="6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a:latin typeface="Times New Roman" panose="02020603050405020304" pitchFamily="18" charset="0"/>
              <a:cs typeface="Times New Roman" panose="02020603050405020304" pitchFamily="18" charset="0"/>
            </a:rPr>
            <a:t>Casado-Aranda, L. A., Sánchez-Fernández, J., and Ibáñez-Zapata, J. </a:t>
          </a:r>
          <a:r>
            <a:rPr lang="en-US" sz="1700" b="0" i="0" kern="1200" dirty="0" err="1">
              <a:latin typeface="Times New Roman" panose="02020603050405020304" pitchFamily="18" charset="0"/>
              <a:cs typeface="Times New Roman" panose="02020603050405020304" pitchFamily="18" charset="0"/>
            </a:rPr>
            <a:t>Á</a:t>
          </a:r>
          <a:r>
            <a:rPr lang="en-US" sz="1700" b="0" i="0" kern="1200" dirty="0">
              <a:latin typeface="Times New Roman" panose="02020603050405020304" pitchFamily="18" charset="0"/>
              <a:cs typeface="Times New Roman" panose="02020603050405020304" pitchFamily="18" charset="0"/>
            </a:rPr>
            <a:t>. (2023). Evaluating communication effectiveness through eye tracking: Benefits, state of the art, and unresolved questions. International Journal of Business Communication, 60(1), 24-61.</a:t>
          </a:r>
          <a:endParaRPr lang="en-US" sz="1700" kern="1200" dirty="0">
            <a:latin typeface="Times New Roman" panose="02020603050405020304" pitchFamily="18" charset="0"/>
            <a:cs typeface="Times New Roman" panose="02020603050405020304" pitchFamily="18" charset="0"/>
          </a:endParaRPr>
        </a:p>
      </dsp:txBody>
      <dsp:txXfrm>
        <a:off x="0" y="619693"/>
        <a:ext cx="11839222" cy="619013"/>
      </dsp:txXfrm>
    </dsp:sp>
    <dsp:sp modelId="{97C2A54A-7985-D24C-A80E-F108CC8AEE1C}">
      <dsp:nvSpPr>
        <dsp:cNvPr id="0" name=""/>
        <dsp:cNvSpPr/>
      </dsp:nvSpPr>
      <dsp:spPr>
        <a:xfrm>
          <a:off x="0" y="1238706"/>
          <a:ext cx="11839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65DBEF-FBD3-2C4B-BC2A-075557A0A6C4}">
      <dsp:nvSpPr>
        <dsp:cNvPr id="0" name=""/>
        <dsp:cNvSpPr/>
      </dsp:nvSpPr>
      <dsp:spPr>
        <a:xfrm>
          <a:off x="0" y="1238706"/>
          <a:ext cx="11839222" cy="6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a:latin typeface="Times New Roman" panose="02020603050405020304" pitchFamily="18" charset="0"/>
              <a:cs typeface="Times New Roman" panose="02020603050405020304" pitchFamily="18" charset="0"/>
            </a:rPr>
            <a:t>Holliday, A. (2021). Intercultural communication: An advanced resource book for students. Routledge</a:t>
          </a:r>
          <a:r>
            <a:rPr lang="en-US" sz="1700" b="0" i="0" kern="1200" dirty="0"/>
            <a:t>.</a:t>
          </a:r>
          <a:endParaRPr lang="en-US" sz="1700" kern="1200" dirty="0"/>
        </a:p>
      </dsp:txBody>
      <dsp:txXfrm>
        <a:off x="0" y="1238706"/>
        <a:ext cx="11839222" cy="619013"/>
      </dsp:txXfrm>
    </dsp:sp>
    <dsp:sp modelId="{71A4752E-C7E2-9841-8E39-99092AD8537B}">
      <dsp:nvSpPr>
        <dsp:cNvPr id="0" name=""/>
        <dsp:cNvSpPr/>
      </dsp:nvSpPr>
      <dsp:spPr>
        <a:xfrm>
          <a:off x="0" y="1857719"/>
          <a:ext cx="11839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F8BBEB-694F-A645-AC89-CF860215F62C}">
      <dsp:nvSpPr>
        <dsp:cNvPr id="0" name=""/>
        <dsp:cNvSpPr/>
      </dsp:nvSpPr>
      <dsp:spPr>
        <a:xfrm>
          <a:off x="0" y="1857719"/>
          <a:ext cx="11839222" cy="6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a:latin typeface="Times New Roman" panose="02020603050405020304" pitchFamily="18" charset="0"/>
              <a:cs typeface="Times New Roman" panose="02020603050405020304" pitchFamily="18" charset="0"/>
            </a:rPr>
            <a:t>Huang, X., Cui, Q., and Chen, Z. (2023). Couchsurfing in China: Guanxi networks and trust building. Tourist Studies, 23(1), 44-61.</a:t>
          </a:r>
          <a:endParaRPr lang="en-US" sz="1700" kern="1200" dirty="0">
            <a:latin typeface="Times New Roman" panose="02020603050405020304" pitchFamily="18" charset="0"/>
            <a:cs typeface="Times New Roman" panose="02020603050405020304" pitchFamily="18" charset="0"/>
          </a:endParaRPr>
        </a:p>
      </dsp:txBody>
      <dsp:txXfrm>
        <a:off x="0" y="1857719"/>
        <a:ext cx="11839222" cy="619013"/>
      </dsp:txXfrm>
    </dsp:sp>
    <dsp:sp modelId="{44A0B3D0-4245-674C-890C-63D688D167AE}">
      <dsp:nvSpPr>
        <dsp:cNvPr id="0" name=""/>
        <dsp:cNvSpPr/>
      </dsp:nvSpPr>
      <dsp:spPr>
        <a:xfrm>
          <a:off x="0" y="2476732"/>
          <a:ext cx="11839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FD0A63-2920-3D4F-9EA5-E225B0EA849A}">
      <dsp:nvSpPr>
        <dsp:cNvPr id="0" name=""/>
        <dsp:cNvSpPr/>
      </dsp:nvSpPr>
      <dsp:spPr>
        <a:xfrm>
          <a:off x="0" y="2476732"/>
          <a:ext cx="11839222" cy="6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a:latin typeface="Times New Roman" panose="02020603050405020304" pitchFamily="18" charset="0"/>
              <a:cs typeface="Times New Roman" panose="02020603050405020304" pitchFamily="18" charset="0"/>
            </a:rPr>
            <a:t>Mayfield, J., and Mayfield, M. (2022). Business communication lessons in agility: Introduction to the special issue on the COVID-19 pandemic. International Journal of Business Communication, 59(2), 163-173.</a:t>
          </a:r>
          <a:endParaRPr lang="en-US" sz="1700" kern="1200" dirty="0">
            <a:latin typeface="Times New Roman" panose="02020603050405020304" pitchFamily="18" charset="0"/>
            <a:cs typeface="Times New Roman" panose="02020603050405020304" pitchFamily="18" charset="0"/>
          </a:endParaRPr>
        </a:p>
      </dsp:txBody>
      <dsp:txXfrm>
        <a:off x="0" y="2476732"/>
        <a:ext cx="11839222" cy="619013"/>
      </dsp:txXfrm>
    </dsp:sp>
    <dsp:sp modelId="{6B948B0E-A4FC-5C4B-A3BC-A6620E78C54E}">
      <dsp:nvSpPr>
        <dsp:cNvPr id="0" name=""/>
        <dsp:cNvSpPr/>
      </dsp:nvSpPr>
      <dsp:spPr>
        <a:xfrm>
          <a:off x="0" y="3095745"/>
          <a:ext cx="11839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D15D72-4AD0-0C41-8691-4EF95EAE74D4}">
      <dsp:nvSpPr>
        <dsp:cNvPr id="0" name=""/>
        <dsp:cNvSpPr/>
      </dsp:nvSpPr>
      <dsp:spPr>
        <a:xfrm>
          <a:off x="0" y="3095745"/>
          <a:ext cx="11839222" cy="6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err="1">
              <a:latin typeface="Times New Roman" panose="02020603050405020304" pitchFamily="18" charset="0"/>
              <a:cs typeface="Times New Roman" panose="02020603050405020304" pitchFamily="18" charset="0"/>
            </a:rPr>
            <a:t>Musheke</a:t>
          </a:r>
          <a:r>
            <a:rPr lang="en-US" sz="1700" b="0" i="0" kern="1200" dirty="0">
              <a:latin typeface="Times New Roman" panose="02020603050405020304" pitchFamily="18" charset="0"/>
              <a:cs typeface="Times New Roman" panose="02020603050405020304" pitchFamily="18" charset="0"/>
            </a:rPr>
            <a:t>, M. M., and Phiri, J. (2021). The effects of effective communication on </a:t>
          </a:r>
          <a:r>
            <a:rPr lang="en-US" sz="1700" b="0" i="0" kern="1200" dirty="0" err="1">
              <a:latin typeface="Times New Roman" panose="02020603050405020304" pitchFamily="18" charset="0"/>
              <a:cs typeface="Times New Roman" panose="02020603050405020304" pitchFamily="18" charset="0"/>
            </a:rPr>
            <a:t>organisational</a:t>
          </a:r>
          <a:r>
            <a:rPr lang="en-US" sz="1700" b="0" i="0" kern="1200" dirty="0">
              <a:latin typeface="Times New Roman" panose="02020603050405020304" pitchFamily="18" charset="0"/>
              <a:cs typeface="Times New Roman" panose="02020603050405020304" pitchFamily="18" charset="0"/>
            </a:rPr>
            <a:t> performance based on the systems theory. Open Journal of Business and Management, 9(2), 659-671.</a:t>
          </a:r>
          <a:endParaRPr lang="en-US" sz="1700" kern="1200" dirty="0">
            <a:latin typeface="Times New Roman" panose="02020603050405020304" pitchFamily="18" charset="0"/>
            <a:cs typeface="Times New Roman" panose="02020603050405020304" pitchFamily="18" charset="0"/>
          </a:endParaRPr>
        </a:p>
      </dsp:txBody>
      <dsp:txXfrm>
        <a:off x="0" y="3095745"/>
        <a:ext cx="11839222" cy="619013"/>
      </dsp:txXfrm>
    </dsp:sp>
    <dsp:sp modelId="{85393A47-3D85-9D4D-8575-E501F6025B49}">
      <dsp:nvSpPr>
        <dsp:cNvPr id="0" name=""/>
        <dsp:cNvSpPr/>
      </dsp:nvSpPr>
      <dsp:spPr>
        <a:xfrm>
          <a:off x="0" y="3714758"/>
          <a:ext cx="11839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F03595-9760-1346-A74D-54E9F3417168}">
      <dsp:nvSpPr>
        <dsp:cNvPr id="0" name=""/>
        <dsp:cNvSpPr/>
      </dsp:nvSpPr>
      <dsp:spPr>
        <a:xfrm>
          <a:off x="0" y="3714758"/>
          <a:ext cx="11839222" cy="6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a:latin typeface="Times New Roman" panose="02020603050405020304" pitchFamily="18" charset="0"/>
              <a:cs typeface="Times New Roman" panose="02020603050405020304" pitchFamily="18" charset="0"/>
            </a:rPr>
            <a:t>Norris, S. (2023). A matter of framing: </a:t>
          </a:r>
          <a:r>
            <a:rPr lang="en-US" sz="1700" b="0" i="0" kern="1200" dirty="0" err="1">
              <a:latin typeface="Times New Roman" panose="02020603050405020304" pitchFamily="18" charset="0"/>
              <a:cs typeface="Times New Roman" panose="02020603050405020304" pitchFamily="18" charset="0"/>
            </a:rPr>
            <a:t>analysing</a:t>
          </a:r>
          <a:r>
            <a:rPr lang="en-US" sz="1700" b="0" i="0" kern="1200" dirty="0">
              <a:latin typeface="Times New Roman" panose="02020603050405020304" pitchFamily="18" charset="0"/>
              <a:cs typeface="Times New Roman" panose="02020603050405020304" pitchFamily="18" charset="0"/>
            </a:rPr>
            <a:t> value communication in sustainable business models. </a:t>
          </a:r>
          <a:r>
            <a:rPr lang="en-US" sz="1700" b="0" i="0" kern="1200" dirty="0" err="1">
              <a:latin typeface="Times New Roman" panose="02020603050405020304" pitchFamily="18" charset="0"/>
              <a:cs typeface="Times New Roman" panose="02020603050405020304" pitchFamily="18" charset="0"/>
            </a:rPr>
            <a:t>Organisation</a:t>
          </a:r>
          <a:r>
            <a:rPr lang="en-US" sz="1700" b="0" i="0" kern="1200" dirty="0">
              <a:latin typeface="Times New Roman" panose="02020603050405020304" pitchFamily="18" charset="0"/>
              <a:cs typeface="Times New Roman" panose="02020603050405020304" pitchFamily="18" charset="0"/>
            </a:rPr>
            <a:t> and Environment, 36(4), 503-528.</a:t>
          </a:r>
          <a:endParaRPr lang="en-US" sz="1700" kern="1200" dirty="0">
            <a:latin typeface="Times New Roman" panose="02020603050405020304" pitchFamily="18" charset="0"/>
            <a:cs typeface="Times New Roman" panose="02020603050405020304" pitchFamily="18" charset="0"/>
          </a:endParaRPr>
        </a:p>
      </dsp:txBody>
      <dsp:txXfrm>
        <a:off x="0" y="3714758"/>
        <a:ext cx="11839222" cy="619013"/>
      </dsp:txXfrm>
    </dsp:sp>
    <dsp:sp modelId="{FCD8A688-443E-074E-B491-46066E9741BB}">
      <dsp:nvSpPr>
        <dsp:cNvPr id="0" name=""/>
        <dsp:cNvSpPr/>
      </dsp:nvSpPr>
      <dsp:spPr>
        <a:xfrm>
          <a:off x="0" y="4333771"/>
          <a:ext cx="11839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D92FFD-9505-F641-8B65-9B955DCFED25}">
      <dsp:nvSpPr>
        <dsp:cNvPr id="0" name=""/>
        <dsp:cNvSpPr/>
      </dsp:nvSpPr>
      <dsp:spPr>
        <a:xfrm>
          <a:off x="0" y="4333771"/>
          <a:ext cx="11839222" cy="6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err="1">
              <a:latin typeface="Times New Roman" panose="02020603050405020304" pitchFamily="18" charset="0"/>
              <a:cs typeface="Times New Roman" panose="02020603050405020304" pitchFamily="18" charset="0"/>
            </a:rPr>
            <a:t>Researchgate.net</a:t>
          </a:r>
          <a:r>
            <a:rPr lang="en-US" sz="1700" b="0" i="0" kern="1200" dirty="0">
              <a:latin typeface="Times New Roman" panose="02020603050405020304" pitchFamily="18" charset="0"/>
              <a:cs typeface="Times New Roman" panose="02020603050405020304" pitchFamily="18" charset="0"/>
            </a:rPr>
            <a:t>, (2021), Effective Cross-Cultural Communication for International Business, </a:t>
          </a:r>
          <a:r>
            <a:rPr lang="en-IN" sz="1700" b="0" i="0" kern="1200" dirty="0">
              <a:latin typeface="Times New Roman" panose="02020603050405020304" pitchFamily="18" charset="0"/>
              <a:cs typeface="Times New Roman" panose="02020603050405020304" pitchFamily="18" charset="0"/>
            </a:rPr>
            <a:t>Available at </a:t>
          </a:r>
          <a:r>
            <a:rPr lang="en-US" sz="1700" b="0" i="0" kern="1200" dirty="0">
              <a:latin typeface="Times New Roman" panose="02020603050405020304" pitchFamily="18" charset="0"/>
              <a:cs typeface="Times New Roman" panose="02020603050405020304" pitchFamily="18" charset="0"/>
            </a:rPr>
            <a:t>(PDF) Effective Cross-Cultural Communication for International Business [Accessed on: 22.04.25]</a:t>
          </a:r>
          <a:endParaRPr lang="en-US" sz="1700" kern="1200" dirty="0">
            <a:latin typeface="Times New Roman" panose="02020603050405020304" pitchFamily="18" charset="0"/>
            <a:cs typeface="Times New Roman" panose="02020603050405020304" pitchFamily="18" charset="0"/>
          </a:endParaRPr>
        </a:p>
      </dsp:txBody>
      <dsp:txXfrm>
        <a:off x="0" y="4333771"/>
        <a:ext cx="11839222" cy="619013"/>
      </dsp:txXfrm>
    </dsp:sp>
    <dsp:sp modelId="{61584D62-C1CE-9747-B074-D9BFDE5AACDA}">
      <dsp:nvSpPr>
        <dsp:cNvPr id="0" name=""/>
        <dsp:cNvSpPr/>
      </dsp:nvSpPr>
      <dsp:spPr>
        <a:xfrm>
          <a:off x="0" y="4952784"/>
          <a:ext cx="11839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D0F427-4E08-3546-8974-1A17F2F1A4C7}">
      <dsp:nvSpPr>
        <dsp:cNvPr id="0" name=""/>
        <dsp:cNvSpPr/>
      </dsp:nvSpPr>
      <dsp:spPr>
        <a:xfrm>
          <a:off x="0" y="4952784"/>
          <a:ext cx="11839222" cy="6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a:latin typeface="Times New Roman" panose="02020603050405020304" pitchFamily="18" charset="0"/>
              <a:cs typeface="Times New Roman" panose="02020603050405020304" pitchFamily="18" charset="0"/>
            </a:rPr>
            <a:t>Turner, C. (2024). International business: Themes and issues in the modern global economy. Routledge.</a:t>
          </a:r>
          <a:endParaRPr lang="en-US" sz="1700" kern="1200" dirty="0">
            <a:latin typeface="Times New Roman" panose="02020603050405020304" pitchFamily="18" charset="0"/>
            <a:cs typeface="Times New Roman" panose="02020603050405020304" pitchFamily="18" charset="0"/>
          </a:endParaRPr>
        </a:p>
      </dsp:txBody>
      <dsp:txXfrm>
        <a:off x="0" y="4952784"/>
        <a:ext cx="11839222" cy="61901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AD5499-D872-46EF-8A5E-789B6F83BC2A}" type="datetimeFigureOut">
              <a:rPr lang="en-US" smtClean="0"/>
              <a:t>4/25/25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5FFC76-40B6-4952-ABED-1F9AA6C12C38}" type="slidenum">
              <a:rPr lang="en-US" smtClean="0"/>
              <a:t>‹#›</a:t>
            </a:fld>
            <a:endParaRPr lang="en-US"/>
          </a:p>
        </p:txBody>
      </p:sp>
    </p:spTree>
    <p:extLst>
      <p:ext uri="{BB962C8B-B14F-4D97-AF65-F5344CB8AC3E}">
        <p14:creationId xmlns:p14="http://schemas.microsoft.com/office/powerpoint/2010/main" val="413899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A5FFC76-40B6-4952-ABED-1F9AA6C12C38}" type="slidenum">
              <a:rPr lang="en-US" smtClean="0"/>
              <a:t>1</a:t>
            </a:fld>
            <a:endParaRPr lang="en-US"/>
          </a:p>
        </p:txBody>
      </p:sp>
    </p:spTree>
    <p:extLst>
      <p:ext uri="{BB962C8B-B14F-4D97-AF65-F5344CB8AC3E}">
        <p14:creationId xmlns:p14="http://schemas.microsoft.com/office/powerpoint/2010/main" val="42821868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Through this presentation, communication and etiquette differences and time orientation conflicts, which are core cultural issues, will be </a:t>
            </a:r>
            <a:r>
              <a:rPr lang="en-US" sz="1800" b="0" i="0" u="none" strike="noStrike" dirty="0" err="1">
                <a:solidFill>
                  <a:srgbClr val="000000"/>
                </a:solidFill>
                <a:effectLst/>
                <a:latin typeface="Times New Roman" panose="02020603050405020304" pitchFamily="18" charset="0"/>
              </a:rPr>
              <a:t>analysed</a:t>
            </a:r>
            <a:r>
              <a:rPr lang="en-US" sz="1800" b="0" i="0" u="none" strike="noStrike" dirty="0">
                <a:solidFill>
                  <a:srgbClr val="000000"/>
                </a:solidFill>
                <a:effectLst/>
                <a:latin typeface="Times New Roman" panose="02020603050405020304" pitchFamily="18" charset="0"/>
              </a:rPr>
              <a:t>. The evidence of Aviva’s business in China will be demonstrated, along with preparing its strategies on how the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can strengthen a mutually beneficial collaboration with the existing Chinese business. </a:t>
            </a:r>
            <a:endParaRPr lang="en-US" b="0" dirty="0">
              <a:effectLst/>
            </a:endParaRPr>
          </a:p>
          <a:p>
            <a:pPr>
              <a:buNone/>
            </a:pPr>
            <a:br>
              <a:rPr lang="en-US" dirty="0"/>
            </a:br>
            <a:endParaRPr lang="en-US" dirty="0"/>
          </a:p>
        </p:txBody>
      </p:sp>
      <p:sp>
        <p:nvSpPr>
          <p:cNvPr id="4" name="Slide Number Placeholder 3"/>
          <p:cNvSpPr>
            <a:spLocks noGrp="1"/>
          </p:cNvSpPr>
          <p:nvPr>
            <p:ph type="sldNum" sz="quarter" idx="5"/>
          </p:nvPr>
        </p:nvSpPr>
        <p:spPr/>
        <p:txBody>
          <a:bodyPr/>
          <a:lstStyle/>
          <a:p>
            <a:fld id="{AA5FFC76-40B6-4952-ABED-1F9AA6C12C38}" type="slidenum">
              <a:rPr lang="en-US" smtClean="0"/>
              <a:t>2</a:t>
            </a:fld>
            <a:endParaRPr lang="en-US"/>
          </a:p>
        </p:txBody>
      </p:sp>
    </p:spTree>
    <p:extLst>
      <p:ext uri="{BB962C8B-B14F-4D97-AF65-F5344CB8AC3E}">
        <p14:creationId xmlns:p14="http://schemas.microsoft.com/office/powerpoint/2010/main" val="194844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Cultural consciousness assists Aviva Plc in preventing misunderstandings, </a:t>
            </a:r>
            <a:r>
              <a:rPr lang="en-US" sz="1800" b="0" i="0" u="none" strike="noStrike" dirty="0" err="1">
                <a:solidFill>
                  <a:srgbClr val="000000"/>
                </a:solidFill>
                <a:effectLst/>
                <a:latin typeface="Times New Roman" panose="02020603050405020304" pitchFamily="18" charset="0"/>
              </a:rPr>
              <a:t>customising</a:t>
            </a:r>
            <a:r>
              <a:rPr lang="en-US" sz="1800" b="0" i="0" u="none" strike="noStrike" dirty="0">
                <a:solidFill>
                  <a:srgbClr val="000000"/>
                </a:solidFill>
                <a:effectLst/>
                <a:latin typeface="Times New Roman" panose="02020603050405020304" pitchFamily="18" charset="0"/>
              </a:rPr>
              <a:t> products to local requirements, along with advocating a long-term bond with business associates belonging to China. Aviva Plc can implement cultural perceptions to co-establish products or share potential with the Chinese firm, which Aviva aims to create a partnership, leading to growth, creativity, as well as innovation. </a:t>
            </a:r>
            <a:endParaRPr lang="en-US" b="0" dirty="0">
              <a:effectLst/>
            </a:endParaRPr>
          </a:p>
          <a:p>
            <a:pPr>
              <a:buNone/>
            </a:pPr>
            <a:br>
              <a:rPr lang="en-US" dirty="0"/>
            </a:br>
            <a:endParaRPr lang="en-US" dirty="0"/>
          </a:p>
        </p:txBody>
      </p:sp>
      <p:sp>
        <p:nvSpPr>
          <p:cNvPr id="4" name="Slide Number Placeholder 3"/>
          <p:cNvSpPr>
            <a:spLocks noGrp="1"/>
          </p:cNvSpPr>
          <p:nvPr>
            <p:ph type="sldNum" sz="quarter" idx="5"/>
          </p:nvPr>
        </p:nvSpPr>
        <p:spPr/>
        <p:txBody>
          <a:bodyPr/>
          <a:lstStyle/>
          <a:p>
            <a:fld id="{AA5FFC76-40B6-4952-ABED-1F9AA6C12C38}" type="slidenum">
              <a:rPr lang="en-US" smtClean="0"/>
              <a:t>3</a:t>
            </a:fld>
            <a:endParaRPr lang="en-US"/>
          </a:p>
        </p:txBody>
      </p:sp>
    </p:spTree>
    <p:extLst>
      <p:ext uri="{BB962C8B-B14F-4D97-AF65-F5344CB8AC3E}">
        <p14:creationId xmlns:p14="http://schemas.microsoft.com/office/powerpoint/2010/main" val="14178060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Business </a:t>
            </a:r>
            <a:r>
              <a:rPr lang="en-US" sz="1800" b="0" i="0" u="none" strike="noStrike" dirty="0" err="1">
                <a:solidFill>
                  <a:srgbClr val="000000"/>
                </a:solidFill>
                <a:effectLst/>
                <a:latin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rPr>
              <a:t> in China typically </a:t>
            </a:r>
            <a:r>
              <a:rPr lang="en-US" sz="1800" b="0" i="0" u="none" strike="noStrike" dirty="0" err="1">
                <a:solidFill>
                  <a:srgbClr val="000000"/>
                </a:solidFill>
                <a:effectLst/>
                <a:latin typeface="Times New Roman" panose="02020603050405020304" pitchFamily="18" charset="0"/>
              </a:rPr>
              <a:t>emphasise</a:t>
            </a:r>
            <a:r>
              <a:rPr lang="en-US" sz="1800" b="0" i="0" u="none" strike="noStrike" dirty="0">
                <a:solidFill>
                  <a:srgbClr val="000000"/>
                </a:solidFill>
                <a:effectLst/>
                <a:latin typeface="Times New Roman" panose="02020603050405020304" pitchFamily="18" charset="0"/>
              </a:rPr>
              <a:t> long-term bonds over short-term profits, which are necessary for Aviva to embrace an enduring, as well as strategic method. Aviva Plc also needs to be attentive to non-verbal cues, as well as be adaptive to its communication approaches accordingly, while valuing indirect communication, as well as subtlety. </a:t>
            </a:r>
            <a:endParaRPr lang="en-US" sz="2800" b="0" dirty="0">
              <a:effectLst/>
            </a:endParaRPr>
          </a:p>
          <a:p>
            <a:pPr>
              <a:buNone/>
            </a:pPr>
            <a:br>
              <a:rPr lang="en-US" sz="2800" dirty="0"/>
            </a:b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AA5FFC76-40B6-4952-ABED-1F9AA6C12C38}" type="slidenum">
              <a:rPr lang="en-US" smtClean="0"/>
              <a:t>4</a:t>
            </a:fld>
            <a:endParaRPr lang="en-US"/>
          </a:p>
        </p:txBody>
      </p:sp>
    </p:spTree>
    <p:extLst>
      <p:ext uri="{BB962C8B-B14F-4D97-AF65-F5344CB8AC3E}">
        <p14:creationId xmlns:p14="http://schemas.microsoft.com/office/powerpoint/2010/main" val="3956740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Hofstede’s dimensions model is used in assisting to explain the reasons certain </a:t>
            </a:r>
            <a:r>
              <a:rPr lang="en-US" sz="1800" b="0" i="0" u="none" strike="noStrike" dirty="0" err="1">
                <a:solidFill>
                  <a:srgbClr val="000000"/>
                </a:solidFill>
                <a:effectLst/>
                <a:latin typeface="Times New Roman" panose="02020603050405020304" pitchFamily="18" charset="0"/>
              </a:rPr>
              <a:t>behaviours</a:t>
            </a:r>
            <a:r>
              <a:rPr lang="en-US" sz="1800" b="0" i="0" u="none" strike="noStrike" dirty="0">
                <a:solidFill>
                  <a:srgbClr val="000000"/>
                </a:solidFill>
                <a:effectLst/>
                <a:latin typeface="Times New Roman" panose="02020603050405020304" pitchFamily="18" charset="0"/>
              </a:rPr>
              <a:t> are more or less common in several cultures. The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in China can leverage its communication approach, relationship-building method, as well as business strategic plans, to the cultural values of China. </a:t>
            </a:r>
            <a:endParaRPr lang="en-US" b="0" dirty="0">
              <a:effectLst/>
            </a:endParaRPr>
          </a:p>
          <a:p>
            <a:pPr>
              <a:buNone/>
            </a:pPr>
            <a:br>
              <a:rPr lang="en-US" dirty="0"/>
            </a:br>
            <a:endParaRPr lang="en-IN" b="1" dirty="0"/>
          </a:p>
        </p:txBody>
      </p:sp>
      <p:sp>
        <p:nvSpPr>
          <p:cNvPr id="4" name="Slide Number Placeholder 3"/>
          <p:cNvSpPr>
            <a:spLocks noGrp="1"/>
          </p:cNvSpPr>
          <p:nvPr>
            <p:ph type="sldNum" sz="quarter" idx="5"/>
          </p:nvPr>
        </p:nvSpPr>
        <p:spPr/>
        <p:txBody>
          <a:bodyPr/>
          <a:lstStyle/>
          <a:p>
            <a:fld id="{AA5FFC76-40B6-4952-ABED-1F9AA6C12C38}" type="slidenum">
              <a:rPr lang="en-US" smtClean="0"/>
              <a:t>5</a:t>
            </a:fld>
            <a:endParaRPr lang="en-US"/>
          </a:p>
        </p:txBody>
      </p:sp>
    </p:spTree>
    <p:extLst>
      <p:ext uri="{BB962C8B-B14F-4D97-AF65-F5344CB8AC3E}">
        <p14:creationId xmlns:p14="http://schemas.microsoft.com/office/powerpoint/2010/main" val="20262065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Guanxi can provide a robust bargaining dominance to Aviva while empowering the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to secure more </a:t>
            </a:r>
            <a:r>
              <a:rPr lang="en-US" sz="1800" b="0" i="0" u="none" strike="noStrike" dirty="0" err="1">
                <a:solidFill>
                  <a:srgbClr val="000000"/>
                </a:solidFill>
                <a:effectLst/>
                <a:latin typeface="Times New Roman" panose="02020603050405020304" pitchFamily="18" charset="0"/>
              </a:rPr>
              <a:t>favourable</a:t>
            </a:r>
            <a:r>
              <a:rPr lang="en-US" sz="1800" b="0" i="0" u="none" strike="noStrike" dirty="0">
                <a:solidFill>
                  <a:srgbClr val="000000"/>
                </a:solidFill>
                <a:effectLst/>
                <a:latin typeface="Times New Roman" panose="02020603050405020304" pitchFamily="18" charset="0"/>
              </a:rPr>
              <a:t> terms in strategic partnerships, overcoming cultural barriers. Guanxi can also assist Aviva in addressing and decreasing potential challenges connected with partnering with the Chinese firm, like cultural or operational imbalances and discrepancies. </a:t>
            </a:r>
            <a:endParaRPr lang="en-US" b="0" dirty="0">
              <a:effectLst/>
            </a:endParaRPr>
          </a:p>
          <a:p>
            <a:pPr>
              <a:buNone/>
            </a:pPr>
            <a:br>
              <a:rPr lang="en-US" dirty="0"/>
            </a:br>
            <a:endParaRPr lang="en-IN" dirty="0"/>
          </a:p>
        </p:txBody>
      </p:sp>
      <p:sp>
        <p:nvSpPr>
          <p:cNvPr id="4" name="Slide Number Placeholder 3"/>
          <p:cNvSpPr>
            <a:spLocks noGrp="1"/>
          </p:cNvSpPr>
          <p:nvPr>
            <p:ph type="sldNum" sz="quarter" idx="5"/>
          </p:nvPr>
        </p:nvSpPr>
        <p:spPr/>
        <p:txBody>
          <a:bodyPr/>
          <a:lstStyle/>
          <a:p>
            <a:fld id="{AA5FFC76-40B6-4952-ABED-1F9AA6C12C38}" type="slidenum">
              <a:rPr lang="en-US" smtClean="0"/>
              <a:t>7</a:t>
            </a:fld>
            <a:endParaRPr lang="en-US"/>
          </a:p>
        </p:txBody>
      </p:sp>
    </p:spTree>
    <p:extLst>
      <p:ext uri="{BB962C8B-B14F-4D97-AF65-F5344CB8AC3E}">
        <p14:creationId xmlns:p14="http://schemas.microsoft.com/office/powerpoint/2010/main" val="5426326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Chinese counterparts can leverage indirect language, and Aviva must be attentive to body language and nuances of the executives of its partnered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Gift-giving is regarded to be an important custom in China, and Aviva must give gifts with both hands, as well as avoid using white flowers or clocks disliked by the Chinese. </a:t>
            </a:r>
            <a:endParaRPr lang="en-US" b="0" dirty="0">
              <a:effectLst/>
            </a:endParaRPr>
          </a:p>
          <a:p>
            <a:pPr>
              <a:buNone/>
            </a:pPr>
            <a:br>
              <a:rPr lang="en-US" dirty="0"/>
            </a:br>
            <a:endParaRPr lang="en-IN" dirty="0"/>
          </a:p>
        </p:txBody>
      </p:sp>
      <p:sp>
        <p:nvSpPr>
          <p:cNvPr id="4" name="Slide Number Placeholder 3"/>
          <p:cNvSpPr>
            <a:spLocks noGrp="1"/>
          </p:cNvSpPr>
          <p:nvPr>
            <p:ph type="sldNum" sz="quarter" idx="5"/>
          </p:nvPr>
        </p:nvSpPr>
        <p:spPr/>
        <p:txBody>
          <a:bodyPr/>
          <a:lstStyle/>
          <a:p>
            <a:fld id="{AA5FFC76-40B6-4952-ABED-1F9AA6C12C38}" type="slidenum">
              <a:rPr lang="en-US" smtClean="0"/>
              <a:t>8</a:t>
            </a:fld>
            <a:endParaRPr lang="en-US"/>
          </a:p>
        </p:txBody>
      </p:sp>
    </p:spTree>
    <p:extLst>
      <p:ext uri="{BB962C8B-B14F-4D97-AF65-F5344CB8AC3E}">
        <p14:creationId xmlns:p14="http://schemas.microsoft.com/office/powerpoint/2010/main" val="69275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Quarterly targets of Aviva Plc can clash with the long-term strategic plan of the Chinese partner, which convinces Aviva to be flexible and compromising. Aviva must allocate adequate time for setting up personal bonds with its Chinese partner, which plays a crucial role in fruitful collaboration between them. </a:t>
            </a:r>
            <a:endParaRPr lang="en-US" b="0" dirty="0">
              <a:effectLst/>
            </a:endParaRPr>
          </a:p>
          <a:p>
            <a:pPr>
              <a:buNone/>
            </a:pPr>
            <a:br>
              <a:rPr lang="en-US" dirty="0"/>
            </a:br>
            <a:endParaRPr lang="en-IN" dirty="0"/>
          </a:p>
        </p:txBody>
      </p:sp>
      <p:sp>
        <p:nvSpPr>
          <p:cNvPr id="4" name="Slide Number Placeholder 3"/>
          <p:cNvSpPr>
            <a:spLocks noGrp="1"/>
          </p:cNvSpPr>
          <p:nvPr>
            <p:ph type="sldNum" sz="quarter" idx="5"/>
          </p:nvPr>
        </p:nvSpPr>
        <p:spPr/>
        <p:txBody>
          <a:bodyPr/>
          <a:lstStyle/>
          <a:p>
            <a:fld id="{AA5FFC76-40B6-4952-ABED-1F9AA6C12C38}" type="slidenum">
              <a:rPr lang="en-US" smtClean="0"/>
              <a:t>9</a:t>
            </a:fld>
            <a:endParaRPr lang="en-US"/>
          </a:p>
        </p:txBody>
      </p:sp>
    </p:spTree>
    <p:extLst>
      <p:ext uri="{BB962C8B-B14F-4D97-AF65-F5344CB8AC3E}">
        <p14:creationId xmlns:p14="http://schemas.microsoft.com/office/powerpoint/2010/main" val="11083332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Aviva needs to portray consensus-building among different stakeholders within the Chinese firm. The local representatives of Aviva need to </a:t>
            </a:r>
            <a:r>
              <a:rPr lang="en-US" sz="1800" b="0" i="0" u="none" strike="noStrike" dirty="0" err="1">
                <a:solidFill>
                  <a:srgbClr val="000000"/>
                </a:solidFill>
                <a:effectLst/>
                <a:latin typeface="Times New Roman" panose="02020603050405020304" pitchFamily="18" charset="0"/>
              </a:rPr>
              <a:t>stabilise</a:t>
            </a:r>
            <a:r>
              <a:rPr lang="en-US" sz="1800" b="0" i="0" u="none" strike="noStrike" dirty="0">
                <a:solidFill>
                  <a:srgbClr val="000000"/>
                </a:solidFill>
                <a:effectLst/>
                <a:latin typeface="Times New Roman" panose="02020603050405020304" pitchFamily="18" charset="0"/>
              </a:rPr>
              <a:t> decision-making management with headquarters, while confirming incorporation with the expectations of its Chinese partner.</a:t>
            </a:r>
            <a:endParaRPr lang="en-US" b="0" dirty="0">
              <a:effectLst/>
            </a:endParaRPr>
          </a:p>
          <a:p>
            <a:pPr>
              <a:buNone/>
            </a:pPr>
            <a:br>
              <a:rPr lang="en-US" dirty="0"/>
            </a:br>
            <a:endParaRPr lang="en-IN" dirty="0"/>
          </a:p>
        </p:txBody>
      </p:sp>
      <p:sp>
        <p:nvSpPr>
          <p:cNvPr id="4" name="Slide Number Placeholder 3"/>
          <p:cNvSpPr>
            <a:spLocks noGrp="1"/>
          </p:cNvSpPr>
          <p:nvPr>
            <p:ph type="sldNum" sz="quarter" idx="5"/>
          </p:nvPr>
        </p:nvSpPr>
        <p:spPr/>
        <p:txBody>
          <a:bodyPr/>
          <a:lstStyle/>
          <a:p>
            <a:fld id="{AA5FFC76-40B6-4952-ABED-1F9AA6C12C38}" type="slidenum">
              <a:rPr lang="en-US" smtClean="0"/>
              <a:t>10</a:t>
            </a:fld>
            <a:endParaRPr lang="en-US"/>
          </a:p>
        </p:txBody>
      </p:sp>
    </p:spTree>
    <p:extLst>
      <p:ext uri="{BB962C8B-B14F-4D97-AF65-F5344CB8AC3E}">
        <p14:creationId xmlns:p14="http://schemas.microsoft.com/office/powerpoint/2010/main" val="5328337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Representatives of Aviva must immerse themselves in the culture of China to properly comprehend local customs, as well as the etiquette of business. </a:t>
            </a:r>
            <a:endParaRPr lang="en-US" b="0" dirty="0">
              <a:effectLst/>
            </a:endParaRPr>
          </a:p>
          <a:p>
            <a:pPr>
              <a:buNone/>
            </a:pPr>
            <a:br>
              <a:rPr lang="en-US" dirty="0"/>
            </a:br>
            <a:endParaRPr lang="en-GB" dirty="0"/>
          </a:p>
        </p:txBody>
      </p:sp>
      <p:sp>
        <p:nvSpPr>
          <p:cNvPr id="4" name="Slide Number Placeholder 3"/>
          <p:cNvSpPr>
            <a:spLocks noGrp="1"/>
          </p:cNvSpPr>
          <p:nvPr>
            <p:ph type="sldNum" sz="quarter" idx="5"/>
          </p:nvPr>
        </p:nvSpPr>
        <p:spPr/>
        <p:txBody>
          <a:bodyPr/>
          <a:lstStyle/>
          <a:p>
            <a:fld id="{AA5FFC76-40B6-4952-ABED-1F9AA6C12C38}" type="slidenum">
              <a:rPr lang="en-US" smtClean="0"/>
              <a:t>11</a:t>
            </a:fld>
            <a:endParaRPr lang="en-US"/>
          </a:p>
        </p:txBody>
      </p:sp>
    </p:spTree>
    <p:extLst>
      <p:ext uri="{BB962C8B-B14F-4D97-AF65-F5344CB8AC3E}">
        <p14:creationId xmlns:p14="http://schemas.microsoft.com/office/powerpoint/2010/main" val="35297856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Aviva has </a:t>
            </a:r>
            <a:r>
              <a:rPr lang="en-US" sz="1800" b="0" i="0" u="none" strike="noStrike" dirty="0" err="1">
                <a:solidFill>
                  <a:srgbClr val="000000"/>
                </a:solidFill>
                <a:effectLst/>
                <a:latin typeface="Times New Roman" panose="02020603050405020304" pitchFamily="18" charset="0"/>
              </a:rPr>
              <a:t>optimised</a:t>
            </a:r>
            <a:r>
              <a:rPr lang="en-US" sz="1800" b="0" i="0" u="none" strike="noStrike" dirty="0">
                <a:solidFill>
                  <a:srgbClr val="000000"/>
                </a:solidFill>
                <a:effectLst/>
                <a:latin typeface="Times New Roman" panose="02020603050405020304" pitchFamily="18" charset="0"/>
              </a:rPr>
              <a:t> its operations, while concentrating on its core operations, as well as shaking off its non-core assets to attain learner results, whereas its acquisition trail is returning, focusing on opportunities in widening its presence in the Chinese market. </a:t>
            </a:r>
            <a:endParaRPr lang="en-US" b="0" dirty="0">
              <a:effectLst/>
            </a:endParaRPr>
          </a:p>
          <a:p>
            <a:pPr>
              <a:buNone/>
            </a:pPr>
            <a:br>
              <a:rPr lang="en-US" dirty="0"/>
            </a:br>
            <a:endParaRPr lang="en-GB" dirty="0"/>
          </a:p>
        </p:txBody>
      </p:sp>
      <p:sp>
        <p:nvSpPr>
          <p:cNvPr id="4" name="Slide Number Placeholder 3"/>
          <p:cNvSpPr>
            <a:spLocks noGrp="1"/>
          </p:cNvSpPr>
          <p:nvPr>
            <p:ph type="sldNum" sz="quarter" idx="5"/>
          </p:nvPr>
        </p:nvSpPr>
        <p:spPr/>
        <p:txBody>
          <a:bodyPr/>
          <a:lstStyle/>
          <a:p>
            <a:fld id="{AA5FFC76-40B6-4952-ABED-1F9AA6C12C38}" type="slidenum">
              <a:rPr lang="en-US" smtClean="0"/>
              <a:t>12</a:t>
            </a:fld>
            <a:endParaRPr lang="en-US"/>
          </a:p>
        </p:txBody>
      </p:sp>
    </p:spTree>
    <p:extLst>
      <p:ext uri="{BB962C8B-B14F-4D97-AF65-F5344CB8AC3E}">
        <p14:creationId xmlns:p14="http://schemas.microsoft.com/office/powerpoint/2010/main" val="25762762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br>
              <a:rPr lang="en-US" dirty="0"/>
            </a:br>
            <a:endParaRPr lang="en-GB" dirty="0"/>
          </a:p>
        </p:txBody>
      </p:sp>
      <p:sp>
        <p:nvSpPr>
          <p:cNvPr id="4" name="Slide Number Placeholder 3"/>
          <p:cNvSpPr>
            <a:spLocks noGrp="1"/>
          </p:cNvSpPr>
          <p:nvPr>
            <p:ph type="sldNum" sz="quarter" idx="5"/>
          </p:nvPr>
        </p:nvSpPr>
        <p:spPr/>
        <p:txBody>
          <a:bodyPr/>
          <a:lstStyle/>
          <a:p>
            <a:fld id="{AA5FFC76-40B6-4952-ABED-1F9AA6C12C38}" type="slidenum">
              <a:rPr lang="en-US" smtClean="0"/>
              <a:t>13</a:t>
            </a:fld>
            <a:endParaRPr lang="en-US"/>
          </a:p>
        </p:txBody>
      </p:sp>
    </p:spTree>
    <p:extLst>
      <p:ext uri="{BB962C8B-B14F-4D97-AF65-F5344CB8AC3E}">
        <p14:creationId xmlns:p14="http://schemas.microsoft.com/office/powerpoint/2010/main" val="18903838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Misunderstandings and conflicts can arise because of cultural and communication style differences between Aviva Plc and its partner. Aviva can witness hazards exiting the bond owing to contractual or regulatory barriers in China. </a:t>
            </a:r>
            <a:endParaRPr lang="en-US" b="0" dirty="0">
              <a:effectLst/>
            </a:endParaRPr>
          </a:p>
          <a:p>
            <a:pPr>
              <a:buNone/>
            </a:pPr>
            <a:br>
              <a:rPr lang="en-US" dirty="0"/>
            </a:br>
            <a:endParaRPr lang="en-GB" dirty="0"/>
          </a:p>
        </p:txBody>
      </p:sp>
      <p:sp>
        <p:nvSpPr>
          <p:cNvPr id="4" name="Slide Number Placeholder 3"/>
          <p:cNvSpPr>
            <a:spLocks noGrp="1"/>
          </p:cNvSpPr>
          <p:nvPr>
            <p:ph type="sldNum" sz="quarter" idx="5"/>
          </p:nvPr>
        </p:nvSpPr>
        <p:spPr/>
        <p:txBody>
          <a:bodyPr/>
          <a:lstStyle/>
          <a:p>
            <a:fld id="{AA5FFC76-40B6-4952-ABED-1F9AA6C12C38}" type="slidenum">
              <a:rPr lang="en-US" smtClean="0"/>
              <a:t>14</a:t>
            </a:fld>
            <a:endParaRPr lang="en-US"/>
          </a:p>
        </p:txBody>
      </p:sp>
    </p:spTree>
    <p:extLst>
      <p:ext uri="{BB962C8B-B14F-4D97-AF65-F5344CB8AC3E}">
        <p14:creationId xmlns:p14="http://schemas.microsoft.com/office/powerpoint/2010/main" val="19151905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Collaboration between the </a:t>
            </a:r>
            <a:r>
              <a:rPr lang="en-US" sz="1800" b="0" i="0" u="none" strike="noStrike" dirty="0" err="1">
                <a:solidFill>
                  <a:srgbClr val="000000"/>
                </a:solidFill>
                <a:effectLst/>
                <a:latin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rPr>
              <a:t> can lead to innovation, while implementing the strengths of one another to design new products, as well as innovative services. Partnership between these </a:t>
            </a:r>
            <a:r>
              <a:rPr lang="en-US" sz="1800" b="0" i="0" u="none" strike="noStrike" dirty="0" err="1">
                <a:solidFill>
                  <a:srgbClr val="000000"/>
                </a:solidFill>
                <a:effectLst/>
                <a:latin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rPr>
              <a:t> can also generate comprehensive revenue streams for Aviva, while diminishing reliance on the Europe-based markets. </a:t>
            </a:r>
            <a:endParaRPr lang="en-US" b="0" dirty="0">
              <a:effectLst/>
            </a:endParaRPr>
          </a:p>
          <a:p>
            <a:pPr>
              <a:buNone/>
            </a:pPr>
            <a:br>
              <a:rPr lang="en-US" dirty="0"/>
            </a:br>
            <a:endParaRPr lang="en-GB" dirty="0"/>
          </a:p>
        </p:txBody>
      </p:sp>
      <p:sp>
        <p:nvSpPr>
          <p:cNvPr id="4" name="Slide Number Placeholder 3"/>
          <p:cNvSpPr>
            <a:spLocks noGrp="1"/>
          </p:cNvSpPr>
          <p:nvPr>
            <p:ph type="sldNum" sz="quarter" idx="5"/>
          </p:nvPr>
        </p:nvSpPr>
        <p:spPr/>
        <p:txBody>
          <a:bodyPr/>
          <a:lstStyle/>
          <a:p>
            <a:fld id="{AA5FFC76-40B6-4952-ABED-1F9AA6C12C38}" type="slidenum">
              <a:rPr lang="en-US" smtClean="0"/>
              <a:t>15</a:t>
            </a:fld>
            <a:endParaRPr lang="en-US"/>
          </a:p>
        </p:txBody>
      </p:sp>
    </p:spTree>
    <p:extLst>
      <p:ext uri="{BB962C8B-B14F-4D97-AF65-F5344CB8AC3E}">
        <p14:creationId xmlns:p14="http://schemas.microsoft.com/office/powerpoint/2010/main" val="27472253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br>
              <a:rPr lang="en-US" dirty="0"/>
            </a:br>
            <a:endParaRPr lang="en-IN" dirty="0"/>
          </a:p>
        </p:txBody>
      </p:sp>
      <p:sp>
        <p:nvSpPr>
          <p:cNvPr id="4" name="Slide Number Placeholder 3"/>
          <p:cNvSpPr>
            <a:spLocks noGrp="1"/>
          </p:cNvSpPr>
          <p:nvPr>
            <p:ph type="sldNum" sz="quarter" idx="5"/>
          </p:nvPr>
        </p:nvSpPr>
        <p:spPr/>
        <p:txBody>
          <a:bodyPr/>
          <a:lstStyle/>
          <a:p>
            <a:fld id="{AA5FFC76-40B6-4952-ABED-1F9AA6C12C38}" type="slidenum">
              <a:rPr lang="en-US" smtClean="0"/>
              <a:t>16</a:t>
            </a:fld>
            <a:endParaRPr lang="en-US"/>
          </a:p>
        </p:txBody>
      </p:sp>
    </p:spTree>
    <p:extLst>
      <p:ext uri="{BB962C8B-B14F-4D97-AF65-F5344CB8AC3E}">
        <p14:creationId xmlns:p14="http://schemas.microsoft.com/office/powerpoint/2010/main" val="22066365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A5FFC76-40B6-4952-ABED-1F9AA6C12C38}" type="slidenum">
              <a:rPr lang="en-US" smtClean="0"/>
              <a:t>17</a:t>
            </a:fld>
            <a:endParaRPr lang="en-US"/>
          </a:p>
        </p:txBody>
      </p:sp>
    </p:spTree>
    <p:extLst>
      <p:ext uri="{BB962C8B-B14F-4D97-AF65-F5344CB8AC3E}">
        <p14:creationId xmlns:p14="http://schemas.microsoft.com/office/powerpoint/2010/main" val="21762233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A5FFC76-40B6-4952-ABED-1F9AA6C12C38}" type="slidenum">
              <a:rPr lang="en-US" smtClean="0"/>
              <a:t>18</a:t>
            </a:fld>
            <a:endParaRPr lang="en-US"/>
          </a:p>
        </p:txBody>
      </p:sp>
    </p:spTree>
    <p:extLst>
      <p:ext uri="{BB962C8B-B14F-4D97-AF65-F5344CB8AC3E}">
        <p14:creationId xmlns:p14="http://schemas.microsoft.com/office/powerpoint/2010/main" val="8981332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4D880E3-B935-4BFD-ADE3-68CB893CC718}" type="datetimeFigureOut">
              <a:rPr lang="en-US" smtClean="0"/>
              <a:t>4/25/25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25087963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4D880E3-B935-4BFD-ADE3-68CB893CC718}" type="datetimeFigureOut">
              <a:rPr lang="en-US" smtClean="0"/>
              <a:t>4/25/25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926491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4D880E3-B935-4BFD-ADE3-68CB893CC718}" type="datetimeFigureOut">
              <a:rPr lang="en-US" smtClean="0"/>
              <a:t>4/25/25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3593106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4D880E3-B935-4BFD-ADE3-68CB893CC718}" type="datetimeFigureOut">
              <a:rPr lang="en-US" smtClean="0"/>
              <a:t>4/25/25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1512034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4D880E3-B935-4BFD-ADE3-68CB893CC718}" type="datetimeFigureOut">
              <a:rPr lang="en-US" smtClean="0"/>
              <a:t>4/25/25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2698944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4D880E3-B935-4BFD-ADE3-68CB893CC718}" type="datetimeFigureOut">
              <a:rPr lang="en-US" smtClean="0"/>
              <a:t>4/25/25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1086668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D880E3-B935-4BFD-ADE3-68CB893CC718}" type="datetimeFigureOut">
              <a:rPr lang="en-US" smtClean="0"/>
              <a:t>4/25/25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4143101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4D880E3-B935-4BFD-ADE3-68CB893CC718}" type="datetimeFigureOut">
              <a:rPr lang="en-US" smtClean="0"/>
              <a:t>4/25/25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4234944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4D880E3-B935-4BFD-ADE3-68CB893CC718}" type="datetimeFigureOut">
              <a:rPr lang="en-US" smtClean="0"/>
              <a:t>4/25/25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581325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4D880E3-B935-4BFD-ADE3-68CB893CC718}" type="datetimeFigureOut">
              <a:rPr lang="en-US" smtClean="0"/>
              <a:t>4/25/25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1073234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4D880E3-B935-4BFD-ADE3-68CB893CC718}" type="datetimeFigureOut">
              <a:rPr lang="en-US" smtClean="0"/>
              <a:t>4/25/25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1026554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D880E3-B935-4BFD-ADE3-68CB893CC718}" type="datetimeFigureOut">
              <a:rPr lang="en-US" smtClean="0"/>
              <a:t>4/25/25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7FFEAB-F041-4E5D-849B-CB91C5DF86C2}" type="slidenum">
              <a:rPr lang="en-US" smtClean="0"/>
              <a:t>‹#›</a:t>
            </a:fld>
            <a:endParaRPr lang="en-US"/>
          </a:p>
        </p:txBody>
      </p:sp>
    </p:spTree>
    <p:extLst>
      <p:ext uri="{BB962C8B-B14F-4D97-AF65-F5344CB8AC3E}">
        <p14:creationId xmlns:p14="http://schemas.microsoft.com/office/powerpoint/2010/main" val="2399841209"/>
      </p:ext>
    </p:extLst>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6.jpe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1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2A397E7-BF60-45B2-84C7-B074B76C3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Mobile device with apps">
            <a:extLst>
              <a:ext uri="{FF2B5EF4-FFF2-40B4-BE49-F238E27FC236}">
                <a16:creationId xmlns:a16="http://schemas.microsoft.com/office/drawing/2014/main" id="{1E0B26C9-5A5D-0259-060C-D4E722573FB8}"/>
              </a:ext>
            </a:extLst>
          </p:cNvPr>
          <p:cNvPicPr>
            <a:picLocks noChangeAspect="1"/>
          </p:cNvPicPr>
          <p:nvPr/>
        </p:nvPicPr>
        <p:blipFill>
          <a:blip r:embed="rId3">
            <a:alphaModFix/>
          </a:blip>
          <a:srcRect l="22113" r="13024"/>
          <a:stretch/>
        </p:blipFill>
        <p:spPr>
          <a:xfrm>
            <a:off x="4283902" y="10"/>
            <a:ext cx="7908098" cy="6857992"/>
          </a:xfrm>
          <a:prstGeom prst="rect">
            <a:avLst/>
          </a:prstGeom>
        </p:spPr>
      </p:pic>
      <p:sp>
        <p:nvSpPr>
          <p:cNvPr id="18" name="Rectangle 17">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5BA7BE-6994-4DBF-715D-1EC930A85DF6}"/>
              </a:ext>
            </a:extLst>
          </p:cNvPr>
          <p:cNvSpPr>
            <a:spLocks noGrp="1"/>
          </p:cNvSpPr>
          <p:nvPr>
            <p:ph type="ctrTitle"/>
          </p:nvPr>
        </p:nvSpPr>
        <p:spPr>
          <a:xfrm>
            <a:off x="-246442" y="4364038"/>
            <a:ext cx="5505449" cy="2387600"/>
          </a:xfrm>
        </p:spPr>
        <p:txBody>
          <a:bodyPr vert="horz" lIns="91440" tIns="45720" rIns="91440" bIns="45720" rtlCol="0" anchor="b" anchorCtr="1">
            <a:normAutofit fontScale="90000"/>
          </a:bodyPr>
          <a:lstStyle/>
          <a:p>
            <a:pPr algn="l"/>
            <a:br>
              <a:rPr lang="en-US" sz="1600" b="1" dirty="0">
                <a:solidFill>
                  <a:schemeClr val="bg1"/>
                </a:solidFill>
                <a:latin typeface="Times New Roman" panose="02020603050405020304" pitchFamily="18" charset="0"/>
                <a:cs typeface="Times New Roman" panose="02020603050405020304" pitchFamily="18" charset="0"/>
              </a:rPr>
            </a:br>
            <a:r>
              <a:rPr lang="en-US" sz="2700" b="1" dirty="0">
                <a:solidFill>
                  <a:schemeClr val="bg1"/>
                </a:solidFill>
                <a:latin typeface="Times New Roman" panose="02020603050405020304" pitchFamily="18" charset="0"/>
                <a:cs typeface="Times New Roman" panose="02020603050405020304" pitchFamily="18" charset="0"/>
              </a:rPr>
              <a:t>Student name: Aurelia </a:t>
            </a:r>
            <a:r>
              <a:rPr lang="en-US" sz="2700" b="1" dirty="0" err="1">
                <a:solidFill>
                  <a:schemeClr val="bg1"/>
                </a:solidFill>
                <a:latin typeface="Times New Roman" panose="02020603050405020304" pitchFamily="18" charset="0"/>
                <a:cs typeface="Times New Roman" panose="02020603050405020304" pitchFamily="18" charset="0"/>
              </a:rPr>
              <a:t>Istrati</a:t>
            </a:r>
            <a:br>
              <a:rPr lang="en-US" sz="2700" b="1" dirty="0">
                <a:solidFill>
                  <a:schemeClr val="bg1"/>
                </a:solidFill>
                <a:latin typeface="Times New Roman" panose="02020603050405020304" pitchFamily="18" charset="0"/>
                <a:cs typeface="Times New Roman" panose="02020603050405020304" pitchFamily="18" charset="0"/>
              </a:rPr>
            </a:br>
            <a:r>
              <a:rPr lang="en-US" sz="2700" b="1" dirty="0">
                <a:solidFill>
                  <a:schemeClr val="bg1"/>
                </a:solidFill>
                <a:latin typeface="Times New Roman" panose="02020603050405020304" pitchFamily="18" charset="0"/>
                <a:cs typeface="Times New Roman" panose="02020603050405020304" pitchFamily="18" charset="0"/>
              </a:rPr>
              <a:t>Student ID: 1917712</a:t>
            </a:r>
            <a:br>
              <a:rPr lang="en-US" sz="2700" b="1" dirty="0">
                <a:solidFill>
                  <a:schemeClr val="bg1"/>
                </a:solidFill>
                <a:latin typeface="Times New Roman" panose="02020603050405020304" pitchFamily="18" charset="0"/>
                <a:cs typeface="Times New Roman" panose="02020603050405020304" pitchFamily="18" charset="0"/>
              </a:rPr>
            </a:br>
            <a:r>
              <a:rPr lang="en-US" sz="2700" b="1" dirty="0">
                <a:solidFill>
                  <a:schemeClr val="bg1"/>
                </a:solidFill>
                <a:latin typeface="Times New Roman" panose="02020603050405020304" pitchFamily="18" charset="0"/>
                <a:cs typeface="Times New Roman" panose="02020603050405020304" pitchFamily="18" charset="0"/>
              </a:rPr>
              <a:t>Lecturer: Afzal </a:t>
            </a:r>
            <a:r>
              <a:rPr lang="en-US" sz="2700" b="1" dirty="0" err="1">
                <a:solidFill>
                  <a:schemeClr val="bg1"/>
                </a:solidFill>
                <a:latin typeface="Times New Roman" panose="02020603050405020304" pitchFamily="18" charset="0"/>
                <a:cs typeface="Times New Roman" panose="02020603050405020304" pitchFamily="18" charset="0"/>
              </a:rPr>
              <a:t>Muna</a:t>
            </a:r>
            <a:br>
              <a:rPr lang="en-US" sz="1600" b="1" dirty="0">
                <a:solidFill>
                  <a:schemeClr val="bg1"/>
                </a:solidFill>
                <a:latin typeface="Times New Roman" panose="02020603050405020304" pitchFamily="18" charset="0"/>
                <a:cs typeface="Times New Roman" panose="02020603050405020304" pitchFamily="18" charset="0"/>
              </a:rPr>
            </a:br>
            <a:br>
              <a:rPr lang="en-US" sz="1600" b="1" dirty="0">
                <a:solidFill>
                  <a:schemeClr val="bg1"/>
                </a:solidFill>
              </a:rPr>
            </a:br>
            <a:br>
              <a:rPr lang="en-US" sz="1600" b="1" dirty="0">
                <a:solidFill>
                  <a:schemeClr val="bg1"/>
                </a:solidFill>
              </a:rPr>
            </a:br>
            <a:br>
              <a:rPr lang="en-US" sz="1600" b="1" dirty="0">
                <a:solidFill>
                  <a:schemeClr val="bg1"/>
                </a:solidFill>
              </a:rPr>
            </a:br>
            <a:br>
              <a:rPr lang="en-US" sz="1600" b="1" dirty="0">
                <a:solidFill>
                  <a:schemeClr val="bg1"/>
                </a:solidFill>
              </a:rPr>
            </a:br>
            <a:r>
              <a:rPr lang="en-US" sz="1600" dirty="0">
                <a:solidFill>
                  <a:schemeClr val="bg1"/>
                </a:solidFill>
              </a:rPr>
              <a:t> </a:t>
            </a:r>
            <a:br>
              <a:rPr lang="en-US" sz="1600" dirty="0">
                <a:solidFill>
                  <a:schemeClr val="bg1"/>
                </a:solidFill>
              </a:rPr>
            </a:br>
            <a:endParaRPr lang="en-US" sz="1600" b="1" dirty="0">
              <a:solidFill>
                <a:schemeClr val="bg1"/>
              </a:solidFill>
            </a:endParaRPr>
          </a:p>
        </p:txBody>
      </p:sp>
      <p:sp>
        <p:nvSpPr>
          <p:cNvPr id="4" name="TextBox 3">
            <a:extLst>
              <a:ext uri="{FF2B5EF4-FFF2-40B4-BE49-F238E27FC236}">
                <a16:creationId xmlns:a16="http://schemas.microsoft.com/office/drawing/2014/main" id="{DFCD6A30-5C1B-B188-DAEB-1A164550E1C4}"/>
              </a:ext>
            </a:extLst>
          </p:cNvPr>
          <p:cNvSpPr txBox="1"/>
          <p:nvPr/>
        </p:nvSpPr>
        <p:spPr>
          <a:xfrm>
            <a:off x="590546" y="1748717"/>
            <a:ext cx="5505449" cy="1655762"/>
          </a:xfrm>
          <a:prstGeom prst="rect">
            <a:avLst/>
          </a:prstGeom>
        </p:spPr>
        <p:txBody>
          <a:bodyPr vert="horz" lIns="91440" tIns="45720" rIns="91440" bIns="45720" rtlCol="0">
            <a:normAutofit/>
          </a:bodyPr>
          <a:lstStyle/>
          <a:p>
            <a:pPr defTabSz="914400">
              <a:lnSpc>
                <a:spcPct val="90000"/>
              </a:lnSpc>
              <a:spcBef>
                <a:spcPts val="1000"/>
              </a:spcBef>
              <a:spcAft>
                <a:spcPts val="600"/>
              </a:spcAft>
              <a:buClr>
                <a:schemeClr val="accent2"/>
              </a:buClr>
              <a:buSzPct val="85000"/>
            </a:pPr>
            <a:r>
              <a:rPr lang="en-US" sz="2000" b="1" i="0" u="none" strike="noStrike" dirty="0">
                <a:solidFill>
                  <a:schemeClr val="bg1"/>
                </a:solidFill>
                <a:effectLst/>
                <a:latin typeface="Times New Roman" panose="02020603050405020304" pitchFamily="18" charset="0"/>
                <a:cs typeface="Times New Roman" panose="02020603050405020304" pitchFamily="18" charset="0"/>
              </a:rPr>
              <a:t>International Business</a:t>
            </a:r>
            <a:r>
              <a:rPr lang="en-US" sz="2000" b="1" i="0" u="none" strike="noStrike" dirty="0">
                <a:solidFill>
                  <a:schemeClr val="bg1"/>
                </a:solidFill>
                <a:effectLst/>
              </a:rPr>
              <a:t> </a:t>
            </a:r>
            <a:r>
              <a:rPr lang="en-US" sz="4400" b="1" i="0" u="none" strike="noStrike" dirty="0">
                <a:solidFill>
                  <a:schemeClr val="bg1"/>
                </a:solidFill>
                <a:effectLst/>
              </a:rPr>
              <a:t>Communications</a:t>
            </a:r>
            <a:endParaRPr lang="en-US" sz="2000" dirty="0">
              <a:solidFill>
                <a:schemeClr val="bg1"/>
              </a:solidFill>
              <a:effectLst/>
            </a:endParaRPr>
          </a:p>
        </p:txBody>
      </p:sp>
      <p:cxnSp>
        <p:nvCxnSpPr>
          <p:cNvPr id="20" name="Straight Connector 19">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8585" y="3681408"/>
            <a:ext cx="11934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F2466A9-2E1C-1C5B-ABA5-F37EB6FA7A62}"/>
              </a:ext>
            </a:extLst>
          </p:cNvPr>
          <p:cNvSpPr txBox="1"/>
          <p:nvPr/>
        </p:nvSpPr>
        <p:spPr>
          <a:xfrm>
            <a:off x="897760" y="2135047"/>
            <a:ext cx="5843926" cy="725648"/>
          </a:xfrm>
          <a:prstGeom prst="rect">
            <a:avLst/>
          </a:prstGeom>
          <a:noFill/>
        </p:spPr>
        <p:txBody>
          <a:bodyPr wrap="square">
            <a:spAutoFit/>
          </a:bodyPr>
          <a:lstStyle/>
          <a:p>
            <a:pPr algn="ctr">
              <a:lnSpc>
                <a:spcPct val="200000"/>
              </a:lnSpc>
              <a:spcAft>
                <a:spcPts val="800"/>
              </a:spcAft>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angle 2">
            <a:extLst>
              <a:ext uri="{FF2B5EF4-FFF2-40B4-BE49-F238E27FC236}">
                <a16:creationId xmlns:a16="http://schemas.microsoft.com/office/drawing/2014/main" id="{9CB22BE9-0CF2-C75B-840B-3A4142E69F3D}"/>
              </a:ext>
            </a:extLst>
          </p:cNvPr>
          <p:cNvSpPr>
            <a:spLocks noChangeArrowheads="1"/>
          </p:cNvSpPr>
          <p:nvPr/>
        </p:nvSpPr>
        <p:spPr bwMode="auto">
          <a:xfrm>
            <a:off x="2435082" y="-72055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spTree>
    <p:extLst>
      <p:ext uri="{BB962C8B-B14F-4D97-AF65-F5344CB8AC3E}">
        <p14:creationId xmlns:p14="http://schemas.microsoft.com/office/powerpoint/2010/main" val="981974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5BA7BE-6994-4DBF-715D-1EC930A85DF6}"/>
              </a:ext>
            </a:extLst>
          </p:cNvPr>
          <p:cNvSpPr>
            <a:spLocks noGrp="1"/>
          </p:cNvSpPr>
          <p:nvPr>
            <p:ph type="ctrTitle"/>
          </p:nvPr>
        </p:nvSpPr>
        <p:spPr>
          <a:xfrm>
            <a:off x="645064" y="525982"/>
            <a:ext cx="4282983" cy="1200361"/>
          </a:xfrm>
        </p:spPr>
        <p:txBody>
          <a:bodyPr vert="horz" lIns="91440" tIns="45720" rIns="91440" bIns="45720" rtlCol="0" anchor="b">
            <a:normAutofit/>
          </a:bodyPr>
          <a:lstStyle/>
          <a:p>
            <a:pPr algn="l"/>
            <a:r>
              <a:rPr lang="en-US" sz="3600" b="1" kern="1200" dirty="0">
                <a:solidFill>
                  <a:schemeClr val="tx1"/>
                </a:solidFill>
                <a:latin typeface="Times New Roman" panose="02020603050405020304" pitchFamily="18" charset="0"/>
                <a:cs typeface="Times New Roman" panose="02020603050405020304" pitchFamily="18" charset="0"/>
              </a:rPr>
              <a:t>Introduction</a:t>
            </a:r>
            <a:r>
              <a:rPr lang="en-US" sz="3600" b="1" kern="1200" dirty="0">
                <a:solidFill>
                  <a:schemeClr val="tx1"/>
                </a:solidFill>
                <a:highlight>
                  <a:srgbClr val="565242"/>
                </a:highlight>
                <a:latin typeface="+mj-lt"/>
                <a:ea typeface="+mj-ea"/>
                <a:cs typeface="+mj-cs"/>
              </a:rPr>
              <a:t> </a:t>
            </a:r>
          </a:p>
        </p:txBody>
      </p:sp>
      <p:sp>
        <p:nvSpPr>
          <p:cNvPr id="49" name="Rectangle 4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1178D88-6EF7-E388-544B-427D5EDF1675}"/>
              </a:ext>
            </a:extLst>
          </p:cNvPr>
          <p:cNvSpPr>
            <a:spLocks noGrp="1"/>
          </p:cNvSpPr>
          <p:nvPr>
            <p:ph type="subTitle" idx="1"/>
          </p:nvPr>
        </p:nvSpPr>
        <p:spPr>
          <a:xfrm>
            <a:off x="645066" y="1972345"/>
            <a:ext cx="5051725" cy="3570699"/>
          </a:xfrm>
        </p:spPr>
        <p:txBody>
          <a:bodyPr vert="horz" lIns="91440" tIns="45720" rIns="91440" bIns="45720" rtlCol="0" anchor="ctr">
            <a:normAutofit lnSpcReduction="10000"/>
          </a:bodyPr>
          <a:lstStyle/>
          <a:p>
            <a:pPr indent="-228600" algn="l" fontAlgn="base">
              <a:buFont typeface="Arial" panose="020B0604020202020204" pitchFamily="34" charset="0"/>
              <a:buChar char="•"/>
            </a:pPr>
            <a:r>
              <a:rPr lang="en-US" sz="2000" b="0" i="0" u="none" strike="noStrike" dirty="0">
                <a:effectLst/>
                <a:latin typeface="Times New Roman" panose="02020603050405020304" pitchFamily="18" charset="0"/>
                <a:cs typeface="Times New Roman" panose="02020603050405020304" pitchFamily="18" charset="0"/>
              </a:rPr>
              <a:t>The </a:t>
            </a:r>
            <a:r>
              <a:rPr lang="en-US" sz="2000" b="0" i="0" u="none" strike="noStrike" dirty="0" err="1">
                <a:effectLst/>
                <a:latin typeface="Times New Roman" panose="02020603050405020304" pitchFamily="18" charset="0"/>
                <a:cs typeface="Times New Roman" panose="02020603050405020304" pitchFamily="18" charset="0"/>
              </a:rPr>
              <a:t>organisational</a:t>
            </a:r>
            <a:r>
              <a:rPr lang="en-US" sz="2000" b="0" i="0" u="none" strike="noStrike" dirty="0">
                <a:effectLst/>
                <a:latin typeface="Times New Roman" panose="02020603050405020304" pitchFamily="18" charset="0"/>
                <a:cs typeface="Times New Roman" panose="02020603050405020304" pitchFamily="18" charset="0"/>
              </a:rPr>
              <a:t> management of Aviva Plc, a UK-based multinational insurance </a:t>
            </a:r>
            <a:r>
              <a:rPr lang="en-US" sz="2000" b="0" i="0" u="none" strike="noStrike" dirty="0" err="1">
                <a:effectLst/>
                <a:latin typeface="Times New Roman" panose="02020603050405020304" pitchFamily="18" charset="0"/>
                <a:cs typeface="Times New Roman" panose="02020603050405020304" pitchFamily="18" charset="0"/>
              </a:rPr>
              <a:t>organisation</a:t>
            </a:r>
            <a:r>
              <a:rPr lang="en-US" sz="2000" b="0" i="0" u="none" strike="noStrike" dirty="0">
                <a:effectLst/>
                <a:latin typeface="Times New Roman" panose="02020603050405020304" pitchFamily="18" charset="0"/>
                <a:cs typeface="Times New Roman" panose="02020603050405020304" pitchFamily="18" charset="0"/>
              </a:rPr>
              <a:t>, aims to seek a strategic alliance with a Chinese </a:t>
            </a:r>
            <a:r>
              <a:rPr lang="en-US" sz="2000" b="0" i="0" u="none" strike="noStrike" dirty="0" err="1">
                <a:effectLst/>
                <a:latin typeface="Times New Roman" panose="02020603050405020304" pitchFamily="18" charset="0"/>
                <a:cs typeface="Times New Roman" panose="02020603050405020304" pitchFamily="18" charset="0"/>
              </a:rPr>
              <a:t>organisation</a:t>
            </a:r>
            <a:r>
              <a:rPr lang="en-US" sz="2000" b="0" i="0" u="none" strike="noStrike" dirty="0">
                <a:effectLst/>
                <a:latin typeface="Times New Roman" panose="02020603050405020304" pitchFamily="18" charset="0"/>
                <a:cs typeface="Times New Roman" panose="02020603050405020304" pitchFamily="18" charset="0"/>
              </a:rPr>
              <a:t> Ping An </a:t>
            </a:r>
            <a:r>
              <a:rPr lang="en-US" sz="2000" dirty="0">
                <a:latin typeface="Times New Roman" panose="02020603050405020304" pitchFamily="18" charset="0"/>
                <a:cs typeface="Times New Roman" panose="02020603050405020304" pitchFamily="18" charset="0"/>
              </a:rPr>
              <a:t>Ltd </a:t>
            </a:r>
            <a:r>
              <a:rPr lang="en-US" sz="2000" b="0" i="0" u="none" strike="noStrike" dirty="0">
                <a:effectLst/>
                <a:latin typeface="Times New Roman" panose="02020603050405020304" pitchFamily="18" charset="0"/>
                <a:cs typeface="Times New Roman" panose="02020603050405020304" pitchFamily="18" charset="0"/>
              </a:rPr>
              <a:t>to expand its operations in the Asian market.</a:t>
            </a:r>
          </a:p>
          <a:p>
            <a:pPr indent="-228600" algn="l" fontAlgn="base">
              <a:buFont typeface="Arial" panose="020B0604020202020204" pitchFamily="34" charset="0"/>
              <a:buChar char="•"/>
            </a:pPr>
            <a:r>
              <a:rPr lang="en-US" sz="2000" b="0" i="0" u="none" strike="noStrike" dirty="0">
                <a:effectLst/>
                <a:latin typeface="Times New Roman" panose="02020603050405020304" pitchFamily="18" charset="0"/>
                <a:cs typeface="Times New Roman" panose="02020603050405020304" pitchFamily="18" charset="0"/>
              </a:rPr>
              <a:t>This PPT will focus on the elements to be implemented by Aviva Plc to overcome cultural issues.</a:t>
            </a:r>
          </a:p>
          <a:p>
            <a:pPr indent="-228600" algn="l" fontAlgn="base">
              <a:buFont typeface="Arial" panose="020B0604020202020204" pitchFamily="34" charset="0"/>
              <a:buChar char="•"/>
            </a:pPr>
            <a:r>
              <a:rPr lang="en-US" sz="2000" b="0" i="0" u="none" strike="noStrike" dirty="0">
                <a:effectLst/>
                <a:latin typeface="Times New Roman" panose="02020603050405020304" pitchFamily="18" charset="0"/>
                <a:cs typeface="Times New Roman" panose="02020603050405020304" pitchFamily="18" charset="0"/>
              </a:rPr>
              <a:t>Two significant cultural communication theories will be leveraged in the study, which are Hofstede’s cultural dimensions and High- vs. Low-context cultures.</a:t>
            </a:r>
            <a:endParaRPr lang="en-US" sz="2000" dirty="0">
              <a:latin typeface="Times New Roman" panose="02020603050405020304" pitchFamily="18" charset="0"/>
              <a:cs typeface="Times New Roman" panose="02020603050405020304" pitchFamily="18" charset="0"/>
            </a:endParaRPr>
          </a:p>
        </p:txBody>
      </p:sp>
      <p:sp>
        <p:nvSpPr>
          <p:cNvPr id="51" name="Rectangle 5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Aviva plc – United Nations Environment – Finance Initiative">
            <a:extLst>
              <a:ext uri="{FF2B5EF4-FFF2-40B4-BE49-F238E27FC236}">
                <a16:creationId xmlns:a16="http://schemas.microsoft.com/office/drawing/2014/main" id="{280B3B3B-B5F8-3C0F-5695-1DD1C59E95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605"/>
          <a:stretch/>
        </p:blipFill>
        <p:spPr bwMode="auto">
          <a:xfrm>
            <a:off x="6139668" y="650494"/>
            <a:ext cx="5324157" cy="5324142"/>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2" descr="Image result for latest news market trend sof corn">
            <a:extLst>
              <a:ext uri="{FF2B5EF4-FFF2-40B4-BE49-F238E27FC236}">
                <a16:creationId xmlns:a16="http://schemas.microsoft.com/office/drawing/2014/main" id="{2093A285-FCE4-CB06-9E7E-7BB3D43398C9}"/>
              </a:ext>
            </a:extLst>
          </p:cNvPr>
          <p:cNvSpPr>
            <a:spLocks noChangeAspect="1" noChangeArrowheads="1"/>
          </p:cNvSpPr>
          <p:nvPr/>
        </p:nvSpPr>
        <p:spPr bwMode="auto">
          <a:xfrm>
            <a:off x="2188464" y="2719659"/>
            <a:ext cx="348097" cy="60488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Tree>
    <p:extLst>
      <p:ext uri="{BB962C8B-B14F-4D97-AF65-F5344CB8AC3E}">
        <p14:creationId xmlns:p14="http://schemas.microsoft.com/office/powerpoint/2010/main" val="927404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F9A5C1BD-A1A9-7FA6-F9E2-08E1403A76C9}"/>
              </a:ext>
            </a:extLst>
          </p:cNvPr>
          <p:cNvSpPr>
            <a:spLocks noChangeArrowheads="1"/>
          </p:cNvSpPr>
          <p:nvPr/>
        </p:nvSpPr>
        <p:spPr bwMode="auto">
          <a:xfrm>
            <a:off x="11837244" y="307635"/>
            <a:ext cx="5082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IN"/>
          </a:p>
        </p:txBody>
      </p:sp>
      <p:sp>
        <p:nvSpPr>
          <p:cNvPr id="7" name="Rectangle 3">
            <a:extLst>
              <a:ext uri="{FF2B5EF4-FFF2-40B4-BE49-F238E27FC236}">
                <a16:creationId xmlns:a16="http://schemas.microsoft.com/office/drawing/2014/main" id="{1DBFB282-7542-AA8C-51FA-7EFA8FCD8842}"/>
              </a:ext>
            </a:extLst>
          </p:cNvPr>
          <p:cNvSpPr>
            <a:spLocks noChangeArrowheads="1"/>
          </p:cNvSpPr>
          <p:nvPr/>
        </p:nvSpPr>
        <p:spPr bwMode="auto">
          <a:xfrm>
            <a:off x="6210302" y="6059272"/>
            <a:ext cx="11200644"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IN"/>
          </a:p>
        </p:txBody>
      </p:sp>
      <p:sp>
        <p:nvSpPr>
          <p:cNvPr id="6" name="TextBox 5">
            <a:extLst>
              <a:ext uri="{FF2B5EF4-FFF2-40B4-BE49-F238E27FC236}">
                <a16:creationId xmlns:a16="http://schemas.microsoft.com/office/drawing/2014/main" id="{65FCBCA8-9E2A-AAC4-A90C-3E7519A95E29}"/>
              </a:ext>
            </a:extLst>
          </p:cNvPr>
          <p:cNvSpPr txBox="1"/>
          <p:nvPr/>
        </p:nvSpPr>
        <p:spPr>
          <a:xfrm>
            <a:off x="1868735" y="380716"/>
            <a:ext cx="8458200" cy="584775"/>
          </a:xfrm>
          <a:prstGeom prst="rect">
            <a:avLst/>
          </a:prstGeom>
          <a:noFill/>
        </p:spPr>
        <p:txBody>
          <a:bodyPr wrap="square">
            <a:spAutoFit/>
          </a:bodyPr>
          <a:lstStyle/>
          <a:p>
            <a:pPr algn="ctr"/>
            <a:r>
              <a:rPr lang="en-IN" sz="3200" b="1" i="0" u="none" strike="noStrike" dirty="0">
                <a:solidFill>
                  <a:srgbClr val="000000"/>
                </a:solidFill>
                <a:effectLst/>
                <a:latin typeface="Times New Roman" panose="02020603050405020304" pitchFamily="18" charset="0"/>
              </a:rPr>
              <a:t>Defining culture, defining business relevance</a:t>
            </a:r>
            <a:endParaRPr lang="en-GB" sz="3200" dirty="0"/>
          </a:p>
        </p:txBody>
      </p:sp>
      <p:pic>
        <p:nvPicPr>
          <p:cNvPr id="8" name="Picture 2" descr="Image result for cross cultural communication">
            <a:extLst>
              <a:ext uri="{FF2B5EF4-FFF2-40B4-BE49-F238E27FC236}">
                <a16:creationId xmlns:a16="http://schemas.microsoft.com/office/drawing/2014/main" id="{3FE1CDBE-4418-1777-0FF7-6DF33581FE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5010" y="2238710"/>
            <a:ext cx="3832233" cy="370172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 name="TextBox 4">
            <a:extLst>
              <a:ext uri="{FF2B5EF4-FFF2-40B4-BE49-F238E27FC236}">
                <a16:creationId xmlns:a16="http://schemas.microsoft.com/office/drawing/2014/main" id="{3BBA1B83-8356-861A-A882-05148833DC40}"/>
              </a:ext>
            </a:extLst>
          </p:cNvPr>
          <p:cNvGraphicFramePr/>
          <p:nvPr>
            <p:extLst>
              <p:ext uri="{D42A27DB-BD31-4B8C-83A1-F6EECF244321}">
                <p14:modId xmlns:p14="http://schemas.microsoft.com/office/powerpoint/2010/main" val="96504121"/>
              </p:ext>
            </p:extLst>
          </p:nvPr>
        </p:nvGraphicFramePr>
        <p:xfrm>
          <a:off x="558379" y="1203160"/>
          <a:ext cx="7446632" cy="55345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66833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F32D05A-14C9-356C-9622-30CEC24006E2}"/>
              </a:ext>
            </a:extLst>
          </p:cNvPr>
          <p:cNvSpPr txBox="1"/>
          <p:nvPr/>
        </p:nvSpPr>
        <p:spPr>
          <a:xfrm>
            <a:off x="4199218" y="768177"/>
            <a:ext cx="7796928" cy="369332"/>
          </a:xfrm>
          <a:prstGeom prst="rect">
            <a:avLst/>
          </a:prstGeom>
          <a:solidFill>
            <a:schemeClr val="bg1"/>
          </a:solidFill>
        </p:spPr>
        <p:txBody>
          <a:bodyPr wrap="square">
            <a:spAutoFit/>
          </a:bodyPr>
          <a:lstStyle/>
          <a:p>
            <a:pPr marL="171450" lvl="0" indent="-171450" algn="just">
              <a:lnSpc>
                <a:spcPct val="100000"/>
              </a:lnSpc>
              <a:buFont typeface="Arial" panose="020B0604020202020204" pitchFamily="34" charset="0"/>
              <a:buChar char="•"/>
            </a:pPr>
            <a:endParaRPr lang="en-IN"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0" name="Title 1">
            <a:extLst>
              <a:ext uri="{FF2B5EF4-FFF2-40B4-BE49-F238E27FC236}">
                <a16:creationId xmlns:a16="http://schemas.microsoft.com/office/drawing/2014/main" id="{965BA7BE-6994-4DBF-715D-1EC930A85DF6}"/>
              </a:ext>
            </a:extLst>
          </p:cNvPr>
          <p:cNvSpPr txBox="1">
            <a:spLocks/>
          </p:cNvSpPr>
          <p:nvPr/>
        </p:nvSpPr>
        <p:spPr>
          <a:xfrm>
            <a:off x="195854" y="538954"/>
            <a:ext cx="11362553" cy="1197110"/>
          </a:xfrm>
          <a:prstGeom prst="rect">
            <a:avLst/>
          </a:prstGeom>
          <a:solidFill>
            <a:schemeClr val="bg1"/>
          </a:solidFill>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rtl="0"/>
            <a:endParaRPr lang="en-US" sz="2400" b="1" i="0" u="none" strike="noStrike" dirty="0">
              <a:solidFill>
                <a:srgbClr val="000000"/>
              </a:solidFill>
              <a:effectLst/>
              <a:latin typeface="Times New Roman" panose="02020603050405020304" pitchFamily="18" charset="0"/>
            </a:endParaRPr>
          </a:p>
          <a:p>
            <a:pPr rtl="0"/>
            <a:r>
              <a:rPr lang="en-US" sz="2400" b="1" i="0" u="none" strike="noStrike" dirty="0">
                <a:solidFill>
                  <a:srgbClr val="000000"/>
                </a:solidFill>
                <a:effectLst/>
                <a:latin typeface="Times New Roman" panose="02020603050405020304" pitchFamily="18" charset="0"/>
              </a:rPr>
              <a:t>Elements of Culture Affecting Negotiations</a:t>
            </a:r>
            <a:endParaRPr lang="en-IN" sz="8000" b="1" kern="0" dirty="0">
              <a:solidFill>
                <a:srgbClr val="FF0000"/>
              </a:solidFill>
              <a:effectLst/>
              <a:latin typeface="Times New Roman" panose="02020603050405020304" pitchFamily="18" charset="0"/>
              <a:cs typeface="Arial" panose="020B0604020202020204" pitchFamily="34" charset="0"/>
            </a:endParaRPr>
          </a:p>
        </p:txBody>
      </p:sp>
      <p:pic>
        <p:nvPicPr>
          <p:cNvPr id="2" name="Picture 2" descr="Image result for cross cultural communication">
            <a:extLst>
              <a:ext uri="{FF2B5EF4-FFF2-40B4-BE49-F238E27FC236}">
                <a16:creationId xmlns:a16="http://schemas.microsoft.com/office/drawing/2014/main" id="{EAD54065-C05C-5168-B841-4A4AAE8534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9710" y="1799565"/>
            <a:ext cx="5111338" cy="399869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2" name="TextBox 3">
            <a:extLst>
              <a:ext uri="{FF2B5EF4-FFF2-40B4-BE49-F238E27FC236}">
                <a16:creationId xmlns:a16="http://schemas.microsoft.com/office/drawing/2014/main" id="{85474669-7D94-70A1-DF6E-FE4D5F2EDA76}"/>
              </a:ext>
            </a:extLst>
          </p:cNvPr>
          <p:cNvGraphicFramePr/>
          <p:nvPr>
            <p:extLst>
              <p:ext uri="{D42A27DB-BD31-4B8C-83A1-F6EECF244321}">
                <p14:modId xmlns:p14="http://schemas.microsoft.com/office/powerpoint/2010/main" val="2614937339"/>
              </p:ext>
            </p:extLst>
          </p:nvPr>
        </p:nvGraphicFramePr>
        <p:xfrm>
          <a:off x="588552" y="538954"/>
          <a:ext cx="6289326" cy="6182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76875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7" name="Rectangle 4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B217AC-1E95-5561-267E-23DDEC0FE83C}"/>
              </a:ext>
            </a:extLst>
          </p:cNvPr>
          <p:cNvSpPr>
            <a:spLocks noGrp="1"/>
          </p:cNvSpPr>
          <p:nvPr>
            <p:ph type="title"/>
          </p:nvPr>
        </p:nvSpPr>
        <p:spPr>
          <a:xfrm>
            <a:off x="589560" y="856180"/>
            <a:ext cx="4560584" cy="1128068"/>
          </a:xfrm>
        </p:spPr>
        <p:txBody>
          <a:bodyPr anchor="ctr">
            <a:normAutofit/>
          </a:bodyPr>
          <a:lstStyle/>
          <a:p>
            <a:pPr rtl="0"/>
            <a:r>
              <a:rPr lang="en-IN" sz="3700" b="1" i="0" u="none" strike="noStrike" dirty="0">
                <a:effectLst/>
                <a:latin typeface="Times New Roman" panose="02020603050405020304" pitchFamily="18" charset="0"/>
              </a:rPr>
              <a:t>Hofstede’s Cultural Dimensions Theory</a:t>
            </a:r>
            <a:endParaRPr lang="en-IN" sz="3700" b="1" dirty="0">
              <a:effectLst/>
              <a:latin typeface="Times New Roman" panose="02020603050405020304" pitchFamily="18" charset="0"/>
              <a:cs typeface="Arial" panose="020B0604020202020204" pitchFamily="34" charset="0"/>
            </a:endParaRPr>
          </a:p>
        </p:txBody>
      </p:sp>
      <p:grpSp>
        <p:nvGrpSpPr>
          <p:cNvPr id="4129" name="Group 4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130" name="Rectangle 4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1" name="Rectangle 4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33" name="Rectangle 4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FFD800-0100-C0ED-FEF5-911F0EF2B4D3}"/>
              </a:ext>
            </a:extLst>
          </p:cNvPr>
          <p:cNvSpPr>
            <a:spLocks noGrp="1"/>
          </p:cNvSpPr>
          <p:nvPr>
            <p:ph idx="1"/>
          </p:nvPr>
        </p:nvSpPr>
        <p:spPr>
          <a:xfrm>
            <a:off x="590719" y="2330505"/>
            <a:ext cx="4559425" cy="3979585"/>
          </a:xfrm>
        </p:spPr>
        <p:txBody>
          <a:bodyPr anchor="ctr">
            <a:normAutofit fontScale="92500" lnSpcReduction="10000"/>
          </a:bodyPr>
          <a:lstStyle/>
          <a:p>
            <a:pPr rtl="0" fontAlgn="base">
              <a:buFont typeface="Arial" panose="020B0604020202020204" pitchFamily="34" charset="0"/>
              <a:buChar char="•"/>
            </a:pPr>
            <a:r>
              <a:rPr lang="en-US" sz="1800" b="0" i="0" u="none" strike="noStrike" dirty="0">
                <a:effectLst/>
                <a:latin typeface="Times New Roman" panose="02020603050405020304" pitchFamily="18" charset="0"/>
              </a:rPr>
              <a:t>Hofstede’s cultural dimensions address six main dimensions of culture, which are “power distance, individualism vs collectivism, uncertainty vs avoidance, masculinity vs femininity, long-term orientation and indulgence vs restraint”. </a:t>
            </a:r>
          </a:p>
          <a:p>
            <a:pPr rtl="0" fontAlgn="base">
              <a:buFont typeface="Arial" panose="020B0604020202020204" pitchFamily="34" charset="0"/>
              <a:buChar char="•"/>
            </a:pPr>
            <a:r>
              <a:rPr lang="en-US" sz="1800" b="0" i="0" u="none" strike="noStrike" dirty="0">
                <a:effectLst/>
                <a:latin typeface="Times New Roman" panose="02020603050405020304" pitchFamily="18" charset="0"/>
              </a:rPr>
              <a:t>Differences in cultures exist between the UK and China, especially in power distance, individualism, as well as long-term orientation, which can influence business negotiations between Aviva and a Chinese </a:t>
            </a:r>
            <a:r>
              <a:rPr lang="en-US" sz="1800" b="0" i="0" u="none" strike="noStrike" dirty="0" err="1">
                <a:effectLst/>
                <a:latin typeface="Times New Roman" panose="02020603050405020304" pitchFamily="18" charset="0"/>
              </a:rPr>
              <a:t>organisation</a:t>
            </a:r>
            <a:r>
              <a:rPr lang="en-US" sz="1800" b="0" i="0" u="none" strike="noStrike" dirty="0">
                <a:effectLst/>
                <a:latin typeface="Times New Roman" panose="02020603050405020304" pitchFamily="18" charset="0"/>
              </a:rPr>
              <a:t> (</a:t>
            </a:r>
            <a:r>
              <a:rPr lang="en-US" sz="1800" b="0" i="0" u="none" strike="noStrike" dirty="0" err="1">
                <a:effectLst/>
                <a:latin typeface="Times New Roman" panose="02020603050405020304" pitchFamily="18" charset="0"/>
              </a:rPr>
              <a:t>Musheke</a:t>
            </a:r>
            <a:r>
              <a:rPr lang="en-US" sz="1800" b="0" i="0" u="none" strike="noStrike" dirty="0">
                <a:effectLst/>
                <a:latin typeface="Times New Roman" panose="02020603050405020304" pitchFamily="18" charset="0"/>
              </a:rPr>
              <a:t> and Phiri, 2021). </a:t>
            </a:r>
          </a:p>
          <a:p>
            <a:pPr rtl="0" fontAlgn="base">
              <a:buFont typeface="Arial" panose="020B0604020202020204" pitchFamily="34" charset="0"/>
              <a:buChar char="•"/>
            </a:pPr>
            <a:r>
              <a:rPr lang="en-US" sz="1800" b="0" i="0" u="none" strike="noStrike" dirty="0">
                <a:effectLst/>
                <a:latin typeface="Times New Roman" panose="02020603050405020304" pitchFamily="18" charset="0"/>
              </a:rPr>
              <a:t>These dimensions need to be comprehended by Aviva in steering the cultural differences between the </a:t>
            </a:r>
            <a:r>
              <a:rPr lang="en-US" sz="1800" b="0" i="0" u="none" strike="noStrike" dirty="0" err="1">
                <a:effectLst/>
                <a:latin typeface="Times New Roman" panose="02020603050405020304" pitchFamily="18" charset="0"/>
              </a:rPr>
              <a:t>organisation</a:t>
            </a:r>
            <a:r>
              <a:rPr lang="en-US" sz="1800" b="0" i="0" u="none" strike="noStrike" dirty="0">
                <a:effectLst/>
                <a:latin typeface="Times New Roman" panose="02020603050405020304" pitchFamily="18" charset="0"/>
              </a:rPr>
              <a:t> belonging to different countries and cultures, along with </a:t>
            </a:r>
            <a:r>
              <a:rPr lang="en-US" sz="1800" b="0" i="0" u="none" strike="noStrike" dirty="0" err="1">
                <a:effectLst/>
                <a:latin typeface="Times New Roman" panose="02020603050405020304" pitchFamily="18" charset="0"/>
              </a:rPr>
              <a:t>customising</a:t>
            </a:r>
            <a:r>
              <a:rPr lang="en-US" sz="1800" b="0" i="0" u="none" strike="noStrike" dirty="0">
                <a:effectLst/>
                <a:latin typeface="Times New Roman" panose="02020603050405020304" pitchFamily="18" charset="0"/>
              </a:rPr>
              <a:t> its approach to the Chinese market. </a:t>
            </a:r>
          </a:p>
          <a:p>
            <a:endParaRPr lang="en-IN" sz="1600" dirty="0"/>
          </a:p>
        </p:txBody>
      </p:sp>
      <p:sp>
        <p:nvSpPr>
          <p:cNvPr id="4135" name="Rectangle 4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7" name="Rectangle 4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Hofstede’s Cultural Dimensions Theory">
            <a:extLst>
              <a:ext uri="{FF2B5EF4-FFF2-40B4-BE49-F238E27FC236}">
                <a16:creationId xmlns:a16="http://schemas.microsoft.com/office/drawing/2014/main" id="{9D2745CF-1E61-68C5-5B8E-0CA452A3D0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64" r="5568" b="-4"/>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0474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F8042A-5776-0109-8876-4125B57FE01C}"/>
              </a:ext>
            </a:extLst>
          </p:cNvPr>
          <p:cNvSpPr>
            <a:spLocks noGrp="1"/>
          </p:cNvSpPr>
          <p:nvPr>
            <p:ph type="title"/>
          </p:nvPr>
        </p:nvSpPr>
        <p:spPr>
          <a:xfrm>
            <a:off x="686834" y="1153572"/>
            <a:ext cx="3200400" cy="4461163"/>
          </a:xfrm>
        </p:spPr>
        <p:txBody>
          <a:bodyPr>
            <a:normAutofit/>
          </a:bodyPr>
          <a:lstStyle/>
          <a:p>
            <a:r>
              <a:rPr lang="en-GB" dirty="0">
                <a:solidFill>
                  <a:srgbClr val="FFFFFF"/>
                </a:solidFill>
                <a:effectLst/>
                <a:latin typeface="Times New Roman" panose="02020603050405020304" pitchFamily="18" charset="0"/>
                <a:ea typeface="Times New Roman" panose="02020603050405020304" pitchFamily="18" charset="0"/>
              </a:rPr>
              <a:t>High- vs. Low-context cultures</a:t>
            </a:r>
            <a:endParaRPr lang="en-US"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44F57A6-081A-8742-F9D8-0C2DCBA9D71C}"/>
              </a:ext>
            </a:extLst>
          </p:cNvPr>
          <p:cNvSpPr>
            <a:spLocks noGrp="1"/>
          </p:cNvSpPr>
          <p:nvPr>
            <p:ph idx="1"/>
          </p:nvPr>
        </p:nvSpPr>
        <p:spPr>
          <a:xfrm>
            <a:off x="4447308" y="591344"/>
            <a:ext cx="6906491" cy="5585619"/>
          </a:xfrm>
        </p:spPr>
        <p:txBody>
          <a:bodyPr anchor="ctr">
            <a:normAutofit/>
          </a:bodyPr>
          <a:lstStyle/>
          <a:p>
            <a:pPr marL="0" indent="0">
              <a:buNone/>
            </a:pPr>
            <a:r>
              <a:rPr lang="en-US" dirty="0">
                <a:latin typeface="Times New Roman" panose="02020603050405020304" pitchFamily="18" charset="0"/>
                <a:cs typeface="Times New Roman" panose="02020603050405020304" pitchFamily="18" charset="0"/>
              </a:rPr>
              <a:t>High- vs. Low-Context Cultures:</a:t>
            </a:r>
          </a:p>
          <a:p>
            <a:pPr marL="0" indent="0">
              <a:buNone/>
            </a:pPr>
            <a:r>
              <a:rPr lang="en-US" dirty="0">
                <a:latin typeface="Times New Roman" panose="02020603050405020304" pitchFamily="18" charset="0"/>
                <a:cs typeface="Times New Roman" panose="02020603050405020304" pitchFamily="18" charset="0"/>
              </a:rPr>
              <a:t>•⁠  ⁠China is a high-context culture where communication is often indirect; nuances and context matter significantly.</a:t>
            </a:r>
          </a:p>
          <a:p>
            <a:pPr marL="0" indent="0">
              <a:buNone/>
            </a:pPr>
            <a:r>
              <a:rPr lang="en-US" dirty="0">
                <a:latin typeface="Times New Roman" panose="02020603050405020304" pitchFamily="18" charset="0"/>
                <a:cs typeface="Times New Roman" panose="02020603050405020304" pitchFamily="18" charset="0"/>
              </a:rPr>
              <a:t>•⁠  ⁠The UK is more low-context, valuing direct and explicit communication.</a:t>
            </a:r>
          </a:p>
        </p:txBody>
      </p:sp>
    </p:spTree>
    <p:extLst>
      <p:ext uri="{BB962C8B-B14F-4D97-AF65-F5344CB8AC3E}">
        <p14:creationId xmlns:p14="http://schemas.microsoft.com/office/powerpoint/2010/main" val="2968770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4016CE-BF3F-D608-0429-C520565B79E1}"/>
              </a:ext>
            </a:extLst>
          </p:cNvPr>
          <p:cNvSpPr>
            <a:spLocks noGrp="1"/>
          </p:cNvSpPr>
          <p:nvPr>
            <p:ph type="title"/>
          </p:nvPr>
        </p:nvSpPr>
        <p:spPr>
          <a:xfrm>
            <a:off x="793662" y="386930"/>
            <a:ext cx="10066122" cy="1298448"/>
          </a:xfrm>
        </p:spPr>
        <p:txBody>
          <a:bodyPr anchor="b">
            <a:normAutofit/>
          </a:bodyPr>
          <a:lstStyle/>
          <a:p>
            <a:pPr rtl="0"/>
            <a:r>
              <a:rPr lang="en-US" b="1" i="0" u="none" strike="noStrike" dirty="0">
                <a:effectLst/>
                <a:latin typeface="Times New Roman" panose="02020603050405020304" pitchFamily="18" charset="0"/>
              </a:rPr>
              <a:t>Importance of Guanxi in Chinese business</a:t>
            </a:r>
            <a:endParaRPr lang="en-IN" b="1" dirty="0">
              <a:effectLst/>
              <a:highlight>
                <a:srgbClr val="FFFF00"/>
              </a:highlight>
              <a:latin typeface="Times New Roman" panose="02020603050405020304" pitchFamily="18" charset="0"/>
              <a:cs typeface="Arial" panose="020B0604020202020204" pitchFamily="34" charset="0"/>
            </a:endParaRPr>
          </a:p>
        </p:txBody>
      </p:sp>
      <p:sp>
        <p:nvSpPr>
          <p:cNvPr id="18" name="Rectangle 1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5BAEE0-7267-C9FA-5A01-6ED745CE4974}"/>
              </a:ext>
            </a:extLst>
          </p:cNvPr>
          <p:cNvSpPr>
            <a:spLocks noGrp="1"/>
          </p:cNvSpPr>
          <p:nvPr>
            <p:ph idx="1"/>
          </p:nvPr>
        </p:nvSpPr>
        <p:spPr>
          <a:xfrm>
            <a:off x="793661" y="2599509"/>
            <a:ext cx="4530898" cy="3639450"/>
          </a:xfrm>
        </p:spPr>
        <p:txBody>
          <a:bodyPr anchor="ctr">
            <a:normAutofit/>
          </a:bodyPr>
          <a:lstStyle/>
          <a:p>
            <a:pPr rtl="0" fontAlgn="base">
              <a:buFont typeface="Arial" panose="020B0604020202020204" pitchFamily="34" charset="0"/>
              <a:buChar char="•"/>
            </a:pPr>
            <a:r>
              <a:rPr lang="en-US" sz="2000" b="0" i="0" u="none" strike="noStrike" dirty="0">
                <a:effectLst/>
                <a:latin typeface="Times New Roman" panose="02020603050405020304" pitchFamily="18" charset="0"/>
              </a:rPr>
              <a:t>Guanxi refers to personal relationships, is a networking platform, which is pivotal for Aviva in comprehending business cultures, while assisting the </a:t>
            </a:r>
            <a:r>
              <a:rPr lang="en-US" sz="2000" b="0" i="0" u="none" strike="noStrike" dirty="0" err="1">
                <a:effectLst/>
                <a:latin typeface="Times New Roman" panose="02020603050405020304" pitchFamily="18" charset="0"/>
              </a:rPr>
              <a:t>organisation</a:t>
            </a:r>
            <a:r>
              <a:rPr lang="en-US" sz="2000" b="0" i="0" u="none" strike="noStrike" dirty="0">
                <a:effectLst/>
                <a:latin typeface="Times New Roman" panose="02020603050405020304" pitchFamily="18" charset="0"/>
              </a:rPr>
              <a:t> to set up trust and loyalty with its strategic partner (Huang et al., 2023).</a:t>
            </a:r>
          </a:p>
          <a:p>
            <a:pPr rtl="0" fontAlgn="base">
              <a:buFont typeface="Arial" panose="020B0604020202020204" pitchFamily="34" charset="0"/>
              <a:buChar char="•"/>
            </a:pPr>
            <a:r>
              <a:rPr lang="en-US" sz="2000" b="0" i="0" u="none" strike="noStrike" dirty="0">
                <a:effectLst/>
                <a:latin typeface="Times New Roman" panose="02020603050405020304" pitchFamily="18" charset="0"/>
              </a:rPr>
              <a:t>Guanxi can cater to Aviva with precious data into the business landscape of the Chinese market, assisting the firm in steering the complicated bureaucratic procedures.</a:t>
            </a:r>
          </a:p>
          <a:p>
            <a:pPr marL="342900" lvl="0" indent="-342900">
              <a:buSzPts val="1000"/>
              <a:buFont typeface="Symbol" panose="05050102010706020507" pitchFamily="18" charset="2"/>
              <a:buChar char=""/>
              <a:tabLst>
                <a:tab pos="457200" algn="l"/>
              </a:tabLst>
            </a:pPr>
            <a:endParaRPr lang="en-IN" sz="20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4" name="Picture 2" descr="Understanding Guānxì Part 2 - The Three Crucial Components of ...">
            <a:extLst>
              <a:ext uri="{FF2B5EF4-FFF2-40B4-BE49-F238E27FC236}">
                <a16:creationId xmlns:a16="http://schemas.microsoft.com/office/drawing/2014/main" id="{9BDE39F2-E179-D0DC-2E52-1AE61F25F2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84" r="861" b="-2"/>
          <a:stretch/>
        </p:blipFill>
        <p:spPr bwMode="auto">
          <a:xfrm>
            <a:off x="5911532" y="2842703"/>
            <a:ext cx="5150277" cy="2997348"/>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9910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96" name="Rectangle 7195">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921504-80BC-EAC8-DC9C-6AA494CAA76B}"/>
              </a:ext>
            </a:extLst>
          </p:cNvPr>
          <p:cNvSpPr>
            <a:spLocks noGrp="1"/>
          </p:cNvSpPr>
          <p:nvPr>
            <p:ph type="title"/>
          </p:nvPr>
        </p:nvSpPr>
        <p:spPr>
          <a:xfrm>
            <a:off x="793662" y="386930"/>
            <a:ext cx="10066122" cy="1298448"/>
          </a:xfrm>
        </p:spPr>
        <p:txBody>
          <a:bodyPr anchor="b">
            <a:normAutofit/>
          </a:bodyPr>
          <a:lstStyle/>
          <a:p>
            <a:pPr rtl="0"/>
            <a:r>
              <a:rPr lang="en-IN" b="1" i="0" u="none" strike="noStrike" dirty="0">
                <a:effectLst/>
                <a:highlight>
                  <a:srgbClr val="FFFF00"/>
                </a:highlight>
                <a:latin typeface="Times New Roman" panose="02020603050405020304" pitchFamily="18" charset="0"/>
              </a:rPr>
              <a:t>Communication and Etiquette Differences</a:t>
            </a:r>
            <a:endParaRPr lang="en-IN" b="1" dirty="0">
              <a:effectLst/>
              <a:highlight>
                <a:srgbClr val="FFFF00"/>
              </a:highlight>
              <a:latin typeface="Times New Roman" panose="02020603050405020304" pitchFamily="18" charset="0"/>
              <a:cs typeface="Arial" panose="020B0604020202020204" pitchFamily="34" charset="0"/>
            </a:endParaRPr>
          </a:p>
        </p:txBody>
      </p:sp>
      <p:sp>
        <p:nvSpPr>
          <p:cNvPr id="7198" name="Rectangle 719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00" name="Rectangle 719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4D54BE-1AEC-F111-7F03-5C960BE6CF69}"/>
              </a:ext>
            </a:extLst>
          </p:cNvPr>
          <p:cNvSpPr>
            <a:spLocks noGrp="1"/>
          </p:cNvSpPr>
          <p:nvPr>
            <p:ph idx="1"/>
          </p:nvPr>
        </p:nvSpPr>
        <p:spPr>
          <a:xfrm>
            <a:off x="793661" y="2599509"/>
            <a:ext cx="4530898" cy="3639450"/>
          </a:xfrm>
        </p:spPr>
        <p:txBody>
          <a:bodyPr anchor="ctr">
            <a:normAutofit/>
          </a:bodyPr>
          <a:lstStyle/>
          <a:p>
            <a:pPr rtl="0" fontAlgn="base">
              <a:buFont typeface="Arial" panose="020B0604020202020204" pitchFamily="34" charset="0"/>
              <a:buChar char="•"/>
            </a:pPr>
            <a:r>
              <a:rPr lang="en-US" sz="2000" b="0" i="0" u="none" strike="noStrike" dirty="0">
                <a:effectLst/>
                <a:latin typeface="Times New Roman" panose="02020603050405020304" pitchFamily="18" charset="0"/>
              </a:rPr>
              <a:t>In China, business cards are exchanged with both hands, and it is essential to study the culture of putting away the card for Aviva Plc.</a:t>
            </a:r>
          </a:p>
          <a:p>
            <a:pPr rtl="0" fontAlgn="base">
              <a:buFont typeface="Arial" panose="020B0604020202020204" pitchFamily="34" charset="0"/>
              <a:buChar char="•"/>
            </a:pPr>
            <a:r>
              <a:rPr lang="en-US" sz="2000" b="0" i="0" u="none" strike="noStrike" dirty="0">
                <a:effectLst/>
                <a:latin typeface="Times New Roman" panose="02020603050405020304" pitchFamily="18" charset="0"/>
              </a:rPr>
              <a:t>By using formal titles and last names, Aviva Plc must obey senior executives in Chinese firms. </a:t>
            </a:r>
          </a:p>
          <a:p>
            <a:endParaRPr lang="en-IN" sz="2000" dirty="0">
              <a:highlight>
                <a:srgbClr val="FF00FF"/>
              </a:highlight>
            </a:endParaRPr>
          </a:p>
        </p:txBody>
      </p:sp>
      <p:pic>
        <p:nvPicPr>
          <p:cNvPr id="7172" name="Picture 4" descr="Image result for business communication">
            <a:extLst>
              <a:ext uri="{FF2B5EF4-FFF2-40B4-BE49-F238E27FC236}">
                <a16:creationId xmlns:a16="http://schemas.microsoft.com/office/drawing/2014/main" id="{C8991EF6-AB61-0C2A-1770-A0C58DB05C8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896640"/>
            <a:ext cx="5150277" cy="2889474"/>
          </a:xfrm>
          <a:prstGeom prst="rect">
            <a:avLst/>
          </a:prstGeom>
          <a:noFill/>
          <a:extLst>
            <a:ext uri="{909E8E84-426E-40DD-AFC4-6F175D3DCCD1}">
              <a14:hiddenFill xmlns:a14="http://schemas.microsoft.com/office/drawing/2010/main">
                <a:solidFill>
                  <a:srgbClr val="FFFFFF"/>
                </a:solidFill>
              </a14:hiddenFill>
            </a:ext>
          </a:extLst>
        </p:spPr>
      </p:pic>
      <p:sp>
        <p:nvSpPr>
          <p:cNvPr id="7202" name="Rectangle 7201">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51608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19215CD-F70A-CF4D-9647-08C34FA8DE82}"/>
              </a:ext>
            </a:extLst>
          </p:cNvPr>
          <p:cNvSpPr>
            <a:spLocks noGrp="1"/>
          </p:cNvSpPr>
          <p:nvPr>
            <p:ph type="title"/>
          </p:nvPr>
        </p:nvSpPr>
        <p:spPr>
          <a:xfrm>
            <a:off x="838201" y="365125"/>
            <a:ext cx="5393360" cy="1325563"/>
          </a:xfrm>
        </p:spPr>
        <p:txBody>
          <a:bodyPr>
            <a:normAutofit/>
          </a:bodyPr>
          <a:lstStyle/>
          <a:p>
            <a:pPr rtl="0"/>
            <a:r>
              <a:rPr lang="en-IN" b="1" i="0" u="none" strike="noStrike" dirty="0">
                <a:effectLst/>
                <a:highlight>
                  <a:srgbClr val="FFFF00"/>
                </a:highlight>
                <a:latin typeface="Times New Roman" panose="02020603050405020304" pitchFamily="18" charset="0"/>
              </a:rPr>
              <a:t>Time Orientation Conflicts</a:t>
            </a:r>
            <a:endParaRPr lang="en-IN" b="1" dirty="0">
              <a:effectLst/>
              <a:highlight>
                <a:srgbClr val="FFFF00"/>
              </a:highlight>
              <a:latin typeface="Times New Roman" panose="02020603050405020304" pitchFamily="18" charset="0"/>
              <a:cs typeface="Arial" panose="020B0604020202020204" pitchFamily="34" charset="0"/>
            </a:endParaRPr>
          </a:p>
        </p:txBody>
      </p:sp>
      <p:sp>
        <p:nvSpPr>
          <p:cNvPr id="54" name="Freeform: Shape 53">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Oval 55">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48" name="Picture 47">
            <a:extLst>
              <a:ext uri="{FF2B5EF4-FFF2-40B4-BE49-F238E27FC236}">
                <a16:creationId xmlns:a16="http://schemas.microsoft.com/office/drawing/2014/main" id="{AAF384F9-8E54-8C08-7BCC-9A240C6F2752}"/>
              </a:ext>
            </a:extLst>
          </p:cNvPr>
          <p:cNvPicPr>
            <a:picLocks noChangeAspect="1"/>
          </p:cNvPicPr>
          <p:nvPr/>
        </p:nvPicPr>
        <p:blipFill>
          <a:blip r:embed="rId3"/>
          <a:srcRect l="38500"/>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60" name="Freeform: Shape 59">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62" name="Straight Connector 61">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64" name="Freeform: Shape 63">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6" name="Freeform: Shape 65">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6" name="Content Placeholder 2">
            <a:extLst>
              <a:ext uri="{FF2B5EF4-FFF2-40B4-BE49-F238E27FC236}">
                <a16:creationId xmlns:a16="http://schemas.microsoft.com/office/drawing/2014/main" id="{EFC0A66E-2C2E-8824-5851-7253AD1129B4}"/>
              </a:ext>
            </a:extLst>
          </p:cNvPr>
          <p:cNvGraphicFramePr>
            <a:graphicFrameLocks noGrp="1"/>
          </p:cNvGraphicFramePr>
          <p:nvPr>
            <p:ph idx="1"/>
            <p:extLst>
              <p:ext uri="{D42A27DB-BD31-4B8C-83A1-F6EECF244321}">
                <p14:modId xmlns:p14="http://schemas.microsoft.com/office/powerpoint/2010/main" val="2138189931"/>
              </p:ext>
            </p:extLst>
          </p:nvPr>
        </p:nvGraphicFramePr>
        <p:xfrm>
          <a:off x="838200" y="1825624"/>
          <a:ext cx="6020183" cy="45430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669746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024774-0832-9A39-7360-E57E643BC0B6}"/>
              </a:ext>
            </a:extLst>
          </p:cNvPr>
          <p:cNvSpPr>
            <a:spLocks noGrp="1"/>
          </p:cNvSpPr>
          <p:nvPr>
            <p:ph type="title"/>
          </p:nvPr>
        </p:nvSpPr>
        <p:spPr>
          <a:xfrm>
            <a:off x="1075767" y="1188637"/>
            <a:ext cx="2988234" cy="4480726"/>
          </a:xfrm>
        </p:spPr>
        <p:txBody>
          <a:bodyPr>
            <a:normAutofit/>
          </a:bodyPr>
          <a:lstStyle/>
          <a:p>
            <a:pPr algn="r" rtl="0"/>
            <a:r>
              <a:rPr lang="en-IN" sz="4600" b="1" i="0" u="none" strike="noStrike">
                <a:effectLst/>
                <a:latin typeface="Times New Roman" panose="02020603050405020304" pitchFamily="18" charset="0"/>
              </a:rPr>
              <a:t>Hierarchy and Decision-Making</a:t>
            </a:r>
            <a:endParaRPr lang="en-IN" sz="4600" b="1" kern="0">
              <a:effectLst/>
              <a:highlight>
                <a:srgbClr val="FFFF00"/>
              </a:highlight>
              <a:latin typeface="Times New Roman" panose="02020603050405020304" pitchFamily="18" charset="0"/>
              <a:cs typeface="Arial" panose="020B0604020202020204" pitchFamily="34" charset="0"/>
            </a:endParaRP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33155D-F936-8B97-B020-9CD9CED9C41A}"/>
              </a:ext>
            </a:extLst>
          </p:cNvPr>
          <p:cNvSpPr>
            <a:spLocks noGrp="1"/>
          </p:cNvSpPr>
          <p:nvPr>
            <p:ph idx="1"/>
          </p:nvPr>
        </p:nvSpPr>
        <p:spPr>
          <a:xfrm>
            <a:off x="5255260" y="1648870"/>
            <a:ext cx="4702848" cy="3560260"/>
          </a:xfrm>
        </p:spPr>
        <p:txBody>
          <a:bodyPr anchor="ctr">
            <a:normAutofit/>
          </a:bodyPr>
          <a:lstStyle/>
          <a:p>
            <a:pPr rtl="0" fontAlgn="base">
              <a:buFont typeface="Arial" panose="020B0604020202020204" pitchFamily="34" charset="0"/>
              <a:buChar char="•"/>
            </a:pPr>
            <a:r>
              <a:rPr lang="en-US" sz="2200" b="0" i="0" u="none" strike="noStrike" dirty="0">
                <a:effectLst/>
                <a:latin typeface="Times New Roman" panose="02020603050405020304" pitchFamily="18" charset="0"/>
              </a:rPr>
              <a:t>The management of Aviva must steer numerous layers of decision-makers in China-based </a:t>
            </a:r>
            <a:r>
              <a:rPr lang="en-US" sz="2200" b="0" i="0" u="none" strike="noStrike" dirty="0" err="1">
                <a:effectLst/>
                <a:latin typeface="Times New Roman" panose="02020603050405020304" pitchFamily="18" charset="0"/>
              </a:rPr>
              <a:t>organisations</a:t>
            </a:r>
            <a:r>
              <a:rPr lang="en-US" sz="2200" b="0" i="0" u="none" strike="noStrike" dirty="0">
                <a:effectLst/>
                <a:latin typeface="Times New Roman" panose="02020603050405020304" pitchFamily="18" charset="0"/>
              </a:rPr>
              <a:t>, which requires patience, as well as strategic relationship framing (Holliday, 2021). </a:t>
            </a:r>
          </a:p>
          <a:p>
            <a:pPr rtl="0" fontAlgn="base">
              <a:buFont typeface="Arial" panose="020B0604020202020204" pitchFamily="34" charset="0"/>
              <a:buChar char="•"/>
            </a:pPr>
            <a:r>
              <a:rPr lang="en-US" sz="2200" b="0" i="0" u="none" strike="noStrike" dirty="0">
                <a:effectLst/>
                <a:latin typeface="Times New Roman" panose="02020603050405020304" pitchFamily="18" charset="0"/>
              </a:rPr>
              <a:t>Aviva must comprehend the essential impacts of government agencies on decision-making in Chinese </a:t>
            </a:r>
            <a:r>
              <a:rPr lang="en-US" sz="2200" b="0" i="0" u="none" strike="noStrike" dirty="0" err="1">
                <a:effectLst/>
                <a:latin typeface="Times New Roman" panose="02020603050405020304" pitchFamily="18" charset="0"/>
              </a:rPr>
              <a:t>organisations</a:t>
            </a:r>
            <a:r>
              <a:rPr lang="en-US" sz="2200" b="0" i="0" u="none" strike="noStrike" dirty="0">
                <a:effectLst/>
                <a:latin typeface="Times New Roman" panose="02020603050405020304" pitchFamily="18" charset="0"/>
              </a:rPr>
              <a:t>, especially in the insurance field. </a:t>
            </a:r>
          </a:p>
          <a:p>
            <a:endParaRPr lang="en-IN" sz="2200" dirty="0"/>
          </a:p>
        </p:txBody>
      </p:sp>
    </p:spTree>
    <p:extLst>
      <p:ext uri="{BB962C8B-B14F-4D97-AF65-F5344CB8AC3E}">
        <p14:creationId xmlns:p14="http://schemas.microsoft.com/office/powerpoint/2010/main" val="749665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61" name="Rectangle 10253">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0C7EDC-1670-E784-99E4-379C18913548}"/>
              </a:ext>
            </a:extLst>
          </p:cNvPr>
          <p:cNvSpPr>
            <a:spLocks noGrp="1"/>
          </p:cNvSpPr>
          <p:nvPr>
            <p:ph type="title"/>
          </p:nvPr>
        </p:nvSpPr>
        <p:spPr>
          <a:xfrm>
            <a:off x="645064" y="525982"/>
            <a:ext cx="4282983" cy="1200361"/>
          </a:xfrm>
        </p:spPr>
        <p:txBody>
          <a:bodyPr anchor="b">
            <a:normAutofit/>
          </a:bodyPr>
          <a:lstStyle/>
          <a:p>
            <a:r>
              <a:rPr lang="en-IN" sz="3600" b="1" i="0" u="none" strike="noStrike" dirty="0">
                <a:effectLst/>
                <a:highlight>
                  <a:srgbClr val="FFFF00"/>
                </a:highlight>
                <a:latin typeface="Times New Roman" panose="02020603050405020304" pitchFamily="18" charset="0"/>
              </a:rPr>
              <a:t>Building Trust and Adaptability</a:t>
            </a:r>
            <a:endParaRPr lang="en-GB" sz="3600" dirty="0">
              <a:highlight>
                <a:srgbClr val="FFFF00"/>
              </a:highlight>
            </a:endParaRPr>
          </a:p>
        </p:txBody>
      </p:sp>
      <p:sp>
        <p:nvSpPr>
          <p:cNvPr id="10263" name="Rectangle 1025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F83C9E-711C-6966-3293-78D95F68C9A4}"/>
              </a:ext>
            </a:extLst>
          </p:cNvPr>
          <p:cNvSpPr>
            <a:spLocks noGrp="1"/>
          </p:cNvSpPr>
          <p:nvPr>
            <p:ph idx="1"/>
          </p:nvPr>
        </p:nvSpPr>
        <p:spPr>
          <a:xfrm>
            <a:off x="645066" y="2031101"/>
            <a:ext cx="4282984" cy="3511943"/>
          </a:xfrm>
        </p:spPr>
        <p:txBody>
          <a:bodyPr anchor="ctr">
            <a:normAutofit/>
          </a:bodyPr>
          <a:lstStyle/>
          <a:p>
            <a:pPr rtl="0" fontAlgn="base">
              <a:buFont typeface="Arial" panose="020B0604020202020204" pitchFamily="34" charset="0"/>
              <a:buChar char="•"/>
            </a:pPr>
            <a:r>
              <a:rPr lang="en-US" sz="1800" b="0" i="0" u="none" strike="noStrike" dirty="0">
                <a:effectLst/>
                <a:latin typeface="Times New Roman" panose="02020603050405020304" pitchFamily="18" charset="0"/>
              </a:rPr>
              <a:t>The </a:t>
            </a:r>
            <a:r>
              <a:rPr lang="en-US" sz="1800" b="0" i="0" u="none" strike="noStrike" dirty="0" err="1">
                <a:effectLst/>
                <a:latin typeface="Times New Roman" panose="02020603050405020304" pitchFamily="18" charset="0"/>
              </a:rPr>
              <a:t>organisational</a:t>
            </a:r>
            <a:r>
              <a:rPr lang="en-US" sz="1800" b="0" i="0" u="none" strike="noStrike" dirty="0">
                <a:effectLst/>
                <a:latin typeface="Times New Roman" panose="02020603050405020304" pitchFamily="18" charset="0"/>
              </a:rPr>
              <a:t> management of Aviva can set up trust and loyalty by participating in joint operations, like co-hosted events or community projects, to advocate a personal bond with the Chinese business associate. </a:t>
            </a:r>
          </a:p>
          <a:p>
            <a:pPr rtl="0" fontAlgn="base">
              <a:buFont typeface="Arial" panose="020B0604020202020204" pitchFamily="34" charset="0"/>
              <a:buChar char="•"/>
            </a:pPr>
            <a:r>
              <a:rPr lang="en-US" sz="1800" b="0" i="0" u="none" strike="noStrike" dirty="0">
                <a:effectLst/>
                <a:latin typeface="Times New Roman" panose="02020603050405020304" pitchFamily="18" charset="0"/>
              </a:rPr>
              <a:t>Aviva must be prepared to adapt contract terms and conditions to assimilate evolving needs, as well as the priorities of its Chinese partner.</a:t>
            </a:r>
          </a:p>
          <a:p>
            <a:endParaRPr lang="en-GB" sz="1800" dirty="0"/>
          </a:p>
        </p:txBody>
      </p:sp>
      <p:sp>
        <p:nvSpPr>
          <p:cNvPr id="10264" name="Rectangle 1025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0" name="Rectangle 1025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2" name="Rectangle 1026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17 Objectives of Business Communication | Business Consi">
            <a:extLst>
              <a:ext uri="{FF2B5EF4-FFF2-40B4-BE49-F238E27FC236}">
                <a16:creationId xmlns:a16="http://schemas.microsoft.com/office/drawing/2014/main" id="{EBC47006-A49F-DADB-1E53-1CBE123FF7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b="5399"/>
          <a:stretch/>
        </p:blipFill>
        <p:spPr bwMode="auto">
          <a:xfrm>
            <a:off x="5987738"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3843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82BF8-3CA2-BAAC-ED9F-34BB37BDF892}"/>
              </a:ext>
            </a:extLst>
          </p:cNvPr>
          <p:cNvSpPr>
            <a:spLocks noGrp="1"/>
          </p:cNvSpPr>
          <p:nvPr>
            <p:ph type="title"/>
          </p:nvPr>
        </p:nvSpPr>
        <p:spPr/>
        <p:txBody>
          <a:bodyPr>
            <a:normAutofit/>
          </a:bodyPr>
          <a:lstStyle/>
          <a:p>
            <a:pPr algn="ctr"/>
            <a:r>
              <a:rPr lang="en-US" sz="2800" b="1" i="0" u="none" strike="noStrike" dirty="0">
                <a:solidFill>
                  <a:srgbClr val="000000"/>
                </a:solidFill>
                <a:effectLst/>
                <a:highlight>
                  <a:srgbClr val="FFFF00"/>
                </a:highlight>
                <a:latin typeface="Times New Roman" panose="02020603050405020304" pitchFamily="18" charset="0"/>
              </a:rPr>
              <a:t>Case Evidence – Aviva Plc in China</a:t>
            </a:r>
            <a:endParaRPr lang="en-GB" sz="6000" dirty="0">
              <a:highlight>
                <a:srgbClr val="FFFF00"/>
              </a:highlight>
            </a:endParaRPr>
          </a:p>
        </p:txBody>
      </p:sp>
      <p:graphicFrame>
        <p:nvGraphicFramePr>
          <p:cNvPr id="11268" name="Content Placeholder 2">
            <a:extLst>
              <a:ext uri="{FF2B5EF4-FFF2-40B4-BE49-F238E27FC236}">
                <a16:creationId xmlns:a16="http://schemas.microsoft.com/office/drawing/2014/main" id="{563C13F1-8674-E8E7-C637-970D3EAAA6B9}"/>
              </a:ext>
            </a:extLst>
          </p:cNvPr>
          <p:cNvGraphicFramePr>
            <a:graphicFrameLocks noGrp="1"/>
          </p:cNvGraphicFramePr>
          <p:nvPr>
            <p:ph idx="1"/>
            <p:extLst>
              <p:ext uri="{D42A27DB-BD31-4B8C-83A1-F6EECF244321}">
                <p14:modId xmlns:p14="http://schemas.microsoft.com/office/powerpoint/2010/main" val="3480901809"/>
              </p:ext>
            </p:extLst>
          </p:nvPr>
        </p:nvGraphicFramePr>
        <p:xfrm>
          <a:off x="838200" y="1574800"/>
          <a:ext cx="6299200" cy="4602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Image result for aviva in china">
            <a:extLst>
              <a:ext uri="{FF2B5EF4-FFF2-40B4-BE49-F238E27FC236}">
                <a16:creationId xmlns:a16="http://schemas.microsoft.com/office/drawing/2014/main" id="{34435FCE-6408-22ED-B7C4-AEF5B6CB2D9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12024" y="1854201"/>
            <a:ext cx="4702175" cy="43608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53743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DD9962-4189-370F-494C-0515C0556401}"/>
              </a:ext>
            </a:extLst>
          </p:cNvPr>
          <p:cNvSpPr>
            <a:spLocks noGrp="1"/>
          </p:cNvSpPr>
          <p:nvPr>
            <p:ph type="title"/>
          </p:nvPr>
        </p:nvSpPr>
        <p:spPr>
          <a:xfrm>
            <a:off x="589560" y="856180"/>
            <a:ext cx="4560584" cy="1128068"/>
          </a:xfrm>
        </p:spPr>
        <p:txBody>
          <a:bodyPr anchor="ctr">
            <a:normAutofit/>
          </a:bodyPr>
          <a:lstStyle/>
          <a:p>
            <a:r>
              <a:rPr lang="en-IN" sz="3700" b="1" i="0" u="none" strike="noStrike" dirty="0">
                <a:effectLst/>
                <a:highlight>
                  <a:srgbClr val="FFFF00"/>
                </a:highlight>
                <a:latin typeface="Times New Roman" panose="02020603050405020304" pitchFamily="18" charset="0"/>
              </a:rPr>
              <a:t>Strategic Negotiation Tactics</a:t>
            </a:r>
            <a:endParaRPr lang="en-GB" sz="3700" dirty="0">
              <a:highlight>
                <a:srgbClr val="FFFF00"/>
              </a:highlight>
            </a:endParaRP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9B51F1-35BA-62B7-7E75-2EFF43316F27}"/>
              </a:ext>
            </a:extLst>
          </p:cNvPr>
          <p:cNvSpPr>
            <a:spLocks noGrp="1"/>
          </p:cNvSpPr>
          <p:nvPr>
            <p:ph idx="1"/>
          </p:nvPr>
        </p:nvSpPr>
        <p:spPr>
          <a:xfrm>
            <a:off x="590719" y="2330505"/>
            <a:ext cx="4559425" cy="3979585"/>
          </a:xfrm>
        </p:spPr>
        <p:txBody>
          <a:bodyPr anchor="ctr">
            <a:normAutofit/>
          </a:bodyPr>
          <a:lstStyle/>
          <a:p>
            <a:r>
              <a:rPr lang="en-GB" sz="2000" dirty="0">
                <a:latin typeface="Times New Roman" panose="02020603050405020304" pitchFamily="18" charset="0"/>
                <a:cs typeface="Times New Roman" panose="02020603050405020304" pitchFamily="18" charset="0"/>
              </a:rPr>
              <a:t>Adapt negotiation style to cultural expectations.</a:t>
            </a:r>
          </a:p>
          <a:p>
            <a:r>
              <a:rPr lang="en-GB" sz="2000" dirty="0">
                <a:latin typeface="Times New Roman" panose="02020603050405020304" pitchFamily="18" charset="0"/>
                <a:cs typeface="Times New Roman" panose="02020603050405020304" pitchFamily="18" charset="0"/>
              </a:rPr>
              <a:t>Build relationships before discussing business.</a:t>
            </a:r>
          </a:p>
          <a:p>
            <a:r>
              <a:rPr lang="en-GB" sz="2000" dirty="0">
                <a:latin typeface="Times New Roman" panose="02020603050405020304" pitchFamily="18" charset="0"/>
                <a:cs typeface="Times New Roman" panose="02020603050405020304" pitchFamily="18" charset="0"/>
              </a:rPr>
              <a:t>Be patient and show respect for hierarchical structures.</a:t>
            </a:r>
          </a:p>
          <a:p>
            <a:r>
              <a:rPr lang="en-GB" sz="2000" dirty="0">
                <a:latin typeface="Times New Roman" panose="02020603050405020304" pitchFamily="18" charset="0"/>
                <a:cs typeface="Times New Roman" panose="02020603050405020304" pitchFamily="18" charset="0"/>
              </a:rPr>
              <a:t>Use professional interpreters when necessary.</a:t>
            </a:r>
          </a:p>
          <a:p>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Understand the importance of saving face (</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Mianzi</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a:t>
            </a:r>
          </a:p>
          <a:p>
            <a:endParaRPr lang="en-GB" sz="1800" dirty="0">
              <a:latin typeface="Times New Roman" panose="02020603050405020304" pitchFamily="18" charset="0"/>
              <a:cs typeface="Times New Roman" panose="02020603050405020304" pitchFamily="18" charset="0"/>
            </a:endParaRPr>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Image result for global business communication">
            <a:extLst>
              <a:ext uri="{FF2B5EF4-FFF2-40B4-BE49-F238E27FC236}">
                <a16:creationId xmlns:a16="http://schemas.microsoft.com/office/drawing/2014/main" id="{11920891-B22E-FFEA-4F7F-7FB95226B8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023" r="12036"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2194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A5C89A-C673-F5CB-8F56-5D2B48AC1CF1}"/>
              </a:ext>
            </a:extLst>
          </p:cNvPr>
          <p:cNvSpPr>
            <a:spLocks noGrp="1"/>
          </p:cNvSpPr>
          <p:nvPr>
            <p:ph type="title"/>
          </p:nvPr>
        </p:nvSpPr>
        <p:spPr>
          <a:xfrm>
            <a:off x="645064" y="525982"/>
            <a:ext cx="4282983" cy="1200361"/>
          </a:xfrm>
        </p:spPr>
        <p:txBody>
          <a:bodyPr anchor="b">
            <a:normAutofit/>
          </a:bodyPr>
          <a:lstStyle/>
          <a:p>
            <a:r>
              <a:rPr lang="en-IN" sz="3600" b="1" i="0" u="none" strike="noStrike" dirty="0">
                <a:effectLst/>
                <a:highlight>
                  <a:srgbClr val="FFFF00"/>
                </a:highlight>
                <a:latin typeface="Times New Roman" panose="02020603050405020304" pitchFamily="18" charset="0"/>
              </a:rPr>
              <a:t>Potential Risks and Barriers</a:t>
            </a:r>
            <a:endParaRPr lang="en-GB" sz="3600" dirty="0">
              <a:highlight>
                <a:srgbClr val="FFFF00"/>
              </a:highlight>
            </a:endParaRPr>
          </a:p>
        </p:txBody>
      </p:sp>
      <p:sp>
        <p:nvSpPr>
          <p:cNvPr id="13321" name="Rectangle 1332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3C8767-2BEF-D2AF-53C9-F3827E46B65E}"/>
              </a:ext>
            </a:extLst>
          </p:cNvPr>
          <p:cNvSpPr>
            <a:spLocks noGrp="1"/>
          </p:cNvSpPr>
          <p:nvPr>
            <p:ph idx="1"/>
          </p:nvPr>
        </p:nvSpPr>
        <p:spPr>
          <a:xfrm>
            <a:off x="645066" y="2031101"/>
            <a:ext cx="4282984" cy="3511943"/>
          </a:xfrm>
        </p:spPr>
        <p:txBody>
          <a:bodyPr anchor="ctr">
            <a:normAutofit/>
          </a:bodyPr>
          <a:lstStyle/>
          <a:p>
            <a:pPr rtl="0" fontAlgn="base">
              <a:buFont typeface="Arial" panose="020B0604020202020204" pitchFamily="34" charset="0"/>
              <a:buChar char="•"/>
            </a:pPr>
            <a:r>
              <a:rPr lang="en-US" sz="1800" b="0" i="0" u="none" strike="noStrike" dirty="0">
                <a:effectLst/>
                <a:latin typeface="Times New Roman" panose="02020603050405020304" pitchFamily="18" charset="0"/>
              </a:rPr>
              <a:t>Aviva’s usage of technology and potential can be vulnerable to misuse by its Chinese partner, posing threats to collaboration. </a:t>
            </a:r>
          </a:p>
          <a:p>
            <a:pPr rtl="0" fontAlgn="base">
              <a:buFont typeface="Arial" panose="020B0604020202020204" pitchFamily="34" charset="0"/>
              <a:buChar char="•"/>
            </a:pPr>
            <a:r>
              <a:rPr lang="en-US" sz="1800" b="0" i="0" u="none" strike="noStrike" dirty="0">
                <a:effectLst/>
                <a:latin typeface="Times New Roman" panose="02020603050405020304" pitchFamily="18" charset="0"/>
              </a:rPr>
              <a:t>Changes in the regulations of China can affect the business operations as well as the profitability of Aviva (</a:t>
            </a:r>
            <a:r>
              <a:rPr lang="en-US" sz="1800" b="0" i="0" u="none" strike="noStrike" dirty="0" err="1">
                <a:effectLst/>
                <a:latin typeface="Times New Roman" panose="02020603050405020304" pitchFamily="18" charset="0"/>
              </a:rPr>
              <a:t>Researchgate.net</a:t>
            </a:r>
            <a:r>
              <a:rPr lang="en-US" sz="1800" b="0" i="0" u="none" strike="noStrike" dirty="0">
                <a:effectLst/>
                <a:latin typeface="Times New Roman" panose="02020603050405020304" pitchFamily="18" charset="0"/>
              </a:rPr>
              <a:t>, 2021).</a:t>
            </a:r>
          </a:p>
          <a:p>
            <a:endParaRPr lang="en-GB" sz="1800" dirty="0"/>
          </a:p>
        </p:txBody>
      </p:sp>
      <p:sp>
        <p:nvSpPr>
          <p:cNvPr id="13323" name="Rectangle 1332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5" name="Rectangle 1332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7" name="Rectangle 1332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Image result for global business communication">
            <a:extLst>
              <a:ext uri="{FF2B5EF4-FFF2-40B4-BE49-F238E27FC236}">
                <a16:creationId xmlns:a16="http://schemas.microsoft.com/office/drawing/2014/main" id="{B58493DB-6390-591B-F9BA-71D6131F1F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4" r="1180"/>
          <a:stretch/>
        </p:blipFill>
        <p:spPr bwMode="auto">
          <a:xfrm>
            <a:off x="5987738"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17330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5EBCC-EA42-C049-A67A-C3C43BAAED17}"/>
              </a:ext>
            </a:extLst>
          </p:cNvPr>
          <p:cNvSpPr>
            <a:spLocks noGrp="1"/>
          </p:cNvSpPr>
          <p:nvPr>
            <p:ph type="title"/>
          </p:nvPr>
        </p:nvSpPr>
        <p:spPr>
          <a:xfrm>
            <a:off x="793662" y="386930"/>
            <a:ext cx="10066122" cy="1298448"/>
          </a:xfrm>
        </p:spPr>
        <p:txBody>
          <a:bodyPr anchor="b">
            <a:normAutofit/>
          </a:bodyPr>
          <a:lstStyle/>
          <a:p>
            <a:r>
              <a:rPr lang="en-IN" sz="4800" b="1" i="0" u="none" strike="noStrike" dirty="0">
                <a:effectLst/>
                <a:latin typeface="Times New Roman" panose="02020603050405020304" pitchFamily="18" charset="0"/>
              </a:rPr>
              <a:t>Opportunity Outlook for Aviva</a:t>
            </a:r>
            <a:endParaRPr lang="en-GB" sz="4800" dirty="0"/>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A76900-7546-A6FE-01AE-A04415E2B46F}"/>
              </a:ext>
            </a:extLst>
          </p:cNvPr>
          <p:cNvSpPr>
            <a:spLocks noGrp="1"/>
          </p:cNvSpPr>
          <p:nvPr>
            <p:ph idx="1"/>
          </p:nvPr>
        </p:nvSpPr>
        <p:spPr>
          <a:xfrm>
            <a:off x="793661" y="2599509"/>
            <a:ext cx="4530898" cy="3639450"/>
          </a:xfrm>
        </p:spPr>
        <p:txBody>
          <a:bodyPr anchor="ctr">
            <a:normAutofit/>
          </a:bodyPr>
          <a:lstStyle/>
          <a:p>
            <a:pPr rtl="0" fontAlgn="base">
              <a:buFont typeface="Arial" panose="020B0604020202020204" pitchFamily="34" charset="0"/>
              <a:buChar char="•"/>
            </a:pPr>
            <a:r>
              <a:rPr lang="en-US" sz="2000" b="0" i="0" u="none" strike="noStrike" dirty="0">
                <a:effectLst/>
                <a:latin typeface="Times New Roman" panose="02020603050405020304" pitchFamily="18" charset="0"/>
              </a:rPr>
              <a:t>Partnership caters to Aviva, a large access to the massive insurance market of China, while increasing demand for life, health, as well as pension items. </a:t>
            </a:r>
          </a:p>
          <a:p>
            <a:pPr rtl="0" fontAlgn="base">
              <a:buFont typeface="Arial" panose="020B0604020202020204" pitchFamily="34" charset="0"/>
              <a:buChar char="•"/>
            </a:pPr>
            <a:r>
              <a:rPr lang="en-US" sz="2000" b="0" i="0" u="none" strike="noStrike" dirty="0">
                <a:effectLst/>
                <a:latin typeface="Times New Roman" panose="02020603050405020304" pitchFamily="18" charset="0"/>
              </a:rPr>
              <a:t>Aviva can be assisted in steering through complexities by gathering knowledge of the Chinese market and regulations while interacting with its strategic partner.</a:t>
            </a:r>
          </a:p>
          <a:p>
            <a:endParaRPr lang="en-GB" sz="2000" dirty="0"/>
          </a:p>
        </p:txBody>
      </p:sp>
      <p:pic>
        <p:nvPicPr>
          <p:cNvPr id="7" name="Graphic 6" descr="Business Growth">
            <a:extLst>
              <a:ext uri="{FF2B5EF4-FFF2-40B4-BE49-F238E27FC236}">
                <a16:creationId xmlns:a16="http://schemas.microsoft.com/office/drawing/2014/main" id="{A0A8D873-065F-AB56-EF5D-C9125181299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9548" y="2484255"/>
            <a:ext cx="3714244"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9324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89" name="Rectangle 1538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D271265-47F5-761A-D1FC-9D32CD48CBC7}"/>
              </a:ext>
            </a:extLst>
          </p:cNvPr>
          <p:cNvSpPr>
            <a:spLocks noGrp="1"/>
          </p:cNvSpPr>
          <p:nvPr>
            <p:ph type="title"/>
          </p:nvPr>
        </p:nvSpPr>
        <p:spPr>
          <a:xfrm>
            <a:off x="838200" y="365125"/>
            <a:ext cx="5393361" cy="1325563"/>
          </a:xfrm>
        </p:spPr>
        <p:txBody>
          <a:bodyPr>
            <a:normAutofit/>
          </a:bodyPr>
          <a:lstStyle/>
          <a:p>
            <a:br>
              <a:rPr lang="en-GB" sz="2800" b="1" kern="0" dirty="0">
                <a:effectLst/>
                <a:highlight>
                  <a:srgbClr val="FFFF00"/>
                </a:highlight>
                <a:latin typeface="Times New Roman" panose="02020603050405020304" pitchFamily="18" charset="0"/>
                <a:cs typeface="Arial" panose="020B0604020202020204" pitchFamily="34" charset="0"/>
              </a:rPr>
            </a:br>
            <a:r>
              <a:rPr lang="en-GB" sz="2800" b="1" kern="0" dirty="0">
                <a:effectLst/>
                <a:highlight>
                  <a:srgbClr val="FFFF00"/>
                </a:highlight>
                <a:latin typeface="Times New Roman" panose="02020603050405020304" pitchFamily="18" charset="0"/>
                <a:cs typeface="Arial" panose="020B0604020202020204" pitchFamily="34" charset="0"/>
              </a:rPr>
              <a:t>Conclusion and recommendations </a:t>
            </a:r>
            <a:br>
              <a:rPr lang="en-IN" sz="2800" b="1" kern="0" dirty="0">
                <a:effectLst/>
                <a:highlight>
                  <a:srgbClr val="FFFF00"/>
                </a:highlight>
                <a:latin typeface="Times New Roman" panose="02020603050405020304" pitchFamily="18" charset="0"/>
                <a:cs typeface="Arial" panose="020B0604020202020204" pitchFamily="34" charset="0"/>
              </a:rPr>
            </a:br>
            <a:endParaRPr lang="en-IN" sz="2800" b="1" dirty="0">
              <a:highlight>
                <a:srgbClr val="FFFF00"/>
              </a:highlight>
            </a:endParaRPr>
          </a:p>
        </p:txBody>
      </p:sp>
      <p:sp>
        <p:nvSpPr>
          <p:cNvPr id="15391" name="Freeform: Shape 1539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5DCDE90-0067-5DD0-BB33-99EBDFEC8349}"/>
              </a:ext>
            </a:extLst>
          </p:cNvPr>
          <p:cNvSpPr>
            <a:spLocks noGrp="1"/>
          </p:cNvSpPr>
          <p:nvPr>
            <p:ph idx="1"/>
          </p:nvPr>
        </p:nvSpPr>
        <p:spPr>
          <a:xfrm>
            <a:off x="838200" y="1825625"/>
            <a:ext cx="5393361" cy="4351338"/>
          </a:xfrm>
        </p:spPr>
        <p:txBody>
          <a:bodyPr>
            <a:normAutofit/>
          </a:bodyPr>
          <a:lstStyle/>
          <a:p>
            <a:pPr marL="0" indent="0">
              <a:buNone/>
            </a:pPr>
            <a:r>
              <a:rPr lang="en-IN" sz="2400" dirty="0">
                <a:latin typeface="Times New Roman" panose="02020603050405020304" pitchFamily="18" charset="0"/>
                <a:cs typeface="Times New Roman" panose="02020603050405020304" pitchFamily="18" charset="0"/>
              </a:rPr>
              <a:t>Cultural intelligence is essential in global business for several reasons like: effective communication, building relationships, adaptability, conflict resolution. </a:t>
            </a:r>
          </a:p>
          <a:p>
            <a:pPr marL="0" indent="0">
              <a:buNone/>
            </a:pPr>
            <a:r>
              <a:rPr lang="en-IN" sz="2400" dirty="0">
                <a:latin typeface="Times New Roman" panose="02020603050405020304" pitchFamily="18" charset="0"/>
                <a:cs typeface="Times New Roman" panose="02020603050405020304" pitchFamily="18" charset="0"/>
              </a:rPr>
              <a:t>This presentation has highlighted cultural theories, practices, and negotiation strategies for UK–China partnerships.</a:t>
            </a:r>
          </a:p>
          <a:p>
            <a:pPr marL="0" indent="0">
              <a:buNone/>
            </a:pPr>
            <a:r>
              <a:rPr lang="en-IN" sz="2400" dirty="0">
                <a:latin typeface="Times New Roman" panose="02020603050405020304" pitchFamily="18" charset="0"/>
                <a:cs typeface="Times New Roman" panose="02020603050405020304" pitchFamily="18" charset="0"/>
              </a:rPr>
              <a:t>In conclusion the organisational management of Aviva can embrace these methods described to advocate trust, collaboration, as well as successful bonds by overcoming cultural differences. </a:t>
            </a:r>
          </a:p>
        </p:txBody>
      </p:sp>
      <p:sp>
        <p:nvSpPr>
          <p:cNvPr id="15393" name="Oval 1539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Image result for aviva plc ">
            <a:extLst>
              <a:ext uri="{FF2B5EF4-FFF2-40B4-BE49-F238E27FC236}">
                <a16:creationId xmlns:a16="http://schemas.microsoft.com/office/drawing/2014/main" id="{3DA97BAA-E914-1EE9-E563-EE78B88B313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87184" y="2102493"/>
            <a:ext cx="3781051" cy="2009036"/>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15395" name="Freeform: Shape 1539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5397" name="Straight Connector 1539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5399" name="Freeform: Shape 1539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15401" name="Freeform: Shape 1540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403" name="Freeform: Shape 1540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608584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FAED2-48CF-85CA-28D3-293BF0BEDAA3}"/>
              </a:ext>
            </a:extLst>
          </p:cNvPr>
          <p:cNvSpPr>
            <a:spLocks noGrp="1"/>
          </p:cNvSpPr>
          <p:nvPr>
            <p:ph type="title"/>
          </p:nvPr>
        </p:nvSpPr>
        <p:spPr>
          <a:xfrm>
            <a:off x="420511" y="0"/>
            <a:ext cx="10515600" cy="1325563"/>
          </a:xfrm>
        </p:spPr>
        <p:txBody>
          <a:bodyPr>
            <a:normAutofit/>
          </a:bodyPr>
          <a:lstStyle/>
          <a:p>
            <a:r>
              <a:rPr lang="en-US" sz="3200" b="1" dirty="0">
                <a:highlight>
                  <a:srgbClr val="FFFF00"/>
                </a:highlight>
                <a:latin typeface="Times New Roman" panose="02020603050405020304" pitchFamily="18" charset="0"/>
                <a:cs typeface="Times New Roman" panose="02020603050405020304" pitchFamily="18" charset="0"/>
              </a:rPr>
              <a:t>Reference list</a:t>
            </a:r>
          </a:p>
        </p:txBody>
      </p:sp>
      <p:graphicFrame>
        <p:nvGraphicFramePr>
          <p:cNvPr id="6" name="Content Placeholder 3">
            <a:extLst>
              <a:ext uri="{FF2B5EF4-FFF2-40B4-BE49-F238E27FC236}">
                <a16:creationId xmlns:a16="http://schemas.microsoft.com/office/drawing/2014/main" id="{BAB7F084-A607-A512-4999-A6F79227861D}"/>
              </a:ext>
            </a:extLst>
          </p:cNvPr>
          <p:cNvGraphicFramePr>
            <a:graphicFrameLocks noGrp="1"/>
          </p:cNvGraphicFramePr>
          <p:nvPr>
            <p:ph idx="1"/>
            <p:extLst>
              <p:ext uri="{D42A27DB-BD31-4B8C-83A1-F6EECF244321}">
                <p14:modId xmlns:p14="http://schemas.microsoft.com/office/powerpoint/2010/main" val="4142283136"/>
              </p:ext>
            </p:extLst>
          </p:nvPr>
        </p:nvGraphicFramePr>
        <p:xfrm>
          <a:off x="225778" y="1196622"/>
          <a:ext cx="11839222" cy="55724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83616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Rectangle 57">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6646467-8504-C16D-5B23-6A6585610EC5}"/>
              </a:ext>
            </a:extLst>
          </p:cNvPr>
          <p:cNvSpPr txBox="1"/>
          <p:nvPr/>
        </p:nvSpPr>
        <p:spPr>
          <a:xfrm>
            <a:off x="987689" y="3071183"/>
            <a:ext cx="9910296" cy="2590027"/>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8000" kern="1200" dirty="0">
                <a:solidFill>
                  <a:schemeClr val="tx1"/>
                </a:solidFill>
                <a:latin typeface="Times New Roman" panose="02020603050405020304" pitchFamily="18" charset="0"/>
                <a:ea typeface="+mj-ea"/>
                <a:cs typeface="Times New Roman" panose="02020603050405020304" pitchFamily="18" charset="0"/>
              </a:rPr>
              <a:t>Thank you </a:t>
            </a:r>
          </a:p>
        </p:txBody>
      </p:sp>
      <p:sp>
        <p:nvSpPr>
          <p:cNvPr id="60" name="Rectangle 59">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E1BCEC2-13DB-116B-B0A5-8ABECD25BCC2}"/>
              </a:ext>
            </a:extLst>
          </p:cNvPr>
          <p:cNvSpPr txBox="1"/>
          <p:nvPr/>
        </p:nvSpPr>
        <p:spPr>
          <a:xfrm>
            <a:off x="5255259" y="1648869"/>
            <a:ext cx="8123853" cy="5607881"/>
          </a:xfrm>
          <a:prstGeom prst="rect">
            <a:avLst/>
          </a:prstGeom>
        </p:spPr>
        <p:txBody>
          <a:bodyPr vert="horz" lIns="91440" tIns="45720" rIns="91440" bIns="45720" rtlCol="0" anchor="ctr">
            <a:normAutofit/>
          </a:bodyPr>
          <a:lstStyle/>
          <a:p>
            <a:pPr defTabSz="914400">
              <a:lnSpc>
                <a:spcPct val="90000"/>
              </a:lnSpc>
              <a:spcAft>
                <a:spcPts val="600"/>
              </a:spcAft>
            </a:pPr>
            <a:endParaRPr lang="en-US" sz="4000" dirty="0"/>
          </a:p>
        </p:txBody>
      </p:sp>
    </p:spTree>
    <p:extLst>
      <p:ext uri="{BB962C8B-B14F-4D97-AF65-F5344CB8AC3E}">
        <p14:creationId xmlns:p14="http://schemas.microsoft.com/office/powerpoint/2010/main" val="17753958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 2013 - 2022</Template>
  <TotalTime>0</TotalTime>
  <Words>1925</Words>
  <PresentationFormat>Widescreen</PresentationFormat>
  <Paragraphs>111</Paragraphs>
  <Slides>18</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Aptos</vt:lpstr>
      <vt:lpstr>Arial</vt:lpstr>
      <vt:lpstr>Calibri</vt:lpstr>
      <vt:lpstr>Calibri Light</vt:lpstr>
      <vt:lpstr>Symbol</vt:lpstr>
      <vt:lpstr>Times New Roman</vt:lpstr>
      <vt:lpstr>Office Theme</vt:lpstr>
      <vt:lpstr> Student name: Aurelia Istrati Student ID: 1917712 Lecturer: Afzal Muna       </vt:lpstr>
      <vt:lpstr>Introduction </vt:lpstr>
      <vt:lpstr>PowerPoint Presentation</vt:lpstr>
      <vt:lpstr>PowerPoint Presentation</vt:lpstr>
      <vt:lpstr>Hofstede’s Cultural Dimensions Theory</vt:lpstr>
      <vt:lpstr>High- vs. Low-context cultures</vt:lpstr>
      <vt:lpstr>Importance of Guanxi in Chinese business</vt:lpstr>
      <vt:lpstr>Communication and Etiquette Differences</vt:lpstr>
      <vt:lpstr>Time Orientation Conflicts</vt:lpstr>
      <vt:lpstr>Hierarchy and Decision-Making</vt:lpstr>
      <vt:lpstr>Building Trust and Adaptability</vt:lpstr>
      <vt:lpstr>Case Evidence – Aviva Plc in China</vt:lpstr>
      <vt:lpstr>Strategic Negotiation Tactics</vt:lpstr>
      <vt:lpstr>Potential Risks and Barriers</vt:lpstr>
      <vt:lpstr>Opportunity Outlook for Aviva</vt:lpstr>
      <vt:lpstr> Conclusion and recommendations  </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dcterms:created xsi:type="dcterms:W3CDTF">2025-04-23T05:23:30Z</dcterms:created>
  <dcterms:modified xsi:type="dcterms:W3CDTF">2025-04-25T15:24:36Z</dcterms:modified>
</cp:coreProperties>
</file>