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jpg&amp;ehk=" ContentType="image/jpeg"/>
  <Default Extension="emf" ContentType="image/x-emf"/>
  <Default Extension="jpg&amp;ehk=zpnB2hv5eNuxPNoi3qhLWg&amp;r=0&amp;pid=OfficeInsert" ContentType="image/jpeg"/>
  <Default Extension="rels" ContentType="application/vnd.openxmlformats-package.relationships+xml"/>
  <Default Extension="xml" ContentType="application/xml"/>
  <Default Extension="gif&amp;ehk=4XFpw6qyYLttckdOTTPycw&amp;r=0&amp;pid=OfficeInsert" ContentType="image/gif"/>
  <Default Extension="jpg&amp;ehk=7A3ABJV7hYec9iXjCl9T6A&amp;r=0&amp;pid=OfficeInsert" ContentType="image/jpeg"/>
  <Default Extension="png&amp;ehk=oNAkCsMIjBfj12g" ContentType="image/png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85" r:id="rId5"/>
    <p:sldId id="424" r:id="rId6"/>
    <p:sldId id="432" r:id="rId7"/>
    <p:sldId id="434" r:id="rId8"/>
    <p:sldId id="425" r:id="rId9"/>
    <p:sldId id="426" r:id="rId10"/>
    <p:sldId id="431" r:id="rId11"/>
    <p:sldId id="440" r:id="rId12"/>
    <p:sldId id="441" r:id="rId13"/>
    <p:sldId id="439" r:id="rId14"/>
    <p:sldId id="428" r:id="rId15"/>
    <p:sldId id="435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3" autoAdjust="0"/>
    <p:restoredTop sz="89646" autoAdjust="0"/>
  </p:normalViewPr>
  <p:slideViewPr>
    <p:cSldViewPr>
      <p:cViewPr varScale="1">
        <p:scale>
          <a:sx n="96" d="100"/>
          <a:sy n="96" d="100"/>
        </p:scale>
        <p:origin x="81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1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/>
          <a:lstStyle>
            <a:lvl1pPr algn="r">
              <a:defRPr sz="1200"/>
            </a:lvl1pPr>
          </a:lstStyle>
          <a:p>
            <a:fld id="{7B5557C6-2EBE-40BA-9735-E1E51942F078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31838"/>
            <a:ext cx="4872038" cy="36560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021" tIns="47011" rIns="94021" bIns="47011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1"/>
            <a:ext cx="5335270" cy="4389120"/>
          </a:xfrm>
          <a:prstGeom prst="rect">
            <a:avLst/>
          </a:prstGeom>
        </p:spPr>
        <p:txBody>
          <a:bodyPr vert="horz" lIns="94021" tIns="47011" rIns="94021" bIns="4701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264229"/>
            <a:ext cx="2889938" cy="487680"/>
          </a:xfrm>
          <a:prstGeom prst="rect">
            <a:avLst/>
          </a:prstGeom>
        </p:spPr>
        <p:txBody>
          <a:bodyPr vert="horz" lIns="94021" tIns="47011" rIns="94021" bIns="47011" rtlCol="0" anchor="b"/>
          <a:lstStyle>
            <a:lvl1pPr algn="r">
              <a:defRPr sz="1200"/>
            </a:lvl1pPr>
          </a:lstStyle>
          <a:p>
            <a:fld id="{34363F00-7F05-4888-870A-A771EB1772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66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17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763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913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75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743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102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6336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503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3262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151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hrishildrew.wordpress.com/2013/02/24/thinking-aloud-and-teaching-the-writing-process/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3.jpg&amp;ehk=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nsegnantiduepuntozero.wordpress.com/2013/11/27/cooperative-learning-e-peer-tutoring-per-insegnanti-2-0/" TargetMode="External"/><Relationship Id="rId2" Type="http://schemas.openxmlformats.org/officeDocument/2006/relationships/image" Target="../media/image15.gif&amp;ehk=4XFpw6qyYLttckdOTTPycw&amp;r=0&amp;pid=OfficeInsert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ancesdesdecero.wordpress.com/category/expression-orale/" TargetMode="External"/><Relationship Id="rId4" Type="http://schemas.openxmlformats.org/officeDocument/2006/relationships/image" Target="../media/image16.jpg&amp;ehk=7A3ABJV7hYec9iXjCl9T6A&amp;r=0&amp;pid=OfficeInsert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&amp;ehk=oNAkCsMIjBfj12g"/><Relationship Id="rId5" Type="http://schemas.openxmlformats.org/officeDocument/2006/relationships/hyperlink" Target="https://www.youtube.com/watch?v=hEgREFpqFfA" TargetMode="Externa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28.jp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7.jpeg"/><Relationship Id="rId5" Type="http://schemas.openxmlformats.org/officeDocument/2006/relationships/image" Target="../media/image26.e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&amp;ehk=zpnB2hv5eNuxPNoi3qhLWg&amp;r=0&amp;pid=OfficeInsert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5jones.wikispaces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4665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800" b="1" dirty="0" err="1" smtClean="0"/>
              <a:t>Addysgu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Saesneg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yn</a:t>
            </a:r>
            <a:r>
              <a:rPr lang="en-GB" sz="3800" b="1" dirty="0" smtClean="0"/>
              <a:t> </a:t>
            </a:r>
            <a:br>
              <a:rPr lang="en-GB" sz="3800" b="1" dirty="0" smtClean="0"/>
            </a:br>
            <a:r>
              <a:rPr lang="en-GB" sz="3800" b="1" dirty="0" err="1" smtClean="0"/>
              <a:t>yr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Ysgol</a:t>
            </a:r>
            <a:r>
              <a:rPr lang="en-GB" sz="3800" b="1" dirty="0" smtClean="0"/>
              <a:t> </a:t>
            </a:r>
            <a:r>
              <a:rPr lang="en-GB" sz="3800" b="1" dirty="0" err="1" smtClean="0"/>
              <a:t>Gynradd</a:t>
            </a:r>
            <a:r>
              <a:rPr lang="en-GB" sz="3800" b="1" dirty="0" smtClean="0"/>
              <a:t/>
            </a:r>
            <a:br>
              <a:rPr lang="en-GB" sz="3800" b="1" dirty="0" smtClean="0"/>
            </a:br>
            <a:r>
              <a:rPr lang="en-GB" sz="3800" dirty="0" err="1" smtClean="0">
                <a:solidFill>
                  <a:srgbClr val="FFFF00"/>
                </a:solidFill>
              </a:rPr>
              <a:t>Defnyddio</a:t>
            </a:r>
            <a:r>
              <a:rPr lang="en-GB" sz="3800" dirty="0" smtClean="0">
                <a:solidFill>
                  <a:srgbClr val="FFFF00"/>
                </a:solidFill>
              </a:rPr>
              <a:t> </a:t>
            </a:r>
            <a:r>
              <a:rPr lang="en-GB" sz="3800" dirty="0" err="1" smtClean="0">
                <a:solidFill>
                  <a:srgbClr val="FFFF00"/>
                </a:solidFill>
              </a:rPr>
              <a:t>Llythrennedd</a:t>
            </a:r>
            <a:r>
              <a:rPr lang="en-GB" sz="3800" dirty="0" smtClean="0">
                <a:solidFill>
                  <a:srgbClr val="FFFF00"/>
                </a:solidFill>
              </a:rPr>
              <a:t> Plant </a:t>
            </a:r>
            <a:br>
              <a:rPr lang="en-GB" sz="3800" dirty="0" smtClean="0">
                <a:solidFill>
                  <a:srgbClr val="FFFF00"/>
                </a:solidFill>
              </a:rPr>
            </a:br>
            <a:r>
              <a:rPr lang="en-GB" sz="3800" dirty="0" err="1" smtClean="0">
                <a:solidFill>
                  <a:srgbClr val="FFFF00"/>
                </a:solidFill>
              </a:rPr>
              <a:t>yn</a:t>
            </a:r>
            <a:r>
              <a:rPr lang="en-GB" sz="3800" dirty="0" smtClean="0">
                <a:solidFill>
                  <a:srgbClr val="FFFF00"/>
                </a:solidFill>
              </a:rPr>
              <a:t> y </a:t>
            </a:r>
            <a:r>
              <a:rPr lang="en-GB" sz="3800" dirty="0" err="1" smtClean="0">
                <a:solidFill>
                  <a:srgbClr val="FFFF00"/>
                </a:solidFill>
              </a:rPr>
              <a:t>Dosbarth</a:t>
            </a: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AAEA1BE-E79A-4C1C-9FD5-EC783461361F}"/>
              </a:ext>
            </a:extLst>
          </p:cNvPr>
          <p:cNvSpPr txBox="1">
            <a:spLocks/>
          </p:cNvSpPr>
          <p:nvPr/>
        </p:nvSpPr>
        <p:spPr>
          <a:xfrm>
            <a:off x="899592" y="4221088"/>
            <a:ext cx="7128792" cy="147002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Sesiwn</a:t>
            </a:r>
            <a:r>
              <a:rPr lang="en-GB" sz="2400" dirty="0" smtClean="0">
                <a:solidFill>
                  <a:schemeClr val="bg1"/>
                </a:solidFill>
              </a:rPr>
              <a:t> 1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2018  </a:t>
            </a:r>
            <a:r>
              <a:rPr lang="en-GB" sz="2400" dirty="0">
                <a:solidFill>
                  <a:schemeClr val="bg1"/>
                </a:solidFill>
              </a:rPr>
              <a:t>- </a:t>
            </a:r>
            <a:r>
              <a:rPr lang="en-GB" sz="2400" dirty="0" smtClean="0">
                <a:solidFill>
                  <a:schemeClr val="bg1"/>
                </a:solidFill>
              </a:rPr>
              <a:t>2019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5E25C-FABC-4BEF-B4D9-94FB84E4CD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188640"/>
            <a:ext cx="1423218" cy="19246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1F91C7-1BC5-4B0B-BB84-DDD5263EDA0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17" y="4201616"/>
            <a:ext cx="1665997" cy="14388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573D7B-BDCC-4907-A16B-8C315558D3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386310"/>
            <a:ext cx="1890712" cy="14192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D2ED220-9145-4706-9E5D-0C5E2DE8AA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88640"/>
            <a:ext cx="1522661" cy="19947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6409FAE-F391-4EC0-9701-898F934C6F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737" y="218658"/>
            <a:ext cx="2921496" cy="1825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888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5050904" cy="1143000"/>
          </a:xfrm>
        </p:spPr>
        <p:txBody>
          <a:bodyPr/>
          <a:lstStyle/>
          <a:p>
            <a:r>
              <a:rPr lang="en-GB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Nodau’r</a:t>
            </a: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Sesiwn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694445"/>
              </p:ext>
            </p:extLst>
          </p:nvPr>
        </p:nvGraphicFramePr>
        <p:xfrm>
          <a:off x="611560" y="1340768"/>
          <a:ext cx="8286092" cy="4346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94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04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620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572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 I </a:t>
                      </a:r>
                      <a:r>
                        <a:rPr lang="en-GB" baseline="0" dirty="0" err="1" smtClean="0"/>
                        <a:t>allu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adnabod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 err="1" smtClean="0"/>
                        <a:t>anhawsterau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mae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disbgyblion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Cymraeg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yn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profi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smtClean="0"/>
                        <a:t>pan </a:t>
                      </a:r>
                      <a:r>
                        <a:rPr lang="en-GB" b="0" baseline="0" dirty="0" err="1" smtClean="0"/>
                        <a:t>maent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dechrau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dysgu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Saesneg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ffurfiol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yng</a:t>
                      </a:r>
                      <a:r>
                        <a:rPr lang="en-GB" b="0" baseline="0" dirty="0" smtClean="0"/>
                        <a:t> CA2</a:t>
                      </a:r>
                      <a:r>
                        <a:rPr lang="en-GB" baseline="0" dirty="0" smtClean="0"/>
                        <a:t>;</a:t>
                      </a:r>
                      <a:endParaRPr lang="en-GB" baseline="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1.1,1.3, 2.1, 3.3.5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</a:t>
                      </a:r>
                      <a:r>
                        <a:rPr lang="en-GB" baseline="0" dirty="0" smtClean="0"/>
                        <a:t> chi </a:t>
                      </a:r>
                      <a:r>
                        <a:rPr lang="en-GB" baseline="0" dirty="0" err="1" smtClean="0"/>
                        <a:t>ystyried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 err="1" smtClean="0"/>
                        <a:t>anhawsterau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mae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athrawon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yn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profi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err="1" smtClean="0"/>
                        <a:t>wrth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gyflwyno’r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cwricwlwm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Saesneg</a:t>
                      </a:r>
                      <a:r>
                        <a:rPr lang="en-GB" b="0" baseline="0" dirty="0" smtClean="0"/>
                        <a:t> ac </a:t>
                      </a:r>
                      <a:r>
                        <a:rPr lang="en-GB" b="0" baseline="0" dirty="0" err="1" smtClean="0"/>
                        <a:t>addysgu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trwy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gyfrwng</a:t>
                      </a:r>
                      <a:r>
                        <a:rPr lang="en-GB" b="0" baseline="0" dirty="0" smtClean="0"/>
                        <a:t> y </a:t>
                      </a:r>
                      <a:r>
                        <a:rPr lang="en-GB" b="0" baseline="0" dirty="0" err="1" smtClean="0"/>
                        <a:t>Saesneg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i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ddisgyblion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CA2</a:t>
                      </a:r>
                      <a:r>
                        <a:rPr lang="en-GB" b="0" dirty="0" smtClean="0"/>
                        <a:t> a </a:t>
                      </a:r>
                      <a:r>
                        <a:rPr lang="en-GB" b="0" dirty="0" err="1" smtClean="0"/>
                        <a:t>sut</a:t>
                      </a:r>
                      <a:r>
                        <a:rPr lang="en-GB" b="0" dirty="0" smtClean="0"/>
                        <a:t> y gallant </a:t>
                      </a:r>
                      <a:r>
                        <a:rPr lang="en-GB" b="0" dirty="0" err="1" smtClean="0"/>
                        <a:t>eu</a:t>
                      </a:r>
                      <a:r>
                        <a:rPr lang="en-GB" b="0" dirty="0" smtClean="0"/>
                        <a:t> </a:t>
                      </a:r>
                      <a:r>
                        <a:rPr lang="en-GB" b="0" dirty="0" err="1" smtClean="0"/>
                        <a:t>goresgyn</a:t>
                      </a: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;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</a:t>
                      </a:r>
                      <a:r>
                        <a:rPr lang="en-GB" baseline="0" dirty="0" smtClean="0"/>
                        <a:t> chi </a:t>
                      </a:r>
                      <a:r>
                        <a:rPr lang="en-GB" baseline="0" dirty="0" err="1" smtClean="0"/>
                        <a:t>ddod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yn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 </a:t>
                      </a:r>
                      <a:r>
                        <a:rPr lang="en-GB" b="1" dirty="0" err="1" smtClean="0"/>
                        <a:t>gyfarwydd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gyda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="1" baseline="0" dirty="0" err="1" smtClean="0"/>
                        <a:t>thestunau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1" baseline="0" dirty="0" err="1" smtClean="0"/>
                        <a:t>Saesneg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err="1" smtClean="0"/>
                        <a:t>sy’n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dda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i’w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defnyddio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yn</a:t>
                      </a:r>
                      <a:r>
                        <a:rPr lang="en-GB" b="0" baseline="0" dirty="0" smtClean="0"/>
                        <a:t> y </a:t>
                      </a:r>
                      <a:r>
                        <a:rPr lang="en-GB" b="0" baseline="0" dirty="0" err="1" smtClean="0"/>
                        <a:t>dosbarth</a:t>
                      </a:r>
                      <a:r>
                        <a:rPr lang="en-GB" b="0" baseline="0" dirty="0" smtClean="0"/>
                        <a:t> a </a:t>
                      </a:r>
                      <a:r>
                        <a:rPr lang="en-GB" b="0" baseline="0" dirty="0" err="1" smtClean="0"/>
                        <a:t>dechrau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ystyried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sut</a:t>
                      </a:r>
                      <a:r>
                        <a:rPr lang="en-GB" b="0" baseline="0" dirty="0" smtClean="0"/>
                        <a:t> y </a:t>
                      </a:r>
                      <a:r>
                        <a:rPr lang="en-GB" b="0" baseline="0" dirty="0" err="1" smtClean="0"/>
                        <a:t>gallech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eu</a:t>
                      </a:r>
                      <a:r>
                        <a:rPr lang="en-GB" b="0" baseline="0" dirty="0" smtClean="0"/>
                        <a:t> </a:t>
                      </a:r>
                      <a:r>
                        <a:rPr lang="en-GB" b="0" baseline="0" dirty="0" err="1" smtClean="0"/>
                        <a:t>defnyddio</a:t>
                      </a:r>
                      <a:r>
                        <a:rPr lang="en-GB" b="0" baseline="0" dirty="0" smtClean="0"/>
                        <a:t>.</a:t>
                      </a:r>
                      <a:endParaRPr lang="en-GB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2.1, 3.3.1 &amp; 3.3.2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8096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www.babette-cole.co.uk/wp-content/uploads/2013/09/International-Story-Telling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13768" y="2607221"/>
            <a:ext cx="2066842" cy="2025507"/>
          </a:xfrm>
          <a:prstGeom prst="rect">
            <a:avLst/>
          </a:prstGeom>
          <a:noFill/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47859" y="1364306"/>
            <a:ext cx="2883981" cy="54112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Mae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da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medru</a:t>
            </a:r>
            <a:r>
              <a:rPr lang="en-GB" sz="1600" dirty="0" smtClean="0"/>
              <a:t> </a:t>
            </a:r>
            <a:r>
              <a:rPr lang="en-GB" sz="1600" dirty="0" err="1" smtClean="0"/>
              <a:t>cymell</a:t>
            </a:r>
            <a:r>
              <a:rPr lang="en-GB" sz="1600" dirty="0" smtClean="0"/>
              <a:t> a </a:t>
            </a:r>
            <a:r>
              <a:rPr lang="en-GB" sz="1600" dirty="0" err="1" smtClean="0"/>
              <a:t>sbarduno</a:t>
            </a:r>
            <a:r>
              <a:rPr lang="en-GB" sz="1600" dirty="0" smtClean="0"/>
              <a:t> 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;</a:t>
            </a:r>
            <a:endParaRPr lang="en-GB" sz="16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997525-F059-4DF0-89E7-FC9EDAF5E82D}"/>
              </a:ext>
            </a:extLst>
          </p:cNvPr>
          <p:cNvSpPr/>
          <p:nvPr/>
        </p:nvSpPr>
        <p:spPr>
          <a:xfrm>
            <a:off x="244979" y="3454983"/>
            <a:ext cx="2646040" cy="83099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 smtClean="0"/>
              <a:t>Mae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cynothwyo</a:t>
            </a:r>
            <a:r>
              <a:rPr lang="en-GB" sz="1600" dirty="0"/>
              <a:t>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ymgyfarwyddo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iaith</a:t>
            </a:r>
            <a:r>
              <a:rPr lang="en-GB" sz="1600" dirty="0" smtClean="0"/>
              <a:t>;</a:t>
            </a:r>
            <a:endParaRPr lang="en-GB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D22D79-6690-47CC-99A3-33B342264FF0}"/>
              </a:ext>
            </a:extLst>
          </p:cNvPr>
          <p:cNvSpPr/>
          <p:nvPr/>
        </p:nvSpPr>
        <p:spPr>
          <a:xfrm>
            <a:off x="6400800" y="-81608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Good stories engage and motivate students;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1318FC-8D0E-4E0D-8174-88E54D2B8484}"/>
              </a:ext>
            </a:extLst>
          </p:cNvPr>
          <p:cNvSpPr/>
          <p:nvPr/>
        </p:nvSpPr>
        <p:spPr>
          <a:xfrm>
            <a:off x="247859" y="2067457"/>
            <a:ext cx="2787901" cy="1077218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 smtClean="0"/>
              <a:t>Mae plant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mwynhau</a:t>
            </a:r>
            <a:r>
              <a:rPr lang="en-GB" sz="1600" dirty="0" smtClean="0"/>
              <a:t>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ac </a:t>
            </a:r>
            <a:r>
              <a:rPr lang="en-GB" sz="1600" dirty="0" err="1" smtClean="0"/>
              <a:t>yn</a:t>
            </a:r>
            <a:r>
              <a:rPr lang="en-GB" sz="1600" dirty="0"/>
              <a:t> </a:t>
            </a:r>
            <a:r>
              <a:rPr lang="en-GB" sz="1600" dirty="0" err="1" smtClean="0"/>
              <a:t>ymgysylltu</a:t>
            </a:r>
            <a:r>
              <a:rPr lang="en-GB" sz="1600" dirty="0" smtClean="0"/>
              <a:t> </a:t>
            </a:r>
            <a:r>
              <a:rPr lang="en-GB" sz="1600" dirty="0" err="1" smtClean="0"/>
              <a:t>gyda</a:t>
            </a:r>
            <a:r>
              <a:rPr lang="en-GB" sz="1600" dirty="0" smtClean="0"/>
              <a:t> </a:t>
            </a:r>
            <a:r>
              <a:rPr lang="en-GB" sz="1600" dirty="0" err="1" smtClean="0"/>
              <a:t>nhw</a:t>
            </a:r>
            <a:r>
              <a:rPr lang="en-GB" sz="1600" dirty="0" smtClean="0"/>
              <a:t>—</a:t>
            </a:r>
            <a:r>
              <a:rPr lang="en-GB" sz="1600" dirty="0" err="1" smtClean="0"/>
              <a:t>maent</a:t>
            </a:r>
            <a:r>
              <a:rPr lang="en-GB" sz="1600" dirty="0" smtClean="0"/>
              <a:t> </a:t>
            </a:r>
            <a:r>
              <a:rPr lang="en-GB" sz="1600" dirty="0" err="1" smtClean="0"/>
              <a:t>ynghlwm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iaith</a:t>
            </a:r>
            <a:r>
              <a:rPr lang="en-GB" sz="1600" dirty="0" smtClean="0"/>
              <a:t> y </a:t>
            </a:r>
            <a:r>
              <a:rPr lang="en-GB" sz="1600" dirty="0" err="1" smtClean="0"/>
              <a:t>stori</a:t>
            </a:r>
            <a:r>
              <a:rPr lang="en-GB" sz="1600" dirty="0" smtClean="0"/>
              <a:t> </a:t>
            </a:r>
            <a:r>
              <a:rPr lang="en-GB" sz="1600" dirty="0" err="1" smtClean="0"/>
              <a:t>hefyd</a:t>
            </a:r>
            <a:r>
              <a:rPr lang="en-GB" sz="1600" dirty="0" smtClean="0"/>
              <a:t>;</a:t>
            </a:r>
            <a:endParaRPr lang="en-GB" sz="16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4F1E1C1-56B4-413B-8D9A-2C2306F8E050}"/>
              </a:ext>
            </a:extLst>
          </p:cNvPr>
          <p:cNvSpPr txBox="1">
            <a:spLocks/>
          </p:cNvSpPr>
          <p:nvPr/>
        </p:nvSpPr>
        <p:spPr>
          <a:xfrm>
            <a:off x="224736" y="4509121"/>
            <a:ext cx="2723938" cy="988500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err="1" smtClean="0"/>
              <a:t>Gellir</a:t>
            </a:r>
            <a:r>
              <a:rPr lang="en-GB" sz="1600" dirty="0" smtClean="0"/>
              <a:t> </a:t>
            </a:r>
            <a:r>
              <a:rPr lang="en-GB" sz="1600" dirty="0" err="1" smtClean="0"/>
              <a:t>defnyddio’r</a:t>
            </a:r>
            <a:r>
              <a:rPr lang="en-GB" sz="1600" dirty="0" smtClean="0"/>
              <a:t> </a:t>
            </a:r>
            <a:r>
              <a:rPr lang="en-GB" sz="1600" dirty="0" err="1" smtClean="0"/>
              <a:t>deunydd</a:t>
            </a:r>
            <a:r>
              <a:rPr lang="en-GB" sz="1600" dirty="0" smtClean="0"/>
              <a:t> </a:t>
            </a:r>
            <a:r>
              <a:rPr lang="en-GB" sz="1600" dirty="0" err="1" smtClean="0"/>
              <a:t>mewn</a:t>
            </a:r>
            <a:r>
              <a:rPr lang="en-GB" sz="1600" dirty="0" smtClean="0"/>
              <a:t>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</a:t>
            </a:r>
            <a:r>
              <a:rPr lang="en-GB" sz="1600" dirty="0" err="1" smtClean="0"/>
              <a:t>fel</a:t>
            </a:r>
            <a:r>
              <a:rPr lang="en-GB" sz="1600" dirty="0" smtClean="0"/>
              <a:t> </a:t>
            </a:r>
            <a:r>
              <a:rPr lang="en-GB" sz="1600" dirty="0" err="1" smtClean="0"/>
              <a:t>ysgogiad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gyfer</a:t>
            </a:r>
            <a:r>
              <a:rPr lang="en-GB" sz="1600" dirty="0" smtClean="0"/>
              <a:t> </a:t>
            </a:r>
            <a:r>
              <a:rPr lang="en-GB" sz="1600" dirty="0" err="1" smtClean="0"/>
              <a:t>siarad</a:t>
            </a:r>
            <a:r>
              <a:rPr lang="en-GB" sz="1600" dirty="0" smtClean="0"/>
              <a:t>, </a:t>
            </a:r>
            <a:r>
              <a:rPr lang="en-GB" sz="1600" dirty="0" err="1" smtClean="0"/>
              <a:t>gwrando</a:t>
            </a:r>
            <a:r>
              <a:rPr lang="en-GB" sz="1600" dirty="0" smtClean="0"/>
              <a:t> ac </a:t>
            </a:r>
            <a:r>
              <a:rPr lang="en-GB" sz="1600" dirty="0" err="1" smtClean="0"/>
              <a:t>ysgrifennu</a:t>
            </a:r>
            <a:r>
              <a:rPr lang="en-GB" sz="2100" dirty="0" smtClean="0"/>
              <a:t>;</a:t>
            </a: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24EFD5F-67B4-4E0B-8B08-E3564C411F37}"/>
              </a:ext>
            </a:extLst>
          </p:cNvPr>
          <p:cNvSpPr txBox="1">
            <a:spLocks/>
          </p:cNvSpPr>
          <p:nvPr/>
        </p:nvSpPr>
        <p:spPr>
          <a:xfrm>
            <a:off x="6097183" y="1353080"/>
            <a:ext cx="2469208" cy="1036212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Mae </a:t>
            </a:r>
            <a:r>
              <a:rPr lang="en-GB" sz="1600" dirty="0" err="1" smtClean="0"/>
              <a:t>adrodd</a:t>
            </a:r>
            <a:r>
              <a:rPr lang="en-GB" sz="1600" dirty="0" smtClean="0"/>
              <a:t> </a:t>
            </a:r>
            <a:r>
              <a:rPr lang="en-GB" sz="1600" dirty="0" err="1" smtClean="0"/>
              <a:t>stori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darparu</a:t>
            </a:r>
            <a:r>
              <a:rPr lang="en-GB" sz="1600" dirty="0" smtClean="0"/>
              <a:t> </a:t>
            </a:r>
            <a:r>
              <a:rPr lang="en-GB" sz="1600" dirty="0" err="1" smtClean="0"/>
              <a:t>cyfleoedd</a:t>
            </a:r>
            <a:r>
              <a:rPr lang="en-GB" sz="1600" dirty="0" smtClean="0"/>
              <a:t> </a:t>
            </a:r>
            <a:r>
              <a:rPr lang="en-GB" sz="1600" dirty="0" err="1" smtClean="0"/>
              <a:t>i</a:t>
            </a:r>
            <a:r>
              <a:rPr lang="en-GB" sz="1600" dirty="0" smtClean="0"/>
              <a:t> </a:t>
            </a:r>
            <a:r>
              <a:rPr lang="en-GB" sz="1600" dirty="0" err="1" smtClean="0"/>
              <a:t>fynegi</a:t>
            </a:r>
            <a:r>
              <a:rPr lang="en-GB" sz="1600" dirty="0" smtClean="0"/>
              <a:t>  </a:t>
            </a:r>
            <a:r>
              <a:rPr lang="en-GB" sz="1600" dirty="0" err="1" smtClean="0"/>
              <a:t>meddyliau</a:t>
            </a:r>
            <a:r>
              <a:rPr lang="en-GB" sz="1600" dirty="0" smtClean="0"/>
              <a:t> a </a:t>
            </a:r>
            <a:r>
              <a:rPr lang="en-GB" sz="1600" dirty="0" err="1" smtClean="0"/>
              <a:t>phryderon</a:t>
            </a:r>
            <a:r>
              <a:rPr lang="en-GB" sz="1600" dirty="0" smtClean="0"/>
              <a:t> </a:t>
            </a:r>
            <a:r>
              <a:rPr lang="en-GB" sz="1600" dirty="0" err="1" smtClean="0"/>
              <a:t>posibl</a:t>
            </a:r>
            <a:r>
              <a:rPr lang="en-GB" sz="1600" dirty="0" smtClean="0"/>
              <a:t>;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4BB5E42-A0D3-47DA-8B8C-8F7B185D3FD5}"/>
              </a:ext>
            </a:extLst>
          </p:cNvPr>
          <p:cNvSpPr txBox="1">
            <a:spLocks/>
          </p:cNvSpPr>
          <p:nvPr/>
        </p:nvSpPr>
        <p:spPr>
          <a:xfrm>
            <a:off x="6137425" y="2615777"/>
            <a:ext cx="2388723" cy="135411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900" dirty="0" smtClean="0"/>
              <a:t>Mae </a:t>
            </a:r>
            <a:r>
              <a:rPr lang="en-GB" sz="1900" dirty="0" err="1" smtClean="0"/>
              <a:t>straeon</a:t>
            </a:r>
            <a:r>
              <a:rPr lang="en-GB" sz="1900" dirty="0" smtClean="0"/>
              <a:t> </a:t>
            </a:r>
            <a:r>
              <a:rPr lang="en-GB" sz="1900" dirty="0" err="1" smtClean="0"/>
              <a:t>yn</a:t>
            </a:r>
            <a:r>
              <a:rPr lang="en-GB" sz="1900" dirty="0" smtClean="0"/>
              <a:t> </a:t>
            </a:r>
            <a:r>
              <a:rPr lang="en-GB" sz="1900" dirty="0" err="1" smtClean="0"/>
              <a:t>ein</a:t>
            </a:r>
            <a:r>
              <a:rPr lang="en-GB" sz="1900" dirty="0" smtClean="0"/>
              <a:t> </a:t>
            </a:r>
            <a:r>
              <a:rPr lang="en-GB" sz="1900" dirty="0" err="1" smtClean="0"/>
              <a:t>cynorthwyo</a:t>
            </a:r>
            <a:r>
              <a:rPr lang="en-GB" sz="1900" dirty="0" smtClean="0"/>
              <a:t> </a:t>
            </a:r>
            <a:r>
              <a:rPr lang="en-GB" sz="1900" dirty="0" err="1" smtClean="0"/>
              <a:t>i</a:t>
            </a:r>
            <a:r>
              <a:rPr lang="en-GB" sz="1900" dirty="0" smtClean="0"/>
              <a:t> </a:t>
            </a:r>
            <a:r>
              <a:rPr lang="en-GB" sz="1900" dirty="0" err="1" smtClean="0"/>
              <a:t>empatheisio</a:t>
            </a:r>
            <a:r>
              <a:rPr lang="en-GB" sz="1900" dirty="0" smtClean="0"/>
              <a:t> ag </a:t>
            </a:r>
            <a:r>
              <a:rPr lang="en-GB" sz="1900" dirty="0" err="1" smtClean="0"/>
              <a:t>eraill</a:t>
            </a:r>
            <a:r>
              <a:rPr lang="en-GB" sz="1900" dirty="0" smtClean="0"/>
              <a:t>. Mae </a:t>
            </a:r>
            <a:r>
              <a:rPr lang="en-GB" sz="1900" dirty="0" err="1" smtClean="0"/>
              <a:t>straeon</a:t>
            </a:r>
            <a:r>
              <a:rPr lang="en-GB" sz="1900" dirty="0" smtClean="0"/>
              <a:t> </a:t>
            </a:r>
            <a:r>
              <a:rPr lang="en-GB" sz="1900" dirty="0" err="1" smtClean="0"/>
              <a:t>yn</a:t>
            </a:r>
            <a:r>
              <a:rPr lang="en-GB" sz="1900" dirty="0" smtClean="0"/>
              <a:t> </a:t>
            </a:r>
            <a:r>
              <a:rPr lang="en-GB" sz="1900" dirty="0" err="1" smtClean="0"/>
              <a:t>bwysig</a:t>
            </a:r>
            <a:r>
              <a:rPr lang="en-GB" sz="1900" dirty="0" smtClean="0"/>
              <a:t> </a:t>
            </a:r>
            <a:r>
              <a:rPr lang="en-GB" sz="1900" dirty="0" err="1"/>
              <a:t>i</a:t>
            </a:r>
            <a:r>
              <a:rPr lang="en-GB" sz="1900" dirty="0" err="1" smtClean="0"/>
              <a:t>’n</a:t>
            </a:r>
            <a:r>
              <a:rPr lang="en-GB" sz="1900" dirty="0" smtClean="0"/>
              <a:t> </a:t>
            </a:r>
            <a:r>
              <a:rPr lang="en-GB" sz="1900" dirty="0" err="1" smtClean="0"/>
              <a:t>datblygiad</a:t>
            </a:r>
            <a:r>
              <a:rPr lang="en-GB" sz="1900" dirty="0" smtClean="0"/>
              <a:t> </a:t>
            </a:r>
            <a:r>
              <a:rPr lang="en-GB" sz="1900" dirty="0" err="1" smtClean="0"/>
              <a:t>ni</a:t>
            </a:r>
            <a:r>
              <a:rPr lang="en-GB" sz="1900" dirty="0" smtClean="0"/>
              <a:t> </a:t>
            </a:r>
            <a:r>
              <a:rPr lang="en-GB" sz="1900" dirty="0" err="1" smtClean="0"/>
              <a:t>fel</a:t>
            </a:r>
            <a:r>
              <a:rPr lang="en-GB" sz="1900" dirty="0" smtClean="0"/>
              <a:t> </a:t>
            </a:r>
            <a:r>
              <a:rPr lang="en-GB" sz="1900" dirty="0" err="1" smtClean="0"/>
              <a:t>bodau</a:t>
            </a:r>
            <a:r>
              <a:rPr lang="en-GB" sz="1900" dirty="0" smtClean="0"/>
              <a:t> </a:t>
            </a:r>
            <a:r>
              <a:rPr lang="en-GB" sz="1900" dirty="0" err="1" smtClean="0"/>
              <a:t>dynol</a:t>
            </a:r>
            <a:r>
              <a:rPr lang="en-GB" sz="1900" dirty="0" smtClean="0"/>
              <a:t>;</a:t>
            </a:r>
            <a:endParaRPr lang="en-GB" sz="19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3BF6A81-D55C-4F93-AF64-611F4F1BB34A}"/>
              </a:ext>
            </a:extLst>
          </p:cNvPr>
          <p:cNvSpPr txBox="1">
            <a:spLocks/>
          </p:cNvSpPr>
          <p:nvPr/>
        </p:nvSpPr>
        <p:spPr>
          <a:xfrm>
            <a:off x="3275856" y="1306253"/>
            <a:ext cx="2470185" cy="112986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 smtClean="0"/>
              <a:t>Mae </a:t>
            </a:r>
            <a:r>
              <a:rPr lang="en-GB" sz="1600" dirty="0" err="1" smtClean="0"/>
              <a:t>straeon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gallu</a:t>
            </a:r>
            <a:r>
              <a:rPr lang="en-GB" sz="1600" dirty="0" smtClean="0"/>
              <a:t> </a:t>
            </a:r>
            <a:r>
              <a:rPr lang="en-GB" sz="1600" dirty="0" err="1" smtClean="0"/>
              <a:t>datblygu</a:t>
            </a:r>
            <a:r>
              <a:rPr lang="en-GB" sz="1600" dirty="0" smtClean="0"/>
              <a:t> </a:t>
            </a:r>
            <a:r>
              <a:rPr lang="en-GB" sz="1600" dirty="0" err="1" smtClean="0"/>
              <a:t>sgiliau</a:t>
            </a:r>
            <a:r>
              <a:rPr lang="en-GB" sz="1600" dirty="0" smtClean="0"/>
              <a:t> </a:t>
            </a:r>
            <a:r>
              <a:rPr lang="en-GB" sz="1600" dirty="0" err="1" smtClean="0"/>
              <a:t>meddwl</a:t>
            </a:r>
            <a:r>
              <a:rPr lang="en-GB" sz="1600" dirty="0" smtClean="0"/>
              <a:t> </a:t>
            </a:r>
            <a:r>
              <a:rPr lang="en-GB" sz="1600" dirty="0" err="1" smtClean="0"/>
              <a:t>disgyblion</a:t>
            </a:r>
            <a:r>
              <a:rPr lang="en-GB" sz="1600" dirty="0" smtClean="0"/>
              <a:t>;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3776F87-1D33-4B04-A778-DD8A54D13C31}"/>
              </a:ext>
            </a:extLst>
          </p:cNvPr>
          <p:cNvSpPr txBox="1">
            <a:spLocks/>
          </p:cNvSpPr>
          <p:nvPr/>
        </p:nvSpPr>
        <p:spPr>
          <a:xfrm>
            <a:off x="3595556" y="4785287"/>
            <a:ext cx="1823628" cy="86110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dirty="0" smtClean="0"/>
              <a:t>Mae </a:t>
            </a:r>
            <a:r>
              <a:rPr lang="en-GB" sz="2100" dirty="0" err="1" smtClean="0"/>
              <a:t>straeon</a:t>
            </a:r>
            <a:r>
              <a:rPr lang="en-GB" sz="2100" dirty="0" smtClean="0"/>
              <a:t> </a:t>
            </a:r>
            <a:r>
              <a:rPr lang="en-GB" sz="2100" dirty="0" err="1" smtClean="0"/>
              <a:t>yn</a:t>
            </a:r>
            <a:r>
              <a:rPr lang="en-GB" sz="2100" dirty="0" smtClean="0"/>
              <a:t> </a:t>
            </a:r>
            <a:r>
              <a:rPr lang="en-GB" sz="2100" dirty="0" err="1" smtClean="0"/>
              <a:t>rhoi</a:t>
            </a:r>
            <a:r>
              <a:rPr lang="en-GB" sz="2100" dirty="0" smtClean="0"/>
              <a:t> </a:t>
            </a:r>
            <a:r>
              <a:rPr lang="en-GB" sz="2100" dirty="0" err="1" smtClean="0"/>
              <a:t>ffenest</a:t>
            </a:r>
            <a:r>
              <a:rPr lang="en-GB" sz="2100" dirty="0" smtClean="0"/>
              <a:t> </a:t>
            </a:r>
            <a:r>
              <a:rPr lang="en-GB" sz="2100" dirty="0" err="1" smtClean="0"/>
              <a:t>inni</a:t>
            </a:r>
            <a:r>
              <a:rPr lang="en-GB" sz="2100" dirty="0" smtClean="0"/>
              <a:t> </a:t>
            </a:r>
            <a:r>
              <a:rPr lang="en-GB" sz="2100" dirty="0" err="1"/>
              <a:t>i</a:t>
            </a:r>
            <a:r>
              <a:rPr lang="en-GB" sz="2100" dirty="0" err="1" smtClean="0"/>
              <a:t>’r</a:t>
            </a:r>
            <a:r>
              <a:rPr lang="en-GB" sz="2100" dirty="0" smtClean="0"/>
              <a:t> </a:t>
            </a:r>
            <a:r>
              <a:rPr lang="en-GB" sz="2100" dirty="0" err="1" smtClean="0"/>
              <a:t>byd</a:t>
            </a:r>
            <a:r>
              <a:rPr lang="en-GB" sz="2100" dirty="0" smtClean="0"/>
              <a:t>;</a:t>
            </a:r>
            <a:endParaRPr lang="en-GB" sz="21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BBCB3E-E659-43B4-99BA-6C7FCB144947}"/>
              </a:ext>
            </a:extLst>
          </p:cNvPr>
          <p:cNvSpPr txBox="1"/>
          <p:nvPr/>
        </p:nvSpPr>
        <p:spPr>
          <a:xfrm>
            <a:off x="6189958" y="4143842"/>
            <a:ext cx="2558506" cy="14773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AC </a:t>
            </a:r>
            <a:r>
              <a:rPr lang="en-GB" b="1" dirty="0" err="1" smtClean="0"/>
              <a:t>mae</a:t>
            </a:r>
            <a:r>
              <a:rPr lang="en-GB" b="1" dirty="0" smtClean="0"/>
              <a:t> </a:t>
            </a:r>
            <a:r>
              <a:rPr lang="en-GB" b="1" dirty="0" err="1" smtClean="0"/>
              <a:t>straeon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ysgogiad</a:t>
            </a:r>
            <a:r>
              <a:rPr lang="en-GB" b="1" dirty="0" smtClean="0"/>
              <a:t> </a:t>
            </a:r>
            <a:r>
              <a:rPr lang="en-GB" b="1" dirty="0" err="1" smtClean="0"/>
              <a:t>gwych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gyfer</a:t>
            </a:r>
            <a:r>
              <a:rPr lang="en-GB" b="1" dirty="0" smtClean="0"/>
              <a:t> </a:t>
            </a:r>
            <a:r>
              <a:rPr lang="en-GB" b="1" dirty="0" err="1" smtClean="0"/>
              <a:t>pob</a:t>
            </a:r>
            <a:r>
              <a:rPr lang="en-GB" b="1" dirty="0" smtClean="0"/>
              <a:t> math o </a:t>
            </a:r>
            <a:r>
              <a:rPr lang="en-GB" b="1" dirty="0" err="1" smtClean="0"/>
              <a:t>ddysgu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dosbarth</a:t>
            </a:r>
            <a:r>
              <a:rPr lang="en-GB" b="1" dirty="0" smtClean="0"/>
              <a:t>!</a:t>
            </a:r>
            <a:endParaRPr lang="en-GB" b="1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678698E4-3FA8-4F0D-9173-41CC58AA25C5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715241"/>
          </a:xfrm>
          <a:prstGeom prst="rect">
            <a:avLst/>
          </a:prstGeom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smtClean="0"/>
              <a:t>Pam bod </a:t>
            </a:r>
            <a:r>
              <a:rPr lang="en-GB" sz="3600" dirty="0" err="1" smtClean="0"/>
              <a:t>straeon</a:t>
            </a:r>
            <a:r>
              <a:rPr lang="en-GB" sz="3600" dirty="0" smtClean="0"/>
              <a:t> a </a:t>
            </a:r>
            <a:r>
              <a:rPr lang="en-GB" sz="3600" dirty="0" err="1" smtClean="0"/>
              <a:t>nofelau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bwysig</a:t>
            </a:r>
            <a:r>
              <a:rPr lang="en-GB" sz="3600" dirty="0" smtClean="0"/>
              <a:t>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6361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200" y="224540"/>
            <a:ext cx="2088232" cy="2664296"/>
          </a:xfrm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3600" dirty="0" smtClean="0"/>
              <a:t>Beth </a:t>
            </a:r>
            <a:r>
              <a:rPr lang="en-GB" sz="3600" dirty="0" err="1" smtClean="0"/>
              <a:t>sy’n</a:t>
            </a:r>
            <a:r>
              <a:rPr lang="en-GB" sz="3600" dirty="0" smtClean="0"/>
              <a:t> </a:t>
            </a:r>
            <a:r>
              <a:rPr lang="en-GB" sz="3600" dirty="0" err="1" smtClean="0"/>
              <a:t>gwneud</a:t>
            </a:r>
            <a:r>
              <a:rPr lang="en-GB" sz="3600" dirty="0" smtClean="0"/>
              <a:t> </a:t>
            </a:r>
            <a:r>
              <a:rPr lang="en-GB" sz="3600" dirty="0" err="1" smtClean="0"/>
              <a:t>stori</a:t>
            </a:r>
            <a:r>
              <a:rPr lang="en-GB" sz="3600" dirty="0" smtClean="0"/>
              <a:t> </a:t>
            </a:r>
            <a:r>
              <a:rPr lang="en-GB" sz="3600" dirty="0" err="1" smtClean="0"/>
              <a:t>dda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39724"/>
            <a:ext cx="2339752" cy="1617414"/>
          </a:xfrm>
          <a:ln w="76200">
            <a:solidFill>
              <a:srgbClr val="FF000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3119" y="3951570"/>
            <a:ext cx="1152128" cy="1638595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939" y="332656"/>
            <a:ext cx="1304308" cy="1212635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02693"/>
            <a:ext cx="1957046" cy="1891475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BCEFB68-1E12-4328-B1C8-29D32B965EE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685839">
            <a:off x="5967193" y="3667961"/>
            <a:ext cx="2162905" cy="1216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8E2F95-E775-4FA8-9FF6-C2ACA0D7F0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645" y="4555820"/>
            <a:ext cx="1710789" cy="10608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91880" y="4077072"/>
            <a:ext cx="21602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 err="1" smtClean="0">
                <a:solidFill>
                  <a:schemeClr val="tx2">
                    <a:lumMod val="75000"/>
                  </a:schemeClr>
                </a:solidFill>
              </a:rPr>
              <a:t>Tasg</a:t>
            </a:r>
            <a:r>
              <a:rPr lang="en-GB" sz="25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500" b="1" dirty="0" err="1" smtClean="0">
                <a:solidFill>
                  <a:schemeClr val="tx2">
                    <a:lumMod val="75000"/>
                  </a:schemeClr>
                </a:solidFill>
              </a:rPr>
              <a:t>Diamwnt</a:t>
            </a:r>
            <a:r>
              <a:rPr lang="en-GB" sz="2500" b="1" dirty="0" smtClean="0">
                <a:solidFill>
                  <a:schemeClr val="tx2">
                    <a:lumMod val="75000"/>
                  </a:schemeClr>
                </a:solidFill>
              </a:rPr>
              <a:t> 9</a:t>
            </a:r>
            <a:endParaRPr lang="en-GB" sz="25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872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FDEC3-E4EE-4358-9416-347D95C3E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7864" y="404664"/>
            <a:ext cx="5338936" cy="496855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/>
              <a:t>Beth </a:t>
            </a:r>
            <a:r>
              <a:rPr lang="en-GB" sz="3200" dirty="0" err="1" smtClean="0"/>
              <a:t>mae</a:t>
            </a:r>
            <a:r>
              <a:rPr lang="en-GB" sz="3200" dirty="0" smtClean="0"/>
              <a:t> </a:t>
            </a:r>
            <a:r>
              <a:rPr lang="en-GB" sz="3200" dirty="0" err="1" smtClean="0"/>
              <a:t>fel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fod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blentyn</a:t>
            </a:r>
            <a:r>
              <a:rPr lang="en-GB" sz="3200" dirty="0" smtClean="0"/>
              <a:t> 7 </a:t>
            </a:r>
            <a:r>
              <a:rPr lang="en-GB" sz="3200" dirty="0" err="1" smtClean="0"/>
              <a:t>oed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ysgol</a:t>
            </a:r>
            <a:r>
              <a:rPr lang="en-GB" sz="3200" dirty="0" smtClean="0"/>
              <a:t> </a:t>
            </a:r>
            <a:r>
              <a:rPr lang="en-GB" sz="3200" dirty="0" err="1" smtClean="0"/>
              <a:t>cyfrwng-Cymraeg</a:t>
            </a:r>
            <a:r>
              <a:rPr lang="en-GB" sz="3200" dirty="0" smtClean="0"/>
              <a:t> a </a:t>
            </a:r>
            <a:r>
              <a:rPr lang="en-GB" sz="3200" dirty="0" err="1" smtClean="0"/>
              <a:t>chael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cyflwno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ffurfiol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Saesneg</a:t>
            </a:r>
            <a:r>
              <a:rPr lang="en-GB" sz="3200" dirty="0" smtClean="0"/>
              <a:t> am y </a:t>
            </a:r>
            <a:r>
              <a:rPr lang="en-GB" sz="3200" dirty="0" err="1" smtClean="0"/>
              <a:t>tro</a:t>
            </a:r>
            <a:r>
              <a:rPr lang="en-GB" sz="3200" dirty="0" smtClean="0"/>
              <a:t> </a:t>
            </a:r>
            <a:r>
              <a:rPr lang="en-GB" sz="3200" dirty="0" err="1" smtClean="0"/>
              <a:t>cyntaf</a:t>
            </a:r>
            <a:r>
              <a:rPr lang="en-GB" sz="3200" dirty="0" smtClean="0"/>
              <a:t>?</a:t>
            </a:r>
            <a:br>
              <a:rPr lang="en-GB" sz="3200" dirty="0" smtClean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err="1" smtClean="0"/>
              <a:t>Rhannwch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profiadau</a:t>
            </a:r>
            <a:r>
              <a:rPr lang="en-GB" sz="3200" dirty="0" smtClean="0"/>
              <a:t>.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8A32AA-60C4-4733-B712-BD6CB7396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68544" y="2864995"/>
            <a:ext cx="3600450" cy="2324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A4B5E6-8749-41C2-95F4-3B5A63381E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9552" y="1628800"/>
            <a:ext cx="2305528" cy="206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250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DA191-C770-410C-BEAA-530379EA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840" y="1544872"/>
            <a:ext cx="3893264" cy="231617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3800" dirty="0" smtClean="0"/>
              <a:t>Beth </a:t>
            </a:r>
            <a:r>
              <a:rPr lang="en-GB" sz="3800" dirty="0" err="1" smtClean="0"/>
              <a:t>yw’r</a:t>
            </a:r>
            <a:r>
              <a:rPr lang="en-GB" sz="3800" dirty="0" smtClean="0"/>
              <a:t> </a:t>
            </a:r>
            <a:r>
              <a:rPr lang="en-GB" sz="3800" dirty="0" err="1" smtClean="0"/>
              <a:t>anhawsterau</a:t>
            </a:r>
            <a:r>
              <a:rPr lang="en-GB" sz="3800" dirty="0" smtClean="0"/>
              <a:t> y </a:t>
            </a:r>
            <a:r>
              <a:rPr lang="en-GB" sz="3800" dirty="0" err="1" smtClean="0"/>
              <a:t>gallech</a:t>
            </a:r>
            <a:r>
              <a:rPr lang="en-GB" sz="3800" dirty="0" smtClean="0"/>
              <a:t> </a:t>
            </a:r>
            <a:r>
              <a:rPr lang="en-GB" sz="3800" dirty="0" err="1" smtClean="0"/>
              <a:t>wynebu</a:t>
            </a:r>
            <a:r>
              <a:rPr lang="en-GB" sz="3800" dirty="0" smtClean="0"/>
              <a:t>?</a:t>
            </a: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6F82D-5601-4B67-B47F-DE5A2DB04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00804"/>
            <a:ext cx="3538736" cy="122413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190FFE8-6E83-4A32-8790-62FF35D65106}"/>
              </a:ext>
            </a:extLst>
          </p:cNvPr>
          <p:cNvSpPr txBox="1">
            <a:spLocks/>
          </p:cNvSpPr>
          <p:nvPr/>
        </p:nvSpPr>
        <p:spPr>
          <a:xfrm>
            <a:off x="5255736" y="200804"/>
            <a:ext cx="353873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priodol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CDB6BAA-21DE-480A-A977-ED0BF0224D68}"/>
              </a:ext>
            </a:extLst>
          </p:cNvPr>
          <p:cNvSpPr txBox="1">
            <a:spLocks/>
          </p:cNvSpPr>
          <p:nvPr/>
        </p:nvSpPr>
        <p:spPr>
          <a:xfrm>
            <a:off x="323528" y="4221088"/>
            <a:ext cx="3538736" cy="122413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Gormod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y </a:t>
            </a:r>
            <a:r>
              <a:rPr lang="en-GB" dirty="0" err="1" smtClean="0"/>
              <a:t>cwricwlwm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2EF5A9-9EE0-4A38-A9C9-5893C56760F9}"/>
              </a:ext>
            </a:extLst>
          </p:cNvPr>
          <p:cNvSpPr txBox="1">
            <a:spLocks/>
          </p:cNvSpPr>
          <p:nvPr/>
        </p:nvSpPr>
        <p:spPr>
          <a:xfrm>
            <a:off x="5255736" y="4509120"/>
            <a:ext cx="3538736" cy="64807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Beth </a:t>
            </a:r>
            <a:r>
              <a:rPr lang="en-GB" dirty="0" err="1" smtClean="0"/>
              <a:t>arall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29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631" y="187856"/>
            <a:ext cx="8229600" cy="1143000"/>
          </a:xfrm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600" dirty="0" smtClean="0"/>
              <a:t>Faint o </a:t>
            </a:r>
            <a:r>
              <a:rPr lang="en-GB" sz="2600" dirty="0" err="1" smtClean="0"/>
              <a:t>awduron</a:t>
            </a:r>
            <a:r>
              <a:rPr lang="en-GB" sz="2600" dirty="0" smtClean="0"/>
              <a:t> plant y </a:t>
            </a:r>
            <a:r>
              <a:rPr lang="en-GB" sz="2600" dirty="0" err="1" smtClean="0"/>
              <a:t>gallwch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</a:t>
            </a:r>
            <a:r>
              <a:rPr lang="en-GB" sz="2600" dirty="0" err="1" smtClean="0"/>
              <a:t>henwi</a:t>
            </a:r>
            <a:r>
              <a:rPr lang="en-GB" sz="2600" dirty="0" smtClean="0"/>
              <a:t>?</a:t>
            </a:r>
            <a:endParaRPr lang="en-US" sz="2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920385"/>
            <a:ext cx="1444377" cy="187695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099854"/>
            <a:ext cx="2100860" cy="1573617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437" y="1470915"/>
            <a:ext cx="1933900" cy="1573342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982" y="2822710"/>
            <a:ext cx="1198344" cy="180296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966" y="1386907"/>
            <a:ext cx="2393005" cy="143580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77418" y="4734179"/>
            <a:ext cx="8229600" cy="1143000"/>
          </a:xfrm>
          <a:prstGeom prst="rect">
            <a:avLst/>
          </a:prstGeom>
          <a:ln w="76200"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200" dirty="0" err="1" smtClean="0"/>
              <a:t>Mae’n</a:t>
            </a:r>
            <a:r>
              <a:rPr lang="en-GB" sz="2200" dirty="0" smtClean="0"/>
              <a:t> </a:t>
            </a:r>
            <a:r>
              <a:rPr lang="en-GB" sz="2200" dirty="0" err="1" smtClean="0"/>
              <a:t>bwysig</a:t>
            </a:r>
            <a:r>
              <a:rPr lang="en-GB" sz="2200" dirty="0" smtClean="0"/>
              <a:t> </a:t>
            </a:r>
            <a:r>
              <a:rPr lang="en-GB" sz="2200" dirty="0" err="1" smtClean="0"/>
              <a:t>eich</a:t>
            </a:r>
            <a:r>
              <a:rPr lang="en-GB" sz="2200" dirty="0" smtClean="0"/>
              <a:t> bod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darllen</a:t>
            </a:r>
            <a:r>
              <a:rPr lang="en-GB" sz="2200" dirty="0" smtClean="0"/>
              <a:t> </a:t>
            </a:r>
            <a:r>
              <a:rPr lang="en-GB" sz="2200" dirty="0" err="1" smtClean="0"/>
              <a:t>llenyddiaeth</a:t>
            </a:r>
            <a:r>
              <a:rPr lang="en-GB" sz="2200" dirty="0" smtClean="0"/>
              <a:t> plant!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825818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5936" y="1340768"/>
            <a:ext cx="4211777" cy="3600400"/>
          </a:xfrm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5400" dirty="0" smtClean="0"/>
              <a:t/>
            </a:r>
            <a:br>
              <a:rPr lang="en-GB" sz="5400" dirty="0" smtClean="0"/>
            </a:br>
            <a:r>
              <a:rPr lang="en-GB" sz="5400" dirty="0" smtClean="0"/>
              <a:t>Pam bod </a:t>
            </a:r>
            <a:r>
              <a:rPr lang="en-GB" sz="5400" dirty="0" err="1" smtClean="0"/>
              <a:t>adrodd</a:t>
            </a:r>
            <a:r>
              <a:rPr lang="en-GB" sz="5400" dirty="0" smtClean="0"/>
              <a:t> </a:t>
            </a:r>
            <a:r>
              <a:rPr lang="en-GB" sz="5400" dirty="0" err="1" smtClean="0"/>
              <a:t>straeon</a:t>
            </a:r>
            <a:r>
              <a:rPr lang="en-GB" sz="5400" dirty="0" smtClean="0"/>
              <a:t> </a:t>
            </a:r>
            <a:r>
              <a:rPr lang="en-GB" sz="5400" dirty="0" err="1" smtClean="0"/>
              <a:t>yn</a:t>
            </a:r>
            <a:r>
              <a:rPr lang="en-GB" sz="5400" dirty="0" smtClean="0"/>
              <a:t> </a:t>
            </a:r>
            <a:r>
              <a:rPr lang="en-GB" sz="5400" dirty="0" err="1" smtClean="0"/>
              <a:t>bwysig</a:t>
            </a:r>
            <a:r>
              <a:rPr lang="en-GB" sz="5400" dirty="0" smtClean="0"/>
              <a:t>?</a:t>
            </a:r>
            <a:br>
              <a:rPr lang="en-GB" sz="5400" dirty="0" smtClean="0"/>
            </a:br>
            <a:endParaRPr lang="en-GB" sz="5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805" y="620688"/>
            <a:ext cx="1561338" cy="596646"/>
          </a:xfrm>
          <a:prstGeom prst="rect">
            <a:avLst/>
          </a:prstGeom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ADD44CF5-BAE8-4DAF-BEFC-A1A8F03E4C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2546053" cy="309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413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868" y="1033320"/>
            <a:ext cx="1561338" cy="5966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C72112-C0AA-4E26-B01F-19FE8F19B466}"/>
              </a:ext>
            </a:extLst>
          </p:cNvPr>
          <p:cNvSpPr txBox="1"/>
          <p:nvPr/>
        </p:nvSpPr>
        <p:spPr>
          <a:xfrm>
            <a:off x="5076335" y="2207640"/>
            <a:ext cx="3506771" cy="2169825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dirty="0" err="1" smtClean="0"/>
              <a:t>Ydw</a:t>
            </a:r>
            <a:r>
              <a:rPr lang="en-GB" sz="4500" dirty="0" smtClean="0"/>
              <a:t> </a:t>
            </a:r>
            <a:r>
              <a:rPr lang="en-GB" sz="4500" dirty="0" err="1"/>
              <a:t>i</a:t>
            </a:r>
            <a:r>
              <a:rPr lang="en-GB" sz="4500" dirty="0" err="1" smtClean="0"/>
              <a:t>’n</a:t>
            </a:r>
            <a:r>
              <a:rPr lang="en-GB" sz="4500" dirty="0" smtClean="0"/>
              <a:t> </a:t>
            </a:r>
            <a:r>
              <a:rPr lang="en-GB" sz="4500" dirty="0" err="1" smtClean="0"/>
              <a:t>adroddwr</a:t>
            </a:r>
            <a:r>
              <a:rPr lang="en-GB" sz="4500" dirty="0" smtClean="0"/>
              <a:t> </a:t>
            </a:r>
            <a:r>
              <a:rPr lang="en-GB" sz="4500" dirty="0" err="1" smtClean="0"/>
              <a:t>stori</a:t>
            </a:r>
            <a:r>
              <a:rPr lang="en-GB" sz="4500" dirty="0" smtClean="0"/>
              <a:t> d/da? </a:t>
            </a:r>
            <a:endParaRPr lang="en-GB" sz="4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82353C-F357-4656-800A-4D6DA86D846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377" y="2318971"/>
            <a:ext cx="3924867" cy="2616578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17505EB-655E-4F50-AA92-5CF5EC0F4090}"/>
              </a:ext>
            </a:extLst>
          </p:cNvPr>
          <p:cNvSpPr/>
          <p:nvPr/>
        </p:nvSpPr>
        <p:spPr>
          <a:xfrm>
            <a:off x="998119" y="5046879"/>
            <a:ext cx="400789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5"/>
              </a:rPr>
              <a:t>https://www.youtube.com/watch?v=hEgREFpqFfA</a:t>
            </a:r>
            <a:endParaRPr lang="en-GB" sz="135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8D9B5F-9773-4D12-B7AB-5C1E6371BD4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4237">
            <a:off x="2708362" y="869359"/>
            <a:ext cx="3408224" cy="170411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98119" y="692696"/>
            <a:ext cx="2853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/>
                </a:solidFill>
              </a:rPr>
              <a:t>Neil Griffiths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45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am CA2?</a:t>
            </a:r>
            <a:endParaRPr lang="en-GB" dirty="0"/>
          </a:p>
        </p:txBody>
      </p:sp>
      <p:graphicFrame>
        <p:nvGraphicFramePr>
          <p:cNvPr id="4" name="Content Placeholder 3">
            <a:hlinkClick r:id="" action="ppaction://ole?verb=0"/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04515"/>
              </p:ext>
            </p:extLst>
          </p:nvPr>
        </p:nvGraphicFramePr>
        <p:xfrm>
          <a:off x="827584" y="1268761"/>
          <a:ext cx="2376263" cy="17818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sentation" r:id="rId4" imgW="4570501" imgH="3427449" progId="PowerPoint.Show.12">
                  <p:embed/>
                </p:oleObj>
              </mc:Choice>
              <mc:Fallback>
                <p:oleObj name="Presentation" r:id="rId4" imgW="4570501" imgH="3427449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1268761"/>
                        <a:ext cx="2376263" cy="17818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4" descr="5F5ABB9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32251"/>
            <a:ext cx="2566156" cy="1856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28305"/>
            <a:ext cx="2188468" cy="224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3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B57FC-166A-4145-95E0-145C4074640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testunau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EDA29-1673-4948-99DA-5A344EE92C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 </a:t>
            </a:r>
            <a:r>
              <a:rPr lang="en-GB" dirty="0" err="1" smtClean="0"/>
              <a:t>bethau</a:t>
            </a:r>
            <a:r>
              <a:rPr lang="en-GB" dirty="0" smtClean="0"/>
              <a:t> y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am?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2B9D48-54FC-4B90-B38C-ADA585963F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Ysgrifennu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err="1" smtClean="0"/>
              <a:t>Rhywbeth</a:t>
            </a:r>
            <a:r>
              <a:rPr lang="en-GB" dirty="0" smtClean="0"/>
              <a:t> y </a:t>
            </a:r>
            <a:r>
              <a:rPr lang="en-GB" dirty="0" err="1" smtClean="0"/>
              <a:t>byddwch</a:t>
            </a:r>
            <a:r>
              <a:rPr lang="en-GB" dirty="0" smtClean="0"/>
              <a:t> CHI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fwynhau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traws-gwricwlaidd</a:t>
            </a:r>
            <a:r>
              <a:rPr lang="en-GB" dirty="0" smtClean="0"/>
              <a:t> da;</a:t>
            </a:r>
            <a:endParaRPr lang="en-GB" dirty="0"/>
          </a:p>
          <a:p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gael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Saesneg</a:t>
            </a:r>
            <a:r>
              <a:rPr lang="en-GB" b="1" dirty="0" smtClean="0"/>
              <a:t> A’R </a:t>
            </a:r>
            <a:r>
              <a:rPr lang="en-GB" b="1" dirty="0" err="1" smtClean="0"/>
              <a:t>Gymraeg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FA7B1-FCD9-4E56-A30E-02F18C7BC1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2502" y="1398271"/>
            <a:ext cx="4041775" cy="639762"/>
          </a:xfrm>
        </p:spPr>
        <p:txBody>
          <a:bodyPr/>
          <a:lstStyle/>
          <a:p>
            <a:r>
              <a:rPr lang="en-GB" dirty="0" err="1" smtClean="0"/>
              <a:t>Dewch</a:t>
            </a:r>
            <a:r>
              <a:rPr lang="en-GB" dirty="0" smtClean="0"/>
              <a:t> am </a:t>
            </a:r>
            <a:r>
              <a:rPr lang="en-GB" dirty="0" err="1" smtClean="0"/>
              <a:t>dro</a:t>
            </a:r>
            <a:r>
              <a:rPr lang="en-GB" dirty="0" smtClean="0"/>
              <a:t> </a:t>
            </a:r>
            <a:r>
              <a:rPr lang="en-GB" dirty="0"/>
              <a:t>………..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D14C7E8-C29F-4B70-B15A-7A56A107482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45026" y="2174876"/>
            <a:ext cx="3743398" cy="3126332"/>
          </a:xfrm>
        </p:spPr>
      </p:pic>
    </p:spTree>
    <p:extLst>
      <p:ext uri="{BB962C8B-B14F-4D97-AF65-F5344CB8AC3E}">
        <p14:creationId xmlns:p14="http://schemas.microsoft.com/office/powerpoint/2010/main" val="3531000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526475"/>
            <a:ext cx="3322712" cy="1143000"/>
          </a:xfrm>
          <a:noFill/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en-GB" dirty="0" err="1" smtClean="0"/>
              <a:t>Cyfeirnodau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Meek, M (1988)  </a:t>
            </a:r>
            <a:r>
              <a:rPr lang="en-GB" i="1" dirty="0">
                <a:latin typeface="+mj-lt"/>
              </a:rPr>
              <a:t>How Texts Teach What Readers Learn </a:t>
            </a:r>
            <a:r>
              <a:rPr lang="en-GB" dirty="0">
                <a:latin typeface="+mj-lt"/>
              </a:rPr>
              <a:t>Thimble Press</a:t>
            </a:r>
          </a:p>
          <a:p>
            <a:r>
              <a:rPr lang="en-US" dirty="0">
                <a:latin typeface="+mj-lt"/>
              </a:rPr>
              <a:t>Spufford, F. (2003). </a:t>
            </a:r>
            <a:r>
              <a:rPr lang="en-US" i="1" dirty="0">
                <a:latin typeface="+mj-lt"/>
              </a:rPr>
              <a:t>The child that books built.</a:t>
            </a:r>
            <a:r>
              <a:rPr lang="en-US" dirty="0">
                <a:latin typeface="+mj-lt"/>
              </a:rPr>
              <a:t> London: Faber and Faber. </a:t>
            </a:r>
            <a:endParaRPr lang="en-GB" dirty="0">
              <a:latin typeface="+mj-lt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24C774-3C56-40C8-9B2F-E96B542411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444208" y="363201"/>
            <a:ext cx="955205" cy="14695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CC21CE-0042-48E1-8B94-993EA66A201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326" y="363201"/>
            <a:ext cx="933560" cy="146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8621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1720</TotalTime>
  <Words>426</Words>
  <Application>Microsoft Office PowerPoint</Application>
  <PresentationFormat>On-screen Show (4:3)</PresentationFormat>
  <Paragraphs>73</Paragraphs>
  <Slides>12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Comic Sans MS</vt:lpstr>
      <vt:lpstr>Myriad Pro</vt:lpstr>
      <vt:lpstr>20140311PresentationUWTSDTemplate</vt:lpstr>
      <vt:lpstr>Presentation</vt:lpstr>
      <vt:lpstr> Addysgu Saesneg yn  yr Ysgol Gynradd Defnyddio Llythrennedd Plant  yn y Dosbarth </vt:lpstr>
      <vt:lpstr>Nodau’r Sesiwn</vt:lpstr>
      <vt:lpstr>PowerPoint Presentation</vt:lpstr>
      <vt:lpstr>Beth sy’n gwneud stori dda?</vt:lpstr>
      <vt:lpstr>Beth mae fel i fod yn blentyn 7 oed mewn ysgol cyfrwng-Cymraeg a chael eich cyflwno yn ffurfiol i Saesneg am y tro cyntaf?  Rhannwch eich profiadau.</vt:lpstr>
      <vt:lpstr>Beth yw’r anhawsterau y gallech wynebu?</vt:lpstr>
      <vt:lpstr>Faint o awduron plant y gallwch eu henwi?</vt:lpstr>
      <vt:lpstr> Pam bod adrodd straeon yn bwysig? </vt:lpstr>
      <vt:lpstr>PowerPoint Presentation</vt:lpstr>
      <vt:lpstr>Beth am CA2?</vt:lpstr>
      <vt:lpstr>Dewis testunau o safon uchel</vt:lpstr>
      <vt:lpstr>Cyfeirnodau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Helen A Griffiths</cp:lastModifiedBy>
  <cp:revision>325</cp:revision>
  <cp:lastPrinted>2017-11-21T12:19:46Z</cp:lastPrinted>
  <dcterms:created xsi:type="dcterms:W3CDTF">2015-04-14T15:21:28Z</dcterms:created>
  <dcterms:modified xsi:type="dcterms:W3CDTF">2018-10-30T00:43:29Z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