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 id="2147483680" r:id="rId5"/>
  </p:sldMasterIdLst>
  <p:notesMasterIdLst>
    <p:notesMasterId r:id="rId42"/>
  </p:notesMasterIdLst>
  <p:handoutMasterIdLst>
    <p:handoutMasterId r:id="rId43"/>
  </p:handoutMasterIdLst>
  <p:sldIdLst>
    <p:sldId id="261" r:id="rId6"/>
    <p:sldId id="300" r:id="rId7"/>
    <p:sldId id="441" r:id="rId8"/>
    <p:sldId id="433" r:id="rId9"/>
    <p:sldId id="268" r:id="rId10"/>
    <p:sldId id="434" r:id="rId11"/>
    <p:sldId id="297" r:id="rId12"/>
    <p:sldId id="263" r:id="rId13"/>
    <p:sldId id="435" r:id="rId14"/>
    <p:sldId id="273" r:id="rId15"/>
    <p:sldId id="436" r:id="rId16"/>
    <p:sldId id="442" r:id="rId17"/>
    <p:sldId id="437" r:id="rId18"/>
    <p:sldId id="298" r:id="rId19"/>
    <p:sldId id="276" r:id="rId20"/>
    <p:sldId id="278" r:id="rId21"/>
    <p:sldId id="280" r:id="rId22"/>
    <p:sldId id="281" r:id="rId23"/>
    <p:sldId id="282" r:id="rId24"/>
    <p:sldId id="283" r:id="rId25"/>
    <p:sldId id="284" r:id="rId26"/>
    <p:sldId id="285" r:id="rId27"/>
    <p:sldId id="438" r:id="rId28"/>
    <p:sldId id="287" r:id="rId29"/>
    <p:sldId id="269" r:id="rId30"/>
    <p:sldId id="270" r:id="rId31"/>
    <p:sldId id="288" r:id="rId32"/>
    <p:sldId id="439" r:id="rId33"/>
    <p:sldId id="444" r:id="rId34"/>
    <p:sldId id="272" r:id="rId35"/>
    <p:sldId id="440" r:id="rId36"/>
    <p:sldId id="289" r:id="rId37"/>
    <p:sldId id="290" r:id="rId38"/>
    <p:sldId id="445" r:id="rId39"/>
    <p:sldId id="293" r:id="rId40"/>
    <p:sldId id="262"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varScale="1">
        <p:scale>
          <a:sx n="77" d="100"/>
          <a:sy n="77" d="100"/>
        </p:scale>
        <p:origin x="450" y="54"/>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handoutMaster" Target="handoutMasters/handoutMaster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theme" Target="theme/theme1.xml"/><Relationship Id="rId20" Type="http://schemas.openxmlformats.org/officeDocument/2006/relationships/slide" Target="slides/slide15.xml"/><Relationship Id="rId41" Type="http://schemas.openxmlformats.org/officeDocument/2006/relationships/slide" Target="slides/slide3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12/02/2026</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12/02/2026</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15</a:t>
            </a:fld>
            <a:endParaRPr lang="en-US"/>
          </a:p>
        </p:txBody>
      </p:sp>
    </p:spTree>
    <p:extLst>
      <p:ext uri="{BB962C8B-B14F-4D97-AF65-F5344CB8AC3E}">
        <p14:creationId xmlns:p14="http://schemas.microsoft.com/office/powerpoint/2010/main" val="2671751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16</a:t>
            </a:fld>
            <a:endParaRPr lang="en-US"/>
          </a:p>
        </p:txBody>
      </p:sp>
    </p:spTree>
    <p:extLst>
      <p:ext uri="{BB962C8B-B14F-4D97-AF65-F5344CB8AC3E}">
        <p14:creationId xmlns:p14="http://schemas.microsoft.com/office/powerpoint/2010/main" val="23902267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E6C2E3-3481-4609-AB78-106C4235ADA9}" type="slidenum">
              <a:rPr lang="en-US" smtClean="0"/>
              <a:t>17</a:t>
            </a:fld>
            <a:endParaRPr lang="en-US"/>
          </a:p>
        </p:txBody>
      </p:sp>
    </p:spTree>
    <p:extLst>
      <p:ext uri="{BB962C8B-B14F-4D97-AF65-F5344CB8AC3E}">
        <p14:creationId xmlns:p14="http://schemas.microsoft.com/office/powerpoint/2010/main" val="32749806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18</a:t>
            </a:fld>
            <a:endParaRPr lang="en-US"/>
          </a:p>
        </p:txBody>
      </p:sp>
    </p:spTree>
    <p:extLst>
      <p:ext uri="{BB962C8B-B14F-4D97-AF65-F5344CB8AC3E}">
        <p14:creationId xmlns:p14="http://schemas.microsoft.com/office/powerpoint/2010/main" val="3514505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19</a:t>
            </a:fld>
            <a:endParaRPr lang="en-US"/>
          </a:p>
        </p:txBody>
      </p:sp>
    </p:spTree>
    <p:extLst>
      <p:ext uri="{BB962C8B-B14F-4D97-AF65-F5344CB8AC3E}">
        <p14:creationId xmlns:p14="http://schemas.microsoft.com/office/powerpoint/2010/main" val="10816372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20</a:t>
            </a:fld>
            <a:endParaRPr lang="en-US"/>
          </a:p>
        </p:txBody>
      </p:sp>
    </p:spTree>
    <p:extLst>
      <p:ext uri="{BB962C8B-B14F-4D97-AF65-F5344CB8AC3E}">
        <p14:creationId xmlns:p14="http://schemas.microsoft.com/office/powerpoint/2010/main" val="40605886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10"/>
          </p:nvPr>
        </p:nvSpPr>
        <p:spPr/>
        <p:txBody>
          <a:bodyPr/>
          <a:lstStyle/>
          <a:p>
            <a:fld id="{9BE6C2E3-3481-4609-AB78-106C4235ADA9}" type="slidenum">
              <a:rPr lang="en-US" smtClean="0"/>
              <a:t>21</a:t>
            </a:fld>
            <a:endParaRPr lang="en-US"/>
          </a:p>
        </p:txBody>
      </p:sp>
    </p:spTree>
    <p:extLst>
      <p:ext uri="{BB962C8B-B14F-4D97-AF65-F5344CB8AC3E}">
        <p14:creationId xmlns:p14="http://schemas.microsoft.com/office/powerpoint/2010/main" val="13504669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22</a:t>
            </a:fld>
            <a:endParaRPr lang="en-US"/>
          </a:p>
        </p:txBody>
      </p:sp>
    </p:spTree>
    <p:extLst>
      <p:ext uri="{BB962C8B-B14F-4D97-AF65-F5344CB8AC3E}">
        <p14:creationId xmlns:p14="http://schemas.microsoft.com/office/powerpoint/2010/main" val="8175843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23</a:t>
            </a:fld>
            <a:endParaRPr lang="en-US"/>
          </a:p>
        </p:txBody>
      </p:sp>
    </p:spTree>
    <p:extLst>
      <p:ext uri="{BB962C8B-B14F-4D97-AF65-F5344CB8AC3E}">
        <p14:creationId xmlns:p14="http://schemas.microsoft.com/office/powerpoint/2010/main" val="41338266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CDA9C43-D914-43A3-B12F-CF69444C5C6E}" type="slidenum">
              <a:rPr lang="en-GB" altLang="en-US"/>
              <a:pPr>
                <a:spcBef>
                  <a:spcPct val="0"/>
                </a:spcBef>
              </a:pPr>
              <a:t>31</a:t>
            </a:fld>
            <a:endParaRPr lang="en-GB" altLang="en-US"/>
          </a:p>
        </p:txBody>
      </p:sp>
    </p:spTree>
    <p:extLst>
      <p:ext uri="{BB962C8B-B14F-4D97-AF65-F5344CB8AC3E}">
        <p14:creationId xmlns:p14="http://schemas.microsoft.com/office/powerpoint/2010/main" val="8672525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FE10B0BC-5F5A-4563-8D5F-5EBE8705E78B}" type="datetime1">
              <a:rPr lang="en-GB" noProof="0" smtClean="0"/>
              <a:pPr/>
              <a:t>12/02/2026</a:t>
            </a:fld>
            <a:endParaRPr lang="en-GB" noProof="0" dirty="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32</a:t>
            </a:fld>
            <a:endParaRPr lang="en-GB" noProof="0" dirty="0"/>
          </a:p>
        </p:txBody>
      </p:sp>
    </p:spTree>
    <p:extLst>
      <p:ext uri="{BB962C8B-B14F-4D97-AF65-F5344CB8AC3E}">
        <p14:creationId xmlns:p14="http://schemas.microsoft.com/office/powerpoint/2010/main" val="20561243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79088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12/02/2026</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2612299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12/02/2026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7525515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12/02/2026</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68118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12/02/2026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2901075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1941693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631316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481693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65938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131851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204038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12/02/2026</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90034977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724544902"/>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2/12/2026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222360393"/>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a:bodyPr>
          <a:lstStyle/>
          <a:p>
            <a:r>
              <a:rPr lang="en-GB" b="1" dirty="0" err="1"/>
              <a:t>Rôl</a:t>
            </a:r>
            <a:r>
              <a:rPr lang="en-GB" b="1" dirty="0"/>
              <a:t> y </a:t>
            </a:r>
            <a:r>
              <a:rPr lang="en-GB" b="1" dirty="0" err="1"/>
              <a:t>Gweithiwr</a:t>
            </a:r>
            <a:r>
              <a:rPr lang="en-GB" b="1" dirty="0"/>
              <a:t> Ieuenctid</a:t>
            </a:r>
            <a:br>
              <a:rPr lang="en-GB" b="1" dirty="0"/>
            </a:br>
            <a:r>
              <a:rPr lang="en-GB" b="1" dirty="0">
                <a:solidFill>
                  <a:srgbClr val="0070C0"/>
                </a:solidFill>
              </a:rPr>
              <a:t>The Youth Worker’s Role</a:t>
            </a:r>
            <a:endParaRPr lang="en-US" b="1" dirty="0">
              <a:solidFill>
                <a:srgbClr val="0070C0"/>
              </a:solidFill>
            </a:endParaRPr>
          </a:p>
        </p:txBody>
      </p:sp>
      <p:sp>
        <p:nvSpPr>
          <p:cNvPr id="5" name="Subtitle 4"/>
          <p:cNvSpPr>
            <a:spLocks noGrp="1"/>
          </p:cNvSpPr>
          <p:nvPr>
            <p:ph type="subTitle" idx="1"/>
          </p:nvPr>
        </p:nvSpPr>
        <p:spPr/>
        <p:txBody>
          <a:bodyPr/>
          <a:lstStyle/>
          <a:p>
            <a:r>
              <a:rPr lang="en-US" dirty="0"/>
              <a:t>12.02.26</a:t>
            </a:r>
          </a:p>
        </p:txBody>
      </p:sp>
    </p:spTree>
    <p:extLst>
      <p:ext uri="{BB962C8B-B14F-4D97-AF65-F5344CB8AC3E}">
        <p14:creationId xmlns:p14="http://schemas.microsoft.com/office/powerpoint/2010/main" val="22241538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Tasg</a:t>
            </a:r>
            <a:r>
              <a:rPr lang="en-GB" b="1" dirty="0"/>
              <a:t> Grŵp				</a:t>
            </a:r>
            <a:r>
              <a:rPr lang="en-GB" b="1" dirty="0">
                <a:solidFill>
                  <a:srgbClr val="0070C0"/>
                </a:solidFill>
              </a:rPr>
              <a:t>Group Task</a:t>
            </a:r>
          </a:p>
        </p:txBody>
      </p:sp>
      <p:sp>
        <p:nvSpPr>
          <p:cNvPr id="3" name="Content Placeholder 2"/>
          <p:cNvSpPr>
            <a:spLocks noGrp="1"/>
          </p:cNvSpPr>
          <p:nvPr>
            <p:ph sz="half" idx="1"/>
          </p:nvPr>
        </p:nvSpPr>
        <p:spPr/>
        <p:txBody>
          <a:bodyPr/>
          <a:lstStyle/>
          <a:p>
            <a:r>
              <a:rPr lang="en-GB" dirty="0" err="1"/>
              <a:t>Allwch</a:t>
            </a:r>
            <a:r>
              <a:rPr lang="en-GB" dirty="0"/>
              <a:t> chi </a:t>
            </a:r>
            <a:r>
              <a:rPr lang="en-GB" dirty="0" err="1"/>
              <a:t>amlygu</a:t>
            </a:r>
            <a:r>
              <a:rPr lang="en-GB" dirty="0"/>
              <a:t> </a:t>
            </a:r>
            <a:r>
              <a:rPr lang="en-GB" dirty="0" err="1"/>
              <a:t>beth</a:t>
            </a:r>
            <a:r>
              <a:rPr lang="en-GB" dirty="0"/>
              <a:t> </a:t>
            </a:r>
            <a:r>
              <a:rPr lang="en-GB" dirty="0" err="1"/>
              <a:t>yw</a:t>
            </a:r>
            <a:r>
              <a:rPr lang="en-GB" dirty="0"/>
              <a:t> </a:t>
            </a:r>
            <a:r>
              <a:rPr lang="en-GB" dirty="0" err="1"/>
              <a:t>rôl</a:t>
            </a:r>
            <a:r>
              <a:rPr lang="en-GB" dirty="0"/>
              <a:t> y </a:t>
            </a:r>
            <a:r>
              <a:rPr lang="en-GB" dirty="0" err="1"/>
              <a:t>gweithiwr</a:t>
            </a:r>
            <a:r>
              <a:rPr lang="en-GB" dirty="0"/>
              <a:t> </a:t>
            </a:r>
            <a:r>
              <a:rPr lang="en-GB" dirty="0" err="1"/>
              <a:t>ieuenctid</a:t>
            </a:r>
            <a:r>
              <a:rPr lang="en-GB" dirty="0"/>
              <a:t> </a:t>
            </a:r>
            <a:r>
              <a:rPr lang="en-GB" dirty="0" err="1"/>
              <a:t>yn</a:t>
            </a:r>
            <a:r>
              <a:rPr lang="en-GB" dirty="0"/>
              <a:t> </a:t>
            </a:r>
            <a:r>
              <a:rPr lang="en-GB" dirty="0" err="1"/>
              <a:t>eich</a:t>
            </a:r>
            <a:r>
              <a:rPr lang="en-GB" dirty="0"/>
              <a:t> barn chi?</a:t>
            </a:r>
          </a:p>
        </p:txBody>
      </p:sp>
      <p:sp>
        <p:nvSpPr>
          <p:cNvPr id="4" name="Content Placeholder 3">
            <a:extLst>
              <a:ext uri="{FF2B5EF4-FFF2-40B4-BE49-F238E27FC236}">
                <a16:creationId xmlns:a16="http://schemas.microsoft.com/office/drawing/2014/main" id="{6055C896-2415-B000-3B5A-ECC254FE09B3}"/>
              </a:ext>
            </a:extLst>
          </p:cNvPr>
          <p:cNvSpPr>
            <a:spLocks noGrp="1"/>
          </p:cNvSpPr>
          <p:nvPr>
            <p:ph sz="half" idx="2"/>
          </p:nvPr>
        </p:nvSpPr>
        <p:spPr/>
        <p:txBody>
          <a:bodyPr/>
          <a:lstStyle/>
          <a:p>
            <a:r>
              <a:rPr lang="en-GB" dirty="0">
                <a:solidFill>
                  <a:srgbClr val="0070C0"/>
                </a:solidFill>
              </a:rPr>
              <a:t>Can you highlight what you think the youth worker’s role is?</a:t>
            </a:r>
            <a:endParaRPr lang="en-US" dirty="0">
              <a:solidFill>
                <a:srgbClr val="0070C0"/>
              </a:solidFill>
            </a:endParaRPr>
          </a:p>
          <a:p>
            <a:endParaRPr lang="en-GB" dirty="0"/>
          </a:p>
        </p:txBody>
      </p:sp>
    </p:spTree>
    <p:extLst>
      <p:ext uri="{BB962C8B-B14F-4D97-AF65-F5344CB8AC3E}">
        <p14:creationId xmlns:p14="http://schemas.microsoft.com/office/powerpoint/2010/main" val="33537996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636D1-52B1-D75B-DD22-4E007005CFF5}"/>
              </a:ext>
            </a:extLst>
          </p:cNvPr>
          <p:cNvSpPr>
            <a:spLocks noGrp="1"/>
          </p:cNvSpPr>
          <p:nvPr>
            <p:ph type="title"/>
          </p:nvPr>
        </p:nvSpPr>
        <p:spPr/>
        <p:txBody>
          <a:bodyPr>
            <a:normAutofit fontScale="90000"/>
          </a:bodyPr>
          <a:lstStyle/>
          <a:p>
            <a:pPr algn="ctr"/>
            <a:r>
              <a:rPr lang="en-GB" b="1" dirty="0" err="1"/>
              <a:t>Rôl</a:t>
            </a:r>
            <a:r>
              <a:rPr lang="en-GB" b="1" dirty="0"/>
              <a:t> y </a:t>
            </a:r>
            <a:r>
              <a:rPr lang="en-GB" b="1" dirty="0" err="1"/>
              <a:t>Gweithiwr</a:t>
            </a:r>
            <a:r>
              <a:rPr lang="en-GB" b="1" dirty="0"/>
              <a:t> Ieuenctid: </a:t>
            </a:r>
            <a:r>
              <a:rPr lang="en-GB" b="1" dirty="0" err="1"/>
              <a:t>Meithrin</a:t>
            </a:r>
            <a:r>
              <a:rPr lang="en-GB" b="1" dirty="0"/>
              <a:t> </a:t>
            </a:r>
            <a:r>
              <a:rPr lang="en-GB" b="1" dirty="0" err="1"/>
              <a:t>Perthynas</a:t>
            </a:r>
            <a:br>
              <a:rPr lang="en-GB" b="1" dirty="0"/>
            </a:br>
            <a:br>
              <a:rPr lang="en-GB" b="1" dirty="0"/>
            </a:br>
            <a:r>
              <a:rPr lang="en-GB" b="1" dirty="0">
                <a:solidFill>
                  <a:srgbClr val="0070C0"/>
                </a:solidFill>
              </a:rPr>
              <a:t>The Youth Worker’s Role:</a:t>
            </a:r>
            <a:br>
              <a:rPr lang="en-GB" b="1" dirty="0">
                <a:solidFill>
                  <a:srgbClr val="0070C0"/>
                </a:solidFill>
              </a:rPr>
            </a:br>
            <a:r>
              <a:rPr lang="en-GB" b="1" dirty="0">
                <a:solidFill>
                  <a:srgbClr val="0070C0"/>
                </a:solidFill>
              </a:rPr>
              <a:t>Building Relationships </a:t>
            </a:r>
          </a:p>
        </p:txBody>
      </p:sp>
    </p:spTree>
    <p:extLst>
      <p:ext uri="{BB962C8B-B14F-4D97-AF65-F5344CB8AC3E}">
        <p14:creationId xmlns:p14="http://schemas.microsoft.com/office/powerpoint/2010/main" val="16332079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1020602" cy="1325563"/>
          </a:xfrm>
        </p:spPr>
        <p:txBody>
          <a:bodyPr>
            <a:normAutofit/>
          </a:bodyPr>
          <a:lstStyle/>
          <a:p>
            <a:r>
              <a:rPr lang="en-GB" sz="3600" b="1" dirty="0" err="1"/>
              <a:t>Meithrin</a:t>
            </a:r>
            <a:r>
              <a:rPr lang="en-GB" sz="3600" b="1" dirty="0"/>
              <a:t> </a:t>
            </a:r>
            <a:r>
              <a:rPr lang="en-GB" sz="3600" b="1" dirty="0" err="1"/>
              <a:t>Perthynas</a:t>
            </a:r>
            <a:r>
              <a:rPr lang="en-GB" sz="3600" b="1" dirty="0"/>
              <a:t>	</a:t>
            </a:r>
            <a:r>
              <a:rPr lang="en-GB" sz="3600" dirty="0"/>
              <a:t>		</a:t>
            </a:r>
            <a:r>
              <a:rPr lang="en-GB" sz="3600" b="1" dirty="0">
                <a:solidFill>
                  <a:srgbClr val="0070C0"/>
                </a:solidFill>
              </a:rPr>
              <a:t>Building Relationships </a:t>
            </a:r>
            <a:endParaRPr lang="en-US" sz="3600" b="1" dirty="0">
              <a:solidFill>
                <a:srgbClr val="0070C0"/>
              </a:solidFill>
            </a:endParaRPr>
          </a:p>
        </p:txBody>
      </p:sp>
      <p:sp>
        <p:nvSpPr>
          <p:cNvPr id="3" name="Content Placeholder 2"/>
          <p:cNvSpPr>
            <a:spLocks noGrp="1"/>
          </p:cNvSpPr>
          <p:nvPr>
            <p:ph sz="half" idx="1"/>
          </p:nvPr>
        </p:nvSpPr>
        <p:spPr>
          <a:xfrm>
            <a:off x="395199" y="1825625"/>
            <a:ext cx="5181600" cy="4351338"/>
          </a:xfrm>
        </p:spPr>
        <p:txBody>
          <a:bodyPr>
            <a:normAutofit/>
          </a:bodyPr>
          <a:lstStyle/>
          <a:p>
            <a:pPr lvl="1"/>
            <a:r>
              <a:rPr lang="en-US" sz="1950" dirty="0" err="1"/>
              <a:t>Elfen</a:t>
            </a:r>
            <a:r>
              <a:rPr lang="en-US" sz="1950" dirty="0"/>
              <a:t> </a:t>
            </a:r>
            <a:r>
              <a:rPr lang="en-US" sz="1950" dirty="0" err="1"/>
              <a:t>allweddol</a:t>
            </a:r>
            <a:r>
              <a:rPr lang="en-US" sz="1950" dirty="0"/>
              <a:t> o </a:t>
            </a:r>
            <a:r>
              <a:rPr lang="en-US" sz="1950" dirty="0" err="1"/>
              <a:t>weithiwr</a:t>
            </a:r>
            <a:r>
              <a:rPr lang="en-US" sz="1950" dirty="0"/>
              <a:t> </a:t>
            </a:r>
            <a:r>
              <a:rPr lang="en-US" sz="1950" dirty="0" err="1"/>
              <a:t>ieuenctid</a:t>
            </a:r>
            <a:r>
              <a:rPr lang="en-US" sz="1950" dirty="0"/>
              <a:t> </a:t>
            </a:r>
            <a:r>
              <a:rPr lang="en-US" sz="1950" dirty="0" err="1"/>
              <a:t>effeithiol</a:t>
            </a:r>
            <a:r>
              <a:rPr lang="en-US" sz="1950" dirty="0"/>
              <a:t> </a:t>
            </a:r>
            <a:r>
              <a:rPr lang="en-US" sz="1950" dirty="0" err="1"/>
              <a:t>yw</a:t>
            </a:r>
            <a:r>
              <a:rPr lang="en-US" sz="1950" dirty="0"/>
              <a:t> </a:t>
            </a:r>
            <a:r>
              <a:rPr lang="en-US" sz="1950" dirty="0" err="1"/>
              <a:t>ei</a:t>
            </a:r>
            <a:r>
              <a:rPr lang="en-US" sz="1950" dirty="0"/>
              <a:t> </a:t>
            </a:r>
            <a:r>
              <a:rPr lang="en-US" sz="1950" dirty="0" err="1"/>
              <a:t>allu</a:t>
            </a:r>
            <a:r>
              <a:rPr lang="en-US" sz="1950" dirty="0"/>
              <a:t> </a:t>
            </a:r>
            <a:r>
              <a:rPr lang="en-US" sz="1950" dirty="0" err="1"/>
              <a:t>i</a:t>
            </a:r>
            <a:r>
              <a:rPr lang="en-US" sz="1950" dirty="0"/>
              <a:t> </a:t>
            </a:r>
            <a:r>
              <a:rPr lang="en-US" sz="1950" dirty="0" err="1"/>
              <a:t>feithrin</a:t>
            </a:r>
            <a:r>
              <a:rPr lang="en-US" sz="1950" dirty="0"/>
              <a:t> </a:t>
            </a:r>
            <a:r>
              <a:rPr lang="en-US" sz="1950" dirty="0" err="1"/>
              <a:t>perthynas</a:t>
            </a:r>
            <a:r>
              <a:rPr lang="en-US" sz="1950" dirty="0"/>
              <a:t> â </a:t>
            </a:r>
            <a:r>
              <a:rPr lang="en-US" sz="1950" dirty="0" err="1"/>
              <a:t>phobl</a:t>
            </a:r>
            <a:r>
              <a:rPr lang="en-US" sz="1950" dirty="0"/>
              <a:t> </a:t>
            </a:r>
            <a:r>
              <a:rPr lang="en-US" sz="1950" dirty="0" err="1"/>
              <a:t>ifanc</a:t>
            </a:r>
            <a:r>
              <a:rPr lang="en-US" sz="1950" dirty="0"/>
              <a:t>.</a:t>
            </a:r>
          </a:p>
          <a:p>
            <a:pPr lvl="1"/>
            <a:r>
              <a:rPr lang="en-US" sz="1950" dirty="0"/>
              <a:t>Mae Jolly (2010, t. 6) </a:t>
            </a:r>
            <a:r>
              <a:rPr lang="en-US" sz="1950" dirty="0" err="1"/>
              <a:t>yn</a:t>
            </a:r>
            <a:r>
              <a:rPr lang="en-US" sz="1950" dirty="0"/>
              <a:t> nodi </a:t>
            </a:r>
            <a:r>
              <a:rPr lang="en-GB" sz="1950" dirty="0"/>
              <a:t>“it is no exaggeration to say that the single most important factor in defining youth work practice rests with the worker”.</a:t>
            </a:r>
          </a:p>
          <a:p>
            <a:pPr lvl="1"/>
            <a:r>
              <a:rPr lang="en-US" sz="1950" dirty="0" err="1"/>
              <a:t>Dywed</a:t>
            </a:r>
            <a:r>
              <a:rPr lang="en-US" sz="1950" dirty="0"/>
              <a:t> Skinner (2010, t. 43) </a:t>
            </a:r>
            <a:r>
              <a:rPr lang="en-US" sz="1950" dirty="0" err="1"/>
              <a:t>fod</a:t>
            </a:r>
            <a:r>
              <a:rPr lang="en-US" sz="1950" dirty="0"/>
              <a:t> </a:t>
            </a:r>
            <a:r>
              <a:rPr lang="en-GB" sz="1950" dirty="0"/>
              <a:t>“the desire to connect with other people is a fundamental skill for youth workers.  They must be deeply interested in human relations and possess the ability to build relationships”.</a:t>
            </a:r>
          </a:p>
          <a:p>
            <a:pPr lvl="1"/>
            <a:endParaRPr lang="en-US" sz="1950" dirty="0"/>
          </a:p>
        </p:txBody>
      </p:sp>
      <p:sp>
        <p:nvSpPr>
          <p:cNvPr id="4" name="Content Placeholder 3">
            <a:extLst>
              <a:ext uri="{FF2B5EF4-FFF2-40B4-BE49-F238E27FC236}">
                <a16:creationId xmlns:a16="http://schemas.microsoft.com/office/drawing/2014/main" id="{1EEFB121-76E9-4E0A-D426-2E84880CA2D4}"/>
              </a:ext>
            </a:extLst>
          </p:cNvPr>
          <p:cNvSpPr>
            <a:spLocks noGrp="1"/>
          </p:cNvSpPr>
          <p:nvPr>
            <p:ph sz="half" idx="2"/>
          </p:nvPr>
        </p:nvSpPr>
        <p:spPr/>
        <p:txBody>
          <a:bodyPr>
            <a:normAutofit/>
          </a:bodyPr>
          <a:lstStyle/>
          <a:p>
            <a:r>
              <a:rPr lang="en-GB" sz="2000" dirty="0">
                <a:solidFill>
                  <a:srgbClr val="0070C0"/>
                </a:solidFill>
              </a:rPr>
              <a:t>A key ingredient of an effective youth worker is their ability to build a relationship with young people.</a:t>
            </a:r>
          </a:p>
          <a:p>
            <a:r>
              <a:rPr lang="en-GB" sz="2000" dirty="0">
                <a:solidFill>
                  <a:srgbClr val="0070C0"/>
                </a:solidFill>
              </a:rPr>
              <a:t>Jolly (2010, p. 6) notes how “it is no exaggeration to say that the single most important factor in defining youth work practice rests with the worker”.</a:t>
            </a:r>
          </a:p>
          <a:p>
            <a:r>
              <a:rPr lang="en-GB" sz="2000" dirty="0">
                <a:solidFill>
                  <a:srgbClr val="0070C0"/>
                </a:solidFill>
              </a:rPr>
              <a:t>Skinner (2010, p. 43) states that “the desire to connect with other people is a fundamental skill for youth workers.  They must be deeply interested in human relations and possess the ability to build relationships”.</a:t>
            </a:r>
          </a:p>
          <a:p>
            <a:endParaRPr lang="en-GB" dirty="0"/>
          </a:p>
        </p:txBody>
      </p:sp>
    </p:spTree>
    <p:extLst>
      <p:ext uri="{BB962C8B-B14F-4D97-AF65-F5344CB8AC3E}">
        <p14:creationId xmlns:p14="http://schemas.microsoft.com/office/powerpoint/2010/main" val="13780914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1" y="397641"/>
            <a:ext cx="5181600" cy="4351338"/>
          </a:xfrm>
        </p:spPr>
        <p:txBody>
          <a:bodyPr>
            <a:normAutofit fontScale="62500" lnSpcReduction="20000"/>
          </a:bodyPr>
          <a:lstStyle/>
          <a:p>
            <a:pPr>
              <a:lnSpc>
                <a:spcPct val="120000"/>
              </a:lnSpc>
            </a:pPr>
            <a:r>
              <a:rPr lang="en-GB" dirty="0"/>
              <a:t>Mae </a:t>
            </a:r>
            <a:r>
              <a:rPr lang="en-GB" dirty="0" err="1"/>
              <a:t>angen</a:t>
            </a:r>
            <a:r>
              <a:rPr lang="en-GB" dirty="0"/>
              <a:t> </a:t>
            </a:r>
            <a:r>
              <a:rPr lang="en-GB" dirty="0" err="1"/>
              <a:t>i</a:t>
            </a:r>
            <a:r>
              <a:rPr lang="en-GB" dirty="0"/>
              <a:t> </a:t>
            </a:r>
            <a:r>
              <a:rPr lang="en-GB" dirty="0" err="1"/>
              <a:t>weithwyr</a:t>
            </a:r>
            <a:r>
              <a:rPr lang="en-GB" dirty="0"/>
              <a:t> </a:t>
            </a:r>
            <a:r>
              <a:rPr lang="en-GB" dirty="0" err="1"/>
              <a:t>ieuenctid</a:t>
            </a:r>
            <a:r>
              <a:rPr lang="en-GB" dirty="0"/>
              <a:t> </a:t>
            </a:r>
            <a:r>
              <a:rPr lang="en-GB" dirty="0" err="1"/>
              <a:t>allu</a:t>
            </a:r>
            <a:r>
              <a:rPr lang="en-GB" dirty="0"/>
              <a:t> “initiate and develop relationships of trust and mutual respect with young people, which motivate them to understand and develop their values” (Young, 2006, p. 61)</a:t>
            </a:r>
          </a:p>
          <a:p>
            <a:pPr>
              <a:lnSpc>
                <a:spcPct val="120000"/>
              </a:lnSpc>
            </a:pPr>
            <a:r>
              <a:rPr lang="en-GB" dirty="0"/>
              <a:t>Mae Young (2006, t. 61) </a:t>
            </a:r>
            <a:r>
              <a:rPr lang="en-GB" dirty="0" err="1"/>
              <a:t>yn</a:t>
            </a:r>
            <a:r>
              <a:rPr lang="en-GB" dirty="0"/>
              <a:t> nodi “the relationship is everything because personal growth, development, learning about values are human tasks that can only be done with a relationship”.</a:t>
            </a:r>
          </a:p>
          <a:p>
            <a:pPr>
              <a:lnSpc>
                <a:spcPct val="120000"/>
              </a:lnSpc>
            </a:pPr>
            <a:r>
              <a:rPr lang="en-GB" dirty="0"/>
              <a:t>Mae Blacker (2010, t. 15) </a:t>
            </a:r>
            <a:r>
              <a:rPr lang="en-GB" dirty="0" err="1"/>
              <a:t>yn</a:t>
            </a:r>
            <a:r>
              <a:rPr lang="en-GB" dirty="0"/>
              <a:t> </a:t>
            </a:r>
            <a:r>
              <a:rPr lang="en-GB" dirty="0" err="1"/>
              <a:t>honni</a:t>
            </a:r>
            <a:r>
              <a:rPr lang="en-GB" dirty="0"/>
              <a:t> </a:t>
            </a:r>
            <a:r>
              <a:rPr lang="en-GB" dirty="0" err="1"/>
              <a:t>mai</a:t>
            </a:r>
            <a:r>
              <a:rPr lang="en-GB" dirty="0"/>
              <a:t> “a central task for any youth worker has always been the need to construct and sustain educational and social relationships with young people”.</a:t>
            </a:r>
          </a:p>
          <a:p>
            <a:pPr>
              <a:lnSpc>
                <a:spcPct val="120000"/>
              </a:lnSpc>
            </a:pPr>
            <a:r>
              <a:rPr lang="en-GB" dirty="0"/>
              <a:t>Mae Blacker (2010, t. 17) </a:t>
            </a:r>
            <a:r>
              <a:rPr lang="en-GB" dirty="0" err="1"/>
              <a:t>yn</a:t>
            </a:r>
            <a:r>
              <a:rPr lang="en-GB" dirty="0"/>
              <a:t> </a:t>
            </a:r>
            <a:r>
              <a:rPr lang="en-GB" dirty="0" err="1"/>
              <a:t>parhau</a:t>
            </a:r>
            <a:r>
              <a:rPr lang="en-GB" dirty="0"/>
              <a:t> </a:t>
            </a:r>
            <a:r>
              <a:rPr lang="en-GB" dirty="0" err="1"/>
              <a:t>trwy</a:t>
            </a:r>
            <a:r>
              <a:rPr lang="en-GB" dirty="0"/>
              <a:t> nodi </a:t>
            </a:r>
            <a:r>
              <a:rPr lang="en-GB" dirty="0" err="1"/>
              <a:t>sut</a:t>
            </a:r>
            <a:endParaRPr lang="en-US" dirty="0"/>
          </a:p>
        </p:txBody>
      </p:sp>
      <p:sp>
        <p:nvSpPr>
          <p:cNvPr id="10" name="Content Placeholder 9">
            <a:extLst>
              <a:ext uri="{FF2B5EF4-FFF2-40B4-BE49-F238E27FC236}">
                <a16:creationId xmlns:a16="http://schemas.microsoft.com/office/drawing/2014/main" id="{026DA5E3-8C45-6F0A-01D9-2446C0107757}"/>
              </a:ext>
            </a:extLst>
          </p:cNvPr>
          <p:cNvSpPr>
            <a:spLocks noGrp="1"/>
          </p:cNvSpPr>
          <p:nvPr>
            <p:ph sz="half" idx="2"/>
          </p:nvPr>
        </p:nvSpPr>
        <p:spPr>
          <a:xfrm>
            <a:off x="6096000" y="376518"/>
            <a:ext cx="5181600" cy="4351338"/>
          </a:xfrm>
        </p:spPr>
        <p:txBody>
          <a:bodyPr>
            <a:normAutofit fontScale="62500" lnSpcReduction="20000"/>
          </a:bodyPr>
          <a:lstStyle/>
          <a:p>
            <a:pPr>
              <a:lnSpc>
                <a:spcPct val="120000"/>
              </a:lnSpc>
            </a:pPr>
            <a:r>
              <a:rPr lang="en-GB" dirty="0">
                <a:solidFill>
                  <a:srgbClr val="0070C0"/>
                </a:solidFill>
              </a:rPr>
              <a:t>Youth workers need to be able to “initiate and develop relationships of trust and mutual respect with young people, which motivate them to understand and develop their values” (Young, 2006, p. 61)</a:t>
            </a:r>
          </a:p>
          <a:p>
            <a:pPr>
              <a:lnSpc>
                <a:spcPct val="120000"/>
              </a:lnSpc>
            </a:pPr>
            <a:r>
              <a:rPr lang="en-GB" dirty="0">
                <a:solidFill>
                  <a:srgbClr val="0070C0"/>
                </a:solidFill>
              </a:rPr>
              <a:t>Young (2006, p. 61) notes how “the relationship is everything because personal growth, development, learning about values are human tasks that can only be done with a relationship”.</a:t>
            </a:r>
          </a:p>
          <a:p>
            <a:pPr>
              <a:lnSpc>
                <a:spcPct val="120000"/>
              </a:lnSpc>
            </a:pPr>
            <a:r>
              <a:rPr lang="en-GB" dirty="0">
                <a:solidFill>
                  <a:srgbClr val="0070C0"/>
                </a:solidFill>
              </a:rPr>
              <a:t>Blacker (2010, p. 15) claims that “a central task for any youth worker has always been the need to construct and sustain educational and social relationships with young people”.</a:t>
            </a:r>
          </a:p>
          <a:p>
            <a:pPr>
              <a:lnSpc>
                <a:spcPct val="120000"/>
              </a:lnSpc>
            </a:pPr>
            <a:r>
              <a:rPr lang="en-GB" dirty="0">
                <a:solidFill>
                  <a:srgbClr val="0070C0"/>
                </a:solidFill>
              </a:rPr>
              <a:t>Blacker (2010, p. 17) continues by stating how </a:t>
            </a:r>
          </a:p>
          <a:p>
            <a:endParaRPr lang="en-GB" dirty="0"/>
          </a:p>
        </p:txBody>
      </p:sp>
      <p:sp>
        <p:nvSpPr>
          <p:cNvPr id="4" name="TextBox 3"/>
          <p:cNvSpPr txBox="1"/>
          <p:nvPr/>
        </p:nvSpPr>
        <p:spPr>
          <a:xfrm>
            <a:off x="1631860" y="4927496"/>
            <a:ext cx="8664315" cy="923330"/>
          </a:xfrm>
          <a:prstGeom prst="rect">
            <a:avLst/>
          </a:prstGeom>
          <a:noFill/>
        </p:spPr>
        <p:txBody>
          <a:bodyPr wrap="square" rtlCol="0">
            <a:spAutoFit/>
          </a:bodyPr>
          <a:lstStyle/>
          <a:p>
            <a:pPr algn="just"/>
            <a:r>
              <a:rPr lang="en-GB" b="1" dirty="0">
                <a:solidFill>
                  <a:srgbClr val="0070C0"/>
                </a:solidFill>
              </a:rPr>
              <a:t>Our ability to build and sustain appropriate, effective and valuable relationships with young people is at the heart of youth work practice.  How we relate to those we work with and the content of those relationships is our fundamental concern. </a:t>
            </a:r>
          </a:p>
        </p:txBody>
      </p:sp>
      <p:sp>
        <p:nvSpPr>
          <p:cNvPr id="5" name="TextBox 4"/>
          <p:cNvSpPr txBox="1"/>
          <p:nvPr/>
        </p:nvSpPr>
        <p:spPr>
          <a:xfrm>
            <a:off x="9362398" y="5579662"/>
            <a:ext cx="2608288" cy="369332"/>
          </a:xfrm>
          <a:prstGeom prst="rect">
            <a:avLst/>
          </a:prstGeom>
          <a:noFill/>
        </p:spPr>
        <p:txBody>
          <a:bodyPr wrap="square" rtlCol="0">
            <a:spAutoFit/>
          </a:bodyPr>
          <a:lstStyle/>
          <a:p>
            <a:r>
              <a:rPr lang="en-GB" dirty="0">
                <a:solidFill>
                  <a:srgbClr val="0070C0"/>
                </a:solidFill>
              </a:rPr>
              <a:t>(Blacker, 2010, p. 17)</a:t>
            </a:r>
            <a:endParaRPr lang="en-US" dirty="0">
              <a:solidFill>
                <a:srgbClr val="0070C0"/>
              </a:solidFill>
            </a:endParaRPr>
          </a:p>
        </p:txBody>
      </p:sp>
    </p:spTree>
    <p:extLst>
      <p:ext uri="{BB962C8B-B14F-4D97-AF65-F5344CB8AC3E}">
        <p14:creationId xmlns:p14="http://schemas.microsoft.com/office/powerpoint/2010/main" val="2824932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DBB74DD-0B33-36CC-949D-C3DDBB82EE80}"/>
              </a:ext>
            </a:extLst>
          </p:cNvPr>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r>
              <a:rPr lang="en-GB" dirty="0" err="1"/>
              <a:t>Fodd</a:t>
            </a:r>
            <a:r>
              <a:rPr lang="en-GB" dirty="0"/>
              <a:t> </a:t>
            </a:r>
            <a:r>
              <a:rPr lang="en-GB" dirty="0" err="1"/>
              <a:t>bynnag</a:t>
            </a:r>
            <a:r>
              <a:rPr lang="en-GB" dirty="0"/>
              <a:t>, a </a:t>
            </a:r>
            <a:r>
              <a:rPr lang="en-GB" dirty="0" err="1"/>
              <a:t>ydych</a:t>
            </a:r>
            <a:r>
              <a:rPr lang="en-GB" dirty="0"/>
              <a:t> </a:t>
            </a:r>
            <a:r>
              <a:rPr lang="en-GB" dirty="0" err="1"/>
              <a:t>yn</a:t>
            </a:r>
            <a:r>
              <a:rPr lang="en-GB" dirty="0"/>
              <a:t> </a:t>
            </a:r>
            <a:r>
              <a:rPr lang="en-GB" dirty="0" err="1"/>
              <a:t>credu</a:t>
            </a:r>
            <a:r>
              <a:rPr lang="en-GB" dirty="0"/>
              <a:t> bod </a:t>
            </a:r>
            <a:r>
              <a:rPr lang="en-GB" dirty="0" err="1"/>
              <a:t>pobl</a:t>
            </a:r>
            <a:r>
              <a:rPr lang="en-GB" dirty="0"/>
              <a:t> </a:t>
            </a:r>
            <a:r>
              <a:rPr lang="en-GB" dirty="0" err="1"/>
              <a:t>ifanc</a:t>
            </a:r>
            <a:r>
              <a:rPr lang="en-GB" dirty="0"/>
              <a:t> </a:t>
            </a:r>
            <a:r>
              <a:rPr lang="en-GB" dirty="0" err="1"/>
              <a:t>yn</a:t>
            </a:r>
            <a:r>
              <a:rPr lang="en-GB" dirty="0"/>
              <a:t> </a:t>
            </a:r>
            <a:r>
              <a:rPr lang="en-GB" dirty="0" err="1"/>
              <a:t>ymgysylltu</a:t>
            </a:r>
            <a:r>
              <a:rPr lang="en-GB" dirty="0"/>
              <a:t> â </a:t>
            </a:r>
            <a:r>
              <a:rPr lang="en-GB" dirty="0" err="1"/>
              <a:t>gwaith</a:t>
            </a:r>
            <a:r>
              <a:rPr lang="en-GB" dirty="0"/>
              <a:t> </a:t>
            </a:r>
            <a:r>
              <a:rPr lang="en-GB" dirty="0" err="1"/>
              <a:t>ieuenctid</a:t>
            </a:r>
            <a:r>
              <a:rPr lang="en-GB" dirty="0"/>
              <a:t> </a:t>
            </a:r>
            <a:r>
              <a:rPr lang="en-GB" dirty="0" err="1"/>
              <a:t>yn</a:t>
            </a:r>
            <a:r>
              <a:rPr lang="en-GB" dirty="0"/>
              <a:t> </a:t>
            </a:r>
            <a:r>
              <a:rPr lang="en-GB" dirty="0" err="1"/>
              <a:t>unig</a:t>
            </a:r>
            <a:r>
              <a:rPr lang="en-GB" dirty="0"/>
              <a:t> </a:t>
            </a:r>
            <a:r>
              <a:rPr lang="en-GB" dirty="0" err="1"/>
              <a:t>oherwydd</a:t>
            </a:r>
            <a:r>
              <a:rPr lang="en-GB" dirty="0"/>
              <a:t> </a:t>
            </a:r>
            <a:r>
              <a:rPr lang="en-GB" dirty="0" err="1"/>
              <a:t>eu</a:t>
            </a:r>
            <a:r>
              <a:rPr lang="en-GB" dirty="0"/>
              <a:t> bod am </a:t>
            </a:r>
            <a:r>
              <a:rPr lang="en-GB" dirty="0" err="1"/>
              <a:t>feithrin</a:t>
            </a:r>
            <a:r>
              <a:rPr lang="en-GB" dirty="0"/>
              <a:t> </a:t>
            </a:r>
            <a:r>
              <a:rPr lang="en-GB" dirty="0" err="1"/>
              <a:t>perthynas</a:t>
            </a:r>
            <a:r>
              <a:rPr lang="en-GB" dirty="0"/>
              <a:t> </a:t>
            </a:r>
            <a:r>
              <a:rPr lang="en-GB" dirty="0" err="1"/>
              <a:t>â’r</a:t>
            </a:r>
            <a:r>
              <a:rPr lang="en-GB" dirty="0"/>
              <a:t> </a:t>
            </a:r>
            <a:r>
              <a:rPr lang="en-GB" dirty="0" err="1"/>
              <a:t>gweithiwr</a:t>
            </a:r>
            <a:r>
              <a:rPr lang="en-GB" dirty="0"/>
              <a:t> </a:t>
            </a:r>
            <a:r>
              <a:rPr lang="en-GB" dirty="0" err="1"/>
              <a:t>ieuenctid</a:t>
            </a:r>
            <a:r>
              <a:rPr lang="en-GB" dirty="0"/>
              <a:t>?</a:t>
            </a:r>
          </a:p>
          <a:p>
            <a:pPr marL="0" indent="0">
              <a:buNone/>
            </a:pPr>
            <a:endParaRPr lang="en-US" dirty="0"/>
          </a:p>
        </p:txBody>
      </p:sp>
      <p:sp>
        <p:nvSpPr>
          <p:cNvPr id="5" name="Content Placeholder 4">
            <a:extLst>
              <a:ext uri="{FF2B5EF4-FFF2-40B4-BE49-F238E27FC236}">
                <a16:creationId xmlns:a16="http://schemas.microsoft.com/office/drawing/2014/main" id="{FB1CB0BA-C0C8-023A-7491-82079E7082EA}"/>
              </a:ext>
            </a:extLst>
          </p:cNvPr>
          <p:cNvSpPr>
            <a:spLocks noGrp="1"/>
          </p:cNvSpPr>
          <p:nvPr>
            <p:ph sz="half" idx="2"/>
          </p:nvPr>
        </p:nvSpPr>
        <p:spPr/>
        <p:txBody>
          <a:bodyPr/>
          <a:lstStyle/>
          <a:p>
            <a:r>
              <a:rPr lang="en-GB" dirty="0">
                <a:solidFill>
                  <a:srgbClr val="0070C0"/>
                </a:solidFill>
              </a:rPr>
              <a:t>However, do you believe that young people engage with youth work solely because they want to build a relationship with the youth worker?</a:t>
            </a:r>
          </a:p>
          <a:p>
            <a:endParaRPr lang="en-GB" dirty="0"/>
          </a:p>
        </p:txBody>
      </p:sp>
    </p:spTree>
    <p:extLst>
      <p:ext uri="{BB962C8B-B14F-4D97-AF65-F5344CB8AC3E}">
        <p14:creationId xmlns:p14="http://schemas.microsoft.com/office/powerpoint/2010/main" val="30578396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lvl="1" indent="0" algn="just">
              <a:spcBef>
                <a:spcPts val="1000"/>
              </a:spcBef>
              <a:buNone/>
            </a:pPr>
            <a:r>
              <a:rPr lang="en-GB" dirty="0"/>
              <a:t>“The reality, of course, is that most young people get involved in youth work because they are attracted by the activities or opportunities being offered.  They do not necessarily, in the initial instance, come for the relationship about which they possibly have no knowledge.  They come for the activities and the facilities and the chance to do something different.  Sometimes they simply need a warm and welcoming place to be with friends”.</a:t>
            </a:r>
          </a:p>
          <a:p>
            <a:pPr marL="0" lvl="1" indent="0" algn="r">
              <a:spcBef>
                <a:spcPts val="1000"/>
              </a:spcBef>
              <a:buNone/>
            </a:pPr>
            <a:r>
              <a:rPr lang="en-GB" dirty="0"/>
              <a:t>(Young, 2006, pp. 62-63)</a:t>
            </a:r>
          </a:p>
          <a:p>
            <a:pPr marL="0" lvl="1" indent="0" algn="r">
              <a:spcBef>
                <a:spcPts val="1000"/>
              </a:spcBef>
              <a:buNone/>
            </a:pPr>
            <a:endParaRPr lang="en-GB" dirty="0"/>
          </a:p>
          <a:p>
            <a:endParaRPr lang="en-US" dirty="0"/>
          </a:p>
        </p:txBody>
      </p:sp>
    </p:spTree>
    <p:extLst>
      <p:ext uri="{BB962C8B-B14F-4D97-AF65-F5344CB8AC3E}">
        <p14:creationId xmlns:p14="http://schemas.microsoft.com/office/powerpoint/2010/main" val="17219212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B8D870D-7276-B846-266D-13AAEF7E917E}"/>
              </a:ext>
            </a:extLst>
          </p:cNvPr>
          <p:cNvSpPr>
            <a:spLocks noGrp="1"/>
          </p:cNvSpPr>
          <p:nvPr>
            <p:ph type="title"/>
          </p:nvPr>
        </p:nvSpPr>
        <p:spPr/>
        <p:txBody>
          <a:bodyPr/>
          <a:lstStyle/>
          <a:p>
            <a:endParaRPr lang="en-GB"/>
          </a:p>
        </p:txBody>
      </p:sp>
      <p:sp>
        <p:nvSpPr>
          <p:cNvPr id="3" name="Content Placeholder 2"/>
          <p:cNvSpPr>
            <a:spLocks noGrp="1"/>
          </p:cNvSpPr>
          <p:nvPr>
            <p:ph sz="half" idx="1"/>
          </p:nvPr>
        </p:nvSpPr>
        <p:spPr>
          <a:xfrm>
            <a:off x="838201" y="1727270"/>
            <a:ext cx="5181600" cy="4351338"/>
          </a:xfrm>
        </p:spPr>
        <p:txBody>
          <a:bodyPr>
            <a:normAutofit fontScale="62500" lnSpcReduction="20000"/>
          </a:bodyPr>
          <a:lstStyle/>
          <a:p>
            <a:pPr>
              <a:lnSpc>
                <a:spcPct val="120000"/>
              </a:lnSpc>
            </a:pPr>
            <a:r>
              <a:rPr lang="en-US" dirty="0"/>
              <a:t>Mae Jolly (2010, t. 6) </a:t>
            </a:r>
            <a:r>
              <a:rPr lang="en-US" dirty="0" err="1"/>
              <a:t>yn</a:t>
            </a:r>
            <a:r>
              <a:rPr lang="en-US" dirty="0"/>
              <a:t> nodi </a:t>
            </a:r>
            <a:r>
              <a:rPr lang="en-US" dirty="0" err="1"/>
              <a:t>sut</a:t>
            </a:r>
            <a:r>
              <a:rPr lang="en-US" dirty="0"/>
              <a:t> </a:t>
            </a:r>
            <a:r>
              <a:rPr lang="en-US" dirty="0" err="1"/>
              <a:t>yr</a:t>
            </a:r>
            <a:r>
              <a:rPr lang="en-US" dirty="0"/>
              <a:t> </a:t>
            </a:r>
            <a:r>
              <a:rPr lang="en-US" dirty="0" err="1"/>
              <a:t>oedd</a:t>
            </a:r>
            <a:r>
              <a:rPr lang="en-US" dirty="0"/>
              <a:t> </a:t>
            </a:r>
            <a:r>
              <a:rPr lang="en-US" dirty="0" err="1"/>
              <a:t>pwysigrwydd</a:t>
            </a:r>
            <a:r>
              <a:rPr lang="en-US" dirty="0"/>
              <a:t> </a:t>
            </a:r>
            <a:r>
              <a:rPr lang="en-US" dirty="0" err="1"/>
              <a:t>meithrin</a:t>
            </a:r>
            <a:r>
              <a:rPr lang="en-US" dirty="0"/>
              <a:t> </a:t>
            </a:r>
            <a:r>
              <a:rPr lang="en-US" dirty="0" err="1"/>
              <a:t>perthynas</a:t>
            </a:r>
            <a:r>
              <a:rPr lang="en-US" dirty="0"/>
              <a:t> </a:t>
            </a:r>
            <a:r>
              <a:rPr lang="en-US" dirty="0" err="1"/>
              <a:t>yn</a:t>
            </a:r>
            <a:r>
              <a:rPr lang="en-US" dirty="0"/>
              <a:t> </a:t>
            </a:r>
            <a:r>
              <a:rPr lang="en-US" dirty="0" err="1"/>
              <a:t>cael</a:t>
            </a:r>
            <a:r>
              <a:rPr lang="en-US" dirty="0"/>
              <a:t> </a:t>
            </a:r>
            <a:r>
              <a:rPr lang="en-US" dirty="0" err="1"/>
              <a:t>ei</a:t>
            </a:r>
            <a:r>
              <a:rPr lang="en-US" dirty="0"/>
              <a:t> </a:t>
            </a:r>
            <a:r>
              <a:rPr lang="en-US" dirty="0" err="1"/>
              <a:t>ystyried</a:t>
            </a:r>
            <a:r>
              <a:rPr lang="en-US" dirty="0"/>
              <a:t> </a:t>
            </a:r>
            <a:r>
              <a:rPr lang="en-US" dirty="0" err="1"/>
              <a:t>yn</a:t>
            </a:r>
            <a:r>
              <a:rPr lang="en-US" dirty="0"/>
              <a:t> </a:t>
            </a:r>
            <a:r>
              <a:rPr lang="en-US" dirty="0" err="1"/>
              <a:t>hollbwysig</a:t>
            </a:r>
            <a:r>
              <a:rPr lang="en-US" dirty="0"/>
              <a:t> </a:t>
            </a:r>
            <a:r>
              <a:rPr lang="en-US" dirty="0" err="1"/>
              <a:t>dros</a:t>
            </a:r>
            <a:r>
              <a:rPr lang="en-US" dirty="0"/>
              <a:t> 80 </a:t>
            </a:r>
            <a:r>
              <a:rPr lang="en-US" dirty="0" err="1"/>
              <a:t>mlynedd</a:t>
            </a:r>
            <a:r>
              <a:rPr lang="en-US" dirty="0"/>
              <a:t> </a:t>
            </a:r>
            <a:r>
              <a:rPr lang="en-US" dirty="0" err="1"/>
              <a:t>yn</a:t>
            </a:r>
            <a:r>
              <a:rPr lang="en-US" dirty="0"/>
              <a:t> </a:t>
            </a:r>
            <a:r>
              <a:rPr lang="en-US" dirty="0" err="1"/>
              <a:t>ôl</a:t>
            </a:r>
            <a:r>
              <a:rPr lang="en-US" dirty="0"/>
              <a:t> pan </a:t>
            </a:r>
            <a:r>
              <a:rPr lang="en-US" dirty="0" err="1"/>
              <a:t>nododd</a:t>
            </a:r>
            <a:r>
              <a:rPr lang="en-US" dirty="0"/>
              <a:t> Henriques (1933, t. 60 </a:t>
            </a:r>
            <a:r>
              <a:rPr lang="en-US" i="1" dirty="0"/>
              <a:t>a </a:t>
            </a:r>
            <a:r>
              <a:rPr lang="en-US" i="1" dirty="0" err="1"/>
              <a:t>ddyfynnir</a:t>
            </a:r>
            <a:r>
              <a:rPr lang="en-US" i="1" dirty="0"/>
              <a:t> </a:t>
            </a:r>
            <a:r>
              <a:rPr lang="en-US" i="1" dirty="0" err="1"/>
              <a:t>yn</a:t>
            </a:r>
            <a:r>
              <a:rPr lang="en-US" dirty="0"/>
              <a:t> Jolly, 2006, t. 6) </a:t>
            </a:r>
            <a:r>
              <a:rPr lang="en-US" dirty="0" err="1"/>
              <a:t>sut</a:t>
            </a:r>
            <a:r>
              <a:rPr lang="en-US" dirty="0"/>
              <a:t> </a:t>
            </a:r>
            <a:r>
              <a:rPr lang="en-US" dirty="0" err="1"/>
              <a:t>mae</a:t>
            </a:r>
            <a:r>
              <a:rPr lang="en-US" dirty="0"/>
              <a:t> </a:t>
            </a:r>
            <a:r>
              <a:rPr lang="en-US" dirty="0" err="1"/>
              <a:t>llwyddiant</a:t>
            </a:r>
            <a:r>
              <a:rPr lang="en-US" dirty="0"/>
              <a:t> </a:t>
            </a:r>
            <a:r>
              <a:rPr lang="en-US" dirty="0" err="1"/>
              <a:t>unrhyw</a:t>
            </a:r>
            <a:r>
              <a:rPr lang="en-US" dirty="0"/>
              <a:t> </a:t>
            </a:r>
            <a:r>
              <a:rPr lang="en-US" dirty="0" err="1"/>
              <a:t>glwb</a:t>
            </a:r>
            <a:r>
              <a:rPr lang="en-US" dirty="0"/>
              <a:t> </a:t>
            </a:r>
            <a:r>
              <a:rPr lang="en-US" dirty="0" err="1"/>
              <a:t>ieuenctid</a:t>
            </a:r>
            <a:r>
              <a:rPr lang="en-US" dirty="0"/>
              <a:t> </a:t>
            </a:r>
            <a:r>
              <a:rPr lang="en-US" dirty="0" err="1"/>
              <a:t>yn</a:t>
            </a:r>
            <a:r>
              <a:rPr lang="en-US" dirty="0"/>
              <a:t> </a:t>
            </a:r>
            <a:r>
              <a:rPr lang="en-US" dirty="0" err="1"/>
              <a:t>gorwedd</a:t>
            </a:r>
            <a:r>
              <a:rPr lang="en-US" dirty="0"/>
              <a:t> </a:t>
            </a:r>
            <a:r>
              <a:rPr lang="en-GB" dirty="0"/>
              <a:t>“upon the personality and ingenuity of the leader”.</a:t>
            </a:r>
          </a:p>
          <a:p>
            <a:pPr>
              <a:lnSpc>
                <a:spcPct val="120000"/>
              </a:lnSpc>
            </a:pPr>
            <a:r>
              <a:rPr lang="en-US" dirty="0" err="1"/>
              <a:t>Efallai</a:t>
            </a:r>
            <a:r>
              <a:rPr lang="en-US" dirty="0"/>
              <a:t> </a:t>
            </a:r>
            <a:r>
              <a:rPr lang="en-US" dirty="0" err="1"/>
              <a:t>mai</a:t>
            </a:r>
            <a:r>
              <a:rPr lang="en-US" dirty="0"/>
              <a:t> </a:t>
            </a:r>
            <a:r>
              <a:rPr lang="en-US" dirty="0" err="1"/>
              <a:t>gweithgareddau</a:t>
            </a:r>
            <a:r>
              <a:rPr lang="en-US" dirty="0"/>
              <a:t> ac </a:t>
            </a:r>
            <a:r>
              <a:rPr lang="en-US" dirty="0" err="1"/>
              <a:t>adnoddau</a:t>
            </a:r>
            <a:r>
              <a:rPr lang="en-US" dirty="0"/>
              <a:t> </a:t>
            </a:r>
            <a:r>
              <a:rPr lang="en-US" dirty="0" err="1"/>
              <a:t>fydd</a:t>
            </a:r>
            <a:r>
              <a:rPr lang="en-US" dirty="0"/>
              <a:t> </a:t>
            </a:r>
            <a:r>
              <a:rPr lang="en-US" dirty="0" err="1"/>
              <a:t>yr</a:t>
            </a:r>
            <a:r>
              <a:rPr lang="en-US" dirty="0"/>
              <a:t> </a:t>
            </a:r>
            <a:r>
              <a:rPr lang="en-US" dirty="0" err="1"/>
              <a:t>atyniad</a:t>
            </a:r>
            <a:r>
              <a:rPr lang="en-US" dirty="0"/>
              <a:t> </a:t>
            </a:r>
            <a:r>
              <a:rPr lang="en-US" dirty="0" err="1"/>
              <a:t>cyntaf</a:t>
            </a:r>
            <a:r>
              <a:rPr lang="en-US" dirty="0"/>
              <a:t> </a:t>
            </a:r>
            <a:r>
              <a:rPr lang="en-US" dirty="0" err="1"/>
              <a:t>i</a:t>
            </a:r>
            <a:r>
              <a:rPr lang="en-US" dirty="0"/>
              <a:t> </a:t>
            </a:r>
            <a:r>
              <a:rPr lang="en-US" dirty="0" err="1"/>
              <a:t>bobl</a:t>
            </a:r>
            <a:r>
              <a:rPr lang="en-US" dirty="0"/>
              <a:t> </a:t>
            </a:r>
            <a:r>
              <a:rPr lang="en-US" dirty="0" err="1"/>
              <a:t>ifanc</a:t>
            </a:r>
            <a:r>
              <a:rPr lang="en-US" dirty="0"/>
              <a:t>, </a:t>
            </a:r>
            <a:r>
              <a:rPr lang="en-US" dirty="0" err="1"/>
              <a:t>ond</a:t>
            </a:r>
            <a:r>
              <a:rPr lang="en-US" dirty="0"/>
              <a:t> </a:t>
            </a:r>
            <a:r>
              <a:rPr lang="en-US" dirty="0" err="1"/>
              <a:t>bydd</a:t>
            </a:r>
            <a:r>
              <a:rPr lang="en-US" dirty="0"/>
              <a:t> </a:t>
            </a:r>
            <a:r>
              <a:rPr lang="en-US" dirty="0" err="1"/>
              <a:t>gallu’r</a:t>
            </a:r>
            <a:r>
              <a:rPr lang="en-US" dirty="0"/>
              <a:t> </a:t>
            </a:r>
            <a:r>
              <a:rPr lang="en-US" dirty="0" err="1"/>
              <a:t>gweithwyr</a:t>
            </a:r>
            <a:r>
              <a:rPr lang="en-US" dirty="0"/>
              <a:t> </a:t>
            </a:r>
            <a:r>
              <a:rPr lang="en-US" dirty="0" err="1"/>
              <a:t>ieuenctid</a:t>
            </a:r>
            <a:r>
              <a:rPr lang="en-US" dirty="0"/>
              <a:t> </a:t>
            </a:r>
            <a:r>
              <a:rPr lang="en-US" dirty="0" err="1"/>
              <a:t>i</a:t>
            </a:r>
            <a:r>
              <a:rPr lang="en-US" dirty="0"/>
              <a:t> </a:t>
            </a:r>
            <a:r>
              <a:rPr lang="en-US" dirty="0" err="1"/>
              <a:t>ymgysylltu</a:t>
            </a:r>
            <a:r>
              <a:rPr lang="en-US" dirty="0"/>
              <a:t> </a:t>
            </a:r>
            <a:r>
              <a:rPr lang="en-US" dirty="0" err="1"/>
              <a:t>â’r</a:t>
            </a:r>
            <a:r>
              <a:rPr lang="en-US" dirty="0"/>
              <a:t> </a:t>
            </a:r>
            <a:r>
              <a:rPr lang="en-US" dirty="0" err="1"/>
              <a:t>bobl</a:t>
            </a:r>
            <a:r>
              <a:rPr lang="en-US" dirty="0"/>
              <a:t> </a:t>
            </a:r>
            <a:r>
              <a:rPr lang="en-US" dirty="0" err="1"/>
              <a:t>ifanc</a:t>
            </a:r>
            <a:r>
              <a:rPr lang="en-US" dirty="0"/>
              <a:t> </a:t>
            </a:r>
            <a:r>
              <a:rPr lang="en-US" dirty="0" err="1"/>
              <a:t>yn</a:t>
            </a:r>
            <a:r>
              <a:rPr lang="en-US" dirty="0"/>
              <a:t> </a:t>
            </a:r>
            <a:r>
              <a:rPr lang="en-US" dirty="0" err="1"/>
              <a:t>pennu</a:t>
            </a:r>
            <a:r>
              <a:rPr lang="en-US" dirty="0"/>
              <a:t> </a:t>
            </a:r>
            <a:r>
              <a:rPr lang="en-US" dirty="0" err="1"/>
              <a:t>cyfranogiad</a:t>
            </a:r>
            <a:r>
              <a:rPr lang="en-US" dirty="0"/>
              <a:t> </a:t>
            </a:r>
            <a:r>
              <a:rPr lang="en-US" dirty="0" err="1"/>
              <a:t>parhaus</a:t>
            </a:r>
            <a:r>
              <a:rPr lang="en-US" dirty="0"/>
              <a:t> </a:t>
            </a:r>
            <a:r>
              <a:rPr lang="en-US" dirty="0" err="1"/>
              <a:t>pobl</a:t>
            </a:r>
            <a:r>
              <a:rPr lang="en-US" dirty="0"/>
              <a:t> </a:t>
            </a:r>
            <a:r>
              <a:rPr lang="en-US" dirty="0" err="1"/>
              <a:t>ifanc</a:t>
            </a:r>
            <a:r>
              <a:rPr lang="en-US" dirty="0"/>
              <a:t> (Jolly, 2006, t. 6).</a:t>
            </a:r>
          </a:p>
          <a:p>
            <a:pPr>
              <a:lnSpc>
                <a:spcPct val="120000"/>
              </a:lnSpc>
            </a:pPr>
            <a:r>
              <a:rPr lang="en-US" dirty="0" err="1"/>
              <a:t>Bydd</a:t>
            </a:r>
            <a:r>
              <a:rPr lang="en-US" dirty="0"/>
              <a:t> </a:t>
            </a:r>
            <a:r>
              <a:rPr lang="en-US" dirty="0" err="1"/>
              <a:t>pobl</a:t>
            </a:r>
            <a:r>
              <a:rPr lang="en-US" dirty="0"/>
              <a:t> </a:t>
            </a:r>
            <a:r>
              <a:rPr lang="en-US" dirty="0" err="1"/>
              <a:t>ifanc</a:t>
            </a:r>
            <a:r>
              <a:rPr lang="en-US" dirty="0"/>
              <a:t> </a:t>
            </a:r>
            <a:r>
              <a:rPr lang="en-US" dirty="0" err="1"/>
              <a:t>yn</a:t>
            </a:r>
            <a:r>
              <a:rPr lang="en-US" dirty="0"/>
              <a:t> </a:t>
            </a:r>
            <a:r>
              <a:rPr lang="en-US" dirty="0" err="1"/>
              <a:t>pleidleisio</a:t>
            </a:r>
            <a:r>
              <a:rPr lang="en-US" dirty="0"/>
              <a:t> </a:t>
            </a:r>
            <a:r>
              <a:rPr lang="en-US" dirty="0" err="1"/>
              <a:t>gyda'u</a:t>
            </a:r>
            <a:r>
              <a:rPr lang="en-US" dirty="0"/>
              <a:t> </a:t>
            </a:r>
            <a:r>
              <a:rPr lang="en-US" dirty="0" err="1"/>
              <a:t>traed</a:t>
            </a:r>
            <a:r>
              <a:rPr lang="en-US" dirty="0"/>
              <a:t>!</a:t>
            </a:r>
          </a:p>
        </p:txBody>
      </p:sp>
      <p:sp>
        <p:nvSpPr>
          <p:cNvPr id="5" name="Content Placeholder 4">
            <a:extLst>
              <a:ext uri="{FF2B5EF4-FFF2-40B4-BE49-F238E27FC236}">
                <a16:creationId xmlns:a16="http://schemas.microsoft.com/office/drawing/2014/main" id="{B55F3890-7FD9-6ABB-3101-93B5D455C952}"/>
              </a:ext>
            </a:extLst>
          </p:cNvPr>
          <p:cNvSpPr>
            <a:spLocks noGrp="1"/>
          </p:cNvSpPr>
          <p:nvPr>
            <p:ph sz="half" idx="2"/>
          </p:nvPr>
        </p:nvSpPr>
        <p:spPr>
          <a:xfrm>
            <a:off x="6172199" y="1727270"/>
            <a:ext cx="5181600" cy="4351338"/>
          </a:xfrm>
        </p:spPr>
        <p:txBody>
          <a:bodyPr>
            <a:normAutofit fontScale="62500" lnSpcReduction="20000"/>
          </a:bodyPr>
          <a:lstStyle/>
          <a:p>
            <a:pPr>
              <a:lnSpc>
                <a:spcPct val="120000"/>
              </a:lnSpc>
            </a:pPr>
            <a:r>
              <a:rPr lang="en-GB" dirty="0">
                <a:solidFill>
                  <a:srgbClr val="0070C0"/>
                </a:solidFill>
              </a:rPr>
              <a:t>Jolly (2010, p. 6) notes how the significance of relationship building was seen as pivotal over 80 years ago when Henriques (1933, p. 60 </a:t>
            </a:r>
            <a:r>
              <a:rPr lang="en-GB" i="1" dirty="0">
                <a:solidFill>
                  <a:srgbClr val="0070C0"/>
                </a:solidFill>
              </a:rPr>
              <a:t>cited in</a:t>
            </a:r>
            <a:r>
              <a:rPr lang="en-GB" dirty="0">
                <a:solidFill>
                  <a:srgbClr val="0070C0"/>
                </a:solidFill>
              </a:rPr>
              <a:t> Jolly, 2006, p. 6) noted how the success of any youth club rests “upon the personality and ingenuity of the leader”.</a:t>
            </a:r>
          </a:p>
          <a:p>
            <a:pPr>
              <a:lnSpc>
                <a:spcPct val="120000"/>
              </a:lnSpc>
            </a:pPr>
            <a:r>
              <a:rPr lang="en-GB" dirty="0">
                <a:solidFill>
                  <a:srgbClr val="0070C0"/>
                </a:solidFill>
              </a:rPr>
              <a:t>Activities and resources may be the first attraction for young people, but the youth workers’ abilities to engage with the young people will determine the continued involvement of young people (Jolly, 2006, p. 6).</a:t>
            </a:r>
          </a:p>
          <a:p>
            <a:pPr>
              <a:lnSpc>
                <a:spcPct val="120000"/>
              </a:lnSpc>
            </a:pPr>
            <a:r>
              <a:rPr lang="en-GB" dirty="0">
                <a:solidFill>
                  <a:srgbClr val="0070C0"/>
                </a:solidFill>
              </a:rPr>
              <a:t>Young people will vote with their feet!</a:t>
            </a:r>
            <a:endParaRPr lang="en-US" dirty="0">
              <a:solidFill>
                <a:srgbClr val="0070C0"/>
              </a:solidFill>
            </a:endParaRPr>
          </a:p>
          <a:p>
            <a:pPr marL="0" indent="0">
              <a:buNone/>
            </a:pPr>
            <a:endParaRPr lang="en-GB" dirty="0"/>
          </a:p>
        </p:txBody>
      </p:sp>
    </p:spTree>
    <p:extLst>
      <p:ext uri="{BB962C8B-B14F-4D97-AF65-F5344CB8AC3E}">
        <p14:creationId xmlns:p14="http://schemas.microsoft.com/office/powerpoint/2010/main" val="28266375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990600" y="621570"/>
            <a:ext cx="5181600" cy="2939478"/>
          </a:xfrm>
        </p:spPr>
        <p:txBody>
          <a:bodyPr>
            <a:normAutofit/>
          </a:bodyPr>
          <a:lstStyle/>
          <a:p>
            <a:pPr marL="0" indent="0">
              <a:buNone/>
            </a:pPr>
            <a:r>
              <a:rPr lang="en-GB" sz="2400" dirty="0"/>
              <a:t>Mae </a:t>
            </a:r>
            <a:r>
              <a:rPr lang="en-GB" sz="2400" dirty="0" err="1"/>
              <a:t>enghraifft</a:t>
            </a:r>
            <a:r>
              <a:rPr lang="en-GB" sz="2400" dirty="0"/>
              <a:t> o </a:t>
            </a:r>
            <a:r>
              <a:rPr lang="en-GB" sz="2400" dirty="0" err="1"/>
              <a:t>bennod</a:t>
            </a:r>
            <a:r>
              <a:rPr lang="en-GB" sz="2400" dirty="0"/>
              <a:t> Jolly (2006, t. 6) </a:t>
            </a:r>
            <a:r>
              <a:rPr lang="en-GB" sz="2400" dirty="0" err="1"/>
              <a:t>yn</a:t>
            </a:r>
            <a:r>
              <a:rPr lang="en-GB" sz="2400" dirty="0"/>
              <a:t> </a:t>
            </a:r>
            <a:r>
              <a:rPr lang="en-GB" sz="2400" dirty="0" err="1"/>
              <a:t>dangos</a:t>
            </a:r>
            <a:r>
              <a:rPr lang="en-GB" sz="2400" dirty="0"/>
              <a:t> y “belonging and participation” (Jolly, 2006, t. 6) a </a:t>
            </a:r>
            <a:r>
              <a:rPr lang="en-GB" sz="2400" dirty="0" err="1"/>
              <a:t>deimlir</a:t>
            </a:r>
            <a:r>
              <a:rPr lang="en-GB" sz="2400" dirty="0"/>
              <a:t> </a:t>
            </a:r>
            <a:r>
              <a:rPr lang="en-GB" sz="2400" dirty="0" err="1"/>
              <a:t>gan</a:t>
            </a:r>
            <a:r>
              <a:rPr lang="en-GB" sz="2400" dirty="0"/>
              <a:t> </a:t>
            </a:r>
            <a:r>
              <a:rPr lang="en-GB" sz="2400" dirty="0" err="1"/>
              <a:t>bobl</a:t>
            </a:r>
            <a:r>
              <a:rPr lang="en-GB" sz="2400" dirty="0"/>
              <a:t> </a:t>
            </a:r>
            <a:r>
              <a:rPr lang="en-GB" sz="2400" dirty="0" err="1"/>
              <a:t>ifanc</a:t>
            </a:r>
            <a:r>
              <a:rPr lang="en-GB" sz="2400" dirty="0"/>
              <a:t> </a:t>
            </a:r>
            <a:r>
              <a:rPr lang="en-GB" sz="2400" u="sng" dirty="0" err="1"/>
              <a:t>oherwydd</a:t>
            </a:r>
            <a:r>
              <a:rPr lang="en-GB" sz="2400" u="sng" dirty="0"/>
              <a:t> y </a:t>
            </a:r>
            <a:r>
              <a:rPr lang="en-GB" sz="2400" u="sng" dirty="0" err="1"/>
              <a:t>berthynas</a:t>
            </a:r>
            <a:r>
              <a:rPr lang="en-GB" sz="2400" u="sng" dirty="0"/>
              <a:t> </a:t>
            </a:r>
            <a:r>
              <a:rPr lang="en-GB" sz="2400" u="sng" dirty="0" err="1"/>
              <a:t>rhyngddynt</a:t>
            </a:r>
            <a:r>
              <a:rPr lang="en-GB" sz="2400" u="sng" dirty="0"/>
              <a:t> </a:t>
            </a:r>
            <a:r>
              <a:rPr lang="en-GB" sz="2400" u="sng" dirty="0" err="1"/>
              <a:t>a’u</a:t>
            </a:r>
            <a:r>
              <a:rPr lang="en-GB" sz="2400" u="sng" dirty="0"/>
              <a:t> </a:t>
            </a:r>
            <a:r>
              <a:rPr lang="en-GB" sz="2400" u="sng" dirty="0" err="1"/>
              <a:t>gweithiwr</a:t>
            </a:r>
            <a:r>
              <a:rPr lang="en-GB" sz="2400" u="sng" dirty="0"/>
              <a:t> </a:t>
            </a:r>
            <a:r>
              <a:rPr lang="en-GB" sz="2400" u="sng" dirty="0" err="1"/>
              <a:t>ieuenctid</a:t>
            </a:r>
            <a:r>
              <a:rPr lang="en-GB" sz="2400" dirty="0"/>
              <a:t>:</a:t>
            </a:r>
          </a:p>
        </p:txBody>
      </p:sp>
      <p:sp>
        <p:nvSpPr>
          <p:cNvPr id="5" name="Content Placeholder 4">
            <a:extLst>
              <a:ext uri="{FF2B5EF4-FFF2-40B4-BE49-F238E27FC236}">
                <a16:creationId xmlns:a16="http://schemas.microsoft.com/office/drawing/2014/main" id="{4F4CB80A-6DCD-4DA5-43E3-C36E056BB28C}"/>
              </a:ext>
            </a:extLst>
          </p:cNvPr>
          <p:cNvSpPr>
            <a:spLocks noGrp="1"/>
          </p:cNvSpPr>
          <p:nvPr>
            <p:ph sz="half" idx="2"/>
          </p:nvPr>
        </p:nvSpPr>
        <p:spPr>
          <a:xfrm>
            <a:off x="6096000" y="621570"/>
            <a:ext cx="5181600" cy="4351338"/>
          </a:xfrm>
        </p:spPr>
        <p:txBody>
          <a:bodyPr>
            <a:normAutofit/>
          </a:bodyPr>
          <a:lstStyle/>
          <a:p>
            <a:r>
              <a:rPr lang="en-GB" sz="2400" dirty="0">
                <a:solidFill>
                  <a:srgbClr val="0070C0"/>
                </a:solidFill>
              </a:rPr>
              <a:t>An example from Jolly’s (2006, p. 6) chapter demonstrates the “belonging and participation” (Jolly, 2006, p. 6) felt by young people </a:t>
            </a:r>
            <a:r>
              <a:rPr lang="en-GB" sz="2400" u="sng" dirty="0">
                <a:solidFill>
                  <a:srgbClr val="0070C0"/>
                </a:solidFill>
              </a:rPr>
              <a:t>due to the relationship between them and their youth worker</a:t>
            </a:r>
            <a:r>
              <a:rPr lang="en-GB" sz="2400" dirty="0">
                <a:solidFill>
                  <a:srgbClr val="0070C0"/>
                </a:solidFill>
              </a:rPr>
              <a:t>:</a:t>
            </a:r>
          </a:p>
          <a:p>
            <a:endParaRPr lang="en-GB" dirty="0"/>
          </a:p>
        </p:txBody>
      </p:sp>
      <p:sp>
        <p:nvSpPr>
          <p:cNvPr id="7" name="TextBox 6">
            <a:extLst>
              <a:ext uri="{FF2B5EF4-FFF2-40B4-BE49-F238E27FC236}">
                <a16:creationId xmlns:a16="http://schemas.microsoft.com/office/drawing/2014/main" id="{F412DFDF-0630-DA90-9378-7636E151D9A0}"/>
              </a:ext>
            </a:extLst>
          </p:cNvPr>
          <p:cNvSpPr txBox="1"/>
          <p:nvPr/>
        </p:nvSpPr>
        <p:spPr>
          <a:xfrm>
            <a:off x="1090938" y="3403248"/>
            <a:ext cx="10529325" cy="1569660"/>
          </a:xfrm>
          <a:prstGeom prst="rect">
            <a:avLst/>
          </a:prstGeom>
          <a:noFill/>
        </p:spPr>
        <p:txBody>
          <a:bodyPr wrap="square">
            <a:spAutoFit/>
          </a:bodyPr>
          <a:lstStyle/>
          <a:p>
            <a:pPr marL="0" indent="0" algn="just">
              <a:buNone/>
            </a:pPr>
            <a:r>
              <a:rPr lang="en-GB" sz="2400" i="1" dirty="0"/>
              <a:t>We were doing a tidy up of the youth centre on a Saturday morning.  It was going to be a long and miserable task.  Although we’d asked the young people to help us, I wasn’t expecting anyone to turn up.  To my surprise, within half an hour, six of our members arrived ready to get stuck in! </a:t>
            </a:r>
            <a:endParaRPr lang="en-US" sz="2400" i="1" dirty="0"/>
          </a:p>
        </p:txBody>
      </p:sp>
    </p:spTree>
    <p:extLst>
      <p:ext uri="{BB962C8B-B14F-4D97-AF65-F5344CB8AC3E}">
        <p14:creationId xmlns:p14="http://schemas.microsoft.com/office/powerpoint/2010/main" val="28634218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Gweithgaredd</a:t>
            </a:r>
            <a:r>
              <a:rPr lang="en-GB" b="1" dirty="0"/>
              <a:t>!			</a:t>
            </a:r>
            <a:r>
              <a:rPr lang="en-GB" b="1" dirty="0">
                <a:solidFill>
                  <a:srgbClr val="0070C0"/>
                </a:solidFill>
              </a:rPr>
              <a:t>Activity!</a:t>
            </a:r>
            <a:endParaRPr lang="en-US" b="1" dirty="0">
              <a:solidFill>
                <a:srgbClr val="0070C0"/>
              </a:solidFill>
            </a:endParaRPr>
          </a:p>
        </p:txBody>
      </p:sp>
      <p:sp>
        <p:nvSpPr>
          <p:cNvPr id="3" name="Content Placeholder 2"/>
          <p:cNvSpPr>
            <a:spLocks noGrp="1"/>
          </p:cNvSpPr>
          <p:nvPr>
            <p:ph sz="half" idx="1"/>
          </p:nvPr>
        </p:nvSpPr>
        <p:spPr/>
        <p:txBody>
          <a:bodyPr/>
          <a:lstStyle/>
          <a:p>
            <a:r>
              <a:rPr lang="en-US" dirty="0" err="1"/>
              <a:t>Mewn</a:t>
            </a:r>
            <a:r>
              <a:rPr lang="en-US" dirty="0"/>
              <a:t> </a:t>
            </a:r>
            <a:r>
              <a:rPr lang="en-US" dirty="0" err="1"/>
              <a:t>grwpiau</a:t>
            </a:r>
            <a:r>
              <a:rPr lang="en-US" dirty="0"/>
              <a:t>, </a:t>
            </a:r>
            <a:r>
              <a:rPr lang="en-US" dirty="0" err="1"/>
              <a:t>meddyliwch</a:t>
            </a:r>
            <a:r>
              <a:rPr lang="en-US" dirty="0"/>
              <a:t> am </a:t>
            </a:r>
            <a:r>
              <a:rPr lang="en-US" dirty="0" err="1"/>
              <a:t>weithgaredd</a:t>
            </a:r>
            <a:r>
              <a:rPr lang="en-US" dirty="0"/>
              <a:t> </a:t>
            </a:r>
            <a:r>
              <a:rPr lang="en-US" dirty="0" err="1"/>
              <a:t>byr</a:t>
            </a:r>
            <a:r>
              <a:rPr lang="en-US" dirty="0"/>
              <a:t> y </a:t>
            </a:r>
            <a:r>
              <a:rPr lang="en-US" dirty="0" err="1"/>
              <a:t>gellir</a:t>
            </a:r>
            <a:r>
              <a:rPr lang="en-US" dirty="0"/>
              <a:t> </a:t>
            </a:r>
            <a:r>
              <a:rPr lang="en-US" dirty="0" err="1"/>
              <a:t>ei</a:t>
            </a:r>
            <a:r>
              <a:rPr lang="en-US" dirty="0"/>
              <a:t> </a:t>
            </a:r>
            <a:r>
              <a:rPr lang="en-US" dirty="0" err="1"/>
              <a:t>ddefnyddio</a:t>
            </a:r>
            <a:r>
              <a:rPr lang="en-US" dirty="0"/>
              <a:t> </a:t>
            </a:r>
            <a:r>
              <a:rPr lang="en-US" dirty="0" err="1"/>
              <a:t>i</a:t>
            </a:r>
            <a:r>
              <a:rPr lang="en-US" dirty="0"/>
              <a:t> </a:t>
            </a:r>
            <a:r>
              <a:rPr lang="en-US" dirty="0" err="1"/>
              <a:t>ddechrau</a:t>
            </a:r>
            <a:r>
              <a:rPr lang="en-US" dirty="0"/>
              <a:t> </a:t>
            </a:r>
            <a:r>
              <a:rPr lang="en-US" dirty="0" err="1"/>
              <a:t>adeiladu</a:t>
            </a:r>
            <a:r>
              <a:rPr lang="en-US" dirty="0"/>
              <a:t> </a:t>
            </a:r>
            <a:r>
              <a:rPr lang="en-US" dirty="0" err="1"/>
              <a:t>perthynas</a:t>
            </a:r>
            <a:r>
              <a:rPr lang="en-US" dirty="0"/>
              <a:t> </a:t>
            </a:r>
            <a:r>
              <a:rPr lang="en-US" dirty="0" err="1"/>
              <a:t>gyda</a:t>
            </a:r>
            <a:r>
              <a:rPr lang="en-US" dirty="0"/>
              <a:t> </a:t>
            </a:r>
            <a:r>
              <a:rPr lang="en-US" dirty="0" err="1"/>
              <a:t>grŵp</a:t>
            </a:r>
            <a:r>
              <a:rPr lang="en-US" dirty="0"/>
              <a:t> o </a:t>
            </a:r>
            <a:r>
              <a:rPr lang="en-US" dirty="0" err="1"/>
              <a:t>bobl</a:t>
            </a:r>
            <a:r>
              <a:rPr lang="en-US" dirty="0"/>
              <a:t> </a:t>
            </a:r>
            <a:r>
              <a:rPr lang="en-US" dirty="0" err="1"/>
              <a:t>ifanc</a:t>
            </a:r>
            <a:r>
              <a:rPr lang="en-US" dirty="0"/>
              <a:t> </a:t>
            </a:r>
            <a:r>
              <a:rPr lang="en-US" dirty="0" err="1"/>
              <a:t>nad</a:t>
            </a:r>
            <a:r>
              <a:rPr lang="en-US" dirty="0"/>
              <a:t> </a:t>
            </a:r>
            <a:r>
              <a:rPr lang="en-US" dirty="0" err="1"/>
              <a:t>ydych</a:t>
            </a:r>
            <a:r>
              <a:rPr lang="en-US" dirty="0"/>
              <a:t> </a:t>
            </a:r>
            <a:r>
              <a:rPr lang="en-US" dirty="0" err="1"/>
              <a:t>chi'n</a:t>
            </a:r>
            <a:r>
              <a:rPr lang="en-US" dirty="0"/>
              <a:t> </a:t>
            </a:r>
            <a:r>
              <a:rPr lang="en-US" dirty="0" err="1"/>
              <a:t>eu</a:t>
            </a:r>
            <a:r>
              <a:rPr lang="en-US" dirty="0"/>
              <a:t> </a:t>
            </a:r>
            <a:r>
              <a:rPr lang="en-US" dirty="0" err="1"/>
              <a:t>hadnabod</a:t>
            </a:r>
            <a:r>
              <a:rPr lang="en-US" dirty="0"/>
              <a:t>.</a:t>
            </a:r>
          </a:p>
          <a:p>
            <a:r>
              <a:rPr lang="en-US" dirty="0" err="1"/>
              <a:t>Cyflwynwch</a:t>
            </a:r>
            <a:r>
              <a:rPr lang="en-US" dirty="0"/>
              <a:t> </a:t>
            </a:r>
            <a:r>
              <a:rPr lang="en-US" dirty="0" err="1"/>
              <a:t>eich</a:t>
            </a:r>
            <a:r>
              <a:rPr lang="en-US" dirty="0"/>
              <a:t> </a:t>
            </a:r>
            <a:r>
              <a:rPr lang="en-US" dirty="0" err="1"/>
              <a:t>gweithgaredd</a:t>
            </a:r>
            <a:r>
              <a:rPr lang="en-US" dirty="0"/>
              <a:t> </a:t>
            </a:r>
            <a:r>
              <a:rPr lang="en-US" dirty="0" err="1"/>
              <a:t>i</a:t>
            </a:r>
            <a:r>
              <a:rPr lang="en-US" dirty="0"/>
              <a:t> </a:t>
            </a:r>
            <a:r>
              <a:rPr lang="en-US" dirty="0" err="1"/>
              <a:t>weddill</a:t>
            </a:r>
            <a:r>
              <a:rPr lang="en-US" dirty="0"/>
              <a:t> y </a:t>
            </a:r>
            <a:r>
              <a:rPr lang="en-US" dirty="0" err="1"/>
              <a:t>grŵp</a:t>
            </a:r>
            <a:r>
              <a:rPr lang="en-US" dirty="0"/>
              <a:t>!</a:t>
            </a:r>
          </a:p>
        </p:txBody>
      </p:sp>
      <p:sp>
        <p:nvSpPr>
          <p:cNvPr id="4" name="Content Placeholder 3">
            <a:extLst>
              <a:ext uri="{FF2B5EF4-FFF2-40B4-BE49-F238E27FC236}">
                <a16:creationId xmlns:a16="http://schemas.microsoft.com/office/drawing/2014/main" id="{0B0E320F-C647-E32B-3868-94AEC222322A}"/>
              </a:ext>
            </a:extLst>
          </p:cNvPr>
          <p:cNvSpPr>
            <a:spLocks noGrp="1"/>
          </p:cNvSpPr>
          <p:nvPr>
            <p:ph sz="half" idx="2"/>
          </p:nvPr>
        </p:nvSpPr>
        <p:spPr/>
        <p:txBody>
          <a:bodyPr/>
          <a:lstStyle/>
          <a:p>
            <a:r>
              <a:rPr lang="en-GB" dirty="0">
                <a:solidFill>
                  <a:srgbClr val="0070C0"/>
                </a:solidFill>
              </a:rPr>
              <a:t>In groups, think of a short activity that can be used to begin to build a relationship with a group of young people that are not known to you.</a:t>
            </a:r>
          </a:p>
          <a:p>
            <a:r>
              <a:rPr lang="en-GB" dirty="0">
                <a:solidFill>
                  <a:srgbClr val="0070C0"/>
                </a:solidFill>
              </a:rPr>
              <a:t>Deliver that activity to the rest of the group!</a:t>
            </a:r>
            <a:endParaRPr lang="en-US" dirty="0">
              <a:solidFill>
                <a:srgbClr val="0070C0"/>
              </a:solidFill>
            </a:endParaRPr>
          </a:p>
          <a:p>
            <a:endParaRPr lang="en-GB" dirty="0"/>
          </a:p>
        </p:txBody>
      </p:sp>
    </p:spTree>
    <p:extLst>
      <p:ext uri="{BB962C8B-B14F-4D97-AF65-F5344CB8AC3E}">
        <p14:creationId xmlns:p14="http://schemas.microsoft.com/office/powerpoint/2010/main" val="39999081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0271009-2CE5-F283-7EA3-D6BFEA613F1A}"/>
              </a:ext>
            </a:extLst>
          </p:cNvPr>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a:bodyPr>
          <a:lstStyle/>
          <a:p>
            <a:pPr marL="0" indent="0">
              <a:buNone/>
            </a:pPr>
            <a:r>
              <a:rPr lang="en-US" sz="2200" dirty="0" err="1"/>
              <a:t>Wrth</a:t>
            </a:r>
            <a:r>
              <a:rPr lang="en-US" sz="2200" dirty="0"/>
              <a:t> </a:t>
            </a:r>
            <a:r>
              <a:rPr lang="en-US" sz="2200" dirty="0" err="1"/>
              <a:t>feithrin</a:t>
            </a:r>
            <a:r>
              <a:rPr lang="en-US" sz="2200" dirty="0"/>
              <a:t> </a:t>
            </a:r>
            <a:r>
              <a:rPr lang="en-US" sz="2200" dirty="0" err="1"/>
              <a:t>perthynas</a:t>
            </a:r>
            <a:r>
              <a:rPr lang="en-US" sz="2200" dirty="0"/>
              <a:t> â </a:t>
            </a:r>
            <a:r>
              <a:rPr lang="en-US" sz="2200" dirty="0" err="1"/>
              <a:t>phobl</a:t>
            </a:r>
            <a:r>
              <a:rPr lang="en-US" sz="2200" dirty="0"/>
              <a:t> </a:t>
            </a:r>
            <a:r>
              <a:rPr lang="en-US" sz="2200" dirty="0" err="1"/>
              <a:t>ifanc</a:t>
            </a:r>
            <a:r>
              <a:rPr lang="en-US" sz="2200" dirty="0"/>
              <a:t>, </a:t>
            </a:r>
            <a:r>
              <a:rPr lang="en-US" sz="2200" dirty="0" err="1"/>
              <a:t>mae’n</a:t>
            </a:r>
            <a:r>
              <a:rPr lang="en-US" sz="2200" dirty="0"/>
              <a:t> </a:t>
            </a:r>
            <a:r>
              <a:rPr lang="en-US" sz="2200" dirty="0" err="1"/>
              <a:t>bwysig</a:t>
            </a:r>
            <a:r>
              <a:rPr lang="en-US" sz="2200" dirty="0"/>
              <a:t> </a:t>
            </a:r>
            <a:r>
              <a:rPr lang="en-US" sz="2200" dirty="0" err="1"/>
              <a:t>edrych</a:t>
            </a:r>
            <a:r>
              <a:rPr lang="en-US" sz="2200" dirty="0"/>
              <a:t> am “</a:t>
            </a:r>
            <a:r>
              <a:rPr lang="en-US" sz="2200" dirty="0" err="1"/>
              <a:t>sbarc</a:t>
            </a:r>
            <a:r>
              <a:rPr lang="en-US" sz="2200" dirty="0"/>
              <a:t>” </a:t>
            </a:r>
            <a:r>
              <a:rPr lang="en-US" sz="2200" dirty="0" err="1"/>
              <a:t>pobl</a:t>
            </a:r>
            <a:r>
              <a:rPr lang="en-US" sz="2200" dirty="0"/>
              <a:t> </a:t>
            </a:r>
            <a:r>
              <a:rPr lang="en-US" sz="2200" dirty="0" err="1"/>
              <a:t>ifanc</a:t>
            </a:r>
            <a:r>
              <a:rPr lang="en-US" sz="2200" dirty="0"/>
              <a:t> (Parsons, 2002 </a:t>
            </a:r>
            <a:r>
              <a:rPr lang="en-US" sz="2200" i="1" dirty="0"/>
              <a:t>a </a:t>
            </a:r>
            <a:r>
              <a:rPr lang="en-US" sz="2200" i="1" dirty="0" err="1"/>
              <a:t>ddyfynnir</a:t>
            </a:r>
            <a:r>
              <a:rPr lang="en-US" sz="2200" i="1" dirty="0"/>
              <a:t> </a:t>
            </a:r>
            <a:r>
              <a:rPr lang="en-US" sz="2200" i="1" dirty="0" err="1"/>
              <a:t>yn</a:t>
            </a:r>
            <a:r>
              <a:rPr lang="en-US" sz="2200" i="1" dirty="0"/>
              <a:t> </a:t>
            </a:r>
            <a:r>
              <a:rPr lang="en-US" sz="2200" dirty="0"/>
              <a:t>Skinner, 2010, t. 42):</a:t>
            </a:r>
          </a:p>
        </p:txBody>
      </p:sp>
      <p:sp>
        <p:nvSpPr>
          <p:cNvPr id="7" name="Content Placeholder 6">
            <a:extLst>
              <a:ext uri="{FF2B5EF4-FFF2-40B4-BE49-F238E27FC236}">
                <a16:creationId xmlns:a16="http://schemas.microsoft.com/office/drawing/2014/main" id="{1C1792CE-5823-069C-2291-F59C851668FF}"/>
              </a:ext>
            </a:extLst>
          </p:cNvPr>
          <p:cNvSpPr>
            <a:spLocks noGrp="1"/>
          </p:cNvSpPr>
          <p:nvPr>
            <p:ph sz="half" idx="2"/>
          </p:nvPr>
        </p:nvSpPr>
        <p:spPr/>
        <p:txBody>
          <a:bodyPr/>
          <a:lstStyle/>
          <a:p>
            <a:r>
              <a:rPr lang="en-GB" sz="2200" dirty="0">
                <a:solidFill>
                  <a:srgbClr val="0070C0"/>
                </a:solidFill>
              </a:rPr>
              <a:t>When building relationships with young people, it is important to look for young people’s “spark”  (Parsons, 2002 </a:t>
            </a:r>
            <a:r>
              <a:rPr lang="en-GB" sz="2200" i="1" dirty="0">
                <a:solidFill>
                  <a:srgbClr val="0070C0"/>
                </a:solidFill>
              </a:rPr>
              <a:t>cited in </a:t>
            </a:r>
            <a:r>
              <a:rPr lang="en-GB" sz="2200" dirty="0">
                <a:solidFill>
                  <a:srgbClr val="0070C0"/>
                </a:solidFill>
              </a:rPr>
              <a:t>Skinner, 2010, p. 42):</a:t>
            </a:r>
          </a:p>
          <a:p>
            <a:endParaRPr lang="en-GB" dirty="0"/>
          </a:p>
        </p:txBody>
      </p:sp>
      <p:sp>
        <p:nvSpPr>
          <p:cNvPr id="4" name="TextBox 3"/>
          <p:cNvSpPr txBox="1"/>
          <p:nvPr/>
        </p:nvSpPr>
        <p:spPr>
          <a:xfrm>
            <a:off x="1951421" y="3688049"/>
            <a:ext cx="7689954" cy="1723549"/>
          </a:xfrm>
          <a:prstGeom prst="rect">
            <a:avLst/>
          </a:prstGeom>
          <a:noFill/>
        </p:spPr>
        <p:txBody>
          <a:bodyPr wrap="square" rtlCol="0">
            <a:spAutoFit/>
          </a:bodyPr>
          <a:lstStyle/>
          <a:p>
            <a:pPr algn="just"/>
            <a:r>
              <a:rPr lang="en-GB" sz="2200" dirty="0">
                <a:solidFill>
                  <a:srgbClr val="0070C0"/>
                </a:solidFill>
              </a:rPr>
              <a:t>…everyone has a divine spark in them – it is my belief that the first aim of every teacher, whether in schools or more informally in the local community…should be to discover the spark in each of their charges, to look for the talents we all have in some measure.</a:t>
            </a:r>
          </a:p>
          <a:p>
            <a:endParaRPr lang="en-GB" dirty="0">
              <a:solidFill>
                <a:schemeClr val="accent6">
                  <a:lumMod val="75000"/>
                </a:schemeClr>
              </a:solidFill>
            </a:endParaRPr>
          </a:p>
        </p:txBody>
      </p:sp>
      <p:sp>
        <p:nvSpPr>
          <p:cNvPr id="5" name="TextBox 4"/>
          <p:cNvSpPr txBox="1"/>
          <p:nvPr/>
        </p:nvSpPr>
        <p:spPr>
          <a:xfrm>
            <a:off x="6019800" y="5267444"/>
            <a:ext cx="5334000" cy="369332"/>
          </a:xfrm>
          <a:prstGeom prst="rect">
            <a:avLst/>
          </a:prstGeom>
          <a:noFill/>
        </p:spPr>
        <p:txBody>
          <a:bodyPr wrap="square" rtlCol="0">
            <a:spAutoFit/>
          </a:bodyPr>
          <a:lstStyle/>
          <a:p>
            <a:pPr algn="r"/>
            <a:r>
              <a:rPr lang="en-GB" dirty="0">
                <a:solidFill>
                  <a:srgbClr val="0070C0"/>
                </a:solidFill>
              </a:rPr>
              <a:t>(Parsons, 2002, p. 7 </a:t>
            </a:r>
            <a:r>
              <a:rPr lang="en-GB" i="1" dirty="0">
                <a:solidFill>
                  <a:srgbClr val="0070C0"/>
                </a:solidFill>
              </a:rPr>
              <a:t>cited in</a:t>
            </a:r>
            <a:r>
              <a:rPr lang="en-GB" dirty="0">
                <a:solidFill>
                  <a:srgbClr val="0070C0"/>
                </a:solidFill>
              </a:rPr>
              <a:t> Skinner, 2010, p. 42) </a:t>
            </a:r>
            <a:endParaRPr lang="en-US" dirty="0">
              <a:solidFill>
                <a:srgbClr val="0070C0"/>
              </a:solidFill>
            </a:endParaRPr>
          </a:p>
        </p:txBody>
      </p:sp>
    </p:spTree>
    <p:extLst>
      <p:ext uri="{BB962C8B-B14F-4D97-AF65-F5344CB8AC3E}">
        <p14:creationId xmlns:p14="http://schemas.microsoft.com/office/powerpoint/2010/main" val="411627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7E665-3769-4CE3-FCBF-068E19A0F10E}"/>
              </a:ext>
            </a:extLst>
          </p:cNvPr>
          <p:cNvSpPr>
            <a:spLocks noGrp="1"/>
          </p:cNvSpPr>
          <p:nvPr>
            <p:ph type="title"/>
          </p:nvPr>
        </p:nvSpPr>
        <p:spPr>
          <a:xfrm>
            <a:off x="838200" y="2357202"/>
            <a:ext cx="10515600" cy="2852737"/>
          </a:xfrm>
        </p:spPr>
        <p:txBody>
          <a:bodyPr>
            <a:normAutofit fontScale="90000"/>
          </a:bodyPr>
          <a:lstStyle/>
          <a:p>
            <a:pPr algn="ctr"/>
            <a:r>
              <a:rPr lang="en-GB" b="1" dirty="0" err="1"/>
              <a:t>Rôl</a:t>
            </a:r>
            <a:r>
              <a:rPr lang="en-GB" b="1" dirty="0"/>
              <a:t> y </a:t>
            </a:r>
            <a:r>
              <a:rPr lang="en-GB" b="1" dirty="0" err="1"/>
              <a:t>Gweithiwr</a:t>
            </a:r>
            <a:r>
              <a:rPr lang="en-GB" b="1" dirty="0"/>
              <a:t> Ieuenctid: </a:t>
            </a:r>
            <a:r>
              <a:rPr lang="en-GB" b="1" dirty="0" err="1"/>
              <a:t>Darparu</a:t>
            </a:r>
            <a:r>
              <a:rPr lang="en-GB" b="1" dirty="0"/>
              <a:t> </a:t>
            </a:r>
            <a:r>
              <a:rPr lang="en-GB" b="1" dirty="0" err="1"/>
              <a:t>Cyfleoedd</a:t>
            </a:r>
            <a:r>
              <a:rPr lang="en-GB" b="1" dirty="0"/>
              <a:t> </a:t>
            </a:r>
            <a:br>
              <a:rPr lang="en-GB" b="1" dirty="0"/>
            </a:br>
            <a:r>
              <a:rPr lang="en-GB" sz="3600" b="1" dirty="0"/>
              <a:t>(…</a:t>
            </a:r>
            <a:r>
              <a:rPr lang="en-GB" sz="3600" b="1" dirty="0" err="1"/>
              <a:t>ar</a:t>
            </a:r>
            <a:r>
              <a:rPr lang="en-GB" sz="3600" b="1" dirty="0"/>
              <a:t> </a:t>
            </a:r>
            <a:r>
              <a:rPr lang="en-GB" sz="3600" b="1" dirty="0" err="1"/>
              <a:t>gyfer</a:t>
            </a:r>
            <a:r>
              <a:rPr lang="en-GB" sz="3600" b="1" dirty="0"/>
              <a:t> </a:t>
            </a:r>
            <a:r>
              <a:rPr lang="en-GB" sz="3600" b="1" dirty="0" err="1"/>
              <a:t>meithrin</a:t>
            </a:r>
            <a:r>
              <a:rPr lang="en-GB" sz="3600" b="1" dirty="0"/>
              <a:t> y “</a:t>
            </a:r>
            <a:r>
              <a:rPr lang="en-GB" sz="3600" b="1" dirty="0" err="1"/>
              <a:t>sbarc</a:t>
            </a:r>
            <a:r>
              <a:rPr lang="en-GB" sz="3600" b="1" dirty="0"/>
              <a:t>”)</a:t>
            </a:r>
            <a:br>
              <a:rPr lang="en-GB" sz="3600" b="1" dirty="0"/>
            </a:br>
            <a:br>
              <a:rPr lang="en-GB" b="1" dirty="0"/>
            </a:br>
            <a:r>
              <a:rPr lang="en-GB" b="1" dirty="0">
                <a:solidFill>
                  <a:srgbClr val="0070C0"/>
                </a:solidFill>
              </a:rPr>
              <a:t>The Youth Worker’s Role:</a:t>
            </a:r>
            <a:br>
              <a:rPr lang="en-GB" b="1" dirty="0">
                <a:solidFill>
                  <a:srgbClr val="0070C0"/>
                </a:solidFill>
              </a:rPr>
            </a:br>
            <a:r>
              <a:rPr lang="en-GB" b="1" dirty="0">
                <a:solidFill>
                  <a:srgbClr val="0070C0"/>
                </a:solidFill>
              </a:rPr>
              <a:t>Providing Opportunities </a:t>
            </a:r>
            <a:br>
              <a:rPr lang="en-GB" b="1" dirty="0">
                <a:solidFill>
                  <a:srgbClr val="0070C0"/>
                </a:solidFill>
              </a:rPr>
            </a:br>
            <a:r>
              <a:rPr lang="en-GB" sz="3600" b="1" dirty="0">
                <a:solidFill>
                  <a:srgbClr val="0070C0"/>
                </a:solidFill>
              </a:rPr>
              <a:t>(…for nurturing the “spark”)</a:t>
            </a:r>
            <a:endParaRPr lang="en-GB" b="1" dirty="0">
              <a:solidFill>
                <a:srgbClr val="0070C0"/>
              </a:solidFill>
            </a:endParaRPr>
          </a:p>
        </p:txBody>
      </p:sp>
    </p:spTree>
    <p:extLst>
      <p:ext uri="{BB962C8B-B14F-4D97-AF65-F5344CB8AC3E}">
        <p14:creationId xmlns:p14="http://schemas.microsoft.com/office/powerpoint/2010/main" val="42714733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err="1"/>
              <a:t>Darparu</a:t>
            </a:r>
            <a:r>
              <a:rPr lang="en-GB" b="1" dirty="0"/>
              <a:t> </a:t>
            </a:r>
            <a:r>
              <a:rPr lang="en-GB" b="1" dirty="0" err="1"/>
              <a:t>Cyfleoedd</a:t>
            </a:r>
            <a:r>
              <a:rPr lang="en-GB" b="1" dirty="0"/>
              <a:t> </a:t>
            </a:r>
            <a:r>
              <a:rPr lang="en-GB" sz="2400" b="1" dirty="0"/>
              <a:t>(…</a:t>
            </a:r>
            <a:r>
              <a:rPr lang="en-GB" sz="2400" b="1" dirty="0" err="1"/>
              <a:t>ar</a:t>
            </a:r>
            <a:r>
              <a:rPr lang="en-GB" sz="2400" b="1" dirty="0"/>
              <a:t> </a:t>
            </a:r>
            <a:r>
              <a:rPr lang="en-GB" sz="2400" b="1" dirty="0" err="1"/>
              <a:t>gyfer</a:t>
            </a:r>
            <a:r>
              <a:rPr lang="en-GB" sz="2400" b="1" dirty="0"/>
              <a:t> </a:t>
            </a:r>
            <a:r>
              <a:rPr lang="en-GB" sz="2400" b="1" dirty="0" err="1"/>
              <a:t>meithrin</a:t>
            </a:r>
            <a:r>
              <a:rPr lang="en-GB" sz="2400" b="1" dirty="0"/>
              <a:t> y “</a:t>
            </a:r>
            <a:r>
              <a:rPr lang="en-GB" sz="2400" b="1" dirty="0" err="1"/>
              <a:t>sbarc</a:t>
            </a:r>
            <a:r>
              <a:rPr lang="en-GB" sz="2400" b="1" dirty="0"/>
              <a:t>”)</a:t>
            </a:r>
            <a:br>
              <a:rPr lang="en-GB" b="1" dirty="0"/>
            </a:br>
            <a:r>
              <a:rPr lang="en-GB" b="1" dirty="0">
                <a:solidFill>
                  <a:srgbClr val="0070C0"/>
                </a:solidFill>
              </a:rPr>
              <a:t>Providing Opportunities </a:t>
            </a:r>
            <a:r>
              <a:rPr lang="en-GB" sz="2400" b="1" dirty="0">
                <a:solidFill>
                  <a:srgbClr val="0070C0"/>
                </a:solidFill>
              </a:rPr>
              <a:t>(…for nurturing the “spark”)</a:t>
            </a:r>
            <a:endParaRPr lang="en-US" sz="2400" b="1" dirty="0">
              <a:solidFill>
                <a:srgbClr val="0070C0"/>
              </a:solidFill>
            </a:endParaRPr>
          </a:p>
        </p:txBody>
      </p:sp>
      <p:sp>
        <p:nvSpPr>
          <p:cNvPr id="3" name="Content Placeholder 2"/>
          <p:cNvSpPr>
            <a:spLocks noGrp="1"/>
          </p:cNvSpPr>
          <p:nvPr>
            <p:ph sz="half" idx="1"/>
          </p:nvPr>
        </p:nvSpPr>
        <p:spPr/>
        <p:txBody>
          <a:bodyPr>
            <a:normAutofit/>
          </a:bodyPr>
          <a:lstStyle/>
          <a:p>
            <a:r>
              <a:rPr lang="en-GB" dirty="0" err="1"/>
              <a:t>Mae’r</a:t>
            </a:r>
            <a:r>
              <a:rPr lang="en-GB" dirty="0"/>
              <a:t> </a:t>
            </a:r>
            <a:r>
              <a:rPr lang="en-GB" dirty="0" err="1"/>
              <a:t>gallu</a:t>
            </a:r>
            <a:r>
              <a:rPr lang="en-GB" dirty="0"/>
              <a:t> </a:t>
            </a:r>
            <a:r>
              <a:rPr lang="en-GB" dirty="0" err="1"/>
              <a:t>i</a:t>
            </a:r>
            <a:r>
              <a:rPr lang="en-GB" dirty="0"/>
              <a:t> </a:t>
            </a:r>
            <a:r>
              <a:rPr lang="en-GB" dirty="0" err="1"/>
              <a:t>annog</a:t>
            </a:r>
            <a:r>
              <a:rPr lang="en-GB" dirty="0"/>
              <a:t> ac </a:t>
            </a:r>
            <a:r>
              <a:rPr lang="en-GB" dirty="0" err="1"/>
              <a:t>adnabod</a:t>
            </a:r>
            <a:r>
              <a:rPr lang="en-GB" dirty="0"/>
              <a:t> </a:t>
            </a:r>
            <a:r>
              <a:rPr lang="en-GB" dirty="0" err="1"/>
              <a:t>datblygiad</a:t>
            </a:r>
            <a:r>
              <a:rPr lang="en-GB" dirty="0"/>
              <a:t> </a:t>
            </a:r>
            <a:r>
              <a:rPr lang="en-GB" dirty="0" err="1"/>
              <a:t>pobl</a:t>
            </a:r>
            <a:r>
              <a:rPr lang="en-GB" dirty="0"/>
              <a:t> </a:t>
            </a:r>
            <a:r>
              <a:rPr lang="en-GB" dirty="0" err="1"/>
              <a:t>ifanc</a:t>
            </a:r>
            <a:r>
              <a:rPr lang="en-GB" dirty="0"/>
              <a:t> </a:t>
            </a:r>
            <a:r>
              <a:rPr lang="en-GB" dirty="0" err="1"/>
              <a:t>yn</a:t>
            </a:r>
            <a:r>
              <a:rPr lang="en-GB" dirty="0"/>
              <a:t> “largely dependent on the skills and attitudes of the youth worker…” (Skinner, 2010, t. 47)</a:t>
            </a:r>
          </a:p>
          <a:p>
            <a:pPr lvl="1"/>
            <a:r>
              <a:rPr lang="en-GB" sz="2000" dirty="0"/>
              <a:t>Beth </a:t>
            </a:r>
            <a:r>
              <a:rPr lang="en-GB" sz="2000" dirty="0" err="1"/>
              <a:t>yw’r</a:t>
            </a:r>
            <a:r>
              <a:rPr lang="en-GB" sz="2000" dirty="0"/>
              <a:t> </a:t>
            </a:r>
            <a:r>
              <a:rPr lang="en-GB" sz="2000" dirty="0" err="1"/>
              <a:t>camau</a:t>
            </a:r>
            <a:r>
              <a:rPr lang="en-GB" sz="2000" dirty="0"/>
              <a:t> </a:t>
            </a:r>
            <a:r>
              <a:rPr lang="en-GB" sz="2000" dirty="0" err="1"/>
              <a:t>ar</a:t>
            </a:r>
            <a:r>
              <a:rPr lang="en-GB" sz="2000" dirty="0"/>
              <a:t> </a:t>
            </a:r>
            <a:r>
              <a:rPr lang="en-GB" sz="2000" dirty="0" err="1"/>
              <a:t>gyfer</a:t>
            </a:r>
            <a:r>
              <a:rPr lang="en-GB" sz="2000" dirty="0"/>
              <a:t> </a:t>
            </a:r>
            <a:r>
              <a:rPr lang="en-GB" sz="2000" dirty="0" err="1"/>
              <a:t>annog</a:t>
            </a:r>
            <a:r>
              <a:rPr lang="en-GB" sz="2000" dirty="0"/>
              <a:t> </a:t>
            </a:r>
            <a:r>
              <a:rPr lang="en-GB" sz="2000" dirty="0" err="1"/>
              <a:t>datblygiad</a:t>
            </a:r>
            <a:r>
              <a:rPr lang="en-GB" sz="2000" dirty="0"/>
              <a:t> </a:t>
            </a:r>
            <a:r>
              <a:rPr lang="en-GB" sz="2000" dirty="0" err="1"/>
              <a:t>pobl</a:t>
            </a:r>
            <a:r>
              <a:rPr lang="en-GB" sz="2000" dirty="0"/>
              <a:t> </a:t>
            </a:r>
            <a:r>
              <a:rPr lang="en-GB" sz="2000" dirty="0" err="1"/>
              <a:t>ifanc</a:t>
            </a:r>
            <a:r>
              <a:rPr lang="en-GB" sz="2000" dirty="0"/>
              <a:t>, </a:t>
            </a:r>
            <a:r>
              <a:rPr lang="en-GB" sz="2000" dirty="0" err="1"/>
              <a:t>wrth</a:t>
            </a:r>
            <a:r>
              <a:rPr lang="en-GB" sz="2000" dirty="0"/>
              <a:t> </a:t>
            </a:r>
            <a:r>
              <a:rPr lang="en-GB" sz="2000" dirty="0" err="1"/>
              <a:t>feithrin</a:t>
            </a:r>
            <a:r>
              <a:rPr lang="en-GB" sz="2000" dirty="0"/>
              <a:t> y “</a:t>
            </a:r>
            <a:r>
              <a:rPr lang="en-GB" sz="2000" dirty="0" err="1"/>
              <a:t>sbarc</a:t>
            </a:r>
            <a:r>
              <a:rPr lang="en-GB" sz="2000" dirty="0"/>
              <a:t>” (Parsons, 2002 </a:t>
            </a:r>
            <a:r>
              <a:rPr lang="en-GB" sz="2000" i="1" dirty="0"/>
              <a:t>a </a:t>
            </a:r>
            <a:r>
              <a:rPr lang="en-GB" sz="2000" i="1" dirty="0" err="1"/>
              <a:t>ddyfynnir</a:t>
            </a:r>
            <a:r>
              <a:rPr lang="en-GB" sz="2000" i="1" dirty="0"/>
              <a:t> </a:t>
            </a:r>
            <a:r>
              <a:rPr lang="en-GB" sz="2000" i="1" dirty="0" err="1"/>
              <a:t>yn</a:t>
            </a:r>
            <a:r>
              <a:rPr lang="en-GB" sz="2000" i="1" dirty="0"/>
              <a:t> </a:t>
            </a:r>
            <a:r>
              <a:rPr lang="en-GB" sz="2000" dirty="0"/>
              <a:t>Skinner, 2010, t. 42)? Pa </a:t>
            </a:r>
            <a:r>
              <a:rPr lang="en-GB" sz="2000" dirty="0" err="1"/>
              <a:t>sgiliau</a:t>
            </a:r>
            <a:r>
              <a:rPr lang="en-GB" sz="2000" dirty="0"/>
              <a:t> </a:t>
            </a:r>
            <a:r>
              <a:rPr lang="en-GB" sz="2000" dirty="0" err="1"/>
              <a:t>sydd</a:t>
            </a:r>
            <a:r>
              <a:rPr lang="en-GB" sz="2000" dirty="0"/>
              <a:t> </a:t>
            </a:r>
            <a:r>
              <a:rPr lang="en-GB" sz="2000" dirty="0" err="1"/>
              <a:t>eu</a:t>
            </a:r>
            <a:r>
              <a:rPr lang="en-GB" sz="2000" dirty="0"/>
              <a:t> </a:t>
            </a:r>
            <a:r>
              <a:rPr lang="en-GB" sz="2000" dirty="0" err="1"/>
              <a:t>hangen</a:t>
            </a:r>
            <a:r>
              <a:rPr lang="en-GB" sz="2000" dirty="0"/>
              <a:t> </a:t>
            </a:r>
            <a:r>
              <a:rPr lang="en-GB" sz="2000" dirty="0" err="1"/>
              <a:t>arnom</a:t>
            </a:r>
            <a:r>
              <a:rPr lang="en-GB" sz="2000" dirty="0"/>
              <a:t>?</a:t>
            </a:r>
          </a:p>
        </p:txBody>
      </p:sp>
      <p:sp>
        <p:nvSpPr>
          <p:cNvPr id="4" name="Content Placeholder 3">
            <a:extLst>
              <a:ext uri="{FF2B5EF4-FFF2-40B4-BE49-F238E27FC236}">
                <a16:creationId xmlns:a16="http://schemas.microsoft.com/office/drawing/2014/main" id="{81EA5F88-F830-DE31-4483-661DECDFE6E3}"/>
              </a:ext>
            </a:extLst>
          </p:cNvPr>
          <p:cNvSpPr>
            <a:spLocks noGrp="1"/>
          </p:cNvSpPr>
          <p:nvPr>
            <p:ph sz="half" idx="2"/>
          </p:nvPr>
        </p:nvSpPr>
        <p:spPr>
          <a:xfrm>
            <a:off x="6172200" y="1825625"/>
            <a:ext cx="5181600" cy="3842519"/>
          </a:xfrm>
        </p:spPr>
        <p:txBody>
          <a:bodyPr>
            <a:normAutofit/>
          </a:bodyPr>
          <a:lstStyle/>
          <a:p>
            <a:r>
              <a:rPr lang="en-GB" dirty="0">
                <a:solidFill>
                  <a:srgbClr val="0070C0"/>
                </a:solidFill>
              </a:rPr>
              <a:t>The ability to encourage and recognise young people’s development is “largely dependent on the skills and attitudes of the youth worker…” (Skinner, 2010, p. 47)</a:t>
            </a:r>
          </a:p>
          <a:p>
            <a:pPr lvl="1"/>
            <a:r>
              <a:rPr lang="en-GB" sz="2000" dirty="0">
                <a:solidFill>
                  <a:srgbClr val="0070C0"/>
                </a:solidFill>
              </a:rPr>
              <a:t>What are the steps in encouraging young people’s development, in nurturing the “spark” (Parsons, 2002 </a:t>
            </a:r>
            <a:r>
              <a:rPr lang="en-GB" sz="2000" i="1" dirty="0">
                <a:solidFill>
                  <a:srgbClr val="0070C0"/>
                </a:solidFill>
              </a:rPr>
              <a:t>cited in </a:t>
            </a:r>
            <a:r>
              <a:rPr lang="en-GB" sz="2000" dirty="0">
                <a:solidFill>
                  <a:srgbClr val="0070C0"/>
                </a:solidFill>
              </a:rPr>
              <a:t>Skinner, 2010, p. 42)?  What skills do we need?</a:t>
            </a:r>
          </a:p>
          <a:p>
            <a:endParaRPr lang="en-GB" dirty="0"/>
          </a:p>
        </p:txBody>
      </p:sp>
    </p:spTree>
    <p:extLst>
      <p:ext uri="{BB962C8B-B14F-4D97-AF65-F5344CB8AC3E}">
        <p14:creationId xmlns:p14="http://schemas.microsoft.com/office/powerpoint/2010/main" val="14520101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CD647C-10A8-4564-AB52-A7DA8F20C1AB}"/>
              </a:ext>
            </a:extLst>
          </p:cNvPr>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fontScale="55000" lnSpcReduction="20000"/>
          </a:bodyPr>
          <a:lstStyle/>
          <a:p>
            <a:pPr marL="0" indent="0">
              <a:buNone/>
            </a:pPr>
            <a:r>
              <a:rPr lang="en-GB" dirty="0" err="1"/>
              <a:t>Meithrin</a:t>
            </a:r>
            <a:r>
              <a:rPr lang="en-GB" dirty="0"/>
              <a:t> y “</a:t>
            </a:r>
            <a:r>
              <a:rPr lang="en-GB" dirty="0" err="1"/>
              <a:t>sbarc</a:t>
            </a:r>
            <a:r>
              <a:rPr lang="en-GB" dirty="0"/>
              <a:t>” (Parsons, 2002 </a:t>
            </a:r>
            <a:r>
              <a:rPr lang="en-GB" i="1" dirty="0" err="1"/>
              <a:t>dyfynnwyd</a:t>
            </a:r>
            <a:r>
              <a:rPr lang="en-GB" i="1" dirty="0"/>
              <a:t> </a:t>
            </a:r>
            <a:r>
              <a:rPr lang="en-GB" i="1" dirty="0" err="1"/>
              <a:t>yn</a:t>
            </a:r>
            <a:r>
              <a:rPr lang="en-GB" dirty="0"/>
              <a:t> Skinner, 2010, t. 42)</a:t>
            </a:r>
          </a:p>
          <a:p>
            <a:pPr>
              <a:lnSpc>
                <a:spcPct val="120000"/>
              </a:lnSpc>
            </a:pPr>
            <a:r>
              <a:rPr lang="en-GB" dirty="0"/>
              <a:t>Nodi </a:t>
            </a:r>
            <a:r>
              <a:rPr lang="en-GB" dirty="0" err="1"/>
              <a:t>anghenion</a:t>
            </a:r>
            <a:r>
              <a:rPr lang="en-GB" dirty="0"/>
              <a:t> </a:t>
            </a:r>
            <a:r>
              <a:rPr lang="en-GB" dirty="0" err="1"/>
              <a:t>pobl</a:t>
            </a:r>
            <a:r>
              <a:rPr lang="en-GB" dirty="0"/>
              <a:t> </a:t>
            </a:r>
            <a:r>
              <a:rPr lang="en-GB" dirty="0" err="1"/>
              <a:t>ifanc</a:t>
            </a:r>
            <a:r>
              <a:rPr lang="en-GB" dirty="0"/>
              <a:t>. Sut?</a:t>
            </a:r>
          </a:p>
          <a:p>
            <a:pPr>
              <a:lnSpc>
                <a:spcPct val="120000"/>
              </a:lnSpc>
            </a:pPr>
            <a:r>
              <a:rPr lang="en-GB" dirty="0" err="1"/>
              <a:t>Sicrhau</a:t>
            </a:r>
            <a:r>
              <a:rPr lang="en-GB" dirty="0"/>
              <a:t> bod </a:t>
            </a:r>
            <a:r>
              <a:rPr lang="en-GB" dirty="0" err="1"/>
              <a:t>gennym</a:t>
            </a:r>
            <a:r>
              <a:rPr lang="en-GB" dirty="0"/>
              <a:t> </a:t>
            </a:r>
            <a:r>
              <a:rPr lang="en-GB" dirty="0" err="1"/>
              <a:t>wybodaeth</a:t>
            </a:r>
            <a:r>
              <a:rPr lang="en-GB" dirty="0"/>
              <a:t> am </a:t>
            </a:r>
            <a:r>
              <a:rPr lang="en-GB" dirty="0" err="1"/>
              <a:t>gyfleoedd</a:t>
            </a:r>
            <a:r>
              <a:rPr lang="en-GB" dirty="0"/>
              <a:t> </a:t>
            </a:r>
            <a:r>
              <a:rPr lang="en-GB" dirty="0" err="1"/>
              <a:t>lleol</a:t>
            </a:r>
            <a:r>
              <a:rPr lang="en-GB" dirty="0"/>
              <a:t> a </a:t>
            </a:r>
            <a:r>
              <a:rPr lang="en-GB" dirty="0" err="1"/>
              <a:t>chenedlaethol</a:t>
            </a:r>
            <a:r>
              <a:rPr lang="en-GB" dirty="0"/>
              <a:t> (</a:t>
            </a:r>
            <a:r>
              <a:rPr lang="en-GB" dirty="0" err="1"/>
              <a:t>ar</a:t>
            </a:r>
            <a:r>
              <a:rPr lang="en-GB" dirty="0"/>
              <a:t> </a:t>
            </a:r>
            <a:r>
              <a:rPr lang="en-GB" dirty="0" err="1"/>
              <a:t>gyfer</a:t>
            </a:r>
            <a:r>
              <a:rPr lang="en-GB" dirty="0"/>
              <a:t> </a:t>
            </a:r>
            <a:r>
              <a:rPr lang="en-GB" dirty="0" err="1"/>
              <a:t>gwirfoddoli</a:t>
            </a:r>
            <a:r>
              <a:rPr lang="en-GB" dirty="0"/>
              <a:t>, </a:t>
            </a:r>
            <a:r>
              <a:rPr lang="en-GB" dirty="0" err="1"/>
              <a:t>ar</a:t>
            </a:r>
            <a:r>
              <a:rPr lang="en-GB" dirty="0"/>
              <a:t> </a:t>
            </a:r>
            <a:r>
              <a:rPr lang="en-GB" dirty="0" err="1"/>
              <a:t>gyfer</a:t>
            </a:r>
            <a:r>
              <a:rPr lang="en-GB" dirty="0"/>
              <a:t> </a:t>
            </a:r>
            <a:r>
              <a:rPr lang="en-GB" dirty="0" err="1"/>
              <a:t>cyflogaeth</a:t>
            </a:r>
            <a:r>
              <a:rPr lang="en-GB" dirty="0"/>
              <a:t>, </a:t>
            </a:r>
            <a:r>
              <a:rPr lang="en-GB" dirty="0" err="1"/>
              <a:t>ar</a:t>
            </a:r>
            <a:r>
              <a:rPr lang="en-GB" dirty="0"/>
              <a:t> </a:t>
            </a:r>
            <a:r>
              <a:rPr lang="en-GB" dirty="0" err="1"/>
              <a:t>gyfer</a:t>
            </a:r>
            <a:r>
              <a:rPr lang="en-GB" dirty="0"/>
              <a:t> </a:t>
            </a:r>
            <a:r>
              <a:rPr lang="en-GB" dirty="0" err="1"/>
              <a:t>ehangu</a:t>
            </a:r>
            <a:r>
              <a:rPr lang="en-GB" dirty="0"/>
              <a:t> </a:t>
            </a:r>
            <a:r>
              <a:rPr lang="en-GB" dirty="0" err="1"/>
              <a:t>eu</a:t>
            </a:r>
            <a:r>
              <a:rPr lang="en-GB" dirty="0"/>
              <a:t> </a:t>
            </a:r>
            <a:r>
              <a:rPr lang="en-GB" dirty="0" err="1"/>
              <a:t>gorwelion</a:t>
            </a:r>
            <a:r>
              <a:rPr lang="en-GB" dirty="0"/>
              <a:t>, </a:t>
            </a:r>
            <a:r>
              <a:rPr lang="en-GB" dirty="0" err="1"/>
              <a:t>ar</a:t>
            </a:r>
            <a:r>
              <a:rPr lang="en-GB" dirty="0"/>
              <a:t> </a:t>
            </a:r>
            <a:r>
              <a:rPr lang="en-GB" dirty="0" err="1"/>
              <a:t>gyfer</a:t>
            </a:r>
            <a:r>
              <a:rPr lang="en-GB" dirty="0"/>
              <a:t> </a:t>
            </a:r>
            <a:r>
              <a:rPr lang="en-GB" dirty="0" err="1"/>
              <a:t>cymryd</a:t>
            </a:r>
            <a:r>
              <a:rPr lang="en-GB" dirty="0"/>
              <a:t> </a:t>
            </a:r>
            <a:r>
              <a:rPr lang="en-GB" dirty="0" err="1"/>
              <a:t>rhan</a:t>
            </a:r>
            <a:r>
              <a:rPr lang="en-GB" dirty="0"/>
              <a:t> </a:t>
            </a:r>
            <a:r>
              <a:rPr lang="en-GB" dirty="0" err="1"/>
              <a:t>mewn</a:t>
            </a:r>
            <a:r>
              <a:rPr lang="en-GB" dirty="0"/>
              <a:t> </a:t>
            </a:r>
            <a:r>
              <a:rPr lang="en-GB" dirty="0" err="1"/>
              <a:t>cynlluniau</a:t>
            </a:r>
            <a:r>
              <a:rPr lang="en-GB" dirty="0"/>
              <a:t> </a:t>
            </a:r>
            <a:r>
              <a:rPr lang="en-GB" dirty="0" err="1"/>
              <a:t>penodol</a:t>
            </a:r>
            <a:r>
              <a:rPr lang="en-GB" dirty="0"/>
              <a:t> </a:t>
            </a:r>
            <a:r>
              <a:rPr lang="en-GB" dirty="0" err="1"/>
              <a:t>fel</a:t>
            </a:r>
            <a:r>
              <a:rPr lang="en-GB" dirty="0"/>
              <a:t> </a:t>
            </a:r>
            <a:r>
              <a:rPr lang="en-GB" dirty="0" err="1"/>
              <a:t>Gwobr</a:t>
            </a:r>
            <a:r>
              <a:rPr lang="en-GB" dirty="0"/>
              <a:t> Dug </a:t>
            </a:r>
            <a:r>
              <a:rPr lang="en-GB" dirty="0" err="1"/>
              <a:t>Caeredin</a:t>
            </a:r>
            <a:r>
              <a:rPr lang="en-GB" dirty="0"/>
              <a:t> er </a:t>
            </a:r>
            <a:r>
              <a:rPr lang="en-GB" dirty="0" err="1"/>
              <a:t>enghraifft</a:t>
            </a:r>
            <a:r>
              <a:rPr lang="en-GB" dirty="0"/>
              <a:t>)</a:t>
            </a:r>
          </a:p>
          <a:p>
            <a:pPr>
              <a:lnSpc>
                <a:spcPct val="120000"/>
              </a:lnSpc>
            </a:pPr>
            <a:r>
              <a:rPr lang="en-GB" dirty="0" err="1"/>
              <a:t>Datblygu</a:t>
            </a:r>
            <a:r>
              <a:rPr lang="en-GB" dirty="0"/>
              <a:t> </a:t>
            </a:r>
            <a:r>
              <a:rPr lang="en-GB" dirty="0" err="1"/>
              <a:t>rhaglenni</a:t>
            </a:r>
            <a:r>
              <a:rPr lang="en-GB" dirty="0"/>
              <a:t> </a:t>
            </a:r>
            <a:r>
              <a:rPr lang="en-GB" dirty="0" err="1"/>
              <a:t>sy’n</a:t>
            </a:r>
            <a:r>
              <a:rPr lang="en-GB" dirty="0"/>
              <a:t> </a:t>
            </a:r>
            <a:r>
              <a:rPr lang="en-GB" dirty="0" err="1"/>
              <a:t>diwallu</a:t>
            </a:r>
            <a:r>
              <a:rPr lang="en-GB" dirty="0"/>
              <a:t> </a:t>
            </a:r>
            <a:r>
              <a:rPr lang="en-GB" dirty="0" err="1"/>
              <a:t>anghenion</a:t>
            </a:r>
            <a:r>
              <a:rPr lang="en-GB" dirty="0"/>
              <a:t> </a:t>
            </a:r>
            <a:r>
              <a:rPr lang="en-GB" dirty="0" err="1"/>
              <a:t>pobl</a:t>
            </a:r>
            <a:r>
              <a:rPr lang="en-GB" dirty="0"/>
              <a:t> </a:t>
            </a:r>
            <a:r>
              <a:rPr lang="en-GB" dirty="0" err="1"/>
              <a:t>ifanc</a:t>
            </a:r>
            <a:endParaRPr lang="en-GB" dirty="0"/>
          </a:p>
          <a:p>
            <a:pPr lvl="1"/>
            <a:r>
              <a:rPr lang="en-GB" dirty="0" err="1"/>
              <a:t>Anghenion</a:t>
            </a:r>
            <a:endParaRPr lang="en-GB" dirty="0"/>
          </a:p>
          <a:p>
            <a:pPr lvl="1"/>
            <a:r>
              <a:rPr lang="en-GB" dirty="0" err="1"/>
              <a:t>Nodau</a:t>
            </a:r>
            <a:endParaRPr lang="en-GB" dirty="0"/>
          </a:p>
          <a:p>
            <a:pPr lvl="1"/>
            <a:r>
              <a:rPr lang="en-GB" dirty="0" err="1"/>
              <a:t>Amcanion</a:t>
            </a:r>
            <a:r>
              <a:rPr lang="en-GB" dirty="0"/>
              <a:t> (a </a:t>
            </a:r>
            <a:r>
              <a:rPr lang="en-GB" dirty="0" err="1"/>
              <a:t>Chanlyniadau</a:t>
            </a:r>
            <a:r>
              <a:rPr lang="en-GB" dirty="0"/>
              <a:t>)</a:t>
            </a:r>
          </a:p>
          <a:p>
            <a:pPr lvl="1"/>
            <a:r>
              <a:rPr lang="en-GB" dirty="0" err="1"/>
              <a:t>Dulliau</a:t>
            </a:r>
            <a:endParaRPr lang="en-GB" dirty="0"/>
          </a:p>
          <a:p>
            <a:pPr lvl="1"/>
            <a:r>
              <a:rPr lang="en-GB" dirty="0" err="1"/>
              <a:t>Gweithredu</a:t>
            </a:r>
            <a:endParaRPr lang="en-GB" dirty="0"/>
          </a:p>
          <a:p>
            <a:pPr lvl="1"/>
            <a:r>
              <a:rPr lang="en-GB" dirty="0" err="1"/>
              <a:t>Gwerthuso</a:t>
            </a:r>
            <a:endParaRPr lang="en-GB" dirty="0"/>
          </a:p>
        </p:txBody>
      </p:sp>
      <p:sp>
        <p:nvSpPr>
          <p:cNvPr id="5" name="Content Placeholder 4">
            <a:extLst>
              <a:ext uri="{FF2B5EF4-FFF2-40B4-BE49-F238E27FC236}">
                <a16:creationId xmlns:a16="http://schemas.microsoft.com/office/drawing/2014/main" id="{CC4D6866-67D0-BED0-03DA-F801DF62538A}"/>
              </a:ext>
            </a:extLst>
          </p:cNvPr>
          <p:cNvSpPr>
            <a:spLocks noGrp="1"/>
          </p:cNvSpPr>
          <p:nvPr>
            <p:ph sz="half" idx="2"/>
          </p:nvPr>
        </p:nvSpPr>
        <p:spPr/>
        <p:txBody>
          <a:bodyPr>
            <a:normAutofit fontScale="55000" lnSpcReduction="20000"/>
          </a:bodyPr>
          <a:lstStyle/>
          <a:p>
            <a:pPr marL="457200" lvl="1" indent="0">
              <a:buNone/>
            </a:pPr>
            <a:r>
              <a:rPr lang="en-GB" sz="2800" dirty="0">
                <a:solidFill>
                  <a:srgbClr val="0070C0"/>
                </a:solidFill>
              </a:rPr>
              <a:t>Nurturing the “spark” (Parsons, 2002 </a:t>
            </a:r>
            <a:r>
              <a:rPr lang="en-GB" sz="2800" i="1" dirty="0">
                <a:solidFill>
                  <a:srgbClr val="0070C0"/>
                </a:solidFill>
              </a:rPr>
              <a:t>cited in </a:t>
            </a:r>
            <a:r>
              <a:rPr lang="en-GB" sz="2800" dirty="0">
                <a:solidFill>
                  <a:srgbClr val="0070C0"/>
                </a:solidFill>
              </a:rPr>
              <a:t>Skinner, 2010, p. 42)</a:t>
            </a:r>
          </a:p>
          <a:p>
            <a:pPr lvl="1">
              <a:lnSpc>
                <a:spcPct val="120000"/>
              </a:lnSpc>
            </a:pPr>
            <a:r>
              <a:rPr lang="en-GB" sz="2700" dirty="0">
                <a:solidFill>
                  <a:srgbClr val="0070C0"/>
                </a:solidFill>
              </a:rPr>
              <a:t>Identifying young people’s needs.  How?</a:t>
            </a:r>
          </a:p>
          <a:p>
            <a:pPr lvl="1">
              <a:lnSpc>
                <a:spcPct val="120000"/>
              </a:lnSpc>
            </a:pPr>
            <a:r>
              <a:rPr lang="en-GB" sz="2700" dirty="0">
                <a:solidFill>
                  <a:srgbClr val="0070C0"/>
                </a:solidFill>
              </a:rPr>
              <a:t>Ensuring we have knowledge of local and national opportunities (for volunteering, for employment, for broadening their horizons, for engagement in specific schemes such as the Duke of Edinburgh’s Award for example)</a:t>
            </a:r>
          </a:p>
          <a:p>
            <a:pPr lvl="1">
              <a:lnSpc>
                <a:spcPct val="120000"/>
              </a:lnSpc>
            </a:pPr>
            <a:r>
              <a:rPr lang="en-GB" sz="2700" dirty="0">
                <a:solidFill>
                  <a:srgbClr val="0070C0"/>
                </a:solidFill>
              </a:rPr>
              <a:t>Developing programmes which meet young people’s needs</a:t>
            </a:r>
          </a:p>
          <a:p>
            <a:pPr marL="914400" lvl="2" indent="0">
              <a:buNone/>
            </a:pPr>
            <a:r>
              <a:rPr lang="en-US" sz="2400" b="1" dirty="0">
                <a:solidFill>
                  <a:srgbClr val="0070C0"/>
                </a:solidFill>
              </a:rPr>
              <a:t>N</a:t>
            </a:r>
            <a:r>
              <a:rPr lang="en-US" sz="2400" dirty="0">
                <a:solidFill>
                  <a:srgbClr val="0070C0"/>
                </a:solidFill>
              </a:rPr>
              <a:t>eeds</a:t>
            </a:r>
          </a:p>
          <a:p>
            <a:pPr marL="914400" lvl="2" indent="0">
              <a:buNone/>
            </a:pPr>
            <a:r>
              <a:rPr lang="en-US" sz="2400" b="1" dirty="0">
                <a:solidFill>
                  <a:srgbClr val="0070C0"/>
                </a:solidFill>
              </a:rPr>
              <a:t>A</a:t>
            </a:r>
            <a:r>
              <a:rPr lang="en-US" sz="2400" dirty="0">
                <a:solidFill>
                  <a:srgbClr val="0070C0"/>
                </a:solidFill>
              </a:rPr>
              <a:t>ims</a:t>
            </a:r>
          </a:p>
          <a:p>
            <a:pPr marL="914400" lvl="2" indent="0">
              <a:buNone/>
            </a:pPr>
            <a:r>
              <a:rPr lang="en-US" sz="2400" b="1" dirty="0">
                <a:solidFill>
                  <a:srgbClr val="0070C0"/>
                </a:solidFill>
              </a:rPr>
              <a:t>O</a:t>
            </a:r>
            <a:r>
              <a:rPr lang="en-US" sz="2400" dirty="0">
                <a:solidFill>
                  <a:srgbClr val="0070C0"/>
                </a:solidFill>
              </a:rPr>
              <a:t>bjectives (and Outcomes)</a:t>
            </a:r>
          </a:p>
          <a:p>
            <a:pPr marL="914400" lvl="2" indent="0">
              <a:buNone/>
            </a:pPr>
            <a:r>
              <a:rPr lang="en-US" sz="2400" b="1" dirty="0">
                <a:solidFill>
                  <a:srgbClr val="0070C0"/>
                </a:solidFill>
              </a:rPr>
              <a:t>M</a:t>
            </a:r>
            <a:r>
              <a:rPr lang="en-US" sz="2400" dirty="0">
                <a:solidFill>
                  <a:srgbClr val="0070C0"/>
                </a:solidFill>
              </a:rPr>
              <a:t>ethods</a:t>
            </a:r>
          </a:p>
          <a:p>
            <a:pPr marL="914400" lvl="2" indent="0">
              <a:buNone/>
            </a:pPr>
            <a:r>
              <a:rPr lang="en-US" sz="2400" b="1" dirty="0">
                <a:solidFill>
                  <a:srgbClr val="0070C0"/>
                </a:solidFill>
              </a:rPr>
              <a:t>I</a:t>
            </a:r>
            <a:r>
              <a:rPr lang="en-US" sz="2400" dirty="0">
                <a:solidFill>
                  <a:srgbClr val="0070C0"/>
                </a:solidFill>
              </a:rPr>
              <a:t>mplementation</a:t>
            </a:r>
          </a:p>
          <a:p>
            <a:pPr marL="914400" lvl="2" indent="0">
              <a:buNone/>
            </a:pPr>
            <a:r>
              <a:rPr lang="en-US" sz="2400" b="1" dirty="0">
                <a:solidFill>
                  <a:srgbClr val="0070C0"/>
                </a:solidFill>
              </a:rPr>
              <a:t>E</a:t>
            </a:r>
            <a:r>
              <a:rPr lang="en-US" sz="2400" dirty="0">
                <a:solidFill>
                  <a:srgbClr val="0070C0"/>
                </a:solidFill>
              </a:rPr>
              <a:t>valuation</a:t>
            </a:r>
          </a:p>
          <a:p>
            <a:pPr marL="914400" lvl="2" indent="0">
              <a:buNone/>
            </a:pPr>
            <a:endParaRPr lang="en-GB" dirty="0">
              <a:solidFill>
                <a:srgbClr val="0070C0"/>
              </a:solidFill>
            </a:endParaRPr>
          </a:p>
          <a:p>
            <a:endParaRPr lang="en-GB" dirty="0"/>
          </a:p>
          <a:p>
            <a:endParaRPr lang="en-GB" dirty="0"/>
          </a:p>
        </p:txBody>
      </p:sp>
    </p:spTree>
    <p:extLst>
      <p:ext uri="{BB962C8B-B14F-4D97-AF65-F5344CB8AC3E}">
        <p14:creationId xmlns:p14="http://schemas.microsoft.com/office/powerpoint/2010/main" val="40836622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Anghenion</a:t>
            </a:r>
            <a:r>
              <a:rPr lang="en-GB" b="1" dirty="0"/>
              <a:t>				  </a:t>
            </a:r>
            <a:r>
              <a:rPr lang="en-GB" b="1" dirty="0">
                <a:solidFill>
                  <a:srgbClr val="0070C0"/>
                </a:solidFill>
              </a:rPr>
              <a:t>Needs</a:t>
            </a:r>
            <a:endParaRPr lang="en-US" b="1" dirty="0">
              <a:solidFill>
                <a:srgbClr val="0070C0"/>
              </a:solidFill>
            </a:endParaRPr>
          </a:p>
        </p:txBody>
      </p:sp>
      <p:sp>
        <p:nvSpPr>
          <p:cNvPr id="3" name="Content Placeholder 2"/>
          <p:cNvSpPr>
            <a:spLocks noGrp="1"/>
          </p:cNvSpPr>
          <p:nvPr>
            <p:ph sz="half" idx="1"/>
          </p:nvPr>
        </p:nvSpPr>
        <p:spPr/>
        <p:txBody>
          <a:bodyPr>
            <a:normAutofit fontScale="85000" lnSpcReduction="20000"/>
          </a:bodyPr>
          <a:lstStyle/>
          <a:p>
            <a:r>
              <a:rPr lang="en-US" dirty="0" err="1"/>
              <a:t>Mae'r</a:t>
            </a:r>
            <a:r>
              <a:rPr lang="en-US" dirty="0"/>
              <a:t> model </a:t>
            </a:r>
            <a:r>
              <a:rPr lang="en-US" dirty="0" err="1"/>
              <a:t>cynllunio</a:t>
            </a:r>
            <a:r>
              <a:rPr lang="en-US" dirty="0"/>
              <a:t> </a:t>
            </a:r>
            <a:r>
              <a:rPr lang="en-US" dirty="0" err="1"/>
              <a:t>yn</a:t>
            </a:r>
            <a:r>
              <a:rPr lang="en-US" dirty="0"/>
              <a:t> </a:t>
            </a:r>
            <a:r>
              <a:rPr lang="en-US" dirty="0" err="1"/>
              <a:t>ei</a:t>
            </a:r>
            <a:r>
              <a:rPr lang="en-US" dirty="0"/>
              <a:t> </a:t>
            </a:r>
            <a:r>
              <a:rPr lang="en-US" dirty="0" err="1"/>
              <a:t>gwneud</a:t>
            </a:r>
            <a:r>
              <a:rPr lang="en-US" dirty="0"/>
              <a:t> </a:t>
            </a:r>
            <a:r>
              <a:rPr lang="en-US" dirty="0" err="1"/>
              <a:t>yn</a:t>
            </a:r>
            <a:r>
              <a:rPr lang="en-US" dirty="0"/>
              <a:t> </a:t>
            </a:r>
            <a:r>
              <a:rPr lang="en-US" dirty="0" err="1"/>
              <a:t>ofynnol</a:t>
            </a:r>
            <a:r>
              <a:rPr lang="en-US" dirty="0"/>
              <a:t> </a:t>
            </a:r>
            <a:r>
              <a:rPr lang="en-US" dirty="0" err="1"/>
              <a:t>i</a:t>
            </a:r>
            <a:r>
              <a:rPr lang="en-US" dirty="0"/>
              <a:t> chi </a:t>
            </a:r>
            <a:r>
              <a:rPr lang="en-US" dirty="0" err="1"/>
              <a:t>ddechrau'r</a:t>
            </a:r>
            <a:r>
              <a:rPr lang="en-US" dirty="0"/>
              <a:t> broses </a:t>
            </a:r>
            <a:r>
              <a:rPr lang="en-US" dirty="0" err="1"/>
              <a:t>gynllunio</a:t>
            </a:r>
            <a:r>
              <a:rPr lang="en-US" dirty="0"/>
              <a:t> </a:t>
            </a:r>
            <a:r>
              <a:rPr lang="en-US" dirty="0" err="1"/>
              <a:t>yn</a:t>
            </a:r>
            <a:r>
              <a:rPr lang="en-US" dirty="0"/>
              <a:t> </a:t>
            </a:r>
            <a:r>
              <a:rPr lang="en-US" dirty="0" err="1"/>
              <a:t>gyntaf</a:t>
            </a:r>
            <a:r>
              <a:rPr lang="en-US" dirty="0"/>
              <a:t> </a:t>
            </a:r>
            <a:r>
              <a:rPr lang="en-US" dirty="0" err="1"/>
              <a:t>trwy</a:t>
            </a:r>
            <a:r>
              <a:rPr lang="en-US" dirty="0"/>
              <a:t> </a:t>
            </a:r>
            <a:r>
              <a:rPr lang="en-US" dirty="0" err="1"/>
              <a:t>nodi'r</a:t>
            </a:r>
            <a:r>
              <a:rPr lang="en-US" dirty="0"/>
              <a:t> </a:t>
            </a:r>
            <a:r>
              <a:rPr lang="en-US" dirty="0" err="1"/>
              <a:t>angen</a:t>
            </a:r>
            <a:r>
              <a:rPr lang="en-US" dirty="0"/>
              <a:t> y </a:t>
            </a:r>
            <a:r>
              <a:rPr lang="en-US" dirty="0" err="1"/>
              <a:t>mae'r</a:t>
            </a:r>
            <a:r>
              <a:rPr lang="en-US" dirty="0"/>
              <a:t> </a:t>
            </a:r>
            <a:r>
              <a:rPr lang="en-US" dirty="0" err="1"/>
              <a:t>prosiect</a:t>
            </a:r>
            <a:r>
              <a:rPr lang="en-US" dirty="0"/>
              <a:t> </a:t>
            </a:r>
            <a:r>
              <a:rPr lang="en-US" dirty="0" err="1"/>
              <a:t>yn</a:t>
            </a:r>
            <a:r>
              <a:rPr lang="en-US" dirty="0"/>
              <a:t> </a:t>
            </a:r>
            <a:r>
              <a:rPr lang="en-US" dirty="0" err="1"/>
              <a:t>ymateb</a:t>
            </a:r>
            <a:r>
              <a:rPr lang="en-US" dirty="0"/>
              <a:t> </a:t>
            </a:r>
            <a:r>
              <a:rPr lang="en-US" dirty="0" err="1"/>
              <a:t>iddo</a:t>
            </a:r>
            <a:endParaRPr lang="en-US" dirty="0"/>
          </a:p>
          <a:p>
            <a:pPr lvl="1"/>
            <a:r>
              <a:rPr lang="en-US" dirty="0" err="1"/>
              <a:t>beth</a:t>
            </a:r>
            <a:r>
              <a:rPr lang="en-US" dirty="0"/>
              <a:t> </a:t>
            </a:r>
            <a:r>
              <a:rPr lang="en-US" dirty="0" err="1"/>
              <a:t>yw'r</a:t>
            </a:r>
            <a:r>
              <a:rPr lang="en-US" dirty="0"/>
              <a:t> </a:t>
            </a:r>
            <a:r>
              <a:rPr lang="en-US" dirty="0" err="1"/>
              <a:t>ysgogiad</a:t>
            </a:r>
            <a:r>
              <a:rPr lang="en-US" dirty="0"/>
              <a:t> </a:t>
            </a:r>
            <a:r>
              <a:rPr lang="en-US" dirty="0" err="1"/>
              <a:t>i</a:t>
            </a:r>
            <a:r>
              <a:rPr lang="en-US" dirty="0"/>
              <a:t> </a:t>
            </a:r>
            <a:r>
              <a:rPr lang="en-US" dirty="0" err="1"/>
              <a:t>hyn</a:t>
            </a:r>
            <a:r>
              <a:rPr lang="en-US" dirty="0"/>
              <a:t>?</a:t>
            </a:r>
          </a:p>
          <a:p>
            <a:r>
              <a:rPr lang="en-US" dirty="0"/>
              <a:t>Yn </a:t>
            </a:r>
            <a:r>
              <a:rPr lang="en-US" dirty="0" err="1"/>
              <a:t>ôl</a:t>
            </a:r>
            <a:r>
              <a:rPr lang="en-US" dirty="0"/>
              <a:t> Parth Ieuenctid Sir </a:t>
            </a:r>
            <a:r>
              <a:rPr lang="en-US" dirty="0" err="1"/>
              <a:t>Benfro</a:t>
            </a:r>
            <a:r>
              <a:rPr lang="en-US" dirty="0"/>
              <a:t> (2014), </a:t>
            </a:r>
            <a:r>
              <a:rPr lang="en-US" dirty="0" err="1"/>
              <a:t>efallai</a:t>
            </a:r>
            <a:r>
              <a:rPr lang="en-US" dirty="0"/>
              <a:t> </a:t>
            </a:r>
            <a:r>
              <a:rPr lang="en-US" dirty="0" err="1"/>
              <a:t>mai’r</a:t>
            </a:r>
            <a:r>
              <a:rPr lang="en-US" dirty="0"/>
              <a:t> </a:t>
            </a:r>
            <a:r>
              <a:rPr lang="en-US" dirty="0" err="1"/>
              <a:t>angen</a:t>
            </a:r>
            <a:r>
              <a:rPr lang="en-US" dirty="0"/>
              <a:t> </a:t>
            </a:r>
            <a:r>
              <a:rPr lang="en-US" dirty="0" err="1"/>
              <a:t>yw</a:t>
            </a:r>
            <a:r>
              <a:rPr lang="en-US" dirty="0"/>
              <a:t>:</a:t>
            </a:r>
          </a:p>
          <a:p>
            <a:pPr lvl="1"/>
            <a:r>
              <a:rPr lang="en-US" sz="2100" b="1" dirty="0" err="1"/>
              <a:t>Llais</a:t>
            </a:r>
            <a:r>
              <a:rPr lang="en-US" sz="2100" dirty="0"/>
              <a:t> - </a:t>
            </a:r>
            <a:r>
              <a:rPr lang="en-US" sz="2100" dirty="0" err="1"/>
              <a:t>Pobl</a:t>
            </a:r>
            <a:r>
              <a:rPr lang="en-US" sz="2100" dirty="0"/>
              <a:t> </a:t>
            </a:r>
            <a:r>
              <a:rPr lang="en-US" sz="2100" dirty="0" err="1"/>
              <a:t>ifanc</a:t>
            </a:r>
            <a:r>
              <a:rPr lang="en-US" sz="2100" dirty="0"/>
              <a:t> </a:t>
            </a:r>
            <a:r>
              <a:rPr lang="en-US" sz="2100" dirty="0" err="1"/>
              <a:t>yn</a:t>
            </a:r>
            <a:r>
              <a:rPr lang="en-US" sz="2100" dirty="0"/>
              <a:t> </a:t>
            </a:r>
            <a:r>
              <a:rPr lang="en-US" sz="2100" dirty="0" err="1"/>
              <a:t>datgan</a:t>
            </a:r>
            <a:r>
              <a:rPr lang="en-US" sz="2100" dirty="0"/>
              <a:t> </a:t>
            </a:r>
            <a:r>
              <a:rPr lang="en-US" sz="2100" dirty="0" err="1"/>
              <a:t>eu</a:t>
            </a:r>
            <a:r>
              <a:rPr lang="en-US" sz="2100" dirty="0"/>
              <a:t> </a:t>
            </a:r>
            <a:r>
              <a:rPr lang="en-US" sz="2100" dirty="0" err="1"/>
              <a:t>hanghenion</a:t>
            </a:r>
            <a:r>
              <a:rPr lang="en-US" sz="2100" dirty="0"/>
              <a:t> </a:t>
            </a:r>
            <a:r>
              <a:rPr lang="en-US" sz="2100" dirty="0" err="1"/>
              <a:t>trwy</a:t>
            </a:r>
            <a:r>
              <a:rPr lang="en-US" sz="2100" dirty="0"/>
              <a:t> </a:t>
            </a:r>
            <a:r>
              <a:rPr lang="en-US" sz="2100" dirty="0" err="1"/>
              <a:t>brosesau</a:t>
            </a:r>
            <a:r>
              <a:rPr lang="en-US" sz="2100" dirty="0"/>
              <a:t> a </a:t>
            </a:r>
            <a:r>
              <a:rPr lang="en-US" sz="2100" dirty="0" err="1"/>
              <a:t>reolir</a:t>
            </a:r>
            <a:r>
              <a:rPr lang="en-US" sz="2100" dirty="0"/>
              <a:t> neu </a:t>
            </a:r>
            <a:r>
              <a:rPr lang="en-US" sz="2100" dirty="0" err="1"/>
              <a:t>ddulliau</a:t>
            </a:r>
            <a:r>
              <a:rPr lang="en-US" sz="2100" dirty="0"/>
              <a:t> </a:t>
            </a:r>
            <a:r>
              <a:rPr lang="en-US" sz="2100" dirty="0" err="1"/>
              <a:t>eraill</a:t>
            </a:r>
            <a:r>
              <a:rPr lang="en-US" sz="2100" dirty="0"/>
              <a:t>.</a:t>
            </a:r>
          </a:p>
          <a:p>
            <a:pPr lvl="1"/>
            <a:r>
              <a:rPr lang="en-US" sz="2100" b="1" dirty="0" err="1"/>
              <a:t>Canfyddedig</a:t>
            </a:r>
            <a:r>
              <a:rPr lang="en-US" sz="2100" b="1" dirty="0"/>
              <a:t> </a:t>
            </a:r>
            <a:r>
              <a:rPr lang="en-US" sz="2100" dirty="0"/>
              <a:t>- </a:t>
            </a:r>
            <a:r>
              <a:rPr lang="en-US" sz="2100" dirty="0" err="1"/>
              <a:t>Dehongli</a:t>
            </a:r>
            <a:r>
              <a:rPr lang="en-US" sz="2100" dirty="0"/>
              <a:t> data, </a:t>
            </a:r>
            <a:r>
              <a:rPr lang="en-US" sz="2100" dirty="0" err="1"/>
              <a:t>gwybodaeth</a:t>
            </a:r>
            <a:r>
              <a:rPr lang="en-US" sz="2100" dirty="0"/>
              <a:t> neu </a:t>
            </a:r>
            <a:r>
              <a:rPr lang="en-US" sz="2100" dirty="0" err="1"/>
              <a:t>ddigwyddiadau</a:t>
            </a:r>
            <a:r>
              <a:rPr lang="en-US" sz="2100" dirty="0"/>
              <a:t> </a:t>
            </a:r>
            <a:r>
              <a:rPr lang="en-US" sz="2100" dirty="0" err="1"/>
              <a:t>allweddol</a:t>
            </a:r>
            <a:r>
              <a:rPr lang="en-US" sz="2100" dirty="0"/>
              <a:t> </a:t>
            </a:r>
            <a:r>
              <a:rPr lang="en-US" sz="2100" dirty="0" err="1"/>
              <a:t>yn</a:t>
            </a:r>
            <a:r>
              <a:rPr lang="en-US" sz="2100" dirty="0"/>
              <a:t> </a:t>
            </a:r>
            <a:r>
              <a:rPr lang="en-US" sz="2100" dirty="0" err="1"/>
              <a:t>broffesiynol</a:t>
            </a:r>
            <a:r>
              <a:rPr lang="en-US" sz="2100" dirty="0"/>
              <a:t> a </a:t>
            </a:r>
            <a:r>
              <a:rPr lang="en-US" sz="2100" dirty="0" err="1"/>
              <a:t>datblygu'r</a:t>
            </a:r>
            <a:r>
              <a:rPr lang="en-US" sz="2100" dirty="0"/>
              <a:t> </a:t>
            </a:r>
            <a:r>
              <a:rPr lang="en-US" sz="2100" dirty="0" err="1"/>
              <a:t>gwaith</a:t>
            </a:r>
            <a:r>
              <a:rPr lang="en-US" sz="2100" dirty="0"/>
              <a:t> </a:t>
            </a:r>
            <a:r>
              <a:rPr lang="en-US" sz="2100" dirty="0" err="1"/>
              <a:t>yn</a:t>
            </a:r>
            <a:r>
              <a:rPr lang="en-US" sz="2100" dirty="0"/>
              <a:t> </a:t>
            </a:r>
            <a:r>
              <a:rPr lang="en-US" sz="2100" dirty="0" err="1"/>
              <a:t>unol</a:t>
            </a:r>
            <a:r>
              <a:rPr lang="en-US" sz="2100" dirty="0"/>
              <a:t> â </a:t>
            </a:r>
            <a:r>
              <a:rPr lang="en-US" sz="2100" dirty="0" err="1"/>
              <a:t>hynny</a:t>
            </a:r>
            <a:r>
              <a:rPr lang="en-US" sz="2100" dirty="0"/>
              <a:t>.</a:t>
            </a:r>
          </a:p>
          <a:p>
            <a:pPr lvl="1"/>
            <a:r>
              <a:rPr lang="en-US" sz="2100" b="1" dirty="0" err="1"/>
              <a:t>Trefniadol</a:t>
            </a:r>
            <a:r>
              <a:rPr lang="en-US" sz="2100" dirty="0"/>
              <a:t> - </a:t>
            </a:r>
            <a:r>
              <a:rPr lang="en-US" sz="2100" dirty="0" err="1"/>
              <a:t>Cyrraedd</a:t>
            </a:r>
            <a:r>
              <a:rPr lang="en-US" sz="2100" dirty="0"/>
              <a:t> y </a:t>
            </a:r>
            <a:r>
              <a:rPr lang="en-US" sz="2100" dirty="0" err="1"/>
              <a:t>targedau</a:t>
            </a:r>
            <a:r>
              <a:rPr lang="en-US" sz="2100" dirty="0"/>
              <a:t> a </a:t>
            </a:r>
            <a:r>
              <a:rPr lang="en-US" sz="2100" dirty="0" err="1"/>
              <a:t>osodwyd</a:t>
            </a:r>
            <a:r>
              <a:rPr lang="en-US" sz="2100" dirty="0"/>
              <a:t> o </a:t>
            </a:r>
            <a:r>
              <a:rPr lang="en-US" sz="2100" dirty="0" err="1"/>
              <a:t>fewn</a:t>
            </a:r>
            <a:r>
              <a:rPr lang="en-US" sz="2100" dirty="0"/>
              <a:t> y </a:t>
            </a:r>
            <a:r>
              <a:rPr lang="en-US" sz="2100" dirty="0" err="1"/>
              <a:t>sefydliad</a:t>
            </a:r>
            <a:r>
              <a:rPr lang="en-US" sz="2100" dirty="0"/>
              <a:t> neu </a:t>
            </a:r>
            <a:r>
              <a:rPr lang="en-US" sz="2100" dirty="0" err="1"/>
              <a:t>ar</a:t>
            </a:r>
            <a:r>
              <a:rPr lang="en-US" sz="2100" dirty="0"/>
              <a:t> </a:t>
            </a:r>
            <a:r>
              <a:rPr lang="en-US" sz="2100" dirty="0" err="1"/>
              <a:t>lefel</a:t>
            </a:r>
            <a:r>
              <a:rPr lang="en-US" sz="2100" dirty="0"/>
              <a:t> </a:t>
            </a:r>
            <a:r>
              <a:rPr lang="en-US" sz="2100" dirty="0" err="1"/>
              <a:t>genedlaethol</a:t>
            </a:r>
            <a:r>
              <a:rPr lang="en-US" sz="2100" dirty="0"/>
              <a:t>.</a:t>
            </a:r>
          </a:p>
        </p:txBody>
      </p:sp>
      <p:sp>
        <p:nvSpPr>
          <p:cNvPr id="4" name="Content Placeholder 3">
            <a:extLst>
              <a:ext uri="{FF2B5EF4-FFF2-40B4-BE49-F238E27FC236}">
                <a16:creationId xmlns:a16="http://schemas.microsoft.com/office/drawing/2014/main" id="{4ECFF921-1F6A-9812-FF8B-CE049A35C3FB}"/>
              </a:ext>
            </a:extLst>
          </p:cNvPr>
          <p:cNvSpPr>
            <a:spLocks noGrp="1"/>
          </p:cNvSpPr>
          <p:nvPr>
            <p:ph sz="half" idx="2"/>
          </p:nvPr>
        </p:nvSpPr>
        <p:spPr/>
        <p:txBody>
          <a:bodyPr>
            <a:normAutofit fontScale="85000" lnSpcReduction="20000"/>
          </a:bodyPr>
          <a:lstStyle/>
          <a:p>
            <a:pPr lvl="1"/>
            <a:r>
              <a:rPr lang="en-GB" dirty="0">
                <a:solidFill>
                  <a:srgbClr val="0070C0"/>
                </a:solidFill>
              </a:rPr>
              <a:t>The planning model requires that you first begin the planning process with identifying the </a:t>
            </a:r>
            <a:r>
              <a:rPr lang="en-GB" b="1" dirty="0">
                <a:solidFill>
                  <a:srgbClr val="0070C0"/>
                </a:solidFill>
              </a:rPr>
              <a:t>need</a:t>
            </a:r>
            <a:r>
              <a:rPr lang="en-GB" dirty="0">
                <a:solidFill>
                  <a:srgbClr val="0070C0"/>
                </a:solidFill>
              </a:rPr>
              <a:t> that the project is responding to</a:t>
            </a:r>
          </a:p>
          <a:p>
            <a:pPr lvl="1"/>
            <a:r>
              <a:rPr lang="en-GB" dirty="0">
                <a:solidFill>
                  <a:srgbClr val="0070C0"/>
                </a:solidFill>
              </a:rPr>
              <a:t>What is the driving force?</a:t>
            </a:r>
          </a:p>
          <a:p>
            <a:pPr lvl="1"/>
            <a:r>
              <a:rPr lang="en-GB" dirty="0">
                <a:solidFill>
                  <a:srgbClr val="0070C0"/>
                </a:solidFill>
              </a:rPr>
              <a:t>According to Pembrokeshire Youth Zone (2014), t</a:t>
            </a:r>
            <a:r>
              <a:rPr lang="en-US" dirty="0">
                <a:solidFill>
                  <a:srgbClr val="0070C0"/>
                </a:solidFill>
              </a:rPr>
              <a:t>he need may be: </a:t>
            </a:r>
          </a:p>
          <a:p>
            <a:pPr lvl="2">
              <a:buFont typeface="Arial"/>
              <a:buChar char="•"/>
            </a:pPr>
            <a:r>
              <a:rPr lang="en-US" sz="1900" b="1" dirty="0">
                <a:solidFill>
                  <a:srgbClr val="0070C0"/>
                </a:solidFill>
              </a:rPr>
              <a:t>Voiced </a:t>
            </a:r>
            <a:r>
              <a:rPr lang="en-US" sz="1900" dirty="0">
                <a:solidFill>
                  <a:srgbClr val="0070C0"/>
                </a:solidFill>
              </a:rPr>
              <a:t>- Young people stating their needs through managed processes or other means. </a:t>
            </a:r>
          </a:p>
          <a:p>
            <a:pPr lvl="2">
              <a:buFont typeface="Arial"/>
              <a:buChar char="•"/>
            </a:pPr>
            <a:r>
              <a:rPr lang="en-US" sz="1900" b="1" dirty="0">
                <a:solidFill>
                  <a:srgbClr val="0070C0"/>
                </a:solidFill>
              </a:rPr>
              <a:t>Perceived </a:t>
            </a:r>
            <a:r>
              <a:rPr lang="en-US" sz="1900" dirty="0">
                <a:solidFill>
                  <a:srgbClr val="0070C0"/>
                </a:solidFill>
              </a:rPr>
              <a:t>- Professionally interpreting key data, information or incidences and developing the work accordingly. </a:t>
            </a:r>
          </a:p>
          <a:p>
            <a:pPr lvl="2">
              <a:buFont typeface="Arial"/>
              <a:buChar char="•"/>
            </a:pPr>
            <a:r>
              <a:rPr lang="en-US" sz="1900" b="1" dirty="0">
                <a:solidFill>
                  <a:srgbClr val="0070C0"/>
                </a:solidFill>
              </a:rPr>
              <a:t>Organisational </a:t>
            </a:r>
            <a:r>
              <a:rPr lang="en-US" sz="1900" dirty="0">
                <a:solidFill>
                  <a:srgbClr val="0070C0"/>
                </a:solidFill>
              </a:rPr>
              <a:t>- Meeting the targets set within the </a:t>
            </a:r>
            <a:r>
              <a:rPr lang="en-US" sz="1900" dirty="0" err="1">
                <a:solidFill>
                  <a:srgbClr val="0070C0"/>
                </a:solidFill>
              </a:rPr>
              <a:t>organisation</a:t>
            </a:r>
            <a:r>
              <a:rPr lang="en-US" sz="1900" dirty="0">
                <a:solidFill>
                  <a:srgbClr val="0070C0"/>
                </a:solidFill>
              </a:rPr>
              <a:t> or at national level. </a:t>
            </a:r>
          </a:p>
          <a:p>
            <a:endParaRPr lang="en-GB" dirty="0"/>
          </a:p>
        </p:txBody>
      </p:sp>
    </p:spTree>
    <p:extLst>
      <p:ext uri="{BB962C8B-B14F-4D97-AF65-F5344CB8AC3E}">
        <p14:creationId xmlns:p14="http://schemas.microsoft.com/office/powerpoint/2010/main" val="17076209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err="1"/>
              <a:t>Nodau</a:t>
            </a:r>
            <a:r>
              <a:rPr lang="en-GB" b="1" dirty="0"/>
              <a:t>					</a:t>
            </a:r>
            <a:r>
              <a:rPr lang="en-GB" b="1" dirty="0">
                <a:solidFill>
                  <a:srgbClr val="0070C0"/>
                </a:solidFill>
              </a:rPr>
              <a:t>Aim</a:t>
            </a:r>
            <a:r>
              <a:rPr lang="en-GB" dirty="0">
                <a:solidFill>
                  <a:srgbClr val="0070C0"/>
                </a:solidFill>
              </a:rPr>
              <a:t>	</a:t>
            </a:r>
            <a:r>
              <a:rPr lang="en-GB" b="1" dirty="0">
                <a:solidFill>
                  <a:srgbClr val="0070C0"/>
                </a:solidFill>
              </a:rPr>
              <a:t>	</a:t>
            </a:r>
            <a:r>
              <a:rPr lang="en-GB" b="1" dirty="0"/>
              <a:t>	</a:t>
            </a:r>
            <a:endParaRPr lang="en-US" b="1" dirty="0"/>
          </a:p>
        </p:txBody>
      </p:sp>
      <p:sp>
        <p:nvSpPr>
          <p:cNvPr id="3" name="Content Placeholder 2"/>
          <p:cNvSpPr>
            <a:spLocks noGrp="1"/>
          </p:cNvSpPr>
          <p:nvPr>
            <p:ph sz="half" idx="1"/>
          </p:nvPr>
        </p:nvSpPr>
        <p:spPr>
          <a:xfrm>
            <a:off x="838201" y="1462137"/>
            <a:ext cx="5181600" cy="4351338"/>
          </a:xfrm>
        </p:spPr>
        <p:txBody>
          <a:bodyPr>
            <a:normAutofit fontScale="70000" lnSpcReduction="20000"/>
          </a:bodyPr>
          <a:lstStyle/>
          <a:p>
            <a:r>
              <a:rPr lang="en-US" dirty="0" err="1"/>
              <a:t>Ar</a:t>
            </a:r>
            <a:r>
              <a:rPr lang="en-US" dirty="0"/>
              <a:t> </a:t>
            </a:r>
            <a:r>
              <a:rPr lang="en-US" dirty="0" err="1"/>
              <a:t>ddechrau</a:t>
            </a:r>
            <a:r>
              <a:rPr lang="en-US" dirty="0"/>
              <a:t> </a:t>
            </a:r>
            <a:r>
              <a:rPr lang="en-US" dirty="0" err="1"/>
              <a:t>unrhyw</a:t>
            </a:r>
            <a:r>
              <a:rPr lang="en-US" dirty="0"/>
              <a:t> </a:t>
            </a:r>
            <a:r>
              <a:rPr lang="en-US" dirty="0" err="1"/>
              <a:t>sesiwn</a:t>
            </a:r>
            <a:r>
              <a:rPr lang="en-US" dirty="0"/>
              <a:t> neu </a:t>
            </a:r>
            <a:r>
              <a:rPr lang="en-US" dirty="0" err="1"/>
              <a:t>gynllunio</a:t>
            </a:r>
            <a:r>
              <a:rPr lang="en-US" dirty="0"/>
              <a:t> </a:t>
            </a:r>
            <a:r>
              <a:rPr lang="en-US" dirty="0" err="1"/>
              <a:t>prosiect</a:t>
            </a:r>
            <a:r>
              <a:rPr lang="en-US" dirty="0"/>
              <a:t>, </a:t>
            </a:r>
            <a:r>
              <a:rPr lang="en-US" dirty="0" err="1"/>
              <a:t>mae</a:t>
            </a:r>
            <a:r>
              <a:rPr lang="en-US" dirty="0"/>
              <a:t> </a:t>
            </a:r>
            <a:r>
              <a:rPr lang="en-US" dirty="0" err="1"/>
              <a:t>angen</a:t>
            </a:r>
            <a:r>
              <a:rPr lang="en-US" dirty="0"/>
              <a:t> </a:t>
            </a:r>
            <a:r>
              <a:rPr lang="en-US" dirty="0" err="1"/>
              <a:t>nodi'r</a:t>
            </a:r>
            <a:r>
              <a:rPr lang="en-US" dirty="0"/>
              <a:t> nod</a:t>
            </a:r>
          </a:p>
          <a:p>
            <a:r>
              <a:rPr lang="en-US" b="1" dirty="0"/>
              <a:t>Nod</a:t>
            </a:r>
            <a:r>
              <a:rPr lang="en-US" dirty="0"/>
              <a:t> y </a:t>
            </a:r>
            <a:r>
              <a:rPr lang="en-US" dirty="0" err="1"/>
              <a:t>prosiect</a:t>
            </a:r>
            <a:endParaRPr lang="en-US" dirty="0"/>
          </a:p>
          <a:p>
            <a:r>
              <a:rPr lang="en-US" dirty="0" err="1"/>
              <a:t>Rhywbeth</a:t>
            </a:r>
            <a:r>
              <a:rPr lang="en-US" dirty="0"/>
              <a:t> y </a:t>
            </a:r>
            <a:r>
              <a:rPr lang="en-US" dirty="0" err="1"/>
              <a:t>mae’r</a:t>
            </a:r>
            <a:r>
              <a:rPr lang="en-US" dirty="0"/>
              <a:t> </a:t>
            </a:r>
            <a:r>
              <a:rPr lang="en-US" dirty="0" err="1"/>
              <a:t>bobl</a:t>
            </a:r>
            <a:r>
              <a:rPr lang="en-US" dirty="0"/>
              <a:t> </a:t>
            </a:r>
            <a:r>
              <a:rPr lang="en-US" dirty="0" err="1"/>
              <a:t>ifanc</a:t>
            </a:r>
            <a:r>
              <a:rPr lang="en-US" dirty="0"/>
              <a:t> </a:t>
            </a:r>
            <a:r>
              <a:rPr lang="en-US" dirty="0" err="1"/>
              <a:t>a’r</a:t>
            </a:r>
            <a:r>
              <a:rPr lang="en-US" dirty="0"/>
              <a:t> </a:t>
            </a:r>
            <a:r>
              <a:rPr lang="en-US" dirty="0" err="1"/>
              <a:t>gweithwyr</a:t>
            </a:r>
            <a:r>
              <a:rPr lang="en-US" dirty="0"/>
              <a:t> </a:t>
            </a:r>
            <a:r>
              <a:rPr lang="en-US" dirty="0" err="1"/>
              <a:t>ieuenctid</a:t>
            </a:r>
            <a:r>
              <a:rPr lang="en-US" dirty="0"/>
              <a:t> </a:t>
            </a:r>
            <a:r>
              <a:rPr lang="en-US" dirty="0" err="1"/>
              <a:t>yn</a:t>
            </a:r>
            <a:r>
              <a:rPr lang="en-US" dirty="0"/>
              <a:t> </a:t>
            </a:r>
            <a:r>
              <a:rPr lang="en-US" dirty="0" err="1"/>
              <a:t>cytuno</a:t>
            </a:r>
            <a:r>
              <a:rPr lang="en-US" dirty="0"/>
              <a:t> a </a:t>
            </a:r>
            <a:r>
              <a:rPr lang="en-US" dirty="0" err="1"/>
              <a:t>allai</a:t>
            </a:r>
            <a:r>
              <a:rPr lang="en-US" dirty="0"/>
              <a:t> </a:t>
            </a:r>
            <a:r>
              <a:rPr lang="en-US" dirty="0" err="1"/>
              <a:t>ddiwallu’r</a:t>
            </a:r>
            <a:r>
              <a:rPr lang="en-US" dirty="0"/>
              <a:t> </a:t>
            </a:r>
            <a:r>
              <a:rPr lang="en-US" dirty="0" err="1"/>
              <a:t>angen</a:t>
            </a:r>
            <a:r>
              <a:rPr lang="en-US" dirty="0"/>
              <a:t> a </a:t>
            </a:r>
            <a:r>
              <a:rPr lang="en-US" dirty="0" err="1"/>
              <a:t>nodwyd</a:t>
            </a:r>
            <a:endParaRPr lang="en-US" dirty="0"/>
          </a:p>
          <a:p>
            <a:r>
              <a:rPr lang="en-US" dirty="0"/>
              <a:t>Mae Parth Ieuenctid Sir </a:t>
            </a:r>
            <a:r>
              <a:rPr lang="en-US" dirty="0" err="1"/>
              <a:t>Benfro</a:t>
            </a:r>
            <a:r>
              <a:rPr lang="en-US" dirty="0"/>
              <a:t> (2014) </a:t>
            </a:r>
            <a:r>
              <a:rPr lang="en-US" dirty="0" err="1"/>
              <a:t>yn</a:t>
            </a:r>
            <a:r>
              <a:rPr lang="en-US" dirty="0"/>
              <a:t> nodi </a:t>
            </a:r>
            <a:r>
              <a:rPr lang="en-US" dirty="0" err="1"/>
              <a:t>hynny</a:t>
            </a:r>
            <a:endParaRPr lang="en-US" dirty="0"/>
          </a:p>
          <a:p>
            <a:pPr marL="457200" lvl="1" indent="0">
              <a:buNone/>
            </a:pPr>
            <a:r>
              <a:rPr lang="en-US" sz="2100" dirty="0"/>
              <a:t>“An aim is an overarching statement of intent in relation to a project or session and needs to be stated in general terms”. </a:t>
            </a:r>
          </a:p>
          <a:p>
            <a:r>
              <a:rPr lang="en-US" dirty="0"/>
              <a:t>Mae </a:t>
            </a:r>
            <a:r>
              <a:rPr lang="en-US" dirty="0" err="1"/>
              <a:t>rhai</a:t>
            </a:r>
            <a:r>
              <a:rPr lang="en-US" dirty="0"/>
              <a:t> </a:t>
            </a:r>
            <a:r>
              <a:rPr lang="en-US" dirty="0" err="1"/>
              <a:t>ymadroddion</a:t>
            </a:r>
            <a:r>
              <a:rPr lang="en-US" dirty="0"/>
              <a:t> </a:t>
            </a:r>
            <a:r>
              <a:rPr lang="en-US" dirty="0" err="1"/>
              <a:t>allweddol</a:t>
            </a:r>
            <a:r>
              <a:rPr lang="en-US" dirty="0"/>
              <a:t> </a:t>
            </a:r>
            <a:r>
              <a:rPr lang="en-US" dirty="0" err="1"/>
              <a:t>i</a:t>
            </a:r>
            <a:r>
              <a:rPr lang="en-US" dirty="0"/>
              <a:t> </a:t>
            </a:r>
            <a:r>
              <a:rPr lang="en-US" dirty="0" err="1"/>
              <a:t>helpu</a:t>
            </a:r>
            <a:r>
              <a:rPr lang="en-US" dirty="0"/>
              <a:t> </a:t>
            </a:r>
            <a:r>
              <a:rPr lang="en-US" dirty="0" err="1"/>
              <a:t>i</a:t>
            </a:r>
            <a:r>
              <a:rPr lang="en-US" dirty="0"/>
              <a:t> </a:t>
            </a:r>
            <a:r>
              <a:rPr lang="en-US" dirty="0" err="1"/>
              <a:t>nodi’r</a:t>
            </a:r>
            <a:r>
              <a:rPr lang="en-US" dirty="0"/>
              <a:t> nod, </a:t>
            </a:r>
            <a:r>
              <a:rPr lang="en-US" dirty="0" err="1"/>
              <a:t>yn</a:t>
            </a:r>
            <a:r>
              <a:rPr lang="en-US" dirty="0"/>
              <a:t> </a:t>
            </a:r>
            <a:r>
              <a:rPr lang="en-US" dirty="0" err="1"/>
              <a:t>ôl</a:t>
            </a:r>
            <a:r>
              <a:rPr lang="en-US" dirty="0"/>
              <a:t> Parth Ieuenctid Sir </a:t>
            </a:r>
            <a:r>
              <a:rPr lang="en-US" dirty="0" err="1"/>
              <a:t>Benfro</a:t>
            </a:r>
            <a:r>
              <a:rPr lang="en-US" dirty="0"/>
              <a:t> (2014) </a:t>
            </a:r>
            <a:r>
              <a:rPr lang="en-US" dirty="0" err="1"/>
              <a:t>fel</a:t>
            </a:r>
            <a:r>
              <a:rPr lang="en-US" dirty="0"/>
              <a:t> a </a:t>
            </a:r>
            <a:r>
              <a:rPr lang="en-US" dirty="0" err="1"/>
              <a:t>ganlyn</a:t>
            </a:r>
            <a:r>
              <a:rPr lang="en-US" dirty="0"/>
              <a:t>:</a:t>
            </a:r>
          </a:p>
          <a:p>
            <a:pPr lvl="1"/>
            <a:r>
              <a:rPr lang="en-US" dirty="0" err="1"/>
              <a:t>Cynhyrchu</a:t>
            </a:r>
            <a:r>
              <a:rPr lang="en-US" dirty="0"/>
              <a:t>, </a:t>
            </a:r>
            <a:r>
              <a:rPr lang="en-US" dirty="0" err="1"/>
              <a:t>gwella</a:t>
            </a:r>
            <a:r>
              <a:rPr lang="en-US" dirty="0"/>
              <a:t>, </a:t>
            </a:r>
            <a:r>
              <a:rPr lang="en-US" dirty="0" err="1"/>
              <a:t>sicrhau</a:t>
            </a:r>
            <a:r>
              <a:rPr lang="en-US" dirty="0"/>
              <a:t>, </a:t>
            </a:r>
            <a:r>
              <a:rPr lang="en-US" dirty="0" err="1"/>
              <a:t>darparu</a:t>
            </a:r>
            <a:r>
              <a:rPr lang="en-US" dirty="0"/>
              <a:t>, </a:t>
            </a:r>
            <a:r>
              <a:rPr lang="en-US" dirty="0" err="1"/>
              <a:t>cefnogi</a:t>
            </a:r>
            <a:r>
              <a:rPr lang="en-US" dirty="0"/>
              <a:t>, </a:t>
            </a:r>
            <a:r>
              <a:rPr lang="en-US" dirty="0" err="1"/>
              <a:t>cymryd</a:t>
            </a:r>
            <a:r>
              <a:rPr lang="en-US" dirty="0"/>
              <a:t> </a:t>
            </a:r>
            <a:r>
              <a:rPr lang="en-US" dirty="0" err="1"/>
              <a:t>rhan</a:t>
            </a:r>
            <a:r>
              <a:rPr lang="en-US" dirty="0"/>
              <a:t>, </a:t>
            </a:r>
            <a:r>
              <a:rPr lang="en-US" dirty="0" err="1"/>
              <a:t>maethu</a:t>
            </a:r>
            <a:r>
              <a:rPr lang="en-US" dirty="0"/>
              <a:t>, </a:t>
            </a:r>
            <a:r>
              <a:rPr lang="en-US" dirty="0" err="1"/>
              <a:t>cynnal</a:t>
            </a:r>
            <a:r>
              <a:rPr lang="en-US" dirty="0"/>
              <a:t>, </a:t>
            </a:r>
            <a:r>
              <a:rPr lang="en-US" dirty="0" err="1"/>
              <a:t>hyrwyddo</a:t>
            </a:r>
            <a:r>
              <a:rPr lang="en-US" dirty="0"/>
              <a:t>, </a:t>
            </a:r>
            <a:r>
              <a:rPr lang="en-US" dirty="0" err="1"/>
              <a:t>ymgysylltu</a:t>
            </a:r>
            <a:r>
              <a:rPr lang="en-US" dirty="0"/>
              <a:t>, </a:t>
            </a:r>
            <a:r>
              <a:rPr lang="en-US" dirty="0" err="1"/>
              <a:t>cymryd</a:t>
            </a:r>
            <a:r>
              <a:rPr lang="en-US" dirty="0"/>
              <a:t> </a:t>
            </a:r>
            <a:r>
              <a:rPr lang="en-US" dirty="0" err="1"/>
              <a:t>rhan</a:t>
            </a:r>
            <a:r>
              <a:rPr lang="en-US" dirty="0"/>
              <a:t> </a:t>
            </a:r>
            <a:r>
              <a:rPr lang="en-US" dirty="0" err="1"/>
              <a:t>mewn</a:t>
            </a:r>
            <a:r>
              <a:rPr lang="en-US" dirty="0"/>
              <a:t>, </a:t>
            </a:r>
            <a:r>
              <a:rPr lang="en-US" dirty="0" err="1"/>
              <a:t>annog</a:t>
            </a:r>
            <a:r>
              <a:rPr lang="en-US" dirty="0"/>
              <a:t>, </a:t>
            </a:r>
            <a:r>
              <a:rPr lang="en-US" dirty="0" err="1"/>
              <a:t>helpu</a:t>
            </a:r>
            <a:r>
              <a:rPr lang="en-US" dirty="0"/>
              <a:t>.</a:t>
            </a:r>
          </a:p>
        </p:txBody>
      </p:sp>
      <p:sp>
        <p:nvSpPr>
          <p:cNvPr id="4" name="Content Placeholder 3">
            <a:extLst>
              <a:ext uri="{FF2B5EF4-FFF2-40B4-BE49-F238E27FC236}">
                <a16:creationId xmlns:a16="http://schemas.microsoft.com/office/drawing/2014/main" id="{026CFACE-0B8F-96F8-8052-6BC3AA8EEB08}"/>
              </a:ext>
            </a:extLst>
          </p:cNvPr>
          <p:cNvSpPr>
            <a:spLocks noGrp="1"/>
          </p:cNvSpPr>
          <p:nvPr>
            <p:ph sz="half" idx="2"/>
          </p:nvPr>
        </p:nvSpPr>
        <p:spPr>
          <a:xfrm>
            <a:off x="6172200" y="1462137"/>
            <a:ext cx="5181600" cy="4351338"/>
          </a:xfrm>
        </p:spPr>
        <p:txBody>
          <a:bodyPr>
            <a:normAutofit fontScale="70000" lnSpcReduction="20000"/>
          </a:bodyPr>
          <a:lstStyle/>
          <a:p>
            <a:r>
              <a:rPr lang="en-GB" sz="2900" dirty="0">
                <a:solidFill>
                  <a:srgbClr val="0070C0"/>
                </a:solidFill>
              </a:rPr>
              <a:t>At the outset of any session or project planning, the aim needs to be identified</a:t>
            </a:r>
          </a:p>
          <a:p>
            <a:r>
              <a:rPr lang="en-GB" sz="2900" dirty="0">
                <a:solidFill>
                  <a:srgbClr val="0070C0"/>
                </a:solidFill>
              </a:rPr>
              <a:t>The </a:t>
            </a:r>
            <a:r>
              <a:rPr lang="en-GB" sz="2900" b="1" dirty="0">
                <a:solidFill>
                  <a:srgbClr val="0070C0"/>
                </a:solidFill>
              </a:rPr>
              <a:t>goal</a:t>
            </a:r>
            <a:r>
              <a:rPr lang="en-GB" sz="2900" dirty="0">
                <a:solidFill>
                  <a:srgbClr val="0070C0"/>
                </a:solidFill>
              </a:rPr>
              <a:t> of the project</a:t>
            </a:r>
          </a:p>
          <a:p>
            <a:r>
              <a:rPr lang="en-GB" sz="2900" dirty="0">
                <a:solidFill>
                  <a:srgbClr val="0070C0"/>
                </a:solidFill>
              </a:rPr>
              <a:t>Something that the young people and youth workers agree might meet the identified </a:t>
            </a:r>
            <a:r>
              <a:rPr lang="en-GB" sz="2900" b="1" dirty="0">
                <a:solidFill>
                  <a:srgbClr val="0070C0"/>
                </a:solidFill>
              </a:rPr>
              <a:t>need</a:t>
            </a:r>
          </a:p>
          <a:p>
            <a:r>
              <a:rPr lang="en-GB" sz="2900" dirty="0">
                <a:solidFill>
                  <a:srgbClr val="0070C0"/>
                </a:solidFill>
              </a:rPr>
              <a:t>Pembrokeshire Youth Zone (2014) notes that</a:t>
            </a:r>
          </a:p>
          <a:p>
            <a:pPr marL="457200" lvl="1" indent="0">
              <a:buNone/>
            </a:pPr>
            <a:r>
              <a:rPr lang="en-US" sz="2100" dirty="0">
                <a:solidFill>
                  <a:srgbClr val="0070C0"/>
                </a:solidFill>
              </a:rPr>
              <a:t>“An aim is an overarching statement of intent in relation to a project or session and needs to be stated in general terms”. </a:t>
            </a:r>
          </a:p>
          <a:p>
            <a:r>
              <a:rPr lang="en-GB" sz="2900" dirty="0">
                <a:solidFill>
                  <a:srgbClr val="0070C0"/>
                </a:solidFill>
              </a:rPr>
              <a:t>Some key phrases to aid the identification of the aim, according to Pembrokeshire Youth Zone (2014) are as follows:</a:t>
            </a:r>
          </a:p>
          <a:p>
            <a:pPr lvl="1"/>
            <a:r>
              <a:rPr lang="en-US" dirty="0">
                <a:solidFill>
                  <a:srgbClr val="0070C0"/>
                </a:solidFill>
              </a:rPr>
              <a:t>To produce, to improve, to ensure, to provide, to support, to participate, to foster, to sustain, to promote, to engage, to become involved in, to encourage, to help.</a:t>
            </a:r>
          </a:p>
          <a:p>
            <a:endParaRPr lang="en-GB" dirty="0">
              <a:solidFill>
                <a:schemeClr val="accent6">
                  <a:lumMod val="75000"/>
                </a:schemeClr>
              </a:solidFill>
            </a:endParaRPr>
          </a:p>
        </p:txBody>
      </p:sp>
    </p:spTree>
    <p:extLst>
      <p:ext uri="{BB962C8B-B14F-4D97-AF65-F5344CB8AC3E}">
        <p14:creationId xmlns:p14="http://schemas.microsoft.com/office/powerpoint/2010/main" val="27977357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Amcanion</a:t>
            </a:r>
            <a:r>
              <a:rPr lang="en-GB" b="1" dirty="0"/>
              <a:t> 				</a:t>
            </a:r>
            <a:r>
              <a:rPr lang="en-GB" b="1" dirty="0">
                <a:solidFill>
                  <a:srgbClr val="0070C0"/>
                </a:solidFill>
              </a:rPr>
              <a:t>Objectives	</a:t>
            </a:r>
            <a:r>
              <a:rPr lang="en-GB" b="1" dirty="0"/>
              <a:t>	</a:t>
            </a:r>
            <a:endParaRPr lang="en-US" b="1" dirty="0"/>
          </a:p>
        </p:txBody>
      </p:sp>
      <p:sp>
        <p:nvSpPr>
          <p:cNvPr id="3" name="Content Placeholder 2"/>
          <p:cNvSpPr>
            <a:spLocks noGrp="1"/>
          </p:cNvSpPr>
          <p:nvPr>
            <p:ph sz="half" idx="1"/>
          </p:nvPr>
        </p:nvSpPr>
        <p:spPr/>
        <p:txBody>
          <a:bodyPr>
            <a:normAutofit fontScale="62500" lnSpcReduction="20000"/>
          </a:bodyPr>
          <a:lstStyle/>
          <a:p>
            <a:r>
              <a:rPr lang="en-GB" dirty="0" err="1"/>
              <a:t>Mae’r</a:t>
            </a:r>
            <a:r>
              <a:rPr lang="en-GB" dirty="0"/>
              <a:t> ‘O’ </a:t>
            </a:r>
            <a:r>
              <a:rPr lang="en-GB" dirty="0" err="1"/>
              <a:t>yn</a:t>
            </a:r>
            <a:r>
              <a:rPr lang="en-GB" dirty="0"/>
              <a:t> </a:t>
            </a:r>
            <a:r>
              <a:rPr lang="en-GB" dirty="0" err="1"/>
              <a:t>cynrychioli</a:t>
            </a:r>
            <a:r>
              <a:rPr lang="en-GB" dirty="0"/>
              <a:t> ‘</a:t>
            </a:r>
            <a:r>
              <a:rPr lang="en-GB" dirty="0" err="1"/>
              <a:t>Amcanion</a:t>
            </a:r>
            <a:r>
              <a:rPr lang="en-GB" dirty="0"/>
              <a:t>’ a ‘</a:t>
            </a:r>
            <a:r>
              <a:rPr lang="en-GB" dirty="0" err="1"/>
              <a:t>Canlyniadau</a:t>
            </a:r>
            <a:r>
              <a:rPr lang="en-GB" dirty="0"/>
              <a:t>’</a:t>
            </a:r>
          </a:p>
          <a:p>
            <a:r>
              <a:rPr lang="en-GB" dirty="0"/>
              <a:t>Yn </a:t>
            </a:r>
            <a:r>
              <a:rPr lang="en-GB" dirty="0" err="1"/>
              <a:t>nodi’r</a:t>
            </a:r>
            <a:r>
              <a:rPr lang="en-GB" dirty="0"/>
              <a:t> ‘</a:t>
            </a:r>
            <a:r>
              <a:rPr lang="en-GB" dirty="0" err="1"/>
              <a:t>camau</a:t>
            </a:r>
            <a:r>
              <a:rPr lang="en-GB" dirty="0"/>
              <a:t> </a:t>
            </a:r>
            <a:r>
              <a:rPr lang="en-GB" dirty="0" err="1"/>
              <a:t>ar</a:t>
            </a:r>
            <a:r>
              <a:rPr lang="en-GB" dirty="0"/>
              <a:t> </a:t>
            </a:r>
            <a:r>
              <a:rPr lang="en-GB" dirty="0" err="1"/>
              <a:t>hyd</a:t>
            </a:r>
            <a:r>
              <a:rPr lang="en-GB" dirty="0"/>
              <a:t> y </a:t>
            </a:r>
            <a:r>
              <a:rPr lang="en-GB" dirty="0" err="1"/>
              <a:t>ffordd</a:t>
            </a:r>
            <a:r>
              <a:rPr lang="en-GB" dirty="0"/>
              <a:t>’</a:t>
            </a:r>
          </a:p>
          <a:p>
            <a:r>
              <a:rPr lang="en-GB" dirty="0"/>
              <a:t>Y </a:t>
            </a:r>
            <a:r>
              <a:rPr lang="en-GB" dirty="0" err="1"/>
              <a:t>pethau</a:t>
            </a:r>
            <a:r>
              <a:rPr lang="en-GB" dirty="0"/>
              <a:t> </a:t>
            </a:r>
            <a:r>
              <a:rPr lang="en-GB" dirty="0" err="1"/>
              <a:t>sydd</a:t>
            </a:r>
            <a:r>
              <a:rPr lang="en-GB" dirty="0"/>
              <a:t> </a:t>
            </a:r>
            <a:r>
              <a:rPr lang="en-GB" dirty="0" err="1"/>
              <a:t>angen</a:t>
            </a:r>
            <a:r>
              <a:rPr lang="en-GB" dirty="0"/>
              <a:t> </a:t>
            </a:r>
            <a:r>
              <a:rPr lang="en-GB" dirty="0" err="1"/>
              <a:t>eu</a:t>
            </a:r>
            <a:r>
              <a:rPr lang="en-GB" dirty="0"/>
              <a:t> </a:t>
            </a:r>
            <a:r>
              <a:rPr lang="en-GB" dirty="0" err="1"/>
              <a:t>gwneud</a:t>
            </a:r>
            <a:r>
              <a:rPr lang="en-GB" dirty="0"/>
              <a:t> </a:t>
            </a:r>
            <a:r>
              <a:rPr lang="en-GB" dirty="0" err="1"/>
              <a:t>i</a:t>
            </a:r>
            <a:r>
              <a:rPr lang="en-GB" dirty="0"/>
              <a:t> </a:t>
            </a:r>
            <a:r>
              <a:rPr lang="en-GB" dirty="0" err="1"/>
              <a:t>gyrraedd</a:t>
            </a:r>
            <a:r>
              <a:rPr lang="en-GB" dirty="0"/>
              <a:t> y nod</a:t>
            </a:r>
          </a:p>
          <a:p>
            <a:r>
              <a:rPr lang="en-GB" dirty="0"/>
              <a:t>Y </a:t>
            </a:r>
            <a:r>
              <a:rPr lang="en-GB" dirty="0" err="1"/>
              <a:t>deilliannau</a:t>
            </a:r>
            <a:r>
              <a:rPr lang="en-GB" dirty="0"/>
              <a:t> </a:t>
            </a:r>
            <a:r>
              <a:rPr lang="en-GB" dirty="0" err="1"/>
              <a:t>dysgu</a:t>
            </a:r>
            <a:r>
              <a:rPr lang="en-GB" dirty="0"/>
              <a:t> </a:t>
            </a:r>
            <a:r>
              <a:rPr lang="en-GB" dirty="0" err="1"/>
              <a:t>cysylltiedig</a:t>
            </a:r>
            <a:endParaRPr lang="en-GB" dirty="0"/>
          </a:p>
          <a:p>
            <a:r>
              <a:rPr lang="en-GB" dirty="0"/>
              <a:t>Mae Parth Ieuenctid Sir </a:t>
            </a:r>
            <a:r>
              <a:rPr lang="en-GB" dirty="0" err="1"/>
              <a:t>Benfro</a:t>
            </a:r>
            <a:r>
              <a:rPr lang="en-GB" dirty="0"/>
              <a:t> (2014) </a:t>
            </a:r>
            <a:r>
              <a:rPr lang="en-GB" dirty="0" err="1"/>
              <a:t>yn</a:t>
            </a:r>
            <a:r>
              <a:rPr lang="en-GB" dirty="0"/>
              <a:t> nodi:</a:t>
            </a:r>
          </a:p>
          <a:p>
            <a:endParaRPr lang="en-GB" dirty="0"/>
          </a:p>
          <a:p>
            <a:pPr lvl="1"/>
            <a:r>
              <a:rPr lang="en-US" dirty="0"/>
              <a:t>At the same time you will also need to consider what the required OUTCOMES/LEARNING OUTCOMES are and how they might best be evaluated in order for the efficacy of the project to be established; and the overall Aim to be achieved.</a:t>
            </a:r>
          </a:p>
          <a:p>
            <a:endParaRPr lang="en-GB" dirty="0"/>
          </a:p>
          <a:p>
            <a:r>
              <a:rPr lang="en-GB" dirty="0" err="1"/>
              <a:t>Dylai</a:t>
            </a:r>
            <a:r>
              <a:rPr lang="en-GB" dirty="0"/>
              <a:t> </a:t>
            </a:r>
            <a:r>
              <a:rPr lang="en-GB" dirty="0" err="1"/>
              <a:t>eich</a:t>
            </a:r>
            <a:r>
              <a:rPr lang="en-GB" dirty="0"/>
              <a:t> </a:t>
            </a:r>
            <a:r>
              <a:rPr lang="en-GB" dirty="0" err="1"/>
              <a:t>amcanion</a:t>
            </a:r>
            <a:r>
              <a:rPr lang="en-GB" dirty="0"/>
              <a:t> </a:t>
            </a:r>
            <a:r>
              <a:rPr lang="en-GB" dirty="0" err="1"/>
              <a:t>fod</a:t>
            </a:r>
            <a:r>
              <a:rPr lang="en-GB" dirty="0"/>
              <a:t> </a:t>
            </a:r>
            <a:r>
              <a:rPr lang="en-GB" dirty="0" err="1"/>
              <a:t>yn</a:t>
            </a:r>
            <a:r>
              <a:rPr lang="en-GB" dirty="0"/>
              <a:t> “SMART”</a:t>
            </a:r>
          </a:p>
        </p:txBody>
      </p:sp>
      <p:sp>
        <p:nvSpPr>
          <p:cNvPr id="6" name="Content Placeholder 5">
            <a:extLst>
              <a:ext uri="{FF2B5EF4-FFF2-40B4-BE49-F238E27FC236}">
                <a16:creationId xmlns:a16="http://schemas.microsoft.com/office/drawing/2014/main" id="{733B0991-63D9-666D-B973-18CF87261BDD}"/>
              </a:ext>
            </a:extLst>
          </p:cNvPr>
          <p:cNvSpPr>
            <a:spLocks noGrp="1"/>
          </p:cNvSpPr>
          <p:nvPr>
            <p:ph sz="half" idx="2"/>
          </p:nvPr>
        </p:nvSpPr>
        <p:spPr/>
        <p:txBody>
          <a:bodyPr>
            <a:normAutofit fontScale="62500" lnSpcReduction="20000"/>
          </a:bodyPr>
          <a:lstStyle/>
          <a:p>
            <a:r>
              <a:rPr lang="en-GB" dirty="0">
                <a:solidFill>
                  <a:srgbClr val="0070C0"/>
                </a:solidFill>
              </a:rPr>
              <a:t>The ‘O’ represents ‘Objectives’ and ‘Outcomes’</a:t>
            </a:r>
          </a:p>
          <a:p>
            <a:r>
              <a:rPr lang="en-GB" dirty="0">
                <a:solidFill>
                  <a:srgbClr val="0070C0"/>
                </a:solidFill>
              </a:rPr>
              <a:t>Indicate the ‘steps along the way’</a:t>
            </a:r>
          </a:p>
          <a:p>
            <a:r>
              <a:rPr lang="en-GB" dirty="0">
                <a:solidFill>
                  <a:srgbClr val="0070C0"/>
                </a:solidFill>
              </a:rPr>
              <a:t>The things that need to be done to achieve the aim</a:t>
            </a:r>
          </a:p>
          <a:p>
            <a:r>
              <a:rPr lang="en-GB" dirty="0">
                <a:solidFill>
                  <a:srgbClr val="0070C0"/>
                </a:solidFill>
              </a:rPr>
              <a:t>The associated learning outcomes</a:t>
            </a:r>
          </a:p>
          <a:p>
            <a:r>
              <a:rPr lang="en-US" dirty="0">
                <a:solidFill>
                  <a:srgbClr val="0070C0"/>
                </a:solidFill>
              </a:rPr>
              <a:t>Pembrokeshire Youth  Zone (2014) note:</a:t>
            </a:r>
          </a:p>
          <a:p>
            <a:endParaRPr lang="en-US" dirty="0">
              <a:solidFill>
                <a:srgbClr val="0070C0"/>
              </a:solidFill>
            </a:endParaRPr>
          </a:p>
          <a:p>
            <a:pPr lvl="1"/>
            <a:r>
              <a:rPr lang="en-US" dirty="0">
                <a:solidFill>
                  <a:srgbClr val="0070C0"/>
                </a:solidFill>
              </a:rPr>
              <a:t>At the same time you will also need to consider what the required OUTCOMES/LEARNING OUTCOMES are and how they might best be evaluated in order for the efficacy of the project to be established; and the overall Aim to be achieved.</a:t>
            </a:r>
          </a:p>
          <a:p>
            <a:pPr lvl="1"/>
            <a:endParaRPr lang="en-GB" dirty="0">
              <a:solidFill>
                <a:srgbClr val="0070C0"/>
              </a:solidFill>
            </a:endParaRPr>
          </a:p>
          <a:p>
            <a:r>
              <a:rPr lang="en-GB" dirty="0">
                <a:solidFill>
                  <a:srgbClr val="0070C0"/>
                </a:solidFill>
              </a:rPr>
              <a:t>Your objectives should be “SMART”</a:t>
            </a:r>
          </a:p>
          <a:p>
            <a:endParaRPr lang="en-GB" dirty="0">
              <a:solidFill>
                <a:schemeClr val="accent6">
                  <a:lumMod val="75000"/>
                </a:schemeClr>
              </a:solidFill>
            </a:endParaRPr>
          </a:p>
        </p:txBody>
      </p:sp>
    </p:spTree>
    <p:extLst>
      <p:ext uri="{BB962C8B-B14F-4D97-AF65-F5344CB8AC3E}">
        <p14:creationId xmlns:p14="http://schemas.microsoft.com/office/powerpoint/2010/main" val="27389920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err="1"/>
              <a:t>Dulliau</a:t>
            </a:r>
            <a:r>
              <a:rPr lang="en-GB" b="1" dirty="0"/>
              <a:t>					</a:t>
            </a:r>
            <a:r>
              <a:rPr lang="en-GB" b="1" dirty="0">
                <a:solidFill>
                  <a:srgbClr val="0070C0"/>
                </a:solidFill>
              </a:rPr>
              <a:t>Methods	</a:t>
            </a:r>
            <a:r>
              <a:rPr lang="en-GB" b="1" dirty="0"/>
              <a:t>	</a:t>
            </a:r>
            <a:endParaRPr lang="en-US" b="1" dirty="0"/>
          </a:p>
        </p:txBody>
      </p:sp>
      <p:sp>
        <p:nvSpPr>
          <p:cNvPr id="3" name="Content Placeholder 2"/>
          <p:cNvSpPr>
            <a:spLocks noGrp="1"/>
          </p:cNvSpPr>
          <p:nvPr>
            <p:ph sz="half" idx="1"/>
          </p:nvPr>
        </p:nvSpPr>
        <p:spPr/>
        <p:txBody>
          <a:bodyPr>
            <a:normAutofit/>
          </a:bodyPr>
          <a:lstStyle/>
          <a:p>
            <a:r>
              <a:rPr lang="en-US" dirty="0" err="1"/>
              <a:t>Dyma</a:t>
            </a:r>
            <a:r>
              <a:rPr lang="en-US" dirty="0"/>
              <a:t> </a:t>
            </a:r>
            <a:r>
              <a:rPr lang="en-US" dirty="0" err="1"/>
              <a:t>lle</a:t>
            </a:r>
            <a:r>
              <a:rPr lang="en-US" dirty="0"/>
              <a:t> </a:t>
            </a:r>
            <a:r>
              <a:rPr lang="en-US" dirty="0" err="1"/>
              <a:t>mae</a:t>
            </a:r>
            <a:r>
              <a:rPr lang="en-US" dirty="0"/>
              <a:t> </a:t>
            </a:r>
            <a:r>
              <a:rPr lang="en-US" dirty="0" err="1"/>
              <a:t>angen</a:t>
            </a:r>
            <a:r>
              <a:rPr lang="en-US" dirty="0"/>
              <a:t> </a:t>
            </a:r>
            <a:r>
              <a:rPr lang="en-US" dirty="0" err="1"/>
              <a:t>i</a:t>
            </a:r>
            <a:r>
              <a:rPr lang="en-US" dirty="0"/>
              <a:t> chi </a:t>
            </a:r>
            <a:r>
              <a:rPr lang="en-US" dirty="0" err="1"/>
              <a:t>nodi'r</a:t>
            </a:r>
            <a:r>
              <a:rPr lang="en-US" dirty="0"/>
              <a:t> </a:t>
            </a:r>
            <a:r>
              <a:rPr lang="en-US" dirty="0" err="1"/>
              <a:t>gwahanol</a:t>
            </a:r>
            <a:r>
              <a:rPr lang="en-US" dirty="0"/>
              <a:t> </a:t>
            </a:r>
            <a:r>
              <a:rPr lang="en-US" dirty="0" err="1"/>
              <a:t>ddulliau</a:t>
            </a:r>
            <a:r>
              <a:rPr lang="en-US" dirty="0"/>
              <a:t> </a:t>
            </a:r>
            <a:r>
              <a:rPr lang="en-US" dirty="0" err="1"/>
              <a:t>gwaith</a:t>
            </a:r>
            <a:r>
              <a:rPr lang="en-US" dirty="0"/>
              <a:t> </a:t>
            </a:r>
            <a:r>
              <a:rPr lang="en-US" dirty="0" err="1"/>
              <a:t>ieuenctid</a:t>
            </a:r>
            <a:r>
              <a:rPr lang="en-US" dirty="0"/>
              <a:t> </a:t>
            </a:r>
            <a:r>
              <a:rPr lang="en-US" dirty="0" err="1"/>
              <a:t>i'w</a:t>
            </a:r>
            <a:r>
              <a:rPr lang="en-US" dirty="0"/>
              <a:t> </a:t>
            </a:r>
            <a:r>
              <a:rPr lang="en-US" dirty="0" err="1"/>
              <a:t>defnyddio</a:t>
            </a:r>
            <a:endParaRPr lang="en-US" dirty="0"/>
          </a:p>
          <a:p>
            <a:r>
              <a:rPr lang="en-US" dirty="0" err="1"/>
              <a:t>Yr</a:t>
            </a:r>
            <a:r>
              <a:rPr lang="en-US" dirty="0"/>
              <a:t> </a:t>
            </a:r>
            <a:r>
              <a:rPr lang="en-US" dirty="0" err="1"/>
              <a:t>ystod</a:t>
            </a:r>
            <a:r>
              <a:rPr lang="en-US" dirty="0"/>
              <a:t> o </a:t>
            </a:r>
            <a:r>
              <a:rPr lang="en-US" dirty="0" err="1"/>
              <a:t>ymyriadau</a:t>
            </a:r>
            <a:r>
              <a:rPr lang="en-US" dirty="0"/>
              <a:t> a </a:t>
            </a:r>
            <a:r>
              <a:rPr lang="en-US" dirty="0" err="1"/>
              <a:t>thechnegau</a:t>
            </a:r>
            <a:r>
              <a:rPr lang="en-US" dirty="0"/>
              <a:t> a </a:t>
            </a:r>
            <a:r>
              <a:rPr lang="en-US" dirty="0" err="1"/>
              <a:t>ddefnyddir</a:t>
            </a:r>
            <a:r>
              <a:rPr lang="en-US" dirty="0"/>
              <a:t> </a:t>
            </a:r>
            <a:r>
              <a:rPr lang="en-US" dirty="0" err="1"/>
              <a:t>yn</a:t>
            </a:r>
            <a:r>
              <a:rPr lang="en-US" dirty="0"/>
              <a:t> </a:t>
            </a:r>
            <a:r>
              <a:rPr lang="en-US" dirty="0" err="1"/>
              <a:t>ein</a:t>
            </a:r>
            <a:r>
              <a:rPr lang="en-US" dirty="0"/>
              <a:t> </a:t>
            </a:r>
            <a:r>
              <a:rPr lang="en-US" dirty="0" err="1"/>
              <a:t>harfer</a:t>
            </a:r>
            <a:endParaRPr lang="en-US" dirty="0"/>
          </a:p>
          <a:p>
            <a:r>
              <a:rPr lang="en-US" dirty="0" err="1"/>
              <a:t>Tasg</a:t>
            </a:r>
            <a:r>
              <a:rPr lang="en-US" dirty="0"/>
              <a:t> </a:t>
            </a:r>
            <a:r>
              <a:rPr lang="en-US" dirty="0" err="1"/>
              <a:t>grŵp</a:t>
            </a:r>
            <a:endParaRPr lang="en-US" dirty="0"/>
          </a:p>
          <a:p>
            <a:pPr lvl="1"/>
            <a:r>
              <a:rPr lang="en-US" dirty="0"/>
              <a:t>Beth </a:t>
            </a:r>
            <a:r>
              <a:rPr lang="en-US" dirty="0" err="1"/>
              <a:t>yw'r</a:t>
            </a:r>
            <a:r>
              <a:rPr lang="en-US" dirty="0"/>
              <a:t> </a:t>
            </a:r>
            <a:r>
              <a:rPr lang="en-US" dirty="0" err="1"/>
              <a:t>ymyriadau</a:t>
            </a:r>
            <a:r>
              <a:rPr lang="en-US" dirty="0"/>
              <a:t> </a:t>
            </a:r>
            <a:r>
              <a:rPr lang="en-US" dirty="0" err="1"/>
              <a:t>a'r</a:t>
            </a:r>
            <a:r>
              <a:rPr lang="en-US" dirty="0"/>
              <a:t> </a:t>
            </a:r>
            <a:r>
              <a:rPr lang="en-US" dirty="0" err="1"/>
              <a:t>technegau</a:t>
            </a:r>
            <a:r>
              <a:rPr lang="en-US" dirty="0"/>
              <a:t> </a:t>
            </a:r>
            <a:r>
              <a:rPr lang="en-US" dirty="0" err="1"/>
              <a:t>hyn</a:t>
            </a:r>
            <a:r>
              <a:rPr lang="en-US" dirty="0"/>
              <a:t>?</a:t>
            </a:r>
          </a:p>
        </p:txBody>
      </p:sp>
      <p:sp>
        <p:nvSpPr>
          <p:cNvPr id="4" name="Content Placeholder 3">
            <a:extLst>
              <a:ext uri="{FF2B5EF4-FFF2-40B4-BE49-F238E27FC236}">
                <a16:creationId xmlns:a16="http://schemas.microsoft.com/office/drawing/2014/main" id="{F01CB3DC-2F33-D969-ACE8-2C8EF39F7F66}"/>
              </a:ext>
            </a:extLst>
          </p:cNvPr>
          <p:cNvSpPr>
            <a:spLocks noGrp="1"/>
          </p:cNvSpPr>
          <p:nvPr>
            <p:ph sz="half" idx="2"/>
          </p:nvPr>
        </p:nvSpPr>
        <p:spPr/>
        <p:txBody>
          <a:bodyPr/>
          <a:lstStyle/>
          <a:p>
            <a:r>
              <a:rPr lang="en-GB" dirty="0">
                <a:solidFill>
                  <a:srgbClr val="0070C0"/>
                </a:solidFill>
              </a:rPr>
              <a:t>This is where you now need to identify the various youth work methods to be used</a:t>
            </a:r>
          </a:p>
          <a:p>
            <a:r>
              <a:rPr lang="en-GB" dirty="0">
                <a:solidFill>
                  <a:srgbClr val="0070C0"/>
                </a:solidFill>
              </a:rPr>
              <a:t>The range of interventions and techniques used within our practice</a:t>
            </a:r>
          </a:p>
          <a:p>
            <a:r>
              <a:rPr lang="en-GB" dirty="0">
                <a:solidFill>
                  <a:srgbClr val="0070C0"/>
                </a:solidFill>
              </a:rPr>
              <a:t>Group task</a:t>
            </a:r>
          </a:p>
          <a:p>
            <a:pPr lvl="1"/>
            <a:r>
              <a:rPr lang="en-GB" dirty="0">
                <a:solidFill>
                  <a:srgbClr val="0070C0"/>
                </a:solidFill>
              </a:rPr>
              <a:t>What are these interventions and techniques?</a:t>
            </a:r>
            <a:endParaRPr lang="en-US" dirty="0">
              <a:solidFill>
                <a:srgbClr val="0070C0"/>
              </a:solidFill>
            </a:endParaRPr>
          </a:p>
          <a:p>
            <a:endParaRPr lang="en-GB" dirty="0">
              <a:solidFill>
                <a:schemeClr val="accent6">
                  <a:lumMod val="75000"/>
                </a:schemeClr>
              </a:solidFill>
            </a:endParaRPr>
          </a:p>
        </p:txBody>
      </p:sp>
    </p:spTree>
    <p:extLst>
      <p:ext uri="{BB962C8B-B14F-4D97-AF65-F5344CB8AC3E}">
        <p14:creationId xmlns:p14="http://schemas.microsoft.com/office/powerpoint/2010/main" val="412841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b="1" dirty="0" err="1"/>
              <a:t>Dulliau</a:t>
            </a:r>
            <a:r>
              <a:rPr lang="en-US" b="1" dirty="0"/>
              <a:t>					</a:t>
            </a:r>
            <a:r>
              <a:rPr lang="en-US" b="1" dirty="0">
                <a:solidFill>
                  <a:srgbClr val="0070C0"/>
                </a:solidFill>
              </a:rPr>
              <a:t>Methods	</a:t>
            </a:r>
            <a:r>
              <a:rPr lang="en-US" b="1" dirty="0"/>
              <a:t>	</a:t>
            </a:r>
          </a:p>
        </p:txBody>
      </p:sp>
      <p:sp>
        <p:nvSpPr>
          <p:cNvPr id="3" name="Content Placeholder 2"/>
          <p:cNvSpPr>
            <a:spLocks noGrp="1"/>
          </p:cNvSpPr>
          <p:nvPr>
            <p:ph sz="half" idx="1"/>
          </p:nvPr>
        </p:nvSpPr>
        <p:spPr>
          <a:xfrm>
            <a:off x="838201" y="1530291"/>
            <a:ext cx="5181600" cy="4351338"/>
          </a:xfrm>
        </p:spPr>
        <p:txBody>
          <a:bodyPr>
            <a:normAutofit fontScale="62500" lnSpcReduction="20000"/>
          </a:bodyPr>
          <a:lstStyle/>
          <a:p>
            <a:r>
              <a:rPr lang="en-US" dirty="0"/>
              <a:t>Gwaith </a:t>
            </a:r>
            <a:r>
              <a:rPr lang="en-US" dirty="0" err="1"/>
              <a:t>grŵp</a:t>
            </a:r>
            <a:endParaRPr lang="en-US" dirty="0"/>
          </a:p>
          <a:p>
            <a:r>
              <a:rPr lang="en-US" dirty="0"/>
              <a:t>Gwaith </a:t>
            </a:r>
            <a:r>
              <a:rPr lang="en-US" dirty="0" err="1"/>
              <a:t>gweithgaredd</a:t>
            </a:r>
            <a:endParaRPr lang="en-US" dirty="0"/>
          </a:p>
          <a:p>
            <a:r>
              <a:rPr lang="en-US" dirty="0"/>
              <a:t>Un-</a:t>
            </a:r>
            <a:r>
              <a:rPr lang="en-US" dirty="0" err="1"/>
              <a:t>i</a:t>
            </a:r>
            <a:r>
              <a:rPr lang="en-US" dirty="0"/>
              <a:t>-un</a:t>
            </a:r>
          </a:p>
          <a:p>
            <a:r>
              <a:rPr lang="en-US" dirty="0" err="1"/>
              <a:t>Gwneud</a:t>
            </a:r>
            <a:r>
              <a:rPr lang="en-US" dirty="0"/>
              <a:t> </a:t>
            </a:r>
            <a:r>
              <a:rPr lang="en-US" dirty="0" err="1"/>
              <a:t>cyswllt</a:t>
            </a:r>
            <a:r>
              <a:rPr lang="en-US" dirty="0"/>
              <a:t> a </a:t>
            </a:r>
            <a:r>
              <a:rPr lang="en-US" dirty="0" err="1"/>
              <a:t>meithrin</a:t>
            </a:r>
            <a:r>
              <a:rPr lang="en-US" dirty="0"/>
              <a:t> </a:t>
            </a:r>
            <a:r>
              <a:rPr lang="en-US" dirty="0" err="1"/>
              <a:t>perthynas</a:t>
            </a:r>
            <a:endParaRPr lang="en-US" dirty="0"/>
          </a:p>
          <a:p>
            <a:r>
              <a:rPr lang="en-US" dirty="0" err="1"/>
              <a:t>Cynnwys</a:t>
            </a:r>
            <a:r>
              <a:rPr lang="en-US" dirty="0"/>
              <a:t> </a:t>
            </a:r>
            <a:r>
              <a:rPr lang="en-US" dirty="0" err="1"/>
              <a:t>pobl</a:t>
            </a:r>
            <a:r>
              <a:rPr lang="en-US" dirty="0"/>
              <a:t> </a:t>
            </a:r>
            <a:r>
              <a:rPr lang="en-US" dirty="0" err="1"/>
              <a:t>ifanc</a:t>
            </a:r>
            <a:r>
              <a:rPr lang="en-US" dirty="0"/>
              <a:t> </a:t>
            </a:r>
            <a:r>
              <a:rPr lang="en-US" dirty="0" err="1"/>
              <a:t>yng</a:t>
            </a:r>
            <a:r>
              <a:rPr lang="en-US" dirty="0"/>
              <a:t> </a:t>
            </a:r>
            <a:r>
              <a:rPr lang="en-US" dirty="0" err="1"/>
              <a:t>nghynllun</a:t>
            </a:r>
            <a:r>
              <a:rPr lang="en-US" dirty="0"/>
              <a:t> y </a:t>
            </a:r>
            <a:r>
              <a:rPr lang="en-US" dirty="0" err="1"/>
              <a:t>rhaglen</a:t>
            </a:r>
            <a:endParaRPr lang="en-US" dirty="0"/>
          </a:p>
          <a:p>
            <a:r>
              <a:rPr lang="en-US" dirty="0"/>
              <a:t>Addysg </a:t>
            </a:r>
            <a:r>
              <a:rPr lang="en-US" dirty="0" err="1"/>
              <a:t>cyfoedion</a:t>
            </a:r>
            <a:endParaRPr lang="en-US" dirty="0"/>
          </a:p>
          <a:p>
            <a:pPr lvl="1"/>
            <a:r>
              <a:rPr lang="en-US" dirty="0" err="1"/>
              <a:t>annog</a:t>
            </a:r>
            <a:r>
              <a:rPr lang="en-US" dirty="0"/>
              <a:t> </a:t>
            </a:r>
            <a:r>
              <a:rPr lang="en-US" dirty="0" err="1"/>
              <a:t>Pobl</a:t>
            </a:r>
            <a:r>
              <a:rPr lang="en-US" dirty="0"/>
              <a:t> </a:t>
            </a:r>
            <a:r>
              <a:rPr lang="en-US" dirty="0" err="1"/>
              <a:t>Ifanc</a:t>
            </a:r>
            <a:r>
              <a:rPr lang="en-US" dirty="0"/>
              <a:t> </a:t>
            </a:r>
            <a:r>
              <a:rPr lang="en-US" dirty="0" err="1"/>
              <a:t>i</a:t>
            </a:r>
            <a:r>
              <a:rPr lang="en-US" dirty="0"/>
              <a:t> </a:t>
            </a:r>
            <a:r>
              <a:rPr lang="en-US" dirty="0" err="1"/>
              <a:t>arwain</a:t>
            </a:r>
            <a:r>
              <a:rPr lang="en-US" dirty="0"/>
              <a:t>, </a:t>
            </a:r>
            <a:r>
              <a:rPr lang="en-US" dirty="0" err="1"/>
              <a:t>cefnogi</a:t>
            </a:r>
            <a:r>
              <a:rPr lang="en-US" dirty="0"/>
              <a:t> </a:t>
            </a:r>
            <a:r>
              <a:rPr lang="en-US" dirty="0" err="1"/>
              <a:t>eu</a:t>
            </a:r>
            <a:r>
              <a:rPr lang="en-US" dirty="0"/>
              <a:t> </a:t>
            </a:r>
            <a:r>
              <a:rPr lang="en-US" dirty="0" err="1"/>
              <a:t>cyfoedion</a:t>
            </a:r>
            <a:r>
              <a:rPr lang="en-US" dirty="0"/>
              <a:t> ac </a:t>
            </a:r>
            <a:r>
              <a:rPr lang="en-US" dirty="0" err="1"/>
              <a:t>ati</a:t>
            </a:r>
            <a:endParaRPr lang="en-US" dirty="0"/>
          </a:p>
          <a:p>
            <a:r>
              <a:rPr lang="en-US" dirty="0" err="1"/>
              <a:t>Rhoi</a:t>
            </a:r>
            <a:r>
              <a:rPr lang="en-US" dirty="0"/>
              <a:t> </a:t>
            </a:r>
            <a:r>
              <a:rPr lang="en-US" dirty="0" err="1"/>
              <a:t>llais</a:t>
            </a:r>
            <a:r>
              <a:rPr lang="en-US" dirty="0"/>
              <a:t> </a:t>
            </a:r>
            <a:r>
              <a:rPr lang="en-US" dirty="0" err="1"/>
              <a:t>i</a:t>
            </a:r>
            <a:r>
              <a:rPr lang="en-US" dirty="0"/>
              <a:t> </a:t>
            </a:r>
            <a:r>
              <a:rPr lang="en-US" dirty="0" err="1"/>
              <a:t>bobl</a:t>
            </a:r>
            <a:r>
              <a:rPr lang="en-US" dirty="0"/>
              <a:t> </a:t>
            </a:r>
            <a:r>
              <a:rPr lang="en-US" dirty="0" err="1"/>
              <a:t>ifanc</a:t>
            </a:r>
            <a:endParaRPr lang="en-US" dirty="0"/>
          </a:p>
          <a:p>
            <a:pPr lvl="1"/>
            <a:r>
              <a:rPr lang="en-US" dirty="0" err="1"/>
              <a:t>Fforwm</a:t>
            </a:r>
            <a:r>
              <a:rPr lang="en-US" dirty="0"/>
              <a:t> </a:t>
            </a:r>
            <a:r>
              <a:rPr lang="en-US" dirty="0" err="1"/>
              <a:t>ieuenctid</a:t>
            </a:r>
            <a:r>
              <a:rPr lang="en-US" dirty="0"/>
              <a:t>, </a:t>
            </a:r>
            <a:r>
              <a:rPr lang="en-US" dirty="0" err="1"/>
              <a:t>pwyllgor</a:t>
            </a:r>
            <a:r>
              <a:rPr lang="en-US" dirty="0"/>
              <a:t>, </a:t>
            </a:r>
            <a:r>
              <a:rPr lang="en-US" dirty="0" err="1"/>
              <a:t>cyngor</a:t>
            </a:r>
            <a:endParaRPr lang="en-US" dirty="0"/>
          </a:p>
          <a:p>
            <a:r>
              <a:rPr lang="en-US" dirty="0" err="1"/>
              <a:t>Ymwneud</a:t>
            </a:r>
            <a:r>
              <a:rPr lang="en-US" dirty="0"/>
              <a:t> </a:t>
            </a:r>
            <a:r>
              <a:rPr lang="en-US" dirty="0" err="1"/>
              <a:t>â'u</a:t>
            </a:r>
            <a:r>
              <a:rPr lang="en-US" dirty="0"/>
              <a:t> </a:t>
            </a:r>
            <a:r>
              <a:rPr lang="en-US" dirty="0" err="1"/>
              <a:t>cymuned</a:t>
            </a:r>
            <a:endParaRPr lang="en-US" dirty="0"/>
          </a:p>
          <a:p>
            <a:r>
              <a:rPr lang="en-US" dirty="0"/>
              <a:t>Gwaith </a:t>
            </a:r>
            <a:r>
              <a:rPr lang="en-US" dirty="0" err="1"/>
              <a:t>gwybodaeth</a:t>
            </a:r>
            <a:endParaRPr lang="en-US" dirty="0"/>
          </a:p>
          <a:p>
            <a:r>
              <a:rPr lang="en-US" dirty="0" err="1"/>
              <a:t>Cyd-destunau</a:t>
            </a:r>
            <a:r>
              <a:rPr lang="en-US" dirty="0"/>
              <a:t> </a:t>
            </a:r>
            <a:r>
              <a:rPr lang="en-US" dirty="0" err="1"/>
              <a:t>amrywiol</a:t>
            </a:r>
            <a:r>
              <a:rPr lang="en-US" dirty="0"/>
              <a:t> YW</a:t>
            </a:r>
          </a:p>
          <a:p>
            <a:r>
              <a:rPr lang="en-US" dirty="0" err="1"/>
              <a:t>Achrediad</a:t>
            </a:r>
            <a:endParaRPr lang="en-US" dirty="0"/>
          </a:p>
        </p:txBody>
      </p:sp>
      <p:sp>
        <p:nvSpPr>
          <p:cNvPr id="4" name="Content Placeholder 3">
            <a:extLst>
              <a:ext uri="{FF2B5EF4-FFF2-40B4-BE49-F238E27FC236}">
                <a16:creationId xmlns:a16="http://schemas.microsoft.com/office/drawing/2014/main" id="{EB5F9D67-34F7-2743-35CB-43C1F0D612C2}"/>
              </a:ext>
            </a:extLst>
          </p:cNvPr>
          <p:cNvSpPr>
            <a:spLocks noGrp="1"/>
          </p:cNvSpPr>
          <p:nvPr>
            <p:ph sz="half" idx="2"/>
          </p:nvPr>
        </p:nvSpPr>
        <p:spPr>
          <a:xfrm>
            <a:off x="6172201" y="1530291"/>
            <a:ext cx="5181600" cy="4351338"/>
          </a:xfrm>
        </p:spPr>
        <p:txBody>
          <a:bodyPr>
            <a:normAutofit fontScale="62500" lnSpcReduction="20000"/>
          </a:bodyPr>
          <a:lstStyle/>
          <a:p>
            <a:r>
              <a:rPr lang="en-GB" dirty="0">
                <a:solidFill>
                  <a:srgbClr val="0070C0"/>
                </a:solidFill>
              </a:rPr>
              <a:t>Group work</a:t>
            </a:r>
          </a:p>
          <a:p>
            <a:r>
              <a:rPr lang="en-GB" dirty="0">
                <a:solidFill>
                  <a:srgbClr val="0070C0"/>
                </a:solidFill>
              </a:rPr>
              <a:t>Activity work</a:t>
            </a:r>
          </a:p>
          <a:p>
            <a:r>
              <a:rPr lang="en-GB" dirty="0">
                <a:solidFill>
                  <a:srgbClr val="0070C0"/>
                </a:solidFill>
              </a:rPr>
              <a:t>One-to-one</a:t>
            </a:r>
          </a:p>
          <a:p>
            <a:r>
              <a:rPr lang="en-GB" dirty="0">
                <a:solidFill>
                  <a:srgbClr val="0070C0"/>
                </a:solidFill>
              </a:rPr>
              <a:t>Making contact and building a relationship</a:t>
            </a:r>
          </a:p>
          <a:p>
            <a:r>
              <a:rPr lang="en-GB" dirty="0">
                <a:solidFill>
                  <a:srgbClr val="0070C0"/>
                </a:solidFill>
              </a:rPr>
              <a:t>Involving YP in the programme design</a:t>
            </a:r>
          </a:p>
          <a:p>
            <a:r>
              <a:rPr lang="en-GB" dirty="0">
                <a:solidFill>
                  <a:srgbClr val="0070C0"/>
                </a:solidFill>
              </a:rPr>
              <a:t>Peer education </a:t>
            </a:r>
          </a:p>
          <a:p>
            <a:pPr lvl="1"/>
            <a:r>
              <a:rPr lang="en-GB" dirty="0">
                <a:solidFill>
                  <a:srgbClr val="0070C0"/>
                </a:solidFill>
              </a:rPr>
              <a:t>encouraging YP to lead, support their peers etc</a:t>
            </a:r>
          </a:p>
          <a:p>
            <a:r>
              <a:rPr lang="en-GB" dirty="0">
                <a:solidFill>
                  <a:srgbClr val="0070C0"/>
                </a:solidFill>
              </a:rPr>
              <a:t>Giving YP a voice </a:t>
            </a:r>
          </a:p>
          <a:p>
            <a:pPr lvl="1"/>
            <a:r>
              <a:rPr lang="en-GB" dirty="0">
                <a:solidFill>
                  <a:srgbClr val="0070C0"/>
                </a:solidFill>
              </a:rPr>
              <a:t>Youth forum, committee, council</a:t>
            </a:r>
          </a:p>
          <a:p>
            <a:r>
              <a:rPr lang="en-GB" dirty="0">
                <a:solidFill>
                  <a:srgbClr val="0070C0"/>
                </a:solidFill>
              </a:rPr>
              <a:t>Engagement in their community</a:t>
            </a:r>
          </a:p>
          <a:p>
            <a:r>
              <a:rPr lang="en-GB" dirty="0">
                <a:solidFill>
                  <a:srgbClr val="0070C0"/>
                </a:solidFill>
              </a:rPr>
              <a:t>Information work</a:t>
            </a:r>
          </a:p>
          <a:p>
            <a:r>
              <a:rPr lang="en-GB" dirty="0">
                <a:solidFill>
                  <a:srgbClr val="0070C0"/>
                </a:solidFill>
              </a:rPr>
              <a:t>The various YW contexts</a:t>
            </a:r>
          </a:p>
          <a:p>
            <a:r>
              <a:rPr lang="en-GB" dirty="0">
                <a:solidFill>
                  <a:srgbClr val="0070C0"/>
                </a:solidFill>
              </a:rPr>
              <a:t>Accreditation </a:t>
            </a:r>
            <a:endParaRPr lang="en-US" dirty="0">
              <a:solidFill>
                <a:srgbClr val="0070C0"/>
              </a:solidFill>
            </a:endParaRPr>
          </a:p>
          <a:p>
            <a:endParaRPr lang="en-GB" dirty="0">
              <a:solidFill>
                <a:schemeClr val="accent6">
                  <a:lumMod val="75000"/>
                </a:schemeClr>
              </a:solidFill>
            </a:endParaRPr>
          </a:p>
        </p:txBody>
      </p:sp>
    </p:spTree>
    <p:extLst>
      <p:ext uri="{BB962C8B-B14F-4D97-AF65-F5344CB8AC3E}">
        <p14:creationId xmlns:p14="http://schemas.microsoft.com/office/powerpoint/2010/main" val="28996001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b="1" dirty="0" err="1"/>
              <a:t>Dulliau</a:t>
            </a:r>
            <a:r>
              <a:rPr lang="en-US" b="1" dirty="0"/>
              <a:t>					</a:t>
            </a:r>
            <a:r>
              <a:rPr lang="en-US" b="1" dirty="0">
                <a:solidFill>
                  <a:srgbClr val="0070C0"/>
                </a:solidFill>
              </a:rPr>
              <a:t>Methods</a:t>
            </a:r>
            <a:r>
              <a:rPr lang="en-US" b="1" dirty="0">
                <a:solidFill>
                  <a:schemeClr val="accent6">
                    <a:lumMod val="75000"/>
                  </a:schemeClr>
                </a:solidFill>
              </a:rPr>
              <a:t>	</a:t>
            </a:r>
            <a:r>
              <a:rPr lang="en-US" b="1" dirty="0"/>
              <a:t>	</a:t>
            </a:r>
          </a:p>
        </p:txBody>
      </p:sp>
      <p:sp>
        <p:nvSpPr>
          <p:cNvPr id="3" name="Content Placeholder 2"/>
          <p:cNvSpPr>
            <a:spLocks noGrp="1"/>
          </p:cNvSpPr>
          <p:nvPr>
            <p:ph sz="half" idx="1"/>
          </p:nvPr>
        </p:nvSpPr>
        <p:spPr/>
        <p:txBody>
          <a:bodyPr>
            <a:normAutofit lnSpcReduction="10000"/>
          </a:bodyPr>
          <a:lstStyle/>
          <a:p>
            <a:r>
              <a:rPr lang="en-US" sz="2400" dirty="0" err="1"/>
              <a:t>Rhai</a:t>
            </a:r>
            <a:r>
              <a:rPr lang="en-US" sz="2400" dirty="0"/>
              <a:t> </a:t>
            </a:r>
            <a:r>
              <a:rPr lang="en-US" sz="2400" dirty="0" err="1"/>
              <a:t>pethau</a:t>
            </a:r>
            <a:r>
              <a:rPr lang="en-US" sz="2400" dirty="0"/>
              <a:t> </a:t>
            </a:r>
            <a:r>
              <a:rPr lang="en-US" sz="2400" dirty="0" err="1"/>
              <a:t>i’w</a:t>
            </a:r>
            <a:r>
              <a:rPr lang="en-US" sz="2400" dirty="0"/>
              <a:t> </a:t>
            </a:r>
            <a:r>
              <a:rPr lang="en-US" sz="2400" dirty="0" err="1"/>
              <a:t>hystyried</a:t>
            </a:r>
            <a:r>
              <a:rPr lang="en-US" sz="2400" dirty="0"/>
              <a:t>, </a:t>
            </a:r>
            <a:r>
              <a:rPr lang="en-US" sz="2400" dirty="0" err="1"/>
              <a:t>yn</a:t>
            </a:r>
            <a:r>
              <a:rPr lang="en-US" sz="2400" dirty="0"/>
              <a:t> </a:t>
            </a:r>
            <a:r>
              <a:rPr lang="en-US" sz="2400" dirty="0" err="1"/>
              <a:t>ôl</a:t>
            </a:r>
            <a:r>
              <a:rPr lang="en-US" sz="2400" dirty="0"/>
              <a:t> Parth Ieuenctid Sir </a:t>
            </a:r>
            <a:r>
              <a:rPr lang="en-US" sz="2400" dirty="0" err="1"/>
              <a:t>Benfro</a:t>
            </a:r>
            <a:r>
              <a:rPr lang="en-US" sz="2400" dirty="0"/>
              <a:t> (2014)</a:t>
            </a:r>
          </a:p>
          <a:p>
            <a:pPr lvl="1"/>
            <a:r>
              <a:rPr lang="en-US" sz="2000" dirty="0"/>
              <a:t>A </a:t>
            </a:r>
            <a:r>
              <a:rPr lang="en-US" sz="2000" dirty="0" err="1"/>
              <a:t>oes</a:t>
            </a:r>
            <a:r>
              <a:rPr lang="en-US" sz="2000" dirty="0"/>
              <a:t> </a:t>
            </a:r>
            <a:r>
              <a:rPr lang="en-US" sz="2000" dirty="0" err="1"/>
              <a:t>gweithgaredd</a:t>
            </a:r>
            <a:r>
              <a:rPr lang="en-US" sz="2000" dirty="0"/>
              <a:t> </a:t>
            </a:r>
            <a:r>
              <a:rPr lang="en-US" sz="2000" dirty="0" err="1"/>
              <a:t>penodol</a:t>
            </a:r>
            <a:r>
              <a:rPr lang="en-US" sz="2000" dirty="0"/>
              <a:t> </a:t>
            </a:r>
            <a:r>
              <a:rPr lang="en-US" sz="2000" dirty="0" err="1"/>
              <a:t>sy'n</a:t>
            </a:r>
            <a:r>
              <a:rPr lang="en-US" sz="2000" dirty="0"/>
              <a:t> addas </a:t>
            </a:r>
            <a:r>
              <a:rPr lang="en-US" sz="2000" dirty="0" err="1"/>
              <a:t>ar</a:t>
            </a:r>
            <a:r>
              <a:rPr lang="en-US" sz="2000" dirty="0"/>
              <a:t> </a:t>
            </a:r>
            <a:r>
              <a:rPr lang="en-US" sz="2000" dirty="0" err="1"/>
              <a:t>gyfer</a:t>
            </a:r>
            <a:r>
              <a:rPr lang="en-US" sz="2000" dirty="0"/>
              <a:t> </a:t>
            </a:r>
            <a:r>
              <a:rPr lang="en-US" sz="2000" dirty="0" err="1"/>
              <a:t>cyflawni'r</a:t>
            </a:r>
            <a:r>
              <a:rPr lang="en-US" sz="2000" dirty="0"/>
              <a:t> </a:t>
            </a:r>
            <a:r>
              <a:rPr lang="en-US" sz="2000" dirty="0" err="1"/>
              <a:t>amcanion</a:t>
            </a:r>
            <a:r>
              <a:rPr lang="en-US" sz="2000" dirty="0"/>
              <a:t>?</a:t>
            </a:r>
          </a:p>
          <a:p>
            <a:pPr lvl="1"/>
            <a:r>
              <a:rPr lang="en-US" sz="2000" dirty="0"/>
              <a:t>I </a:t>
            </a:r>
            <a:r>
              <a:rPr lang="en-US" sz="2000" dirty="0" err="1"/>
              <a:t>ba</a:t>
            </a:r>
            <a:r>
              <a:rPr lang="en-US" sz="2000" dirty="0"/>
              <a:t> </a:t>
            </a:r>
            <a:r>
              <a:rPr lang="en-US" sz="2000" dirty="0" err="1"/>
              <a:t>raddau</a:t>
            </a:r>
            <a:r>
              <a:rPr lang="en-US" sz="2000" dirty="0"/>
              <a:t> y </a:t>
            </a:r>
            <a:r>
              <a:rPr lang="en-US" sz="2000" dirty="0" err="1"/>
              <a:t>dylai'r</a:t>
            </a:r>
            <a:r>
              <a:rPr lang="en-US" sz="2000" dirty="0"/>
              <a:t> </a:t>
            </a:r>
            <a:r>
              <a:rPr lang="en-US" sz="2000" dirty="0" err="1"/>
              <a:t>gweithwyr</a:t>
            </a:r>
            <a:r>
              <a:rPr lang="en-US" sz="2000" dirty="0"/>
              <a:t>/</a:t>
            </a:r>
            <a:r>
              <a:rPr lang="en-US" sz="2000" dirty="0" err="1"/>
              <a:t>cyfranogwyr</a:t>
            </a:r>
            <a:r>
              <a:rPr lang="en-US" sz="2000" dirty="0"/>
              <a:t> </a:t>
            </a:r>
            <a:r>
              <a:rPr lang="en-US" sz="2000" dirty="0" err="1"/>
              <a:t>fod</a:t>
            </a:r>
            <a:r>
              <a:rPr lang="en-US" sz="2000" dirty="0"/>
              <a:t> </a:t>
            </a:r>
            <a:r>
              <a:rPr lang="en-US" sz="2000" dirty="0" err="1"/>
              <a:t>yn</a:t>
            </a:r>
            <a:r>
              <a:rPr lang="en-US" sz="2000" dirty="0"/>
              <a:t> </a:t>
            </a:r>
            <a:r>
              <a:rPr lang="en-US" sz="2000" dirty="0" err="1"/>
              <a:t>weithgar</a:t>
            </a:r>
            <a:r>
              <a:rPr lang="en-US" sz="2000" dirty="0"/>
              <a:t> </a:t>
            </a:r>
            <a:r>
              <a:rPr lang="en-US" sz="2000" dirty="0" err="1"/>
              <a:t>wrth</a:t>
            </a:r>
            <a:r>
              <a:rPr lang="en-US" sz="2000" dirty="0"/>
              <a:t> </a:t>
            </a:r>
            <a:r>
              <a:rPr lang="en-US" sz="2000" dirty="0" err="1"/>
              <a:t>gynllunio</a:t>
            </a:r>
            <a:r>
              <a:rPr lang="en-US" sz="2000" dirty="0"/>
              <a:t> a </a:t>
            </a:r>
            <a:r>
              <a:rPr lang="en-US" sz="2000" dirty="0" err="1"/>
              <a:t>gweithredu'r</a:t>
            </a:r>
            <a:r>
              <a:rPr lang="en-US" sz="2000" dirty="0"/>
              <a:t> </a:t>
            </a:r>
            <a:r>
              <a:rPr lang="en-US" sz="2000" dirty="0" err="1"/>
              <a:t>prosiect</a:t>
            </a:r>
            <a:r>
              <a:rPr lang="en-US" sz="2000" dirty="0"/>
              <a:t>?</a:t>
            </a:r>
          </a:p>
          <a:p>
            <a:pPr lvl="1"/>
            <a:r>
              <a:rPr lang="en-US" sz="2000" dirty="0"/>
              <a:t>Beth </a:t>
            </a:r>
            <a:r>
              <a:rPr lang="en-US" sz="2000" dirty="0" err="1"/>
              <a:t>ddylai</a:t>
            </a:r>
            <a:r>
              <a:rPr lang="en-US" sz="2000" dirty="0"/>
              <a:t> </a:t>
            </a:r>
            <a:r>
              <a:rPr lang="en-US" sz="2000" dirty="0" err="1"/>
              <a:t>maint</a:t>
            </a:r>
            <a:r>
              <a:rPr lang="en-US" sz="2000" dirty="0"/>
              <a:t> a </a:t>
            </a:r>
            <a:r>
              <a:rPr lang="en-US" sz="2000" dirty="0" err="1"/>
              <a:t>chyfansoddiad</a:t>
            </a:r>
            <a:r>
              <a:rPr lang="en-US" sz="2000" dirty="0"/>
              <a:t> y </a:t>
            </a:r>
            <a:r>
              <a:rPr lang="en-US" sz="2000" dirty="0" err="1"/>
              <a:t>grŵp</a:t>
            </a:r>
            <a:r>
              <a:rPr lang="en-US" sz="2000" dirty="0"/>
              <a:t> </a:t>
            </a:r>
            <a:r>
              <a:rPr lang="en-US" sz="2000" dirty="0" err="1"/>
              <a:t>fod</a:t>
            </a:r>
            <a:r>
              <a:rPr lang="en-US" sz="2000" dirty="0"/>
              <a:t>?</a:t>
            </a:r>
          </a:p>
          <a:p>
            <a:pPr lvl="1"/>
            <a:r>
              <a:rPr lang="en-US" sz="2000" dirty="0"/>
              <a:t>Ble </a:t>
            </a:r>
            <a:r>
              <a:rPr lang="en-US" sz="2000" dirty="0" err="1"/>
              <a:t>fyddai</a:t>
            </a:r>
            <a:r>
              <a:rPr lang="en-US" sz="2000" dirty="0"/>
              <a:t> </a:t>
            </a:r>
            <a:r>
              <a:rPr lang="en-US" sz="2000" dirty="0" err="1"/>
              <a:t>orau</a:t>
            </a:r>
            <a:r>
              <a:rPr lang="en-US" sz="2000" dirty="0"/>
              <a:t> </a:t>
            </a:r>
            <a:r>
              <a:rPr lang="en-US" sz="2000" dirty="0" err="1"/>
              <a:t>i</a:t>
            </a:r>
            <a:r>
              <a:rPr lang="en-US" sz="2000" dirty="0"/>
              <a:t> </a:t>
            </a:r>
            <a:r>
              <a:rPr lang="en-US" sz="2000" dirty="0" err="1"/>
              <a:t>ymgymryd</a:t>
            </a:r>
            <a:r>
              <a:rPr lang="en-US" sz="2000" dirty="0"/>
              <a:t> </a:t>
            </a:r>
            <a:r>
              <a:rPr lang="en-US" sz="2000" dirty="0" err="1"/>
              <a:t>â'r</a:t>
            </a:r>
            <a:r>
              <a:rPr lang="en-US" sz="2000" dirty="0"/>
              <a:t> </a:t>
            </a:r>
            <a:r>
              <a:rPr lang="en-US" sz="2000" dirty="0" err="1"/>
              <a:t>prosiect</a:t>
            </a:r>
            <a:r>
              <a:rPr lang="en-US" sz="2000" dirty="0"/>
              <a:t>?</a:t>
            </a:r>
          </a:p>
          <a:p>
            <a:pPr lvl="1"/>
            <a:r>
              <a:rPr lang="en-US" sz="2000" dirty="0"/>
              <a:t>A </a:t>
            </a:r>
            <a:r>
              <a:rPr lang="en-US" sz="2000" dirty="0" err="1"/>
              <a:t>ddylai'r</a:t>
            </a:r>
            <a:r>
              <a:rPr lang="en-US" sz="2000" dirty="0"/>
              <a:t> </a:t>
            </a:r>
            <a:r>
              <a:rPr lang="en-US" sz="2000" dirty="0" err="1"/>
              <a:t>gwaith</a:t>
            </a:r>
            <a:r>
              <a:rPr lang="en-US" sz="2000" dirty="0"/>
              <a:t> a </a:t>
            </a:r>
            <a:r>
              <a:rPr lang="en-US" sz="2000" dirty="0" err="1"/>
              <a:t>wneir</a:t>
            </a:r>
            <a:r>
              <a:rPr lang="en-US" sz="2000" dirty="0"/>
              <a:t> </a:t>
            </a:r>
            <a:r>
              <a:rPr lang="en-US" sz="2000" dirty="0" err="1"/>
              <a:t>gael</a:t>
            </a:r>
            <a:r>
              <a:rPr lang="en-US" sz="2000" dirty="0"/>
              <a:t> </a:t>
            </a:r>
            <a:r>
              <a:rPr lang="en-US" sz="2000" dirty="0" err="1"/>
              <a:t>ei</a:t>
            </a:r>
            <a:r>
              <a:rPr lang="en-US" sz="2000" dirty="0"/>
              <a:t> </a:t>
            </a:r>
            <a:r>
              <a:rPr lang="en-US" sz="2000" dirty="0" err="1"/>
              <a:t>achredu'n</a:t>
            </a:r>
            <a:r>
              <a:rPr lang="en-US" sz="2000" dirty="0"/>
              <a:t> </a:t>
            </a:r>
            <a:r>
              <a:rPr lang="en-US" sz="2000" dirty="0" err="1"/>
              <a:t>ffurfiol</a:t>
            </a:r>
            <a:r>
              <a:rPr lang="en-US" sz="2000" dirty="0"/>
              <a:t>?</a:t>
            </a:r>
          </a:p>
        </p:txBody>
      </p:sp>
      <p:sp>
        <p:nvSpPr>
          <p:cNvPr id="4" name="Content Placeholder 3">
            <a:extLst>
              <a:ext uri="{FF2B5EF4-FFF2-40B4-BE49-F238E27FC236}">
                <a16:creationId xmlns:a16="http://schemas.microsoft.com/office/drawing/2014/main" id="{3829C131-E363-8651-FC3C-F73396B9FAD0}"/>
              </a:ext>
            </a:extLst>
          </p:cNvPr>
          <p:cNvSpPr>
            <a:spLocks noGrp="1"/>
          </p:cNvSpPr>
          <p:nvPr>
            <p:ph sz="half" idx="2"/>
          </p:nvPr>
        </p:nvSpPr>
        <p:spPr/>
        <p:txBody>
          <a:bodyPr>
            <a:normAutofit lnSpcReduction="10000"/>
          </a:bodyPr>
          <a:lstStyle/>
          <a:p>
            <a:r>
              <a:rPr lang="en-US" sz="2400" dirty="0">
                <a:solidFill>
                  <a:srgbClr val="0070C0"/>
                </a:solidFill>
              </a:rPr>
              <a:t>Some things to consider, according to Pembrokeshire Youth Zone (2014)</a:t>
            </a:r>
          </a:p>
          <a:p>
            <a:pPr lvl="1"/>
            <a:r>
              <a:rPr lang="en-US" sz="2000" dirty="0">
                <a:solidFill>
                  <a:srgbClr val="0070C0"/>
                </a:solidFill>
              </a:rPr>
              <a:t>Is there a particular activity that lends itself to achieving the objectives? </a:t>
            </a:r>
          </a:p>
          <a:p>
            <a:pPr lvl="1"/>
            <a:r>
              <a:rPr lang="en-US" sz="2000" dirty="0">
                <a:solidFill>
                  <a:srgbClr val="0070C0"/>
                </a:solidFill>
              </a:rPr>
              <a:t>To what degree should the workers/participants be active in the planning and execution of the project?</a:t>
            </a:r>
          </a:p>
          <a:p>
            <a:pPr lvl="1"/>
            <a:r>
              <a:rPr lang="en-US" sz="2000" dirty="0">
                <a:solidFill>
                  <a:srgbClr val="0070C0"/>
                </a:solidFill>
              </a:rPr>
              <a:t>What should be the size and make up of the group?</a:t>
            </a:r>
          </a:p>
          <a:p>
            <a:pPr lvl="1"/>
            <a:r>
              <a:rPr lang="en-US" sz="2000" dirty="0">
                <a:solidFill>
                  <a:srgbClr val="0070C0"/>
                </a:solidFill>
              </a:rPr>
              <a:t>Where would the project best be undertaken?</a:t>
            </a:r>
          </a:p>
          <a:p>
            <a:pPr lvl="1"/>
            <a:r>
              <a:rPr lang="en-US" sz="2000" dirty="0">
                <a:solidFill>
                  <a:srgbClr val="0070C0"/>
                </a:solidFill>
              </a:rPr>
              <a:t>Should the work undertaken be formally accredited? </a:t>
            </a:r>
          </a:p>
          <a:p>
            <a:endParaRPr lang="en-GB" dirty="0">
              <a:solidFill>
                <a:schemeClr val="accent6">
                  <a:lumMod val="75000"/>
                </a:schemeClr>
              </a:solidFill>
            </a:endParaRPr>
          </a:p>
        </p:txBody>
      </p:sp>
    </p:spTree>
    <p:extLst>
      <p:ext uri="{BB962C8B-B14F-4D97-AF65-F5344CB8AC3E}">
        <p14:creationId xmlns:p14="http://schemas.microsoft.com/office/powerpoint/2010/main" val="25025491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err="1"/>
              <a:t>Gweithredu</a:t>
            </a:r>
            <a:r>
              <a:rPr lang="en-GB" b="1" dirty="0"/>
              <a:t>				</a:t>
            </a:r>
            <a:r>
              <a:rPr lang="en-GB" b="1" dirty="0">
                <a:solidFill>
                  <a:srgbClr val="0070C0"/>
                </a:solidFill>
              </a:rPr>
              <a:t>Implementation</a:t>
            </a:r>
            <a:endParaRPr lang="en-US" b="1" dirty="0">
              <a:solidFill>
                <a:srgbClr val="0070C0"/>
              </a:solidFill>
            </a:endParaRPr>
          </a:p>
        </p:txBody>
      </p:sp>
      <p:sp>
        <p:nvSpPr>
          <p:cNvPr id="3" name="Content Placeholder 2"/>
          <p:cNvSpPr>
            <a:spLocks noGrp="1"/>
          </p:cNvSpPr>
          <p:nvPr>
            <p:ph sz="half" idx="1"/>
          </p:nvPr>
        </p:nvSpPr>
        <p:spPr/>
        <p:txBody>
          <a:bodyPr>
            <a:normAutofit/>
          </a:bodyPr>
          <a:lstStyle/>
          <a:p>
            <a:r>
              <a:rPr lang="en-US" dirty="0"/>
              <a:t>Pa </a:t>
            </a:r>
            <a:r>
              <a:rPr lang="en-US" dirty="0" err="1"/>
              <a:t>bethau</a:t>
            </a:r>
            <a:r>
              <a:rPr lang="en-US" dirty="0"/>
              <a:t> </a:t>
            </a:r>
            <a:r>
              <a:rPr lang="en-US" dirty="0" err="1"/>
              <a:t>ymarferol</a:t>
            </a:r>
            <a:r>
              <a:rPr lang="en-US" dirty="0"/>
              <a:t> </a:t>
            </a:r>
            <a:r>
              <a:rPr lang="en-US" dirty="0" err="1"/>
              <a:t>sydd</a:t>
            </a:r>
            <a:r>
              <a:rPr lang="en-US" dirty="0"/>
              <a:t> </a:t>
            </a:r>
            <a:r>
              <a:rPr lang="en-US" dirty="0" err="1"/>
              <a:t>angen</a:t>
            </a:r>
            <a:r>
              <a:rPr lang="en-US" dirty="0"/>
              <a:t> </a:t>
            </a:r>
            <a:r>
              <a:rPr lang="en-US" dirty="0" err="1"/>
              <a:t>i</a:t>
            </a:r>
            <a:r>
              <a:rPr lang="en-US" dirty="0"/>
              <a:t> chi </a:t>
            </a:r>
            <a:r>
              <a:rPr lang="en-US" dirty="0" err="1"/>
              <a:t>eu</a:t>
            </a:r>
            <a:r>
              <a:rPr lang="en-US" dirty="0"/>
              <a:t> </a:t>
            </a:r>
            <a:r>
              <a:rPr lang="en-US" dirty="0" err="1"/>
              <a:t>gwneud</a:t>
            </a:r>
            <a:r>
              <a:rPr lang="en-US" dirty="0"/>
              <a:t>?</a:t>
            </a:r>
          </a:p>
          <a:p>
            <a:r>
              <a:rPr lang="en-US" dirty="0"/>
              <a:t>Sut </a:t>
            </a:r>
            <a:r>
              <a:rPr lang="en-US" dirty="0" err="1"/>
              <a:t>fyddwch</a:t>
            </a:r>
            <a:r>
              <a:rPr lang="en-US" dirty="0"/>
              <a:t> </a:t>
            </a:r>
            <a:r>
              <a:rPr lang="en-US" dirty="0" err="1"/>
              <a:t>chi'n</a:t>
            </a:r>
            <a:r>
              <a:rPr lang="en-US" dirty="0"/>
              <a:t> </a:t>
            </a:r>
            <a:r>
              <a:rPr lang="en-US" dirty="0" err="1"/>
              <a:t>rhoi'r</a:t>
            </a:r>
            <a:r>
              <a:rPr lang="en-US" dirty="0"/>
              <a:t> </a:t>
            </a:r>
            <a:r>
              <a:rPr lang="en-US" dirty="0" err="1"/>
              <a:t>sesiwn</a:t>
            </a:r>
            <a:r>
              <a:rPr lang="en-US" dirty="0"/>
              <a:t>/</a:t>
            </a:r>
            <a:r>
              <a:rPr lang="en-US" dirty="0" err="1"/>
              <a:t>prosiect</a:t>
            </a:r>
            <a:r>
              <a:rPr lang="en-US" dirty="0"/>
              <a:t> </a:t>
            </a:r>
            <a:r>
              <a:rPr lang="en-US" dirty="0" err="1"/>
              <a:t>ar</a:t>
            </a:r>
            <a:r>
              <a:rPr lang="en-US" dirty="0"/>
              <a:t> </a:t>
            </a:r>
            <a:r>
              <a:rPr lang="en-US" dirty="0" err="1"/>
              <a:t>waith</a:t>
            </a:r>
            <a:r>
              <a:rPr lang="en-US" dirty="0"/>
              <a:t>?</a:t>
            </a:r>
          </a:p>
          <a:p>
            <a:r>
              <a:rPr lang="en-US" dirty="0" err="1"/>
              <a:t>Adnoddau</a:t>
            </a:r>
            <a:r>
              <a:rPr lang="en-US" dirty="0"/>
              <a:t>?</a:t>
            </a:r>
          </a:p>
          <a:p>
            <a:r>
              <a:rPr lang="en-US" dirty="0" err="1"/>
              <a:t>Cyfleusterau</a:t>
            </a:r>
            <a:r>
              <a:rPr lang="en-US" dirty="0"/>
              <a:t>?</a:t>
            </a:r>
          </a:p>
        </p:txBody>
      </p:sp>
      <p:sp>
        <p:nvSpPr>
          <p:cNvPr id="4" name="Content Placeholder 3">
            <a:extLst>
              <a:ext uri="{FF2B5EF4-FFF2-40B4-BE49-F238E27FC236}">
                <a16:creationId xmlns:a16="http://schemas.microsoft.com/office/drawing/2014/main" id="{BA414C7E-17E9-5FC3-DBFD-034B4A443C3B}"/>
              </a:ext>
            </a:extLst>
          </p:cNvPr>
          <p:cNvSpPr>
            <a:spLocks noGrp="1"/>
          </p:cNvSpPr>
          <p:nvPr>
            <p:ph sz="half" idx="2"/>
          </p:nvPr>
        </p:nvSpPr>
        <p:spPr/>
        <p:txBody>
          <a:bodyPr/>
          <a:lstStyle/>
          <a:p>
            <a:r>
              <a:rPr lang="en-GB" dirty="0">
                <a:solidFill>
                  <a:srgbClr val="0070C0"/>
                </a:solidFill>
              </a:rPr>
              <a:t>What practical things do you need to do?</a:t>
            </a:r>
          </a:p>
          <a:p>
            <a:r>
              <a:rPr lang="en-GB" dirty="0">
                <a:solidFill>
                  <a:srgbClr val="0070C0"/>
                </a:solidFill>
              </a:rPr>
              <a:t>How will you implement the session/project?</a:t>
            </a:r>
          </a:p>
          <a:p>
            <a:r>
              <a:rPr lang="en-GB" dirty="0">
                <a:solidFill>
                  <a:srgbClr val="0070C0"/>
                </a:solidFill>
              </a:rPr>
              <a:t>Resources?</a:t>
            </a:r>
          </a:p>
          <a:p>
            <a:r>
              <a:rPr lang="en-GB" dirty="0">
                <a:solidFill>
                  <a:srgbClr val="0070C0"/>
                </a:solidFill>
              </a:rPr>
              <a:t>Facilities?</a:t>
            </a:r>
            <a:endParaRPr lang="en-US" dirty="0">
              <a:solidFill>
                <a:srgbClr val="0070C0"/>
              </a:solidFill>
            </a:endParaRPr>
          </a:p>
          <a:p>
            <a:endParaRPr lang="en-GB" dirty="0">
              <a:solidFill>
                <a:schemeClr val="accent6">
                  <a:lumMod val="75000"/>
                </a:schemeClr>
              </a:solidFill>
            </a:endParaRPr>
          </a:p>
        </p:txBody>
      </p:sp>
    </p:spTree>
    <p:extLst>
      <p:ext uri="{BB962C8B-B14F-4D97-AF65-F5344CB8AC3E}">
        <p14:creationId xmlns:p14="http://schemas.microsoft.com/office/powerpoint/2010/main" val="30406837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err="1"/>
              <a:t>Gwerthuso</a:t>
            </a:r>
            <a:r>
              <a:rPr lang="en-GB" b="1" dirty="0"/>
              <a:t>				</a:t>
            </a:r>
            <a:r>
              <a:rPr lang="en-GB" b="1" dirty="0">
                <a:solidFill>
                  <a:srgbClr val="0070C0"/>
                </a:solidFill>
              </a:rPr>
              <a:t>Evaluation	</a:t>
            </a:r>
            <a:r>
              <a:rPr lang="en-GB" b="1" dirty="0"/>
              <a:t>	</a:t>
            </a:r>
            <a:endParaRPr lang="en-US" b="1" dirty="0"/>
          </a:p>
        </p:txBody>
      </p:sp>
      <p:sp>
        <p:nvSpPr>
          <p:cNvPr id="3" name="Content Placeholder 2"/>
          <p:cNvSpPr>
            <a:spLocks noGrp="1"/>
          </p:cNvSpPr>
          <p:nvPr>
            <p:ph sz="half" idx="1"/>
          </p:nvPr>
        </p:nvSpPr>
        <p:spPr/>
        <p:txBody>
          <a:bodyPr>
            <a:normAutofit fontScale="92500" lnSpcReduction="20000"/>
          </a:bodyPr>
          <a:lstStyle/>
          <a:p>
            <a:r>
              <a:rPr lang="en-US" dirty="0" err="1"/>
              <a:t>Mae'n</a:t>
            </a:r>
            <a:r>
              <a:rPr lang="en-US" dirty="0"/>
              <a:t> </a:t>
            </a:r>
            <a:r>
              <a:rPr lang="en-US" dirty="0" err="1"/>
              <a:t>bwysig</a:t>
            </a:r>
            <a:r>
              <a:rPr lang="en-US" dirty="0"/>
              <a:t> </a:t>
            </a:r>
            <a:r>
              <a:rPr lang="en-US" dirty="0" err="1"/>
              <a:t>gwerthuso</a:t>
            </a:r>
            <a:r>
              <a:rPr lang="en-US" dirty="0"/>
              <a:t> </a:t>
            </a:r>
            <a:r>
              <a:rPr lang="en-US" dirty="0" err="1"/>
              <a:t>ein</a:t>
            </a:r>
            <a:r>
              <a:rPr lang="en-US" dirty="0"/>
              <a:t> </a:t>
            </a:r>
            <a:r>
              <a:rPr lang="en-US" dirty="0" err="1"/>
              <a:t>sesiynau</a:t>
            </a:r>
            <a:r>
              <a:rPr lang="en-US" dirty="0"/>
              <a:t>/</a:t>
            </a:r>
            <a:r>
              <a:rPr lang="en-US" dirty="0" err="1"/>
              <a:t>prosiectau</a:t>
            </a:r>
            <a:r>
              <a:rPr lang="en-US" dirty="0"/>
              <a:t>.</a:t>
            </a:r>
          </a:p>
          <a:p>
            <a:pPr lvl="1"/>
            <a:r>
              <a:rPr lang="en-US" dirty="0"/>
              <a:t>Pam?</a:t>
            </a:r>
          </a:p>
          <a:p>
            <a:r>
              <a:rPr lang="en-US" dirty="0"/>
              <a:t>Mae Parth Ieuenctid Sir </a:t>
            </a:r>
            <a:r>
              <a:rPr lang="en-US" dirty="0" err="1"/>
              <a:t>Benfro</a:t>
            </a:r>
            <a:r>
              <a:rPr lang="en-US" dirty="0"/>
              <a:t> (2014) </a:t>
            </a:r>
            <a:r>
              <a:rPr lang="en-US" dirty="0" err="1"/>
              <a:t>yn</a:t>
            </a:r>
            <a:r>
              <a:rPr lang="en-US" dirty="0"/>
              <a:t> nodi</a:t>
            </a:r>
          </a:p>
          <a:p>
            <a:pPr marL="0" indent="0">
              <a:buNone/>
            </a:pPr>
            <a:endParaRPr lang="en-US" dirty="0"/>
          </a:p>
          <a:p>
            <a:pPr marL="0" indent="0">
              <a:buNone/>
            </a:pPr>
            <a:r>
              <a:rPr lang="en-US" dirty="0"/>
              <a:t>“The question of how you intend to go about the EVALUATION of the project, session or activity should have been identified when deciding on the stated outcomes”.</a:t>
            </a:r>
          </a:p>
          <a:p>
            <a:pPr marL="0" indent="0">
              <a:buNone/>
            </a:pPr>
            <a:endParaRPr lang="en-US" dirty="0"/>
          </a:p>
        </p:txBody>
      </p:sp>
      <p:sp>
        <p:nvSpPr>
          <p:cNvPr id="4" name="Content Placeholder 3">
            <a:extLst>
              <a:ext uri="{FF2B5EF4-FFF2-40B4-BE49-F238E27FC236}">
                <a16:creationId xmlns:a16="http://schemas.microsoft.com/office/drawing/2014/main" id="{AF4EB0A6-6C25-038D-3922-2CE7A2F75496}"/>
              </a:ext>
            </a:extLst>
          </p:cNvPr>
          <p:cNvSpPr>
            <a:spLocks noGrp="1"/>
          </p:cNvSpPr>
          <p:nvPr>
            <p:ph sz="half" idx="2"/>
          </p:nvPr>
        </p:nvSpPr>
        <p:spPr/>
        <p:txBody>
          <a:bodyPr>
            <a:normAutofit fontScale="92500" lnSpcReduction="20000"/>
          </a:bodyPr>
          <a:lstStyle/>
          <a:p>
            <a:r>
              <a:rPr lang="en-GB" dirty="0">
                <a:solidFill>
                  <a:srgbClr val="0070C0"/>
                </a:solidFill>
              </a:rPr>
              <a:t>It is important to evaluate our sessions/projects.</a:t>
            </a:r>
          </a:p>
          <a:p>
            <a:pPr lvl="1"/>
            <a:r>
              <a:rPr lang="en-GB" dirty="0">
                <a:solidFill>
                  <a:srgbClr val="0070C0"/>
                </a:solidFill>
              </a:rPr>
              <a:t>Why is this?</a:t>
            </a:r>
          </a:p>
          <a:p>
            <a:r>
              <a:rPr lang="en-GB" dirty="0">
                <a:solidFill>
                  <a:srgbClr val="0070C0"/>
                </a:solidFill>
              </a:rPr>
              <a:t>Pembrokeshire Youth Zone (2014) note that</a:t>
            </a:r>
          </a:p>
          <a:p>
            <a:pPr marL="0" indent="0">
              <a:buNone/>
            </a:pPr>
            <a:endParaRPr lang="en-GB" dirty="0">
              <a:solidFill>
                <a:srgbClr val="0070C0"/>
              </a:solidFill>
            </a:endParaRPr>
          </a:p>
          <a:p>
            <a:pPr marL="0" indent="0">
              <a:buNone/>
            </a:pPr>
            <a:r>
              <a:rPr lang="en-US" dirty="0">
                <a:solidFill>
                  <a:srgbClr val="0070C0"/>
                </a:solidFill>
              </a:rPr>
              <a:t>“The question of how you intend to go about the EVALUATION of the project, session or activity should have been identified when deciding on the stated outcomes”. </a:t>
            </a:r>
          </a:p>
          <a:p>
            <a:endParaRPr lang="en-GB" dirty="0">
              <a:solidFill>
                <a:schemeClr val="accent6">
                  <a:lumMod val="75000"/>
                </a:schemeClr>
              </a:solidFill>
            </a:endParaRPr>
          </a:p>
        </p:txBody>
      </p:sp>
    </p:spTree>
    <p:extLst>
      <p:ext uri="{BB962C8B-B14F-4D97-AF65-F5344CB8AC3E}">
        <p14:creationId xmlns:p14="http://schemas.microsoft.com/office/powerpoint/2010/main" val="18648621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b="1" dirty="0" err="1"/>
              <a:t>Gwerthuso</a:t>
            </a:r>
            <a:r>
              <a:rPr lang="en-US" b="1" dirty="0"/>
              <a:t>				</a:t>
            </a:r>
            <a:r>
              <a:rPr lang="en-US" b="1" dirty="0">
                <a:solidFill>
                  <a:srgbClr val="0070C0"/>
                </a:solidFill>
              </a:rPr>
              <a:t>Evaluation	</a:t>
            </a:r>
            <a:r>
              <a:rPr lang="en-US" b="1" dirty="0"/>
              <a:t>	</a:t>
            </a:r>
          </a:p>
        </p:txBody>
      </p:sp>
      <p:sp>
        <p:nvSpPr>
          <p:cNvPr id="3" name="Content Placeholder 2"/>
          <p:cNvSpPr>
            <a:spLocks noGrp="1"/>
          </p:cNvSpPr>
          <p:nvPr>
            <p:ph sz="half" idx="1"/>
          </p:nvPr>
        </p:nvSpPr>
        <p:spPr>
          <a:xfrm>
            <a:off x="838200" y="1609804"/>
            <a:ext cx="5181600" cy="4351338"/>
          </a:xfrm>
        </p:spPr>
        <p:txBody>
          <a:bodyPr>
            <a:normAutofit fontScale="70000" lnSpcReduction="20000"/>
          </a:bodyPr>
          <a:lstStyle/>
          <a:p>
            <a:pPr marL="0" indent="0">
              <a:buNone/>
            </a:pPr>
            <a:r>
              <a:rPr lang="en-US" dirty="0"/>
              <a:t>Yn </a:t>
            </a:r>
            <a:r>
              <a:rPr lang="en-US" dirty="0" err="1"/>
              <a:t>ôl</a:t>
            </a:r>
            <a:r>
              <a:rPr lang="en-US" dirty="0"/>
              <a:t> Parth Ieuenctid Sir </a:t>
            </a:r>
            <a:r>
              <a:rPr lang="en-US" dirty="0" err="1"/>
              <a:t>Benfro</a:t>
            </a:r>
            <a:r>
              <a:rPr lang="en-US" dirty="0"/>
              <a:t> (2014):</a:t>
            </a:r>
          </a:p>
          <a:p>
            <a:pPr marL="0" indent="0">
              <a:buNone/>
            </a:pPr>
            <a:endParaRPr lang="en-US" dirty="0"/>
          </a:p>
          <a:p>
            <a:r>
              <a:rPr lang="en-US" dirty="0"/>
              <a:t>Pa </a:t>
            </a:r>
            <a:r>
              <a:rPr lang="en-US" dirty="0" err="1"/>
              <a:t>ddull</a:t>
            </a:r>
            <a:r>
              <a:rPr lang="en-US" dirty="0"/>
              <a:t> </a:t>
            </a:r>
            <a:r>
              <a:rPr lang="en-US" dirty="0" err="1"/>
              <a:t>bynnag</a:t>
            </a:r>
            <a:r>
              <a:rPr lang="en-US" dirty="0"/>
              <a:t> a </a:t>
            </a:r>
            <a:r>
              <a:rPr lang="en-US" dirty="0" err="1"/>
              <a:t>ddefnyddir</a:t>
            </a:r>
            <a:r>
              <a:rPr lang="en-US" dirty="0"/>
              <a:t> </a:t>
            </a:r>
            <a:r>
              <a:rPr lang="en-US" dirty="0" err="1"/>
              <a:t>ar</a:t>
            </a:r>
            <a:r>
              <a:rPr lang="en-US" dirty="0"/>
              <a:t> </a:t>
            </a:r>
            <a:r>
              <a:rPr lang="en-US" dirty="0" err="1"/>
              <a:t>gyfer</a:t>
            </a:r>
            <a:r>
              <a:rPr lang="en-US" dirty="0"/>
              <a:t> </a:t>
            </a:r>
            <a:r>
              <a:rPr lang="en-US" dirty="0" err="1"/>
              <a:t>gwerthuso</a:t>
            </a:r>
            <a:r>
              <a:rPr lang="en-US" dirty="0"/>
              <a:t>, nod </a:t>
            </a:r>
            <a:r>
              <a:rPr lang="en-US" dirty="0" err="1"/>
              <a:t>yr</a:t>
            </a:r>
            <a:r>
              <a:rPr lang="en-US" dirty="0"/>
              <a:t> </a:t>
            </a:r>
            <a:r>
              <a:rPr lang="en-US" dirty="0" err="1"/>
              <a:t>ymarferiad</a:t>
            </a:r>
            <a:r>
              <a:rPr lang="en-US" dirty="0"/>
              <a:t> </a:t>
            </a:r>
            <a:r>
              <a:rPr lang="en-US" dirty="0" err="1"/>
              <a:t>yw</a:t>
            </a:r>
            <a:r>
              <a:rPr lang="en-US" dirty="0"/>
              <a:t> </a:t>
            </a:r>
            <a:r>
              <a:rPr lang="en-US" dirty="0" err="1"/>
              <a:t>sefydlu</a:t>
            </a:r>
            <a:r>
              <a:rPr lang="en-US" dirty="0"/>
              <a:t> a </a:t>
            </a:r>
            <a:r>
              <a:rPr lang="en-US" dirty="0" err="1"/>
              <a:t>fodlonwyd</a:t>
            </a:r>
            <a:r>
              <a:rPr lang="en-US" dirty="0"/>
              <a:t> </a:t>
            </a:r>
            <a:r>
              <a:rPr lang="en-US" dirty="0" err="1"/>
              <a:t>angen</a:t>
            </a:r>
            <a:r>
              <a:rPr lang="en-US" dirty="0"/>
              <a:t>, nod ac </a:t>
            </a:r>
            <a:r>
              <a:rPr lang="en-US" dirty="0" err="1"/>
              <a:t>amcanion</a:t>
            </a:r>
            <a:r>
              <a:rPr lang="en-US" dirty="0"/>
              <a:t> </a:t>
            </a:r>
            <a:r>
              <a:rPr lang="en-US" dirty="0" err="1"/>
              <a:t>yr</a:t>
            </a:r>
            <a:r>
              <a:rPr lang="en-US" dirty="0"/>
              <a:t> </a:t>
            </a:r>
            <a:r>
              <a:rPr lang="en-US" dirty="0" err="1"/>
              <a:t>ymgymeriad</a:t>
            </a:r>
            <a:r>
              <a:rPr lang="en-US" dirty="0"/>
              <a:t> ai </a:t>
            </a:r>
            <a:r>
              <a:rPr lang="en-US" dirty="0" err="1"/>
              <a:t>peidio</a:t>
            </a:r>
            <a:r>
              <a:rPr lang="en-US" dirty="0"/>
              <a:t>.</a:t>
            </a:r>
          </a:p>
          <a:p>
            <a:r>
              <a:rPr lang="en-US" dirty="0" err="1"/>
              <a:t>Yr</a:t>
            </a:r>
            <a:r>
              <a:rPr lang="en-US" dirty="0"/>
              <a:t> </a:t>
            </a:r>
            <a:r>
              <a:rPr lang="en-US" dirty="0" err="1"/>
              <a:t>hyn</a:t>
            </a:r>
            <a:r>
              <a:rPr lang="en-US" dirty="0"/>
              <a:t> a </a:t>
            </a:r>
            <a:r>
              <a:rPr lang="en-US" dirty="0" err="1"/>
              <a:t>ddysgodd</a:t>
            </a:r>
            <a:r>
              <a:rPr lang="en-US" dirty="0"/>
              <a:t> ac a </a:t>
            </a:r>
            <a:r>
              <a:rPr lang="en-US" dirty="0" err="1"/>
              <a:t>gafodd</a:t>
            </a:r>
            <a:r>
              <a:rPr lang="en-US" dirty="0"/>
              <a:t> </a:t>
            </a:r>
            <a:r>
              <a:rPr lang="en-US" dirty="0" err="1"/>
              <a:t>pobl</a:t>
            </a:r>
            <a:r>
              <a:rPr lang="en-US" dirty="0"/>
              <a:t> </a:t>
            </a:r>
            <a:r>
              <a:rPr lang="en-US" dirty="0" err="1"/>
              <a:t>ifanc</a:t>
            </a:r>
            <a:r>
              <a:rPr lang="en-US" dirty="0"/>
              <a:t> o </a:t>
            </a:r>
            <a:r>
              <a:rPr lang="en-US" dirty="0" err="1"/>
              <a:t>gymryd</a:t>
            </a:r>
            <a:r>
              <a:rPr lang="en-US" dirty="0"/>
              <a:t> </a:t>
            </a:r>
            <a:r>
              <a:rPr lang="en-US" dirty="0" err="1"/>
              <a:t>rhan</a:t>
            </a:r>
            <a:r>
              <a:rPr lang="en-US" dirty="0"/>
              <a:t> </a:t>
            </a:r>
            <a:r>
              <a:rPr lang="en-US" dirty="0" err="1"/>
              <a:t>yn</a:t>
            </a:r>
            <a:r>
              <a:rPr lang="en-US" dirty="0"/>
              <a:t> y </a:t>
            </a:r>
            <a:r>
              <a:rPr lang="en-US" dirty="0" err="1"/>
              <a:t>prosiect</a:t>
            </a:r>
            <a:r>
              <a:rPr lang="en-US" dirty="0"/>
              <a:t>, </a:t>
            </a:r>
            <a:r>
              <a:rPr lang="en-US" dirty="0" err="1"/>
              <a:t>sesiwn</a:t>
            </a:r>
            <a:r>
              <a:rPr lang="en-US" dirty="0"/>
              <a:t> neu </a:t>
            </a:r>
            <a:r>
              <a:rPr lang="en-US" dirty="0" err="1"/>
              <a:t>weithgaredd</a:t>
            </a:r>
            <a:r>
              <a:rPr lang="en-US" dirty="0"/>
              <a:t>.</a:t>
            </a:r>
          </a:p>
          <a:p>
            <a:r>
              <a:rPr lang="en-US" dirty="0"/>
              <a:t>Pa </a:t>
            </a:r>
            <a:r>
              <a:rPr lang="en-US" dirty="0" err="1"/>
              <a:t>elfennau</a:t>
            </a:r>
            <a:r>
              <a:rPr lang="en-US" dirty="0"/>
              <a:t> </a:t>
            </a:r>
            <a:r>
              <a:rPr lang="en-US" dirty="0" err="1"/>
              <a:t>o'r</a:t>
            </a:r>
            <a:r>
              <a:rPr lang="en-US" dirty="0"/>
              <a:t> </a:t>
            </a:r>
            <a:r>
              <a:rPr lang="en-US" dirty="0" err="1"/>
              <a:t>ymrwymiad</a:t>
            </a:r>
            <a:r>
              <a:rPr lang="en-US" dirty="0"/>
              <a:t> </a:t>
            </a:r>
            <a:r>
              <a:rPr lang="en-US" dirty="0" err="1"/>
              <a:t>aeth</a:t>
            </a:r>
            <a:r>
              <a:rPr lang="en-US" dirty="0"/>
              <a:t> </a:t>
            </a:r>
            <a:r>
              <a:rPr lang="en-US" dirty="0" err="1"/>
              <a:t>yn</a:t>
            </a:r>
            <a:r>
              <a:rPr lang="en-US" dirty="0"/>
              <a:t> </a:t>
            </a:r>
            <a:r>
              <a:rPr lang="en-US" dirty="0" err="1"/>
              <a:t>dda</a:t>
            </a:r>
            <a:r>
              <a:rPr lang="en-US" dirty="0"/>
              <a:t> a </a:t>
            </a:r>
            <a:r>
              <a:rPr lang="en-US" dirty="0" err="1"/>
              <a:t>ddim</a:t>
            </a:r>
            <a:r>
              <a:rPr lang="en-US" dirty="0"/>
              <a:t> </a:t>
            </a:r>
            <a:r>
              <a:rPr lang="en-US" dirty="0" err="1"/>
              <a:t>cystal</a:t>
            </a:r>
            <a:r>
              <a:rPr lang="en-US" dirty="0"/>
              <a:t>?</a:t>
            </a:r>
          </a:p>
          <a:p>
            <a:r>
              <a:rPr lang="en-US" dirty="0"/>
              <a:t>A </a:t>
            </a:r>
            <a:r>
              <a:rPr lang="en-US" dirty="0" err="1"/>
              <a:t>pha</a:t>
            </a:r>
            <a:r>
              <a:rPr lang="en-US" dirty="0"/>
              <a:t> </a:t>
            </a:r>
            <a:r>
              <a:rPr lang="en-US" dirty="0" err="1"/>
              <a:t>newidiadau</a:t>
            </a:r>
            <a:r>
              <a:rPr lang="en-US" dirty="0"/>
              <a:t> </a:t>
            </a:r>
            <a:r>
              <a:rPr lang="en-US" dirty="0" err="1"/>
              <a:t>fyddai'n</a:t>
            </a:r>
            <a:r>
              <a:rPr lang="en-US" dirty="0"/>
              <a:t> </a:t>
            </a:r>
            <a:r>
              <a:rPr lang="en-US" dirty="0" err="1"/>
              <a:t>cael</a:t>
            </a:r>
            <a:r>
              <a:rPr lang="en-US" dirty="0"/>
              <a:t> </a:t>
            </a:r>
            <a:r>
              <a:rPr lang="en-US" dirty="0" err="1"/>
              <a:t>eu</a:t>
            </a:r>
            <a:r>
              <a:rPr lang="en-US" dirty="0"/>
              <a:t> </a:t>
            </a:r>
            <a:r>
              <a:rPr lang="en-US" dirty="0" err="1"/>
              <a:t>gwneud</a:t>
            </a:r>
            <a:r>
              <a:rPr lang="en-US" dirty="0"/>
              <a:t> o ran dull a </a:t>
            </a:r>
            <a:r>
              <a:rPr lang="en-US" dirty="0" err="1"/>
              <a:t>gweithredu</a:t>
            </a:r>
            <a:r>
              <a:rPr lang="en-US" dirty="0"/>
              <a:t> er </a:t>
            </a:r>
            <a:r>
              <a:rPr lang="en-US" dirty="0" err="1"/>
              <a:t>mwyn</a:t>
            </a:r>
            <a:r>
              <a:rPr lang="en-US" dirty="0"/>
              <a:t> </a:t>
            </a:r>
            <a:r>
              <a:rPr lang="en-US" dirty="0" err="1"/>
              <a:t>gwella'r</a:t>
            </a:r>
            <a:r>
              <a:rPr lang="en-US" dirty="0"/>
              <a:t> </a:t>
            </a:r>
            <a:r>
              <a:rPr lang="en-US" dirty="0" err="1"/>
              <a:t>ddarpariaeth</a:t>
            </a:r>
            <a:r>
              <a:rPr lang="en-US" dirty="0"/>
              <a:t>, y </a:t>
            </a:r>
            <a:r>
              <a:rPr lang="en-US" dirty="0" err="1"/>
              <a:t>canlyniadau</a:t>
            </a:r>
            <a:r>
              <a:rPr lang="en-US" dirty="0"/>
              <a:t> </a:t>
            </a:r>
            <a:r>
              <a:rPr lang="en-US" dirty="0" err="1"/>
              <a:t>a'r</a:t>
            </a:r>
            <a:r>
              <a:rPr lang="en-US" dirty="0"/>
              <a:t> </a:t>
            </a:r>
            <a:r>
              <a:rPr lang="en-US" dirty="0" err="1"/>
              <a:t>profiad</a:t>
            </a:r>
            <a:r>
              <a:rPr lang="en-US" dirty="0"/>
              <a:t> </a:t>
            </a:r>
            <a:r>
              <a:rPr lang="en-US" dirty="0" err="1"/>
              <a:t>i</a:t>
            </a:r>
            <a:r>
              <a:rPr lang="en-US" dirty="0"/>
              <a:t> </a:t>
            </a:r>
            <a:r>
              <a:rPr lang="en-US" dirty="0" err="1"/>
              <a:t>bobl</a:t>
            </a:r>
            <a:r>
              <a:rPr lang="en-US" dirty="0"/>
              <a:t> </a:t>
            </a:r>
            <a:r>
              <a:rPr lang="en-US" dirty="0" err="1"/>
              <a:t>ifanc</a:t>
            </a:r>
            <a:r>
              <a:rPr lang="en-US" dirty="0"/>
              <a:t>.</a:t>
            </a:r>
          </a:p>
        </p:txBody>
      </p:sp>
      <p:sp>
        <p:nvSpPr>
          <p:cNvPr id="4" name="Content Placeholder 3">
            <a:extLst>
              <a:ext uri="{FF2B5EF4-FFF2-40B4-BE49-F238E27FC236}">
                <a16:creationId xmlns:a16="http://schemas.microsoft.com/office/drawing/2014/main" id="{828E6ED2-C4E7-1065-07F4-52CA9A3C4C80}"/>
              </a:ext>
            </a:extLst>
          </p:cNvPr>
          <p:cNvSpPr>
            <a:spLocks noGrp="1"/>
          </p:cNvSpPr>
          <p:nvPr>
            <p:ph sz="half" idx="2"/>
          </p:nvPr>
        </p:nvSpPr>
        <p:spPr>
          <a:xfrm>
            <a:off x="6172200" y="1609804"/>
            <a:ext cx="5181600" cy="4351338"/>
          </a:xfrm>
        </p:spPr>
        <p:txBody>
          <a:bodyPr>
            <a:normAutofit fontScale="70000" lnSpcReduction="20000"/>
          </a:bodyPr>
          <a:lstStyle/>
          <a:p>
            <a:pPr marL="0" indent="0">
              <a:buNone/>
            </a:pPr>
            <a:r>
              <a:rPr lang="en-GB" dirty="0">
                <a:solidFill>
                  <a:srgbClr val="0070C0"/>
                </a:solidFill>
              </a:rPr>
              <a:t>According to Pembrokeshire Youth Zone (2014):</a:t>
            </a:r>
          </a:p>
          <a:p>
            <a:pPr marL="0" indent="0">
              <a:buNone/>
            </a:pPr>
            <a:endParaRPr lang="en-US" dirty="0">
              <a:solidFill>
                <a:srgbClr val="0070C0"/>
              </a:solidFill>
            </a:endParaRPr>
          </a:p>
          <a:p>
            <a:r>
              <a:rPr lang="en-US" dirty="0">
                <a:solidFill>
                  <a:srgbClr val="0070C0"/>
                </a:solidFill>
              </a:rPr>
              <a:t>Whatever method is used for evaluation the object of the exercise is to establish whether or not the need, aim and objectives of the undertaking were met.</a:t>
            </a:r>
          </a:p>
          <a:p>
            <a:r>
              <a:rPr lang="en-US" dirty="0">
                <a:solidFill>
                  <a:srgbClr val="0070C0"/>
                </a:solidFill>
              </a:rPr>
              <a:t>What young people learnt and gained from their participation in the project, session or activity.</a:t>
            </a:r>
          </a:p>
          <a:p>
            <a:r>
              <a:rPr lang="en-US" dirty="0">
                <a:solidFill>
                  <a:srgbClr val="0070C0"/>
                </a:solidFill>
              </a:rPr>
              <a:t>What elements of the undertaking went well and not so well? </a:t>
            </a:r>
          </a:p>
          <a:p>
            <a:r>
              <a:rPr lang="en-US" dirty="0">
                <a:solidFill>
                  <a:srgbClr val="0070C0"/>
                </a:solidFill>
              </a:rPr>
              <a:t>And what changes would be made in terms of method and implementation in order to enhance the delivery, outcomes and experience for young people. </a:t>
            </a:r>
          </a:p>
          <a:p>
            <a:endParaRPr lang="en-GB" dirty="0">
              <a:solidFill>
                <a:schemeClr val="accent6">
                  <a:lumMod val="75000"/>
                </a:schemeClr>
              </a:solidFill>
            </a:endParaRPr>
          </a:p>
        </p:txBody>
      </p:sp>
    </p:spTree>
    <p:extLst>
      <p:ext uri="{BB962C8B-B14F-4D97-AF65-F5344CB8AC3E}">
        <p14:creationId xmlns:p14="http://schemas.microsoft.com/office/powerpoint/2010/main" val="29734915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17F049A-A83A-DA49-7CA9-A6CAC52EEA5D}"/>
              </a:ext>
            </a:extLst>
          </p:cNvPr>
          <p:cNvSpPr>
            <a:spLocks noGrp="1"/>
          </p:cNvSpPr>
          <p:nvPr>
            <p:ph type="title"/>
          </p:nvPr>
        </p:nvSpPr>
        <p:spPr/>
        <p:txBody>
          <a:bodyPr/>
          <a:lstStyle/>
          <a:p>
            <a:endParaRPr lang="en-GB"/>
          </a:p>
        </p:txBody>
      </p:sp>
      <p:sp>
        <p:nvSpPr>
          <p:cNvPr id="3" name="Content Placeholder 2"/>
          <p:cNvSpPr>
            <a:spLocks noGrp="1"/>
          </p:cNvSpPr>
          <p:nvPr>
            <p:ph sz="half" idx="1"/>
          </p:nvPr>
        </p:nvSpPr>
        <p:spPr>
          <a:xfrm>
            <a:off x="838201" y="1690688"/>
            <a:ext cx="5181600" cy="4351338"/>
          </a:xfrm>
        </p:spPr>
        <p:txBody>
          <a:bodyPr>
            <a:normAutofit/>
          </a:bodyPr>
          <a:lstStyle/>
          <a:p>
            <a:r>
              <a:rPr lang="en-US" dirty="0"/>
              <a:t>Pan </a:t>
            </a:r>
            <a:r>
              <a:rPr lang="en-US" dirty="0" err="1"/>
              <a:t>fyddwch</a:t>
            </a:r>
            <a:r>
              <a:rPr lang="en-US" dirty="0"/>
              <a:t> </a:t>
            </a:r>
            <a:r>
              <a:rPr lang="en-US" dirty="0" err="1"/>
              <a:t>chi'n</a:t>
            </a:r>
            <a:r>
              <a:rPr lang="en-US" dirty="0"/>
              <a:t> </a:t>
            </a:r>
            <a:r>
              <a:rPr lang="en-US" dirty="0" err="1"/>
              <a:t>cynllunio'ch</a:t>
            </a:r>
            <a:r>
              <a:rPr lang="en-US" dirty="0"/>
              <a:t> </a:t>
            </a:r>
            <a:r>
              <a:rPr lang="en-US" dirty="0" err="1"/>
              <a:t>sesiynau</a:t>
            </a:r>
            <a:r>
              <a:rPr lang="en-US" dirty="0"/>
              <a:t> </a:t>
            </a:r>
            <a:r>
              <a:rPr lang="en-US" dirty="0" err="1"/>
              <a:t>gyda</a:t>
            </a:r>
            <a:r>
              <a:rPr lang="en-US" dirty="0"/>
              <a:t> </a:t>
            </a:r>
            <a:r>
              <a:rPr lang="en-US" dirty="0" err="1"/>
              <a:t>phobl</a:t>
            </a:r>
            <a:r>
              <a:rPr lang="en-US" dirty="0"/>
              <a:t> </a:t>
            </a:r>
            <a:r>
              <a:rPr lang="en-US" dirty="0" err="1"/>
              <a:t>ifanc</a:t>
            </a:r>
            <a:r>
              <a:rPr lang="en-US" dirty="0"/>
              <a:t> - neu </a:t>
            </a:r>
            <a:r>
              <a:rPr lang="en-US" dirty="0" err="1"/>
              <a:t>wrth</a:t>
            </a:r>
            <a:r>
              <a:rPr lang="en-US" dirty="0"/>
              <a:t> </a:t>
            </a:r>
            <a:r>
              <a:rPr lang="en-US" dirty="0" err="1"/>
              <a:t>gynllunio</a:t>
            </a:r>
            <a:r>
              <a:rPr lang="en-US" dirty="0"/>
              <a:t> </a:t>
            </a:r>
            <a:r>
              <a:rPr lang="en-US" dirty="0" err="1"/>
              <a:t>prosiectau</a:t>
            </a:r>
            <a:r>
              <a:rPr lang="en-US" dirty="0"/>
              <a:t> neu </a:t>
            </a:r>
            <a:r>
              <a:rPr lang="en-US" dirty="0" err="1"/>
              <a:t>weithgareddau</a:t>
            </a:r>
            <a:r>
              <a:rPr lang="en-US" dirty="0"/>
              <a:t> - </a:t>
            </a:r>
            <a:r>
              <a:rPr lang="en-US" dirty="0" err="1"/>
              <a:t>mae</a:t>
            </a:r>
            <a:r>
              <a:rPr lang="en-US" dirty="0"/>
              <a:t> </a:t>
            </a:r>
            <a:r>
              <a:rPr lang="en-US" dirty="0" err="1"/>
              <a:t>angen</a:t>
            </a:r>
            <a:r>
              <a:rPr lang="en-US" dirty="0"/>
              <a:t> </a:t>
            </a:r>
            <a:r>
              <a:rPr lang="en-US" dirty="0" err="1"/>
              <a:t>i'ch</a:t>
            </a:r>
            <a:r>
              <a:rPr lang="en-US" dirty="0"/>
              <a:t> </a:t>
            </a:r>
            <a:r>
              <a:rPr lang="en-US" dirty="0" err="1"/>
              <a:t>ymagwedd</a:t>
            </a:r>
            <a:r>
              <a:rPr lang="en-US" dirty="0"/>
              <a:t> </a:t>
            </a:r>
            <a:r>
              <a:rPr lang="en-US" dirty="0" err="1"/>
              <a:t>fod</a:t>
            </a:r>
            <a:r>
              <a:rPr lang="en-US" dirty="0"/>
              <a:t> </a:t>
            </a:r>
            <a:r>
              <a:rPr lang="en-US" dirty="0" err="1"/>
              <a:t>yn</a:t>
            </a:r>
            <a:r>
              <a:rPr lang="en-US" dirty="0"/>
              <a:t> </a:t>
            </a:r>
            <a:r>
              <a:rPr lang="en-US" b="1" dirty="0"/>
              <a:t>SMART</a:t>
            </a:r>
          </a:p>
          <a:p>
            <a:pPr lvl="1"/>
            <a:r>
              <a:rPr lang="en-US" sz="2000" dirty="0" err="1"/>
              <a:t>Penodol</a:t>
            </a:r>
            <a:endParaRPr lang="en-US" sz="2000" dirty="0"/>
          </a:p>
          <a:p>
            <a:pPr lvl="1"/>
            <a:r>
              <a:rPr lang="en-US" sz="2000" dirty="0" err="1"/>
              <a:t>Mesuradwy</a:t>
            </a:r>
            <a:endParaRPr lang="en-US" sz="2000" dirty="0"/>
          </a:p>
          <a:p>
            <a:pPr lvl="1"/>
            <a:r>
              <a:rPr lang="en-US" sz="2000" dirty="0" err="1"/>
              <a:t>Cyraeddadwy</a:t>
            </a:r>
            <a:endParaRPr lang="en-US" sz="2000" dirty="0"/>
          </a:p>
          <a:p>
            <a:pPr lvl="1"/>
            <a:r>
              <a:rPr lang="en-US" sz="2000" dirty="0" err="1"/>
              <a:t>Realistig</a:t>
            </a:r>
            <a:r>
              <a:rPr lang="en-US" sz="2000" dirty="0"/>
              <a:t>/</a:t>
            </a:r>
            <a:r>
              <a:rPr lang="en-US" sz="2000" dirty="0" err="1"/>
              <a:t>Perthnasol</a:t>
            </a:r>
            <a:endParaRPr lang="en-US" sz="2000" dirty="0"/>
          </a:p>
          <a:p>
            <a:pPr lvl="1"/>
            <a:r>
              <a:rPr lang="en-US" sz="2000" dirty="0" err="1"/>
              <a:t>Amser-gyfyngedig</a:t>
            </a:r>
            <a:endParaRPr lang="en-US" sz="2000" dirty="0"/>
          </a:p>
        </p:txBody>
      </p:sp>
      <p:sp>
        <p:nvSpPr>
          <p:cNvPr id="5" name="Content Placeholder 4">
            <a:extLst>
              <a:ext uri="{FF2B5EF4-FFF2-40B4-BE49-F238E27FC236}">
                <a16:creationId xmlns:a16="http://schemas.microsoft.com/office/drawing/2014/main" id="{EA02CBCE-58CA-3E7A-55F7-56F78B5018AA}"/>
              </a:ext>
            </a:extLst>
          </p:cNvPr>
          <p:cNvSpPr>
            <a:spLocks noGrp="1"/>
          </p:cNvSpPr>
          <p:nvPr>
            <p:ph sz="half" idx="2"/>
          </p:nvPr>
        </p:nvSpPr>
        <p:spPr>
          <a:xfrm>
            <a:off x="6172201" y="1690688"/>
            <a:ext cx="5181600" cy="4351338"/>
          </a:xfrm>
        </p:spPr>
        <p:txBody>
          <a:bodyPr>
            <a:normAutofit/>
          </a:bodyPr>
          <a:lstStyle/>
          <a:p>
            <a:r>
              <a:rPr lang="en-GB" dirty="0">
                <a:solidFill>
                  <a:srgbClr val="0070C0"/>
                </a:solidFill>
              </a:rPr>
              <a:t>When you are planning your sessions with young people – or when planning projects or activities – your approach needs to be </a:t>
            </a:r>
            <a:r>
              <a:rPr lang="en-GB" b="1" dirty="0">
                <a:solidFill>
                  <a:srgbClr val="0070C0"/>
                </a:solidFill>
              </a:rPr>
              <a:t>SMART</a:t>
            </a:r>
          </a:p>
          <a:p>
            <a:pPr lvl="1"/>
            <a:r>
              <a:rPr lang="en-US" b="1" dirty="0">
                <a:solidFill>
                  <a:srgbClr val="0070C0"/>
                </a:solidFill>
              </a:rPr>
              <a:t>S</a:t>
            </a:r>
            <a:r>
              <a:rPr lang="en-US" dirty="0">
                <a:solidFill>
                  <a:srgbClr val="0070C0"/>
                </a:solidFill>
              </a:rPr>
              <a:t>pecific </a:t>
            </a:r>
          </a:p>
          <a:p>
            <a:pPr lvl="1"/>
            <a:r>
              <a:rPr lang="en-US" b="1" dirty="0">
                <a:solidFill>
                  <a:srgbClr val="0070C0"/>
                </a:solidFill>
              </a:rPr>
              <a:t>M</a:t>
            </a:r>
            <a:r>
              <a:rPr lang="en-US" dirty="0">
                <a:solidFill>
                  <a:srgbClr val="0070C0"/>
                </a:solidFill>
              </a:rPr>
              <a:t>easurable </a:t>
            </a:r>
          </a:p>
          <a:p>
            <a:pPr lvl="1"/>
            <a:r>
              <a:rPr lang="en-US" b="1" dirty="0">
                <a:solidFill>
                  <a:srgbClr val="0070C0"/>
                </a:solidFill>
              </a:rPr>
              <a:t>A</a:t>
            </a:r>
            <a:r>
              <a:rPr lang="en-US" dirty="0">
                <a:solidFill>
                  <a:srgbClr val="0070C0"/>
                </a:solidFill>
              </a:rPr>
              <a:t>chievable </a:t>
            </a:r>
          </a:p>
          <a:p>
            <a:pPr lvl="1"/>
            <a:r>
              <a:rPr lang="en-US" b="1" dirty="0">
                <a:solidFill>
                  <a:srgbClr val="0070C0"/>
                </a:solidFill>
              </a:rPr>
              <a:t>R</a:t>
            </a:r>
            <a:r>
              <a:rPr lang="en-US" dirty="0">
                <a:solidFill>
                  <a:srgbClr val="0070C0"/>
                </a:solidFill>
              </a:rPr>
              <a:t>ealistic/</a:t>
            </a:r>
            <a:r>
              <a:rPr lang="en-US" b="1" dirty="0">
                <a:solidFill>
                  <a:srgbClr val="0070C0"/>
                </a:solidFill>
              </a:rPr>
              <a:t>R</a:t>
            </a:r>
            <a:r>
              <a:rPr lang="en-US" dirty="0">
                <a:solidFill>
                  <a:srgbClr val="0070C0"/>
                </a:solidFill>
              </a:rPr>
              <a:t>elevant </a:t>
            </a:r>
          </a:p>
          <a:p>
            <a:pPr lvl="1"/>
            <a:r>
              <a:rPr lang="en-US" b="1" dirty="0">
                <a:solidFill>
                  <a:srgbClr val="0070C0"/>
                </a:solidFill>
              </a:rPr>
              <a:t>T</a:t>
            </a:r>
            <a:r>
              <a:rPr lang="en-US" dirty="0">
                <a:solidFill>
                  <a:srgbClr val="0070C0"/>
                </a:solidFill>
              </a:rPr>
              <a:t>ime-bound </a:t>
            </a:r>
          </a:p>
          <a:p>
            <a:endParaRPr lang="en-GB" dirty="0">
              <a:solidFill>
                <a:schemeClr val="accent6">
                  <a:lumMod val="75000"/>
                </a:schemeClr>
              </a:solidFill>
            </a:endParaRPr>
          </a:p>
        </p:txBody>
      </p:sp>
    </p:spTree>
    <p:extLst>
      <p:ext uri="{BB962C8B-B14F-4D97-AF65-F5344CB8AC3E}">
        <p14:creationId xmlns:p14="http://schemas.microsoft.com/office/powerpoint/2010/main" val="21011573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01C219B-62AF-8260-7A94-769BEF8D160C}"/>
              </a:ext>
            </a:extLst>
          </p:cNvPr>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r>
              <a:rPr lang="en-US" dirty="0"/>
              <a:t>Beth </a:t>
            </a:r>
            <a:r>
              <a:rPr lang="en-US" dirty="0" err="1"/>
              <a:t>fyddech</a:t>
            </a:r>
            <a:r>
              <a:rPr lang="en-US" dirty="0"/>
              <a:t> </a:t>
            </a:r>
            <a:r>
              <a:rPr lang="en-US" dirty="0" err="1"/>
              <a:t>chi'n</a:t>
            </a:r>
            <a:r>
              <a:rPr lang="en-US" dirty="0"/>
              <a:t> </a:t>
            </a:r>
            <a:r>
              <a:rPr lang="en-US" dirty="0" err="1"/>
              <a:t>ei</a:t>
            </a:r>
            <a:r>
              <a:rPr lang="en-US" dirty="0"/>
              <a:t> </a:t>
            </a:r>
            <a:r>
              <a:rPr lang="en-US" dirty="0" err="1"/>
              <a:t>ddweud</a:t>
            </a:r>
            <a:r>
              <a:rPr lang="en-US" dirty="0"/>
              <a:t> </a:t>
            </a:r>
            <a:r>
              <a:rPr lang="en-US" dirty="0" err="1"/>
              <a:t>sy'n</a:t>
            </a:r>
            <a:r>
              <a:rPr lang="en-US" dirty="0"/>
              <a:t> </a:t>
            </a:r>
            <a:r>
              <a:rPr lang="en-US" dirty="0" err="1"/>
              <a:t>nodweddion</a:t>
            </a:r>
            <a:r>
              <a:rPr lang="en-US" dirty="0"/>
              <a:t> </a:t>
            </a:r>
            <a:r>
              <a:rPr lang="en-US" dirty="0" err="1"/>
              <a:t>cyffredin</a:t>
            </a:r>
            <a:r>
              <a:rPr lang="en-US" dirty="0"/>
              <a:t> </a:t>
            </a:r>
            <a:r>
              <a:rPr lang="en-US" dirty="0" err="1"/>
              <a:t>unrhyw</a:t>
            </a:r>
            <a:r>
              <a:rPr lang="en-US" dirty="0"/>
              <a:t> </a:t>
            </a:r>
            <a:r>
              <a:rPr lang="en-US" dirty="0" err="1"/>
              <a:t>raglen</a:t>
            </a:r>
            <a:r>
              <a:rPr lang="en-US" dirty="0"/>
              <a:t> </a:t>
            </a:r>
            <a:r>
              <a:rPr lang="en-US" dirty="0" err="1"/>
              <a:t>gwaith</a:t>
            </a:r>
            <a:r>
              <a:rPr lang="en-US" dirty="0"/>
              <a:t> </a:t>
            </a:r>
            <a:r>
              <a:rPr lang="en-US" dirty="0" err="1"/>
              <a:t>ieuenctid</a:t>
            </a:r>
            <a:r>
              <a:rPr lang="en-US" dirty="0"/>
              <a:t>?</a:t>
            </a:r>
          </a:p>
          <a:p>
            <a:r>
              <a:rPr lang="en-US" dirty="0" err="1"/>
              <a:t>Hynny</a:t>
            </a:r>
            <a:r>
              <a:rPr lang="en-US" dirty="0"/>
              <a:t> </a:t>
            </a:r>
            <a:r>
              <a:rPr lang="en-US" dirty="0" err="1"/>
              <a:t>yw</a:t>
            </a:r>
            <a:r>
              <a:rPr lang="en-US" dirty="0"/>
              <a:t>, </a:t>
            </a:r>
            <a:r>
              <a:rPr lang="en-US" dirty="0" err="1"/>
              <a:t>beth</a:t>
            </a:r>
            <a:r>
              <a:rPr lang="en-US" dirty="0"/>
              <a:t> </a:t>
            </a:r>
            <a:r>
              <a:rPr lang="en-US" dirty="0" err="1"/>
              <a:t>ydyn</a:t>
            </a:r>
            <a:r>
              <a:rPr lang="en-US" dirty="0"/>
              <a:t> </a:t>
            </a:r>
            <a:r>
              <a:rPr lang="en-US" dirty="0" err="1"/>
              <a:t>ni</a:t>
            </a:r>
            <a:r>
              <a:rPr lang="en-US" dirty="0"/>
              <a:t> am </a:t>
            </a:r>
            <a:r>
              <a:rPr lang="en-US" dirty="0" err="1"/>
              <a:t>i</a:t>
            </a:r>
            <a:r>
              <a:rPr lang="en-US" dirty="0"/>
              <a:t> </a:t>
            </a:r>
            <a:r>
              <a:rPr lang="en-US" dirty="0" err="1"/>
              <a:t>bobl</a:t>
            </a:r>
            <a:r>
              <a:rPr lang="en-US" dirty="0"/>
              <a:t> </a:t>
            </a:r>
            <a:r>
              <a:rPr lang="en-US" dirty="0" err="1"/>
              <a:t>ifanc</a:t>
            </a:r>
            <a:r>
              <a:rPr lang="en-US" dirty="0"/>
              <a:t> </a:t>
            </a:r>
            <a:r>
              <a:rPr lang="en-US" dirty="0" err="1"/>
              <a:t>ei</a:t>
            </a:r>
            <a:r>
              <a:rPr lang="en-US" dirty="0"/>
              <a:t> </a:t>
            </a:r>
            <a:r>
              <a:rPr lang="en-US" dirty="0" err="1"/>
              <a:t>gyflawni</a:t>
            </a:r>
            <a:r>
              <a:rPr lang="en-US" dirty="0"/>
              <a:t> </a:t>
            </a:r>
            <a:r>
              <a:rPr lang="en-US" dirty="0" err="1"/>
              <a:t>o'u</a:t>
            </a:r>
            <a:r>
              <a:rPr lang="en-US" dirty="0"/>
              <a:t> </a:t>
            </a:r>
            <a:r>
              <a:rPr lang="en-US" dirty="0" err="1"/>
              <a:t>cyfranogiad</a:t>
            </a:r>
            <a:r>
              <a:rPr lang="en-US" dirty="0"/>
              <a:t>?</a:t>
            </a:r>
          </a:p>
        </p:txBody>
      </p:sp>
      <p:sp>
        <p:nvSpPr>
          <p:cNvPr id="5" name="Content Placeholder 4">
            <a:extLst>
              <a:ext uri="{FF2B5EF4-FFF2-40B4-BE49-F238E27FC236}">
                <a16:creationId xmlns:a16="http://schemas.microsoft.com/office/drawing/2014/main" id="{CBF85065-99C6-CB66-A87A-9E99EEA5B3EE}"/>
              </a:ext>
            </a:extLst>
          </p:cNvPr>
          <p:cNvSpPr>
            <a:spLocks noGrp="1"/>
          </p:cNvSpPr>
          <p:nvPr>
            <p:ph sz="half" idx="2"/>
          </p:nvPr>
        </p:nvSpPr>
        <p:spPr/>
        <p:txBody>
          <a:bodyPr/>
          <a:lstStyle/>
          <a:p>
            <a:r>
              <a:rPr lang="en-GB" dirty="0">
                <a:solidFill>
                  <a:srgbClr val="0070C0"/>
                </a:solidFill>
              </a:rPr>
              <a:t>What would you say are common features of any youth work programme?</a:t>
            </a:r>
          </a:p>
          <a:p>
            <a:r>
              <a:rPr lang="en-GB" dirty="0">
                <a:solidFill>
                  <a:srgbClr val="0070C0"/>
                </a:solidFill>
              </a:rPr>
              <a:t>That is, what do we want young people to achieve form their participation?</a:t>
            </a:r>
            <a:endParaRPr lang="en-US" dirty="0">
              <a:solidFill>
                <a:srgbClr val="0070C0"/>
              </a:solidFill>
            </a:endParaRPr>
          </a:p>
          <a:p>
            <a:endParaRPr lang="en-GB" dirty="0">
              <a:solidFill>
                <a:schemeClr val="accent6">
                  <a:lumMod val="75000"/>
                </a:schemeClr>
              </a:solidFill>
            </a:endParaRPr>
          </a:p>
        </p:txBody>
      </p:sp>
    </p:spTree>
    <p:extLst>
      <p:ext uri="{BB962C8B-B14F-4D97-AF65-F5344CB8AC3E}">
        <p14:creationId xmlns:p14="http://schemas.microsoft.com/office/powerpoint/2010/main" val="30447153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6DD30E6-AC75-64C0-FE1E-02A4E756CAE1}"/>
              </a:ext>
            </a:extLst>
          </p:cNvPr>
          <p:cNvSpPr>
            <a:spLocks noGrp="1"/>
          </p:cNvSpPr>
          <p:nvPr>
            <p:ph type="title"/>
          </p:nvPr>
        </p:nvSpPr>
        <p:spPr/>
        <p:txBody>
          <a:bodyPr/>
          <a:lstStyle/>
          <a:p>
            <a:endParaRPr lang="en-GB"/>
          </a:p>
        </p:txBody>
      </p:sp>
      <p:sp>
        <p:nvSpPr>
          <p:cNvPr id="3" name="Content Placeholder 2"/>
          <p:cNvSpPr>
            <a:spLocks noGrp="1"/>
          </p:cNvSpPr>
          <p:nvPr>
            <p:ph sz="half" idx="1"/>
          </p:nvPr>
        </p:nvSpPr>
        <p:spPr>
          <a:xfrm>
            <a:off x="838200" y="1513252"/>
            <a:ext cx="5181600" cy="4351338"/>
          </a:xfrm>
        </p:spPr>
        <p:txBody>
          <a:bodyPr>
            <a:normAutofit fontScale="85000" lnSpcReduction="20000"/>
          </a:bodyPr>
          <a:lstStyle/>
          <a:p>
            <a:r>
              <a:rPr lang="en-US" dirty="0" err="1"/>
              <a:t>Trwy</a:t>
            </a:r>
            <a:r>
              <a:rPr lang="en-US" dirty="0"/>
              <a:t> </a:t>
            </a:r>
            <a:r>
              <a:rPr lang="en-US" dirty="0" err="1"/>
              <a:t>gymryd</a:t>
            </a:r>
            <a:r>
              <a:rPr lang="en-US" dirty="0"/>
              <a:t> </a:t>
            </a:r>
            <a:r>
              <a:rPr lang="en-US" dirty="0" err="1"/>
              <a:t>rhan</a:t>
            </a:r>
            <a:r>
              <a:rPr lang="en-US" dirty="0"/>
              <a:t> </a:t>
            </a:r>
            <a:r>
              <a:rPr lang="en-US" dirty="0" err="1"/>
              <a:t>mewn</a:t>
            </a:r>
            <a:r>
              <a:rPr lang="en-US" dirty="0"/>
              <a:t> </a:t>
            </a:r>
            <a:r>
              <a:rPr lang="en-US" dirty="0" err="1"/>
              <a:t>gwaith</a:t>
            </a:r>
            <a:r>
              <a:rPr lang="en-US" dirty="0"/>
              <a:t> </a:t>
            </a:r>
            <a:r>
              <a:rPr lang="en-US" dirty="0" err="1"/>
              <a:t>ieuenctid</a:t>
            </a:r>
            <a:r>
              <a:rPr lang="en-US" dirty="0"/>
              <a:t>, </a:t>
            </a:r>
            <a:r>
              <a:rPr lang="en-US" dirty="0" err="1"/>
              <a:t>dylai</a:t>
            </a:r>
            <a:r>
              <a:rPr lang="en-US" dirty="0"/>
              <a:t> </a:t>
            </a:r>
            <a:r>
              <a:rPr lang="en-US" dirty="0" err="1"/>
              <a:t>pobl</a:t>
            </a:r>
            <a:r>
              <a:rPr lang="en-US" dirty="0"/>
              <a:t> </a:t>
            </a:r>
            <a:r>
              <a:rPr lang="en-US" dirty="0" err="1"/>
              <a:t>ifanc</a:t>
            </a:r>
            <a:r>
              <a:rPr lang="en-US" dirty="0"/>
              <a:t> </a:t>
            </a:r>
            <a:r>
              <a:rPr lang="en-US" dirty="0" err="1"/>
              <a:t>gael</a:t>
            </a:r>
            <a:r>
              <a:rPr lang="en-US" dirty="0"/>
              <a:t> </a:t>
            </a:r>
            <a:r>
              <a:rPr lang="en-US" dirty="0" err="1"/>
              <a:t>cyfleoedd</a:t>
            </a:r>
            <a:r>
              <a:rPr lang="en-US" dirty="0"/>
              <a:t> i:</a:t>
            </a:r>
          </a:p>
          <a:p>
            <a:pPr lvl="1"/>
            <a:r>
              <a:rPr lang="en-US" dirty="0" err="1"/>
              <a:t>Hyrwyddo</a:t>
            </a:r>
            <a:r>
              <a:rPr lang="en-US" dirty="0"/>
              <a:t> </a:t>
            </a:r>
            <a:r>
              <a:rPr lang="en-US" dirty="0" err="1"/>
              <a:t>hunan-ddarganfyddiad</a:t>
            </a:r>
            <a:r>
              <a:rPr lang="en-US" dirty="0"/>
              <a:t> a </a:t>
            </a:r>
            <a:r>
              <a:rPr lang="en-US" dirty="0" err="1"/>
              <a:t>hunan-ddatblygiad</a:t>
            </a:r>
            <a:endParaRPr lang="en-US" dirty="0"/>
          </a:p>
          <a:p>
            <a:pPr lvl="1"/>
            <a:r>
              <a:rPr lang="en-US" dirty="0" err="1"/>
              <a:t>Datgelu</a:t>
            </a:r>
            <a:r>
              <a:rPr lang="en-US" dirty="0"/>
              <a:t> </a:t>
            </a:r>
            <a:r>
              <a:rPr lang="en-US" dirty="0" err="1"/>
              <a:t>eu</a:t>
            </a:r>
            <a:r>
              <a:rPr lang="en-US" dirty="0"/>
              <a:t> </a:t>
            </a:r>
            <a:r>
              <a:rPr lang="en-US" dirty="0" err="1"/>
              <a:t>potensial</a:t>
            </a:r>
            <a:endParaRPr lang="en-US" dirty="0"/>
          </a:p>
          <a:p>
            <a:pPr lvl="1"/>
            <a:r>
              <a:rPr lang="en-US" dirty="0" err="1"/>
              <a:t>Adeiladu</a:t>
            </a:r>
            <a:r>
              <a:rPr lang="en-US" dirty="0"/>
              <a:t> </a:t>
            </a:r>
            <a:r>
              <a:rPr lang="en-US" dirty="0" err="1"/>
              <a:t>eu</a:t>
            </a:r>
            <a:r>
              <a:rPr lang="en-US" dirty="0"/>
              <a:t> </a:t>
            </a:r>
            <a:r>
              <a:rPr lang="en-US" dirty="0" err="1"/>
              <a:t>hyder</a:t>
            </a:r>
            <a:endParaRPr lang="en-US" dirty="0"/>
          </a:p>
          <a:p>
            <a:pPr lvl="1"/>
            <a:r>
              <a:rPr lang="en-US" dirty="0" err="1"/>
              <a:t>Datblygu</a:t>
            </a:r>
            <a:r>
              <a:rPr lang="en-US" dirty="0"/>
              <a:t> </a:t>
            </a:r>
            <a:r>
              <a:rPr lang="en-US" dirty="0" err="1"/>
              <a:t>eu</a:t>
            </a:r>
            <a:r>
              <a:rPr lang="en-US" dirty="0"/>
              <a:t> </a:t>
            </a:r>
            <a:r>
              <a:rPr lang="en-US" dirty="0" err="1"/>
              <a:t>gallu</a:t>
            </a:r>
            <a:r>
              <a:rPr lang="en-US" dirty="0"/>
              <a:t> </a:t>
            </a:r>
            <a:r>
              <a:rPr lang="en-US" dirty="0" err="1"/>
              <a:t>i</a:t>
            </a:r>
            <a:r>
              <a:rPr lang="en-US" dirty="0"/>
              <a:t> </a:t>
            </a:r>
            <a:r>
              <a:rPr lang="en-US" dirty="0" err="1"/>
              <a:t>feithrin</a:t>
            </a:r>
            <a:r>
              <a:rPr lang="en-US" dirty="0"/>
              <a:t> </a:t>
            </a:r>
            <a:r>
              <a:rPr lang="en-US" dirty="0" err="1"/>
              <a:t>perthnasoedd</a:t>
            </a:r>
            <a:r>
              <a:rPr lang="en-US" dirty="0"/>
              <a:t> </a:t>
            </a:r>
            <a:r>
              <a:rPr lang="en-US" dirty="0" err="1"/>
              <a:t>cadarnhaol</a:t>
            </a:r>
            <a:r>
              <a:rPr lang="en-US" dirty="0"/>
              <a:t> â </a:t>
            </a:r>
            <a:r>
              <a:rPr lang="en-US" dirty="0" err="1"/>
              <a:t>phobl</a:t>
            </a:r>
            <a:endParaRPr lang="en-US" dirty="0"/>
          </a:p>
          <a:p>
            <a:pPr lvl="1"/>
            <a:r>
              <a:rPr lang="en-US" dirty="0" err="1"/>
              <a:t>Cynyddu</a:t>
            </a:r>
            <a:r>
              <a:rPr lang="en-US" dirty="0"/>
              <a:t> </a:t>
            </a:r>
            <a:r>
              <a:rPr lang="en-US" dirty="0" err="1"/>
              <a:t>eu</a:t>
            </a:r>
            <a:r>
              <a:rPr lang="en-US" dirty="0"/>
              <a:t> </a:t>
            </a:r>
            <a:r>
              <a:rPr lang="en-US" dirty="0" err="1"/>
              <a:t>hunanymwybyddiaeth</a:t>
            </a:r>
            <a:endParaRPr lang="en-US" dirty="0"/>
          </a:p>
          <a:p>
            <a:pPr lvl="1"/>
            <a:r>
              <a:rPr lang="en-US" dirty="0" err="1"/>
              <a:t>Cyflawni</a:t>
            </a:r>
            <a:r>
              <a:rPr lang="en-US" dirty="0"/>
              <a:t> a </a:t>
            </a:r>
            <a:r>
              <a:rPr lang="en-US" dirty="0" err="1"/>
              <a:t>dathlu</a:t>
            </a:r>
            <a:r>
              <a:rPr lang="en-US" dirty="0"/>
              <a:t> </a:t>
            </a:r>
          </a:p>
          <a:p>
            <a:pPr lvl="1"/>
            <a:r>
              <a:rPr lang="en-US" dirty="0"/>
              <a:t>A </a:t>
            </a:r>
            <a:r>
              <a:rPr lang="en-US" dirty="0" err="1"/>
              <a:t>thrwy</a:t>
            </a:r>
            <a:r>
              <a:rPr lang="en-US" dirty="0"/>
              <a:t> </a:t>
            </a:r>
            <a:r>
              <a:rPr lang="en-US" dirty="0" err="1"/>
              <a:t>waith</a:t>
            </a:r>
            <a:r>
              <a:rPr lang="en-US" dirty="0"/>
              <a:t> </a:t>
            </a:r>
            <a:r>
              <a:rPr lang="en-US" dirty="0" err="1"/>
              <a:t>ieuenctid</a:t>
            </a:r>
            <a:r>
              <a:rPr lang="en-US" dirty="0"/>
              <a:t>, </a:t>
            </a:r>
            <a:r>
              <a:rPr lang="en-US" dirty="0" err="1"/>
              <a:t>dylai</a:t>
            </a:r>
            <a:r>
              <a:rPr lang="en-US" dirty="0"/>
              <a:t> </a:t>
            </a:r>
            <a:r>
              <a:rPr lang="en-US" dirty="0" err="1"/>
              <a:t>pobl</a:t>
            </a:r>
            <a:r>
              <a:rPr lang="en-US" dirty="0"/>
              <a:t> </a:t>
            </a:r>
            <a:r>
              <a:rPr lang="en-US" dirty="0" err="1"/>
              <a:t>ifanc</a:t>
            </a:r>
            <a:r>
              <a:rPr lang="en-US" dirty="0"/>
              <a:t> </a:t>
            </a:r>
            <a:r>
              <a:rPr lang="en-US" dirty="0" err="1"/>
              <a:t>gymryd</a:t>
            </a:r>
            <a:r>
              <a:rPr lang="en-US" dirty="0"/>
              <a:t> </a:t>
            </a:r>
            <a:r>
              <a:rPr lang="en-US" dirty="0" err="1"/>
              <a:t>rhan</a:t>
            </a:r>
            <a:r>
              <a:rPr lang="en-US" dirty="0"/>
              <a:t> </a:t>
            </a:r>
            <a:r>
              <a:rPr lang="en-US" dirty="0" err="1"/>
              <a:t>mewn</a:t>
            </a:r>
            <a:r>
              <a:rPr lang="en-US" dirty="0"/>
              <a:t> </a:t>
            </a:r>
            <a:r>
              <a:rPr lang="en-US" dirty="0" err="1"/>
              <a:t>dulliau</a:t>
            </a:r>
            <a:r>
              <a:rPr lang="en-US" dirty="0"/>
              <a:t> </a:t>
            </a:r>
            <a:r>
              <a:rPr lang="en-US" dirty="0" err="1"/>
              <a:t>arloesol</a:t>
            </a:r>
            <a:r>
              <a:rPr lang="en-US" dirty="0"/>
              <a:t> o </a:t>
            </a:r>
            <a:r>
              <a:rPr lang="en-US" dirty="0" err="1"/>
              <a:t>ddysgu</a:t>
            </a:r>
            <a:endParaRPr lang="en-US" dirty="0"/>
          </a:p>
          <a:p>
            <a:pPr marL="457200" lvl="1" indent="0">
              <a:buNone/>
            </a:pPr>
            <a:endParaRPr lang="en-US" sz="1600" dirty="0"/>
          </a:p>
          <a:p>
            <a:pPr marL="457200" lvl="1" indent="0" algn="r">
              <a:buNone/>
            </a:pPr>
            <a:r>
              <a:rPr lang="en-US" sz="2100" dirty="0" err="1"/>
              <a:t>Addasiad</a:t>
            </a:r>
            <a:r>
              <a:rPr lang="en-US" sz="2100" dirty="0"/>
              <a:t> o Skinner (2010, t. 47)</a:t>
            </a:r>
          </a:p>
        </p:txBody>
      </p:sp>
      <p:sp>
        <p:nvSpPr>
          <p:cNvPr id="5" name="Content Placeholder 4">
            <a:extLst>
              <a:ext uri="{FF2B5EF4-FFF2-40B4-BE49-F238E27FC236}">
                <a16:creationId xmlns:a16="http://schemas.microsoft.com/office/drawing/2014/main" id="{6F2327B3-497A-B1E1-6806-6EE89F535E89}"/>
              </a:ext>
            </a:extLst>
          </p:cNvPr>
          <p:cNvSpPr>
            <a:spLocks noGrp="1"/>
          </p:cNvSpPr>
          <p:nvPr>
            <p:ph sz="half" idx="2"/>
          </p:nvPr>
        </p:nvSpPr>
        <p:spPr>
          <a:xfrm>
            <a:off x="6172200" y="1513252"/>
            <a:ext cx="5181600" cy="4351338"/>
          </a:xfrm>
        </p:spPr>
        <p:txBody>
          <a:bodyPr>
            <a:normAutofit fontScale="85000" lnSpcReduction="20000"/>
          </a:bodyPr>
          <a:lstStyle/>
          <a:p>
            <a:r>
              <a:rPr lang="en-GB" dirty="0">
                <a:solidFill>
                  <a:srgbClr val="0070C0"/>
                </a:solidFill>
              </a:rPr>
              <a:t>Through engaging in youth work, young people should have opportunities to:</a:t>
            </a:r>
          </a:p>
          <a:p>
            <a:pPr lvl="1"/>
            <a:r>
              <a:rPr lang="en-GB" dirty="0">
                <a:solidFill>
                  <a:srgbClr val="0070C0"/>
                </a:solidFill>
              </a:rPr>
              <a:t>Promote self-discovery and self-development</a:t>
            </a:r>
          </a:p>
          <a:p>
            <a:pPr lvl="1"/>
            <a:r>
              <a:rPr lang="en-GB" dirty="0">
                <a:solidFill>
                  <a:srgbClr val="0070C0"/>
                </a:solidFill>
              </a:rPr>
              <a:t>Reveal their potential</a:t>
            </a:r>
          </a:p>
          <a:p>
            <a:pPr lvl="1"/>
            <a:r>
              <a:rPr lang="en-GB" dirty="0">
                <a:solidFill>
                  <a:srgbClr val="0070C0"/>
                </a:solidFill>
              </a:rPr>
              <a:t>Build their confidence </a:t>
            </a:r>
          </a:p>
          <a:p>
            <a:pPr lvl="1"/>
            <a:r>
              <a:rPr lang="en-GB" dirty="0">
                <a:solidFill>
                  <a:srgbClr val="0070C0"/>
                </a:solidFill>
              </a:rPr>
              <a:t>Develop their ability to build positive relationships with people</a:t>
            </a:r>
          </a:p>
          <a:p>
            <a:pPr lvl="1"/>
            <a:r>
              <a:rPr lang="en-GB" dirty="0">
                <a:solidFill>
                  <a:srgbClr val="0070C0"/>
                </a:solidFill>
              </a:rPr>
              <a:t>Increase their self-awareness</a:t>
            </a:r>
          </a:p>
          <a:p>
            <a:pPr lvl="1"/>
            <a:r>
              <a:rPr lang="en-GB" dirty="0">
                <a:solidFill>
                  <a:srgbClr val="0070C0"/>
                </a:solidFill>
              </a:rPr>
              <a:t>Achieve and celebrate</a:t>
            </a:r>
          </a:p>
          <a:p>
            <a:pPr lvl="1"/>
            <a:r>
              <a:rPr lang="en-GB" dirty="0">
                <a:solidFill>
                  <a:srgbClr val="0070C0"/>
                </a:solidFill>
              </a:rPr>
              <a:t>And through youth work, young people should engage in innovative approaches to learning</a:t>
            </a:r>
          </a:p>
          <a:p>
            <a:pPr lvl="1"/>
            <a:endParaRPr lang="en-GB" dirty="0">
              <a:solidFill>
                <a:srgbClr val="0070C0"/>
              </a:solidFill>
            </a:endParaRPr>
          </a:p>
          <a:p>
            <a:pPr marL="457200" lvl="1" indent="0" algn="r">
              <a:buNone/>
            </a:pPr>
            <a:r>
              <a:rPr lang="en-GB" dirty="0">
                <a:solidFill>
                  <a:srgbClr val="0070C0"/>
                </a:solidFill>
              </a:rPr>
              <a:t>Adapted from Skinner (2010, p. 47)</a:t>
            </a:r>
            <a:endParaRPr lang="en-US" dirty="0">
              <a:solidFill>
                <a:srgbClr val="0070C0"/>
              </a:solidFill>
            </a:endParaRPr>
          </a:p>
          <a:p>
            <a:endParaRPr lang="en-GB" dirty="0">
              <a:solidFill>
                <a:schemeClr val="accent6">
                  <a:lumMod val="75000"/>
                </a:schemeClr>
              </a:solidFill>
            </a:endParaRPr>
          </a:p>
        </p:txBody>
      </p:sp>
    </p:spTree>
    <p:extLst>
      <p:ext uri="{BB962C8B-B14F-4D97-AF65-F5344CB8AC3E}">
        <p14:creationId xmlns:p14="http://schemas.microsoft.com/office/powerpoint/2010/main" val="35108378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377351"/>
            <a:ext cx="5181600" cy="5706207"/>
          </a:xfrm>
        </p:spPr>
        <p:txBody>
          <a:bodyPr>
            <a:normAutofit fontScale="32500" lnSpcReduction="20000"/>
          </a:bodyPr>
          <a:lstStyle/>
          <a:p>
            <a:pPr>
              <a:lnSpc>
                <a:spcPct val="120000"/>
              </a:lnSpc>
            </a:pPr>
            <a:r>
              <a:rPr lang="en-US" sz="4800" dirty="0"/>
              <a:t>Heb </a:t>
            </a:r>
            <a:r>
              <a:rPr lang="en-US" sz="4800" dirty="0" err="1"/>
              <a:t>anghofio</a:t>
            </a:r>
            <a:r>
              <a:rPr lang="en-US" sz="4800" dirty="0"/>
              <a:t>, </a:t>
            </a:r>
            <a:r>
              <a:rPr lang="en-US" sz="4800" dirty="0" err="1"/>
              <a:t>wrth</a:t>
            </a:r>
            <a:r>
              <a:rPr lang="en-US" sz="4800" dirty="0"/>
              <a:t> </a:t>
            </a:r>
            <a:r>
              <a:rPr lang="en-US" sz="4800" dirty="0" err="1"/>
              <a:t>gwrs</a:t>
            </a:r>
            <a:r>
              <a:rPr lang="en-US" sz="4800" dirty="0"/>
              <a:t>, </a:t>
            </a:r>
            <a:r>
              <a:rPr lang="en-US" sz="4800" dirty="0" err="1"/>
              <a:t>yr</a:t>
            </a:r>
            <a:r>
              <a:rPr lang="en-US" sz="4800" dirty="0"/>
              <a:t> </a:t>
            </a:r>
            <a:r>
              <a:rPr lang="en-US" sz="4800" dirty="0" err="1"/>
              <a:t>angen</a:t>
            </a:r>
            <a:r>
              <a:rPr lang="en-US" sz="4800" dirty="0"/>
              <a:t> </a:t>
            </a:r>
            <a:r>
              <a:rPr lang="en-US" sz="4800" dirty="0" err="1"/>
              <a:t>i</a:t>
            </a:r>
            <a:r>
              <a:rPr lang="en-US" sz="4800" dirty="0"/>
              <a:t> </a:t>
            </a:r>
            <a:r>
              <a:rPr lang="en-US" sz="4800" dirty="0" err="1"/>
              <a:t>bobl</a:t>
            </a:r>
            <a:r>
              <a:rPr lang="en-US" sz="4800" dirty="0"/>
              <a:t> </a:t>
            </a:r>
            <a:r>
              <a:rPr lang="en-US" sz="4800" dirty="0" err="1"/>
              <a:t>ifanc</a:t>
            </a:r>
            <a:r>
              <a:rPr lang="en-US" sz="4800" dirty="0"/>
              <a:t> </a:t>
            </a:r>
            <a:r>
              <a:rPr lang="en-US" sz="4800" dirty="0" err="1"/>
              <a:t>gael</a:t>
            </a:r>
            <a:r>
              <a:rPr lang="en-US" sz="4800" dirty="0"/>
              <a:t> HWYL!</a:t>
            </a:r>
          </a:p>
          <a:p>
            <a:pPr>
              <a:lnSpc>
                <a:spcPct val="120000"/>
              </a:lnSpc>
            </a:pPr>
            <a:r>
              <a:rPr lang="en-US" sz="4800" dirty="0" err="1"/>
              <a:t>Bydd</a:t>
            </a:r>
            <a:r>
              <a:rPr lang="en-US" sz="4800" dirty="0"/>
              <a:t> </a:t>
            </a:r>
            <a:r>
              <a:rPr lang="en-US" sz="4800" dirty="0" err="1"/>
              <a:t>pobl</a:t>
            </a:r>
            <a:r>
              <a:rPr lang="en-US" sz="4800" dirty="0"/>
              <a:t> </a:t>
            </a:r>
            <a:r>
              <a:rPr lang="en-US" sz="4800" dirty="0" err="1"/>
              <a:t>ifanc</a:t>
            </a:r>
            <a:r>
              <a:rPr lang="en-US" sz="4800" dirty="0"/>
              <a:t> </a:t>
            </a:r>
            <a:r>
              <a:rPr lang="en-US" sz="4800" dirty="0" err="1"/>
              <a:t>hefyd</a:t>
            </a:r>
            <a:r>
              <a:rPr lang="en-US" sz="4800" dirty="0"/>
              <a:t> </a:t>
            </a:r>
            <a:r>
              <a:rPr lang="en-US" sz="4800" dirty="0" err="1"/>
              <a:t>yn</a:t>
            </a:r>
            <a:r>
              <a:rPr lang="en-US" sz="4800" dirty="0"/>
              <a:t> </a:t>
            </a:r>
            <a:r>
              <a:rPr lang="en-US" sz="4800" dirty="0" err="1"/>
              <a:t>gallu</a:t>
            </a:r>
            <a:r>
              <a:rPr lang="en-US" sz="4800" dirty="0"/>
              <a:t> </a:t>
            </a:r>
            <a:r>
              <a:rPr lang="en-US" sz="4800" dirty="0" err="1"/>
              <a:t>cael</a:t>
            </a:r>
            <a:r>
              <a:rPr lang="en-US" sz="4800" dirty="0"/>
              <a:t> </a:t>
            </a:r>
            <a:r>
              <a:rPr lang="en-US" sz="4800" dirty="0" err="1"/>
              <a:t>canlyniadau</a:t>
            </a:r>
            <a:r>
              <a:rPr lang="en-US" sz="4800" dirty="0"/>
              <a:t> </a:t>
            </a:r>
            <a:r>
              <a:rPr lang="en-US" sz="4800" dirty="0" err="1"/>
              <a:t>penodol</a:t>
            </a:r>
            <a:r>
              <a:rPr lang="en-US" sz="4800" dirty="0"/>
              <a:t> </a:t>
            </a:r>
            <a:r>
              <a:rPr lang="en-US" sz="4800" dirty="0" err="1"/>
              <a:t>o’u</a:t>
            </a:r>
            <a:r>
              <a:rPr lang="en-US" sz="4800" dirty="0"/>
              <a:t> </a:t>
            </a:r>
            <a:r>
              <a:rPr lang="en-US" sz="4800" dirty="0" err="1"/>
              <a:t>hymwneud</a:t>
            </a:r>
            <a:r>
              <a:rPr lang="en-US" sz="4800" dirty="0"/>
              <a:t> â </a:t>
            </a:r>
            <a:r>
              <a:rPr lang="en-US" sz="4800" dirty="0" err="1"/>
              <a:t>gwaith</a:t>
            </a:r>
            <a:r>
              <a:rPr lang="en-US" sz="4800" dirty="0"/>
              <a:t> </a:t>
            </a:r>
            <a:r>
              <a:rPr lang="en-US" sz="4800" dirty="0" err="1"/>
              <a:t>ieuenctid</a:t>
            </a:r>
            <a:r>
              <a:rPr lang="en-US" sz="4800" dirty="0"/>
              <a:t> y </a:t>
            </a:r>
            <a:r>
              <a:rPr lang="en-US" sz="4800" dirty="0" err="1"/>
              <a:t>gellir</a:t>
            </a:r>
            <a:r>
              <a:rPr lang="en-US" sz="4800" dirty="0"/>
              <a:t> </a:t>
            </a:r>
            <a:r>
              <a:rPr lang="en-US" sz="4800" dirty="0" err="1"/>
              <a:t>eu</a:t>
            </a:r>
            <a:r>
              <a:rPr lang="en-US" sz="4800" dirty="0"/>
              <a:t> </a:t>
            </a:r>
            <a:r>
              <a:rPr lang="en-US" sz="4800" dirty="0" err="1"/>
              <a:t>categoreiddio</a:t>
            </a:r>
            <a:r>
              <a:rPr lang="en-US" sz="4800" dirty="0"/>
              <a:t> o dan y </a:t>
            </a:r>
            <a:r>
              <a:rPr lang="en-US" sz="4800" dirty="0" err="1"/>
              <a:t>tair</a:t>
            </a:r>
            <a:r>
              <a:rPr lang="en-US" sz="4800" dirty="0"/>
              <a:t> </a:t>
            </a:r>
            <a:r>
              <a:rPr lang="en-US" sz="4800" dirty="0" err="1"/>
              <a:t>thema</a:t>
            </a:r>
            <a:r>
              <a:rPr lang="en-US" sz="4800" dirty="0"/>
              <a:t> </a:t>
            </a:r>
            <a:r>
              <a:rPr lang="en-US" sz="4800" dirty="0" err="1"/>
              <a:t>gyfarwydd</a:t>
            </a:r>
            <a:r>
              <a:rPr lang="en-US" sz="4800" dirty="0"/>
              <a:t> </a:t>
            </a:r>
            <a:r>
              <a:rPr lang="en-US" sz="4800" dirty="0" err="1"/>
              <a:t>hyn</a:t>
            </a:r>
            <a:r>
              <a:rPr lang="en-US" sz="4800" dirty="0"/>
              <a:t>:</a:t>
            </a:r>
          </a:p>
          <a:p>
            <a:pPr>
              <a:lnSpc>
                <a:spcPct val="120000"/>
              </a:lnSpc>
            </a:pPr>
            <a:r>
              <a:rPr lang="en-US" sz="3700" b="1" dirty="0" err="1"/>
              <a:t>Cyfranogiad</a:t>
            </a:r>
            <a:r>
              <a:rPr lang="en-US" sz="3700" b="1" dirty="0"/>
              <a:t> </a:t>
            </a:r>
            <a:r>
              <a:rPr lang="en-US" sz="3700" b="1" dirty="0" err="1"/>
              <a:t>Gweithredol</a:t>
            </a:r>
            <a:endParaRPr lang="en-US" sz="3700" b="1" dirty="0"/>
          </a:p>
          <a:p>
            <a:pPr lvl="1">
              <a:lnSpc>
                <a:spcPct val="120000"/>
              </a:lnSpc>
            </a:pPr>
            <a:r>
              <a:rPr lang="en-US" sz="3400" dirty="0" err="1"/>
              <a:t>Mwynhad</a:t>
            </a:r>
            <a:r>
              <a:rPr lang="en-US" sz="3400" dirty="0"/>
              <a:t> a </a:t>
            </a:r>
            <a:r>
              <a:rPr lang="en-US" sz="3400" dirty="0" err="1"/>
              <a:t>chyflawniad</a:t>
            </a:r>
            <a:r>
              <a:rPr lang="en-US" sz="3400" dirty="0"/>
              <a:t>;</a:t>
            </a:r>
          </a:p>
          <a:p>
            <a:pPr lvl="1">
              <a:lnSpc>
                <a:spcPct val="120000"/>
              </a:lnSpc>
            </a:pPr>
            <a:r>
              <a:rPr lang="en-US" sz="3400" dirty="0" err="1"/>
              <a:t>Gwell</a:t>
            </a:r>
            <a:r>
              <a:rPr lang="en-US" sz="3400" dirty="0"/>
              <a:t> iechyd, </a:t>
            </a:r>
            <a:r>
              <a:rPr lang="en-US" sz="3400" dirty="0" err="1"/>
              <a:t>ffitrwydd</a:t>
            </a:r>
            <a:r>
              <a:rPr lang="en-US" sz="3400" dirty="0"/>
              <a:t> a </a:t>
            </a:r>
            <a:r>
              <a:rPr lang="en-US" sz="3400" dirty="0" err="1"/>
              <a:t>lles</a:t>
            </a:r>
            <a:r>
              <a:rPr lang="en-US" sz="3400" dirty="0"/>
              <a:t>;</a:t>
            </a:r>
          </a:p>
          <a:p>
            <a:pPr lvl="1">
              <a:lnSpc>
                <a:spcPct val="120000"/>
              </a:lnSpc>
            </a:pPr>
            <a:r>
              <a:rPr lang="en-US" sz="3400" dirty="0" err="1"/>
              <a:t>Cymryd</a:t>
            </a:r>
            <a:r>
              <a:rPr lang="en-US" sz="3400" dirty="0"/>
              <a:t> </a:t>
            </a:r>
            <a:r>
              <a:rPr lang="en-US" sz="3400" dirty="0" err="1"/>
              <a:t>rhan</a:t>
            </a:r>
            <a:r>
              <a:rPr lang="en-US" sz="3400" dirty="0"/>
              <a:t> </a:t>
            </a:r>
            <a:r>
              <a:rPr lang="en-US" sz="3400" dirty="0" err="1"/>
              <a:t>mewn</a:t>
            </a:r>
            <a:r>
              <a:rPr lang="en-US" sz="3400" dirty="0"/>
              <a:t> </a:t>
            </a:r>
            <a:r>
              <a:rPr lang="en-US" sz="3400" dirty="0" err="1"/>
              <a:t>gweithgareddau</a:t>
            </a:r>
            <a:r>
              <a:rPr lang="en-US" sz="3400" dirty="0"/>
              <a:t> </a:t>
            </a:r>
            <a:r>
              <a:rPr lang="en-US" sz="3400" dirty="0" err="1"/>
              <a:t>cymunedol</a:t>
            </a:r>
            <a:endParaRPr lang="en-US" sz="3400" dirty="0"/>
          </a:p>
          <a:p>
            <a:pPr>
              <a:lnSpc>
                <a:spcPct val="120000"/>
              </a:lnSpc>
            </a:pPr>
            <a:r>
              <a:rPr lang="en-US" sz="3700" b="1" dirty="0" err="1"/>
              <a:t>Datblygu</a:t>
            </a:r>
            <a:r>
              <a:rPr lang="en-US" sz="3700" b="1" dirty="0"/>
              <a:t> </a:t>
            </a:r>
            <a:r>
              <a:rPr lang="en-US" sz="3700" b="1" dirty="0" err="1"/>
              <a:t>Sgiliau</a:t>
            </a:r>
            <a:r>
              <a:rPr lang="en-US" sz="3700" b="1" dirty="0"/>
              <a:t> </a:t>
            </a:r>
            <a:r>
              <a:rPr lang="en-US" sz="3700" b="1" dirty="0" err="1"/>
              <a:t>Ehangach</a:t>
            </a:r>
            <a:endParaRPr lang="en-US" sz="3700" b="1" dirty="0"/>
          </a:p>
          <a:p>
            <a:pPr lvl="1">
              <a:lnSpc>
                <a:spcPct val="120000"/>
              </a:lnSpc>
            </a:pPr>
            <a:r>
              <a:rPr lang="en-US" sz="3400" dirty="0" err="1"/>
              <a:t>Adeiladu</a:t>
            </a:r>
            <a:r>
              <a:rPr lang="en-US" sz="3400" dirty="0"/>
              <a:t> </a:t>
            </a:r>
            <a:r>
              <a:rPr lang="en-US" sz="3400" dirty="0" err="1"/>
              <a:t>tim</a:t>
            </a:r>
            <a:endParaRPr lang="en-US" sz="3400" dirty="0"/>
          </a:p>
          <a:p>
            <a:pPr lvl="1">
              <a:lnSpc>
                <a:spcPct val="120000"/>
              </a:lnSpc>
            </a:pPr>
            <a:r>
              <a:rPr lang="en-US" sz="3400" dirty="0" err="1"/>
              <a:t>Cyfathrebu</a:t>
            </a:r>
            <a:endParaRPr lang="en-US" sz="3400" dirty="0"/>
          </a:p>
          <a:p>
            <a:pPr lvl="1">
              <a:lnSpc>
                <a:spcPct val="120000"/>
              </a:lnSpc>
            </a:pPr>
            <a:r>
              <a:rPr lang="en-US" sz="3400" dirty="0" err="1"/>
              <a:t>Datrys</a:t>
            </a:r>
            <a:r>
              <a:rPr lang="en-US" sz="3400" dirty="0"/>
              <a:t> </a:t>
            </a:r>
            <a:r>
              <a:rPr lang="en-US" sz="3400" dirty="0" err="1"/>
              <a:t>Problemau</a:t>
            </a:r>
            <a:endParaRPr lang="en-US" sz="3400" dirty="0"/>
          </a:p>
          <a:p>
            <a:pPr>
              <a:lnSpc>
                <a:spcPct val="120000"/>
              </a:lnSpc>
            </a:pPr>
            <a:r>
              <a:rPr lang="en-US" sz="3700" b="1" dirty="0" err="1"/>
              <a:t>Cymhwysedd</a:t>
            </a:r>
            <a:r>
              <a:rPr lang="en-US" sz="3700" b="1" dirty="0"/>
              <a:t> </a:t>
            </a:r>
            <a:r>
              <a:rPr lang="en-US" sz="3700" b="1" dirty="0" err="1"/>
              <a:t>Emosiynol</a:t>
            </a:r>
            <a:r>
              <a:rPr lang="en-US" sz="3700" b="1" dirty="0"/>
              <a:t> </a:t>
            </a:r>
            <a:r>
              <a:rPr lang="en-US" sz="3700" b="1" dirty="0" err="1"/>
              <a:t>Gwell</a:t>
            </a:r>
            <a:endParaRPr lang="en-US" sz="3700" b="1" dirty="0"/>
          </a:p>
          <a:p>
            <a:pPr lvl="1">
              <a:lnSpc>
                <a:spcPct val="120000"/>
              </a:lnSpc>
            </a:pPr>
            <a:r>
              <a:rPr lang="en-US" sz="3400" dirty="0" err="1"/>
              <a:t>Lefelau</a:t>
            </a:r>
            <a:r>
              <a:rPr lang="en-US" sz="3400" dirty="0"/>
              <a:t> </a:t>
            </a:r>
            <a:r>
              <a:rPr lang="en-US" sz="3400" dirty="0" err="1"/>
              <a:t>uwch</a:t>
            </a:r>
            <a:r>
              <a:rPr lang="en-US" sz="3400" dirty="0"/>
              <a:t> o </a:t>
            </a:r>
            <a:r>
              <a:rPr lang="en-US" sz="3400" dirty="0" err="1"/>
              <a:t>hyder</a:t>
            </a:r>
            <a:r>
              <a:rPr lang="en-US" sz="3400" dirty="0"/>
              <a:t> a </a:t>
            </a:r>
            <a:r>
              <a:rPr lang="en-US" sz="3400" dirty="0" err="1"/>
              <a:t>hunan-gymhelliant</a:t>
            </a:r>
            <a:endParaRPr lang="en-US" sz="3400" dirty="0"/>
          </a:p>
          <a:p>
            <a:pPr lvl="1">
              <a:lnSpc>
                <a:spcPct val="120000"/>
              </a:lnSpc>
            </a:pPr>
            <a:r>
              <a:rPr lang="en-US" sz="3400" dirty="0" err="1"/>
              <a:t>Cynnal</a:t>
            </a:r>
            <a:r>
              <a:rPr lang="en-US" sz="3400" dirty="0"/>
              <a:t> y </a:t>
            </a:r>
            <a:r>
              <a:rPr lang="en-US" sz="3400" dirty="0" err="1"/>
              <a:t>gallu</a:t>
            </a:r>
            <a:r>
              <a:rPr lang="en-US" sz="3400" dirty="0"/>
              <a:t> </a:t>
            </a:r>
            <a:r>
              <a:rPr lang="en-US" sz="3400" dirty="0" err="1"/>
              <a:t>i</a:t>
            </a:r>
            <a:r>
              <a:rPr lang="en-US" sz="3400" dirty="0"/>
              <a:t> </a:t>
            </a:r>
            <a:r>
              <a:rPr lang="en-US" sz="3400" dirty="0" err="1"/>
              <a:t>ddatblygu</a:t>
            </a:r>
            <a:r>
              <a:rPr lang="en-US" sz="3400" dirty="0"/>
              <a:t> a </a:t>
            </a:r>
            <a:r>
              <a:rPr lang="en-US" sz="3400" dirty="0" err="1"/>
              <a:t>chynnal</a:t>
            </a:r>
            <a:r>
              <a:rPr lang="en-US" sz="3400" dirty="0"/>
              <a:t> </a:t>
            </a:r>
            <a:r>
              <a:rPr lang="en-US" sz="3400" dirty="0" err="1"/>
              <a:t>perthnasoedd</a:t>
            </a:r>
            <a:r>
              <a:rPr lang="en-US" sz="3400" dirty="0"/>
              <a:t> </a:t>
            </a:r>
            <a:r>
              <a:rPr lang="en-US" sz="3400" dirty="0" err="1"/>
              <a:t>mewn</a:t>
            </a:r>
            <a:r>
              <a:rPr lang="en-US" sz="3400" dirty="0"/>
              <a:t> </a:t>
            </a:r>
            <a:r>
              <a:rPr lang="en-US" sz="3400" dirty="0" err="1"/>
              <a:t>ystod</a:t>
            </a:r>
            <a:r>
              <a:rPr lang="en-US" sz="3400" dirty="0"/>
              <a:t> </a:t>
            </a:r>
            <a:r>
              <a:rPr lang="en-US" sz="3400" dirty="0" err="1"/>
              <a:t>eang</a:t>
            </a:r>
            <a:r>
              <a:rPr lang="en-US" sz="3400" dirty="0"/>
              <a:t> o </a:t>
            </a:r>
            <a:r>
              <a:rPr lang="en-US" sz="3400" dirty="0" err="1"/>
              <a:t>leoliadau</a:t>
            </a:r>
            <a:endParaRPr lang="en-US" sz="3400" dirty="0"/>
          </a:p>
          <a:p>
            <a:pPr lvl="1">
              <a:lnSpc>
                <a:spcPct val="120000"/>
              </a:lnSpc>
            </a:pPr>
            <a:r>
              <a:rPr lang="en-US" sz="3400" dirty="0" err="1"/>
              <a:t>Empathi</a:t>
            </a:r>
            <a:r>
              <a:rPr lang="en-US" sz="3400" dirty="0"/>
              <a:t> ac </a:t>
            </a:r>
            <a:r>
              <a:rPr lang="en-US" sz="3400" dirty="0" err="1"/>
              <a:t>ystyriaeth</a:t>
            </a:r>
            <a:r>
              <a:rPr lang="en-US" sz="3400" dirty="0"/>
              <a:t> </a:t>
            </a:r>
            <a:r>
              <a:rPr lang="en-US" sz="3400" dirty="0" err="1"/>
              <a:t>i</a:t>
            </a:r>
            <a:r>
              <a:rPr lang="en-US" sz="3400" dirty="0"/>
              <a:t> </a:t>
            </a:r>
            <a:r>
              <a:rPr lang="en-US" sz="3400" dirty="0" err="1"/>
              <a:t>eraill</a:t>
            </a:r>
            <a:endParaRPr lang="en-US" sz="3400" dirty="0"/>
          </a:p>
          <a:p>
            <a:endParaRPr lang="en-US" dirty="0"/>
          </a:p>
          <a:p>
            <a:pPr marL="0" indent="0" algn="r">
              <a:buNone/>
            </a:pPr>
            <a:r>
              <a:rPr lang="en-US" dirty="0"/>
              <a:t>(</a:t>
            </a:r>
            <a:r>
              <a:rPr lang="en-US" dirty="0" err="1"/>
              <a:t>LlCC</a:t>
            </a:r>
            <a:r>
              <a:rPr lang="en-US" dirty="0"/>
              <a:t>, 2007, t. 7)</a:t>
            </a:r>
          </a:p>
        </p:txBody>
      </p:sp>
      <p:sp>
        <p:nvSpPr>
          <p:cNvPr id="5" name="Content Placeholder 4">
            <a:extLst>
              <a:ext uri="{FF2B5EF4-FFF2-40B4-BE49-F238E27FC236}">
                <a16:creationId xmlns:a16="http://schemas.microsoft.com/office/drawing/2014/main" id="{6B578113-84F0-930A-B1EB-B5F72DA43AB1}"/>
              </a:ext>
            </a:extLst>
          </p:cNvPr>
          <p:cNvSpPr>
            <a:spLocks noGrp="1"/>
          </p:cNvSpPr>
          <p:nvPr>
            <p:ph sz="half" idx="2"/>
          </p:nvPr>
        </p:nvSpPr>
        <p:spPr>
          <a:xfrm>
            <a:off x="6019800" y="377351"/>
            <a:ext cx="5181600" cy="5706207"/>
          </a:xfrm>
        </p:spPr>
        <p:txBody>
          <a:bodyPr>
            <a:normAutofit fontScale="32500" lnSpcReduction="20000"/>
          </a:bodyPr>
          <a:lstStyle/>
          <a:p>
            <a:pPr>
              <a:lnSpc>
                <a:spcPct val="120000"/>
              </a:lnSpc>
            </a:pPr>
            <a:r>
              <a:rPr lang="en-GB" sz="4800" dirty="0">
                <a:solidFill>
                  <a:srgbClr val="0070C0"/>
                </a:solidFill>
              </a:rPr>
              <a:t>Without forgetting, of course, the need for young people to have </a:t>
            </a:r>
            <a:r>
              <a:rPr lang="en-GB" sz="4800" b="1" dirty="0">
                <a:solidFill>
                  <a:srgbClr val="0070C0"/>
                </a:solidFill>
              </a:rPr>
              <a:t>FUN</a:t>
            </a:r>
            <a:r>
              <a:rPr lang="en-GB" sz="4800" dirty="0">
                <a:solidFill>
                  <a:srgbClr val="0070C0"/>
                </a:solidFill>
              </a:rPr>
              <a:t>!</a:t>
            </a:r>
          </a:p>
          <a:p>
            <a:pPr>
              <a:lnSpc>
                <a:spcPct val="120000"/>
              </a:lnSpc>
            </a:pPr>
            <a:r>
              <a:rPr lang="en-GB" sz="4800" dirty="0">
                <a:solidFill>
                  <a:srgbClr val="0070C0"/>
                </a:solidFill>
              </a:rPr>
              <a:t>Young people will also be able to gain specific outcomes from their involvement in youth work which can be categorised under these three familiar themes:</a:t>
            </a:r>
            <a:endParaRPr lang="en-GB" sz="3800" dirty="0">
              <a:solidFill>
                <a:srgbClr val="0070C0"/>
              </a:solidFill>
            </a:endParaRPr>
          </a:p>
          <a:p>
            <a:pPr>
              <a:lnSpc>
                <a:spcPct val="120000"/>
              </a:lnSpc>
            </a:pPr>
            <a:r>
              <a:rPr lang="en-GB" altLang="en-US" sz="3800" b="1" dirty="0">
                <a:solidFill>
                  <a:srgbClr val="0070C0"/>
                </a:solidFill>
              </a:rPr>
              <a:t>Active Participation</a:t>
            </a:r>
          </a:p>
          <a:p>
            <a:pPr lvl="1">
              <a:lnSpc>
                <a:spcPct val="120000"/>
              </a:lnSpc>
            </a:pPr>
            <a:r>
              <a:rPr lang="en-GB" altLang="en-US" sz="3400" dirty="0">
                <a:solidFill>
                  <a:srgbClr val="0070C0"/>
                </a:solidFill>
              </a:rPr>
              <a:t>Enjoyment and achievement;</a:t>
            </a:r>
          </a:p>
          <a:p>
            <a:pPr lvl="1">
              <a:lnSpc>
                <a:spcPct val="120000"/>
              </a:lnSpc>
            </a:pPr>
            <a:r>
              <a:rPr lang="en-GB" altLang="en-US" sz="3400" dirty="0">
                <a:solidFill>
                  <a:srgbClr val="0070C0"/>
                </a:solidFill>
              </a:rPr>
              <a:t>Improved health, fitness and well being;</a:t>
            </a:r>
          </a:p>
          <a:p>
            <a:pPr lvl="1">
              <a:lnSpc>
                <a:spcPct val="120000"/>
              </a:lnSpc>
            </a:pPr>
            <a:r>
              <a:rPr lang="en-GB" altLang="en-US" sz="3400" dirty="0">
                <a:solidFill>
                  <a:srgbClr val="0070C0"/>
                </a:solidFill>
              </a:rPr>
              <a:t>Becoming involved in community activities</a:t>
            </a:r>
          </a:p>
          <a:p>
            <a:pPr>
              <a:lnSpc>
                <a:spcPct val="120000"/>
              </a:lnSpc>
            </a:pPr>
            <a:r>
              <a:rPr lang="en-GB" altLang="en-US" sz="3800" b="1" dirty="0">
                <a:solidFill>
                  <a:srgbClr val="0070C0"/>
                </a:solidFill>
              </a:rPr>
              <a:t>Wider Skills Development</a:t>
            </a:r>
          </a:p>
          <a:p>
            <a:pPr lvl="1">
              <a:lnSpc>
                <a:spcPct val="120000"/>
              </a:lnSpc>
            </a:pPr>
            <a:r>
              <a:rPr lang="en-GB" altLang="en-US" sz="3400" dirty="0">
                <a:solidFill>
                  <a:srgbClr val="0070C0"/>
                </a:solidFill>
              </a:rPr>
              <a:t>Team building</a:t>
            </a:r>
          </a:p>
          <a:p>
            <a:pPr lvl="1">
              <a:lnSpc>
                <a:spcPct val="120000"/>
              </a:lnSpc>
            </a:pPr>
            <a:r>
              <a:rPr lang="en-GB" altLang="en-US" sz="3400" dirty="0">
                <a:solidFill>
                  <a:srgbClr val="0070C0"/>
                </a:solidFill>
              </a:rPr>
              <a:t>Communication</a:t>
            </a:r>
          </a:p>
          <a:p>
            <a:pPr lvl="1">
              <a:lnSpc>
                <a:spcPct val="120000"/>
              </a:lnSpc>
            </a:pPr>
            <a:r>
              <a:rPr lang="en-GB" altLang="en-US" sz="3400" dirty="0">
                <a:solidFill>
                  <a:srgbClr val="0070C0"/>
                </a:solidFill>
              </a:rPr>
              <a:t>Problem solving</a:t>
            </a:r>
          </a:p>
          <a:p>
            <a:pPr>
              <a:lnSpc>
                <a:spcPct val="120000"/>
              </a:lnSpc>
            </a:pPr>
            <a:r>
              <a:rPr lang="en-GB" altLang="en-US" sz="3800" b="1" dirty="0">
                <a:solidFill>
                  <a:srgbClr val="0070C0"/>
                </a:solidFill>
              </a:rPr>
              <a:t>Enhanced Emotional Competence</a:t>
            </a:r>
          </a:p>
          <a:p>
            <a:pPr lvl="1">
              <a:lnSpc>
                <a:spcPct val="120000"/>
              </a:lnSpc>
            </a:pPr>
            <a:r>
              <a:rPr lang="en-GB" altLang="en-US" sz="3400" dirty="0">
                <a:solidFill>
                  <a:srgbClr val="0070C0"/>
                </a:solidFill>
              </a:rPr>
              <a:t>Increased levels of confidence and self-motivation</a:t>
            </a:r>
          </a:p>
          <a:p>
            <a:pPr lvl="1">
              <a:lnSpc>
                <a:spcPct val="120000"/>
              </a:lnSpc>
            </a:pPr>
            <a:r>
              <a:rPr lang="en-GB" altLang="en-US" sz="3400" dirty="0">
                <a:solidFill>
                  <a:srgbClr val="0070C0"/>
                </a:solidFill>
              </a:rPr>
              <a:t>Maintaining the ability to develop and sustain relationships in a wide range of settings</a:t>
            </a:r>
          </a:p>
          <a:p>
            <a:pPr lvl="1">
              <a:lnSpc>
                <a:spcPct val="120000"/>
              </a:lnSpc>
            </a:pPr>
            <a:r>
              <a:rPr lang="en-GB" altLang="en-US" sz="3400" dirty="0">
                <a:solidFill>
                  <a:srgbClr val="0070C0"/>
                </a:solidFill>
              </a:rPr>
              <a:t>Empathy with and consideration for others</a:t>
            </a:r>
          </a:p>
          <a:p>
            <a:pPr marL="914400" lvl="2" indent="0">
              <a:lnSpc>
                <a:spcPct val="80000"/>
              </a:lnSpc>
              <a:buNone/>
            </a:pPr>
            <a:endParaRPr lang="en-GB" altLang="en-US" sz="2300" dirty="0">
              <a:solidFill>
                <a:srgbClr val="0070C0"/>
              </a:solidFill>
            </a:endParaRPr>
          </a:p>
          <a:p>
            <a:pPr lvl="2" algn="r">
              <a:lnSpc>
                <a:spcPct val="80000"/>
              </a:lnSpc>
              <a:buNone/>
            </a:pPr>
            <a:r>
              <a:rPr lang="en-GB" altLang="en-US" sz="2300" dirty="0">
                <a:solidFill>
                  <a:srgbClr val="0070C0"/>
                </a:solidFill>
              </a:rPr>
              <a:t>(WAG, 2007, p. 7</a:t>
            </a:r>
            <a:r>
              <a:rPr lang="en-GB" altLang="en-US" sz="1600" dirty="0">
                <a:solidFill>
                  <a:srgbClr val="0070C0"/>
                </a:solidFill>
              </a:rPr>
              <a:t>)</a:t>
            </a:r>
          </a:p>
          <a:p>
            <a:endParaRPr lang="en-GB" dirty="0">
              <a:solidFill>
                <a:schemeClr val="accent6">
                  <a:lumMod val="75000"/>
                </a:schemeClr>
              </a:solidFill>
            </a:endParaRPr>
          </a:p>
        </p:txBody>
      </p:sp>
    </p:spTree>
    <p:extLst>
      <p:ext uri="{BB962C8B-B14F-4D97-AF65-F5344CB8AC3E}">
        <p14:creationId xmlns:p14="http://schemas.microsoft.com/office/powerpoint/2010/main" val="13687638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610212"/>
            <a:ext cx="5181600" cy="4351338"/>
          </a:xfrm>
        </p:spPr>
        <p:txBody>
          <a:bodyPr>
            <a:normAutofit/>
          </a:bodyPr>
          <a:lstStyle/>
          <a:p>
            <a:r>
              <a:rPr lang="en-GB" sz="2400" dirty="0"/>
              <a:t>Mae Skinner (2010, t. 26) </a:t>
            </a:r>
            <a:r>
              <a:rPr lang="en-GB" sz="2400" dirty="0" err="1"/>
              <a:t>yn</a:t>
            </a:r>
            <a:r>
              <a:rPr lang="en-GB" sz="2400" dirty="0"/>
              <a:t> nodi </a:t>
            </a:r>
            <a:r>
              <a:rPr lang="en-GB" sz="2400" dirty="0" err="1"/>
              <a:t>sut</a:t>
            </a:r>
            <a:r>
              <a:rPr lang="en-GB" sz="2400" dirty="0"/>
              <a:t> y gall </a:t>
            </a:r>
            <a:r>
              <a:rPr lang="en-GB" sz="2400" dirty="0" err="1"/>
              <a:t>cyfleoedd</a:t>
            </a:r>
            <a:r>
              <a:rPr lang="en-GB" sz="2400" dirty="0"/>
              <a:t> </a:t>
            </a:r>
            <a:r>
              <a:rPr lang="en-GB" sz="2400" dirty="0" err="1"/>
              <a:t>ar</a:t>
            </a:r>
            <a:r>
              <a:rPr lang="en-GB" sz="2400" dirty="0"/>
              <a:t> </a:t>
            </a:r>
            <a:r>
              <a:rPr lang="en-GB" sz="2400" dirty="0" err="1"/>
              <a:t>gyfer</a:t>
            </a:r>
            <a:r>
              <a:rPr lang="en-GB" sz="2400" dirty="0"/>
              <a:t> </a:t>
            </a:r>
            <a:r>
              <a:rPr lang="en-GB" sz="2400" dirty="0" err="1"/>
              <a:t>annog</a:t>
            </a:r>
            <a:r>
              <a:rPr lang="en-GB" sz="2400" dirty="0"/>
              <a:t> a </a:t>
            </a:r>
            <a:r>
              <a:rPr lang="en-GB" sz="2400" dirty="0" err="1"/>
              <a:t>chefnogi</a:t>
            </a:r>
            <a:r>
              <a:rPr lang="en-GB" sz="2400" dirty="0"/>
              <a:t> </a:t>
            </a:r>
            <a:r>
              <a:rPr lang="en-GB" sz="2400" dirty="0" err="1"/>
              <a:t>taith</a:t>
            </a:r>
            <a:r>
              <a:rPr lang="en-GB" sz="2400" dirty="0"/>
              <a:t> </a:t>
            </a:r>
            <a:r>
              <a:rPr lang="en-GB" sz="2400" dirty="0" err="1"/>
              <a:t>ddatblygiadol</a:t>
            </a:r>
            <a:r>
              <a:rPr lang="en-GB" sz="2400" dirty="0"/>
              <a:t> </a:t>
            </a:r>
            <a:r>
              <a:rPr lang="en-GB" sz="2400" dirty="0" err="1"/>
              <a:t>pobl</a:t>
            </a:r>
            <a:r>
              <a:rPr lang="en-GB" sz="2400" dirty="0"/>
              <a:t> </a:t>
            </a:r>
            <a:r>
              <a:rPr lang="en-GB" sz="2400" dirty="0" err="1"/>
              <a:t>ifanc</a:t>
            </a:r>
            <a:r>
              <a:rPr lang="en-GB" sz="2400" dirty="0"/>
              <a:t> </a:t>
            </a:r>
            <a:r>
              <a:rPr lang="en-GB" sz="2400" dirty="0" err="1"/>
              <a:t>fod</a:t>
            </a:r>
            <a:r>
              <a:rPr lang="en-GB" sz="2400" dirty="0"/>
              <a:t> </a:t>
            </a:r>
            <a:r>
              <a:rPr lang="en-GB" sz="2400" dirty="0" err="1"/>
              <a:t>yn</a:t>
            </a:r>
            <a:r>
              <a:rPr lang="en-GB" sz="2400" dirty="0"/>
              <a:t> “thin on the ground in the current climate”.  Mae Skinner (ibid) </a:t>
            </a:r>
            <a:r>
              <a:rPr lang="en-GB" sz="2400" dirty="0" err="1"/>
              <a:t>yn</a:t>
            </a:r>
            <a:r>
              <a:rPr lang="en-GB" sz="2400" dirty="0"/>
              <a:t> </a:t>
            </a:r>
            <a:r>
              <a:rPr lang="en-GB" sz="2400" dirty="0" err="1"/>
              <a:t>rhoi</a:t>
            </a:r>
            <a:r>
              <a:rPr lang="en-GB" sz="2400" dirty="0"/>
              <a:t> </a:t>
            </a:r>
            <a:r>
              <a:rPr lang="en-GB" sz="2400" dirty="0" err="1"/>
              <a:t>sylw</a:t>
            </a:r>
            <a:r>
              <a:rPr lang="en-GB" sz="2400" dirty="0"/>
              <a:t> a </a:t>
            </a:r>
            <a:r>
              <a:rPr lang="en-GB" sz="2400" dirty="0" err="1"/>
              <a:t>wnaed</a:t>
            </a:r>
            <a:r>
              <a:rPr lang="en-GB" sz="2400" dirty="0"/>
              <a:t> </a:t>
            </a:r>
            <a:r>
              <a:rPr lang="en-GB" sz="2400" dirty="0" err="1"/>
              <a:t>gan</a:t>
            </a:r>
            <a:r>
              <a:rPr lang="en-GB" sz="2400" dirty="0"/>
              <a:t> </a:t>
            </a:r>
            <a:r>
              <a:rPr lang="en-GB" sz="2400" dirty="0" err="1"/>
              <a:t>uwch</a:t>
            </a:r>
            <a:r>
              <a:rPr lang="en-GB" sz="2400" dirty="0"/>
              <a:t> </a:t>
            </a:r>
            <a:r>
              <a:rPr lang="en-GB" sz="2400" dirty="0" err="1"/>
              <a:t>weithiwr</a:t>
            </a:r>
            <a:r>
              <a:rPr lang="en-GB" sz="2400" dirty="0"/>
              <a:t> </a:t>
            </a:r>
            <a:r>
              <a:rPr lang="en-GB" sz="2400" dirty="0" err="1"/>
              <a:t>ieuenctid</a:t>
            </a:r>
            <a:r>
              <a:rPr lang="en-GB" sz="2400" dirty="0"/>
              <a:t>, </a:t>
            </a:r>
            <a:r>
              <a:rPr lang="en-GB" sz="2400" dirty="0" err="1"/>
              <a:t>sy’n</a:t>
            </a:r>
            <a:r>
              <a:rPr lang="en-GB" sz="2400" dirty="0"/>
              <a:t> nodi </a:t>
            </a:r>
            <a:r>
              <a:rPr lang="en-GB" sz="2400" dirty="0" err="1"/>
              <a:t>sut</a:t>
            </a:r>
            <a:r>
              <a:rPr lang="en-GB" sz="2400" dirty="0"/>
              <a:t>:</a:t>
            </a:r>
            <a:endParaRPr lang="en-US" sz="2400" dirty="0"/>
          </a:p>
        </p:txBody>
      </p:sp>
      <p:sp>
        <p:nvSpPr>
          <p:cNvPr id="7" name="Content Placeholder 6">
            <a:extLst>
              <a:ext uri="{FF2B5EF4-FFF2-40B4-BE49-F238E27FC236}">
                <a16:creationId xmlns:a16="http://schemas.microsoft.com/office/drawing/2014/main" id="{05E2B8A7-6214-9EC8-4330-8F43BD3E9707}"/>
              </a:ext>
            </a:extLst>
          </p:cNvPr>
          <p:cNvSpPr>
            <a:spLocks noGrp="1"/>
          </p:cNvSpPr>
          <p:nvPr>
            <p:ph sz="half" idx="2"/>
          </p:nvPr>
        </p:nvSpPr>
        <p:spPr>
          <a:xfrm>
            <a:off x="6019800" y="610212"/>
            <a:ext cx="5181600" cy="4351338"/>
          </a:xfrm>
        </p:spPr>
        <p:txBody>
          <a:bodyPr>
            <a:normAutofit/>
          </a:bodyPr>
          <a:lstStyle/>
          <a:p>
            <a:r>
              <a:rPr lang="en-GB" sz="2400" dirty="0">
                <a:solidFill>
                  <a:srgbClr val="0070C0"/>
                </a:solidFill>
              </a:rPr>
              <a:t>Skinner (2010, p. 26) notes how opportunities for encouraging and supporting young people’s developmental journey can be “thin on the ground in the current climate”.  Skinner (ibid) provides an observation made by a senior youth worker, who notes how:</a:t>
            </a:r>
          </a:p>
          <a:p>
            <a:endParaRPr lang="en-GB" dirty="0">
              <a:solidFill>
                <a:schemeClr val="accent6">
                  <a:lumMod val="75000"/>
                </a:schemeClr>
              </a:solidFill>
            </a:endParaRPr>
          </a:p>
        </p:txBody>
      </p:sp>
      <p:sp>
        <p:nvSpPr>
          <p:cNvPr id="4" name="TextBox 3"/>
          <p:cNvSpPr txBox="1"/>
          <p:nvPr/>
        </p:nvSpPr>
        <p:spPr>
          <a:xfrm>
            <a:off x="1771338" y="3495066"/>
            <a:ext cx="8649324" cy="2031325"/>
          </a:xfrm>
          <a:prstGeom prst="rect">
            <a:avLst/>
          </a:prstGeom>
          <a:noFill/>
        </p:spPr>
        <p:txBody>
          <a:bodyPr wrap="square" rtlCol="0">
            <a:spAutoFit/>
          </a:bodyPr>
          <a:lstStyle/>
          <a:p>
            <a:pPr algn="just"/>
            <a:r>
              <a:rPr lang="en-GB" dirty="0">
                <a:solidFill>
                  <a:srgbClr val="0070C0"/>
                </a:solidFill>
              </a:rPr>
              <a:t>Everything has to be planned so far in advance these days.  If we want to take young people off-site, we have to complete a form and get agreement two weeks in advance.  I seem to spend more and more time filling in record sheets about predicted and achieved outcomes and applying for funding, than talking to young people.  You really have to be determined to spend time with young people and be responsive to them – it’s so easy to get pulled in other directions…</a:t>
            </a:r>
          </a:p>
          <a:p>
            <a:pPr algn="just"/>
            <a:endParaRPr lang="en-GB" dirty="0">
              <a:solidFill>
                <a:schemeClr val="accent6">
                  <a:lumMod val="75000"/>
                </a:schemeClr>
              </a:solidFill>
            </a:endParaRPr>
          </a:p>
        </p:txBody>
      </p:sp>
      <p:sp>
        <p:nvSpPr>
          <p:cNvPr id="5" name="TextBox 4"/>
          <p:cNvSpPr txBox="1"/>
          <p:nvPr/>
        </p:nvSpPr>
        <p:spPr>
          <a:xfrm>
            <a:off x="6258812" y="5252559"/>
            <a:ext cx="5337896" cy="369332"/>
          </a:xfrm>
          <a:prstGeom prst="rect">
            <a:avLst/>
          </a:prstGeom>
          <a:noFill/>
        </p:spPr>
        <p:txBody>
          <a:bodyPr wrap="square" rtlCol="0">
            <a:spAutoFit/>
          </a:bodyPr>
          <a:lstStyle/>
          <a:p>
            <a:pPr algn="r"/>
            <a:r>
              <a:rPr lang="en-GB" dirty="0">
                <a:solidFill>
                  <a:schemeClr val="accent6">
                    <a:lumMod val="75000"/>
                  </a:schemeClr>
                </a:solidFill>
              </a:rPr>
              <a:t>(</a:t>
            </a:r>
            <a:r>
              <a:rPr lang="en-GB" dirty="0">
                <a:solidFill>
                  <a:srgbClr val="0070C0"/>
                </a:solidFill>
              </a:rPr>
              <a:t>Senior</a:t>
            </a:r>
            <a:r>
              <a:rPr lang="en-GB" dirty="0">
                <a:solidFill>
                  <a:schemeClr val="accent6">
                    <a:lumMod val="75000"/>
                  </a:schemeClr>
                </a:solidFill>
              </a:rPr>
              <a:t> </a:t>
            </a:r>
            <a:r>
              <a:rPr lang="en-GB" dirty="0">
                <a:solidFill>
                  <a:srgbClr val="0070C0"/>
                </a:solidFill>
              </a:rPr>
              <a:t>Youth Worker </a:t>
            </a:r>
            <a:r>
              <a:rPr lang="en-GB" i="1" dirty="0">
                <a:solidFill>
                  <a:srgbClr val="0070C0"/>
                </a:solidFill>
              </a:rPr>
              <a:t>cited in </a:t>
            </a:r>
            <a:r>
              <a:rPr lang="en-GB" dirty="0">
                <a:solidFill>
                  <a:srgbClr val="0070C0"/>
                </a:solidFill>
              </a:rPr>
              <a:t>Skinner, 2010, p. 46)</a:t>
            </a:r>
            <a:endParaRPr lang="en-US" dirty="0">
              <a:solidFill>
                <a:srgbClr val="0070C0"/>
              </a:solidFill>
            </a:endParaRPr>
          </a:p>
        </p:txBody>
      </p:sp>
    </p:spTree>
    <p:extLst>
      <p:ext uri="{BB962C8B-B14F-4D97-AF65-F5344CB8AC3E}">
        <p14:creationId xmlns:p14="http://schemas.microsoft.com/office/powerpoint/2010/main" val="19770185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0E923-3538-961D-926D-72592DE1EFEE}"/>
              </a:ext>
            </a:extLst>
          </p:cNvPr>
          <p:cNvSpPr>
            <a:spLocks noGrp="1"/>
          </p:cNvSpPr>
          <p:nvPr>
            <p:ph type="title"/>
          </p:nvPr>
        </p:nvSpPr>
        <p:spPr/>
        <p:txBody>
          <a:bodyPr>
            <a:normAutofit fontScale="90000"/>
          </a:bodyPr>
          <a:lstStyle/>
          <a:p>
            <a:pPr algn="ctr"/>
            <a:r>
              <a:rPr lang="en-GB" b="1" dirty="0" err="1"/>
              <a:t>Rôl</a:t>
            </a:r>
            <a:r>
              <a:rPr lang="en-GB" b="1" dirty="0"/>
              <a:t> y </a:t>
            </a:r>
            <a:r>
              <a:rPr lang="en-GB" b="1" dirty="0" err="1"/>
              <a:t>Gweithiwr</a:t>
            </a:r>
            <a:r>
              <a:rPr lang="en-GB" b="1" dirty="0"/>
              <a:t> Ieuenctid: </a:t>
            </a:r>
            <a:br>
              <a:rPr lang="en-GB" b="1" dirty="0"/>
            </a:br>
            <a:r>
              <a:rPr lang="en-GB" b="1" dirty="0"/>
              <a:t>Bod </a:t>
            </a:r>
            <a:r>
              <a:rPr lang="en-GB" b="1" dirty="0" err="1"/>
              <a:t>yn</a:t>
            </a:r>
            <a:r>
              <a:rPr lang="en-GB" b="1" dirty="0"/>
              <a:t> </a:t>
            </a:r>
            <a:r>
              <a:rPr lang="en-GB" b="1" dirty="0" err="1"/>
              <a:t>addysgwr</a:t>
            </a:r>
            <a:br>
              <a:rPr lang="en-GB" b="1" dirty="0"/>
            </a:br>
            <a:br>
              <a:rPr lang="en-GB" b="1" dirty="0"/>
            </a:br>
            <a:r>
              <a:rPr lang="en-GB" b="1" dirty="0">
                <a:solidFill>
                  <a:srgbClr val="0070C0"/>
                </a:solidFill>
              </a:rPr>
              <a:t>The Youth Worker’s Role:</a:t>
            </a:r>
            <a:br>
              <a:rPr lang="en-GB" b="1" dirty="0">
                <a:solidFill>
                  <a:srgbClr val="0070C0"/>
                </a:solidFill>
              </a:rPr>
            </a:br>
            <a:r>
              <a:rPr lang="en-GB" b="1" dirty="0">
                <a:solidFill>
                  <a:srgbClr val="0070C0"/>
                </a:solidFill>
              </a:rPr>
              <a:t>Being an educator</a:t>
            </a:r>
          </a:p>
        </p:txBody>
      </p:sp>
      <p:sp>
        <p:nvSpPr>
          <p:cNvPr id="3" name="Text Placeholder 2">
            <a:extLst>
              <a:ext uri="{FF2B5EF4-FFF2-40B4-BE49-F238E27FC236}">
                <a16:creationId xmlns:a16="http://schemas.microsoft.com/office/drawing/2014/main" id="{AC6540C7-CEBF-9AF0-741E-0038664FB656}"/>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8911493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Bod </a:t>
            </a:r>
            <a:r>
              <a:rPr lang="en-GB" sz="4000" b="1" dirty="0" err="1"/>
              <a:t>yn</a:t>
            </a:r>
            <a:r>
              <a:rPr lang="en-GB" sz="4000" b="1" dirty="0"/>
              <a:t> </a:t>
            </a:r>
            <a:r>
              <a:rPr lang="en-GB" sz="4000" b="1" dirty="0" err="1"/>
              <a:t>addysgwr</a:t>
            </a:r>
            <a:r>
              <a:rPr lang="en-GB" sz="4000" b="1" dirty="0"/>
              <a:t> 			</a:t>
            </a:r>
            <a:r>
              <a:rPr lang="en-GB" sz="4000" b="1" dirty="0">
                <a:solidFill>
                  <a:srgbClr val="0070C0"/>
                </a:solidFill>
              </a:rPr>
              <a:t>Being an educator</a:t>
            </a:r>
          </a:p>
        </p:txBody>
      </p:sp>
      <p:sp>
        <p:nvSpPr>
          <p:cNvPr id="3" name="Content Placeholder 2"/>
          <p:cNvSpPr>
            <a:spLocks noGrp="1"/>
          </p:cNvSpPr>
          <p:nvPr>
            <p:ph sz="half" idx="1"/>
          </p:nvPr>
        </p:nvSpPr>
        <p:spPr>
          <a:xfrm>
            <a:off x="838200" y="1467817"/>
            <a:ext cx="5181600" cy="4351338"/>
          </a:xfrm>
        </p:spPr>
        <p:txBody>
          <a:bodyPr>
            <a:normAutofit/>
          </a:bodyPr>
          <a:lstStyle/>
          <a:p>
            <a:r>
              <a:rPr lang="en-GB" sz="2000" dirty="0"/>
              <a:t>“Yn </a:t>
            </a:r>
            <a:r>
              <a:rPr lang="en-GB" sz="2000" dirty="0" err="1"/>
              <a:t>gyntaf</a:t>
            </a:r>
            <a:r>
              <a:rPr lang="en-GB" sz="2000" dirty="0"/>
              <a:t> </a:t>
            </a:r>
            <a:r>
              <a:rPr lang="en-GB" sz="2000" dirty="0" err="1"/>
              <a:t>oll</a:t>
            </a:r>
            <a:r>
              <a:rPr lang="en-GB" sz="2000" dirty="0"/>
              <a:t>, </a:t>
            </a:r>
            <a:r>
              <a:rPr lang="en-GB" sz="2000" dirty="0" err="1"/>
              <a:t>mae</a:t>
            </a:r>
            <a:r>
              <a:rPr lang="en-GB" sz="2000" dirty="0"/>
              <a:t> </a:t>
            </a:r>
            <a:r>
              <a:rPr lang="en-GB" sz="2000" dirty="0" err="1"/>
              <a:t>gweithwyr</a:t>
            </a:r>
            <a:r>
              <a:rPr lang="en-GB" sz="2000" dirty="0"/>
              <a:t> </a:t>
            </a:r>
            <a:r>
              <a:rPr lang="en-GB" sz="2000" dirty="0" err="1"/>
              <a:t>ieuenctid</a:t>
            </a:r>
            <a:r>
              <a:rPr lang="en-GB" sz="2000" dirty="0"/>
              <a:t> </a:t>
            </a:r>
            <a:r>
              <a:rPr lang="en-GB" sz="2000" dirty="0" err="1"/>
              <a:t>yn</a:t>
            </a:r>
            <a:r>
              <a:rPr lang="en-GB" sz="2000" dirty="0"/>
              <a:t> </a:t>
            </a:r>
            <a:r>
              <a:rPr lang="en-GB" sz="2000" dirty="0" err="1"/>
              <a:t>addysgwyr</a:t>
            </a:r>
            <a:r>
              <a:rPr lang="en-GB" sz="2000" dirty="0"/>
              <a:t>. Mae </a:t>
            </a:r>
            <a:r>
              <a:rPr lang="en-GB" sz="2000" dirty="0" err="1"/>
              <a:t>pob</a:t>
            </a:r>
            <a:r>
              <a:rPr lang="en-GB" sz="2000" dirty="0"/>
              <a:t> </a:t>
            </a:r>
            <a:r>
              <a:rPr lang="en-GB" sz="2000" dirty="0" err="1"/>
              <a:t>rôl</a:t>
            </a:r>
            <a:r>
              <a:rPr lang="en-GB" sz="2000" dirty="0"/>
              <a:t> </a:t>
            </a:r>
            <a:r>
              <a:rPr lang="en-GB" sz="2000" dirty="0" err="1"/>
              <a:t>arall</a:t>
            </a:r>
            <a:r>
              <a:rPr lang="en-GB" sz="2000" dirty="0"/>
              <a:t> y gallant </a:t>
            </a:r>
            <a:r>
              <a:rPr lang="en-GB" sz="2000" dirty="0" err="1"/>
              <a:t>ei</a:t>
            </a:r>
            <a:r>
              <a:rPr lang="en-GB" sz="2000" dirty="0"/>
              <a:t> </a:t>
            </a:r>
            <a:r>
              <a:rPr lang="en-GB" sz="2000" dirty="0" err="1"/>
              <a:t>chyflawni</a:t>
            </a:r>
            <a:r>
              <a:rPr lang="en-GB" sz="2000" dirty="0"/>
              <a:t> </a:t>
            </a:r>
            <a:r>
              <a:rPr lang="en-GB" sz="2000" dirty="0" err="1"/>
              <a:t>ar</a:t>
            </a:r>
            <a:r>
              <a:rPr lang="en-GB" sz="2000" dirty="0"/>
              <a:t> </a:t>
            </a:r>
            <a:r>
              <a:rPr lang="en-GB" sz="2000" dirty="0" err="1"/>
              <a:t>adegau</a:t>
            </a:r>
            <a:r>
              <a:rPr lang="en-GB" sz="2000" dirty="0"/>
              <a:t> </a:t>
            </a:r>
            <a:r>
              <a:rPr lang="en-GB" sz="2000" dirty="0" err="1"/>
              <a:t>penodol</a:t>
            </a:r>
            <a:r>
              <a:rPr lang="en-GB" sz="2000" dirty="0"/>
              <a:t> </a:t>
            </a:r>
            <a:r>
              <a:rPr lang="en-GB" sz="2000" dirty="0" err="1"/>
              <a:t>yn</a:t>
            </a:r>
            <a:r>
              <a:rPr lang="en-GB" sz="2000" dirty="0"/>
              <a:t> </a:t>
            </a:r>
            <a:r>
              <a:rPr lang="en-GB" sz="2000" dirty="0" err="1"/>
              <a:t>eilradd</a:t>
            </a:r>
            <a:r>
              <a:rPr lang="en-GB" sz="2000" dirty="0"/>
              <a:t>” (Rosseter, 1987, t. 52)</a:t>
            </a:r>
          </a:p>
          <a:p>
            <a:r>
              <a:rPr lang="en-GB" sz="2000" dirty="0"/>
              <a:t>Yn </a:t>
            </a:r>
            <a:r>
              <a:rPr lang="en-GB" sz="2000" dirty="0" err="1"/>
              <a:t>ganolog</a:t>
            </a:r>
            <a:r>
              <a:rPr lang="en-GB" sz="2000" dirty="0"/>
              <a:t> </a:t>
            </a:r>
            <a:r>
              <a:rPr lang="en-GB" sz="2000" dirty="0" err="1"/>
              <a:t>i’n</a:t>
            </a:r>
            <a:r>
              <a:rPr lang="en-GB" sz="2000" dirty="0"/>
              <a:t> </a:t>
            </a:r>
            <a:r>
              <a:rPr lang="en-GB" sz="2000" dirty="0" err="1"/>
              <a:t>rolau</a:t>
            </a:r>
            <a:r>
              <a:rPr lang="en-GB" sz="2000" dirty="0"/>
              <a:t> </a:t>
            </a:r>
            <a:r>
              <a:rPr lang="en-GB" sz="2000" dirty="0" err="1"/>
              <a:t>fel</a:t>
            </a:r>
            <a:r>
              <a:rPr lang="en-GB" sz="2000" dirty="0"/>
              <a:t> </a:t>
            </a:r>
            <a:r>
              <a:rPr lang="en-GB" sz="2000" dirty="0" err="1"/>
              <a:t>gweithwyr</a:t>
            </a:r>
            <a:r>
              <a:rPr lang="en-GB" sz="2000" dirty="0"/>
              <a:t> </a:t>
            </a:r>
            <a:r>
              <a:rPr lang="en-GB" sz="2000" dirty="0" err="1"/>
              <a:t>ieuenctid</a:t>
            </a:r>
            <a:endParaRPr lang="en-GB" sz="2000" dirty="0"/>
          </a:p>
          <a:p>
            <a:r>
              <a:rPr lang="en-GB" sz="2000" dirty="0"/>
              <a:t>Rosseter (1987, t. 52) </a:t>
            </a:r>
            <a:r>
              <a:rPr lang="en-GB" sz="2000" dirty="0" err="1"/>
              <a:t>yn</a:t>
            </a:r>
            <a:r>
              <a:rPr lang="en-GB" sz="2000" dirty="0"/>
              <a:t> </a:t>
            </a:r>
            <a:r>
              <a:rPr lang="en-GB" sz="2000" dirty="0" err="1"/>
              <a:t>parhau</a:t>
            </a:r>
            <a:r>
              <a:rPr lang="en-GB" sz="2000" dirty="0"/>
              <a:t> ac </a:t>
            </a:r>
            <a:r>
              <a:rPr lang="en-GB" sz="2000" dirty="0" err="1"/>
              <a:t>yn</a:t>
            </a:r>
            <a:r>
              <a:rPr lang="en-GB" sz="2000" dirty="0"/>
              <a:t> nodi </a:t>
            </a:r>
            <a:r>
              <a:rPr lang="en-GB" sz="2000" dirty="0" err="1"/>
              <a:t>sut</a:t>
            </a:r>
            <a:endParaRPr lang="en-GB" sz="2000" dirty="0"/>
          </a:p>
        </p:txBody>
      </p:sp>
      <p:sp>
        <p:nvSpPr>
          <p:cNvPr id="7" name="Content Placeholder 6">
            <a:extLst>
              <a:ext uri="{FF2B5EF4-FFF2-40B4-BE49-F238E27FC236}">
                <a16:creationId xmlns:a16="http://schemas.microsoft.com/office/drawing/2014/main" id="{00E4B671-83F0-CF34-1633-D96FCDE4C308}"/>
              </a:ext>
            </a:extLst>
          </p:cNvPr>
          <p:cNvSpPr>
            <a:spLocks noGrp="1"/>
          </p:cNvSpPr>
          <p:nvPr>
            <p:ph sz="half" idx="2"/>
          </p:nvPr>
        </p:nvSpPr>
        <p:spPr>
          <a:xfrm>
            <a:off x="6172200" y="1467817"/>
            <a:ext cx="5181600" cy="4351338"/>
          </a:xfrm>
        </p:spPr>
        <p:txBody>
          <a:bodyPr/>
          <a:lstStyle/>
          <a:p>
            <a:r>
              <a:rPr lang="en-GB" sz="2000" dirty="0">
                <a:solidFill>
                  <a:srgbClr val="0070C0"/>
                </a:solidFill>
              </a:rPr>
              <a:t>“First and foremost, youth workers are educators.  All other roles they may fulfil at certain times are secondary” (Rosseter, 1987, p. 52)</a:t>
            </a:r>
          </a:p>
          <a:p>
            <a:r>
              <a:rPr lang="en-GB" sz="2000" dirty="0">
                <a:solidFill>
                  <a:srgbClr val="0070C0"/>
                </a:solidFill>
              </a:rPr>
              <a:t>Central to our roles as youth workers</a:t>
            </a:r>
          </a:p>
          <a:p>
            <a:r>
              <a:rPr lang="en-GB" sz="2000" dirty="0">
                <a:solidFill>
                  <a:srgbClr val="0070C0"/>
                </a:solidFill>
              </a:rPr>
              <a:t>Rosseter (1987, p. 52) continues and notes how</a:t>
            </a:r>
          </a:p>
          <a:p>
            <a:endParaRPr lang="en-GB" dirty="0">
              <a:solidFill>
                <a:schemeClr val="accent6">
                  <a:lumMod val="75000"/>
                </a:schemeClr>
              </a:solidFill>
            </a:endParaRPr>
          </a:p>
        </p:txBody>
      </p:sp>
      <p:sp>
        <p:nvSpPr>
          <p:cNvPr id="4" name="TextBox 3"/>
          <p:cNvSpPr txBox="1"/>
          <p:nvPr/>
        </p:nvSpPr>
        <p:spPr>
          <a:xfrm>
            <a:off x="2231394" y="3988055"/>
            <a:ext cx="8334532" cy="1754326"/>
          </a:xfrm>
          <a:prstGeom prst="rect">
            <a:avLst/>
          </a:prstGeom>
          <a:noFill/>
        </p:spPr>
        <p:txBody>
          <a:bodyPr wrap="square" rtlCol="0">
            <a:spAutoFit/>
          </a:bodyPr>
          <a:lstStyle/>
          <a:p>
            <a:pPr algn="just"/>
            <a:r>
              <a:rPr lang="en-GB" dirty="0">
                <a:solidFill>
                  <a:srgbClr val="0070C0"/>
                </a:solidFill>
              </a:rPr>
              <a:t>the essential nature of their work is concerned with bringing about change.  It is about moving young people on in some way from point A, not necessarily to point B or C, but to some position beyond point A.  It is about the development within people of knowledge, skills and feelings.  It is this emphasis located within the work that delineates the educator role from all others.</a:t>
            </a:r>
          </a:p>
          <a:p>
            <a:pPr algn="just"/>
            <a:endParaRPr lang="en-GB" dirty="0">
              <a:solidFill>
                <a:srgbClr val="0070C0"/>
              </a:solidFill>
            </a:endParaRPr>
          </a:p>
        </p:txBody>
      </p:sp>
      <p:sp>
        <p:nvSpPr>
          <p:cNvPr id="5" name="TextBox 4"/>
          <p:cNvSpPr txBox="1"/>
          <p:nvPr/>
        </p:nvSpPr>
        <p:spPr>
          <a:xfrm>
            <a:off x="8294310" y="5367627"/>
            <a:ext cx="2884357" cy="374754"/>
          </a:xfrm>
          <a:prstGeom prst="rect">
            <a:avLst/>
          </a:prstGeom>
          <a:noFill/>
        </p:spPr>
        <p:txBody>
          <a:bodyPr wrap="square" rtlCol="0">
            <a:spAutoFit/>
          </a:bodyPr>
          <a:lstStyle/>
          <a:p>
            <a:pPr algn="r"/>
            <a:r>
              <a:rPr lang="en-GB" dirty="0">
                <a:solidFill>
                  <a:srgbClr val="0070C0"/>
                </a:solidFill>
              </a:rPr>
              <a:t>(Rosseter, 1987, p. 52)</a:t>
            </a:r>
          </a:p>
        </p:txBody>
      </p:sp>
    </p:spTree>
    <p:extLst>
      <p:ext uri="{BB962C8B-B14F-4D97-AF65-F5344CB8AC3E}">
        <p14:creationId xmlns:p14="http://schemas.microsoft.com/office/powerpoint/2010/main" val="22230409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br>
              <a:rPr lang="en-GB" altLang="en-US" sz="3600" dirty="0"/>
            </a:br>
            <a:endParaRPr lang="en-GB" altLang="en-US" sz="3600" b="1" dirty="0"/>
          </a:p>
        </p:txBody>
      </p:sp>
      <p:sp>
        <p:nvSpPr>
          <p:cNvPr id="52227" name="Rectangle 3"/>
          <p:cNvSpPr>
            <a:spLocks noGrp="1" noChangeArrowheads="1"/>
          </p:cNvSpPr>
          <p:nvPr>
            <p:ph idx="1"/>
          </p:nvPr>
        </p:nvSpPr>
        <p:spPr/>
        <p:txBody>
          <a:bodyPr/>
          <a:lstStyle/>
          <a:p>
            <a:pPr algn="just">
              <a:buNone/>
            </a:pPr>
            <a:r>
              <a:rPr lang="en-GB" altLang="en-US" dirty="0"/>
              <a:t>“The fundamental purpose of youth work is educational; its benefits lie in the personal and social learning that young people gain.  Its distinctive methods, associated with </a:t>
            </a:r>
            <a:r>
              <a:rPr lang="en-GB" altLang="en-US" i="1" dirty="0"/>
              <a:t>informal education</a:t>
            </a:r>
            <a:r>
              <a:rPr lang="en-GB" altLang="en-US" dirty="0"/>
              <a:t>, enable young people to gain skills, knowledge and attitudes which result in personal growth and which have wider social benefits”</a:t>
            </a:r>
          </a:p>
          <a:p>
            <a:pPr algn="r">
              <a:buNone/>
            </a:pPr>
            <a:endParaRPr lang="en-GB" altLang="en-US" sz="2000" dirty="0"/>
          </a:p>
          <a:p>
            <a:pPr algn="r">
              <a:buNone/>
            </a:pPr>
            <a:r>
              <a:rPr lang="en-GB" altLang="en-US" dirty="0"/>
              <a:t>(Payne 2009, p. 226)</a:t>
            </a:r>
          </a:p>
        </p:txBody>
      </p:sp>
    </p:spTree>
    <p:extLst>
      <p:ext uri="{BB962C8B-B14F-4D97-AF65-F5344CB8AC3E}">
        <p14:creationId xmlns:p14="http://schemas.microsoft.com/office/powerpoint/2010/main" val="5415747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37E7E26-1354-EB32-1DDA-6BE1AE0F308E}"/>
              </a:ext>
            </a:extLst>
          </p:cNvPr>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fontScale="55000" lnSpcReduction="20000"/>
          </a:bodyPr>
          <a:lstStyle/>
          <a:p>
            <a:r>
              <a:rPr lang="en-GB" sz="3300" dirty="0"/>
              <a:t>Mae Harte (2010, t. 90) </a:t>
            </a:r>
            <a:r>
              <a:rPr lang="en-GB" sz="3300" dirty="0" err="1"/>
              <a:t>yn</a:t>
            </a:r>
            <a:r>
              <a:rPr lang="en-GB" sz="3300" dirty="0"/>
              <a:t> nodi </a:t>
            </a:r>
            <a:r>
              <a:rPr lang="en-GB" sz="3300" dirty="0" err="1"/>
              <a:t>sut</a:t>
            </a:r>
            <a:r>
              <a:rPr lang="en-GB" sz="3300" dirty="0"/>
              <a:t> </a:t>
            </a:r>
            <a:r>
              <a:rPr lang="en-GB" sz="3300" dirty="0" err="1"/>
              <a:t>mae'r</a:t>
            </a:r>
            <a:r>
              <a:rPr lang="en-GB" sz="3300" dirty="0"/>
              <a:t> </a:t>
            </a:r>
            <a:r>
              <a:rPr lang="en-GB" sz="3300" dirty="0" err="1"/>
              <a:t>gweithgareddau</a:t>
            </a:r>
            <a:r>
              <a:rPr lang="en-GB" sz="3300" dirty="0"/>
              <a:t> </a:t>
            </a:r>
            <a:r>
              <a:rPr lang="en-GB" sz="3300" dirty="0" err="1"/>
              <a:t>rydyn</a:t>
            </a:r>
            <a:r>
              <a:rPr lang="en-GB" sz="3300" dirty="0"/>
              <a:t> </a:t>
            </a:r>
            <a:r>
              <a:rPr lang="en-GB" sz="3300" dirty="0" err="1"/>
              <a:t>ni'n</a:t>
            </a:r>
            <a:r>
              <a:rPr lang="en-GB" sz="3300" dirty="0"/>
              <a:t> </a:t>
            </a:r>
            <a:r>
              <a:rPr lang="en-GB" sz="3300" dirty="0" err="1"/>
              <a:t>eu</a:t>
            </a:r>
            <a:r>
              <a:rPr lang="en-GB" sz="3300" dirty="0"/>
              <a:t> </a:t>
            </a:r>
            <a:r>
              <a:rPr lang="en-GB" sz="3300" dirty="0" err="1"/>
              <a:t>defnyddio</a:t>
            </a:r>
            <a:r>
              <a:rPr lang="en-GB" sz="3300" dirty="0"/>
              <a:t> </a:t>
            </a:r>
            <a:r>
              <a:rPr lang="en-GB" sz="3300" dirty="0" err="1"/>
              <a:t>yn</a:t>
            </a:r>
            <a:r>
              <a:rPr lang="en-GB" sz="3300" dirty="0"/>
              <a:t> offer, </a:t>
            </a:r>
            <a:r>
              <a:rPr lang="en-GB" sz="3300" dirty="0" err="1"/>
              <a:t>a’u</a:t>
            </a:r>
            <a:r>
              <a:rPr lang="en-GB" sz="3300" dirty="0"/>
              <a:t> bod </a:t>
            </a:r>
            <a:r>
              <a:rPr lang="en-GB" sz="3300" dirty="0" err="1"/>
              <a:t>nhw</a:t>
            </a:r>
            <a:r>
              <a:rPr lang="en-GB" sz="3300" dirty="0"/>
              <a:t> </a:t>
            </a:r>
            <a:r>
              <a:rPr lang="en-GB" sz="3300" dirty="0" err="1"/>
              <a:t>yn</a:t>
            </a:r>
            <a:endParaRPr lang="en-GB" sz="3300" dirty="0"/>
          </a:p>
          <a:p>
            <a:endParaRPr lang="en-GB" sz="3300" dirty="0"/>
          </a:p>
          <a:p>
            <a:endParaRPr lang="en-GB" sz="3300" dirty="0"/>
          </a:p>
          <a:p>
            <a:endParaRPr lang="en-GB" sz="3300" dirty="0"/>
          </a:p>
          <a:p>
            <a:endParaRPr lang="en-GB" sz="3300" dirty="0"/>
          </a:p>
          <a:p>
            <a:r>
              <a:rPr lang="en-GB" sz="3300" dirty="0" err="1"/>
              <a:t>Mae’r</a:t>
            </a:r>
            <a:r>
              <a:rPr lang="en-GB" sz="3300" dirty="0"/>
              <a:t> </a:t>
            </a:r>
            <a:r>
              <a:rPr lang="en-GB" sz="3300" dirty="0" err="1"/>
              <a:t>gweithgareddau</a:t>
            </a:r>
            <a:r>
              <a:rPr lang="en-GB" sz="3300" dirty="0"/>
              <a:t> </a:t>
            </a:r>
            <a:r>
              <a:rPr lang="en-GB" sz="3300" dirty="0" err="1"/>
              <a:t>hyn</a:t>
            </a:r>
            <a:r>
              <a:rPr lang="en-GB" sz="3300" dirty="0"/>
              <a:t> “</a:t>
            </a:r>
            <a:r>
              <a:rPr lang="en-GB" sz="3300" dirty="0" err="1"/>
              <a:t>yn</a:t>
            </a:r>
            <a:r>
              <a:rPr lang="en-GB" sz="3300" dirty="0"/>
              <a:t> </a:t>
            </a:r>
            <a:r>
              <a:rPr lang="en-GB" sz="3300" dirty="0" err="1"/>
              <a:t>darparu</a:t>
            </a:r>
            <a:r>
              <a:rPr lang="en-GB" sz="3300" dirty="0"/>
              <a:t> </a:t>
            </a:r>
            <a:r>
              <a:rPr lang="en-GB" sz="3300" dirty="0" err="1"/>
              <a:t>atyniad</a:t>
            </a:r>
            <a:r>
              <a:rPr lang="en-GB" sz="3300" dirty="0"/>
              <a:t> </a:t>
            </a:r>
            <a:r>
              <a:rPr lang="en-GB" sz="3300" dirty="0" err="1"/>
              <a:t>cychwynnol</a:t>
            </a:r>
            <a:r>
              <a:rPr lang="en-GB" sz="3300" dirty="0"/>
              <a:t> </a:t>
            </a:r>
            <a:r>
              <a:rPr lang="en-GB" sz="3300" dirty="0" err="1"/>
              <a:t>i</a:t>
            </a:r>
            <a:r>
              <a:rPr lang="en-GB" sz="3300" dirty="0"/>
              <a:t> </a:t>
            </a:r>
            <a:r>
              <a:rPr lang="en-GB" sz="3300" dirty="0" err="1"/>
              <a:t>bobl</a:t>
            </a:r>
            <a:r>
              <a:rPr lang="en-GB" sz="3300" dirty="0"/>
              <a:t> </a:t>
            </a:r>
            <a:r>
              <a:rPr lang="en-GB" sz="3300" dirty="0" err="1"/>
              <a:t>ifanc</a:t>
            </a:r>
            <a:r>
              <a:rPr lang="en-GB" sz="3300" dirty="0"/>
              <a:t> </a:t>
            </a:r>
            <a:r>
              <a:rPr lang="en-GB" sz="3300" dirty="0" err="1"/>
              <a:t>ymgysylltu</a:t>
            </a:r>
            <a:r>
              <a:rPr lang="en-GB" sz="3300" dirty="0"/>
              <a:t>, </a:t>
            </a:r>
            <a:r>
              <a:rPr lang="en-GB" sz="3300" dirty="0" err="1"/>
              <a:t>efallai</a:t>
            </a:r>
            <a:r>
              <a:rPr lang="en-GB" sz="3300" dirty="0"/>
              <a:t> </a:t>
            </a:r>
            <a:r>
              <a:rPr lang="en-GB" sz="3300" dirty="0" err="1"/>
              <a:t>i</a:t>
            </a:r>
            <a:r>
              <a:rPr lang="en-GB" sz="3300" dirty="0"/>
              <a:t> </a:t>
            </a:r>
            <a:r>
              <a:rPr lang="en-GB" sz="3300" dirty="0" err="1"/>
              <a:t>roi</a:t>
            </a:r>
            <a:r>
              <a:rPr lang="en-GB" sz="3300" dirty="0"/>
              <a:t> </a:t>
            </a:r>
            <a:r>
              <a:rPr lang="en-GB" sz="3300" dirty="0" err="1"/>
              <a:t>cynnig</a:t>
            </a:r>
            <a:r>
              <a:rPr lang="en-GB" sz="3300" dirty="0"/>
              <a:t> </a:t>
            </a:r>
            <a:r>
              <a:rPr lang="en-GB" sz="3300" dirty="0" err="1"/>
              <a:t>ar</a:t>
            </a:r>
            <a:r>
              <a:rPr lang="en-GB" sz="3300" dirty="0"/>
              <a:t> </a:t>
            </a:r>
            <a:r>
              <a:rPr lang="en-GB" sz="3300" dirty="0" err="1"/>
              <a:t>rywbeth</a:t>
            </a:r>
            <a:r>
              <a:rPr lang="en-GB" sz="3300" dirty="0"/>
              <a:t> </a:t>
            </a:r>
            <a:r>
              <a:rPr lang="en-GB" sz="3300" dirty="0" err="1"/>
              <a:t>newydd</a:t>
            </a:r>
            <a:r>
              <a:rPr lang="en-GB" sz="3300" dirty="0"/>
              <a:t> a </a:t>
            </a:r>
            <a:r>
              <a:rPr lang="en-GB" sz="3300" dirty="0" err="1"/>
              <a:t>chyffrous</a:t>
            </a:r>
            <a:r>
              <a:rPr lang="en-GB" sz="3300" dirty="0"/>
              <a:t> neu </a:t>
            </a:r>
            <a:r>
              <a:rPr lang="en-GB" sz="3300" dirty="0" err="1"/>
              <a:t>i</a:t>
            </a:r>
            <a:r>
              <a:rPr lang="en-GB" sz="3300" dirty="0"/>
              <a:t> </a:t>
            </a:r>
            <a:r>
              <a:rPr lang="en-GB" sz="3300" dirty="0" err="1"/>
              <a:t>ddangos</a:t>
            </a:r>
            <a:r>
              <a:rPr lang="en-GB" sz="3300" dirty="0"/>
              <a:t> </a:t>
            </a:r>
            <a:r>
              <a:rPr lang="en-GB" sz="3300" dirty="0" err="1"/>
              <a:t>doniau</a:t>
            </a:r>
            <a:r>
              <a:rPr lang="en-GB" sz="3300" dirty="0"/>
              <a:t> </a:t>
            </a:r>
            <a:r>
              <a:rPr lang="en-GB" sz="3300" dirty="0" err="1"/>
              <a:t>presennol</a:t>
            </a:r>
            <a:r>
              <a:rPr lang="en-GB" sz="3300" dirty="0"/>
              <a:t>” (Harte, 2010, t. 90)</a:t>
            </a:r>
          </a:p>
          <a:p>
            <a:r>
              <a:rPr lang="en-GB" sz="3300" dirty="0"/>
              <a:t>Y “</a:t>
            </a:r>
            <a:r>
              <a:rPr lang="en-GB" sz="3300" dirty="0" err="1"/>
              <a:t>sbarc</a:t>
            </a:r>
            <a:r>
              <a:rPr lang="en-GB" sz="3300" dirty="0"/>
              <a:t>"…</a:t>
            </a:r>
          </a:p>
          <a:p>
            <a:endParaRPr lang="en-GB" dirty="0"/>
          </a:p>
          <a:p>
            <a:pPr marL="0" indent="0" algn="r">
              <a:buNone/>
            </a:pPr>
            <a:endParaRPr lang="en-GB" dirty="0"/>
          </a:p>
          <a:p>
            <a:pPr marL="0" indent="0" algn="r">
              <a:buNone/>
            </a:pPr>
            <a:endParaRPr lang="en-GB" dirty="0"/>
          </a:p>
        </p:txBody>
      </p:sp>
      <p:sp>
        <p:nvSpPr>
          <p:cNvPr id="6" name="Content Placeholder 5">
            <a:extLst>
              <a:ext uri="{FF2B5EF4-FFF2-40B4-BE49-F238E27FC236}">
                <a16:creationId xmlns:a16="http://schemas.microsoft.com/office/drawing/2014/main" id="{A9CA3418-25B4-0FE5-697F-4A89F413028E}"/>
              </a:ext>
            </a:extLst>
          </p:cNvPr>
          <p:cNvSpPr>
            <a:spLocks noGrp="1"/>
          </p:cNvSpPr>
          <p:nvPr>
            <p:ph sz="half" idx="2"/>
          </p:nvPr>
        </p:nvSpPr>
        <p:spPr/>
        <p:txBody>
          <a:bodyPr>
            <a:normAutofit fontScale="55000" lnSpcReduction="20000"/>
          </a:bodyPr>
          <a:lstStyle/>
          <a:p>
            <a:r>
              <a:rPr lang="en-GB" sz="3300" dirty="0">
                <a:solidFill>
                  <a:srgbClr val="0070C0"/>
                </a:solidFill>
              </a:rPr>
              <a:t>Harte (2010, p. 90) notes how the activities we use are tools, and that</a:t>
            </a:r>
          </a:p>
          <a:p>
            <a:endParaRPr lang="en-GB" sz="3300" dirty="0">
              <a:solidFill>
                <a:srgbClr val="0070C0"/>
              </a:solidFill>
            </a:endParaRPr>
          </a:p>
          <a:p>
            <a:endParaRPr lang="en-GB" sz="3300" dirty="0">
              <a:solidFill>
                <a:srgbClr val="0070C0"/>
              </a:solidFill>
            </a:endParaRPr>
          </a:p>
          <a:p>
            <a:endParaRPr lang="en-GB" sz="3300" dirty="0">
              <a:solidFill>
                <a:srgbClr val="0070C0"/>
              </a:solidFill>
            </a:endParaRPr>
          </a:p>
          <a:p>
            <a:pPr marL="0" indent="0" algn="r">
              <a:buNone/>
            </a:pPr>
            <a:r>
              <a:rPr lang="en-GB" sz="2600" dirty="0">
                <a:solidFill>
                  <a:srgbClr val="0070C0"/>
                </a:solidFill>
              </a:rPr>
              <a:t>(Harte, 2010, p. 90)</a:t>
            </a:r>
          </a:p>
          <a:p>
            <a:endParaRPr lang="en-GB" sz="3300" dirty="0">
              <a:solidFill>
                <a:srgbClr val="0070C0"/>
              </a:solidFill>
            </a:endParaRPr>
          </a:p>
          <a:p>
            <a:r>
              <a:rPr lang="en-GB" sz="3300" dirty="0">
                <a:solidFill>
                  <a:srgbClr val="0070C0"/>
                </a:solidFill>
              </a:rPr>
              <a:t>These activities “provide an initial attraction for young people to become engaged, perhaps to try something new and exciting or to show off existing talents” (Harte, 2010, p. 90)</a:t>
            </a:r>
          </a:p>
          <a:p>
            <a:r>
              <a:rPr lang="en-GB" sz="3300" dirty="0">
                <a:solidFill>
                  <a:srgbClr val="0070C0"/>
                </a:solidFill>
              </a:rPr>
              <a:t>The “spark”…</a:t>
            </a:r>
            <a:endParaRPr lang="en-US" sz="3300" dirty="0">
              <a:solidFill>
                <a:srgbClr val="0070C0"/>
              </a:solidFill>
            </a:endParaRPr>
          </a:p>
          <a:p>
            <a:endParaRPr lang="en-GB" dirty="0"/>
          </a:p>
          <a:p>
            <a:endParaRPr lang="en-GB" dirty="0"/>
          </a:p>
        </p:txBody>
      </p:sp>
      <p:sp>
        <p:nvSpPr>
          <p:cNvPr id="4" name="TextBox 3"/>
          <p:cNvSpPr txBox="1"/>
          <p:nvPr/>
        </p:nvSpPr>
        <p:spPr>
          <a:xfrm>
            <a:off x="2045073" y="2591056"/>
            <a:ext cx="8499422" cy="1015663"/>
          </a:xfrm>
          <a:prstGeom prst="rect">
            <a:avLst/>
          </a:prstGeom>
          <a:noFill/>
        </p:spPr>
        <p:txBody>
          <a:bodyPr wrap="square" rtlCol="0">
            <a:spAutoFit/>
          </a:bodyPr>
          <a:lstStyle/>
          <a:p>
            <a:pPr algn="just"/>
            <a:r>
              <a:rPr lang="en-GB" sz="2000" dirty="0">
                <a:solidFill>
                  <a:srgbClr val="0070C0"/>
                </a:solidFill>
              </a:rPr>
              <a:t>they provide a key setting to enable the educational processes of youth work to take place.  They act as a catalyst to initiate and hasten young people’s development and learning.</a:t>
            </a:r>
            <a:endParaRPr lang="en-US" sz="2000" dirty="0">
              <a:solidFill>
                <a:srgbClr val="0070C0"/>
              </a:solidFill>
            </a:endParaRPr>
          </a:p>
        </p:txBody>
      </p:sp>
    </p:spTree>
    <p:extLst>
      <p:ext uri="{BB962C8B-B14F-4D97-AF65-F5344CB8AC3E}">
        <p14:creationId xmlns:p14="http://schemas.microsoft.com/office/powerpoint/2010/main" val="11049661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1702375-D36C-7250-258C-439381C22220}"/>
              </a:ext>
            </a:extLst>
          </p:cNvPr>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r>
              <a:rPr lang="en-US" dirty="0"/>
              <a:t>“Mae </a:t>
            </a:r>
            <a:r>
              <a:rPr lang="en-US" dirty="0" err="1"/>
              <a:t>gweithgareddau’n</a:t>
            </a:r>
            <a:r>
              <a:rPr lang="en-US" dirty="0"/>
              <a:t> </a:t>
            </a:r>
            <a:r>
              <a:rPr lang="en-US" dirty="0" err="1"/>
              <a:t>cynorthwyo</a:t>
            </a:r>
            <a:r>
              <a:rPr lang="en-US" dirty="0"/>
              <a:t> </a:t>
            </a:r>
            <a:r>
              <a:rPr lang="en-US" dirty="0" err="1"/>
              <a:t>yn</a:t>
            </a:r>
            <a:r>
              <a:rPr lang="en-US" dirty="0"/>
              <a:t> y broses o </a:t>
            </a:r>
            <a:r>
              <a:rPr lang="en-US" dirty="0" err="1"/>
              <a:t>feithrin</a:t>
            </a:r>
            <a:r>
              <a:rPr lang="en-US" dirty="0"/>
              <a:t> </a:t>
            </a:r>
            <a:r>
              <a:rPr lang="en-US" dirty="0" err="1"/>
              <a:t>perthynas</a:t>
            </a:r>
            <a:r>
              <a:rPr lang="en-US" dirty="0"/>
              <a:t>, </a:t>
            </a:r>
            <a:r>
              <a:rPr lang="en-US" dirty="0" err="1"/>
              <a:t>yn</a:t>
            </a:r>
            <a:r>
              <a:rPr lang="en-US" dirty="0"/>
              <a:t> </a:t>
            </a:r>
            <a:r>
              <a:rPr lang="en-US" dirty="0" err="1"/>
              <a:t>enwedig</a:t>
            </a:r>
            <a:r>
              <a:rPr lang="en-US" dirty="0"/>
              <a:t> </a:t>
            </a:r>
            <a:r>
              <a:rPr lang="en-US" dirty="0" err="1"/>
              <a:t>lle</a:t>
            </a:r>
            <a:r>
              <a:rPr lang="en-US" dirty="0"/>
              <a:t> </a:t>
            </a:r>
            <a:r>
              <a:rPr lang="en-US" dirty="0" err="1"/>
              <a:t>mae</a:t>
            </a:r>
            <a:r>
              <a:rPr lang="en-US" dirty="0"/>
              <a:t> </a:t>
            </a:r>
            <a:r>
              <a:rPr lang="en-US" dirty="0" err="1"/>
              <a:t>gweithiwr</a:t>
            </a:r>
            <a:r>
              <a:rPr lang="en-US" dirty="0"/>
              <a:t> a </a:t>
            </a:r>
            <a:r>
              <a:rPr lang="en-US" dirty="0" err="1"/>
              <a:t>pherson</a:t>
            </a:r>
            <a:r>
              <a:rPr lang="en-US" dirty="0"/>
              <a:t> </a:t>
            </a:r>
            <a:r>
              <a:rPr lang="en-US" dirty="0" err="1"/>
              <a:t>ifanc</a:t>
            </a:r>
            <a:r>
              <a:rPr lang="en-US" dirty="0"/>
              <a:t> </a:t>
            </a:r>
            <a:r>
              <a:rPr lang="en-US" dirty="0" err="1"/>
              <a:t>yn</a:t>
            </a:r>
            <a:r>
              <a:rPr lang="en-US" dirty="0"/>
              <a:t> </a:t>
            </a:r>
            <a:r>
              <a:rPr lang="en-US" dirty="0" err="1"/>
              <a:t>cymryd</a:t>
            </a:r>
            <a:r>
              <a:rPr lang="en-US" dirty="0"/>
              <a:t> </a:t>
            </a:r>
            <a:r>
              <a:rPr lang="en-US" dirty="0" err="1"/>
              <a:t>rhan</a:t>
            </a:r>
            <a:r>
              <a:rPr lang="en-US" dirty="0"/>
              <a:t> </a:t>
            </a:r>
            <a:r>
              <a:rPr lang="en-US" dirty="0" err="1"/>
              <a:t>gyda’i</a:t>
            </a:r>
            <a:r>
              <a:rPr lang="en-US" dirty="0"/>
              <a:t> </a:t>
            </a:r>
            <a:r>
              <a:rPr lang="en-US" dirty="0" err="1"/>
              <a:t>gilydd</a:t>
            </a:r>
            <a:r>
              <a:rPr lang="en-US" dirty="0"/>
              <a:t>” (Hart, 2012, t. 90)</a:t>
            </a:r>
          </a:p>
          <a:p>
            <a:r>
              <a:rPr lang="en-US" dirty="0" err="1"/>
              <a:t>Mewn</a:t>
            </a:r>
            <a:r>
              <a:rPr lang="en-US" dirty="0"/>
              <a:t> </a:t>
            </a:r>
            <a:r>
              <a:rPr lang="en-US" dirty="0" err="1"/>
              <a:t>grwpiau</a:t>
            </a:r>
            <a:r>
              <a:rPr lang="en-US" dirty="0"/>
              <a:t>, </a:t>
            </a:r>
            <a:r>
              <a:rPr lang="en-US" dirty="0" err="1"/>
              <a:t>allwch</a:t>
            </a:r>
            <a:r>
              <a:rPr lang="en-US" dirty="0"/>
              <a:t> chi </a:t>
            </a:r>
            <a:r>
              <a:rPr lang="en-US" dirty="0" err="1"/>
              <a:t>feddwl</a:t>
            </a:r>
            <a:r>
              <a:rPr lang="en-US" dirty="0"/>
              <a:t> am </a:t>
            </a:r>
            <a:r>
              <a:rPr lang="en-US" dirty="0" err="1"/>
              <a:t>enghreifftiau</a:t>
            </a:r>
            <a:r>
              <a:rPr lang="en-US" dirty="0"/>
              <a:t> </a:t>
            </a:r>
            <a:r>
              <a:rPr lang="en-US" dirty="0" err="1"/>
              <a:t>o'ch</a:t>
            </a:r>
            <a:r>
              <a:rPr lang="en-US" dirty="0"/>
              <a:t> </a:t>
            </a:r>
            <a:r>
              <a:rPr lang="en-US" dirty="0" err="1"/>
              <a:t>ymarfer</a:t>
            </a:r>
            <a:r>
              <a:rPr lang="en-US" dirty="0"/>
              <a:t>?</a:t>
            </a:r>
          </a:p>
        </p:txBody>
      </p:sp>
      <p:sp>
        <p:nvSpPr>
          <p:cNvPr id="5" name="Content Placeholder 4">
            <a:extLst>
              <a:ext uri="{FF2B5EF4-FFF2-40B4-BE49-F238E27FC236}">
                <a16:creationId xmlns:a16="http://schemas.microsoft.com/office/drawing/2014/main" id="{E0A38041-AD9F-8F94-1D46-008D2790158C}"/>
              </a:ext>
            </a:extLst>
          </p:cNvPr>
          <p:cNvSpPr>
            <a:spLocks noGrp="1"/>
          </p:cNvSpPr>
          <p:nvPr>
            <p:ph sz="half" idx="2"/>
          </p:nvPr>
        </p:nvSpPr>
        <p:spPr/>
        <p:txBody>
          <a:bodyPr/>
          <a:lstStyle/>
          <a:p>
            <a:r>
              <a:rPr lang="en-GB" dirty="0">
                <a:solidFill>
                  <a:srgbClr val="0070C0"/>
                </a:solidFill>
              </a:rPr>
              <a:t>“Activities assist in the process of relationship building, especially where worker and young person participate together” (Hart, 2012, p. 90)</a:t>
            </a:r>
          </a:p>
          <a:p>
            <a:r>
              <a:rPr lang="en-GB" dirty="0">
                <a:solidFill>
                  <a:srgbClr val="0070C0"/>
                </a:solidFill>
              </a:rPr>
              <a:t>In groups, can you think of examples from your practice?</a:t>
            </a:r>
            <a:endParaRPr lang="en-US" dirty="0">
              <a:solidFill>
                <a:srgbClr val="0070C0"/>
              </a:solidFill>
            </a:endParaRPr>
          </a:p>
          <a:p>
            <a:pPr marL="0" indent="0">
              <a:buNone/>
            </a:pPr>
            <a:endParaRPr lang="en-GB" dirty="0">
              <a:solidFill>
                <a:schemeClr val="accent6">
                  <a:lumMod val="75000"/>
                </a:schemeClr>
              </a:solidFill>
            </a:endParaRPr>
          </a:p>
        </p:txBody>
      </p:sp>
    </p:spTree>
    <p:extLst>
      <p:ext uri="{BB962C8B-B14F-4D97-AF65-F5344CB8AC3E}">
        <p14:creationId xmlns:p14="http://schemas.microsoft.com/office/powerpoint/2010/main" val="23641915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0CC7F1A-31EE-10AB-5F91-649E477C4119}"/>
              </a:ext>
            </a:extLst>
          </p:cNvPr>
          <p:cNvSpPr>
            <a:spLocks noGrp="1"/>
          </p:cNvSpPr>
          <p:nvPr>
            <p:ph type="title"/>
          </p:nvPr>
        </p:nvSpPr>
        <p:spPr/>
        <p:txBody>
          <a:bodyPr>
            <a:normAutofit fontScale="90000"/>
          </a:bodyPr>
          <a:lstStyle/>
          <a:p>
            <a:pPr algn="ctr"/>
            <a:r>
              <a:rPr lang="en-GB" b="1" dirty="0" err="1"/>
              <a:t>Rôl</a:t>
            </a:r>
            <a:r>
              <a:rPr lang="en-GB" b="1" dirty="0"/>
              <a:t> y </a:t>
            </a:r>
            <a:r>
              <a:rPr lang="en-GB" b="1" dirty="0" err="1"/>
              <a:t>Gweithiwr</a:t>
            </a:r>
            <a:r>
              <a:rPr lang="en-GB" b="1" dirty="0"/>
              <a:t> Ieuenctid: </a:t>
            </a:r>
            <a:br>
              <a:rPr lang="en-GB" b="1" dirty="0"/>
            </a:br>
            <a:r>
              <a:rPr lang="en-GB" b="1" dirty="0"/>
              <a:t>Bod </a:t>
            </a:r>
            <a:r>
              <a:rPr lang="en-GB" b="1" dirty="0" err="1"/>
              <a:t>yn</a:t>
            </a:r>
            <a:r>
              <a:rPr lang="en-GB" b="1" dirty="0"/>
              <a:t> </a:t>
            </a:r>
            <a:r>
              <a:rPr lang="en-GB" b="1" dirty="0" err="1"/>
              <a:t>Eiriolwr</a:t>
            </a:r>
            <a:r>
              <a:rPr lang="en-GB" b="1" dirty="0"/>
              <a:t> </a:t>
            </a:r>
            <a:br>
              <a:rPr lang="en-GB" b="1" dirty="0"/>
            </a:br>
            <a:br>
              <a:rPr lang="en-GB" b="1" dirty="0"/>
            </a:br>
            <a:r>
              <a:rPr lang="en-GB" b="1" dirty="0">
                <a:solidFill>
                  <a:srgbClr val="0070C0"/>
                </a:solidFill>
              </a:rPr>
              <a:t>The Youth Worker’s Role:</a:t>
            </a:r>
            <a:br>
              <a:rPr lang="en-GB" b="1" dirty="0">
                <a:solidFill>
                  <a:srgbClr val="0070C0"/>
                </a:solidFill>
              </a:rPr>
            </a:br>
            <a:r>
              <a:rPr lang="en-GB" b="1" dirty="0">
                <a:solidFill>
                  <a:srgbClr val="0070C0"/>
                </a:solidFill>
              </a:rPr>
              <a:t>Being an Advocate</a:t>
            </a:r>
          </a:p>
        </p:txBody>
      </p:sp>
      <p:sp>
        <p:nvSpPr>
          <p:cNvPr id="6" name="Text Placeholder 5">
            <a:extLst>
              <a:ext uri="{FF2B5EF4-FFF2-40B4-BE49-F238E27FC236}">
                <a16:creationId xmlns:a16="http://schemas.microsoft.com/office/drawing/2014/main" id="{27D2FD02-0C7A-CE10-5A4B-56B4099F0BA2}"/>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5476697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rmAutofit/>
          </a:bodyPr>
          <a:lstStyle/>
          <a:p>
            <a:r>
              <a:rPr lang="en-GB" sz="4000" b="1" dirty="0"/>
              <a:t>Bod </a:t>
            </a:r>
            <a:r>
              <a:rPr lang="en-GB" sz="4000" b="1" dirty="0" err="1"/>
              <a:t>yn</a:t>
            </a:r>
            <a:r>
              <a:rPr lang="en-GB" sz="4000" b="1" dirty="0"/>
              <a:t> </a:t>
            </a:r>
            <a:r>
              <a:rPr lang="en-GB" sz="4000" b="1" dirty="0" err="1"/>
              <a:t>Eiriolwr</a:t>
            </a:r>
            <a:r>
              <a:rPr lang="en-GB" sz="4000" b="1" dirty="0"/>
              <a:t> 			</a:t>
            </a:r>
            <a:r>
              <a:rPr lang="en-GB" sz="4000" b="1" dirty="0">
                <a:solidFill>
                  <a:srgbClr val="0070C0"/>
                </a:solidFill>
              </a:rPr>
              <a:t>Being an Advocate</a:t>
            </a:r>
            <a:r>
              <a:rPr lang="en-GB" sz="4000" dirty="0">
                <a:solidFill>
                  <a:schemeClr val="accent6">
                    <a:lumMod val="75000"/>
                  </a:schemeClr>
                </a:solidFill>
              </a:rPr>
              <a:t>	</a:t>
            </a:r>
            <a:endParaRPr lang="en-US" sz="4000" dirty="0">
              <a:solidFill>
                <a:schemeClr val="accent6">
                  <a:lumMod val="75000"/>
                </a:schemeClr>
              </a:solidFill>
            </a:endParaRPr>
          </a:p>
        </p:txBody>
      </p:sp>
      <p:sp>
        <p:nvSpPr>
          <p:cNvPr id="3" name="Content Placeholder 2"/>
          <p:cNvSpPr>
            <a:spLocks noGrp="1"/>
          </p:cNvSpPr>
          <p:nvPr>
            <p:ph sz="half" idx="1"/>
          </p:nvPr>
        </p:nvSpPr>
        <p:spPr>
          <a:xfrm>
            <a:off x="787085" y="1253331"/>
            <a:ext cx="5181600" cy="4351338"/>
          </a:xfrm>
        </p:spPr>
        <p:txBody>
          <a:bodyPr>
            <a:noAutofit/>
          </a:bodyPr>
          <a:lstStyle/>
          <a:p>
            <a:pPr>
              <a:lnSpc>
                <a:spcPct val="100000"/>
              </a:lnSpc>
            </a:pPr>
            <a:r>
              <a:rPr lang="en-US" sz="2000" dirty="0"/>
              <a:t>Mae Ingram a Harris (2001, t. 10) </a:t>
            </a:r>
            <a:r>
              <a:rPr lang="en-US" sz="2000" dirty="0" err="1"/>
              <a:t>yn</a:t>
            </a:r>
            <a:r>
              <a:rPr lang="en-US" sz="2000" dirty="0"/>
              <a:t> nodi </a:t>
            </a:r>
            <a:r>
              <a:rPr lang="en-US" sz="2000" dirty="0" err="1"/>
              <a:t>ei</a:t>
            </a:r>
            <a:r>
              <a:rPr lang="en-US" sz="2000" dirty="0"/>
              <a:t> bod </a:t>
            </a:r>
            <a:r>
              <a:rPr lang="en-US" sz="2000" dirty="0" err="1"/>
              <a:t>yn</a:t>
            </a:r>
            <a:r>
              <a:rPr lang="en-US" sz="2000" dirty="0"/>
              <a:t> </a:t>
            </a:r>
            <a:r>
              <a:rPr lang="en-US" sz="2000" dirty="0" err="1"/>
              <a:t>hanfodol</a:t>
            </a:r>
            <a:r>
              <a:rPr lang="en-US" sz="2000" dirty="0"/>
              <a:t> bod </a:t>
            </a:r>
            <a:r>
              <a:rPr lang="en-US" sz="2000" dirty="0" err="1"/>
              <a:t>gweithwyr</a:t>
            </a:r>
            <a:r>
              <a:rPr lang="en-US" sz="2000" dirty="0"/>
              <a:t> </a:t>
            </a:r>
            <a:r>
              <a:rPr lang="en-US" sz="2000" dirty="0" err="1"/>
              <a:t>ieuenctid</a:t>
            </a:r>
            <a:r>
              <a:rPr lang="en-US" sz="2000" dirty="0"/>
              <a:t> </a:t>
            </a:r>
            <a:r>
              <a:rPr lang="en-US" sz="2000" dirty="0" err="1"/>
              <a:t>yn</a:t>
            </a:r>
            <a:r>
              <a:rPr lang="en-US" sz="2000" dirty="0"/>
              <a:t> </a:t>
            </a:r>
            <a:r>
              <a:rPr lang="en-US" sz="2000" dirty="0" err="1"/>
              <a:t>dysgu</a:t>
            </a:r>
            <a:r>
              <a:rPr lang="en-US" sz="2000" dirty="0"/>
              <a:t> </a:t>
            </a:r>
            <a:r>
              <a:rPr lang="en-US" sz="2000" dirty="0" err="1"/>
              <a:t>i</a:t>
            </a:r>
            <a:r>
              <a:rPr lang="en-US" sz="2000" dirty="0"/>
              <a:t> </a:t>
            </a:r>
            <a:r>
              <a:rPr lang="en-US" sz="2000" dirty="0" err="1"/>
              <a:t>eirioli</a:t>
            </a:r>
            <a:r>
              <a:rPr lang="en-US" sz="2000" dirty="0"/>
              <a:t>:</a:t>
            </a:r>
          </a:p>
          <a:p>
            <a:pPr marL="514350" indent="-514350">
              <a:lnSpc>
                <a:spcPct val="100000"/>
              </a:lnSpc>
              <a:buFont typeface="+mj-lt"/>
              <a:buAutoNum type="arabicPeriod"/>
            </a:pPr>
            <a:r>
              <a:rPr lang="en-US" sz="2000" dirty="0" err="1"/>
              <a:t>Ar</a:t>
            </a:r>
            <a:r>
              <a:rPr lang="en-US" sz="2000" dirty="0"/>
              <a:t> ran </a:t>
            </a:r>
            <a:r>
              <a:rPr lang="en-US" sz="2000" dirty="0" err="1"/>
              <a:t>gwaith</a:t>
            </a:r>
            <a:r>
              <a:rPr lang="en-US" sz="2000" dirty="0"/>
              <a:t> </a:t>
            </a:r>
            <a:r>
              <a:rPr lang="en-US" sz="2000" dirty="0" err="1"/>
              <a:t>ieuenctid</a:t>
            </a:r>
            <a:r>
              <a:rPr lang="en-US" sz="2000" dirty="0"/>
              <a:t>:</a:t>
            </a:r>
          </a:p>
          <a:p>
            <a:pPr marL="0" indent="0">
              <a:lnSpc>
                <a:spcPct val="110000"/>
              </a:lnSpc>
              <a:buNone/>
            </a:pPr>
            <a:r>
              <a:rPr lang="en-GB" sz="1800" dirty="0"/>
              <a:t>“Many people are unclear about the purpose of youth work, what it has to offer, how it conducts its work and its success” (Ingram and Harris, 2001, p. 10)</a:t>
            </a:r>
          </a:p>
          <a:p>
            <a:pPr marL="0" indent="0">
              <a:lnSpc>
                <a:spcPct val="100000"/>
              </a:lnSpc>
              <a:buNone/>
            </a:pPr>
            <a:r>
              <a:rPr lang="en-US" sz="2000" dirty="0"/>
              <a:t>2.    </a:t>
            </a:r>
            <a:r>
              <a:rPr lang="en-US" sz="2000" dirty="0" err="1"/>
              <a:t>Ar</a:t>
            </a:r>
            <a:r>
              <a:rPr lang="en-US" sz="2000" dirty="0"/>
              <a:t> ran </a:t>
            </a:r>
            <a:r>
              <a:rPr lang="en-US" sz="2000" dirty="0" err="1"/>
              <a:t>pobl</a:t>
            </a:r>
            <a:r>
              <a:rPr lang="en-US" sz="2000" dirty="0"/>
              <a:t> </a:t>
            </a:r>
            <a:r>
              <a:rPr lang="en-US" sz="2000" dirty="0" err="1"/>
              <a:t>ifanc</a:t>
            </a:r>
            <a:r>
              <a:rPr lang="en-US" sz="2000" dirty="0"/>
              <a:t>:</a:t>
            </a:r>
          </a:p>
          <a:p>
            <a:pPr marL="0" indent="0">
              <a:lnSpc>
                <a:spcPct val="110000"/>
              </a:lnSpc>
              <a:buNone/>
            </a:pPr>
            <a:r>
              <a:rPr lang="en-GB" sz="1800" dirty="0"/>
              <a:t>“Many people are unclear about the purpose of youth work, what it has to offer, how it conducts its work and its success” (Ingram and Harris, 2001, p. 10)</a:t>
            </a:r>
          </a:p>
        </p:txBody>
      </p:sp>
      <p:sp>
        <p:nvSpPr>
          <p:cNvPr id="4" name="Content Placeholder 3">
            <a:extLst>
              <a:ext uri="{FF2B5EF4-FFF2-40B4-BE49-F238E27FC236}">
                <a16:creationId xmlns:a16="http://schemas.microsoft.com/office/drawing/2014/main" id="{64AA9B13-7444-FC4D-1645-FDC483DC8A4C}"/>
              </a:ext>
            </a:extLst>
          </p:cNvPr>
          <p:cNvSpPr>
            <a:spLocks noGrp="1"/>
          </p:cNvSpPr>
          <p:nvPr>
            <p:ph sz="half" idx="2"/>
          </p:nvPr>
        </p:nvSpPr>
        <p:spPr>
          <a:xfrm>
            <a:off x="6172200" y="1325563"/>
            <a:ext cx="5181600" cy="4351338"/>
          </a:xfrm>
        </p:spPr>
        <p:txBody>
          <a:bodyPr>
            <a:normAutofit lnSpcReduction="10000"/>
          </a:bodyPr>
          <a:lstStyle/>
          <a:p>
            <a:pPr>
              <a:lnSpc>
                <a:spcPct val="110000"/>
              </a:lnSpc>
            </a:pPr>
            <a:r>
              <a:rPr lang="en-GB" sz="2200" dirty="0">
                <a:solidFill>
                  <a:srgbClr val="0070C0"/>
                </a:solidFill>
              </a:rPr>
              <a:t>Ingram and Harris (2001, p. 10) note how it is vital that youth workers learn to advocate:</a:t>
            </a:r>
          </a:p>
          <a:p>
            <a:pPr marL="514350" indent="-514350">
              <a:lnSpc>
                <a:spcPct val="110000"/>
              </a:lnSpc>
              <a:buAutoNum type="arabicPeriod"/>
            </a:pPr>
            <a:r>
              <a:rPr lang="en-GB" sz="2200" dirty="0">
                <a:solidFill>
                  <a:srgbClr val="0070C0"/>
                </a:solidFill>
              </a:rPr>
              <a:t>On behalf of youth work:</a:t>
            </a:r>
          </a:p>
          <a:p>
            <a:pPr marL="0" indent="0">
              <a:lnSpc>
                <a:spcPct val="110000"/>
              </a:lnSpc>
              <a:buNone/>
            </a:pPr>
            <a:r>
              <a:rPr lang="en-GB" sz="1900" dirty="0">
                <a:solidFill>
                  <a:srgbClr val="0070C0"/>
                </a:solidFill>
              </a:rPr>
              <a:t>“Many people are unclear about the purpose of youth work, what it has to offer, how it conducts its work and its success” (Ingram and Harris, 2001, p. 10)</a:t>
            </a:r>
          </a:p>
          <a:p>
            <a:pPr marL="514350" indent="-514350">
              <a:lnSpc>
                <a:spcPct val="110000"/>
              </a:lnSpc>
              <a:buAutoNum type="arabicPeriod" startAt="2"/>
            </a:pPr>
            <a:r>
              <a:rPr lang="en-GB" sz="2200" dirty="0">
                <a:solidFill>
                  <a:srgbClr val="0070C0"/>
                </a:solidFill>
              </a:rPr>
              <a:t>On behalf of young people:</a:t>
            </a:r>
          </a:p>
          <a:p>
            <a:pPr marL="0" indent="0">
              <a:lnSpc>
                <a:spcPct val="110000"/>
              </a:lnSpc>
              <a:buNone/>
            </a:pPr>
            <a:r>
              <a:rPr lang="en-GB" sz="1900" dirty="0">
                <a:solidFill>
                  <a:srgbClr val="0070C0"/>
                </a:solidFill>
              </a:rPr>
              <a:t>“…and the situation in which they find themselves, and to help young people’s voices to be heard.</a:t>
            </a:r>
            <a:endParaRPr lang="en-US" sz="1900" dirty="0">
              <a:solidFill>
                <a:srgbClr val="0070C0"/>
              </a:solidFill>
            </a:endParaRPr>
          </a:p>
          <a:p>
            <a:pPr marL="0" indent="0">
              <a:buNone/>
            </a:pPr>
            <a:endParaRPr lang="en-GB" dirty="0">
              <a:solidFill>
                <a:schemeClr val="accent6">
                  <a:lumMod val="75000"/>
                </a:schemeClr>
              </a:solidFill>
            </a:endParaRPr>
          </a:p>
        </p:txBody>
      </p:sp>
    </p:spTree>
    <p:extLst>
      <p:ext uri="{BB962C8B-B14F-4D97-AF65-F5344CB8AC3E}">
        <p14:creationId xmlns:p14="http://schemas.microsoft.com/office/powerpoint/2010/main" val="40693834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Rhestr</a:t>
            </a:r>
            <a:r>
              <a:rPr lang="en-GB" b="1" dirty="0"/>
              <a:t> </a:t>
            </a:r>
            <a:r>
              <a:rPr lang="en-GB" b="1" dirty="0" err="1"/>
              <a:t>Gyfeirio</a:t>
            </a:r>
            <a:br>
              <a:rPr lang="en-GB" b="1" dirty="0"/>
            </a:br>
            <a:r>
              <a:rPr lang="en-GB" b="1" dirty="0">
                <a:solidFill>
                  <a:srgbClr val="0070C0"/>
                </a:solidFill>
              </a:rPr>
              <a:t>Reference List</a:t>
            </a:r>
            <a:r>
              <a:rPr lang="en-GB" b="1" dirty="0"/>
              <a:t>	</a:t>
            </a:r>
            <a:endParaRPr lang="en-US" b="1" dirty="0"/>
          </a:p>
        </p:txBody>
      </p:sp>
      <p:sp>
        <p:nvSpPr>
          <p:cNvPr id="3" name="Content Placeholder 2"/>
          <p:cNvSpPr>
            <a:spLocks noGrp="1"/>
          </p:cNvSpPr>
          <p:nvPr>
            <p:ph idx="1"/>
          </p:nvPr>
        </p:nvSpPr>
        <p:spPr/>
        <p:txBody>
          <a:bodyPr>
            <a:normAutofit fontScale="47500" lnSpcReduction="20000"/>
          </a:bodyPr>
          <a:lstStyle/>
          <a:p>
            <a:r>
              <a:rPr lang="en-GB" dirty="0"/>
              <a:t>Blacker, H. (2010) “Relationships, friendships and youth work”, in </a:t>
            </a:r>
            <a:r>
              <a:rPr lang="en-GB" altLang="en-US" dirty="0">
                <a:ea typeface="Calibri" panose="020F0502020204030204" pitchFamily="34" charset="0"/>
                <a:cs typeface="Arial" panose="020B0604020202020204" pitchFamily="34" charset="0"/>
              </a:rPr>
              <a:t>Jeffs, T. &amp; Smith, M. (</a:t>
            </a:r>
            <a:r>
              <a:rPr lang="en-GB" altLang="en-US" dirty="0" err="1">
                <a:ea typeface="Calibri" panose="020F0502020204030204" pitchFamily="34" charset="0"/>
                <a:cs typeface="Arial" panose="020B0604020202020204" pitchFamily="34" charset="0"/>
              </a:rPr>
              <a:t>eds</a:t>
            </a:r>
            <a:r>
              <a:rPr lang="en-GB" altLang="en-US" dirty="0">
                <a:ea typeface="Calibri" panose="020F0502020204030204" pitchFamily="34" charset="0"/>
                <a:cs typeface="Arial" panose="020B0604020202020204" pitchFamily="34" charset="0"/>
              </a:rPr>
              <a:t>). (2010) </a:t>
            </a:r>
            <a:r>
              <a:rPr lang="en-GB" altLang="en-US" i="1" dirty="0">
                <a:ea typeface="Calibri" panose="020F0502020204030204" pitchFamily="34" charset="0"/>
                <a:cs typeface="Arial" panose="020B0604020202020204" pitchFamily="34" charset="0"/>
              </a:rPr>
              <a:t>Youth work Practice</a:t>
            </a:r>
            <a:r>
              <a:rPr lang="en-GB" altLang="en-US" dirty="0">
                <a:ea typeface="Calibri" panose="020F0502020204030204" pitchFamily="34" charset="0"/>
                <a:cs typeface="Arial" panose="020B0604020202020204" pitchFamily="34" charset="0"/>
              </a:rPr>
              <a:t>, Basingstoke: Palgrave Macmillan, pp. 15-30. </a:t>
            </a:r>
            <a:endParaRPr lang="en-GB" altLang="en-US" sz="4000" dirty="0"/>
          </a:p>
          <a:p>
            <a:r>
              <a:rPr lang="en-GB" dirty="0"/>
              <a:t>Davies, B. (2010) “What do we mean by youth work?”, in </a:t>
            </a:r>
            <a:r>
              <a:rPr lang="en-GB" dirty="0" err="1"/>
              <a:t>Batsleer</a:t>
            </a:r>
            <a:r>
              <a:rPr lang="en-GB" dirty="0"/>
              <a:t>, J. &amp; Davies, B. (</a:t>
            </a:r>
            <a:r>
              <a:rPr lang="en-GB" dirty="0" err="1"/>
              <a:t>eds</a:t>
            </a:r>
            <a:r>
              <a:rPr lang="en-GB" dirty="0"/>
              <a:t>). (2010)  </a:t>
            </a:r>
            <a:r>
              <a:rPr lang="en-GB" i="1" dirty="0"/>
              <a:t>What is Youth work?</a:t>
            </a:r>
            <a:r>
              <a:rPr lang="en-GB" dirty="0"/>
              <a:t> Exeter: Learning Matters, pp. 1-6.</a:t>
            </a:r>
          </a:p>
          <a:p>
            <a:r>
              <a:rPr lang="en-GB" dirty="0"/>
              <a:t>Harte, S. (2010) “Activities in youth work”, in </a:t>
            </a:r>
            <a:r>
              <a:rPr lang="en-GB" altLang="en-US" dirty="0">
                <a:ea typeface="Calibri" panose="020F0502020204030204" pitchFamily="34" charset="0"/>
                <a:cs typeface="Arial" panose="020B0604020202020204" pitchFamily="34" charset="0"/>
              </a:rPr>
              <a:t>Jeffs, T. &amp; Smith, M. (</a:t>
            </a:r>
            <a:r>
              <a:rPr lang="en-GB" altLang="en-US" dirty="0" err="1">
                <a:ea typeface="Calibri" panose="020F0502020204030204" pitchFamily="34" charset="0"/>
                <a:cs typeface="Arial" panose="020B0604020202020204" pitchFamily="34" charset="0"/>
              </a:rPr>
              <a:t>eds</a:t>
            </a:r>
            <a:r>
              <a:rPr lang="en-GB" altLang="en-US" dirty="0">
                <a:ea typeface="Calibri" panose="020F0502020204030204" pitchFamily="34" charset="0"/>
                <a:cs typeface="Arial" panose="020B0604020202020204" pitchFamily="34" charset="0"/>
              </a:rPr>
              <a:t>). (2010) </a:t>
            </a:r>
            <a:r>
              <a:rPr lang="en-GB" altLang="en-US" i="1" dirty="0">
                <a:ea typeface="Calibri" panose="020F0502020204030204" pitchFamily="34" charset="0"/>
                <a:cs typeface="Arial" panose="020B0604020202020204" pitchFamily="34" charset="0"/>
              </a:rPr>
              <a:t>Youth work Practice</a:t>
            </a:r>
            <a:r>
              <a:rPr lang="en-GB" altLang="en-US" dirty="0">
                <a:ea typeface="Calibri" panose="020F0502020204030204" pitchFamily="34" charset="0"/>
                <a:cs typeface="Arial" panose="020B0604020202020204" pitchFamily="34" charset="0"/>
              </a:rPr>
              <a:t>, Basingstoke: Palgrave Macmillan, pp. 85-100. </a:t>
            </a:r>
          </a:p>
          <a:p>
            <a:r>
              <a:rPr lang="en-GB" dirty="0"/>
              <a:t>Ingram, G. and Harris, J. (2001) </a:t>
            </a:r>
            <a:r>
              <a:rPr lang="en-GB" i="1" dirty="0"/>
              <a:t>Delivering Good Youth work</a:t>
            </a:r>
            <a:r>
              <a:rPr lang="en-GB" dirty="0"/>
              <a:t>, Lyme Regis: Russell House Publishing.</a:t>
            </a:r>
          </a:p>
          <a:p>
            <a:r>
              <a:rPr lang="en-GB" dirty="0"/>
              <a:t>Jolly, J. (2010) “Local Youth Work”, in Rogers, A. &amp; Smith, M. (</a:t>
            </a:r>
            <a:r>
              <a:rPr lang="en-GB" dirty="0" err="1"/>
              <a:t>eds</a:t>
            </a:r>
            <a:r>
              <a:rPr lang="en-GB" dirty="0"/>
              <a:t>). (2010)  </a:t>
            </a:r>
            <a:r>
              <a:rPr lang="en-GB" i="1" dirty="0"/>
              <a:t>Journeying Together</a:t>
            </a:r>
            <a:r>
              <a:rPr lang="en-GB" dirty="0"/>
              <a:t>, Dorset: Russell House Publishing, pp. 1-12.</a:t>
            </a:r>
          </a:p>
          <a:p>
            <a:r>
              <a:rPr lang="en-GB" altLang="en-US" dirty="0"/>
              <a:t>Payne, M. (2009) “Modern Youth Work: ‘Purity’ or Common Cause?”, in Wood, J. &amp; Hine, J. (2009) </a:t>
            </a:r>
            <a:r>
              <a:rPr lang="en-GB" altLang="en-US" i="1" dirty="0"/>
              <a:t>Work with Young People.</a:t>
            </a:r>
            <a:r>
              <a:rPr lang="en-GB" altLang="en-US" dirty="0"/>
              <a:t> London: SAGE Publications, pp. 213-232</a:t>
            </a:r>
          </a:p>
          <a:p>
            <a:r>
              <a:rPr lang="en-GB" dirty="0"/>
              <a:t>Rosseter, B. (1987) “Youth Workers as Educators”, in Jeffs, T. &amp; Smith, M. (</a:t>
            </a:r>
            <a:r>
              <a:rPr lang="en-GB" dirty="0" err="1"/>
              <a:t>eds</a:t>
            </a:r>
            <a:r>
              <a:rPr lang="en-GB" dirty="0"/>
              <a:t>). (1987) </a:t>
            </a:r>
            <a:r>
              <a:rPr lang="en-GB" i="1" dirty="0"/>
              <a:t>Youth Work</a:t>
            </a:r>
            <a:r>
              <a:rPr lang="en-GB" dirty="0"/>
              <a:t>, Basingstoke: Palgrave Macmillan, pp. 52-65.</a:t>
            </a:r>
          </a:p>
          <a:p>
            <a:r>
              <a:rPr lang="en-GB" dirty="0"/>
              <a:t>Skinner, J. (2010) “Finding and recognising youth workers”, in Rogers, A. &amp; Smith, M. (</a:t>
            </a:r>
            <a:r>
              <a:rPr lang="en-GB" dirty="0" err="1"/>
              <a:t>eds</a:t>
            </a:r>
            <a:r>
              <a:rPr lang="en-GB" dirty="0"/>
              <a:t>). (2010)  </a:t>
            </a:r>
            <a:r>
              <a:rPr lang="en-GB" i="1" dirty="0"/>
              <a:t>Journeying Together</a:t>
            </a:r>
            <a:r>
              <a:rPr lang="en-GB" dirty="0"/>
              <a:t>, Dorset: Russell House Publishing, pp. 40-51.</a:t>
            </a:r>
          </a:p>
          <a:p>
            <a:r>
              <a:rPr lang="en-GB" dirty="0"/>
              <a:t>Young, K. (2006) </a:t>
            </a:r>
            <a:r>
              <a:rPr lang="en-GB" i="1" dirty="0"/>
              <a:t>The Art of Youth work, </a:t>
            </a:r>
            <a:r>
              <a:rPr lang="en-GB" dirty="0"/>
              <a:t>Lyme Regis: Russell House.</a:t>
            </a:r>
            <a:endParaRPr lang="en-US" dirty="0"/>
          </a:p>
          <a:p>
            <a:endParaRPr lang="en-US" dirty="0"/>
          </a:p>
        </p:txBody>
      </p:sp>
    </p:spTree>
    <p:extLst>
      <p:ext uri="{BB962C8B-B14F-4D97-AF65-F5344CB8AC3E}">
        <p14:creationId xmlns:p14="http://schemas.microsoft.com/office/powerpoint/2010/main" val="1244619274"/>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561E720F-F05D-4536-9C34-0CFCED65D3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Template for PP</Template>
  <TotalTime>32</TotalTime>
  <Words>4769</Words>
  <Application>Microsoft Office PowerPoint</Application>
  <PresentationFormat>Widescreen</PresentationFormat>
  <Paragraphs>342</Paragraphs>
  <Slides>36</Slides>
  <Notes>11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36</vt:i4>
      </vt:variant>
    </vt:vector>
  </HeadingPairs>
  <TitlesOfParts>
    <vt:vector size="42" baseType="lpstr">
      <vt:lpstr>Arial</vt:lpstr>
      <vt:lpstr>Calibri</vt:lpstr>
      <vt:lpstr>Calibri Light</vt:lpstr>
      <vt:lpstr>Euphemia</vt:lpstr>
      <vt:lpstr>Holding PAge</vt:lpstr>
      <vt:lpstr>Accessible 2</vt:lpstr>
      <vt:lpstr>Rôl y Gweithiwr Ieuenctid The Youth Worker’s Role</vt:lpstr>
      <vt:lpstr>Tasg Grŵp    Group Task</vt:lpstr>
      <vt:lpstr>Rôl y Gweithiwr Ieuenctid: Meithrin Perthynas  The Youth Worker’s Role: Building Relationships </vt:lpstr>
      <vt:lpstr>Meithrin Perthynas   Building Relationships </vt:lpstr>
      <vt:lpstr>PowerPoint Presentation</vt:lpstr>
      <vt:lpstr>PowerPoint Presentation</vt:lpstr>
      <vt:lpstr>PowerPoint Presentation</vt:lpstr>
      <vt:lpstr>PowerPoint Presentation</vt:lpstr>
      <vt:lpstr>PowerPoint Presentation</vt:lpstr>
      <vt:lpstr>Gweithgaredd!   Activity!</vt:lpstr>
      <vt:lpstr>PowerPoint Presentation</vt:lpstr>
      <vt:lpstr>Rôl y Gweithiwr Ieuenctid: Darparu Cyfleoedd  (…ar gyfer meithrin y “sbarc”)  The Youth Worker’s Role: Providing Opportunities  (…for nurturing the “spark”)</vt:lpstr>
      <vt:lpstr>Darparu Cyfleoedd (…ar gyfer meithrin y “sbarc”) Providing Opportunities (…for nurturing the “spark”)</vt:lpstr>
      <vt:lpstr>PowerPoint Presentation</vt:lpstr>
      <vt:lpstr>Anghenion      Needs</vt:lpstr>
      <vt:lpstr>Nodau     Aim   </vt:lpstr>
      <vt:lpstr>Amcanion     Objectives  </vt:lpstr>
      <vt:lpstr>Dulliau     Methods  </vt:lpstr>
      <vt:lpstr>Dulliau     Methods  </vt:lpstr>
      <vt:lpstr>Dulliau     Methods  </vt:lpstr>
      <vt:lpstr>Gweithredu    Implementation</vt:lpstr>
      <vt:lpstr>Gwerthuso    Evaluation  </vt:lpstr>
      <vt:lpstr>Gwerthuso    Evaluation  </vt:lpstr>
      <vt:lpstr>PowerPoint Presentation</vt:lpstr>
      <vt:lpstr>PowerPoint Presentation</vt:lpstr>
      <vt:lpstr>PowerPoint Presentation</vt:lpstr>
      <vt:lpstr>PowerPoint Presentation</vt:lpstr>
      <vt:lpstr>PowerPoint Presentation</vt:lpstr>
      <vt:lpstr>Rôl y Gweithiwr Ieuenctid:  Bod yn addysgwr  The Youth Worker’s Role: Being an educator</vt:lpstr>
      <vt:lpstr>Bod yn addysgwr    Being an educator</vt:lpstr>
      <vt:lpstr> </vt:lpstr>
      <vt:lpstr>PowerPoint Presentation</vt:lpstr>
      <vt:lpstr>PowerPoint Presentation</vt:lpstr>
      <vt:lpstr>Rôl y Gweithiwr Ieuenctid:  Bod yn Eiriolwr   The Youth Worker’s Role: Being an Advocate</vt:lpstr>
      <vt:lpstr>Bod yn Eiriolwr    Being an Advocate </vt:lpstr>
      <vt:lpstr>Rhestr Gyfeirio Reference List </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Angharad Lewis</dc:creator>
  <cp:lastModifiedBy>Angharad Lewis</cp:lastModifiedBy>
  <cp:revision>3</cp:revision>
  <dcterms:created xsi:type="dcterms:W3CDTF">2021-01-26T22:46:41Z</dcterms:created>
  <dcterms:modified xsi:type="dcterms:W3CDTF">2026-02-12T16:04:04Z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