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61" r:id="rId6"/>
    <p:sldId id="259" r:id="rId7"/>
    <p:sldId id="262" r:id="rId8"/>
    <p:sldId id="267"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A99381-056D-430F-9C43-C41A5C0C5203}" type="doc">
      <dgm:prSet loTypeId="urn:microsoft.com/office/officeart/2005/8/layout/process1" loCatId="process" qsTypeId="urn:microsoft.com/office/officeart/2005/8/quickstyle/simple1" qsCatId="simple" csTypeId="urn:microsoft.com/office/officeart/2005/8/colors/accent0_3" csCatId="mainScheme" phldr="1"/>
      <dgm:spPr/>
      <dgm:t>
        <a:bodyPr/>
        <a:lstStyle/>
        <a:p>
          <a:endParaRPr lang="en-US"/>
        </a:p>
      </dgm:t>
    </dgm:pt>
    <dgm:pt modelId="{CEEB6037-5B25-44D1-BB26-51C2762B346A}">
      <dgm:prSet/>
      <dgm:spPr/>
      <dgm:t>
        <a:bodyPr/>
        <a:lstStyle/>
        <a:p>
          <a:r>
            <a:rPr lang="en-GB" dirty="0"/>
            <a:t>“At this, Patroclus obeyed his order, and leading fair-faced Briseis from the hut, handed her to the heralds, who returned beside the line of Achaean ships, with the unwilling girl. But </a:t>
          </a:r>
          <a:r>
            <a:rPr lang="en-GB" b="1" dirty="0"/>
            <a:t>Achilles</a:t>
          </a:r>
          <a:r>
            <a:rPr lang="en-GB" dirty="0"/>
            <a:t> withdrew from his men, </a:t>
          </a:r>
          <a:r>
            <a:rPr lang="en-GB" b="1" dirty="0"/>
            <a:t>weeping, and sat by the shore of the grey sea</a:t>
          </a:r>
          <a:r>
            <a:rPr lang="en-GB" dirty="0"/>
            <a:t>, gazing at the shadowy deep… </a:t>
          </a:r>
          <a:r>
            <a:rPr lang="en-GB" b="1" dirty="0"/>
            <a:t>Tearfully he spoke</a:t>
          </a:r>
          <a:r>
            <a:rPr lang="en-GB" dirty="0"/>
            <a:t>, and his lady mother [the goddess Thetis] heard him… and </a:t>
          </a:r>
          <a:r>
            <a:rPr lang="en-GB" b="1" dirty="0"/>
            <a:t>sitting by her weeping son caressed him with her hand</a:t>
          </a:r>
          <a:r>
            <a:rPr lang="en-GB" dirty="0"/>
            <a:t>…” – </a:t>
          </a:r>
          <a:r>
            <a:rPr lang="en-GB" b="1" i="1" dirty="0"/>
            <a:t>Iliad</a:t>
          </a:r>
          <a:r>
            <a:rPr lang="en-GB" b="1" dirty="0"/>
            <a:t> 1.344</a:t>
          </a:r>
          <a:r>
            <a:rPr lang="en-GB" dirty="0"/>
            <a:t> ff.</a:t>
          </a:r>
          <a:endParaRPr lang="en-US" dirty="0"/>
        </a:p>
      </dgm:t>
    </dgm:pt>
    <dgm:pt modelId="{742093E5-0840-4912-A154-BB4F70E8DC1C}" type="parTrans" cxnId="{4544309B-A769-46F9-8811-B8897DCD16EB}">
      <dgm:prSet/>
      <dgm:spPr/>
      <dgm:t>
        <a:bodyPr/>
        <a:lstStyle/>
        <a:p>
          <a:endParaRPr lang="en-US"/>
        </a:p>
      </dgm:t>
    </dgm:pt>
    <dgm:pt modelId="{42F3E4C8-E5B3-4581-B043-EE29F2CB8D22}" type="sibTrans" cxnId="{4544309B-A769-46F9-8811-B8897DCD16EB}">
      <dgm:prSet/>
      <dgm:spPr/>
      <dgm:t>
        <a:bodyPr/>
        <a:lstStyle/>
        <a:p>
          <a:endParaRPr lang="en-US"/>
        </a:p>
      </dgm:t>
    </dgm:pt>
    <dgm:pt modelId="{33497979-3FAD-4FC3-97B9-03540704CC1D}">
      <dgm:prSet/>
      <dgm:spPr/>
      <dgm:t>
        <a:bodyPr/>
        <a:lstStyle/>
        <a:p>
          <a:r>
            <a:rPr lang="en-GB" dirty="0"/>
            <a:t>“Up to then most of us were able to restrain our tears fairly well, but when we saw him drinking [hemlock] and saw that he had drunk it, we could do so no longer. In spite of myself, </a:t>
          </a:r>
          <a:r>
            <a:rPr lang="en-GB" b="1" dirty="0"/>
            <a:t>my own tears flowed in a torrent, and so I hid my face</a:t>
          </a:r>
          <a:r>
            <a:rPr lang="en-GB" dirty="0"/>
            <a:t>… such wailing and grieving that none of the company could help breaking down, except </a:t>
          </a:r>
          <a:r>
            <a:rPr lang="en-GB" b="1" dirty="0"/>
            <a:t>Socrates himself</a:t>
          </a:r>
          <a:r>
            <a:rPr lang="en-GB" dirty="0"/>
            <a:t>. “</a:t>
          </a:r>
          <a:r>
            <a:rPr lang="en-GB" b="1" dirty="0"/>
            <a:t>Strange men</a:t>
          </a:r>
          <a:r>
            <a:rPr lang="en-GB" dirty="0"/>
            <a:t>,” he said, “</a:t>
          </a:r>
          <a:r>
            <a:rPr lang="en-GB" b="1" dirty="0"/>
            <a:t>what a way to behave! </a:t>
          </a:r>
          <a:r>
            <a:rPr lang="en-GB" dirty="0"/>
            <a:t>I sent the women away mainly so that they would not cause such a tumult, for I have also heard that it is necessary to die in reverent silence. </a:t>
          </a:r>
          <a:r>
            <a:rPr lang="en-GB" b="1" dirty="0"/>
            <a:t>So keep quiet and endure</a:t>
          </a:r>
          <a:r>
            <a:rPr lang="en-GB" dirty="0"/>
            <a:t>.” – </a:t>
          </a:r>
          <a:r>
            <a:rPr lang="en-GB" b="1" dirty="0"/>
            <a:t>Plato </a:t>
          </a:r>
          <a:r>
            <a:rPr lang="en-GB" b="1" i="1" dirty="0"/>
            <a:t>Phaedo</a:t>
          </a:r>
          <a:r>
            <a:rPr lang="en-GB" b="1" dirty="0"/>
            <a:t> 117d-e</a:t>
          </a:r>
          <a:r>
            <a:rPr lang="en-GB" dirty="0"/>
            <a:t>.</a:t>
          </a:r>
          <a:endParaRPr lang="en-US" dirty="0"/>
        </a:p>
      </dgm:t>
    </dgm:pt>
    <dgm:pt modelId="{223286E0-AF44-4061-A305-A3F053125CD8}" type="parTrans" cxnId="{54E7D1AD-6F2A-4030-B9C5-486DA01A0826}">
      <dgm:prSet/>
      <dgm:spPr/>
      <dgm:t>
        <a:bodyPr/>
        <a:lstStyle/>
        <a:p>
          <a:endParaRPr lang="en-US"/>
        </a:p>
      </dgm:t>
    </dgm:pt>
    <dgm:pt modelId="{0913F7A3-5056-462A-BF4B-C903B9ED624A}" type="sibTrans" cxnId="{54E7D1AD-6F2A-4030-B9C5-486DA01A0826}">
      <dgm:prSet/>
      <dgm:spPr/>
      <dgm:t>
        <a:bodyPr/>
        <a:lstStyle/>
        <a:p>
          <a:endParaRPr lang="en-US"/>
        </a:p>
      </dgm:t>
    </dgm:pt>
    <dgm:pt modelId="{6B0547ED-2687-4543-839B-A5B4588AA914}" type="pres">
      <dgm:prSet presAssocID="{64A99381-056D-430F-9C43-C41A5C0C5203}" presName="Name0" presStyleCnt="0">
        <dgm:presLayoutVars>
          <dgm:dir/>
          <dgm:resizeHandles val="exact"/>
        </dgm:presLayoutVars>
      </dgm:prSet>
      <dgm:spPr/>
    </dgm:pt>
    <dgm:pt modelId="{A4EDB84F-9947-4762-912C-CB64F807EC53}" type="pres">
      <dgm:prSet presAssocID="{CEEB6037-5B25-44D1-BB26-51C2762B346A}" presName="node" presStyleLbl="node1" presStyleIdx="0" presStyleCnt="2">
        <dgm:presLayoutVars>
          <dgm:bulletEnabled val="1"/>
        </dgm:presLayoutVars>
      </dgm:prSet>
      <dgm:spPr/>
    </dgm:pt>
    <dgm:pt modelId="{75188A75-5013-4DF8-B849-DD5D2E539D5A}" type="pres">
      <dgm:prSet presAssocID="{42F3E4C8-E5B3-4581-B043-EE29F2CB8D22}" presName="sibTrans" presStyleLbl="sibTrans2D1" presStyleIdx="0" presStyleCnt="1"/>
      <dgm:spPr/>
    </dgm:pt>
    <dgm:pt modelId="{E54135D7-EC9F-4AC2-8F5A-EAF3EA9AC68D}" type="pres">
      <dgm:prSet presAssocID="{42F3E4C8-E5B3-4581-B043-EE29F2CB8D22}" presName="connectorText" presStyleLbl="sibTrans2D1" presStyleIdx="0" presStyleCnt="1"/>
      <dgm:spPr/>
    </dgm:pt>
    <dgm:pt modelId="{8FD3B9AB-C313-40BF-A569-C086F8EB413D}" type="pres">
      <dgm:prSet presAssocID="{33497979-3FAD-4FC3-97B9-03540704CC1D}" presName="node" presStyleLbl="node1" presStyleIdx="1" presStyleCnt="2">
        <dgm:presLayoutVars>
          <dgm:bulletEnabled val="1"/>
        </dgm:presLayoutVars>
      </dgm:prSet>
      <dgm:spPr/>
    </dgm:pt>
  </dgm:ptLst>
  <dgm:cxnLst>
    <dgm:cxn modelId="{CE9FD42D-4D7B-48B5-A100-BE60EB594D11}" type="presOf" srcId="{42F3E4C8-E5B3-4581-B043-EE29F2CB8D22}" destId="{75188A75-5013-4DF8-B849-DD5D2E539D5A}" srcOrd="0" destOrd="0" presId="urn:microsoft.com/office/officeart/2005/8/layout/process1"/>
    <dgm:cxn modelId="{918CFB85-808D-438B-8CC1-6D013F32444F}" type="presOf" srcId="{33497979-3FAD-4FC3-97B9-03540704CC1D}" destId="{8FD3B9AB-C313-40BF-A569-C086F8EB413D}" srcOrd="0" destOrd="0" presId="urn:microsoft.com/office/officeart/2005/8/layout/process1"/>
    <dgm:cxn modelId="{E1B9748B-F1DC-438A-B0B5-C47A8B6A877E}" type="presOf" srcId="{CEEB6037-5B25-44D1-BB26-51C2762B346A}" destId="{A4EDB84F-9947-4762-912C-CB64F807EC53}" srcOrd="0" destOrd="0" presId="urn:microsoft.com/office/officeart/2005/8/layout/process1"/>
    <dgm:cxn modelId="{F2AFE093-85BE-4571-B706-87BCA476F82C}" type="presOf" srcId="{42F3E4C8-E5B3-4581-B043-EE29F2CB8D22}" destId="{E54135D7-EC9F-4AC2-8F5A-EAF3EA9AC68D}" srcOrd="1" destOrd="0" presId="urn:microsoft.com/office/officeart/2005/8/layout/process1"/>
    <dgm:cxn modelId="{4544309B-A769-46F9-8811-B8897DCD16EB}" srcId="{64A99381-056D-430F-9C43-C41A5C0C5203}" destId="{CEEB6037-5B25-44D1-BB26-51C2762B346A}" srcOrd="0" destOrd="0" parTransId="{742093E5-0840-4912-A154-BB4F70E8DC1C}" sibTransId="{42F3E4C8-E5B3-4581-B043-EE29F2CB8D22}"/>
    <dgm:cxn modelId="{54E7D1AD-6F2A-4030-B9C5-486DA01A0826}" srcId="{64A99381-056D-430F-9C43-C41A5C0C5203}" destId="{33497979-3FAD-4FC3-97B9-03540704CC1D}" srcOrd="1" destOrd="0" parTransId="{223286E0-AF44-4061-A305-A3F053125CD8}" sibTransId="{0913F7A3-5056-462A-BF4B-C903B9ED624A}"/>
    <dgm:cxn modelId="{4F5EEFE6-6FE5-436D-ADC9-6ECB16857E91}" type="presOf" srcId="{64A99381-056D-430F-9C43-C41A5C0C5203}" destId="{6B0547ED-2687-4543-839B-A5B4588AA914}" srcOrd="0" destOrd="0" presId="urn:microsoft.com/office/officeart/2005/8/layout/process1"/>
    <dgm:cxn modelId="{5587AF6D-583B-4FCE-A3AF-A1017007514B}" type="presParOf" srcId="{6B0547ED-2687-4543-839B-A5B4588AA914}" destId="{A4EDB84F-9947-4762-912C-CB64F807EC53}" srcOrd="0" destOrd="0" presId="urn:microsoft.com/office/officeart/2005/8/layout/process1"/>
    <dgm:cxn modelId="{B49BB924-3F0C-4967-AD7D-9B69F21A3FCE}" type="presParOf" srcId="{6B0547ED-2687-4543-839B-A5B4588AA914}" destId="{75188A75-5013-4DF8-B849-DD5D2E539D5A}" srcOrd="1" destOrd="0" presId="urn:microsoft.com/office/officeart/2005/8/layout/process1"/>
    <dgm:cxn modelId="{6DAB8807-A9A2-4A36-89AA-AD36DC462DC4}" type="presParOf" srcId="{75188A75-5013-4DF8-B849-DD5D2E539D5A}" destId="{E54135D7-EC9F-4AC2-8F5A-EAF3EA9AC68D}" srcOrd="0" destOrd="0" presId="urn:microsoft.com/office/officeart/2005/8/layout/process1"/>
    <dgm:cxn modelId="{C85AF48D-BB8F-4578-B478-5293E2A399C1}" type="presParOf" srcId="{6B0547ED-2687-4543-839B-A5B4588AA914}" destId="{8FD3B9AB-C313-40BF-A569-C086F8EB413D}"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DB84F-9947-4762-912C-CB64F807EC53}">
      <dsp:nvSpPr>
        <dsp:cNvPr id="0" name=""/>
        <dsp:cNvSpPr/>
      </dsp:nvSpPr>
      <dsp:spPr>
        <a:xfrm>
          <a:off x="2278" y="421793"/>
          <a:ext cx="4859660" cy="395796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“At this, Patroclus obeyed his order, and leading fair-faced Briseis from the hut, handed her to the heralds, who returned beside the line of Achaean ships, with the unwilling girl. But </a:t>
          </a:r>
          <a:r>
            <a:rPr lang="en-GB" sz="1800" b="1" kern="1200" dirty="0"/>
            <a:t>Achilles</a:t>
          </a:r>
          <a:r>
            <a:rPr lang="en-GB" sz="1800" kern="1200" dirty="0"/>
            <a:t> withdrew from his men, </a:t>
          </a:r>
          <a:r>
            <a:rPr lang="en-GB" sz="1800" b="1" kern="1200" dirty="0"/>
            <a:t>weeping, and sat by the shore of the grey sea</a:t>
          </a:r>
          <a:r>
            <a:rPr lang="en-GB" sz="1800" kern="1200" dirty="0"/>
            <a:t>, gazing at the shadowy deep… </a:t>
          </a:r>
          <a:r>
            <a:rPr lang="en-GB" sz="1800" b="1" kern="1200" dirty="0"/>
            <a:t>Tearfully he spoke</a:t>
          </a:r>
          <a:r>
            <a:rPr lang="en-GB" sz="1800" kern="1200" dirty="0"/>
            <a:t>, and his lady mother [the goddess Thetis] heard him… and </a:t>
          </a:r>
          <a:r>
            <a:rPr lang="en-GB" sz="1800" b="1" kern="1200" dirty="0"/>
            <a:t>sitting by her weeping son caressed him with her hand</a:t>
          </a:r>
          <a:r>
            <a:rPr lang="en-GB" sz="1800" kern="1200" dirty="0"/>
            <a:t>…” – </a:t>
          </a:r>
          <a:r>
            <a:rPr lang="en-GB" sz="1800" b="1" i="1" kern="1200" dirty="0"/>
            <a:t>Iliad</a:t>
          </a:r>
          <a:r>
            <a:rPr lang="en-GB" sz="1800" b="1" kern="1200" dirty="0"/>
            <a:t> 1.344</a:t>
          </a:r>
          <a:r>
            <a:rPr lang="en-GB" sz="1800" kern="1200" dirty="0"/>
            <a:t> ff.</a:t>
          </a:r>
          <a:endParaRPr lang="en-US" sz="1800" kern="1200" dirty="0"/>
        </a:p>
      </dsp:txBody>
      <dsp:txXfrm>
        <a:off x="118203" y="537718"/>
        <a:ext cx="4627810" cy="3726116"/>
      </dsp:txXfrm>
    </dsp:sp>
    <dsp:sp modelId="{75188A75-5013-4DF8-B849-DD5D2E539D5A}">
      <dsp:nvSpPr>
        <dsp:cNvPr id="0" name=""/>
        <dsp:cNvSpPr/>
      </dsp:nvSpPr>
      <dsp:spPr>
        <a:xfrm>
          <a:off x="5347905" y="1798178"/>
          <a:ext cx="1030248" cy="120519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347905" y="2039217"/>
        <a:ext cx="721174" cy="723117"/>
      </dsp:txXfrm>
    </dsp:sp>
    <dsp:sp modelId="{8FD3B9AB-C313-40BF-A569-C086F8EB413D}">
      <dsp:nvSpPr>
        <dsp:cNvPr id="0" name=""/>
        <dsp:cNvSpPr/>
      </dsp:nvSpPr>
      <dsp:spPr>
        <a:xfrm>
          <a:off x="6805804" y="421793"/>
          <a:ext cx="4859660" cy="395796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“Up to then most of us were able to restrain our tears fairly well, but when we saw him drinking [hemlock] and saw that he had drunk it, we could do so no longer. In spite of myself, </a:t>
          </a:r>
          <a:r>
            <a:rPr lang="en-GB" sz="1800" b="1" kern="1200" dirty="0"/>
            <a:t>my own tears flowed in a torrent, and so I hid my face</a:t>
          </a:r>
          <a:r>
            <a:rPr lang="en-GB" sz="1800" kern="1200" dirty="0"/>
            <a:t>… such wailing and grieving that none of the company could help breaking down, except </a:t>
          </a:r>
          <a:r>
            <a:rPr lang="en-GB" sz="1800" b="1" kern="1200" dirty="0"/>
            <a:t>Socrates himself</a:t>
          </a:r>
          <a:r>
            <a:rPr lang="en-GB" sz="1800" kern="1200" dirty="0"/>
            <a:t>. “</a:t>
          </a:r>
          <a:r>
            <a:rPr lang="en-GB" sz="1800" b="1" kern="1200" dirty="0"/>
            <a:t>Strange men</a:t>
          </a:r>
          <a:r>
            <a:rPr lang="en-GB" sz="1800" kern="1200" dirty="0"/>
            <a:t>,” he said, “</a:t>
          </a:r>
          <a:r>
            <a:rPr lang="en-GB" sz="1800" b="1" kern="1200" dirty="0"/>
            <a:t>what a way to behave! </a:t>
          </a:r>
          <a:r>
            <a:rPr lang="en-GB" sz="1800" kern="1200" dirty="0"/>
            <a:t>I sent the women away mainly so that they would not cause such a tumult, for I have also heard that it is necessary to die in reverent silence. </a:t>
          </a:r>
          <a:r>
            <a:rPr lang="en-GB" sz="1800" b="1" kern="1200" dirty="0"/>
            <a:t>So keep quiet and endure</a:t>
          </a:r>
          <a:r>
            <a:rPr lang="en-GB" sz="1800" kern="1200" dirty="0"/>
            <a:t>.” – </a:t>
          </a:r>
          <a:r>
            <a:rPr lang="en-GB" sz="1800" b="1" kern="1200" dirty="0"/>
            <a:t>Plato </a:t>
          </a:r>
          <a:r>
            <a:rPr lang="en-GB" sz="1800" b="1" i="1" kern="1200" dirty="0"/>
            <a:t>Phaedo</a:t>
          </a:r>
          <a:r>
            <a:rPr lang="en-GB" sz="1800" b="1" kern="1200" dirty="0"/>
            <a:t> 117d-e</a:t>
          </a:r>
          <a:r>
            <a:rPr lang="en-GB" sz="1800" kern="1200" dirty="0"/>
            <a:t>.</a:t>
          </a:r>
          <a:endParaRPr lang="en-US" sz="1800" kern="1200" dirty="0"/>
        </a:p>
      </dsp:txBody>
      <dsp:txXfrm>
        <a:off x="6921729" y="537718"/>
        <a:ext cx="4627810" cy="37261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5E13A-7E75-20D1-E78C-B7B3A2DF08B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B78F434-1C0F-4376-DA3F-D1535E9123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63A9997-B52E-F34E-79CD-BCF7B94E2FC7}"/>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5" name="Footer Placeholder 4">
            <a:extLst>
              <a:ext uri="{FF2B5EF4-FFF2-40B4-BE49-F238E27FC236}">
                <a16:creationId xmlns:a16="http://schemas.microsoft.com/office/drawing/2014/main" id="{8C0640E3-47DF-8F04-E47A-FC6101DD6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3451EB-39CF-9E2A-3EDE-123FE8D6D573}"/>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1605049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5E15-EC0B-AC74-A893-C016B425C9B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F426F4-B68C-D860-2FC5-3EE5B6F0E4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CA1675-5C1B-5406-3631-49F3C474C3F4}"/>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5" name="Footer Placeholder 4">
            <a:extLst>
              <a:ext uri="{FF2B5EF4-FFF2-40B4-BE49-F238E27FC236}">
                <a16:creationId xmlns:a16="http://schemas.microsoft.com/office/drawing/2014/main" id="{88FE190C-526A-10F8-F2CB-81D6A5A199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105FD7-1D68-347C-22A6-314FD8E99C14}"/>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1146314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710EF-6D64-7745-149C-FC2013E68E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06E7C2C-41B5-AEE5-5531-D2F0C7FC45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DF6887-6999-86B4-ABDF-9E02AFB801BF}"/>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5" name="Footer Placeholder 4">
            <a:extLst>
              <a:ext uri="{FF2B5EF4-FFF2-40B4-BE49-F238E27FC236}">
                <a16:creationId xmlns:a16="http://schemas.microsoft.com/office/drawing/2014/main" id="{E75D71D6-9E8B-6357-C7A7-7ADCBDFEF7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66F2B-BC37-C3F1-D53F-1ECB4A9D8C41}"/>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391424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2DA79-649A-1505-B1D0-B931420080E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0B6CE7-7B53-813C-DFA2-EF6A1F19B3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BA318DF-3995-64CA-3703-2F47BBE9CBF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3997AAF-4DC8-8AAA-872F-5A1BDCB2DB5C}"/>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6" name="Footer Placeholder 5">
            <a:extLst>
              <a:ext uri="{FF2B5EF4-FFF2-40B4-BE49-F238E27FC236}">
                <a16:creationId xmlns:a16="http://schemas.microsoft.com/office/drawing/2014/main" id="{3E43612D-0877-2D38-77A5-8A034A6E07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0AF7A6-CF76-DC12-2A1B-55807E9395DF}"/>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1345697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6692E-DF2D-7573-122C-AF757401610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D2BD216-0DF4-FFD2-A626-A5C3129546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A9A4FC-FA99-B917-4345-A85F0A74EF1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B7CA721-26F6-D54B-5461-506D58E6BD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67F8F0-A3EE-1FB3-FAF4-721E671CE4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9AF0206-B69C-691D-72B7-C5002DE3006A}"/>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8" name="Footer Placeholder 7">
            <a:extLst>
              <a:ext uri="{FF2B5EF4-FFF2-40B4-BE49-F238E27FC236}">
                <a16:creationId xmlns:a16="http://schemas.microsoft.com/office/drawing/2014/main" id="{ACF8449B-60B1-3D3E-B34D-557AD31E7A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EE1563-A893-6065-CB48-134E5132C33D}"/>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1809860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FCD5A-FDAE-17B1-5472-0AD988BF3BA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E9866B5-BC1F-E31C-AF99-E96C8F2EE9F0}"/>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4" name="Footer Placeholder 3">
            <a:extLst>
              <a:ext uri="{FF2B5EF4-FFF2-40B4-BE49-F238E27FC236}">
                <a16:creationId xmlns:a16="http://schemas.microsoft.com/office/drawing/2014/main" id="{14F30A42-175C-3432-7D9A-C498EFC1BE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BAA033-92F6-72F6-63A5-D42BC102A2E6}"/>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3037302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70DD88-076B-2325-E07A-66F6C371718A}"/>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3" name="Footer Placeholder 2">
            <a:extLst>
              <a:ext uri="{FF2B5EF4-FFF2-40B4-BE49-F238E27FC236}">
                <a16:creationId xmlns:a16="http://schemas.microsoft.com/office/drawing/2014/main" id="{25A4973D-E7BF-9017-D2B7-DDAF412000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9BCF60-05A4-1A83-210E-B64C5AC9F21F}"/>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4146722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46E3-92BA-8CFB-06A5-1B513398641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4F2265E-A0D6-17E3-707F-C87DD4333B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17443B1-A07B-59CC-C5AE-27DE8B5972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B26BAC-479C-AE9F-120D-C8F2D6771D98}"/>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6" name="Footer Placeholder 5">
            <a:extLst>
              <a:ext uri="{FF2B5EF4-FFF2-40B4-BE49-F238E27FC236}">
                <a16:creationId xmlns:a16="http://schemas.microsoft.com/office/drawing/2014/main" id="{7BC582EA-1CAD-B6CD-128A-03FAE9957F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C0E54F-993F-5176-B652-C9607FA27023}"/>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3720892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BD8D7-2BDF-C50D-1D86-B7DF79B07F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AD2296B-FDB5-A391-A6F4-40DBDFBFE7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5D7C7B-08E3-41D2-4595-D9827AFB8B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339CF4-48C4-E6BE-C4A2-71E3A459EA9E}"/>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6" name="Footer Placeholder 5">
            <a:extLst>
              <a:ext uri="{FF2B5EF4-FFF2-40B4-BE49-F238E27FC236}">
                <a16:creationId xmlns:a16="http://schemas.microsoft.com/office/drawing/2014/main" id="{4230C21A-5F92-FBED-141C-B31B47C7C1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4B4B49-D5F4-1504-E498-38DFA9FEB151}"/>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3595381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40C87-E128-E6DB-4C1B-B4B93F58A52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0D7C36D-C7F5-0A1B-9A51-4AE06BE2FA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1FDD76-06EF-0899-EC8D-CE853BD5F190}"/>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5" name="Footer Placeholder 4">
            <a:extLst>
              <a:ext uri="{FF2B5EF4-FFF2-40B4-BE49-F238E27FC236}">
                <a16:creationId xmlns:a16="http://schemas.microsoft.com/office/drawing/2014/main" id="{932B52E6-7744-6482-6851-DB1796D4F6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B1C5B-EDC6-BBB2-5F71-159D441AC9F2}"/>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2248896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24F577-D7F2-1ED7-1143-1E41D20B76D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E3B0D99-256B-8566-0D69-CC7518CACB2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FF226C-7CFC-4087-DB19-45892FC4E8CE}"/>
              </a:ext>
            </a:extLst>
          </p:cNvPr>
          <p:cNvSpPr>
            <a:spLocks noGrp="1"/>
          </p:cNvSpPr>
          <p:nvPr>
            <p:ph type="dt" sz="half" idx="10"/>
          </p:nvPr>
        </p:nvSpPr>
        <p:spPr/>
        <p:txBody>
          <a:bodyPr/>
          <a:lstStyle/>
          <a:p>
            <a:fld id="{FA0EDE1E-F33A-4F0C-94E8-9F6189E40018}" type="datetimeFigureOut">
              <a:rPr lang="en-GB" smtClean="0"/>
              <a:t>27/11/2025</a:t>
            </a:fld>
            <a:endParaRPr lang="en-GB"/>
          </a:p>
        </p:txBody>
      </p:sp>
      <p:sp>
        <p:nvSpPr>
          <p:cNvPr id="5" name="Footer Placeholder 4">
            <a:extLst>
              <a:ext uri="{FF2B5EF4-FFF2-40B4-BE49-F238E27FC236}">
                <a16:creationId xmlns:a16="http://schemas.microsoft.com/office/drawing/2014/main" id="{F6345482-6E41-BCDB-FC72-589B0C893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1C779-B743-E808-16F5-2B84E8DBD2FC}"/>
              </a:ext>
            </a:extLst>
          </p:cNvPr>
          <p:cNvSpPr>
            <a:spLocks noGrp="1"/>
          </p:cNvSpPr>
          <p:nvPr>
            <p:ph type="sldNum" sz="quarter" idx="12"/>
          </p:nvPr>
        </p:nvSpPr>
        <p:spPr/>
        <p:txBody>
          <a:bodyPr/>
          <a:lstStyle/>
          <a:p>
            <a:fld id="{E2C9FAE1-1911-4531-9620-ED7809812632}" type="slidenum">
              <a:rPr lang="en-GB" smtClean="0"/>
              <a:t>‹#›</a:t>
            </a:fld>
            <a:endParaRPr lang="en-GB"/>
          </a:p>
        </p:txBody>
      </p:sp>
    </p:spTree>
    <p:extLst>
      <p:ext uri="{BB962C8B-B14F-4D97-AF65-F5344CB8AC3E}">
        <p14:creationId xmlns:p14="http://schemas.microsoft.com/office/powerpoint/2010/main" val="827708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4655BD-E812-5524-EA99-959633538D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44B0A05-F3C2-09ED-622B-FD46B2ED96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8122C8-E561-DC3C-C18B-08F3CE1FFB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0EDE1E-F33A-4F0C-94E8-9F6189E40018}" type="datetimeFigureOut">
              <a:rPr lang="en-GB" smtClean="0"/>
              <a:t>27/11/2025</a:t>
            </a:fld>
            <a:endParaRPr lang="en-GB"/>
          </a:p>
        </p:txBody>
      </p:sp>
      <p:sp>
        <p:nvSpPr>
          <p:cNvPr id="5" name="Footer Placeholder 4">
            <a:extLst>
              <a:ext uri="{FF2B5EF4-FFF2-40B4-BE49-F238E27FC236}">
                <a16:creationId xmlns:a16="http://schemas.microsoft.com/office/drawing/2014/main" id="{A04C5A73-FE24-0A5B-3AF6-2DC8D9BB36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97A448-1682-2CCB-0544-7415ED5061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C9FAE1-1911-4531-9620-ED7809812632}" type="slidenum">
              <a:rPr lang="en-GB" smtClean="0"/>
              <a:t>‹#›</a:t>
            </a:fld>
            <a:endParaRPr lang="en-GB"/>
          </a:p>
        </p:txBody>
      </p:sp>
    </p:spTree>
    <p:extLst>
      <p:ext uri="{BB962C8B-B14F-4D97-AF65-F5344CB8AC3E}">
        <p14:creationId xmlns:p14="http://schemas.microsoft.com/office/powerpoint/2010/main" val="542873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one carving of a person and person&#10;&#10;Description automatically generated">
            <a:extLst>
              <a:ext uri="{FF2B5EF4-FFF2-40B4-BE49-F238E27FC236}">
                <a16:creationId xmlns:a16="http://schemas.microsoft.com/office/drawing/2014/main" id="{C58C35E7-4EDE-FDD2-06F2-8BF7B383C6F8}"/>
              </a:ext>
            </a:extLst>
          </p:cNvPr>
          <p:cNvPicPr>
            <a:picLocks noChangeAspect="1"/>
          </p:cNvPicPr>
          <p:nvPr/>
        </p:nvPicPr>
        <p:blipFill>
          <a:blip r:embed="rId2">
            <a:alphaModFix amt="50000"/>
          </a:blip>
          <a:srcRect t="18128" b="23732"/>
          <a:stretch/>
        </p:blipFill>
        <p:spPr>
          <a:xfrm>
            <a:off x="20" y="1"/>
            <a:ext cx="12191980" cy="6857999"/>
          </a:xfrm>
          <a:prstGeom prst="rect">
            <a:avLst/>
          </a:prstGeom>
        </p:spPr>
      </p:pic>
      <p:sp>
        <p:nvSpPr>
          <p:cNvPr id="2" name="Title 1">
            <a:extLst>
              <a:ext uri="{FF2B5EF4-FFF2-40B4-BE49-F238E27FC236}">
                <a16:creationId xmlns:a16="http://schemas.microsoft.com/office/drawing/2014/main" id="{53D21A60-7D08-2508-7C64-194FEA643275}"/>
              </a:ext>
            </a:extLst>
          </p:cNvPr>
          <p:cNvSpPr>
            <a:spLocks noGrp="1"/>
          </p:cNvSpPr>
          <p:nvPr>
            <p:ph type="ctrTitle"/>
          </p:nvPr>
        </p:nvSpPr>
        <p:spPr>
          <a:xfrm>
            <a:off x="713232" y="1122362"/>
            <a:ext cx="10780776" cy="1849438"/>
          </a:xfrm>
        </p:spPr>
        <p:txBody>
          <a:bodyPr>
            <a:normAutofit/>
          </a:bodyPr>
          <a:lstStyle/>
          <a:p>
            <a:r>
              <a:rPr lang="en-GB" dirty="0">
                <a:solidFill>
                  <a:srgbClr val="FFFFFF"/>
                </a:solidFill>
              </a:rPr>
              <a:t>Everyday Life in Athens and Rome </a:t>
            </a:r>
          </a:p>
        </p:txBody>
      </p:sp>
      <p:sp>
        <p:nvSpPr>
          <p:cNvPr id="3" name="Subtitle 2">
            <a:extLst>
              <a:ext uri="{FF2B5EF4-FFF2-40B4-BE49-F238E27FC236}">
                <a16:creationId xmlns:a16="http://schemas.microsoft.com/office/drawing/2014/main" id="{0DCACB45-5315-EBBF-0824-589267A60961}"/>
              </a:ext>
            </a:extLst>
          </p:cNvPr>
          <p:cNvSpPr>
            <a:spLocks noGrp="1"/>
          </p:cNvSpPr>
          <p:nvPr>
            <p:ph type="subTitle" idx="1"/>
          </p:nvPr>
        </p:nvSpPr>
        <p:spPr>
          <a:xfrm>
            <a:off x="1524000" y="4159404"/>
            <a:ext cx="9144000" cy="1098395"/>
          </a:xfrm>
        </p:spPr>
        <p:txBody>
          <a:bodyPr>
            <a:normAutofit/>
          </a:bodyPr>
          <a:lstStyle/>
          <a:p>
            <a:r>
              <a:rPr lang="en-GB" sz="6600" dirty="0">
                <a:solidFill>
                  <a:srgbClr val="FFFFFF"/>
                </a:solidFill>
              </a:rPr>
              <a:t>Gender</a:t>
            </a:r>
          </a:p>
          <a:p>
            <a:endParaRPr lang="en-GB" dirty="0">
              <a:solidFill>
                <a:srgbClr val="FFFFFF"/>
              </a:solidFill>
            </a:endParaRPr>
          </a:p>
        </p:txBody>
      </p:sp>
      <p:sp>
        <p:nvSpPr>
          <p:cNvPr id="5" name="Subtitle 2">
            <a:extLst>
              <a:ext uri="{FF2B5EF4-FFF2-40B4-BE49-F238E27FC236}">
                <a16:creationId xmlns:a16="http://schemas.microsoft.com/office/drawing/2014/main" id="{425D4B49-D77F-D03E-CBAD-C50D31316EC2}"/>
              </a:ext>
            </a:extLst>
          </p:cNvPr>
          <p:cNvSpPr txBox="1">
            <a:spLocks/>
          </p:cNvSpPr>
          <p:nvPr/>
        </p:nvSpPr>
        <p:spPr>
          <a:xfrm>
            <a:off x="2903220" y="5587346"/>
            <a:ext cx="6400800" cy="94146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a:t>HPHP4020</a:t>
            </a:r>
          </a:p>
        </p:txBody>
      </p:sp>
    </p:spTree>
    <p:extLst>
      <p:ext uri="{BB962C8B-B14F-4D97-AF65-F5344CB8AC3E}">
        <p14:creationId xmlns:p14="http://schemas.microsoft.com/office/powerpoint/2010/main" val="988061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4DBF5-820E-60B1-F881-A24693F1D47F}"/>
              </a:ext>
            </a:extLst>
          </p:cNvPr>
          <p:cNvSpPr>
            <a:spLocks noGrp="1"/>
          </p:cNvSpPr>
          <p:nvPr>
            <p:ph type="title"/>
          </p:nvPr>
        </p:nvSpPr>
        <p:spPr>
          <a:xfrm>
            <a:off x="793662" y="386930"/>
            <a:ext cx="10066122" cy="1298448"/>
          </a:xfrm>
        </p:spPr>
        <p:txBody>
          <a:bodyPr anchor="b">
            <a:normAutofit/>
          </a:bodyPr>
          <a:lstStyle/>
          <a:p>
            <a:r>
              <a:rPr lang="en-GB" sz="4800" b="1" dirty="0"/>
              <a:t>Traditional conceptions: “spheres”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AAE1D4-8308-9680-3D2F-33A622550C83}"/>
              </a:ext>
            </a:extLst>
          </p:cNvPr>
          <p:cNvSpPr>
            <a:spLocks noGrp="1"/>
          </p:cNvSpPr>
          <p:nvPr>
            <p:ph idx="1"/>
          </p:nvPr>
        </p:nvSpPr>
        <p:spPr>
          <a:xfrm>
            <a:off x="91440" y="2203079"/>
            <a:ext cx="5934456" cy="4267991"/>
          </a:xfrm>
        </p:spPr>
        <p:txBody>
          <a:bodyPr anchor="ctr">
            <a:normAutofit lnSpcReduction="10000"/>
          </a:bodyPr>
          <a:lstStyle/>
          <a:p>
            <a:r>
              <a:rPr lang="en-GB" dirty="0"/>
              <a:t>Older scholarship often divide male and female “spheres”</a:t>
            </a:r>
          </a:p>
          <a:p>
            <a:pPr lvl="1"/>
            <a:r>
              <a:rPr lang="en-GB" dirty="0"/>
              <a:t>Men: warfare, politics, law, outside “production” (agriculture, etc.).</a:t>
            </a:r>
          </a:p>
          <a:p>
            <a:pPr lvl="1"/>
            <a:r>
              <a:rPr lang="en-GB" dirty="0"/>
              <a:t>Women: the domestic space (household management, wool-working, etc.)</a:t>
            </a:r>
          </a:p>
          <a:p>
            <a:pPr lvl="1"/>
            <a:endParaRPr lang="en-GB" sz="500" dirty="0"/>
          </a:p>
          <a:p>
            <a:r>
              <a:rPr lang="en-GB" dirty="0"/>
              <a:t>Ancient literary ideals vs. economic reality. </a:t>
            </a:r>
          </a:p>
          <a:p>
            <a:endParaRPr lang="en-GB" sz="500" dirty="0"/>
          </a:p>
          <a:p>
            <a:r>
              <a:rPr lang="en-GB" dirty="0"/>
              <a:t>Religion an “awkward” category.</a:t>
            </a:r>
          </a:p>
        </p:txBody>
      </p:sp>
      <p:pic>
        <p:nvPicPr>
          <p:cNvPr id="4" name="Picture 3" descr="Diagram of a house with a cross section&#10;&#10;Description automatically generated">
            <a:extLst>
              <a:ext uri="{FF2B5EF4-FFF2-40B4-BE49-F238E27FC236}">
                <a16:creationId xmlns:a16="http://schemas.microsoft.com/office/drawing/2014/main" id="{79C640F0-8328-49ED-BC4F-EB294167BD0F}"/>
              </a:ext>
            </a:extLst>
          </p:cNvPr>
          <p:cNvPicPr>
            <a:picLocks noChangeAspect="1"/>
          </p:cNvPicPr>
          <p:nvPr/>
        </p:nvPicPr>
        <p:blipFill>
          <a:blip r:embed="rId2"/>
          <a:stretch>
            <a:fillRect/>
          </a:stretch>
        </p:blipFill>
        <p:spPr>
          <a:xfrm>
            <a:off x="5911532" y="2513028"/>
            <a:ext cx="5150277" cy="3656697"/>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8C3B9A85-B465-5EE7-17BC-4D7ED8396065}"/>
              </a:ext>
            </a:extLst>
          </p:cNvPr>
          <p:cNvSpPr txBox="1">
            <a:spLocks/>
          </p:cNvSpPr>
          <p:nvPr/>
        </p:nvSpPr>
        <p:spPr>
          <a:xfrm>
            <a:off x="6095999" y="2120910"/>
            <a:ext cx="5557167" cy="4369441"/>
          </a:xfrm>
          <a:prstGeom prst="rect">
            <a:avLst/>
          </a:prstGeom>
          <a:solidFill>
            <a:schemeClr val="accent6">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a:t>
            </a:r>
            <a:r>
              <a:rPr kumimoji="0" lang="en-GB" sz="2800" b="0"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Ischomachos</a:t>
            </a: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advice to his wife] “You must stay indoors and send out the slaves whose work is outside… You are to inspect everything that enters it and distribute what is needed… When the slaves bring in wool, you must see that it is used for those who need cloaks. You must take care of the grain store… [nurse sick slaves, etc.]” – </a:t>
            </a:r>
            <a:r>
              <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Xenophon </a:t>
            </a:r>
            <a:r>
              <a:rPr kumimoji="0" lang="en-GB" sz="2800" b="1" i="1" u="none" strike="noStrike" kern="1200" cap="none" spc="0" normalizeH="0" baseline="0" noProof="0" dirty="0">
                <a:ln>
                  <a:noFill/>
                </a:ln>
                <a:solidFill>
                  <a:sysClr val="windowText" lastClr="000000"/>
                </a:solidFill>
                <a:effectLst/>
                <a:uLnTx/>
                <a:uFillTx/>
                <a:latin typeface="Calibri" panose="020F0502020204030204"/>
                <a:ea typeface="+mn-ea"/>
                <a:cs typeface="+mn-cs"/>
              </a:rPr>
              <a:t>Household Management</a:t>
            </a:r>
            <a:r>
              <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 7.36-37</a:t>
            </a: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23771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7" dur="500"/>
                                        <p:tgtEl>
                                          <p:spTgt spid="3">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ACAAF-D9E1-1EE8-E9E4-CD7C99BFB41A}"/>
              </a:ext>
            </a:extLst>
          </p:cNvPr>
          <p:cNvSpPr>
            <a:spLocks noGrp="1"/>
          </p:cNvSpPr>
          <p:nvPr>
            <p:ph type="title"/>
          </p:nvPr>
        </p:nvSpPr>
        <p:spPr>
          <a:xfrm>
            <a:off x="4654296" y="329184"/>
            <a:ext cx="6894576" cy="1783080"/>
          </a:xfrm>
        </p:spPr>
        <p:txBody>
          <a:bodyPr anchor="b">
            <a:normAutofit/>
          </a:bodyPr>
          <a:lstStyle/>
          <a:p>
            <a:r>
              <a:rPr lang="en-GB" sz="5400" b="1" dirty="0"/>
              <a:t>Idealisation and tropes</a:t>
            </a:r>
          </a:p>
        </p:txBody>
      </p:sp>
      <p:pic>
        <p:nvPicPr>
          <p:cNvPr id="4" name="Picture 3" descr="A painting of people in a room&#10;&#10;Description automatically generated">
            <a:extLst>
              <a:ext uri="{FF2B5EF4-FFF2-40B4-BE49-F238E27FC236}">
                <a16:creationId xmlns:a16="http://schemas.microsoft.com/office/drawing/2014/main" id="{A5D31DD3-CAA4-9C19-E567-8ABDAFE31DBF}"/>
              </a:ext>
            </a:extLst>
          </p:cNvPr>
          <p:cNvPicPr>
            <a:picLocks noChangeAspect="1"/>
          </p:cNvPicPr>
          <p:nvPr/>
        </p:nvPicPr>
        <p:blipFill>
          <a:blip r:embed="rId2"/>
          <a:srcRect t="4270" r="-1" b="-1"/>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2"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yellow vase with people in the background&#10;&#10;Description automatically generated">
            <a:extLst>
              <a:ext uri="{FF2B5EF4-FFF2-40B4-BE49-F238E27FC236}">
                <a16:creationId xmlns:a16="http://schemas.microsoft.com/office/drawing/2014/main" id="{0B89BD8F-FEB7-76A9-F5EC-21BC4FA753EC}"/>
              </a:ext>
            </a:extLst>
          </p:cNvPr>
          <p:cNvPicPr>
            <a:picLocks noChangeAspect="1"/>
          </p:cNvPicPr>
          <p:nvPr/>
        </p:nvPicPr>
        <p:blipFill>
          <a:blip r:embed="rId3"/>
          <a:srcRect l="6921" r="5126" b="3"/>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D6DBA834-717C-7D08-1F85-07EF4165362D}"/>
              </a:ext>
            </a:extLst>
          </p:cNvPr>
          <p:cNvSpPr>
            <a:spLocks noGrp="1"/>
          </p:cNvSpPr>
          <p:nvPr>
            <p:ph idx="1"/>
          </p:nvPr>
        </p:nvSpPr>
        <p:spPr>
          <a:xfrm>
            <a:off x="4389120" y="2706624"/>
            <a:ext cx="7589520" cy="4050792"/>
          </a:xfrm>
        </p:spPr>
        <p:txBody>
          <a:bodyPr>
            <a:normAutofit/>
          </a:bodyPr>
          <a:lstStyle/>
          <a:p>
            <a:r>
              <a:rPr lang="en-GB" dirty="0"/>
              <a:t>For (elite) women the ideal was not to be in the “public sphere” (excepting religious rites).</a:t>
            </a:r>
          </a:p>
          <a:p>
            <a:endParaRPr lang="en-GB" sz="300" dirty="0"/>
          </a:p>
          <a:p>
            <a:r>
              <a:rPr lang="en-GB" dirty="0"/>
              <a:t>Emphasis on matrimonial harmony and traditional activities. </a:t>
            </a:r>
          </a:p>
          <a:p>
            <a:endParaRPr lang="en-GB" sz="300" dirty="0"/>
          </a:p>
          <a:p>
            <a:r>
              <a:rPr lang="en-GB" dirty="0"/>
              <a:t>Here is buried </a:t>
            </a:r>
            <a:r>
              <a:rPr lang="en-GB" dirty="0" err="1"/>
              <a:t>Amymone</a:t>
            </a:r>
            <a:r>
              <a:rPr lang="en-GB" dirty="0"/>
              <a:t> [wife] of Marcus, best and most beautiful, a worker-in-wool, devoted, modest, frugal, chaste, a stay-at-home [</a:t>
            </a:r>
            <a:r>
              <a:rPr lang="en-GB" dirty="0" err="1"/>
              <a:t>domiseda</a:t>
            </a:r>
            <a:r>
              <a:rPr lang="en-GB" dirty="0"/>
              <a:t>]” – </a:t>
            </a:r>
            <a:r>
              <a:rPr lang="en-GB" b="1" i="1" dirty="0"/>
              <a:t>CIL</a:t>
            </a:r>
            <a:r>
              <a:rPr lang="en-GB" b="1" dirty="0"/>
              <a:t> 6.11602</a:t>
            </a:r>
            <a:r>
              <a:rPr lang="en-GB" dirty="0"/>
              <a:t>.</a:t>
            </a:r>
          </a:p>
          <a:p>
            <a:endParaRPr lang="en-GB" dirty="0"/>
          </a:p>
        </p:txBody>
      </p:sp>
      <p:sp>
        <p:nvSpPr>
          <p:cNvPr id="7" name="TextBox 6">
            <a:extLst>
              <a:ext uri="{FF2B5EF4-FFF2-40B4-BE49-F238E27FC236}">
                <a16:creationId xmlns:a16="http://schemas.microsoft.com/office/drawing/2014/main" id="{9DA53086-2BD9-A3AB-6081-035BF0683594}"/>
              </a:ext>
            </a:extLst>
          </p:cNvPr>
          <p:cNvSpPr txBox="1"/>
          <p:nvPr/>
        </p:nvSpPr>
        <p:spPr>
          <a:xfrm>
            <a:off x="-2" y="0"/>
            <a:ext cx="1472185" cy="1169551"/>
          </a:xfrm>
          <a:prstGeom prst="rect">
            <a:avLst/>
          </a:prstGeom>
          <a:solidFill>
            <a:schemeClr val="accent2">
              <a:lumMod val="20000"/>
              <a:lumOff val="80000"/>
            </a:schemeClr>
          </a:solidFill>
        </p:spPr>
        <p:txBody>
          <a:bodyPr wrap="square">
            <a:spAutoFit/>
          </a:bodyPr>
          <a:lstStyle/>
          <a:p>
            <a:r>
              <a:rPr lang="it-IT" sz="1400" dirty="0"/>
              <a:t>Women in a dye shop - Pompeii, Museo Nazionale di Napoli</a:t>
            </a:r>
            <a:endParaRPr lang="en-GB" sz="1400" dirty="0"/>
          </a:p>
        </p:txBody>
      </p:sp>
      <p:sp>
        <p:nvSpPr>
          <p:cNvPr id="8" name="Content Placeholder 2">
            <a:extLst>
              <a:ext uri="{FF2B5EF4-FFF2-40B4-BE49-F238E27FC236}">
                <a16:creationId xmlns:a16="http://schemas.microsoft.com/office/drawing/2014/main" id="{A132F61F-F777-CF14-3E4C-D3BD4411E1C9}"/>
              </a:ext>
            </a:extLst>
          </p:cNvPr>
          <p:cNvSpPr txBox="1">
            <a:spLocks/>
          </p:cNvSpPr>
          <p:nvPr/>
        </p:nvSpPr>
        <p:spPr>
          <a:xfrm>
            <a:off x="0" y="4971161"/>
            <a:ext cx="12188952" cy="1886839"/>
          </a:xfrm>
          <a:prstGeom prst="rect">
            <a:avLst/>
          </a:prstGeom>
          <a:solidFill>
            <a:schemeClr val="accent4">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t>“Sacred to the spirts to the deceased. For </a:t>
            </a:r>
            <a:r>
              <a:rPr lang="en-GB" sz="3200" dirty="0" err="1"/>
              <a:t>Caecilia</a:t>
            </a:r>
            <a:r>
              <a:rPr lang="en-GB" sz="3200" dirty="0"/>
              <a:t> Festiva most beloved wife and sweet-heart, </a:t>
            </a:r>
            <a:r>
              <a:rPr lang="en-GB" sz="3200" b="1" dirty="0"/>
              <a:t>who lived with me for 21 years without an argument</a:t>
            </a:r>
            <a:r>
              <a:rPr lang="en-GB" sz="3200" dirty="0"/>
              <a:t>. Pomponius Antiochus her husband set this up for her, well deserving through her labours.” – </a:t>
            </a:r>
            <a:r>
              <a:rPr lang="en-GB" sz="3200" b="1" i="1" dirty="0"/>
              <a:t>CIL</a:t>
            </a:r>
            <a:r>
              <a:rPr lang="en-GB" sz="3200" b="1" dirty="0"/>
              <a:t> 9.3215</a:t>
            </a:r>
            <a:r>
              <a:rPr lang="en-GB" sz="3200" dirty="0"/>
              <a:t>.</a:t>
            </a:r>
          </a:p>
        </p:txBody>
      </p:sp>
    </p:spTree>
    <p:extLst>
      <p:ext uri="{BB962C8B-B14F-4D97-AF65-F5344CB8AC3E}">
        <p14:creationId xmlns:p14="http://schemas.microsoft.com/office/powerpoint/2010/main" val="975630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46E50-875F-B3E9-ACE1-ACBEF7FFCDE1}"/>
              </a:ext>
            </a:extLst>
          </p:cNvPr>
          <p:cNvSpPr>
            <a:spLocks noGrp="1"/>
          </p:cNvSpPr>
          <p:nvPr>
            <p:ph type="title"/>
          </p:nvPr>
        </p:nvSpPr>
        <p:spPr>
          <a:xfrm>
            <a:off x="411480" y="350196"/>
            <a:ext cx="5257800" cy="1624520"/>
          </a:xfrm>
        </p:spPr>
        <p:txBody>
          <a:bodyPr anchor="ctr">
            <a:normAutofit/>
          </a:bodyPr>
          <a:lstStyle/>
          <a:p>
            <a:r>
              <a:rPr lang="en-GB" sz="4000" b="1" dirty="0"/>
              <a:t>Various complexities</a:t>
            </a:r>
          </a:p>
        </p:txBody>
      </p:sp>
      <p:sp>
        <p:nvSpPr>
          <p:cNvPr id="3" name="Content Placeholder 2">
            <a:extLst>
              <a:ext uri="{FF2B5EF4-FFF2-40B4-BE49-F238E27FC236}">
                <a16:creationId xmlns:a16="http://schemas.microsoft.com/office/drawing/2014/main" id="{5022CFF7-031F-7604-3508-135CB436FADD}"/>
              </a:ext>
            </a:extLst>
          </p:cNvPr>
          <p:cNvSpPr>
            <a:spLocks noGrp="1"/>
          </p:cNvSpPr>
          <p:nvPr>
            <p:ph idx="1"/>
          </p:nvPr>
        </p:nvSpPr>
        <p:spPr>
          <a:xfrm>
            <a:off x="182880" y="2324912"/>
            <a:ext cx="5751576" cy="4533088"/>
          </a:xfrm>
        </p:spPr>
        <p:txBody>
          <a:bodyPr anchor="ctr">
            <a:normAutofit/>
          </a:bodyPr>
          <a:lstStyle/>
          <a:p>
            <a:r>
              <a:rPr lang="en-GB" sz="2400" dirty="0"/>
              <a:t>Rights of 3 [/4] children in Roman law.</a:t>
            </a:r>
          </a:p>
          <a:p>
            <a:pPr lvl="1"/>
            <a:r>
              <a:rPr lang="en-GB" sz="2000" dirty="0"/>
              <a:t>Roman women could become legally emancipated, inherit, own property, etc</a:t>
            </a:r>
            <a:r>
              <a:rPr lang="en-GB" sz="1800" dirty="0"/>
              <a:t>.</a:t>
            </a:r>
          </a:p>
          <a:p>
            <a:pPr lvl="2"/>
            <a:r>
              <a:rPr lang="en-GB" sz="1600" dirty="0"/>
              <a:t>Although women in Classical Athens always remained under a </a:t>
            </a:r>
            <a:r>
              <a:rPr lang="en-GB" sz="1600" i="1" dirty="0" err="1"/>
              <a:t>kyrios</a:t>
            </a:r>
            <a:r>
              <a:rPr lang="en-GB" sz="1600" dirty="0"/>
              <a:t>.</a:t>
            </a:r>
          </a:p>
          <a:p>
            <a:pPr lvl="2"/>
            <a:endParaRPr lang="en-GB" sz="100" dirty="0"/>
          </a:p>
          <a:p>
            <a:r>
              <a:rPr lang="en-GB" sz="2400" dirty="0"/>
              <a:t>Some women could be highly educated.</a:t>
            </a:r>
          </a:p>
          <a:p>
            <a:endParaRPr lang="en-GB" sz="100" dirty="0"/>
          </a:p>
          <a:p>
            <a:r>
              <a:rPr lang="en-GB" sz="2400" dirty="0"/>
              <a:t>Legal norms and cultural trends. </a:t>
            </a:r>
          </a:p>
          <a:p>
            <a:pPr lvl="1"/>
            <a:r>
              <a:rPr lang="en-GB" sz="2000" dirty="0"/>
              <a:t>Women could not formally hold political offices. </a:t>
            </a:r>
          </a:p>
          <a:p>
            <a:pPr lvl="1"/>
            <a:r>
              <a:rPr lang="en-GB" sz="2000" dirty="0"/>
              <a:t>But in Roman world potential for “indirect” and informal influence?</a:t>
            </a:r>
          </a:p>
          <a:p>
            <a:pPr lvl="2"/>
            <a:r>
              <a:rPr lang="en-GB" sz="1800" dirty="0"/>
              <a:t>Consider also Aspasia in Athens.</a:t>
            </a:r>
          </a:p>
          <a:p>
            <a:pPr lvl="2"/>
            <a:endParaRPr lang="en-GB" sz="300" dirty="0"/>
          </a:p>
        </p:txBody>
      </p:sp>
      <p:pic>
        <p:nvPicPr>
          <p:cNvPr id="4" name="Picture 3" descr="A painting of two people&#10;&#10;Description automatically generated">
            <a:extLst>
              <a:ext uri="{FF2B5EF4-FFF2-40B4-BE49-F238E27FC236}">
                <a16:creationId xmlns:a16="http://schemas.microsoft.com/office/drawing/2014/main" id="{B1BCB9FC-53AC-040D-0EA9-0F712141F6E1}"/>
              </a:ext>
            </a:extLst>
          </p:cNvPr>
          <p:cNvPicPr>
            <a:picLocks noChangeAspect="1"/>
          </p:cNvPicPr>
          <p:nvPr/>
        </p:nvPicPr>
        <p:blipFill>
          <a:blip r:embed="rId2"/>
          <a:srcRect l="899" r="1" b="1"/>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E03E7979-A43C-2DCB-DDB4-276C8B55FDA1}"/>
              </a:ext>
            </a:extLst>
          </p:cNvPr>
          <p:cNvSpPr txBox="1"/>
          <p:nvPr/>
        </p:nvSpPr>
        <p:spPr>
          <a:xfrm>
            <a:off x="5824728" y="0"/>
            <a:ext cx="6374097" cy="6601807"/>
          </a:xfrm>
          <a:prstGeom prst="rect">
            <a:avLst/>
          </a:prstGeom>
          <a:solidFill>
            <a:schemeClr val="accent5">
              <a:lumMod val="20000"/>
              <a:lumOff val="80000"/>
            </a:schemeClr>
          </a:solidFill>
        </p:spPr>
        <p:txBody>
          <a:bodyPr wrap="square">
            <a:spAutoFit/>
          </a:bodyPr>
          <a:lstStyle/>
          <a:p>
            <a:r>
              <a:rPr lang="en-GB" sz="2350" dirty="0"/>
              <a:t>“The enemies of Gaius [Gracchus] also effected the election of </a:t>
            </a:r>
            <a:r>
              <a:rPr lang="en-GB" sz="2350" dirty="0" err="1"/>
              <a:t>Opimius</a:t>
            </a:r>
            <a:r>
              <a:rPr lang="en-GB" sz="2350" dirty="0"/>
              <a:t> as consul, and then proceeded to revoke many of the laws which Gaius had secured and to meddle with the organization of the colony at Carthage. This was by way of irritating Gaius… but at last, under the instigations of his friends, and especially of </a:t>
            </a:r>
            <a:r>
              <a:rPr lang="en-GB" sz="2350" dirty="0" err="1"/>
              <a:t>Fulvius</a:t>
            </a:r>
            <a:r>
              <a:rPr lang="en-GB" sz="2350" dirty="0"/>
              <a:t>, he set out to gather a fresh body of partisans for opposition to the consul. </a:t>
            </a:r>
            <a:r>
              <a:rPr lang="en-GB" sz="2350" b="1" dirty="0"/>
              <a:t>Here, we are told, his mother </a:t>
            </a:r>
            <a:r>
              <a:rPr lang="en-GB" sz="2350" dirty="0"/>
              <a:t>[Cornelia] </a:t>
            </a:r>
            <a:r>
              <a:rPr lang="en-GB" sz="2350" b="1" dirty="0"/>
              <a:t>also took active part in his seditious measures, by secretly hiring from foreign parts and sending to Rome men who were ostensibly farm-hands</a:t>
            </a:r>
            <a:r>
              <a:rPr lang="en-GB" sz="2350" dirty="0"/>
              <a:t>; for to this matter there are said to have been obscure allusions in her letters​ to her son. </a:t>
            </a:r>
            <a:r>
              <a:rPr lang="en-GB" sz="2350" b="1" dirty="0"/>
              <a:t>Others, however, say that Cornelia was very much displeased with these activities of her son</a:t>
            </a:r>
            <a:r>
              <a:rPr lang="en-GB" sz="2350" dirty="0"/>
              <a:t>.” – </a:t>
            </a:r>
            <a:r>
              <a:rPr lang="en-GB" sz="2350" b="1" dirty="0" err="1"/>
              <a:t>Plut</a:t>
            </a:r>
            <a:r>
              <a:rPr lang="en-GB" sz="2350" b="1" dirty="0"/>
              <a:t>. </a:t>
            </a:r>
            <a:r>
              <a:rPr lang="en-GB" sz="2350" b="1" i="1" dirty="0"/>
              <a:t>Gaius Gracchus </a:t>
            </a:r>
            <a:r>
              <a:rPr lang="en-GB" sz="2350" b="1" dirty="0"/>
              <a:t>13</a:t>
            </a:r>
            <a:r>
              <a:rPr lang="en-GB" sz="2350" dirty="0"/>
              <a:t>.</a:t>
            </a:r>
          </a:p>
        </p:txBody>
      </p:sp>
    </p:spTree>
    <p:extLst>
      <p:ext uri="{BB962C8B-B14F-4D97-AF65-F5344CB8AC3E}">
        <p14:creationId xmlns:p14="http://schemas.microsoft.com/office/powerpoint/2010/main" val="23947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barn(inVertical)">
                                      <p:cBhvr>
                                        <p:cTn id="7" dur="500"/>
                                        <p:tgtEl>
                                          <p:spTgt spid="3">
                                            <p:txEl>
                                              <p:pRg st="6" end="6"/>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barn(inVertical)">
                                      <p:cBhvr>
                                        <p:cTn id="10" dur="500"/>
                                        <p:tgtEl>
                                          <p:spTgt spid="3">
                                            <p:txEl>
                                              <p:pRg st="7" end="7"/>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Effect transition="in" filter="barn(inVertical)">
                                      <p:cBhvr>
                                        <p:cTn id="13" dur="500"/>
                                        <p:tgtEl>
                                          <p:spTgt spid="3">
                                            <p:txEl>
                                              <p:pRg st="8" end="8"/>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9" end="9"/>
                                            </p:txEl>
                                          </p:spTgt>
                                        </p:tgtEl>
                                        <p:attrNameLst>
                                          <p:attrName>style.visibility</p:attrName>
                                        </p:attrNameLst>
                                      </p:cBhvr>
                                      <p:to>
                                        <p:strVal val="visible"/>
                                      </p:to>
                                    </p:set>
                                    <p:animEffect transition="in" filter="barn(inVertical)">
                                      <p:cBhvr>
                                        <p:cTn id="16" dur="500"/>
                                        <p:tgtEl>
                                          <p:spTgt spid="3">
                                            <p:txEl>
                                              <p:pRg st="9" end="9"/>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barn(inVertical)">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FB9EE-A632-FE0B-A63E-DC4833ADB212}"/>
              </a:ext>
            </a:extLst>
          </p:cNvPr>
          <p:cNvSpPr>
            <a:spLocks noGrp="1"/>
          </p:cNvSpPr>
          <p:nvPr>
            <p:ph type="title"/>
          </p:nvPr>
        </p:nvSpPr>
        <p:spPr>
          <a:xfrm>
            <a:off x="225287" y="153090"/>
            <a:ext cx="4501441" cy="1423919"/>
          </a:xfrm>
        </p:spPr>
        <p:txBody>
          <a:bodyPr>
            <a:normAutofit/>
          </a:bodyPr>
          <a:lstStyle/>
          <a:p>
            <a:r>
              <a:rPr lang="en-GB" b="1" dirty="0"/>
              <a:t>Working women</a:t>
            </a:r>
          </a:p>
        </p:txBody>
      </p:sp>
      <p:sp>
        <p:nvSpPr>
          <p:cNvPr id="3" name="Content Placeholder 2">
            <a:extLst>
              <a:ext uri="{FF2B5EF4-FFF2-40B4-BE49-F238E27FC236}">
                <a16:creationId xmlns:a16="http://schemas.microsoft.com/office/drawing/2014/main" id="{E11A8233-3A7A-ABBF-D1B5-2B6035B5BAF1}"/>
              </a:ext>
            </a:extLst>
          </p:cNvPr>
          <p:cNvSpPr>
            <a:spLocks noGrp="1"/>
          </p:cNvSpPr>
          <p:nvPr>
            <p:ph idx="1"/>
          </p:nvPr>
        </p:nvSpPr>
        <p:spPr>
          <a:xfrm>
            <a:off x="47699" y="1577009"/>
            <a:ext cx="4106423" cy="5280991"/>
          </a:xfrm>
        </p:spPr>
        <p:txBody>
          <a:bodyPr>
            <a:normAutofit fontScale="92500" lnSpcReduction="10000"/>
          </a:bodyPr>
          <a:lstStyle/>
          <a:p>
            <a:r>
              <a:rPr lang="en-GB" sz="3000" dirty="0"/>
              <a:t>Likely common for many “poorer” families.</a:t>
            </a:r>
          </a:p>
          <a:p>
            <a:pPr lvl="1"/>
            <a:r>
              <a:rPr lang="en-GB" sz="2600" dirty="0"/>
              <a:t>Especially in countryside [vast majority of pop.]</a:t>
            </a:r>
          </a:p>
          <a:p>
            <a:pPr lvl="1"/>
            <a:endParaRPr lang="en-GB" sz="400" dirty="0"/>
          </a:p>
          <a:p>
            <a:r>
              <a:rPr lang="en-GB" sz="3000" dirty="0"/>
              <a:t>Running business, midwives and physicians, etc.</a:t>
            </a:r>
          </a:p>
          <a:p>
            <a:endParaRPr lang="en-GB" sz="400" dirty="0"/>
          </a:p>
          <a:p>
            <a:r>
              <a:rPr lang="en-GB" sz="3000" dirty="0"/>
              <a:t>Some elite women in distinct professions, e.g., painters: </a:t>
            </a:r>
            <a:r>
              <a:rPr lang="en-GB" sz="3000" dirty="0" err="1"/>
              <a:t>Iaia</a:t>
            </a:r>
            <a:r>
              <a:rPr lang="en-GB" sz="3000" dirty="0"/>
              <a:t> of Cyzicus - </a:t>
            </a:r>
            <a:r>
              <a:rPr lang="en-GB" sz="3000" dirty="0" err="1"/>
              <a:t>Olympais</a:t>
            </a:r>
            <a:r>
              <a:rPr lang="en-GB" sz="3000" dirty="0"/>
              <a:t> – </a:t>
            </a:r>
            <a:r>
              <a:rPr lang="en-GB" sz="3000" i="1" dirty="0"/>
              <a:t>Pliny</a:t>
            </a:r>
            <a:r>
              <a:rPr lang="en-GB" sz="3000" dirty="0"/>
              <a:t> NH 35.90.147-48. </a:t>
            </a:r>
          </a:p>
          <a:p>
            <a:endParaRPr lang="en-GB" sz="2000" dirty="0"/>
          </a:p>
        </p:txBody>
      </p:sp>
      <p:pic>
        <p:nvPicPr>
          <p:cNvPr id="5" name="Picture 4" descr="A stone carving of two people&#10;&#10;Description automatically generated">
            <a:extLst>
              <a:ext uri="{FF2B5EF4-FFF2-40B4-BE49-F238E27FC236}">
                <a16:creationId xmlns:a16="http://schemas.microsoft.com/office/drawing/2014/main" id="{B6D862F8-1795-0D41-F705-782EEC0D5448}"/>
              </a:ext>
            </a:extLst>
          </p:cNvPr>
          <p:cNvPicPr>
            <a:picLocks noChangeAspect="1"/>
          </p:cNvPicPr>
          <p:nvPr/>
        </p:nvPicPr>
        <p:blipFill rotWithShape="1">
          <a:blip r:embed="rId2"/>
          <a:srcRect t="28257" r="2" b="3804"/>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3" descr="A stone carving of people selling fruits&#10;&#10;Description automatically generated">
            <a:extLst>
              <a:ext uri="{FF2B5EF4-FFF2-40B4-BE49-F238E27FC236}">
                <a16:creationId xmlns:a16="http://schemas.microsoft.com/office/drawing/2014/main" id="{FDA2C5D4-718E-8AE3-D2D4-6CE43032D10F}"/>
              </a:ext>
            </a:extLst>
          </p:cNvPr>
          <p:cNvPicPr>
            <a:picLocks noChangeAspect="1"/>
          </p:cNvPicPr>
          <p:nvPr/>
        </p:nvPicPr>
        <p:blipFill rotWithShape="1">
          <a:blip r:embed="rId3"/>
          <a:srcRect b="7606"/>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CEB1AB0E-36E3-F15F-AF17-572FA39E4FE6}"/>
              </a:ext>
            </a:extLst>
          </p:cNvPr>
          <p:cNvSpPr txBox="1"/>
          <p:nvPr/>
        </p:nvSpPr>
        <p:spPr>
          <a:xfrm>
            <a:off x="4726728" y="1489655"/>
            <a:ext cx="1779104" cy="1200329"/>
          </a:xfrm>
          <a:prstGeom prst="rect">
            <a:avLst/>
          </a:prstGeom>
          <a:solidFill>
            <a:schemeClr val="accent2"/>
          </a:solidFill>
        </p:spPr>
        <p:txBody>
          <a:bodyPr wrap="square">
            <a:spAutoFit/>
          </a:bodyPr>
          <a:lstStyle/>
          <a:p>
            <a:r>
              <a:rPr lang="en-GB" dirty="0"/>
              <a:t>Roman relief showing a birth scene, ca. 2nd century AD</a:t>
            </a:r>
          </a:p>
        </p:txBody>
      </p:sp>
      <p:sp>
        <p:nvSpPr>
          <p:cNvPr id="9" name="TextBox 8">
            <a:extLst>
              <a:ext uri="{FF2B5EF4-FFF2-40B4-BE49-F238E27FC236}">
                <a16:creationId xmlns:a16="http://schemas.microsoft.com/office/drawing/2014/main" id="{4879B74A-0FD7-5FBE-CE42-432D4492D1D3}"/>
              </a:ext>
            </a:extLst>
          </p:cNvPr>
          <p:cNvSpPr txBox="1"/>
          <p:nvPr/>
        </p:nvSpPr>
        <p:spPr>
          <a:xfrm>
            <a:off x="4164279" y="5227582"/>
            <a:ext cx="1640174" cy="1477328"/>
          </a:xfrm>
          <a:prstGeom prst="rect">
            <a:avLst/>
          </a:prstGeom>
          <a:solidFill>
            <a:schemeClr val="accent2"/>
          </a:solidFill>
        </p:spPr>
        <p:txBody>
          <a:bodyPr wrap="square">
            <a:spAutoFit/>
          </a:bodyPr>
          <a:lstStyle/>
          <a:p>
            <a:r>
              <a:rPr lang="en-GB" dirty="0"/>
              <a:t>Relief of a woman selling chicken or geese, Ostia Antica</a:t>
            </a:r>
          </a:p>
        </p:txBody>
      </p:sp>
    </p:spTree>
    <p:extLst>
      <p:ext uri="{BB962C8B-B14F-4D97-AF65-F5344CB8AC3E}">
        <p14:creationId xmlns:p14="http://schemas.microsoft.com/office/powerpoint/2010/main" val="321161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4CE88-C258-8F88-ADCA-B4A013059AFD}"/>
              </a:ext>
            </a:extLst>
          </p:cNvPr>
          <p:cNvSpPr>
            <a:spLocks noGrp="1"/>
          </p:cNvSpPr>
          <p:nvPr>
            <p:ph type="title"/>
          </p:nvPr>
        </p:nvSpPr>
        <p:spPr>
          <a:xfrm>
            <a:off x="118873" y="265175"/>
            <a:ext cx="5632704" cy="1827713"/>
          </a:xfrm>
        </p:spPr>
        <p:txBody>
          <a:bodyPr>
            <a:normAutofit/>
          </a:bodyPr>
          <a:lstStyle/>
          <a:p>
            <a:r>
              <a:rPr lang="en-GB" b="1" dirty="0"/>
              <a:t>Religious and funerary roles</a:t>
            </a:r>
          </a:p>
        </p:txBody>
      </p:sp>
      <p:sp>
        <p:nvSpPr>
          <p:cNvPr id="3" name="Content Placeholder 2">
            <a:extLst>
              <a:ext uri="{FF2B5EF4-FFF2-40B4-BE49-F238E27FC236}">
                <a16:creationId xmlns:a16="http://schemas.microsoft.com/office/drawing/2014/main" id="{E4715AAC-840B-D6A8-89D4-426C7149E48C}"/>
              </a:ext>
            </a:extLst>
          </p:cNvPr>
          <p:cNvSpPr>
            <a:spLocks noGrp="1"/>
          </p:cNvSpPr>
          <p:nvPr>
            <p:ph idx="1"/>
          </p:nvPr>
        </p:nvSpPr>
        <p:spPr>
          <a:xfrm>
            <a:off x="192024" y="2092888"/>
            <a:ext cx="4712292" cy="4765111"/>
          </a:xfrm>
        </p:spPr>
        <p:txBody>
          <a:bodyPr>
            <a:normAutofit/>
          </a:bodyPr>
          <a:lstStyle/>
          <a:p>
            <a:r>
              <a:rPr lang="en-GB" sz="3200" dirty="0"/>
              <a:t>Cults, communal religious rites and female only rites.</a:t>
            </a:r>
          </a:p>
          <a:p>
            <a:pPr lvl="1"/>
            <a:r>
              <a:rPr lang="en-GB" sz="3000" dirty="0"/>
              <a:t>e.g., Panathenaic festival, Lupercalia, etc. </a:t>
            </a:r>
          </a:p>
          <a:p>
            <a:pPr lvl="1"/>
            <a:r>
              <a:rPr lang="en-GB" sz="3000" dirty="0"/>
              <a:t>e.g., Thesmophoria, rites to Bona Dea, etc. </a:t>
            </a:r>
          </a:p>
          <a:p>
            <a:pPr lvl="1"/>
            <a:endParaRPr lang="en-GB" sz="100" dirty="0"/>
          </a:p>
          <a:p>
            <a:r>
              <a:rPr lang="en-GB" sz="3200" dirty="0"/>
              <a:t>Funerary rites and tending to the grave. </a:t>
            </a:r>
          </a:p>
        </p:txBody>
      </p:sp>
      <p:pic>
        <p:nvPicPr>
          <p:cNvPr id="4" name="Picture 3" descr="A close-up of a vase&#10;&#10;Description automatically generated">
            <a:extLst>
              <a:ext uri="{FF2B5EF4-FFF2-40B4-BE49-F238E27FC236}">
                <a16:creationId xmlns:a16="http://schemas.microsoft.com/office/drawing/2014/main" id="{C2B61564-CA04-10A4-34F9-F62F4D637E3F}"/>
              </a:ext>
            </a:extLst>
          </p:cNvPr>
          <p:cNvPicPr>
            <a:picLocks noChangeAspect="1"/>
          </p:cNvPicPr>
          <p:nvPr/>
        </p:nvPicPr>
        <p:blipFill>
          <a:blip r:embed="rId2"/>
          <a:srcRect t="37858" r="-1" b="35528"/>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A stone carving of people&#10;&#10;Description automatically generated">
            <a:extLst>
              <a:ext uri="{FF2B5EF4-FFF2-40B4-BE49-F238E27FC236}">
                <a16:creationId xmlns:a16="http://schemas.microsoft.com/office/drawing/2014/main" id="{72D0CE17-E359-5055-B98E-F499F49E2AD7}"/>
              </a:ext>
            </a:extLst>
          </p:cNvPr>
          <p:cNvPicPr>
            <a:picLocks noChangeAspect="1"/>
          </p:cNvPicPr>
          <p:nvPr/>
        </p:nvPicPr>
        <p:blipFill>
          <a:blip r:embed="rId3"/>
          <a:srcRect t="17324" b="11880"/>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423997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B4D51-7D9C-8AC2-7587-D9AB8FDAD417}"/>
              </a:ext>
            </a:extLst>
          </p:cNvPr>
          <p:cNvSpPr>
            <a:spLocks noGrp="1"/>
          </p:cNvSpPr>
          <p:nvPr>
            <p:ph type="title"/>
          </p:nvPr>
        </p:nvSpPr>
        <p:spPr>
          <a:xfrm>
            <a:off x="5297762" y="329184"/>
            <a:ext cx="6251110" cy="1783080"/>
          </a:xfrm>
        </p:spPr>
        <p:txBody>
          <a:bodyPr anchor="b">
            <a:normAutofit/>
          </a:bodyPr>
          <a:lstStyle/>
          <a:p>
            <a:r>
              <a:rPr lang="en-GB" sz="5400" b="1"/>
              <a:t>Gender dichotomy or coding behaviour? </a:t>
            </a:r>
          </a:p>
        </p:txBody>
      </p:sp>
      <p:pic>
        <p:nvPicPr>
          <p:cNvPr id="4" name="Picture 3" descr="A stone sculpture of two people&#10;&#10;Description automatically generated">
            <a:extLst>
              <a:ext uri="{FF2B5EF4-FFF2-40B4-BE49-F238E27FC236}">
                <a16:creationId xmlns:a16="http://schemas.microsoft.com/office/drawing/2014/main" id="{538B9680-CC4D-35C3-C4DB-0ED66C4EBF3A}"/>
              </a:ext>
            </a:extLst>
          </p:cNvPr>
          <p:cNvPicPr>
            <a:picLocks noChangeAspect="1"/>
          </p:cNvPicPr>
          <p:nvPr/>
        </p:nvPicPr>
        <p:blipFill>
          <a:blip r:embed="rId2"/>
          <a:srcRect l="6752" r="1102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E630A4-1425-6999-3321-A7168D7E09CD}"/>
              </a:ext>
            </a:extLst>
          </p:cNvPr>
          <p:cNvSpPr>
            <a:spLocks noGrp="1"/>
          </p:cNvSpPr>
          <p:nvPr>
            <p:ph idx="1"/>
          </p:nvPr>
        </p:nvSpPr>
        <p:spPr>
          <a:xfrm>
            <a:off x="4928616" y="2655918"/>
            <a:ext cx="7141464" cy="4183794"/>
          </a:xfrm>
        </p:spPr>
        <p:txBody>
          <a:bodyPr>
            <a:normAutofit lnSpcReduction="10000"/>
          </a:bodyPr>
          <a:lstStyle/>
          <a:p>
            <a:r>
              <a:rPr lang="en-GB" dirty="0"/>
              <a:t>Greeks and Romans identified two genders.</a:t>
            </a:r>
          </a:p>
          <a:p>
            <a:endParaRPr lang="en-GB" sz="100" dirty="0"/>
          </a:p>
          <a:p>
            <a:r>
              <a:rPr lang="en-GB" b="1" dirty="0"/>
              <a:t>However, </a:t>
            </a:r>
            <a:r>
              <a:rPr lang="en-GB" dirty="0"/>
              <a:t>this not purely constructed through biological sex, but also via acts.</a:t>
            </a:r>
          </a:p>
          <a:p>
            <a:pPr lvl="1"/>
            <a:r>
              <a:rPr lang="en-GB" sz="2600" dirty="0"/>
              <a:t>Active vs. passive (sexuality but also behaviour).</a:t>
            </a:r>
          </a:p>
          <a:p>
            <a:pPr lvl="1"/>
            <a:r>
              <a:rPr lang="en-GB" sz="2600" dirty="0"/>
              <a:t>Clothing (e.g., toga worn by prostitutes, silk seen as “effeminate”). </a:t>
            </a:r>
          </a:p>
          <a:p>
            <a:pPr lvl="1"/>
            <a:endParaRPr lang="en-GB" sz="100" dirty="0"/>
          </a:p>
          <a:p>
            <a:r>
              <a:rPr lang="en-GB" dirty="0"/>
              <a:t>Gendering of qualities. </a:t>
            </a:r>
          </a:p>
          <a:p>
            <a:pPr lvl="1"/>
            <a:r>
              <a:rPr lang="en-GB" sz="2600" dirty="0"/>
              <a:t>e.g., trees – male trees tough and knotty, female trees pliable.</a:t>
            </a:r>
          </a:p>
          <a:p>
            <a:pPr lvl="1"/>
            <a:endParaRPr lang="en-GB" sz="1700" b="1" dirty="0"/>
          </a:p>
        </p:txBody>
      </p:sp>
      <p:sp>
        <p:nvSpPr>
          <p:cNvPr id="5" name="TextBox 4">
            <a:extLst>
              <a:ext uri="{FF2B5EF4-FFF2-40B4-BE49-F238E27FC236}">
                <a16:creationId xmlns:a16="http://schemas.microsoft.com/office/drawing/2014/main" id="{F6181354-715B-2009-C226-F27CD5B72473}"/>
              </a:ext>
            </a:extLst>
          </p:cNvPr>
          <p:cNvSpPr txBox="1"/>
          <p:nvPr/>
        </p:nvSpPr>
        <p:spPr>
          <a:xfrm>
            <a:off x="0" y="6273225"/>
            <a:ext cx="3931920" cy="584775"/>
          </a:xfrm>
          <a:prstGeom prst="rect">
            <a:avLst/>
          </a:prstGeom>
          <a:solidFill>
            <a:schemeClr val="bg2">
              <a:lumMod val="90000"/>
            </a:schemeClr>
          </a:solidFill>
        </p:spPr>
        <p:txBody>
          <a:bodyPr wrap="square" rtlCol="0">
            <a:spAutoFit/>
          </a:bodyPr>
          <a:lstStyle/>
          <a:p>
            <a:r>
              <a:rPr lang="en-GB" sz="1600" dirty="0"/>
              <a:t>Emperor Claudius and the personification of Britannia </a:t>
            </a:r>
          </a:p>
        </p:txBody>
      </p:sp>
    </p:spTree>
    <p:extLst>
      <p:ext uri="{BB962C8B-B14F-4D97-AF65-F5344CB8AC3E}">
        <p14:creationId xmlns:p14="http://schemas.microsoft.com/office/powerpoint/2010/main" val="1155387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AB524F-F397-BFF7-28FC-9D900828CF01}"/>
              </a:ext>
            </a:extLst>
          </p:cNvPr>
          <p:cNvSpPr>
            <a:spLocks noGrp="1"/>
          </p:cNvSpPr>
          <p:nvPr>
            <p:ph type="title"/>
          </p:nvPr>
        </p:nvSpPr>
        <p:spPr>
          <a:xfrm>
            <a:off x="838200" y="557188"/>
            <a:ext cx="10515600" cy="1133499"/>
          </a:xfrm>
        </p:spPr>
        <p:txBody>
          <a:bodyPr>
            <a:normAutofit/>
          </a:bodyPr>
          <a:lstStyle/>
          <a:p>
            <a:pPr algn="ctr"/>
            <a:r>
              <a:rPr lang="en-GB" sz="5200" b="1"/>
              <a:t>Changing cultural expectations</a:t>
            </a:r>
          </a:p>
        </p:txBody>
      </p:sp>
      <p:graphicFrame>
        <p:nvGraphicFramePr>
          <p:cNvPr id="5" name="Content Placeholder 2">
            <a:extLst>
              <a:ext uri="{FF2B5EF4-FFF2-40B4-BE49-F238E27FC236}">
                <a16:creationId xmlns:a16="http://schemas.microsoft.com/office/drawing/2014/main" id="{24F12B7F-550B-C63B-4F04-6189A2ABA8B3}"/>
              </a:ext>
            </a:extLst>
          </p:cNvPr>
          <p:cNvGraphicFramePr>
            <a:graphicFrameLocks noGrp="1"/>
          </p:cNvGraphicFramePr>
          <p:nvPr>
            <p:ph idx="1"/>
            <p:extLst>
              <p:ext uri="{D42A27DB-BD31-4B8C-83A1-F6EECF244321}">
                <p14:modId xmlns:p14="http://schemas.microsoft.com/office/powerpoint/2010/main" val="1694293055"/>
              </p:ext>
            </p:extLst>
          </p:nvPr>
        </p:nvGraphicFramePr>
        <p:xfrm>
          <a:off x="173736" y="1690687"/>
          <a:ext cx="11667744" cy="48015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8065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C16CA-12F3-1ECC-CEA5-1BC05AFC907B}"/>
              </a:ext>
            </a:extLst>
          </p:cNvPr>
          <p:cNvSpPr>
            <a:spLocks noGrp="1"/>
          </p:cNvSpPr>
          <p:nvPr>
            <p:ph type="title"/>
          </p:nvPr>
        </p:nvSpPr>
        <p:spPr>
          <a:xfrm>
            <a:off x="4654296" y="329184"/>
            <a:ext cx="6894576" cy="1783080"/>
          </a:xfrm>
        </p:spPr>
        <p:txBody>
          <a:bodyPr anchor="b">
            <a:normAutofit/>
          </a:bodyPr>
          <a:lstStyle/>
          <a:p>
            <a:r>
              <a:rPr lang="en-GB" sz="5400"/>
              <a:t>The Emperor Elagabalus</a:t>
            </a:r>
          </a:p>
        </p:txBody>
      </p:sp>
      <p:pic>
        <p:nvPicPr>
          <p:cNvPr id="4" name="Picture 3" descr="A statue of a person's head&#10;&#10;Description automatically generated">
            <a:extLst>
              <a:ext uri="{FF2B5EF4-FFF2-40B4-BE49-F238E27FC236}">
                <a16:creationId xmlns:a16="http://schemas.microsoft.com/office/drawing/2014/main" id="{852D1494-0839-500E-A3A2-AF5F5B64A88F}"/>
              </a:ext>
            </a:extLst>
          </p:cNvPr>
          <p:cNvPicPr>
            <a:picLocks noChangeAspect="1"/>
          </p:cNvPicPr>
          <p:nvPr/>
        </p:nvPicPr>
        <p:blipFill>
          <a:blip r:embed="rId2"/>
          <a:srcRect l="4903" r="1860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FF8CE3-ABAE-B087-F85D-7B936D32A450}"/>
              </a:ext>
            </a:extLst>
          </p:cNvPr>
          <p:cNvSpPr>
            <a:spLocks noGrp="1"/>
          </p:cNvSpPr>
          <p:nvPr>
            <p:ph idx="1"/>
          </p:nvPr>
        </p:nvSpPr>
        <p:spPr>
          <a:xfrm>
            <a:off x="4343400" y="2706624"/>
            <a:ext cx="7690104" cy="4142232"/>
          </a:xfrm>
        </p:spPr>
        <p:txBody>
          <a:bodyPr>
            <a:normAutofit/>
          </a:bodyPr>
          <a:lstStyle/>
          <a:p>
            <a:r>
              <a:rPr lang="en-GB" dirty="0"/>
              <a:t>Comes to power at age 14.</a:t>
            </a:r>
          </a:p>
          <a:p>
            <a:pPr lvl="1"/>
            <a:r>
              <a:rPr lang="en-GB" dirty="0"/>
              <a:t>Power base of family in Emesa.</a:t>
            </a:r>
          </a:p>
          <a:p>
            <a:pPr lvl="1"/>
            <a:r>
              <a:rPr lang="es-ES" dirty="0" err="1"/>
              <a:t>Downfall</a:t>
            </a:r>
            <a:r>
              <a:rPr lang="es-ES" dirty="0"/>
              <a:t> </a:t>
            </a:r>
            <a:r>
              <a:rPr lang="es-ES" dirty="0" err="1"/>
              <a:t>of</a:t>
            </a:r>
            <a:r>
              <a:rPr lang="es-ES" dirty="0"/>
              <a:t> </a:t>
            </a:r>
            <a:r>
              <a:rPr lang="es-ES" dirty="0" err="1"/>
              <a:t>Macrinus</a:t>
            </a:r>
            <a:r>
              <a:rPr lang="es-ES" dirty="0"/>
              <a:t> and </a:t>
            </a:r>
            <a:r>
              <a:rPr lang="es-ES" dirty="0" err="1"/>
              <a:t>machinations</a:t>
            </a:r>
            <a:r>
              <a:rPr lang="es-ES" dirty="0"/>
              <a:t> </a:t>
            </a:r>
            <a:r>
              <a:rPr lang="es-ES" dirty="0" err="1"/>
              <a:t>of</a:t>
            </a:r>
            <a:r>
              <a:rPr lang="es-ES" dirty="0"/>
              <a:t> Julia Maesa (</a:t>
            </a:r>
            <a:r>
              <a:rPr lang="es-ES" dirty="0" err="1"/>
              <a:t>sister</a:t>
            </a:r>
            <a:r>
              <a:rPr lang="es-ES" dirty="0"/>
              <a:t> </a:t>
            </a:r>
            <a:r>
              <a:rPr lang="es-ES" dirty="0" err="1"/>
              <a:t>of</a:t>
            </a:r>
            <a:r>
              <a:rPr lang="es-ES" dirty="0"/>
              <a:t> Julia </a:t>
            </a:r>
            <a:r>
              <a:rPr lang="es-ES" dirty="0" err="1"/>
              <a:t>Domna</a:t>
            </a:r>
            <a:r>
              <a:rPr lang="es-ES" dirty="0"/>
              <a:t>) </a:t>
            </a:r>
            <a:endParaRPr lang="en-GB" dirty="0"/>
          </a:p>
          <a:p>
            <a:endParaRPr lang="en-GB" sz="100" dirty="0"/>
          </a:p>
          <a:p>
            <a:r>
              <a:rPr lang="en-GB" dirty="0"/>
              <a:t>Usually presented as irreverent to Roman social mores.</a:t>
            </a:r>
          </a:p>
          <a:p>
            <a:endParaRPr lang="en-GB" sz="100" dirty="0"/>
          </a:p>
          <a:p>
            <a:r>
              <a:rPr lang="en-GB" dirty="0"/>
              <a:t>Holds hereditary priesthood of El-</a:t>
            </a:r>
            <a:r>
              <a:rPr lang="en-GB" dirty="0" err="1"/>
              <a:t>gabal</a:t>
            </a:r>
            <a:r>
              <a:rPr lang="en-GB" dirty="0"/>
              <a:t> – Syrian Sun God.</a:t>
            </a:r>
          </a:p>
          <a:p>
            <a:pPr lvl="1"/>
            <a:r>
              <a:rPr lang="en-GB" dirty="0"/>
              <a:t>Attempts to popularise the cult in Rome.</a:t>
            </a:r>
          </a:p>
        </p:txBody>
      </p:sp>
      <p:sp>
        <p:nvSpPr>
          <p:cNvPr id="5" name="Content Placeholder 2">
            <a:extLst>
              <a:ext uri="{FF2B5EF4-FFF2-40B4-BE49-F238E27FC236}">
                <a16:creationId xmlns:a16="http://schemas.microsoft.com/office/drawing/2014/main" id="{A6FAB9D4-1DAE-5055-2DE6-4A2CFBB367BF}"/>
              </a:ext>
            </a:extLst>
          </p:cNvPr>
          <p:cNvSpPr txBox="1">
            <a:spLocks/>
          </p:cNvSpPr>
          <p:nvPr/>
        </p:nvSpPr>
        <p:spPr>
          <a:xfrm>
            <a:off x="67056" y="2395728"/>
            <a:ext cx="11875008" cy="4351338"/>
          </a:xfrm>
          <a:prstGeom prst="rect">
            <a:avLst/>
          </a:prstGeom>
          <a:solidFill>
            <a:schemeClr val="accent5">
              <a:lumMod val="20000"/>
              <a:lumOff val="80000"/>
            </a:scheme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“…Moreover, he used to have the story of Paris played in his house, and he himself would take the role of Venus… he had his whole body depilated, deeming it the chief enjoyment of his life to appear fit and worthy to arouse the lusts of the greatest number.” -</a:t>
            </a:r>
            <a:r>
              <a:rPr lang="en-GB" sz="3600" b="1" dirty="0"/>
              <a:t> SHA </a:t>
            </a:r>
            <a:r>
              <a:rPr lang="en-GB" sz="3600" b="1" i="1" dirty="0" err="1"/>
              <a:t>Elegabalus</a:t>
            </a:r>
            <a:r>
              <a:rPr lang="en-GB" sz="3600" b="1" i="1" dirty="0"/>
              <a:t> </a:t>
            </a:r>
            <a:r>
              <a:rPr lang="en-GB" sz="3600" b="1" dirty="0"/>
              <a:t>5</a:t>
            </a:r>
            <a:r>
              <a:rPr lang="en-GB" sz="3600" dirty="0"/>
              <a:t>. </a:t>
            </a:r>
          </a:p>
          <a:p>
            <a:pPr marL="0" indent="0">
              <a:buFont typeface="Arial" panose="020B0604020202020204" pitchFamily="34" charset="0"/>
              <a:buNone/>
            </a:pPr>
            <a:endParaRPr lang="en-GB" sz="100" dirty="0"/>
          </a:p>
          <a:p>
            <a:pPr marL="0" indent="0">
              <a:buFont typeface="Arial" panose="020B0604020202020204" pitchFamily="34" charset="0"/>
              <a:buNone/>
            </a:pPr>
            <a:r>
              <a:rPr lang="en-GB" sz="3600" dirty="0"/>
              <a:t>“He carried his lewdness to such a point that he asked the physicians to contrive a woman's vagina in his body by means of an incision, promising them large sums for doing so.” – </a:t>
            </a:r>
            <a:r>
              <a:rPr lang="en-GB" sz="3600" b="1" dirty="0"/>
              <a:t>Cassius Dio 80.16.7</a:t>
            </a:r>
            <a:r>
              <a:rPr lang="en-GB" sz="3600" dirty="0"/>
              <a:t>.</a:t>
            </a:r>
          </a:p>
        </p:txBody>
      </p:sp>
    </p:spTree>
    <p:extLst>
      <p:ext uri="{BB962C8B-B14F-4D97-AF65-F5344CB8AC3E}">
        <p14:creationId xmlns:p14="http://schemas.microsoft.com/office/powerpoint/2010/main" val="402131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47BB9-EAA6-7DE1-2360-347CD65BF720}"/>
              </a:ext>
            </a:extLst>
          </p:cNvPr>
          <p:cNvSpPr>
            <a:spLocks noGrp="1"/>
          </p:cNvSpPr>
          <p:nvPr>
            <p:ph type="title"/>
          </p:nvPr>
        </p:nvSpPr>
        <p:spPr>
          <a:xfrm>
            <a:off x="6059053" y="181611"/>
            <a:ext cx="5779905" cy="961389"/>
          </a:xfrm>
        </p:spPr>
        <p:txBody>
          <a:bodyPr anchor="b">
            <a:normAutofit/>
          </a:bodyPr>
          <a:lstStyle/>
          <a:p>
            <a:r>
              <a:rPr lang="en-GB" sz="5600" dirty="0"/>
              <a:t>Intersex and Ovid</a:t>
            </a:r>
          </a:p>
        </p:txBody>
      </p:sp>
      <p:sp>
        <p:nvSpPr>
          <p:cNvPr id="15" name="Rectangle 1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atue of a person wrapped in a blanket&#10;&#10;Description automatically generated">
            <a:extLst>
              <a:ext uri="{FF2B5EF4-FFF2-40B4-BE49-F238E27FC236}">
                <a16:creationId xmlns:a16="http://schemas.microsoft.com/office/drawing/2014/main" id="{DC739CA0-9323-D48F-E8D3-9930F5AAB665}"/>
              </a:ext>
            </a:extLst>
          </p:cNvPr>
          <p:cNvPicPr>
            <a:picLocks noChangeAspect="1"/>
          </p:cNvPicPr>
          <p:nvPr/>
        </p:nvPicPr>
        <p:blipFill>
          <a:blip r:embed="rId2"/>
          <a:srcRect t="4107" r="3" b="3"/>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5FD43309-7872-6F29-762B-885F80A89BFD}"/>
              </a:ext>
            </a:extLst>
          </p:cNvPr>
          <p:cNvSpPr>
            <a:spLocks noGrp="1"/>
          </p:cNvSpPr>
          <p:nvPr>
            <p:ph idx="1"/>
          </p:nvPr>
        </p:nvSpPr>
        <p:spPr>
          <a:xfrm>
            <a:off x="5806247" y="1435608"/>
            <a:ext cx="5779911" cy="5422392"/>
          </a:xfrm>
        </p:spPr>
        <p:txBody>
          <a:bodyPr anchor="t">
            <a:noAutofit/>
          </a:bodyPr>
          <a:lstStyle/>
          <a:p>
            <a:r>
              <a:rPr lang="en-GB" sz="2400" dirty="0">
                <a:solidFill>
                  <a:schemeClr val="tx1">
                    <a:alpha val="80000"/>
                  </a:schemeClr>
                </a:solidFill>
              </a:rPr>
              <a:t>Water nymph </a:t>
            </a:r>
            <a:r>
              <a:rPr lang="en-GB" sz="2400" dirty="0" err="1">
                <a:solidFill>
                  <a:schemeClr val="tx1">
                    <a:alpha val="80000"/>
                  </a:schemeClr>
                </a:solidFill>
              </a:rPr>
              <a:t>Salmacis</a:t>
            </a:r>
            <a:r>
              <a:rPr lang="en-GB" sz="2400" dirty="0">
                <a:solidFill>
                  <a:schemeClr val="tx1">
                    <a:alpha val="80000"/>
                  </a:schemeClr>
                </a:solidFill>
              </a:rPr>
              <a:t> falls in love with the teenage son of Hermes and Aphrodite.</a:t>
            </a:r>
          </a:p>
          <a:p>
            <a:pPr lvl="1"/>
            <a:r>
              <a:rPr lang="en-GB" sz="1900" dirty="0">
                <a:solidFill>
                  <a:schemeClr val="tx1">
                    <a:alpha val="80000"/>
                  </a:schemeClr>
                </a:solidFill>
              </a:rPr>
              <a:t>“For their two bodies were mingled and joined; and they put on the appearance of one… a dual form that could be said to be neither woman nor boy, they seemed to be neither and both…” – </a:t>
            </a:r>
            <a:r>
              <a:rPr lang="en-GB" sz="1900" b="1" i="1" dirty="0">
                <a:solidFill>
                  <a:schemeClr val="tx1">
                    <a:alpha val="80000"/>
                  </a:schemeClr>
                </a:solidFill>
              </a:rPr>
              <a:t>Met</a:t>
            </a:r>
            <a:r>
              <a:rPr lang="en-GB" sz="1900" b="1" dirty="0">
                <a:solidFill>
                  <a:schemeClr val="tx1">
                    <a:alpha val="80000"/>
                  </a:schemeClr>
                </a:solidFill>
              </a:rPr>
              <a:t>. 4.377 </a:t>
            </a:r>
            <a:r>
              <a:rPr lang="en-GB" sz="1900" dirty="0">
                <a:solidFill>
                  <a:schemeClr val="tx1">
                    <a:alpha val="80000"/>
                  </a:schemeClr>
                </a:solidFill>
              </a:rPr>
              <a:t>ff.</a:t>
            </a:r>
          </a:p>
          <a:p>
            <a:endParaRPr lang="en-GB" sz="200" dirty="0">
              <a:solidFill>
                <a:schemeClr val="tx1">
                  <a:alpha val="80000"/>
                </a:schemeClr>
              </a:solidFill>
            </a:endParaRPr>
          </a:p>
          <a:p>
            <a:r>
              <a:rPr lang="en-GB" sz="2400" dirty="0">
                <a:solidFill>
                  <a:schemeClr val="tx1">
                    <a:alpha val="80000"/>
                  </a:schemeClr>
                </a:solidFill>
              </a:rPr>
              <a:t>Hermaphroditus, and the instability of cosmic and gender boundaries. </a:t>
            </a:r>
          </a:p>
          <a:p>
            <a:pPr lvl="1"/>
            <a:r>
              <a:rPr lang="en-GB" sz="1800" dirty="0">
                <a:solidFill>
                  <a:schemeClr val="tx1">
                    <a:alpha val="80000"/>
                  </a:schemeClr>
                </a:solidFill>
              </a:rPr>
              <a:t>Peter Kelly (2020).</a:t>
            </a:r>
          </a:p>
          <a:p>
            <a:pPr lvl="2"/>
            <a:r>
              <a:rPr lang="en-GB" sz="1400" dirty="0">
                <a:solidFill>
                  <a:schemeClr val="tx1">
                    <a:alpha val="80000"/>
                  </a:schemeClr>
                </a:solidFill>
              </a:rPr>
              <a:t>“Gender in this context is not only fluid and indefinable, but ultimately ceases to exist.” (p. 105).</a:t>
            </a:r>
          </a:p>
          <a:p>
            <a:pPr lvl="1"/>
            <a:r>
              <a:rPr lang="en-GB" sz="1900" dirty="0">
                <a:solidFill>
                  <a:schemeClr val="tx1">
                    <a:alpha val="80000"/>
                  </a:schemeClr>
                </a:solidFill>
              </a:rPr>
              <a:t>“Before the sea and the lands and the sky which covers all things, there was one face of nature in her whole globe, which they called chaos: a rough unordered mass…” – </a:t>
            </a:r>
            <a:r>
              <a:rPr lang="en-GB" sz="1900" b="1" i="1" dirty="0">
                <a:solidFill>
                  <a:schemeClr val="tx1">
                    <a:alpha val="80000"/>
                  </a:schemeClr>
                </a:solidFill>
              </a:rPr>
              <a:t>Met</a:t>
            </a:r>
            <a:r>
              <a:rPr lang="en-GB" sz="1900" b="1" dirty="0">
                <a:solidFill>
                  <a:schemeClr val="tx1">
                    <a:alpha val="80000"/>
                  </a:schemeClr>
                </a:solidFill>
              </a:rPr>
              <a:t>. 1.5 </a:t>
            </a:r>
            <a:r>
              <a:rPr lang="en-GB" sz="1900" dirty="0">
                <a:solidFill>
                  <a:schemeClr val="tx1">
                    <a:alpha val="80000"/>
                  </a:schemeClr>
                </a:solidFill>
              </a:rPr>
              <a:t>ff.</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F2D7D31-7CE6-9FDB-7A58-B710BA0C194B}"/>
              </a:ext>
            </a:extLst>
          </p:cNvPr>
          <p:cNvSpPr txBox="1"/>
          <p:nvPr/>
        </p:nvSpPr>
        <p:spPr>
          <a:xfrm>
            <a:off x="0" y="6427113"/>
            <a:ext cx="5779910" cy="430887"/>
          </a:xfrm>
          <a:prstGeom prst="rect">
            <a:avLst/>
          </a:prstGeom>
          <a:solidFill>
            <a:schemeClr val="accent2">
              <a:lumMod val="20000"/>
              <a:lumOff val="80000"/>
            </a:schemeClr>
          </a:solidFill>
        </p:spPr>
        <p:txBody>
          <a:bodyPr wrap="square">
            <a:spAutoFit/>
          </a:bodyPr>
          <a:lstStyle/>
          <a:p>
            <a:pPr algn="ctr"/>
            <a:r>
              <a:rPr lang="en-GB" sz="1100" b="1" dirty="0"/>
              <a:t>Roman sculpture of a sleeping Hermaphrodite (early Imperial), Paris Louvre – the mattress is an addition of the 17th century</a:t>
            </a:r>
          </a:p>
        </p:txBody>
      </p:sp>
    </p:spTree>
    <p:extLst>
      <p:ext uri="{BB962C8B-B14F-4D97-AF65-F5344CB8AC3E}">
        <p14:creationId xmlns:p14="http://schemas.microsoft.com/office/powerpoint/2010/main" val="225118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fade">
                                      <p:cBhvr>
                                        <p:cTn id="13" dur="500"/>
                                        <p:tgtEl>
                                          <p:spTgt spid="3">
                                            <p:txEl>
                                              <p:pRg st="5" end="5"/>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340</TotalTime>
  <Words>1280</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Everyday Life in Athens and Rome </vt:lpstr>
      <vt:lpstr>Traditional conceptions: “spheres”</vt:lpstr>
      <vt:lpstr>Idealisation and tropes</vt:lpstr>
      <vt:lpstr>Various complexities</vt:lpstr>
      <vt:lpstr>Working women</vt:lpstr>
      <vt:lpstr>Religious and funerary roles</vt:lpstr>
      <vt:lpstr>Gender dichotomy or coding behaviour? </vt:lpstr>
      <vt:lpstr>Changing cultural expectations</vt:lpstr>
      <vt:lpstr>The Emperor Elagabalus</vt:lpstr>
      <vt:lpstr>Intersex and Ovid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Matthew Cobb</dc:creator>
  <cp:lastModifiedBy>Matthew Cobb</cp:lastModifiedBy>
  <cp:revision>49</cp:revision>
  <dcterms:created xsi:type="dcterms:W3CDTF">2024-11-30T11:45:26Z</dcterms:created>
  <dcterms:modified xsi:type="dcterms:W3CDTF">2025-11-27T13:25:19Z</dcterms:modified>
</cp:coreProperties>
</file>