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9"/>
  </p:notesMasterIdLst>
  <p:sldIdLst>
    <p:sldId id="256" r:id="rId2"/>
    <p:sldId id="268" r:id="rId3"/>
    <p:sldId id="272" r:id="rId4"/>
    <p:sldId id="273" r:id="rId5"/>
    <p:sldId id="257" r:id="rId6"/>
    <p:sldId id="270" r:id="rId7"/>
    <p:sldId id="259" r:id="rId8"/>
    <p:sldId id="263" r:id="rId9"/>
    <p:sldId id="264" r:id="rId10"/>
    <p:sldId id="274" r:id="rId11"/>
    <p:sldId id="275" r:id="rId12"/>
    <p:sldId id="260" r:id="rId13"/>
    <p:sldId id="262" r:id="rId14"/>
    <p:sldId id="261" r:id="rId15"/>
    <p:sldId id="265" r:id="rId16"/>
    <p:sldId id="266" r:id="rId17"/>
    <p:sldId id="267" r:id="rId18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4854" autoAdjust="0"/>
  </p:normalViewPr>
  <p:slideViewPr>
    <p:cSldViewPr snapToGrid="0">
      <p:cViewPr varScale="1">
        <p:scale>
          <a:sx n="63" d="100"/>
          <a:sy n="63" d="100"/>
        </p:scale>
        <p:origin x="159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133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33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8BDFB4C-8DA2-4CB7-84E1-75C6C808CDE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748034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5143E696-F47E-4177-AF57-64AAF8F9FDD8}" type="slidenum">
              <a:rPr lang="en-GB" altLang="en-US"/>
              <a:pPr eaLnBrk="1" hangingPunct="1"/>
              <a:t>1</a:t>
            </a:fld>
            <a:endParaRPr lang="en-GB" altLang="en-US"/>
          </a:p>
        </p:txBody>
      </p:sp>
      <p:sp>
        <p:nvSpPr>
          <p:cNvPr id="81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77218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2DECFEC-6A8D-461D-B1D4-5F88BE70C3C7}" type="slidenum">
              <a:rPr lang="en-GB" altLang="en-US" smtClean="0"/>
              <a:pPr eaLnBrk="1" hangingPunct="1"/>
              <a:t>3</a:t>
            </a:fld>
            <a:endParaRPr lang="en-GB" altLang="en-US" smtClean="0"/>
          </a:p>
        </p:txBody>
      </p:sp>
      <p:sp>
        <p:nvSpPr>
          <p:cNvPr id="501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01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4227301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BD0474E0-74A7-488F-A2FF-1CED84B9CC91}" type="slidenum">
              <a:rPr lang="en-GB" altLang="en-US" smtClean="0"/>
              <a:pPr eaLnBrk="1" hangingPunct="1"/>
              <a:t>4</a:t>
            </a:fld>
            <a:endParaRPr lang="en-GB" altLang="en-US" smtClean="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40548724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1869C990-66E7-4FAF-B012-B95043BFB487}" type="slidenum">
              <a:rPr lang="en-GB" altLang="en-US"/>
              <a:pPr eaLnBrk="1" hangingPunct="1"/>
              <a:t>5</a:t>
            </a:fld>
            <a:endParaRPr lang="en-GB" altLang="en-US"/>
          </a:p>
        </p:txBody>
      </p:sp>
      <p:sp>
        <p:nvSpPr>
          <p:cNvPr id="92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2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8727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7B7BE0E4-365C-463D-8494-BD9117F3D9FE}" type="slidenum">
              <a:rPr lang="en-GB" altLang="en-US" smtClean="0"/>
              <a:pPr eaLnBrk="1" hangingPunct="1"/>
              <a:t>6</a:t>
            </a:fld>
            <a:endParaRPr lang="en-GB" altLang="en-US" smtClean="0"/>
          </a:p>
        </p:txBody>
      </p:sp>
      <p:sp>
        <p:nvSpPr>
          <p:cNvPr id="481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</p:spTree>
    <p:extLst>
      <p:ext uri="{BB962C8B-B14F-4D97-AF65-F5344CB8AC3E}">
        <p14:creationId xmlns:p14="http://schemas.microsoft.com/office/powerpoint/2010/main" val="27866717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32BAD31-6956-4862-A557-4DED1EA0D145}" type="slidenum">
              <a:rPr lang="en-GB" altLang="en-US"/>
              <a:pPr eaLnBrk="1" hangingPunct="1"/>
              <a:t>7</a:t>
            </a:fld>
            <a:endParaRPr lang="en-GB" altLang="en-US"/>
          </a:p>
        </p:txBody>
      </p:sp>
      <p:sp>
        <p:nvSpPr>
          <p:cNvPr id="112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26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3637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86000" y="1730375"/>
            <a:ext cx="5029200" cy="2559050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86000" y="4191000"/>
            <a:ext cx="5029200" cy="1190625"/>
          </a:xfrm>
        </p:spPr>
        <p:txBody>
          <a:bodyPr/>
          <a:lstStyle>
            <a:lvl1pPr marL="0" indent="0" algn="ctr">
              <a:buFontTx/>
              <a:buNone/>
              <a:defRPr sz="36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152400" y="6248400"/>
            <a:ext cx="18288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2209800" y="6248400"/>
            <a:ext cx="3048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5410200" y="6248400"/>
            <a:ext cx="1752600" cy="457200"/>
          </a:xfrm>
        </p:spPr>
        <p:txBody>
          <a:bodyPr/>
          <a:lstStyle>
            <a:lvl1pPr>
              <a:defRPr/>
            </a:lvl1pPr>
          </a:lstStyle>
          <a:p>
            <a:fld id="{8FFAC827-D111-4396-AED9-3280D03ED21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248657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D81CB52-E8F9-4B96-A1A9-F750FE27B95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91935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5DA47AB-C210-4C76-99CA-967D42A418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50932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752600" y="1752600"/>
            <a:ext cx="33528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57800" y="1752600"/>
            <a:ext cx="3352800" cy="4343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709596-52EC-4757-BA0B-A81B9A035A2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536655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8208D9-C1DB-41C4-B114-4958A9F2B32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48608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291B888-1D81-4420-B661-F2FE68F0E82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66959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E135323-9B8B-44FC-A384-A4857EE5AB0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5141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93A8F1B-421B-4552-A00C-BE9836985D2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87845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4D45DBF-C85E-412E-B215-42916C70020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385892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CC218E7-7461-442B-BC09-FEEE47A459D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754613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96100" y="228600"/>
            <a:ext cx="1714500" cy="5867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752600" y="228600"/>
            <a:ext cx="4991100" cy="5867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4DA4310-2DB0-4681-9C60-10DB4D681A5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26244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228600"/>
            <a:ext cx="6858000" cy="1066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1752600" y="1752600"/>
            <a:ext cx="6858000" cy="4343400"/>
          </a:xfrm>
        </p:spPr>
        <p:txBody>
          <a:bodyPr/>
          <a:lstStyle/>
          <a:p>
            <a:pPr lvl="0"/>
            <a:endParaRPr lang="en-GB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2D9B07-6F4E-4941-8755-25BBDB80BD5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4332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752600" y="228600"/>
            <a:ext cx="68580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52600" y="1752600"/>
            <a:ext cx="68580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" y="6248400"/>
            <a:ext cx="1295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752600" y="6248400"/>
            <a:ext cx="4572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b="1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b="1"/>
            </a:lvl1pPr>
          </a:lstStyle>
          <a:p>
            <a:fld id="{D8F4C04F-8A70-46E7-A7C5-0C3A89C8C55A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6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  <p:sldLayoutId id="2147483757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000">
          <a:solidFill>
            <a:srgbClr val="FFFFFF"/>
          </a:solidFill>
          <a:latin typeface="Arial Black" pitchFamily="34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mice.net.au/article/events-why-creativity-in-events-is-imperative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268538" y="1700213"/>
            <a:ext cx="5670550" cy="2559050"/>
          </a:xfrm>
        </p:spPr>
        <p:txBody>
          <a:bodyPr/>
          <a:lstStyle/>
          <a:p>
            <a:pPr eaLnBrk="1" hangingPunct="1"/>
            <a:r>
              <a:rPr lang="en-GB" altLang="en-US" dirty="0" smtClean="0">
                <a:solidFill>
                  <a:schemeClr val="tx1"/>
                </a:solidFill>
              </a:rPr>
              <a:t>Event Design and Delivery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268538" y="4221163"/>
            <a:ext cx="5688012" cy="19446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Week 9 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3200" b="1" dirty="0" smtClean="0"/>
              <a:t>Entrepreneurship, Creativity and Innovation defined (and applied)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3200" b="1" dirty="0" smtClean="0"/>
              <a:t>Assignment 2 launch</a:t>
            </a:r>
          </a:p>
          <a:p>
            <a:pPr eaLnBrk="1" hangingPunct="1">
              <a:lnSpc>
                <a:spcPct val="90000"/>
              </a:lnSpc>
            </a:pPr>
            <a:endParaRPr lang="en-GB" altLang="en-US" dirty="0" smtClean="0"/>
          </a:p>
          <a:p>
            <a:pPr eaLnBrk="1" hangingPunct="1">
              <a:lnSpc>
                <a:spcPct val="90000"/>
              </a:lnSpc>
            </a:pPr>
            <a:r>
              <a:rPr lang="en-GB" altLang="en-US" dirty="0" smtClean="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Research task – research </a:t>
            </a:r>
          </a:p>
          <a:p>
            <a:r>
              <a:rPr lang="en-GB" dirty="0" smtClean="0"/>
              <a:t>Assignment 2 themes, launch and essay plan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40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>
          <a:xfrm>
            <a:off x="2962275" y="228600"/>
            <a:ext cx="5648325" cy="1066800"/>
          </a:xfrm>
        </p:spPr>
        <p:txBody>
          <a:bodyPr/>
          <a:lstStyle/>
          <a:p>
            <a:pPr eaLnBrk="1" hangingPunct="1"/>
            <a:r>
              <a:rPr lang="en-GB" altLang="en-US" sz="3600" dirty="0" smtClean="0"/>
              <a:t>Coffee and papers</a:t>
            </a:r>
          </a:p>
        </p:txBody>
      </p:sp>
      <p:sp>
        <p:nvSpPr>
          <p:cNvPr id="25603" name="Text Box 4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 w="57150" cmpd="thickThin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endParaRPr lang="en-GB" altLang="en-US" sz="2800" dirty="0" smtClean="0"/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/>
              <a:t>Split into groups – 6 is ideal!</a:t>
            </a:r>
          </a:p>
          <a:p>
            <a:pPr eaLnBrk="1" hangingPunct="1">
              <a:lnSpc>
                <a:spcPct val="80000"/>
              </a:lnSpc>
            </a:pPr>
            <a:endParaRPr lang="en-GB" altLang="en-US" sz="2800" dirty="0" smtClean="0"/>
          </a:p>
          <a:p>
            <a:pPr eaLnBrk="1" hangingPunct="1">
              <a:lnSpc>
                <a:spcPct val="80000"/>
              </a:lnSpc>
            </a:pPr>
            <a:r>
              <a:rPr lang="en-GB" altLang="en-US" sz="2800" b="1" i="1" dirty="0" smtClean="0"/>
              <a:t>Cunningham &amp; </a:t>
            </a:r>
            <a:r>
              <a:rPr lang="en-GB" altLang="en-US" sz="2800" b="1" i="1" dirty="0" err="1" smtClean="0"/>
              <a:t>Lischeron</a:t>
            </a:r>
            <a:r>
              <a:rPr lang="en-GB" altLang="en-US" sz="2800" b="1" i="1" dirty="0" smtClean="0"/>
              <a:t> (1991) </a:t>
            </a:r>
            <a:r>
              <a:rPr lang="en-GB" altLang="en-US" sz="2800" dirty="0" smtClean="0"/>
              <a:t>focussing on their ‘six schools of thought’</a:t>
            </a:r>
          </a:p>
          <a:p>
            <a:pPr eaLnBrk="1" hangingPunct="1">
              <a:lnSpc>
                <a:spcPct val="80000"/>
              </a:lnSpc>
            </a:pPr>
            <a:r>
              <a:rPr lang="en-GB" altLang="en-US" sz="2800" dirty="0" smtClean="0"/>
              <a:t>Each member of the group is responsible for one ‘school of thought’ and must present an overview to others. Define any unknown terms. 50 word summary. Apply to examples</a:t>
            </a:r>
          </a:p>
        </p:txBody>
      </p:sp>
      <p:pic>
        <p:nvPicPr>
          <p:cNvPr id="25604" name="Picture 5" descr="MCj02508210000[1]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738"/>
          <a:stretch>
            <a:fillRect/>
          </a:stretch>
        </p:blipFill>
        <p:spPr bwMode="auto">
          <a:xfrm>
            <a:off x="1592263" y="180975"/>
            <a:ext cx="1169987" cy="126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659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smtClean="0"/>
              <a:t>Defining entrepreneurship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altLang="en-US" smtClean="0"/>
              <a:t>Cunningham &amp; Lischeron (1991)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Great Person 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Psychological Characteristics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Classical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Management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Leadership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GB" altLang="en-US" smtClean="0"/>
              <a:t>Intrapreneurship</a:t>
            </a:r>
          </a:p>
        </p:txBody>
      </p:sp>
    </p:spTree>
    <p:extLst>
      <p:ext uri="{BB962C8B-B14F-4D97-AF65-F5344CB8AC3E}">
        <p14:creationId xmlns:p14="http://schemas.microsoft.com/office/powerpoint/2010/main" val="55992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z="3600" dirty="0" smtClean="0"/>
              <a:t>Research task</a:t>
            </a:r>
            <a:endParaRPr lang="en-US" altLang="en-US" sz="3600" dirty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52600" y="1752600"/>
            <a:ext cx="6858000" cy="4737100"/>
          </a:xfrm>
        </p:spPr>
        <p:txBody>
          <a:bodyPr/>
          <a:lstStyle/>
          <a:p>
            <a:pPr marL="0" indent="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dirty="0" smtClean="0"/>
              <a:t>In pairs, research the relationship between events and festivals AND entrepreneurship, innovation and creativity.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endParaRPr lang="en-GB" sz="2000" dirty="0" smtClean="0"/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GB" sz="2000" dirty="0" smtClean="0"/>
              <a:t>Provide definitions for the 3 terms – if possible from 3 different management authors</a:t>
            </a:r>
          </a:p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dirty="0" smtClean="0"/>
              <a:t>	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GB" sz="2000" dirty="0" smtClean="0"/>
              <a:t>Find (at least) 3 additional pieces of reading which identify the relationship between any of the key search terms; i.e. events, festivals, entrepreneurship, innovation, </a:t>
            </a:r>
            <a:r>
              <a:rPr lang="en-GB" sz="2000" dirty="0" smtClean="0"/>
              <a:t>creativity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GB" sz="2000" dirty="0" smtClean="0"/>
              <a:t>Record what you read!</a:t>
            </a:r>
            <a:endParaRPr lang="en-GB" sz="2000" dirty="0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000" dirty="0" smtClean="0"/>
              <a:t>	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r>
              <a:rPr lang="en-GB" sz="2000" dirty="0" smtClean="0"/>
              <a:t>Find examples of events which are using elements of the above in any part of their design or delivery</a:t>
            </a:r>
          </a:p>
          <a:p>
            <a:pPr marL="609600" indent="-609600" eaLnBrk="1" hangingPunct="1">
              <a:lnSpc>
                <a:spcPct val="90000"/>
              </a:lnSpc>
              <a:defRPr/>
            </a:pPr>
            <a:endParaRPr lang="en-GB" sz="2400" dirty="0" smtClean="0"/>
          </a:p>
          <a:p>
            <a:pPr marL="609600" indent="-609600" eaLnBrk="1" hangingPunct="1">
              <a:lnSpc>
                <a:spcPct val="90000"/>
              </a:lnSpc>
              <a:buFontTx/>
              <a:buNone/>
              <a:defRPr/>
            </a:pPr>
            <a:r>
              <a:rPr lang="en-GB" sz="2400" dirty="0" smtClean="0"/>
              <a:t>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9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Record what you read </a:t>
            </a:r>
          </a:p>
        </p:txBody>
      </p:sp>
      <p:graphicFrame>
        <p:nvGraphicFramePr>
          <p:cNvPr id="84062" name="Group 94"/>
          <p:cNvGraphicFramePr>
            <a:graphicFrameLocks noGrp="1"/>
          </p:cNvGraphicFramePr>
          <p:nvPr>
            <p:ph idx="1"/>
          </p:nvPr>
        </p:nvGraphicFramePr>
        <p:xfrm>
          <a:off x="1752600" y="1752600"/>
          <a:ext cx="6858000" cy="4846638"/>
        </p:xfrm>
        <a:graphic>
          <a:graphicData uri="http://schemas.openxmlformats.org/drawingml/2006/table">
            <a:tbl>
              <a:tblPr/>
              <a:tblGrid>
                <a:gridCol w="2622550"/>
                <a:gridCol w="4235450"/>
              </a:tblGrid>
              <a:tr h="274338"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Source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Type of Entrepreneur 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0C0C0"/>
                    </a:solidFill>
                  </a:tcPr>
                </a:tc>
              </a:tr>
              <a:tr h="1371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Thompson (1998)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Style based dimensions: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 Hard, pragmatic, opportunistic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 Softer, people-focused 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Paradigm-based dimensions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        Creator of sea change, Innovator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Fifth dimension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Designer – inventor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590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Wickham (2006)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Nascent entrepreneurs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Singular entrepreneurs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Novice entrepreneurs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Opportunistic entrepreneurs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01613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Craftsmen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01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Webster (1977) 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Cantillon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Industry maker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Administrative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just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small business owner</a:t>
                      </a: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GB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Cunningham &amp; Lischeron (1991)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Great Person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Psychological Characteristics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Classical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Management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Leadership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342900" marR="0" lvl="0" indent="-34290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Wingdings" pitchFamily="2" charset="2"/>
                        <a:buChar char=""/>
                        <a:tabLst>
                          <a:tab pos="228600" algn="l"/>
                        </a:tabLst>
                      </a:pPr>
                      <a:r>
                        <a:rPr kumimoji="0" lang="en-US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The Intrapreneurship School of  Entrepreneurship</a:t>
                      </a:r>
                      <a:endParaRPr kumimoji="0" lang="en-GB" sz="1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23" marB="45723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3971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GB" altLang="en-US" smtClean="0"/>
              <a:t>Group Task</a:t>
            </a:r>
            <a:endParaRPr lang="en-US" altLang="en-U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573213" y="1752600"/>
            <a:ext cx="7351712" cy="4343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/>
              <a:t>When you return, your pairs will merge to create new groups</a:t>
            </a:r>
          </a:p>
          <a:p>
            <a:pPr eaLnBrk="1" hangingPunct="1">
              <a:lnSpc>
                <a:spcPct val="80000"/>
              </a:lnSpc>
              <a:defRPr/>
            </a:pPr>
            <a:endParaRPr lang="en-GB" sz="2800" dirty="0" smtClean="0"/>
          </a:p>
          <a:p>
            <a:pPr eaLnBrk="1" hangingPunct="1">
              <a:lnSpc>
                <a:spcPct val="80000"/>
              </a:lnSpc>
              <a:defRPr/>
            </a:pPr>
            <a:r>
              <a:rPr lang="en-GB" sz="2800" dirty="0" smtClean="0"/>
              <a:t>The experts from the original groups will then have 10 mins to share their research and resources with the members of the new group</a:t>
            </a:r>
          </a:p>
          <a:p>
            <a:pPr marL="0" indent="0" eaLnBrk="1" hangingPunct="1">
              <a:lnSpc>
                <a:spcPct val="80000"/>
              </a:lnSpc>
              <a:buFontTx/>
              <a:buNone/>
              <a:defRPr/>
            </a:pPr>
            <a:endParaRPr lang="en-GB" sz="2800" dirty="0" smtClean="0"/>
          </a:p>
          <a:p>
            <a:pPr eaLnBrk="1" hangingPunct="1">
              <a:lnSpc>
                <a:spcPct val="80000"/>
              </a:lnSpc>
              <a:defRPr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- notes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1800" dirty="0" smtClean="0"/>
              <a:t>Getz (2007) Event studies, p.208 – Definition of event design. P.210 Design and creativity.</a:t>
            </a:r>
          </a:p>
          <a:p>
            <a:r>
              <a:rPr lang="en-GB" sz="1800" dirty="0" smtClean="0"/>
              <a:t>Drucker (2007) Innovation and Entrepreneurship p.17 p.27 Innovation and opportunity</a:t>
            </a:r>
          </a:p>
          <a:p>
            <a:r>
              <a:rPr lang="en-GB" sz="1800" dirty="0" err="1" smtClean="0"/>
              <a:t>Hisrich</a:t>
            </a:r>
            <a:r>
              <a:rPr lang="en-GB" sz="1800" dirty="0" smtClean="0"/>
              <a:t> (2009) Entrepreneurship. p. 99 Innovation is critical </a:t>
            </a:r>
          </a:p>
          <a:p>
            <a:r>
              <a:rPr lang="en-GB" sz="1800" dirty="0" smtClean="0"/>
              <a:t>Drucker (2007) Diagram with examples of creativity and what makes it successful. Opportunity. Innovative opportunities in society, changes to cities infrastructure. Advances in scientific and non-scientific knowledge to create new products and services.</a:t>
            </a:r>
          </a:p>
          <a:p>
            <a:r>
              <a:rPr lang="en-GB" sz="1800" dirty="0" smtClean="0"/>
              <a:t>Ball (2005) new for universities. Can reduce unemployment and act positively for economic prosperity. Importance of small businesses, every business needs entrepreneurial spirit. ‘Creating value with a unique package of resources’. Sector needs to be flexible.</a:t>
            </a:r>
          </a:p>
        </p:txBody>
      </p:sp>
    </p:spTree>
    <p:extLst>
      <p:ext uri="{BB962C8B-B14F-4D97-AF65-F5344CB8AC3E}">
        <p14:creationId xmlns:p14="http://schemas.microsoft.com/office/powerpoint/2010/main" val="1270225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Reading - notes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Cunningham and </a:t>
            </a:r>
            <a:r>
              <a:rPr lang="en-GB" sz="2400" dirty="0" err="1"/>
              <a:t>Lischeron</a:t>
            </a:r>
            <a:r>
              <a:rPr lang="en-GB" sz="2400" dirty="0"/>
              <a:t> </a:t>
            </a:r>
            <a:r>
              <a:rPr lang="en-GB" sz="2400" dirty="0" smtClean="0"/>
              <a:t>(1991) </a:t>
            </a:r>
            <a:r>
              <a:rPr lang="en-GB" sz="2400" dirty="0"/>
              <a:t>‘schools of thought’</a:t>
            </a:r>
          </a:p>
          <a:p>
            <a:r>
              <a:rPr lang="en-GB" sz="2400" dirty="0"/>
              <a:t>Larson (2011). Innovation and creativity in festival organisations. Renewing the festival, processes </a:t>
            </a:r>
            <a:r>
              <a:rPr lang="en-GB" sz="2400" dirty="0" err="1"/>
              <a:t>e.g</a:t>
            </a:r>
            <a:r>
              <a:rPr lang="en-GB" sz="2400" dirty="0"/>
              <a:t> new ideas, creative solutions, brainstorming, creative environments</a:t>
            </a:r>
          </a:p>
          <a:p>
            <a:r>
              <a:rPr lang="en-GB" sz="2400" dirty="0"/>
              <a:t>Brooker (2016) Is imitation the best form of flattery. 3 types of innovation and impact on festival management. Elvis festival</a:t>
            </a:r>
          </a:p>
          <a:p>
            <a:r>
              <a:rPr lang="en-GB" sz="2400" dirty="0" err="1"/>
              <a:t>Sharples</a:t>
            </a:r>
            <a:r>
              <a:rPr lang="en-GB" sz="2400" dirty="0"/>
              <a:t> et al </a:t>
            </a:r>
            <a:r>
              <a:rPr lang="en-GB" sz="2400" dirty="0" smtClean="0"/>
              <a:t>(2014) Strategic </a:t>
            </a:r>
            <a:r>
              <a:rPr lang="en-GB" sz="2400" dirty="0"/>
              <a:t>Event Creation – Need for continuous innovation. Innovation provides standard of living. P.144</a:t>
            </a:r>
          </a:p>
        </p:txBody>
      </p:sp>
    </p:spTree>
    <p:extLst>
      <p:ext uri="{BB962C8B-B14F-4D97-AF65-F5344CB8AC3E}">
        <p14:creationId xmlns:p14="http://schemas.microsoft.com/office/powerpoint/2010/main" val="1501642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Burns (2016) p87 definition of 3 terms taken from other authors</a:t>
            </a:r>
          </a:p>
          <a:p>
            <a:r>
              <a:rPr lang="en-GB" dirty="0" smtClean="0"/>
              <a:t>Drucker (2007) innovation and entrepreneurship def. principles p. 19, 121, 131, 135</a:t>
            </a:r>
          </a:p>
          <a:p>
            <a:r>
              <a:rPr lang="en-GB" dirty="0" smtClean="0"/>
              <a:t>Richards and Colombo (2017) p621-635 Business of events and festivals, development </a:t>
            </a:r>
          </a:p>
          <a:p>
            <a:r>
              <a:rPr lang="en-GB" dirty="0" smtClean="0"/>
              <a:t>Mullins approaches to organisational management, leadership, role of manager</a:t>
            </a:r>
          </a:p>
          <a:p>
            <a:r>
              <a:rPr lang="en-GB" dirty="0" err="1" smtClean="0"/>
              <a:t>Boddy</a:t>
            </a:r>
            <a:r>
              <a:rPr lang="en-GB" dirty="0" smtClean="0"/>
              <a:t> (2002/14) p.387 Motivation, practices, design and physiological factors</a:t>
            </a:r>
          </a:p>
          <a:p>
            <a:r>
              <a:rPr lang="en-GB" dirty="0" smtClean="0"/>
              <a:t>Burns (2010) p.63, 111-114 5 types of innovation. </a:t>
            </a:r>
          </a:p>
          <a:p>
            <a:r>
              <a:rPr lang="en-GB" dirty="0" smtClean="0"/>
              <a:t>Anthony (2012) The little black book of innovation p.17</a:t>
            </a:r>
          </a:p>
          <a:p>
            <a:r>
              <a:rPr lang="en-GB" dirty="0" smtClean="0"/>
              <a:t>Oxford dictionary of business (1996) translations</a:t>
            </a:r>
          </a:p>
          <a:p>
            <a:r>
              <a:rPr lang="en-GB" dirty="0" smtClean="0"/>
              <a:t>Megginson (1992) Definitions. </a:t>
            </a:r>
          </a:p>
          <a:p>
            <a:r>
              <a:rPr lang="en-GB" dirty="0" smtClean="0"/>
              <a:t>Conway and steward (2009) p.10-11 innovation and creativity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836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Events and festivals reading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Getz (2008) p. 12-28 definitions and case studies</a:t>
            </a:r>
          </a:p>
          <a:p>
            <a:r>
              <a:rPr lang="en-GB" dirty="0" smtClean="0"/>
              <a:t>Newbold (2015) as above</a:t>
            </a:r>
          </a:p>
          <a:p>
            <a:r>
              <a:rPr lang="en-GB" dirty="0" err="1" smtClean="0"/>
              <a:t>Haahti</a:t>
            </a:r>
            <a:r>
              <a:rPr lang="en-GB" dirty="0" smtClean="0"/>
              <a:t> and </a:t>
            </a:r>
            <a:r>
              <a:rPr lang="en-GB" dirty="0" err="1" smtClean="0"/>
              <a:t>Komppula</a:t>
            </a:r>
            <a:r>
              <a:rPr lang="en-GB" dirty="0" smtClean="0"/>
              <a:t> (2006) the dramatics of events</a:t>
            </a:r>
          </a:p>
          <a:p>
            <a:r>
              <a:rPr lang="en-GB" dirty="0" smtClean="0"/>
              <a:t>Brown and James (2004)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296911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5480" y="247851"/>
            <a:ext cx="6858000" cy="1066800"/>
          </a:xfrm>
        </p:spPr>
        <p:txBody>
          <a:bodyPr/>
          <a:lstStyle/>
          <a:p>
            <a:r>
              <a:rPr lang="en-GB" sz="3200" dirty="0" smtClean="0"/>
              <a:t>Enterprise, Creativity and Innovation in Events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 smtClean="0"/>
              <a:t>Define </a:t>
            </a:r>
            <a:r>
              <a:rPr lang="en-GB" sz="2400" dirty="0"/>
              <a:t>and discuss the concepts of creativity, innovation and enterprise and the extent to which these can be applied in the events industry. Your answer should consider a range of case studies in event design and delivery, identifying where new opportunities, markets and consumers have resulted in unique event products.</a:t>
            </a:r>
          </a:p>
          <a:p>
            <a:endParaRPr lang="en-GB" sz="2400" dirty="0" smtClean="0"/>
          </a:p>
          <a:p>
            <a:r>
              <a:rPr lang="en-GB" sz="2400" dirty="0" smtClean="0"/>
              <a:t>Your </a:t>
            </a:r>
            <a:r>
              <a:rPr lang="en-GB" sz="2400" dirty="0"/>
              <a:t>answer should include the </a:t>
            </a:r>
            <a:r>
              <a:rPr lang="en-GB" sz="2400" dirty="0" smtClean="0"/>
              <a:t>following…</a:t>
            </a:r>
            <a:r>
              <a:rPr lang="en-GB" b="1" dirty="0"/>
              <a:t>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28364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/>
              <a:t>Enterprise, Creativity and Innovation in Events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z="2000" dirty="0" smtClean="0"/>
              <a:t>An introduction to the contemporary events industry, its consumers and traditional/emerging markets</a:t>
            </a:r>
          </a:p>
          <a:p>
            <a:pPr lvl="0"/>
            <a:r>
              <a:rPr lang="en-GB" sz="2000" dirty="0" smtClean="0"/>
              <a:t>A discussion on the nature of creativity, innovation and enterprise when applied to events.</a:t>
            </a:r>
          </a:p>
          <a:p>
            <a:pPr lvl="0"/>
            <a:r>
              <a:rPr lang="en-GB" sz="2000" dirty="0" smtClean="0"/>
              <a:t>Definition and discussion of event design and how/why has it developed, including a range of case study examples</a:t>
            </a:r>
          </a:p>
          <a:p>
            <a:pPr lvl="0"/>
            <a:r>
              <a:rPr lang="en-GB" sz="2000" dirty="0" smtClean="0"/>
              <a:t>Format and presentation which is of an appropriate academic standard; depth of research and analysis and with a range of academic references cited in Harvard referencing style</a:t>
            </a:r>
          </a:p>
          <a:p>
            <a:pPr lvl="0"/>
            <a:endParaRPr lang="en-GB" sz="2000" dirty="0"/>
          </a:p>
          <a:p>
            <a:pPr lvl="0"/>
            <a:r>
              <a:rPr lang="en-GB" sz="2000" dirty="0">
                <a:hlinkClick r:id="rId2"/>
              </a:rPr>
              <a:t>http://mice.net.au/article/events-why-creativity-in-events-is-imperative</a:t>
            </a:r>
            <a:r>
              <a:rPr lang="en-GB" sz="2000" dirty="0" smtClean="0">
                <a:hlinkClick r:id="rId2"/>
              </a:rPr>
              <a:t>/</a:t>
            </a:r>
            <a:endParaRPr lang="en-GB" sz="2000" dirty="0" smtClean="0"/>
          </a:p>
          <a:p>
            <a:pPr lvl="0"/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792508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Assessment format and weighting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This is an Individual essay </a:t>
            </a:r>
            <a:r>
              <a:rPr lang="en-GB" smtClean="0"/>
              <a:t>of 1,600 </a:t>
            </a:r>
            <a:r>
              <a:rPr lang="en-GB" dirty="0" smtClean="0"/>
              <a:t>words (+/- 10%) and is worth 40% of the available marks for this module. Format should be Aerial font size 12 with 1.5/double line spacing. Submission is through </a:t>
            </a:r>
            <a:r>
              <a:rPr lang="en-GB" dirty="0" err="1" smtClean="0"/>
              <a:t>turnitin</a:t>
            </a:r>
            <a:r>
              <a:rPr lang="en-GB" dirty="0" smtClean="0"/>
              <a:t> before 10.00 on the assignment deadline date.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56862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Suggested Essay Plan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 smtClean="0"/>
              <a:t>Introduction – Overview/introduction of the industry. From traditional to contemporary. Change, niche markets, growth, dynamic environment. </a:t>
            </a:r>
          </a:p>
          <a:p>
            <a:r>
              <a:rPr lang="en-GB" sz="2800" dirty="0" smtClean="0"/>
              <a:t>What the essay is about. What are you going to do and why? Links between innovation etc. and events as a means to keep up with aforementioned changes?? What part can they play in shaping the contemporary events industry?</a:t>
            </a:r>
          </a:p>
        </p:txBody>
      </p:sp>
    </p:spTree>
    <p:extLst>
      <p:ext uri="{BB962C8B-B14F-4D97-AF65-F5344CB8AC3E}">
        <p14:creationId xmlns:p14="http://schemas.microsoft.com/office/powerpoint/2010/main" val="1987833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Suggested Essay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Main – Definitions. Contested for entrepreneurship, no agreed definition. Follow up with a range of ideas from reading. Mini literature review to demonstrate your understanding in this area and ability to apply to event examples.</a:t>
            </a:r>
          </a:p>
        </p:txBody>
      </p:sp>
    </p:spTree>
    <p:extLst>
      <p:ext uri="{BB962C8B-B14F-4D97-AF65-F5344CB8AC3E}">
        <p14:creationId xmlns:p14="http://schemas.microsoft.com/office/powerpoint/2010/main" val="186177395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Suggested Essay Plan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Conclusion – looking at the links and keeping up with change you can identify new markets and continue the sustainability of the sector. NEED innovation to survive.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0021314"/>
      </p:ext>
    </p:extLst>
  </p:cSld>
  <p:clrMapOvr>
    <a:masterClrMapping/>
  </p:clrMapOvr>
</p:sld>
</file>

<file path=ppt/theme/theme1.xml><?xml version="1.0" encoding="utf-8"?>
<a:theme xmlns:a="http://schemas.openxmlformats.org/drawingml/2006/main" name="Idea design template">
  <a:themeElements>
    <a:clrScheme name="Idea design template 6">
      <a:dk1>
        <a:srgbClr val="333333"/>
      </a:dk1>
      <a:lt1>
        <a:srgbClr val="C0C0C0"/>
      </a:lt1>
      <a:dk2>
        <a:srgbClr val="98462C"/>
      </a:dk2>
      <a:lt2>
        <a:srgbClr val="800000"/>
      </a:lt2>
      <a:accent1>
        <a:srgbClr val="FFDC85"/>
      </a:accent1>
      <a:accent2>
        <a:srgbClr val="946C3C"/>
      </a:accent2>
      <a:accent3>
        <a:srgbClr val="DCDCDC"/>
      </a:accent3>
      <a:accent4>
        <a:srgbClr val="2A2A2A"/>
      </a:accent4>
      <a:accent5>
        <a:srgbClr val="FFEBC2"/>
      </a:accent5>
      <a:accent6>
        <a:srgbClr val="866135"/>
      </a:accent6>
      <a:hlink>
        <a:srgbClr val="FF9933"/>
      </a:hlink>
      <a:folHlink>
        <a:srgbClr val="FF6600"/>
      </a:folHlink>
    </a:clrScheme>
    <a:fontScheme name="Idea design template">
      <a:majorFont>
        <a:latin typeface="Arial Black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dea design template 1">
        <a:dk1>
          <a:srgbClr val="000000"/>
        </a:dk1>
        <a:lt1>
          <a:srgbClr val="FFFFFF"/>
        </a:lt1>
        <a:dk2>
          <a:srgbClr val="763B00"/>
        </a:dk2>
        <a:lt2>
          <a:srgbClr val="808080"/>
        </a:lt2>
        <a:accent1>
          <a:srgbClr val="EBD7B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F3E8D6"/>
        </a:accent5>
        <a:accent6>
          <a:srgbClr val="2D2D8A"/>
        </a:accent6>
        <a:hlink>
          <a:srgbClr val="CA6B02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2">
        <a:dk1>
          <a:srgbClr val="000000"/>
        </a:dk1>
        <a:lt1>
          <a:srgbClr val="FFFFCC"/>
        </a:lt1>
        <a:dk2>
          <a:srgbClr val="AB3201"/>
        </a:dk2>
        <a:lt2>
          <a:srgbClr val="969696"/>
        </a:lt2>
        <a:accent1>
          <a:srgbClr val="FFEE99"/>
        </a:accent1>
        <a:accent2>
          <a:srgbClr val="FF6600"/>
        </a:accent2>
        <a:accent3>
          <a:srgbClr val="FFFFE2"/>
        </a:accent3>
        <a:accent4>
          <a:srgbClr val="000000"/>
        </a:accent4>
        <a:accent5>
          <a:srgbClr val="FFF5CA"/>
        </a:accent5>
        <a:accent6>
          <a:srgbClr val="E75C00"/>
        </a:accent6>
        <a:hlink>
          <a:srgbClr val="CC9900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3">
        <a:dk1>
          <a:srgbClr val="000000"/>
        </a:dk1>
        <a:lt1>
          <a:srgbClr val="FFFFD9"/>
        </a:lt1>
        <a:dk2>
          <a:srgbClr val="775D1B"/>
        </a:dk2>
        <a:lt2>
          <a:srgbClr val="777777"/>
        </a:lt2>
        <a:accent1>
          <a:srgbClr val="FFFFEF"/>
        </a:accent1>
        <a:accent2>
          <a:srgbClr val="996633"/>
        </a:accent2>
        <a:accent3>
          <a:srgbClr val="FFFFE9"/>
        </a:accent3>
        <a:accent4>
          <a:srgbClr val="000000"/>
        </a:accent4>
        <a:accent5>
          <a:srgbClr val="FFFFF6"/>
        </a:accent5>
        <a:accent6>
          <a:srgbClr val="8A5C2D"/>
        </a:accent6>
        <a:hlink>
          <a:srgbClr val="FF9933"/>
        </a:hlink>
        <a:folHlink>
          <a:srgbClr val="66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4">
        <a:dk1>
          <a:srgbClr val="663300"/>
        </a:dk1>
        <a:lt1>
          <a:srgbClr val="CC9900"/>
        </a:lt1>
        <a:dk2>
          <a:srgbClr val="9A4838"/>
        </a:dk2>
        <a:lt2>
          <a:srgbClr val="005A58"/>
        </a:lt2>
        <a:accent1>
          <a:srgbClr val="F8E68C"/>
        </a:accent1>
        <a:accent2>
          <a:srgbClr val="C9AC33"/>
        </a:accent2>
        <a:accent3>
          <a:srgbClr val="E2CAAA"/>
        </a:accent3>
        <a:accent4>
          <a:srgbClr val="562A00"/>
        </a:accent4>
        <a:accent5>
          <a:srgbClr val="FBF0C5"/>
        </a:accent5>
        <a:accent6>
          <a:srgbClr val="B69B2D"/>
        </a:accent6>
        <a:hlink>
          <a:srgbClr val="C84F04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5">
        <a:dk1>
          <a:srgbClr val="000000"/>
        </a:dk1>
        <a:lt1>
          <a:srgbClr val="0099CC"/>
        </a:lt1>
        <a:dk2>
          <a:srgbClr val="7D4227"/>
        </a:dk2>
        <a:lt2>
          <a:srgbClr val="003366"/>
        </a:lt2>
        <a:accent1>
          <a:srgbClr val="0099CC"/>
        </a:accent1>
        <a:accent2>
          <a:srgbClr val="CC9900"/>
        </a:accent2>
        <a:accent3>
          <a:srgbClr val="AACAE2"/>
        </a:accent3>
        <a:accent4>
          <a:srgbClr val="000000"/>
        </a:accent4>
        <a:accent5>
          <a:srgbClr val="AACAE2"/>
        </a:accent5>
        <a:accent6>
          <a:srgbClr val="B98A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6">
        <a:dk1>
          <a:srgbClr val="333333"/>
        </a:dk1>
        <a:lt1>
          <a:srgbClr val="C0C0C0"/>
        </a:lt1>
        <a:dk2>
          <a:srgbClr val="98462C"/>
        </a:dk2>
        <a:lt2>
          <a:srgbClr val="800000"/>
        </a:lt2>
        <a:accent1>
          <a:srgbClr val="FFDC85"/>
        </a:accent1>
        <a:accent2>
          <a:srgbClr val="946C3C"/>
        </a:accent2>
        <a:accent3>
          <a:srgbClr val="DCDCDC"/>
        </a:accent3>
        <a:accent4>
          <a:srgbClr val="2A2A2A"/>
        </a:accent4>
        <a:accent5>
          <a:srgbClr val="FFEBC2"/>
        </a:accent5>
        <a:accent6>
          <a:srgbClr val="866135"/>
        </a:accent6>
        <a:hlink>
          <a:srgbClr val="FF9933"/>
        </a:hlink>
        <a:folHlink>
          <a:srgbClr val="FF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7">
        <a:dk1>
          <a:srgbClr val="493737"/>
        </a:dk1>
        <a:lt1>
          <a:srgbClr val="9DA092"/>
        </a:lt1>
        <a:dk2>
          <a:srgbClr val="C5C5BF"/>
        </a:dk2>
        <a:lt2>
          <a:srgbClr val="777777"/>
        </a:lt2>
        <a:accent1>
          <a:srgbClr val="999079"/>
        </a:accent1>
        <a:accent2>
          <a:srgbClr val="C68162"/>
        </a:accent2>
        <a:accent3>
          <a:srgbClr val="CCCDC7"/>
        </a:accent3>
        <a:accent4>
          <a:srgbClr val="3D2D2D"/>
        </a:accent4>
        <a:accent5>
          <a:srgbClr val="CAC6BE"/>
        </a:accent5>
        <a:accent6>
          <a:srgbClr val="B3745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8">
        <a:dk1>
          <a:srgbClr val="663300"/>
        </a:dk1>
        <a:lt1>
          <a:srgbClr val="BB976B"/>
        </a:lt1>
        <a:dk2>
          <a:srgbClr val="DFC08D"/>
        </a:dk2>
        <a:lt2>
          <a:srgbClr val="2D2015"/>
        </a:lt2>
        <a:accent1>
          <a:srgbClr val="B46F48"/>
        </a:accent1>
        <a:accent2>
          <a:srgbClr val="8F5F2F"/>
        </a:accent2>
        <a:accent3>
          <a:srgbClr val="DAC9BA"/>
        </a:accent3>
        <a:accent4>
          <a:srgbClr val="562A00"/>
        </a:accent4>
        <a:accent5>
          <a:srgbClr val="D6BBB1"/>
        </a:accent5>
        <a:accent6>
          <a:srgbClr val="81552A"/>
        </a:accent6>
        <a:hlink>
          <a:srgbClr val="CCB400"/>
        </a:hlink>
        <a:folHlink>
          <a:srgbClr val="B4BF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9">
        <a:dk1>
          <a:srgbClr val="000000"/>
        </a:dk1>
        <a:lt1>
          <a:srgbClr val="FFFFFF"/>
        </a:lt1>
        <a:dk2>
          <a:srgbClr val="777777"/>
        </a:dk2>
        <a:lt2>
          <a:srgbClr val="333333"/>
        </a:lt2>
        <a:accent1>
          <a:srgbClr val="C0C0C0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737373"/>
        </a:accent6>
        <a:hlink>
          <a:srgbClr val="4D4D4D"/>
        </a:hlink>
        <a:folHlink>
          <a:srgbClr val="F8F8F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10">
        <a:dk1>
          <a:srgbClr val="000000"/>
        </a:dk1>
        <a:lt1>
          <a:srgbClr val="FFFFFF"/>
        </a:lt1>
        <a:dk2>
          <a:srgbClr val="A84204"/>
        </a:dk2>
        <a:lt2>
          <a:srgbClr val="808080"/>
        </a:lt2>
        <a:accent1>
          <a:srgbClr val="FFDB99"/>
        </a:accent1>
        <a:accent2>
          <a:srgbClr val="FEEACA"/>
        </a:accent2>
        <a:accent3>
          <a:srgbClr val="FFFFFF"/>
        </a:accent3>
        <a:accent4>
          <a:srgbClr val="000000"/>
        </a:accent4>
        <a:accent5>
          <a:srgbClr val="FFEACA"/>
        </a:accent5>
        <a:accent6>
          <a:srgbClr val="E6D4B7"/>
        </a:accent6>
        <a:hlink>
          <a:srgbClr val="5F5F5F"/>
        </a:hlink>
        <a:folHlink>
          <a:srgbClr val="9933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11">
        <a:dk1>
          <a:srgbClr val="800000"/>
        </a:dk1>
        <a:lt1>
          <a:srgbClr val="996633"/>
        </a:lt1>
        <a:dk2>
          <a:srgbClr val="854019"/>
        </a:dk2>
        <a:lt2>
          <a:srgbClr val="5C1F00"/>
        </a:lt2>
        <a:accent1>
          <a:srgbClr val="E5AE55"/>
        </a:accent1>
        <a:accent2>
          <a:srgbClr val="BE7960"/>
        </a:accent2>
        <a:accent3>
          <a:srgbClr val="CAB8AD"/>
        </a:accent3>
        <a:accent4>
          <a:srgbClr val="6C0000"/>
        </a:accent4>
        <a:accent5>
          <a:srgbClr val="F0D3B4"/>
        </a:accent5>
        <a:accent6>
          <a:srgbClr val="AC6D56"/>
        </a:accent6>
        <a:hlink>
          <a:srgbClr val="FFF4A5"/>
        </a:hlink>
        <a:folHlink>
          <a:srgbClr val="83650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dea design template 12">
        <a:dk1>
          <a:srgbClr val="000000"/>
        </a:dk1>
        <a:lt1>
          <a:srgbClr val="FFFFFF"/>
        </a:lt1>
        <a:dk2>
          <a:srgbClr val="954B01"/>
        </a:dk2>
        <a:lt2>
          <a:srgbClr val="969696"/>
        </a:lt2>
        <a:accent1>
          <a:srgbClr val="FBDF53"/>
        </a:accent1>
        <a:accent2>
          <a:srgbClr val="E3A803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CE9802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2038</TotalTime>
  <Words>1009</Words>
  <Application>Microsoft Office PowerPoint</Application>
  <PresentationFormat>On-screen Show (4:3)</PresentationFormat>
  <Paragraphs>119</Paragraphs>
  <Slides>17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Arial Black</vt:lpstr>
      <vt:lpstr>Times New Roman</vt:lpstr>
      <vt:lpstr>Wingdings</vt:lpstr>
      <vt:lpstr>Idea design template</vt:lpstr>
      <vt:lpstr>Event Design and Delivery</vt:lpstr>
      <vt:lpstr>Today</vt:lpstr>
      <vt:lpstr>Coffee and papers</vt:lpstr>
      <vt:lpstr>Defining entrepreneurship</vt:lpstr>
      <vt:lpstr>Research task</vt:lpstr>
      <vt:lpstr>Record what you read </vt:lpstr>
      <vt:lpstr>Group Task</vt:lpstr>
      <vt:lpstr>Reading - notes</vt:lpstr>
      <vt:lpstr>Reading - notes</vt:lpstr>
      <vt:lpstr>PowerPoint Presentation</vt:lpstr>
      <vt:lpstr>Events and festivals reading</vt:lpstr>
      <vt:lpstr>Enterprise, Creativity and Innovation in Events</vt:lpstr>
      <vt:lpstr>Enterprise, Creativity and Innovation in Events</vt:lpstr>
      <vt:lpstr> Assessment format and weighting </vt:lpstr>
      <vt:lpstr>Suggested Essay Plan</vt:lpstr>
      <vt:lpstr>Suggested Essay Plan</vt:lpstr>
      <vt:lpstr>Suggested Essay Plan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sports entrepreneur</dc:title>
  <dc:creator>Abraham</dc:creator>
  <cp:lastModifiedBy>Suzanne Wells</cp:lastModifiedBy>
  <cp:revision>69</cp:revision>
  <dcterms:created xsi:type="dcterms:W3CDTF">2008-09-23T14:13:07Z</dcterms:created>
  <dcterms:modified xsi:type="dcterms:W3CDTF">2017-11-28T12:45:59Z</dcterms:modified>
</cp:coreProperties>
</file>