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4" r:id="rId1"/>
  </p:sldMasterIdLst>
  <p:sldIdLst>
    <p:sldId id="256" r:id="rId2"/>
    <p:sldId id="257" r:id="rId3"/>
    <p:sldId id="275" r:id="rId4"/>
    <p:sldId id="264" r:id="rId5"/>
    <p:sldId id="258" r:id="rId6"/>
    <p:sldId id="263" r:id="rId7"/>
    <p:sldId id="266" r:id="rId8"/>
    <p:sldId id="276" r:id="rId9"/>
    <p:sldId id="262" r:id="rId10"/>
    <p:sldId id="267" r:id="rId11"/>
    <p:sldId id="268" r:id="rId12"/>
    <p:sldId id="269" r:id="rId13"/>
    <p:sldId id="270" r:id="rId14"/>
    <p:sldId id="272" r:id="rId15"/>
    <p:sldId id="273" r:id="rId16"/>
    <p:sldId id="277" r:id="rId17"/>
    <p:sldId id="278" r:id="rId18"/>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6980" autoAdjust="0"/>
    <p:restoredTop sz="94660"/>
  </p:normalViewPr>
  <p:slideViewPr>
    <p:cSldViewPr snapToGrid="0">
      <p:cViewPr varScale="1">
        <p:scale>
          <a:sx n="120" d="100"/>
          <a:sy n="120" d="100"/>
        </p:scale>
        <p:origin x="120"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ABCD0D6C-C2FB-4FAB-B2F8-03B9E9781B59}"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sp>
      <p:sp>
        <p:nvSpPr>
          <p:cNvPr id="6" name="Slide Number Placeholder 5"/>
          <p:cNvSpPr>
            <a:spLocks noGrp="1"/>
          </p:cNvSpPr>
          <p:nvPr>
            <p:ph type="sldNum" sz="quarter" idx="12"/>
          </p:nvPr>
        </p:nvSpPr>
        <p:spPr>
          <a:xfrm>
            <a:off x="531812" y="4529540"/>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24450050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D0D6C-C2FB-4FAB-B2F8-03B9E9781B59}"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256355328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D0D6C-C2FB-4FAB-B2F8-03B9E9781B59}"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24089387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ABCD0D6C-C2FB-4FAB-B2F8-03B9E9781B59}"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1" name="Slide Number Placeholder 5"/>
          <p:cNvSpPr>
            <a:spLocks noGrp="1"/>
          </p:cNvSpPr>
          <p:nvPr>
            <p:ph type="sldNum" sz="quarter" idx="12"/>
          </p:nvPr>
        </p:nvSpPr>
        <p:spPr>
          <a:xfrm>
            <a:off x="531812" y="787782"/>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153682423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ABCD0D6C-C2FB-4FAB-B2F8-03B9E9781B59}" type="datetimeFigureOut">
              <a:rPr lang="en-GB" smtClean="0"/>
              <a:t>24/11/2023</a:t>
            </a:fld>
            <a:endParaRPr lang="en-GB"/>
          </a:p>
        </p:txBody>
      </p:sp>
      <p:sp>
        <p:nvSpPr>
          <p:cNvPr id="8" name="Footer Placeholder 7"/>
          <p:cNvSpPr>
            <a:spLocks noGrp="1"/>
          </p:cNvSpPr>
          <p:nvPr>
            <p:ph type="ftr" sz="quarter" idx="11"/>
          </p:nvPr>
        </p:nvSpPr>
        <p:spPr/>
        <p:txBody>
          <a:bodyPr/>
          <a:lstStyle/>
          <a:p>
            <a:endParaRPr lang="en-GB"/>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13" name="Slide Number Placeholder 5"/>
          <p:cNvSpPr>
            <a:spLocks noGrp="1"/>
          </p:cNvSpPr>
          <p:nvPr>
            <p:ph type="sldNum" sz="quarter" idx="12"/>
          </p:nvPr>
        </p:nvSpPr>
        <p:spPr>
          <a:xfrm>
            <a:off x="531812" y="787782"/>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15954232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ABCD0D6C-C2FB-4FAB-B2F8-03B9E9781B59}" type="datetimeFigureOut">
              <a:rPr lang="en-GB" smtClean="0"/>
              <a:t>24/11/2023</a:t>
            </a:fld>
            <a:endParaRPr lang="en-GB"/>
          </a:p>
        </p:txBody>
      </p:sp>
      <p:sp>
        <p:nvSpPr>
          <p:cNvPr id="4" name="Footer Placeholder 3"/>
          <p:cNvSpPr>
            <a:spLocks noGrp="1"/>
          </p:cNvSpPr>
          <p:nvPr>
            <p:ph type="ftr" sz="quarter" idx="11"/>
          </p:nvPr>
        </p:nvSpPr>
        <p:spPr/>
        <p:txBody>
          <a:bodyPr/>
          <a:lstStyle/>
          <a:p>
            <a:endParaRPr lang="en-GB"/>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5" name="Slide Number Placeholder 4"/>
          <p:cNvSpPr>
            <a:spLocks noGrp="1"/>
          </p:cNvSpPr>
          <p:nvPr>
            <p:ph type="sldNum" sz="quarter" idx="12"/>
          </p:nvPr>
        </p:nvSpPr>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14163955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BCD0D6C-C2FB-4FAB-B2F8-03B9E9781B59}" type="datetimeFigureOut">
              <a:rPr lang="en-GB" smtClean="0"/>
              <a:t>24/11/2023</a:t>
            </a:fld>
            <a:endParaRPr lang="en-GB"/>
          </a:p>
        </p:txBody>
      </p:sp>
      <p:sp>
        <p:nvSpPr>
          <p:cNvPr id="3" name="Footer Placeholder 2"/>
          <p:cNvSpPr>
            <a:spLocks noGrp="1"/>
          </p:cNvSpPr>
          <p:nvPr>
            <p:ph type="ftr" sz="quarter" idx="11"/>
          </p:nvPr>
        </p:nvSpPr>
        <p:spPr/>
        <p:txBody>
          <a:bodyPr/>
          <a:lstStyle/>
          <a:p>
            <a:endParaRPr lang="en-GB"/>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4" name="Slide Number Placeholder 3"/>
          <p:cNvSpPr>
            <a:spLocks noGrp="1"/>
          </p:cNvSpPr>
          <p:nvPr>
            <p:ph type="sldNum" sz="quarter" idx="12"/>
          </p:nvPr>
        </p:nvSpPr>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385631529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CD0D6C-C2FB-4FAB-B2F8-03B9E9781B59}"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311827623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BCD0D6C-C2FB-4FAB-B2F8-03B9E9781B59}"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19599822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D0D6C-C2FB-4FAB-B2F8-03B9E9781B59}"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273744685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BCD0D6C-C2FB-4FAB-B2F8-03B9E9781B59}"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a:xfrm>
            <a:off x="531812" y="3244139"/>
            <a:ext cx="779767" cy="365125"/>
          </a:xfrm>
        </p:spPr>
        <p:txBody>
          <a:bodyPr/>
          <a:lstStyle/>
          <a:p>
            <a:fld id="{566D1335-1247-4B78-A8B5-93A232EF42EA}" type="slidenum">
              <a:rPr lang="en-GB" smtClean="0"/>
              <a:t>‹#›</a:t>
            </a:fld>
            <a:endParaRPr lang="en-GB"/>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25884457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BCD0D6C-C2FB-4FAB-B2F8-03B9E9781B59}"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18241511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BCD0D6C-C2FB-4FAB-B2F8-03B9E9781B59}"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66D1335-1247-4B78-A8B5-93A232EF42EA}" type="slidenum">
              <a:rPr lang="en-GB" smtClean="0"/>
              <a:t>‹#›</a:t>
            </a:fld>
            <a:endParaRPr lang="en-GB"/>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63232409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ABCD0D6C-C2FB-4FAB-B2F8-03B9E9781B59}" type="datetimeFigureOut">
              <a:rPr lang="en-GB" smtClean="0"/>
              <a:t>24/11/2023</a:t>
            </a:fld>
            <a:endParaRPr lang="en-GB"/>
          </a:p>
        </p:txBody>
      </p:sp>
      <p:sp>
        <p:nvSpPr>
          <p:cNvPr id="6" name="Footer Placeholder 5"/>
          <p:cNvSpPr>
            <a:spLocks noGrp="1"/>
          </p:cNvSpPr>
          <p:nvPr>
            <p:ph type="ftr" sz="quarter" idx="11"/>
          </p:nvPr>
        </p:nvSpPr>
        <p:spPr/>
        <p:txBody>
          <a:bodyPr/>
          <a:lstStyle/>
          <a:p>
            <a:endParaRPr lang="en-GB"/>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7" name="Slide Number Placeholder 6"/>
          <p:cNvSpPr>
            <a:spLocks noGrp="1"/>
          </p:cNvSpPr>
          <p:nvPr>
            <p:ph type="sldNum" sz="quarter" idx="12"/>
          </p:nvPr>
        </p:nvSpPr>
        <p:spPr>
          <a:xfrm>
            <a:off x="531812" y="4983087"/>
            <a:ext cx="779767" cy="365125"/>
          </a:xfrm>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422310817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D0D6C-C2FB-4FAB-B2F8-03B9E9781B59}"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130766574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ABCD0D6C-C2FB-4FAB-B2F8-03B9E9781B59}" type="datetimeFigureOut">
              <a:rPr lang="en-GB" smtClean="0"/>
              <a:t>24/11/2023</a:t>
            </a:fld>
            <a:endParaRPr lang="en-GB"/>
          </a:p>
        </p:txBody>
      </p:sp>
      <p:sp>
        <p:nvSpPr>
          <p:cNvPr id="5" name="Footer Placeholder 4"/>
          <p:cNvSpPr>
            <a:spLocks noGrp="1"/>
          </p:cNvSpPr>
          <p:nvPr>
            <p:ph type="ftr" sz="quarter" idx="11"/>
          </p:nvPr>
        </p:nvSpPr>
        <p:spPr/>
        <p:txBody>
          <a:bodyPr/>
          <a:lstStyle/>
          <a:p>
            <a:endParaRPr lang="en-GB"/>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sp>
      <p:sp>
        <p:nvSpPr>
          <p:cNvPr id="6" name="Slide Number Placeholder 5"/>
          <p:cNvSpPr>
            <a:spLocks noGrp="1"/>
          </p:cNvSpPr>
          <p:nvPr>
            <p:ph type="sldNum" sz="quarter" idx="12"/>
          </p:nvPr>
        </p:nvSpPr>
        <p:spPr/>
        <p:txBody>
          <a:bodyPr/>
          <a:lstStyle/>
          <a:p>
            <a:fld id="{566D1335-1247-4B78-A8B5-93A232EF42EA}" type="slidenum">
              <a:rPr lang="en-GB" smtClean="0"/>
              <a:t>‹#›</a:t>
            </a:fld>
            <a:endParaRPr lang="en-GB"/>
          </a:p>
        </p:txBody>
      </p:sp>
    </p:spTree>
    <p:extLst>
      <p:ext uri="{BB962C8B-B14F-4D97-AF65-F5344CB8AC3E}">
        <p14:creationId xmlns:p14="http://schemas.microsoft.com/office/powerpoint/2010/main" val="2733954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ABCD0D6C-C2FB-4FAB-B2F8-03B9E9781B59}" type="datetimeFigureOut">
              <a:rPr lang="en-GB" smtClean="0"/>
              <a:t>24/11/2023</a:t>
            </a:fld>
            <a:endParaRPr lang="en-GB"/>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566D1335-1247-4B78-A8B5-93A232EF42EA}" type="slidenum">
              <a:rPr lang="en-GB" smtClean="0"/>
              <a:t>‹#›</a:t>
            </a:fld>
            <a:endParaRPr lang="en-GB"/>
          </a:p>
        </p:txBody>
      </p:sp>
    </p:spTree>
    <p:extLst>
      <p:ext uri="{BB962C8B-B14F-4D97-AF65-F5344CB8AC3E}">
        <p14:creationId xmlns:p14="http://schemas.microsoft.com/office/powerpoint/2010/main" val="2492155230"/>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 id="2147483699" r:id="rId5"/>
    <p:sldLayoutId id="2147483700" r:id="rId6"/>
    <p:sldLayoutId id="2147483701" r:id="rId7"/>
    <p:sldLayoutId id="2147483702" r:id="rId8"/>
    <p:sldLayoutId id="2147483703" r:id="rId9"/>
    <p:sldLayoutId id="2147483704" r:id="rId10"/>
    <p:sldLayoutId id="2147483705" r:id="rId11"/>
    <p:sldLayoutId id="2147483706" r:id="rId12"/>
    <p:sldLayoutId id="2147483707" r:id="rId13"/>
    <p:sldLayoutId id="2147483708" r:id="rId14"/>
    <p:sldLayoutId id="2147483709" r:id="rId15"/>
    <p:sldLayoutId id="2147483710"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cid:image001.png@01D0EA4A.2BD679A0" TargetMode="External"/><Relationship Id="rId2" Type="http://schemas.openxmlformats.org/officeDocument/2006/relationships/image" Target="../media/image1.png"/><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EEA1E0-1E0B-3D1E-2949-A9354733F81D}"/>
              </a:ext>
            </a:extLst>
          </p:cNvPr>
          <p:cNvSpPr>
            <a:spLocks/>
          </p:cNvSpPr>
          <p:nvPr/>
        </p:nvSpPr>
        <p:spPr>
          <a:xfrm>
            <a:off x="1772240" y="0"/>
            <a:ext cx="6849026" cy="6858000"/>
          </a:xfrm>
          <a:prstGeom prst="rect">
            <a:avLst/>
          </a:prstGeom>
        </p:spPr>
        <p:txBody>
          <a:bodyPr anchor="ctr">
            <a:normAutofit/>
          </a:bodyPr>
          <a:lstStyle/>
          <a:p>
            <a:pPr defTabSz="411480">
              <a:lnSpc>
                <a:spcPct val="97000"/>
              </a:lnSpc>
              <a:spcAft>
                <a:spcPts val="720"/>
              </a:spcAft>
            </a:pPr>
            <a:r>
              <a:rPr lang="en-GB" sz="2400" kern="100" dirty="0">
                <a:latin typeface="Calibri" panose="020F0502020204030204" pitchFamily="34" charset="0"/>
                <a:cs typeface="Times New Roman" panose="02020603050405020304" pitchFamily="18" charset="0"/>
              </a:rPr>
              <a:t> BSc Health and Social Care</a:t>
            </a:r>
          </a:p>
          <a:p>
            <a:pPr defTabSz="411480">
              <a:lnSpc>
                <a:spcPct val="97000"/>
              </a:lnSpc>
              <a:spcAft>
                <a:spcPts val="720"/>
              </a:spcAft>
            </a:pPr>
            <a:r>
              <a:rPr lang="en-GB" sz="2400" kern="100" dirty="0">
                <a:latin typeface="Calibri" panose="020F0502020204030204" pitchFamily="34" charset="0"/>
                <a:cs typeface="Times New Roman" panose="02020603050405020304" pitchFamily="18" charset="0"/>
              </a:rPr>
              <a:t> Viva voce presentation</a:t>
            </a:r>
            <a:r>
              <a:rPr lang="en-GB" sz="2400" kern="100" dirty="0">
                <a:solidFill>
                  <a:schemeClr val="tx1"/>
                </a:solidFill>
                <a:latin typeface="Calibri" panose="020F0502020204030204" pitchFamily="34" charset="0"/>
                <a:ea typeface="+mn-ea"/>
                <a:cs typeface="Times New Roman" panose="02020603050405020304" pitchFamily="18" charset="0"/>
              </a:rPr>
              <a:t> </a:t>
            </a:r>
            <a:endParaRPr lang="en-GB" sz="2400" kern="100" dirty="0">
              <a:latin typeface="Calibri" panose="020F0502020204030204" pitchFamily="34" charset="0"/>
              <a:cs typeface="Times New Roman" panose="02020603050405020304" pitchFamily="18" charset="0"/>
            </a:endParaRPr>
          </a:p>
          <a:p>
            <a:pPr defTabSz="411480">
              <a:lnSpc>
                <a:spcPct val="97000"/>
              </a:lnSpc>
              <a:spcAft>
                <a:spcPts val="720"/>
              </a:spcAft>
            </a:pPr>
            <a:r>
              <a:rPr lang="en-GB" sz="2400" kern="100" dirty="0">
                <a:solidFill>
                  <a:schemeClr val="tx1"/>
                </a:solidFill>
                <a:latin typeface="Calibri" panose="020F0502020204030204" pitchFamily="34" charset="0"/>
                <a:ea typeface="+mn-ea"/>
                <a:cs typeface="Times New Roman" panose="02020603050405020304" pitchFamily="18" charset="0"/>
              </a:rPr>
              <a:t>Community Care and Development </a:t>
            </a:r>
            <a:br>
              <a:rPr lang="en-GB" sz="2400" kern="100" dirty="0">
                <a:solidFill>
                  <a:schemeClr val="tx1"/>
                </a:solidFill>
                <a:latin typeface="Calibri" panose="020F0502020204030204" pitchFamily="34" charset="0"/>
                <a:ea typeface="+mn-ea"/>
                <a:cs typeface="Times New Roman" panose="02020603050405020304" pitchFamily="18" charset="0"/>
              </a:rPr>
            </a:br>
            <a:r>
              <a:rPr lang="en-GB" sz="2400" kern="100" dirty="0">
                <a:solidFill>
                  <a:schemeClr val="tx1"/>
                </a:solidFill>
                <a:latin typeface="Calibri" panose="020F0502020204030204" pitchFamily="34" charset="0"/>
                <a:ea typeface="+mn-ea"/>
                <a:cs typeface="Times New Roman" panose="02020603050405020304" pitchFamily="18" charset="0"/>
              </a:rPr>
              <a:t>Module code: BMHP6022_LON</a:t>
            </a:r>
            <a:br>
              <a:rPr lang="en-GB" sz="2400" kern="100" dirty="0">
                <a:solidFill>
                  <a:schemeClr val="tx1"/>
                </a:solidFill>
                <a:latin typeface="Calibri" panose="020F0502020204030204" pitchFamily="34" charset="0"/>
                <a:ea typeface="+mn-ea"/>
                <a:cs typeface="Times New Roman" panose="02020603050405020304" pitchFamily="18" charset="0"/>
              </a:rPr>
            </a:br>
            <a:r>
              <a:rPr lang="en-GB" sz="2400" kern="100" dirty="0">
                <a:solidFill>
                  <a:schemeClr val="tx1"/>
                </a:solidFill>
                <a:latin typeface="Calibri" panose="020F0502020204030204" pitchFamily="34" charset="0"/>
                <a:ea typeface="+mn-ea"/>
                <a:cs typeface="Times New Roman" panose="02020603050405020304" pitchFamily="18" charset="0"/>
              </a:rPr>
              <a:t>Lecturer: Jolly Nwankwo</a:t>
            </a:r>
            <a:br>
              <a:rPr lang="en-GB" sz="2400" kern="100" dirty="0">
                <a:solidFill>
                  <a:schemeClr val="tx1"/>
                </a:solidFill>
                <a:latin typeface="Calibri" panose="020F0502020204030204" pitchFamily="34" charset="0"/>
                <a:ea typeface="+mn-ea"/>
                <a:cs typeface="Times New Roman" panose="02020603050405020304" pitchFamily="18" charset="0"/>
              </a:rPr>
            </a:br>
            <a:r>
              <a:rPr lang="en-GB" sz="2400" kern="100" dirty="0">
                <a:solidFill>
                  <a:schemeClr val="tx1"/>
                </a:solidFill>
                <a:latin typeface="Calibri" panose="020F0502020204030204" pitchFamily="34" charset="0"/>
                <a:ea typeface="+mn-ea"/>
                <a:cs typeface="Times New Roman" panose="02020603050405020304" pitchFamily="18" charset="0"/>
              </a:rPr>
              <a:t>Student Name:  </a:t>
            </a:r>
            <a:r>
              <a:rPr lang="en-GB" sz="2400" kern="100" dirty="0" err="1">
                <a:solidFill>
                  <a:schemeClr val="tx1"/>
                </a:solidFill>
                <a:latin typeface="Calibri" panose="020F0502020204030204" pitchFamily="34" charset="0"/>
                <a:ea typeface="+mn-ea"/>
                <a:cs typeface="Times New Roman" panose="02020603050405020304" pitchFamily="18" charset="0"/>
              </a:rPr>
              <a:t>Sevzhihan</a:t>
            </a:r>
            <a:r>
              <a:rPr lang="en-GB" sz="2400" kern="100" dirty="0">
                <a:solidFill>
                  <a:schemeClr val="tx1"/>
                </a:solidFill>
                <a:latin typeface="Calibri" panose="020F0502020204030204" pitchFamily="34" charset="0"/>
                <a:ea typeface="+mn-ea"/>
                <a:cs typeface="Times New Roman" panose="02020603050405020304" pitchFamily="18" charset="0"/>
              </a:rPr>
              <a:t> </a:t>
            </a:r>
            <a:r>
              <a:rPr lang="en-GB" sz="2400" kern="100" dirty="0" err="1">
                <a:solidFill>
                  <a:schemeClr val="tx1"/>
                </a:solidFill>
                <a:latin typeface="Calibri" panose="020F0502020204030204" pitchFamily="34" charset="0"/>
                <a:ea typeface="+mn-ea"/>
                <a:cs typeface="Times New Roman" panose="02020603050405020304" pitchFamily="18" charset="0"/>
              </a:rPr>
              <a:t>Hasanova</a:t>
            </a:r>
            <a:r>
              <a:rPr lang="en-GB" sz="2400" kern="100" dirty="0">
                <a:solidFill>
                  <a:schemeClr val="tx1"/>
                </a:solidFill>
                <a:latin typeface="Calibri" panose="020F0502020204030204" pitchFamily="34" charset="0"/>
                <a:ea typeface="+mn-ea"/>
                <a:cs typeface="Times New Roman" panose="02020603050405020304" pitchFamily="18" charset="0"/>
              </a:rPr>
              <a:t> </a:t>
            </a:r>
            <a:br>
              <a:rPr lang="en-GB" sz="2400" kern="100" dirty="0">
                <a:solidFill>
                  <a:schemeClr val="tx1"/>
                </a:solidFill>
                <a:latin typeface="Calibri" panose="020F0502020204030204" pitchFamily="34" charset="0"/>
                <a:ea typeface="+mn-ea"/>
                <a:cs typeface="Times New Roman" panose="02020603050405020304" pitchFamily="18" charset="0"/>
              </a:rPr>
            </a:br>
            <a:r>
              <a:rPr lang="en-GB" sz="2400" kern="1200" dirty="0">
                <a:solidFill>
                  <a:schemeClr val="tx1"/>
                </a:solidFill>
                <a:latin typeface="Calibri" panose="020F0502020204030204" pitchFamily="34" charset="0"/>
                <a:ea typeface="+mn-ea"/>
                <a:cs typeface="Times New Roman" panose="02020603050405020304" pitchFamily="18" charset="0"/>
              </a:rPr>
              <a:t>Student Number: 2020999 </a:t>
            </a:r>
            <a:endParaRPr lang="en-GB" sz="2400" dirty="0"/>
          </a:p>
        </p:txBody>
      </p:sp>
      <p:sp>
        <p:nvSpPr>
          <p:cNvPr id="3" name="Subtitle 2">
            <a:extLst>
              <a:ext uri="{FF2B5EF4-FFF2-40B4-BE49-F238E27FC236}">
                <a16:creationId xmlns:a16="http://schemas.microsoft.com/office/drawing/2014/main" id="{87252F03-B15A-02CD-AE66-14A312E6F0D5}"/>
              </a:ext>
            </a:extLst>
          </p:cNvPr>
          <p:cNvSpPr>
            <a:spLocks/>
          </p:cNvSpPr>
          <p:nvPr/>
        </p:nvSpPr>
        <p:spPr>
          <a:xfrm>
            <a:off x="2910944" y="4737805"/>
            <a:ext cx="8319604" cy="588473"/>
          </a:xfrm>
          <a:prstGeom prst="rect">
            <a:avLst/>
          </a:prstGeom>
        </p:spPr>
        <p:txBody>
          <a:bodyPr>
            <a:normAutofit/>
          </a:bodyPr>
          <a:lstStyle/>
          <a:p>
            <a:pPr defTabSz="411480">
              <a:spcAft>
                <a:spcPts val="600"/>
              </a:spcAft>
            </a:pPr>
            <a:endParaRPr lang="en-GB" sz="1620" kern="1200">
              <a:solidFill>
                <a:schemeClr val="tx1"/>
              </a:solidFill>
              <a:latin typeface="+mn-lt"/>
              <a:ea typeface="+mn-ea"/>
              <a:cs typeface="+mn-cs"/>
            </a:endParaRPr>
          </a:p>
          <a:p>
            <a:pPr>
              <a:spcAft>
                <a:spcPts val="600"/>
              </a:spcAft>
            </a:pPr>
            <a:endParaRPr lang="en-GB"/>
          </a:p>
        </p:txBody>
      </p:sp>
      <p:pic>
        <p:nvPicPr>
          <p:cNvPr id="4" name="Picture 3" descr="Discover University of Wales Trinity Saint David">
            <a:extLst>
              <a:ext uri="{FF2B5EF4-FFF2-40B4-BE49-F238E27FC236}">
                <a16:creationId xmlns:a16="http://schemas.microsoft.com/office/drawing/2014/main" id="{AC3B27F3-64B7-33B7-2B0E-6472F6FA47B4}"/>
              </a:ext>
            </a:extLst>
          </p:cNvPr>
          <p:cNvPicPr/>
          <p:nvPr/>
        </p:nvPicPr>
        <p:blipFill>
          <a:blip r:embed="rId2" r:link="rId3">
            <a:extLst>
              <a:ext uri="{28A0092B-C50C-407E-A947-70E740481C1C}">
                <a14:useLocalDpi xmlns:a14="http://schemas.microsoft.com/office/drawing/2010/main" val="0"/>
              </a:ext>
            </a:extLst>
          </a:blip>
          <a:stretch>
            <a:fillRect/>
          </a:stretch>
        </p:blipFill>
        <p:spPr bwMode="auto">
          <a:xfrm>
            <a:off x="8621265" y="685149"/>
            <a:ext cx="2927268" cy="1170907"/>
          </a:xfrm>
          <a:prstGeom prst="rect">
            <a:avLst/>
          </a:prstGeom>
          <a:noFill/>
        </p:spPr>
      </p:pic>
      <p:pic>
        <p:nvPicPr>
          <p:cNvPr id="5" name="Picture 4">
            <a:extLst>
              <a:ext uri="{FF2B5EF4-FFF2-40B4-BE49-F238E27FC236}">
                <a16:creationId xmlns:a16="http://schemas.microsoft.com/office/drawing/2014/main" id="{9CBEA89D-E549-ED5C-A485-49472CA27662}"/>
              </a:ext>
            </a:extLst>
          </p:cNvPr>
          <p:cNvPicPr>
            <a:picLocks noChangeAspect="1"/>
          </p:cNvPicPr>
          <p:nvPr/>
        </p:nvPicPr>
        <p:blipFill>
          <a:blip r:embed="rId4"/>
          <a:stretch>
            <a:fillRect/>
          </a:stretch>
        </p:blipFill>
        <p:spPr>
          <a:xfrm>
            <a:off x="8621265" y="3063711"/>
            <a:ext cx="3570734" cy="1938234"/>
          </a:xfrm>
          <a:prstGeom prst="rect">
            <a:avLst/>
          </a:prstGeom>
        </p:spPr>
      </p:pic>
    </p:spTree>
    <p:extLst>
      <p:ext uri="{BB962C8B-B14F-4D97-AF65-F5344CB8AC3E}">
        <p14:creationId xmlns:p14="http://schemas.microsoft.com/office/powerpoint/2010/main" val="489756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6774EB-57F5-77B6-937E-93CBEF6AC85D}"/>
              </a:ext>
            </a:extLst>
          </p:cNvPr>
          <p:cNvSpPr>
            <a:spLocks noGrp="1"/>
          </p:cNvSpPr>
          <p:nvPr>
            <p:ph type="title"/>
          </p:nvPr>
        </p:nvSpPr>
        <p:spPr>
          <a:xfrm>
            <a:off x="2592925" y="624110"/>
            <a:ext cx="8911687" cy="1280890"/>
          </a:xfrm>
        </p:spPr>
        <p:txBody>
          <a:bodyPr>
            <a:normAutofit/>
          </a:bodyPr>
          <a:lstStyle/>
          <a:p>
            <a:r>
              <a:rPr lang="en-GB" dirty="0"/>
              <a:t>Introduction</a:t>
            </a:r>
          </a:p>
        </p:txBody>
      </p:sp>
      <p:sp>
        <p:nvSpPr>
          <p:cNvPr id="3" name="Content Placeholder 2">
            <a:extLst>
              <a:ext uri="{FF2B5EF4-FFF2-40B4-BE49-F238E27FC236}">
                <a16:creationId xmlns:a16="http://schemas.microsoft.com/office/drawing/2014/main" id="{1D8251AC-C498-3148-E889-9C9D1BE6AFD6}"/>
              </a:ext>
            </a:extLst>
          </p:cNvPr>
          <p:cNvSpPr>
            <a:spLocks noGrp="1"/>
          </p:cNvSpPr>
          <p:nvPr>
            <p:ph idx="1"/>
          </p:nvPr>
        </p:nvSpPr>
        <p:spPr>
          <a:xfrm>
            <a:off x="904973" y="2125361"/>
            <a:ext cx="7519361" cy="4011487"/>
          </a:xfrm>
        </p:spPr>
        <p:txBody>
          <a:bodyPr>
            <a:noAutofit/>
          </a:bodyPr>
          <a:lstStyle/>
          <a:p>
            <a:pPr>
              <a:lnSpc>
                <a:spcPct val="90000"/>
              </a:lnSpc>
            </a:pPr>
            <a:r>
              <a:rPr lang="en-GB" sz="2000" dirty="0"/>
              <a:t>Definition of community:</a:t>
            </a:r>
          </a:p>
          <a:p>
            <a:pPr marL="0" indent="0">
              <a:lnSpc>
                <a:spcPct val="90000"/>
              </a:lnSpc>
              <a:buNone/>
            </a:pPr>
            <a:r>
              <a:rPr lang="en-GB" sz="2000" dirty="0"/>
              <a:t>According to (Mondal,2014) "Community" is a general term for the web of connections that links individuals together, whether it's a shared interest in a place, service, culture, or activity, or an identifiable group or set of relationships.</a:t>
            </a:r>
          </a:p>
          <a:p>
            <a:pPr>
              <a:lnSpc>
                <a:spcPct val="90000"/>
              </a:lnSpc>
            </a:pPr>
            <a:r>
              <a:rPr lang="en-GB" sz="2000" dirty="0"/>
              <a:t>Community Development: The fundamental belief of community development is that everyone should be able access health, wealth, fairness, and possibilities for progress. People are able to collaborate and take action on their goals through community development.</a:t>
            </a:r>
          </a:p>
        </p:txBody>
      </p:sp>
      <p:pic>
        <p:nvPicPr>
          <p:cNvPr id="6146" name="Picture 2" descr="Community service and its need among students. - CareerGuide">
            <a:extLst>
              <a:ext uri="{FF2B5EF4-FFF2-40B4-BE49-F238E27FC236}">
                <a16:creationId xmlns:a16="http://schemas.microsoft.com/office/drawing/2014/main" id="{821D0E4E-9C14-C8EC-8869-DB5852EAD55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6102" r="18363" b="3"/>
          <a:stretch/>
        </p:blipFill>
        <p:spPr bwMode="auto">
          <a:xfrm>
            <a:off x="8631452" y="2129586"/>
            <a:ext cx="2873159" cy="3737814"/>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A1F93DE5-3D0C-4844-45BF-5A012F92E962}"/>
              </a:ext>
            </a:extLst>
          </p:cNvPr>
          <p:cNvSpPr txBox="1"/>
          <p:nvPr/>
        </p:nvSpPr>
        <p:spPr>
          <a:xfrm>
            <a:off x="8873656" y="6335343"/>
            <a:ext cx="2423837" cy="369332"/>
          </a:xfrm>
          <a:prstGeom prst="rect">
            <a:avLst/>
          </a:prstGeom>
          <a:noFill/>
        </p:spPr>
        <p:txBody>
          <a:bodyPr wrap="square">
            <a:spAutoFit/>
          </a:bodyPr>
          <a:lstStyle/>
          <a:p>
            <a:r>
              <a:rPr lang="en-GB" dirty="0"/>
              <a:t>(Saha, 2020)</a:t>
            </a:r>
          </a:p>
        </p:txBody>
      </p:sp>
    </p:spTree>
    <p:extLst>
      <p:ext uri="{BB962C8B-B14F-4D97-AF65-F5344CB8AC3E}">
        <p14:creationId xmlns:p14="http://schemas.microsoft.com/office/powerpoint/2010/main" val="8744270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B36B68-5127-DD0D-4052-F969308E72B4}"/>
              </a:ext>
            </a:extLst>
          </p:cNvPr>
          <p:cNvSpPr>
            <a:spLocks noGrp="1"/>
          </p:cNvSpPr>
          <p:nvPr>
            <p:ph type="title"/>
          </p:nvPr>
        </p:nvSpPr>
        <p:spPr>
          <a:xfrm>
            <a:off x="1940119" y="624110"/>
            <a:ext cx="9564494" cy="1280890"/>
          </a:xfrm>
        </p:spPr>
        <p:txBody>
          <a:bodyPr>
            <a:normAutofit/>
          </a:bodyPr>
          <a:lstStyle/>
          <a:p>
            <a:r>
              <a:rPr lang="en-GB" dirty="0"/>
              <a:t>What is the project's goal for community.</a:t>
            </a:r>
          </a:p>
        </p:txBody>
      </p:sp>
      <p:sp>
        <p:nvSpPr>
          <p:cNvPr id="3" name="Content Placeholder 2">
            <a:extLst>
              <a:ext uri="{FF2B5EF4-FFF2-40B4-BE49-F238E27FC236}">
                <a16:creationId xmlns:a16="http://schemas.microsoft.com/office/drawing/2014/main" id="{E3CAE2A1-0B75-AB4A-87DA-8DC36EA4D365}"/>
              </a:ext>
            </a:extLst>
          </p:cNvPr>
          <p:cNvSpPr>
            <a:spLocks noGrp="1"/>
          </p:cNvSpPr>
          <p:nvPr>
            <p:ph idx="1"/>
          </p:nvPr>
        </p:nvSpPr>
        <p:spPr/>
        <p:txBody>
          <a:bodyPr>
            <a:normAutofit/>
          </a:bodyPr>
          <a:lstStyle/>
          <a:p>
            <a:r>
              <a:rPr lang="en-GB" sz="2000" dirty="0"/>
              <a:t>Employment: The area has generally had greater unemployment than London. Regeneration and investment have helped, but job creation remains a major concern. More skilled, high-paying occupations are needed locally for many citizens who work in lower-paying areas.</a:t>
            </a:r>
          </a:p>
          <a:p>
            <a:r>
              <a:rPr lang="en-GB" sz="2000" dirty="0"/>
              <a:t>Housing: However, fast population expansion and housing shortages have raised costs and rents, making it hard for inhabitants, especially young people, to purchase homes. Barking and Dagenham has led London's housing crisis initiative by providing affordable houses.  (www.lbbd.gov.uk, n.d.)</a:t>
            </a:r>
          </a:p>
          <a:p>
            <a:endParaRPr lang="en-GB" dirty="0"/>
          </a:p>
        </p:txBody>
      </p:sp>
    </p:spTree>
    <p:extLst>
      <p:ext uri="{BB962C8B-B14F-4D97-AF65-F5344CB8AC3E}">
        <p14:creationId xmlns:p14="http://schemas.microsoft.com/office/powerpoint/2010/main" val="240634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A73C24-FD44-D594-B532-6D2F05574C67}"/>
              </a:ext>
            </a:extLst>
          </p:cNvPr>
          <p:cNvSpPr>
            <a:spLocks noGrp="1"/>
          </p:cNvSpPr>
          <p:nvPr>
            <p:ph type="title"/>
          </p:nvPr>
        </p:nvSpPr>
        <p:spPr>
          <a:xfrm>
            <a:off x="2130951" y="624110"/>
            <a:ext cx="9373662" cy="1280890"/>
          </a:xfrm>
        </p:spPr>
        <p:txBody>
          <a:bodyPr>
            <a:normAutofit/>
          </a:bodyPr>
          <a:lstStyle/>
          <a:p>
            <a:r>
              <a:rPr lang="en-GB" dirty="0"/>
              <a:t>What is the project's goal for community.</a:t>
            </a:r>
          </a:p>
        </p:txBody>
      </p:sp>
      <p:sp>
        <p:nvSpPr>
          <p:cNvPr id="3" name="Content Placeholder 2">
            <a:extLst>
              <a:ext uri="{FF2B5EF4-FFF2-40B4-BE49-F238E27FC236}">
                <a16:creationId xmlns:a16="http://schemas.microsoft.com/office/drawing/2014/main" id="{C4CC2ACC-0DF5-A0EB-DBC8-1D25C0E05F93}"/>
              </a:ext>
            </a:extLst>
          </p:cNvPr>
          <p:cNvSpPr>
            <a:spLocks noGrp="1"/>
          </p:cNvSpPr>
          <p:nvPr>
            <p:ph idx="1"/>
          </p:nvPr>
        </p:nvSpPr>
        <p:spPr/>
        <p:txBody>
          <a:bodyPr>
            <a:normAutofit/>
          </a:bodyPr>
          <a:lstStyle/>
          <a:p>
            <a:r>
              <a:rPr lang="en-GB" sz="2000" dirty="0"/>
              <a:t>Health and Well-being- Health results in the borough are poorer than average for London, with heart disease, diabetes, and obesity frequent. Residents have trouble enrolling with local GPs and getting specialty treatment. (Public Health England, 2018)</a:t>
            </a:r>
          </a:p>
          <a:p>
            <a:r>
              <a:rPr lang="en-GB" sz="2000" dirty="0"/>
              <a:t>Mental Health: Economic stress can harm mental health. Mental health services in the borough are under strain to serve patients. (www.lbbd.gov.uk, n.d.)</a:t>
            </a:r>
          </a:p>
          <a:p>
            <a:endParaRPr lang="en-GB" sz="2000" dirty="0"/>
          </a:p>
          <a:p>
            <a:endParaRPr lang="en-GB" dirty="0"/>
          </a:p>
        </p:txBody>
      </p:sp>
    </p:spTree>
    <p:extLst>
      <p:ext uri="{BB962C8B-B14F-4D97-AF65-F5344CB8AC3E}">
        <p14:creationId xmlns:p14="http://schemas.microsoft.com/office/powerpoint/2010/main" val="2875945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 name="Rectangle 5">
            <a:extLst>
              <a:ext uri="{FF2B5EF4-FFF2-40B4-BE49-F238E27FC236}">
                <a16:creationId xmlns:a16="http://schemas.microsoft.com/office/drawing/2014/main" id="{1EDD21E1-BAF0-4314-AB31-82ECB8AC9EA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0B1E25-1227-6807-2F52-8BD7390F3238}"/>
              </a:ext>
            </a:extLst>
          </p:cNvPr>
          <p:cNvSpPr>
            <a:spLocks noGrp="1"/>
          </p:cNvSpPr>
          <p:nvPr>
            <p:ph type="title"/>
          </p:nvPr>
        </p:nvSpPr>
        <p:spPr>
          <a:xfrm>
            <a:off x="182880" y="654982"/>
            <a:ext cx="12009119" cy="1188118"/>
          </a:xfrm>
        </p:spPr>
        <p:txBody>
          <a:bodyPr>
            <a:noAutofit/>
          </a:bodyPr>
          <a:lstStyle/>
          <a:p>
            <a:r>
              <a:rPr lang="en-GB" dirty="0"/>
              <a:t>Problem in Barking and Dagenham  Unemployment</a:t>
            </a:r>
          </a:p>
        </p:txBody>
      </p:sp>
      <p:sp>
        <p:nvSpPr>
          <p:cNvPr id="7" name="Rectangle 6">
            <a:extLst>
              <a:ext uri="{FF2B5EF4-FFF2-40B4-BE49-F238E27FC236}">
                <a16:creationId xmlns:a16="http://schemas.microsoft.com/office/drawing/2014/main" id="{FDC8619C-F25D-468E-95FA-2A2151D7DD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5E52C37C-BF3E-441E-B38B-68E2F9960895}"/>
              </a:ext>
            </a:extLst>
          </p:cNvPr>
          <p:cNvSpPr>
            <a:spLocks noGrp="1"/>
          </p:cNvSpPr>
          <p:nvPr>
            <p:ph idx="1"/>
          </p:nvPr>
        </p:nvSpPr>
        <p:spPr>
          <a:xfrm>
            <a:off x="649225" y="2133600"/>
            <a:ext cx="6037820" cy="3996856"/>
          </a:xfrm>
        </p:spPr>
        <p:txBody>
          <a:bodyPr>
            <a:normAutofit/>
          </a:bodyPr>
          <a:lstStyle/>
          <a:p>
            <a:pPr marL="0" indent="0">
              <a:buNone/>
            </a:pPr>
            <a:endParaRPr lang="en-GB" sz="2000" dirty="0"/>
          </a:p>
          <a:p>
            <a:r>
              <a:rPr lang="en-GB" sz="2000" dirty="0"/>
              <a:t>Unemployment Rate  4.8 %</a:t>
            </a:r>
          </a:p>
          <a:p>
            <a:r>
              <a:rPr lang="en-GB" sz="2000" dirty="0"/>
              <a:t>Child Poverty  23.9 %</a:t>
            </a:r>
          </a:p>
          <a:p>
            <a:r>
              <a:rPr lang="en-GB" sz="2000" dirty="0"/>
              <a:t>Adult 18+ Level 4 Qualifications  37 % </a:t>
            </a:r>
          </a:p>
          <a:p>
            <a:pPr marL="0" indent="0">
              <a:buNone/>
            </a:pPr>
            <a:r>
              <a:rPr lang="en-GB" sz="2000" dirty="0"/>
              <a:t>                             No Qualifications  11.9</a:t>
            </a:r>
          </a:p>
          <a:p>
            <a:r>
              <a:rPr lang="en-GB" sz="2000" dirty="0"/>
              <a:t>Anxiety  2.5</a:t>
            </a:r>
          </a:p>
          <a:p>
            <a:r>
              <a:rPr lang="en-GB" sz="2000" dirty="0"/>
              <a:t>Crime Rate 98.5 Per 1000 population</a:t>
            </a:r>
          </a:p>
          <a:p>
            <a:pPr marL="0" indent="0">
              <a:buNone/>
            </a:pPr>
            <a:r>
              <a:rPr lang="en-GB" sz="2000" dirty="0"/>
              <a:t>(lbbd.emu-analytics.net, n.d.)</a:t>
            </a:r>
          </a:p>
          <a:p>
            <a:endParaRPr lang="en-GB" dirty="0"/>
          </a:p>
        </p:txBody>
      </p:sp>
      <p:pic>
        <p:nvPicPr>
          <p:cNvPr id="4" name="Picture 3">
            <a:extLst>
              <a:ext uri="{FF2B5EF4-FFF2-40B4-BE49-F238E27FC236}">
                <a16:creationId xmlns:a16="http://schemas.microsoft.com/office/drawing/2014/main" id="{FF9B42A2-9757-82AC-EDDC-7D0D874CBFD4}"/>
              </a:ext>
            </a:extLst>
          </p:cNvPr>
          <p:cNvPicPr>
            <a:picLocks noChangeAspect="1"/>
          </p:cNvPicPr>
          <p:nvPr/>
        </p:nvPicPr>
        <p:blipFill>
          <a:blip r:embed="rId2"/>
          <a:stretch>
            <a:fillRect/>
          </a:stretch>
        </p:blipFill>
        <p:spPr>
          <a:xfrm>
            <a:off x="6687046" y="1906073"/>
            <a:ext cx="5504953" cy="2725813"/>
          </a:xfrm>
          <a:prstGeom prst="rect">
            <a:avLst/>
          </a:prstGeom>
        </p:spPr>
      </p:pic>
      <p:sp>
        <p:nvSpPr>
          <p:cNvPr id="8" name="Freeform 12">
            <a:extLst>
              <a:ext uri="{FF2B5EF4-FFF2-40B4-BE49-F238E27FC236}">
                <a16:creationId xmlns:a16="http://schemas.microsoft.com/office/drawing/2014/main" id="{7D9439D6-DEAD-4CEB-A61B-BE3D64D1B59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61772239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2EC7880-C5D9-40A8-A6B0-3198AD07AD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41D990-73EF-35C7-DC91-9D557636CD4D}"/>
              </a:ext>
            </a:extLst>
          </p:cNvPr>
          <p:cNvSpPr>
            <a:spLocks noGrp="1"/>
          </p:cNvSpPr>
          <p:nvPr>
            <p:ph type="title"/>
          </p:nvPr>
        </p:nvSpPr>
        <p:spPr>
          <a:xfrm>
            <a:off x="649224" y="645106"/>
            <a:ext cx="3650279" cy="1259894"/>
          </a:xfrm>
        </p:spPr>
        <p:txBody>
          <a:bodyPr>
            <a:normAutofit/>
          </a:bodyPr>
          <a:lstStyle/>
          <a:p>
            <a:r>
              <a:rPr lang="en-GB" dirty="0"/>
              <a:t>Demographics</a:t>
            </a:r>
          </a:p>
        </p:txBody>
      </p:sp>
      <p:sp>
        <p:nvSpPr>
          <p:cNvPr id="11" name="Rectangle 10">
            <a:extLst>
              <a:ext uri="{FF2B5EF4-FFF2-40B4-BE49-F238E27FC236}">
                <a16:creationId xmlns:a16="http://schemas.microsoft.com/office/drawing/2014/main" id="{94543A62-A2AB-454A-878E-D3D9190D5F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699B456A-95B0-163D-2E97-8C7EC2774D4E}"/>
              </a:ext>
            </a:extLst>
          </p:cNvPr>
          <p:cNvSpPr>
            <a:spLocks noGrp="1"/>
          </p:cNvSpPr>
          <p:nvPr>
            <p:ph idx="1"/>
          </p:nvPr>
        </p:nvSpPr>
        <p:spPr>
          <a:xfrm>
            <a:off x="649224" y="1905000"/>
            <a:ext cx="5862894" cy="3987853"/>
          </a:xfrm>
        </p:spPr>
        <p:txBody>
          <a:bodyPr>
            <a:normAutofit/>
          </a:bodyPr>
          <a:lstStyle/>
          <a:p>
            <a:pPr>
              <a:lnSpc>
                <a:spcPct val="90000"/>
              </a:lnSpc>
            </a:pPr>
            <a:r>
              <a:rPr lang="en-GB" sz="2000" dirty="0"/>
              <a:t>Location: The London Borough of Barking and Dagenham is a London borough in East London. It lies around 9 miles (14.4 km) east of Central London.</a:t>
            </a:r>
          </a:p>
          <a:p>
            <a:pPr>
              <a:lnSpc>
                <a:spcPct val="90000"/>
              </a:lnSpc>
            </a:pPr>
            <a:r>
              <a:rPr lang="en-GB" sz="2000" dirty="0"/>
              <a:t>The largest population increases in London have been seen in Tower Hamlets and Barking and Dagenham, where the populations have grown by 22.1% and 17.7%, respectively. This is a far higher growth rate than that of England (6.6%), which had a rise in population of around 3.5 million people to 56,489,800 over the same period. (lbbd.emu-analytics.net, n.d.)</a:t>
            </a:r>
          </a:p>
          <a:p>
            <a:pPr>
              <a:lnSpc>
                <a:spcPct val="90000"/>
              </a:lnSpc>
            </a:pPr>
            <a:endParaRPr lang="en-GB" sz="1500" dirty="0"/>
          </a:p>
        </p:txBody>
      </p:sp>
      <p:pic>
        <p:nvPicPr>
          <p:cNvPr id="4" name="Picture 3">
            <a:extLst>
              <a:ext uri="{FF2B5EF4-FFF2-40B4-BE49-F238E27FC236}">
                <a16:creationId xmlns:a16="http://schemas.microsoft.com/office/drawing/2014/main" id="{8B71E328-6511-4035-094C-7851D1674AD1}"/>
              </a:ext>
            </a:extLst>
          </p:cNvPr>
          <p:cNvPicPr>
            <a:picLocks noChangeAspect="1"/>
          </p:cNvPicPr>
          <p:nvPr/>
        </p:nvPicPr>
        <p:blipFill rotWithShape="1">
          <a:blip r:embed="rId2"/>
          <a:srcRect l="6056" r="286"/>
          <a:stretch/>
        </p:blipFill>
        <p:spPr>
          <a:xfrm>
            <a:off x="6694998" y="-5534"/>
            <a:ext cx="5616270" cy="4382105"/>
          </a:xfrm>
          <a:prstGeom prst="rect">
            <a:avLst/>
          </a:prstGeom>
        </p:spPr>
      </p:pic>
      <p:sp>
        <p:nvSpPr>
          <p:cNvPr id="13" name="Freeform 11">
            <a:extLst>
              <a:ext uri="{FF2B5EF4-FFF2-40B4-BE49-F238E27FC236}">
                <a16:creationId xmlns:a16="http://schemas.microsoft.com/office/drawing/2014/main" id="{50553464-41F1-4160-9D02-7C5EC7013B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0C83529C-24C2-06C0-74E9-172F0A923F59}"/>
              </a:ext>
            </a:extLst>
          </p:cNvPr>
          <p:cNvSpPr txBox="1"/>
          <p:nvPr/>
        </p:nvSpPr>
        <p:spPr>
          <a:xfrm>
            <a:off x="8571506" y="3250297"/>
            <a:ext cx="3620494" cy="369332"/>
          </a:xfrm>
          <a:prstGeom prst="rect">
            <a:avLst/>
          </a:prstGeom>
          <a:noFill/>
        </p:spPr>
        <p:txBody>
          <a:bodyPr wrap="square">
            <a:spAutoFit/>
          </a:bodyPr>
          <a:lstStyle/>
          <a:p>
            <a:r>
              <a:rPr lang="en-GB" dirty="0"/>
              <a:t>(lbbd.emu-analytics.net, n.d.)</a:t>
            </a:r>
          </a:p>
        </p:txBody>
      </p:sp>
    </p:spTree>
    <p:extLst>
      <p:ext uri="{BB962C8B-B14F-4D97-AF65-F5344CB8AC3E}">
        <p14:creationId xmlns:p14="http://schemas.microsoft.com/office/powerpoint/2010/main" val="7336409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F4C104D-5F30-4811-9376-566B26E471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424366-E657-E0E3-60A8-67CBA220CFCD}"/>
              </a:ext>
            </a:extLst>
          </p:cNvPr>
          <p:cNvSpPr>
            <a:spLocks noGrp="1"/>
          </p:cNvSpPr>
          <p:nvPr>
            <p:ph type="title"/>
          </p:nvPr>
        </p:nvSpPr>
        <p:spPr>
          <a:xfrm>
            <a:off x="649224" y="645106"/>
            <a:ext cx="3650279" cy="940407"/>
          </a:xfrm>
        </p:spPr>
        <p:txBody>
          <a:bodyPr>
            <a:normAutofit/>
          </a:bodyPr>
          <a:lstStyle/>
          <a:p>
            <a:r>
              <a:rPr lang="en-GB" dirty="0"/>
              <a:t>Key factors</a:t>
            </a:r>
          </a:p>
        </p:txBody>
      </p:sp>
      <p:sp>
        <p:nvSpPr>
          <p:cNvPr id="11" name="Rectangle 10">
            <a:extLst>
              <a:ext uri="{FF2B5EF4-FFF2-40B4-BE49-F238E27FC236}">
                <a16:creationId xmlns:a16="http://schemas.microsoft.com/office/drawing/2014/main" id="{0815E34B-5D02-4E01-A936-E8E1C0AB6F1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3" name="Content Placeholder 2">
            <a:extLst>
              <a:ext uri="{FF2B5EF4-FFF2-40B4-BE49-F238E27FC236}">
                <a16:creationId xmlns:a16="http://schemas.microsoft.com/office/drawing/2014/main" id="{276776D2-287E-2C6F-3BA8-6FDDFA8BC102}"/>
              </a:ext>
            </a:extLst>
          </p:cNvPr>
          <p:cNvSpPr>
            <a:spLocks noGrp="1"/>
          </p:cNvSpPr>
          <p:nvPr>
            <p:ph idx="1"/>
          </p:nvPr>
        </p:nvSpPr>
        <p:spPr>
          <a:xfrm>
            <a:off x="421419" y="1590261"/>
            <a:ext cx="6140925" cy="4622633"/>
          </a:xfrm>
        </p:spPr>
        <p:txBody>
          <a:bodyPr>
            <a:noAutofit/>
          </a:bodyPr>
          <a:lstStyle/>
          <a:p>
            <a:r>
              <a:rPr lang="en-GB" sz="2000" dirty="0"/>
              <a:t>Barking and Dagenham, 2nd over grove population in England 17.7%</a:t>
            </a:r>
          </a:p>
          <a:p>
            <a:r>
              <a:rPr lang="en-GB" sz="2000" dirty="0"/>
              <a:t>1</a:t>
            </a:r>
            <a:r>
              <a:rPr lang="en-GB" sz="2000" baseline="30000" dirty="0"/>
              <a:t>st</a:t>
            </a:r>
            <a:r>
              <a:rPr lang="en-GB" sz="2000" dirty="0"/>
              <a:t> in London Universal Credit - Not In Employment  13 %</a:t>
            </a:r>
          </a:p>
          <a:p>
            <a:r>
              <a:rPr lang="en-GB" sz="2000" dirty="0"/>
              <a:t>Crime Rate  98.5 Per 1000 population  Hight in London</a:t>
            </a:r>
          </a:p>
          <a:p>
            <a:r>
              <a:rPr lang="en-GB" sz="2000" dirty="0"/>
              <a:t>1</a:t>
            </a:r>
            <a:r>
              <a:rPr lang="en-GB" sz="2000" baseline="30000" dirty="0"/>
              <a:t>st</a:t>
            </a:r>
            <a:r>
              <a:rPr lang="en-GB" sz="2000" dirty="0"/>
              <a:t>  in London Domestics Abuse 16.3</a:t>
            </a:r>
          </a:p>
          <a:p>
            <a:r>
              <a:rPr lang="en-GB" sz="2000" dirty="0"/>
              <a:t>HEALTH &amp; WELLBEING -1</a:t>
            </a:r>
            <a:r>
              <a:rPr lang="en-GB" sz="2000" baseline="30000" dirty="0"/>
              <a:t>st</a:t>
            </a:r>
            <a:r>
              <a:rPr lang="en-GB" sz="2000" dirty="0"/>
              <a:t> in London Obesity – Adult 70.5 %</a:t>
            </a:r>
          </a:p>
          <a:p>
            <a:pPr marL="0" indent="0">
              <a:buNone/>
            </a:pPr>
            <a:r>
              <a:rPr lang="en-GB" sz="2000" dirty="0"/>
              <a:t>         </a:t>
            </a:r>
          </a:p>
          <a:p>
            <a:pPr marL="0" indent="0">
              <a:buNone/>
            </a:pPr>
            <a:r>
              <a:rPr lang="en-GB" sz="2000" dirty="0"/>
              <a:t>              (lbbd.emu-analytics.net, n.d.)</a:t>
            </a:r>
          </a:p>
        </p:txBody>
      </p:sp>
      <p:pic>
        <p:nvPicPr>
          <p:cNvPr id="4" name="Picture 3" descr="A graph of a number of people&#10;&#10;Description automatically generated with medium confidence">
            <a:extLst>
              <a:ext uri="{FF2B5EF4-FFF2-40B4-BE49-F238E27FC236}">
                <a16:creationId xmlns:a16="http://schemas.microsoft.com/office/drawing/2014/main" id="{AABA153D-D744-9044-ED84-D3C3EF86EBB8}"/>
              </a:ext>
            </a:extLst>
          </p:cNvPr>
          <p:cNvPicPr>
            <a:picLocks noChangeAspect="1"/>
          </p:cNvPicPr>
          <p:nvPr/>
        </p:nvPicPr>
        <p:blipFill>
          <a:blip r:embed="rId2"/>
          <a:stretch>
            <a:fillRect/>
          </a:stretch>
        </p:blipFill>
        <p:spPr>
          <a:xfrm>
            <a:off x="6562344" y="1590261"/>
            <a:ext cx="5629656" cy="3919993"/>
          </a:xfrm>
          <a:prstGeom prst="rect">
            <a:avLst/>
          </a:prstGeom>
        </p:spPr>
      </p:pic>
      <p:sp>
        <p:nvSpPr>
          <p:cNvPr id="13" name="Freeform 11">
            <a:extLst>
              <a:ext uri="{FF2B5EF4-FFF2-40B4-BE49-F238E27FC236}">
                <a16:creationId xmlns:a16="http://schemas.microsoft.com/office/drawing/2014/main" id="{7DE3414B-B032-4710-A468-D3285E38C5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6014461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0FB581-6746-2043-C02C-A3454536101C}"/>
              </a:ext>
            </a:extLst>
          </p:cNvPr>
          <p:cNvSpPr>
            <a:spLocks noGrp="1"/>
          </p:cNvSpPr>
          <p:nvPr>
            <p:ph type="title"/>
          </p:nvPr>
        </p:nvSpPr>
        <p:spPr/>
        <p:txBody>
          <a:bodyPr>
            <a:normAutofit/>
          </a:bodyPr>
          <a:lstStyle/>
          <a:p>
            <a:r>
              <a:rPr lang="en-GB" dirty="0"/>
              <a:t>Education</a:t>
            </a:r>
            <a:r>
              <a:rPr lang="en-GB" sz="2800" dirty="0"/>
              <a:t> </a:t>
            </a:r>
          </a:p>
        </p:txBody>
      </p:sp>
      <p:sp>
        <p:nvSpPr>
          <p:cNvPr id="3" name="Content Placeholder 2">
            <a:extLst>
              <a:ext uri="{FF2B5EF4-FFF2-40B4-BE49-F238E27FC236}">
                <a16:creationId xmlns:a16="http://schemas.microsoft.com/office/drawing/2014/main" id="{C6D03183-CD1E-D515-2CEF-F1DBAE9CB6CC}"/>
              </a:ext>
            </a:extLst>
          </p:cNvPr>
          <p:cNvSpPr>
            <a:spLocks noGrp="1"/>
          </p:cNvSpPr>
          <p:nvPr>
            <p:ph idx="1"/>
          </p:nvPr>
        </p:nvSpPr>
        <p:spPr>
          <a:xfrm>
            <a:off x="584462" y="2152452"/>
            <a:ext cx="7918517" cy="3567485"/>
          </a:xfrm>
        </p:spPr>
        <p:txBody>
          <a:bodyPr>
            <a:normAutofit fontScale="92500" lnSpcReduction="10000"/>
          </a:bodyPr>
          <a:lstStyle/>
          <a:p>
            <a:r>
              <a:rPr lang="en-GB" sz="2000" dirty="0"/>
              <a:t>All usual residents aged 16 years and over	161,746	100.0</a:t>
            </a:r>
          </a:p>
          <a:p>
            <a:r>
              <a:rPr lang="en-GB" sz="2000" dirty="0"/>
              <a:t>Level 4 qualifications or above	                            53,791	33.3</a:t>
            </a:r>
          </a:p>
          <a:p>
            <a:r>
              <a:rPr lang="en-GB" sz="2000" dirty="0"/>
              <a:t>No qualifications	                                                36,796	22.7</a:t>
            </a:r>
          </a:p>
          <a:p>
            <a:r>
              <a:rPr lang="en-GB" sz="2000" dirty="0"/>
              <a:t>Level 3 qualifications	                                          21,819	13.5</a:t>
            </a:r>
          </a:p>
          <a:p>
            <a:r>
              <a:rPr lang="en-GB" sz="2000" dirty="0"/>
              <a:t>Level 2 qualifications	                                          20,367	12.6</a:t>
            </a:r>
          </a:p>
          <a:p>
            <a:r>
              <a:rPr lang="en-GB" sz="2000" dirty="0"/>
              <a:t>Level 1 and entry level qualifications	               16,752	10.4</a:t>
            </a:r>
          </a:p>
          <a:p>
            <a:r>
              <a:rPr lang="en-GB" sz="2000" dirty="0"/>
              <a:t>Apprenticeship	                                                         6,260	  3.9</a:t>
            </a:r>
          </a:p>
          <a:p>
            <a:r>
              <a:rPr lang="en-GB" sz="2000" dirty="0"/>
              <a:t>Other qualifications	                                                  5,961	  3.7</a:t>
            </a:r>
          </a:p>
          <a:p>
            <a:pPr marL="0" indent="0">
              <a:buNone/>
            </a:pPr>
            <a:r>
              <a:rPr lang="en-GB" sz="2000" dirty="0"/>
              <a:t>(www.nomisweb.co.uk, n.d.)</a:t>
            </a:r>
          </a:p>
        </p:txBody>
      </p:sp>
      <p:pic>
        <p:nvPicPr>
          <p:cNvPr id="2052" name="Picture 4" descr="Education Key To Success Stock Illustrations – 754 Education Key To Success  Stock Illustrations, Vectors &amp; Clipart - Dreamstime">
            <a:extLst>
              <a:ext uri="{FF2B5EF4-FFF2-40B4-BE49-F238E27FC236}">
                <a16:creationId xmlns:a16="http://schemas.microsoft.com/office/drawing/2014/main" id="{D1E71656-B3AF-6061-1346-ADCC989A21F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502979" y="1138063"/>
            <a:ext cx="3582185" cy="307490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5BDA547D-0A5D-64E8-5EB5-623E2292CFBC}"/>
              </a:ext>
            </a:extLst>
          </p:cNvPr>
          <p:cNvSpPr txBox="1"/>
          <p:nvPr/>
        </p:nvSpPr>
        <p:spPr>
          <a:xfrm>
            <a:off x="8325016" y="4460421"/>
            <a:ext cx="6272391" cy="369332"/>
          </a:xfrm>
          <a:prstGeom prst="rect">
            <a:avLst/>
          </a:prstGeom>
          <a:noFill/>
        </p:spPr>
        <p:txBody>
          <a:bodyPr wrap="square">
            <a:spAutoFit/>
          </a:bodyPr>
          <a:lstStyle/>
          <a:p>
            <a:r>
              <a:rPr lang="en-GB" dirty="0"/>
              <a:t> (Dreamtimes, n.d.)</a:t>
            </a:r>
          </a:p>
        </p:txBody>
      </p:sp>
    </p:spTree>
    <p:extLst>
      <p:ext uri="{BB962C8B-B14F-4D97-AF65-F5344CB8AC3E}">
        <p14:creationId xmlns:p14="http://schemas.microsoft.com/office/powerpoint/2010/main" val="137722337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33" name="Rectangle 1032">
            <a:extLst>
              <a:ext uri="{FF2B5EF4-FFF2-40B4-BE49-F238E27FC236}">
                <a16:creationId xmlns:a16="http://schemas.microsoft.com/office/drawing/2014/main" id="{E491B121-12B5-4977-A064-636AB0B9B0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786"/>
            <a:ext cx="12192000" cy="685403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43DADE-779A-39AC-AA6D-611CAD1F4B53}"/>
              </a:ext>
            </a:extLst>
          </p:cNvPr>
          <p:cNvSpPr>
            <a:spLocks noGrp="1"/>
          </p:cNvSpPr>
          <p:nvPr>
            <p:ph type="title"/>
          </p:nvPr>
        </p:nvSpPr>
        <p:spPr>
          <a:xfrm>
            <a:off x="970058" y="645106"/>
            <a:ext cx="6253701" cy="937204"/>
          </a:xfrm>
        </p:spPr>
        <p:txBody>
          <a:bodyPr>
            <a:normAutofit/>
          </a:bodyPr>
          <a:lstStyle/>
          <a:p>
            <a:r>
              <a:rPr lang="en-GB" dirty="0"/>
              <a:t>Age profile</a:t>
            </a:r>
          </a:p>
        </p:txBody>
      </p:sp>
      <p:sp>
        <p:nvSpPr>
          <p:cNvPr id="1035" name="Rectangle 1034">
            <a:extLst>
              <a:ext uri="{FF2B5EF4-FFF2-40B4-BE49-F238E27FC236}">
                <a16:creationId xmlns:a16="http://schemas.microsoft.com/office/drawing/2014/main" id="{2ED05F70-AB3E-4472-B26B-EFE6A5A59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030" name="Content Placeholder 1029">
            <a:extLst>
              <a:ext uri="{FF2B5EF4-FFF2-40B4-BE49-F238E27FC236}">
                <a16:creationId xmlns:a16="http://schemas.microsoft.com/office/drawing/2014/main" id="{D9092EAE-EC23-D47B-8D38-DC7DFDFC3B14}"/>
              </a:ext>
            </a:extLst>
          </p:cNvPr>
          <p:cNvSpPr>
            <a:spLocks noGrp="1"/>
          </p:cNvSpPr>
          <p:nvPr>
            <p:ph idx="1"/>
          </p:nvPr>
        </p:nvSpPr>
        <p:spPr>
          <a:xfrm>
            <a:off x="885557" y="1773141"/>
            <a:ext cx="6574535" cy="2321782"/>
          </a:xfrm>
        </p:spPr>
        <p:txBody>
          <a:bodyPr>
            <a:normAutofit/>
          </a:bodyPr>
          <a:lstStyle/>
          <a:p>
            <a:r>
              <a:rPr lang="en-US" dirty="0"/>
              <a:t>        Aged 16-64               65,2%</a:t>
            </a:r>
          </a:p>
          <a:p>
            <a:r>
              <a:rPr lang="en-US" dirty="0"/>
              <a:t>        Aged   0-15               26,1%</a:t>
            </a:r>
          </a:p>
          <a:p>
            <a:r>
              <a:rPr lang="en-US" dirty="0"/>
              <a:t>       Aged   65+                  8,7%</a:t>
            </a:r>
          </a:p>
        </p:txBody>
      </p:sp>
      <p:pic>
        <p:nvPicPr>
          <p:cNvPr id="1026" name="Picture 2">
            <a:extLst>
              <a:ext uri="{FF2B5EF4-FFF2-40B4-BE49-F238E27FC236}">
                <a16:creationId xmlns:a16="http://schemas.microsoft.com/office/drawing/2014/main" id="{E63CB6B5-E7D1-48BC-34B1-1938AB240A36}"/>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7696425" y="645106"/>
            <a:ext cx="3712781" cy="5247747"/>
          </a:xfrm>
          <a:prstGeom prst="rect">
            <a:avLst/>
          </a:prstGeom>
          <a:noFill/>
          <a:extLst>
            <a:ext uri="{909E8E84-426E-40DD-AFC4-6F175D3DCCD1}">
              <a14:hiddenFill xmlns:a14="http://schemas.microsoft.com/office/drawing/2010/main">
                <a:solidFill>
                  <a:srgbClr val="FFFFFF"/>
                </a:solidFill>
              </a14:hiddenFill>
            </a:ext>
          </a:extLst>
        </p:spPr>
      </p:pic>
      <p:sp>
        <p:nvSpPr>
          <p:cNvPr id="1037" name="Freeform 11">
            <a:extLst>
              <a:ext uri="{FF2B5EF4-FFF2-40B4-BE49-F238E27FC236}">
                <a16:creationId xmlns:a16="http://schemas.microsoft.com/office/drawing/2014/main" id="{21F6BE39-9E37-45F0-B10C-92305CFB7C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6061223"/>
            <a:ext cx="1038036" cy="506277"/>
          </a:xfrm>
          <a:custGeom>
            <a:avLst/>
            <a:gdLst>
              <a:gd name="connsiteX0" fmla="*/ 0 w 1038036"/>
              <a:gd name="connsiteY0" fmla="*/ 0 h 506277"/>
              <a:gd name="connsiteX1" fmla="*/ 182880 w 1038036"/>
              <a:gd name="connsiteY1" fmla="*/ 0 h 506277"/>
              <a:gd name="connsiteX2" fmla="*/ 291705 w 1038036"/>
              <a:gd name="connsiteY2" fmla="*/ 0 h 506277"/>
              <a:gd name="connsiteX3" fmla="*/ 291705 w 1038036"/>
              <a:gd name="connsiteY3" fmla="*/ 151 h 506277"/>
              <a:gd name="connsiteX4" fmla="*/ 692049 w 1038036"/>
              <a:gd name="connsiteY4" fmla="*/ 705 h 506277"/>
              <a:gd name="connsiteX5" fmla="*/ 782744 w 1038036"/>
              <a:gd name="connsiteY5" fmla="*/ 705 h 506277"/>
              <a:gd name="connsiteX6" fmla="*/ 797001 w 1038036"/>
              <a:gd name="connsiteY6" fmla="*/ 5473 h 506277"/>
              <a:gd name="connsiteX7" fmla="*/ 801982 w 1038036"/>
              <a:gd name="connsiteY7" fmla="*/ 10242 h 506277"/>
              <a:gd name="connsiteX8" fmla="*/ 1030951 w 1038036"/>
              <a:gd name="connsiteY8" fmla="*/ 239185 h 506277"/>
              <a:gd name="connsiteX9" fmla="*/ 1030951 w 1038036"/>
              <a:gd name="connsiteY9" fmla="*/ 267797 h 506277"/>
              <a:gd name="connsiteX10" fmla="*/ 801982 w 1038036"/>
              <a:gd name="connsiteY10" fmla="*/ 496740 h 506277"/>
              <a:gd name="connsiteX11" fmla="*/ 797001 w 1038036"/>
              <a:gd name="connsiteY11" fmla="*/ 501508 h 506277"/>
              <a:gd name="connsiteX12" fmla="*/ 782744 w 1038036"/>
              <a:gd name="connsiteY12" fmla="*/ 506277 h 506277"/>
              <a:gd name="connsiteX13" fmla="*/ 692049 w 1038036"/>
              <a:gd name="connsiteY13" fmla="*/ 506277 h 506277"/>
              <a:gd name="connsiteX14" fmla="*/ 291705 w 1038036"/>
              <a:gd name="connsiteY14" fmla="*/ 505140 h 506277"/>
              <a:gd name="connsiteX15" fmla="*/ 291705 w 1038036"/>
              <a:gd name="connsiteY15" fmla="*/ 506277 h 506277"/>
              <a:gd name="connsiteX16" fmla="*/ 0 w 1038036"/>
              <a:gd name="connsiteY16" fmla="*/ 506277 h 5062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038036" h="506277">
                <a:moveTo>
                  <a:pt x="0" y="0"/>
                </a:moveTo>
                <a:lnTo>
                  <a:pt x="182880" y="0"/>
                </a:lnTo>
                <a:lnTo>
                  <a:pt x="291705" y="0"/>
                </a:lnTo>
                <a:lnTo>
                  <a:pt x="291705" y="151"/>
                </a:lnTo>
                <a:lnTo>
                  <a:pt x="692049" y="705"/>
                </a:lnTo>
                <a:lnTo>
                  <a:pt x="782744" y="705"/>
                </a:lnTo>
                <a:cubicBezTo>
                  <a:pt x="787553" y="705"/>
                  <a:pt x="792363" y="5473"/>
                  <a:pt x="797001" y="5473"/>
                </a:cubicBezTo>
                <a:cubicBezTo>
                  <a:pt x="797001" y="10242"/>
                  <a:pt x="801982" y="10242"/>
                  <a:pt x="801982" y="10242"/>
                </a:cubicBezTo>
                <a:lnTo>
                  <a:pt x="1030951" y="239185"/>
                </a:lnTo>
                <a:cubicBezTo>
                  <a:pt x="1040398" y="248722"/>
                  <a:pt x="1040398" y="258259"/>
                  <a:pt x="1030951" y="267797"/>
                </a:cubicBezTo>
                <a:lnTo>
                  <a:pt x="801982" y="496740"/>
                </a:lnTo>
                <a:cubicBezTo>
                  <a:pt x="800436" y="498363"/>
                  <a:pt x="798547" y="499885"/>
                  <a:pt x="797001" y="501508"/>
                </a:cubicBezTo>
                <a:cubicBezTo>
                  <a:pt x="792363" y="506277"/>
                  <a:pt x="787553" y="506277"/>
                  <a:pt x="782744" y="506277"/>
                </a:cubicBezTo>
                <a:lnTo>
                  <a:pt x="692049" y="506277"/>
                </a:lnTo>
                <a:lnTo>
                  <a:pt x="291705" y="505140"/>
                </a:lnTo>
                <a:lnTo>
                  <a:pt x="291705" y="506277"/>
                </a:lnTo>
                <a:lnTo>
                  <a:pt x="0" y="506277"/>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a:extLst>
              <a:ext uri="{FF2B5EF4-FFF2-40B4-BE49-F238E27FC236}">
                <a16:creationId xmlns:a16="http://schemas.microsoft.com/office/drawing/2014/main" id="{1A47AE96-F8F2-1091-DE61-C40D43D0B7AC}"/>
              </a:ext>
            </a:extLst>
          </p:cNvPr>
          <p:cNvSpPr txBox="1"/>
          <p:nvPr/>
        </p:nvSpPr>
        <p:spPr>
          <a:xfrm>
            <a:off x="885558" y="3250297"/>
            <a:ext cx="5706074" cy="369332"/>
          </a:xfrm>
          <a:prstGeom prst="rect">
            <a:avLst/>
          </a:prstGeom>
          <a:noFill/>
        </p:spPr>
        <p:txBody>
          <a:bodyPr wrap="square">
            <a:spAutoFit/>
          </a:bodyPr>
          <a:lstStyle/>
          <a:p>
            <a:r>
              <a:rPr lang="en-GB" dirty="0"/>
              <a:t>        (NHS North East London, n.d.)</a:t>
            </a:r>
          </a:p>
        </p:txBody>
      </p:sp>
    </p:spTree>
    <p:extLst>
      <p:ext uri="{BB962C8B-B14F-4D97-AF65-F5344CB8AC3E}">
        <p14:creationId xmlns:p14="http://schemas.microsoft.com/office/powerpoint/2010/main" val="40397678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2DDB3-CA3A-B417-8F53-BB710CE3FB12}"/>
              </a:ext>
            </a:extLst>
          </p:cNvPr>
          <p:cNvSpPr>
            <a:spLocks noGrp="1"/>
          </p:cNvSpPr>
          <p:nvPr>
            <p:ph type="title"/>
          </p:nvPr>
        </p:nvSpPr>
        <p:spPr/>
        <p:txBody>
          <a:bodyPr>
            <a:normAutofit/>
          </a:bodyPr>
          <a:lstStyle/>
          <a:p>
            <a:r>
              <a:rPr lang="en-GB" dirty="0"/>
              <a:t>Ethnicity</a:t>
            </a:r>
          </a:p>
        </p:txBody>
      </p:sp>
      <p:sp>
        <p:nvSpPr>
          <p:cNvPr id="3" name="Content Placeholder 2">
            <a:extLst>
              <a:ext uri="{FF2B5EF4-FFF2-40B4-BE49-F238E27FC236}">
                <a16:creationId xmlns:a16="http://schemas.microsoft.com/office/drawing/2014/main" id="{1CFCC5C4-1B6F-9A03-BE9C-66CC27DDA12B}"/>
              </a:ext>
            </a:extLst>
          </p:cNvPr>
          <p:cNvSpPr>
            <a:spLocks noGrp="1"/>
          </p:cNvSpPr>
          <p:nvPr>
            <p:ph idx="1"/>
          </p:nvPr>
        </p:nvSpPr>
        <p:spPr>
          <a:xfrm>
            <a:off x="500933" y="1767840"/>
            <a:ext cx="9756250" cy="3777622"/>
          </a:xfrm>
        </p:spPr>
        <p:txBody>
          <a:bodyPr/>
          <a:lstStyle/>
          <a:p>
            <a:pPr marL="0" indent="0">
              <a:buNone/>
            </a:pPr>
            <a:endParaRPr lang="en-GB" dirty="0"/>
          </a:p>
          <a:p>
            <a:r>
              <a:rPr lang="en-GB" sz="2000" dirty="0"/>
              <a:t>White                                                                                    44.9%          53.8%</a:t>
            </a:r>
          </a:p>
          <a:p>
            <a:r>
              <a:rPr lang="en-GB" sz="2000" dirty="0"/>
              <a:t>Asian, Asian British or Asian Welsh                                     25.9%         2 0.7%</a:t>
            </a:r>
          </a:p>
          <a:p>
            <a:r>
              <a:rPr lang="en-GB" sz="2000" dirty="0"/>
              <a:t>Black, Black British, Black Welsh, Caribbean or African 21.4% 1         3.5%</a:t>
            </a:r>
          </a:p>
          <a:p>
            <a:r>
              <a:rPr lang="en-GB" sz="2000" dirty="0"/>
              <a:t>Mixed or Multiple ethnic groups                                          4.3%            5.7%</a:t>
            </a:r>
          </a:p>
          <a:p>
            <a:r>
              <a:rPr lang="en-GB" sz="2000" dirty="0"/>
              <a:t>Another ethnic group                                                            3.6%           6.3%    </a:t>
            </a:r>
          </a:p>
          <a:p>
            <a:pPr marL="0" indent="0">
              <a:buNone/>
            </a:pPr>
            <a:r>
              <a:rPr lang="en-GB" sz="2000" dirty="0"/>
              <a:t>(www.lbbd.gov.uk, 2021)</a:t>
            </a:r>
          </a:p>
        </p:txBody>
      </p:sp>
    </p:spTree>
    <p:extLst>
      <p:ext uri="{BB962C8B-B14F-4D97-AF65-F5344CB8AC3E}">
        <p14:creationId xmlns:p14="http://schemas.microsoft.com/office/powerpoint/2010/main" val="16440239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D009F4-F551-AE25-2C55-121396D274B3}"/>
              </a:ext>
            </a:extLst>
          </p:cNvPr>
          <p:cNvSpPr>
            <a:spLocks noGrp="1"/>
          </p:cNvSpPr>
          <p:nvPr>
            <p:ph type="title"/>
          </p:nvPr>
        </p:nvSpPr>
        <p:spPr/>
        <p:txBody>
          <a:bodyPr>
            <a:normAutofit/>
          </a:bodyPr>
          <a:lstStyle/>
          <a:p>
            <a:r>
              <a:rPr lang="en-GB" dirty="0"/>
              <a:t>Religion</a:t>
            </a:r>
          </a:p>
        </p:txBody>
      </p:sp>
      <p:sp>
        <p:nvSpPr>
          <p:cNvPr id="3" name="Content Placeholder 2">
            <a:extLst>
              <a:ext uri="{FF2B5EF4-FFF2-40B4-BE49-F238E27FC236}">
                <a16:creationId xmlns:a16="http://schemas.microsoft.com/office/drawing/2014/main" id="{D9A2353A-4244-50AE-E3BE-9F10CD874EFA}"/>
              </a:ext>
            </a:extLst>
          </p:cNvPr>
          <p:cNvSpPr>
            <a:spLocks noGrp="1"/>
          </p:cNvSpPr>
          <p:nvPr>
            <p:ph idx="1"/>
          </p:nvPr>
        </p:nvSpPr>
        <p:spPr>
          <a:xfrm>
            <a:off x="1097280" y="2117697"/>
            <a:ext cx="8412480" cy="3777622"/>
          </a:xfrm>
        </p:spPr>
        <p:txBody>
          <a:bodyPr>
            <a:normAutofit fontScale="92500" lnSpcReduction="20000"/>
          </a:bodyPr>
          <a:lstStyle/>
          <a:p>
            <a:pPr marL="0" indent="0">
              <a:buNone/>
            </a:pPr>
            <a:endParaRPr lang="en-GB" dirty="0"/>
          </a:p>
          <a:p>
            <a:r>
              <a:rPr lang="en-GB" dirty="0"/>
              <a:t>Christian          45.4%       40.7%</a:t>
            </a:r>
          </a:p>
          <a:p>
            <a:r>
              <a:rPr lang="en-GB" dirty="0"/>
              <a:t>Muslim             24.4%       15.0%</a:t>
            </a:r>
          </a:p>
          <a:p>
            <a:r>
              <a:rPr lang="en-GB" dirty="0"/>
              <a:t>No religion      18.8%       27.1%</a:t>
            </a:r>
          </a:p>
          <a:p>
            <a:r>
              <a:rPr lang="en-GB" dirty="0"/>
              <a:t>Not answered  5.5%         7.0%</a:t>
            </a:r>
          </a:p>
          <a:p>
            <a:r>
              <a:rPr lang="en-GB" dirty="0"/>
              <a:t>Hindu                 3.0%         5.1%</a:t>
            </a:r>
          </a:p>
          <a:p>
            <a:r>
              <a:rPr lang="en-GB" dirty="0"/>
              <a:t>Sikh                     2.0%         1.6%</a:t>
            </a:r>
          </a:p>
          <a:p>
            <a:r>
              <a:rPr lang="en-GB" dirty="0"/>
              <a:t>Other religion    0.4%         1.0%</a:t>
            </a:r>
          </a:p>
          <a:p>
            <a:r>
              <a:rPr lang="en-GB" dirty="0"/>
              <a:t>Buddhist             0.4%         0.9%</a:t>
            </a:r>
          </a:p>
          <a:p>
            <a:r>
              <a:rPr lang="en-GB" dirty="0"/>
              <a:t>Jewish                0.1</a:t>
            </a:r>
            <a:r>
              <a:rPr lang="en-GB"/>
              <a:t>%         1.7</a:t>
            </a:r>
            <a:r>
              <a:rPr lang="en-GB" dirty="0"/>
              <a:t>%</a:t>
            </a:r>
          </a:p>
          <a:p>
            <a:pPr marL="0" indent="0">
              <a:buNone/>
            </a:pPr>
            <a:r>
              <a:rPr lang="en-GB" dirty="0"/>
              <a:t>(www.lbbd.gov.uk, 2021)</a:t>
            </a:r>
          </a:p>
          <a:p>
            <a:endParaRPr lang="en-GB" dirty="0"/>
          </a:p>
        </p:txBody>
      </p:sp>
      <p:pic>
        <p:nvPicPr>
          <p:cNvPr id="3076" name="Picture 4">
            <a:extLst>
              <a:ext uri="{FF2B5EF4-FFF2-40B4-BE49-F238E27FC236}">
                <a16:creationId xmlns:a16="http://schemas.microsoft.com/office/drawing/2014/main" id="{F7A93081-2253-6D1D-725D-48E9A948C83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09969" y="624110"/>
            <a:ext cx="5711687" cy="3506228"/>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0FE950A-AFD1-C229-DB29-03D343011F90}"/>
              </a:ext>
            </a:extLst>
          </p:cNvPr>
          <p:cNvSpPr txBox="1"/>
          <p:nvPr/>
        </p:nvSpPr>
        <p:spPr>
          <a:xfrm>
            <a:off x="6135757" y="4352974"/>
            <a:ext cx="6098650" cy="369332"/>
          </a:xfrm>
          <a:prstGeom prst="rect">
            <a:avLst/>
          </a:prstGeom>
          <a:noFill/>
        </p:spPr>
        <p:txBody>
          <a:bodyPr wrap="square">
            <a:spAutoFit/>
          </a:bodyPr>
          <a:lstStyle/>
          <a:p>
            <a:r>
              <a:rPr lang="en-GB" dirty="0"/>
              <a:t>  (Anon, 2016)</a:t>
            </a:r>
          </a:p>
        </p:txBody>
      </p:sp>
    </p:spTree>
    <p:extLst>
      <p:ext uri="{BB962C8B-B14F-4D97-AF65-F5344CB8AC3E}">
        <p14:creationId xmlns:p14="http://schemas.microsoft.com/office/powerpoint/2010/main" val="317672922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3FEF13-8F7F-9EEC-190C-6E1F9F84F8FF}"/>
              </a:ext>
            </a:extLst>
          </p:cNvPr>
          <p:cNvSpPr>
            <a:spLocks noGrp="1"/>
          </p:cNvSpPr>
          <p:nvPr>
            <p:ph type="title"/>
          </p:nvPr>
        </p:nvSpPr>
        <p:spPr/>
        <p:txBody>
          <a:bodyPr>
            <a:normAutofit/>
          </a:bodyPr>
          <a:lstStyle/>
          <a:p>
            <a:r>
              <a:rPr lang="en-GB" dirty="0"/>
              <a:t>Need of community </a:t>
            </a:r>
          </a:p>
        </p:txBody>
      </p:sp>
      <p:sp>
        <p:nvSpPr>
          <p:cNvPr id="3" name="Content Placeholder 2">
            <a:extLst>
              <a:ext uri="{FF2B5EF4-FFF2-40B4-BE49-F238E27FC236}">
                <a16:creationId xmlns:a16="http://schemas.microsoft.com/office/drawing/2014/main" id="{212AC00D-B938-F72C-626C-20F6BE000B4A}"/>
              </a:ext>
            </a:extLst>
          </p:cNvPr>
          <p:cNvSpPr>
            <a:spLocks noGrp="1"/>
          </p:cNvSpPr>
          <p:nvPr>
            <p:ph idx="1"/>
          </p:nvPr>
        </p:nvSpPr>
        <p:spPr>
          <a:xfrm>
            <a:off x="604299" y="2133600"/>
            <a:ext cx="8425401" cy="3957099"/>
          </a:xfrm>
        </p:spPr>
        <p:txBody>
          <a:bodyPr>
            <a:normAutofit/>
          </a:bodyPr>
          <a:lstStyle/>
          <a:p>
            <a:r>
              <a:rPr lang="en-GB" sz="2200" dirty="0"/>
              <a:t>Barking and Dagenham is a borough in East London. Like many urban places that are changing and redeveloping, it faces several social, economic, and environmental problems. (www.lbbd.gov.uk, n.d.)</a:t>
            </a:r>
          </a:p>
          <a:p>
            <a:r>
              <a:rPr lang="en-GB" sz="2200" dirty="0"/>
              <a:t>Education &amp; Skills </a:t>
            </a:r>
          </a:p>
          <a:p>
            <a:r>
              <a:rPr lang="en-GB" sz="2200" dirty="0"/>
              <a:t>Socioeconomic Challenges: Employment, Housing</a:t>
            </a:r>
          </a:p>
          <a:p>
            <a:r>
              <a:rPr lang="en-GB" sz="2200" dirty="0"/>
              <a:t>Health and Well-being: Healthcare Access, Mental Health </a:t>
            </a:r>
          </a:p>
          <a:p>
            <a:r>
              <a:rPr lang="en-GB" sz="2200" dirty="0"/>
              <a:t>Community Life and Social Cohesion: Crime and Safety, Diversity and Integration</a:t>
            </a:r>
          </a:p>
          <a:p>
            <a:endParaRPr lang="en-GB" dirty="0"/>
          </a:p>
        </p:txBody>
      </p:sp>
      <p:pic>
        <p:nvPicPr>
          <p:cNvPr id="5122" name="Picture 2">
            <a:extLst>
              <a:ext uri="{FF2B5EF4-FFF2-40B4-BE49-F238E27FC236}">
                <a16:creationId xmlns:a16="http://schemas.microsoft.com/office/drawing/2014/main" id="{EC73DC3A-550E-F93D-76CD-BB2079334C6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9029700" y="767301"/>
            <a:ext cx="3162300" cy="2482996"/>
          </a:xfrm>
          <a:prstGeom prst="rect">
            <a:avLst/>
          </a:prstGeom>
          <a:noFill/>
          <a:extLst>
            <a:ext uri="{909E8E84-426E-40DD-AFC4-6F175D3DCCD1}">
              <a14:hiddenFill xmlns:a14="http://schemas.microsoft.com/office/drawing/2010/main">
                <a:solidFill>
                  <a:srgbClr val="FFFFFF"/>
                </a:solidFill>
              </a14:hiddenFill>
            </a:ext>
          </a:extLst>
        </p:spPr>
      </p:pic>
      <p:sp>
        <p:nvSpPr>
          <p:cNvPr id="6" name="TextBox 5">
            <a:extLst>
              <a:ext uri="{FF2B5EF4-FFF2-40B4-BE49-F238E27FC236}">
                <a16:creationId xmlns:a16="http://schemas.microsoft.com/office/drawing/2014/main" id="{456B226E-1023-AEFD-67E8-933D88A105BE}"/>
              </a:ext>
            </a:extLst>
          </p:cNvPr>
          <p:cNvSpPr txBox="1"/>
          <p:nvPr/>
        </p:nvSpPr>
        <p:spPr>
          <a:xfrm>
            <a:off x="9088340" y="3250297"/>
            <a:ext cx="3103659" cy="646331"/>
          </a:xfrm>
          <a:prstGeom prst="rect">
            <a:avLst/>
          </a:prstGeom>
          <a:noFill/>
        </p:spPr>
        <p:txBody>
          <a:bodyPr wrap="square">
            <a:spAutoFit/>
          </a:bodyPr>
          <a:lstStyle/>
          <a:p>
            <a:r>
              <a:rPr lang="en-GB" dirty="0"/>
              <a:t>(The Friends of Roosevelt Foundation, 2023)</a:t>
            </a:r>
          </a:p>
        </p:txBody>
      </p:sp>
    </p:spTree>
    <p:extLst>
      <p:ext uri="{BB962C8B-B14F-4D97-AF65-F5344CB8AC3E}">
        <p14:creationId xmlns:p14="http://schemas.microsoft.com/office/powerpoint/2010/main" val="260805914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9A8F2B-F439-BE3A-25A5-A45CCEC0C934}"/>
              </a:ext>
            </a:extLst>
          </p:cNvPr>
          <p:cNvSpPr>
            <a:spLocks noGrp="1"/>
          </p:cNvSpPr>
          <p:nvPr>
            <p:ph type="title"/>
          </p:nvPr>
        </p:nvSpPr>
        <p:spPr>
          <a:xfrm>
            <a:off x="2592926" y="624110"/>
            <a:ext cx="4633466" cy="902540"/>
          </a:xfrm>
        </p:spPr>
        <p:txBody>
          <a:bodyPr>
            <a:normAutofit/>
          </a:bodyPr>
          <a:lstStyle/>
          <a:p>
            <a:r>
              <a:rPr lang="en-GB" dirty="0"/>
              <a:t>Digitally active</a:t>
            </a:r>
          </a:p>
        </p:txBody>
      </p:sp>
      <p:sp>
        <p:nvSpPr>
          <p:cNvPr id="3" name="Content Placeholder 2">
            <a:extLst>
              <a:ext uri="{FF2B5EF4-FFF2-40B4-BE49-F238E27FC236}">
                <a16:creationId xmlns:a16="http://schemas.microsoft.com/office/drawing/2014/main" id="{61627385-F11A-8021-CEC9-A82D5675F2B2}"/>
              </a:ext>
            </a:extLst>
          </p:cNvPr>
          <p:cNvSpPr>
            <a:spLocks noGrp="1"/>
          </p:cNvSpPr>
          <p:nvPr>
            <p:ph idx="1"/>
          </p:nvPr>
        </p:nvSpPr>
        <p:spPr>
          <a:xfrm>
            <a:off x="867267" y="1649691"/>
            <a:ext cx="6359126" cy="4873657"/>
          </a:xfrm>
        </p:spPr>
        <p:txBody>
          <a:bodyPr>
            <a:normAutofit/>
          </a:bodyPr>
          <a:lstStyle/>
          <a:p>
            <a:pPr>
              <a:lnSpc>
                <a:spcPct val="90000"/>
              </a:lnSpc>
            </a:pPr>
            <a:r>
              <a:rPr lang="en-GB" sz="1300" dirty="0"/>
              <a:t>Facebook - Facebook may serve as a platform for community groups, local companies, and government agencies in the Barking and Dagenham area to share information, collaborate events, and interact with the local populace.</a:t>
            </a:r>
          </a:p>
          <a:p>
            <a:pPr>
              <a:lnSpc>
                <a:spcPct val="90000"/>
              </a:lnSpc>
            </a:pPr>
            <a:r>
              <a:rPr lang="en-GB" sz="1300" dirty="0"/>
              <a:t>Twitter - Real-time communication is a valuable tool that may be especially advantageous for making announcements, participating in public conversation, and delivering brief pieces of information to a wide range of individuals.</a:t>
            </a:r>
          </a:p>
          <a:p>
            <a:pPr>
              <a:lnSpc>
                <a:spcPct val="90000"/>
              </a:lnSpc>
            </a:pPr>
            <a:r>
              <a:rPr lang="en-GB" sz="1300" dirty="0"/>
              <a:t>Leaflet - Leaflets are physical objects that may be utilised for the purpose of providing information, promoting events or services, and engaging with individuals in the community who may not have regular access to internet platforms.</a:t>
            </a:r>
          </a:p>
          <a:p>
            <a:pPr>
              <a:lnSpc>
                <a:spcPct val="90000"/>
              </a:lnSpc>
            </a:pPr>
            <a:r>
              <a:rPr lang="en-GB" sz="1300" dirty="0"/>
              <a:t>Community hub -  Community hub have the capacity to provide comprehensive stories, interviews, and features pertaining to local events, topics, or profiles of community individuals.</a:t>
            </a:r>
          </a:p>
          <a:p>
            <a:pPr>
              <a:lnSpc>
                <a:spcPct val="90000"/>
              </a:lnSpc>
            </a:pPr>
            <a:endParaRPr lang="en-GB" sz="1300" dirty="0"/>
          </a:p>
        </p:txBody>
      </p:sp>
      <p:pic>
        <p:nvPicPr>
          <p:cNvPr id="4098" name="Picture 2" descr="Chani Blog ?????? What Is A Community, And What Should A Community Be? |  vlr.eng.br">
            <a:extLst>
              <a:ext uri="{FF2B5EF4-FFF2-40B4-BE49-F238E27FC236}">
                <a16:creationId xmlns:a16="http://schemas.microsoft.com/office/drawing/2014/main" id="{335D3736-1552-31E7-8F2B-34B86411702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8031636" y="2020239"/>
            <a:ext cx="4160363" cy="25108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263575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D7E9D8-D0A9-4069-8F4E-49C7BA8BF2D9}"/>
              </a:ext>
            </a:extLst>
          </p:cNvPr>
          <p:cNvSpPr>
            <a:spLocks noGrp="1"/>
          </p:cNvSpPr>
          <p:nvPr>
            <p:ph type="title"/>
          </p:nvPr>
        </p:nvSpPr>
        <p:spPr/>
        <p:txBody>
          <a:bodyPr/>
          <a:lstStyle/>
          <a:p>
            <a:r>
              <a:rPr lang="en-GB" dirty="0"/>
              <a:t>Policy and legislation</a:t>
            </a:r>
          </a:p>
        </p:txBody>
      </p:sp>
      <p:sp>
        <p:nvSpPr>
          <p:cNvPr id="3" name="Content Placeholder 2">
            <a:extLst>
              <a:ext uri="{FF2B5EF4-FFF2-40B4-BE49-F238E27FC236}">
                <a16:creationId xmlns:a16="http://schemas.microsoft.com/office/drawing/2014/main" id="{DBAF5D83-545F-40C9-2D5A-79894D3356C3}"/>
              </a:ext>
            </a:extLst>
          </p:cNvPr>
          <p:cNvSpPr>
            <a:spLocks noGrp="1"/>
          </p:cNvSpPr>
          <p:nvPr>
            <p:ph idx="1"/>
          </p:nvPr>
        </p:nvSpPr>
        <p:spPr/>
        <p:txBody>
          <a:bodyPr>
            <a:normAutofit/>
          </a:bodyPr>
          <a:lstStyle/>
          <a:p>
            <a:r>
              <a:rPr lang="en-GB" dirty="0"/>
              <a:t>Human Rights Act 1998 – In the United Kingdom, human rights are primarily defined by the Human Rights Act of 1998. You are entitled to freedom of expression, protection from injury, and treatment as an equal human being.</a:t>
            </a:r>
          </a:p>
          <a:p>
            <a:r>
              <a:rPr lang="en-GB" dirty="0"/>
              <a:t>Equality Act 2010 - Its influence extends far and broad, touching on many areas such as education, employment, and access to services.</a:t>
            </a:r>
          </a:p>
          <a:p>
            <a:r>
              <a:rPr lang="en-GB" dirty="0"/>
              <a:t>The Safeguarding Vulnerable Groups Act 2006 -  The background checks of anyone who will be dealing with children or other vulnerable populations are the focus of this law (DBS-checks). Also, safe recruiting (paid/unpaid role) is one of the most critical safeguarding concepts.</a:t>
            </a:r>
          </a:p>
          <a:p>
            <a:r>
              <a:rPr lang="en-GB" dirty="0"/>
              <a:t>Care Act 2014 - 1 Empowerment  2 Prevention 3 Proportionality  4 Protection  5 Partnership  6 Accountability </a:t>
            </a:r>
          </a:p>
        </p:txBody>
      </p:sp>
    </p:spTree>
    <p:extLst>
      <p:ext uri="{BB962C8B-B14F-4D97-AF65-F5344CB8AC3E}">
        <p14:creationId xmlns:p14="http://schemas.microsoft.com/office/powerpoint/2010/main" val="20138836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4D20CE-9C9E-8A08-5046-8A0AF3C8F9BA}"/>
              </a:ext>
            </a:extLst>
          </p:cNvPr>
          <p:cNvSpPr>
            <a:spLocks noGrp="1"/>
          </p:cNvSpPr>
          <p:nvPr>
            <p:ph type="title"/>
          </p:nvPr>
        </p:nvSpPr>
        <p:spPr/>
        <p:txBody>
          <a:bodyPr/>
          <a:lstStyle/>
          <a:p>
            <a:r>
              <a:rPr lang="en-GB" dirty="0"/>
              <a:t>Recommendations </a:t>
            </a:r>
          </a:p>
        </p:txBody>
      </p:sp>
      <p:sp>
        <p:nvSpPr>
          <p:cNvPr id="3" name="Content Placeholder 2">
            <a:extLst>
              <a:ext uri="{FF2B5EF4-FFF2-40B4-BE49-F238E27FC236}">
                <a16:creationId xmlns:a16="http://schemas.microsoft.com/office/drawing/2014/main" id="{C362794C-B5A9-A982-CCD2-61CFBE0BF19F}"/>
              </a:ext>
            </a:extLst>
          </p:cNvPr>
          <p:cNvSpPr>
            <a:spLocks noGrp="1"/>
          </p:cNvSpPr>
          <p:nvPr>
            <p:ph idx="1"/>
          </p:nvPr>
        </p:nvSpPr>
        <p:spPr>
          <a:xfrm>
            <a:off x="922351" y="2133600"/>
            <a:ext cx="9708543" cy="3777622"/>
          </a:xfrm>
        </p:spPr>
        <p:txBody>
          <a:bodyPr>
            <a:normAutofit lnSpcReduction="10000"/>
          </a:bodyPr>
          <a:lstStyle/>
          <a:p>
            <a:r>
              <a:rPr lang="en-GB" dirty="0"/>
              <a:t>1-Education &amp; Skills Better Chances of LearningWorks-Based Learning: Collaborate with area businesses to provide internships and apprenticeships </a:t>
            </a:r>
          </a:p>
          <a:p>
            <a:r>
              <a:rPr lang="en-GB" dirty="0"/>
              <a:t>2-Social and Economic Difficulties: Housing, Employment Creating Jobs at a Low-Cost Housing: </a:t>
            </a:r>
          </a:p>
          <a:p>
            <a:r>
              <a:rPr lang="en-GB" dirty="0"/>
              <a:t>3-Health and Well-being; Improvements in Mental Health and Access to Healthcare Aid in Medical Needs </a:t>
            </a:r>
          </a:p>
          <a:p>
            <a:r>
              <a:rPr lang="en-GB" dirty="0"/>
              <a:t>4 -Community Life and Social Cohesion: Cultural Events and Community Policing, Initiatives for Integration.  Align all plans with SDGs, making sure long-term success is guaranteed for the environment and the bottom line. Use Technology: Implement the use of digital health services, community involvement applications, and online instructional materials to enhance service delivery. Advocacy and networking collaborate with nearby municipalities to advance mutual interests via the sharing of information and the development of joint strategies.</a:t>
            </a:r>
          </a:p>
        </p:txBody>
      </p:sp>
    </p:spTree>
    <p:extLst>
      <p:ext uri="{BB962C8B-B14F-4D97-AF65-F5344CB8AC3E}">
        <p14:creationId xmlns:p14="http://schemas.microsoft.com/office/powerpoint/2010/main" val="17084190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7C68E-BA4C-2CC4-68A5-10867F103A94}"/>
              </a:ext>
            </a:extLst>
          </p:cNvPr>
          <p:cNvSpPr>
            <a:spLocks noGrp="1"/>
          </p:cNvSpPr>
          <p:nvPr>
            <p:ph type="title"/>
          </p:nvPr>
        </p:nvSpPr>
        <p:spPr/>
        <p:txBody>
          <a:bodyPr/>
          <a:lstStyle/>
          <a:p>
            <a:r>
              <a:rPr lang="en-GB" dirty="0"/>
              <a:t>Reference list</a:t>
            </a:r>
            <a:br>
              <a:rPr lang="en-GB" dirty="0"/>
            </a:br>
            <a:endParaRPr lang="en-GB" dirty="0"/>
          </a:p>
        </p:txBody>
      </p:sp>
      <p:sp>
        <p:nvSpPr>
          <p:cNvPr id="3" name="Content Placeholder 2">
            <a:extLst>
              <a:ext uri="{FF2B5EF4-FFF2-40B4-BE49-F238E27FC236}">
                <a16:creationId xmlns:a16="http://schemas.microsoft.com/office/drawing/2014/main" id="{AD99B299-71F6-63D3-7BA1-6D432D8B5F6C}"/>
              </a:ext>
            </a:extLst>
          </p:cNvPr>
          <p:cNvSpPr>
            <a:spLocks noGrp="1"/>
          </p:cNvSpPr>
          <p:nvPr>
            <p:ph idx="1"/>
          </p:nvPr>
        </p:nvSpPr>
        <p:spPr>
          <a:xfrm>
            <a:off x="1669773" y="1582310"/>
            <a:ext cx="10185621" cy="4328912"/>
          </a:xfrm>
        </p:spPr>
        <p:txBody>
          <a:bodyPr>
            <a:normAutofit fontScale="55000" lnSpcReduction="20000"/>
          </a:bodyPr>
          <a:lstStyle/>
          <a:p>
            <a:pPr marL="0" indent="0" algn="l">
              <a:lnSpc>
                <a:spcPct val="150000"/>
              </a:lnSpc>
              <a:buNone/>
            </a:pPr>
            <a:endParaRPr lang="en-GB" sz="1800" b="1" dirty="0">
              <a:effectLst/>
              <a:latin typeface="Times New Roman" panose="02020603050405020304" pitchFamily="18" charset="0"/>
            </a:endParaRPr>
          </a:p>
          <a:p>
            <a:pPr>
              <a:lnSpc>
                <a:spcPct val="150000"/>
              </a:lnSpc>
            </a:pPr>
            <a:r>
              <a:rPr lang="en-GB" sz="1800" dirty="0">
                <a:effectLst/>
                <a:latin typeface="Times New Roman" panose="02020603050405020304" pitchFamily="18" charset="0"/>
              </a:rPr>
              <a:t>Anon, (2016). </a:t>
            </a:r>
            <a:r>
              <a:rPr lang="en-GB" sz="1800" i="1" dirty="0">
                <a:effectLst/>
                <a:latin typeface="Times New Roman" panose="02020603050405020304" pitchFamily="18" charset="0"/>
              </a:rPr>
              <a:t>The Best Religion on Earth is….???? – Mystic Minds Philosophical Ponderings and Religious Information</a:t>
            </a:r>
            <a:r>
              <a:rPr lang="en-GB" sz="1800" dirty="0">
                <a:effectLst/>
                <a:latin typeface="Times New Roman" panose="02020603050405020304" pitchFamily="18" charset="0"/>
              </a:rPr>
              <a:t>. [online] Available at: https://mystic-minds.net/blog/best-religion/ [Accessed 21 Nov. 2023].</a:t>
            </a:r>
          </a:p>
          <a:p>
            <a:pPr>
              <a:lnSpc>
                <a:spcPct val="150000"/>
              </a:lnSpc>
            </a:pPr>
            <a:r>
              <a:rPr lang="en-GB" sz="1800" dirty="0" err="1">
                <a:effectLst/>
                <a:latin typeface="Times New Roman" panose="02020603050405020304" pitchFamily="18" charset="0"/>
              </a:rPr>
              <a:t>Dreamstime</a:t>
            </a:r>
            <a:r>
              <a:rPr lang="en-GB" sz="1800" dirty="0">
                <a:effectLst/>
                <a:latin typeface="Times New Roman" panose="02020603050405020304" pitchFamily="18" charset="0"/>
              </a:rPr>
              <a:t>. (n.d.). </a:t>
            </a:r>
            <a:r>
              <a:rPr lang="en-GB" sz="1800" i="1" dirty="0">
                <a:effectLst/>
                <a:latin typeface="Times New Roman" panose="02020603050405020304" pitchFamily="18" charset="0"/>
              </a:rPr>
              <a:t>Education Key To Success Stock Illustrations – 755 Education Key To Success Stock Illustrations, Vectors &amp; Clipart</a:t>
            </a:r>
            <a:r>
              <a:rPr lang="en-GB" sz="1800" dirty="0">
                <a:effectLst/>
                <a:latin typeface="Times New Roman" panose="02020603050405020304" pitchFamily="18" charset="0"/>
              </a:rPr>
              <a:t>. [online] Available at: https://www.dreamstime.com/illustration/education-key-to-success.html [Accessed 21 Nov. 2023].</a:t>
            </a:r>
          </a:p>
          <a:p>
            <a:pPr>
              <a:lnSpc>
                <a:spcPct val="150000"/>
              </a:lnSpc>
            </a:pPr>
            <a:r>
              <a:rPr lang="en-GB" sz="1800" dirty="0">
                <a:effectLst/>
                <a:latin typeface="Times New Roman" panose="02020603050405020304" pitchFamily="18" charset="0"/>
              </a:rPr>
              <a:t>GOV.UK (2021). </a:t>
            </a:r>
            <a:r>
              <a:rPr lang="en-GB" sz="1800" i="1" dirty="0">
                <a:effectLst/>
                <a:latin typeface="Times New Roman" panose="02020603050405020304" pitchFamily="18" charset="0"/>
              </a:rPr>
              <a:t>Barking &amp; Dagenham | London Borough of Barking and Dagenham</a:t>
            </a:r>
            <a:r>
              <a:rPr lang="en-GB" sz="1800" dirty="0">
                <a:effectLst/>
                <a:latin typeface="Times New Roman" panose="02020603050405020304" pitchFamily="18" charset="0"/>
              </a:rPr>
              <a:t>. [online] Available at: https://www.lbbd.gov.uk/council-and-democracy/statistics-and-data/barking-dagenham [Accessed 13 Nov. 2023].</a:t>
            </a:r>
          </a:p>
          <a:p>
            <a:pPr>
              <a:lnSpc>
                <a:spcPct val="150000"/>
              </a:lnSpc>
            </a:pPr>
            <a:r>
              <a:rPr lang="en-GB" sz="1800" dirty="0">
                <a:effectLst/>
                <a:latin typeface="Times New Roman" panose="02020603050405020304" pitchFamily="18" charset="0"/>
              </a:rPr>
              <a:t>GOV.UK (n.d.). </a:t>
            </a:r>
            <a:r>
              <a:rPr lang="en-GB" sz="1800" i="1" dirty="0">
                <a:effectLst/>
                <a:latin typeface="Times New Roman" panose="02020603050405020304" pitchFamily="18" charset="0"/>
              </a:rPr>
              <a:t>Deprivation in Barking and Dagenham | London Borough of Barking and Dagenham.</a:t>
            </a:r>
            <a:r>
              <a:rPr lang="en-GB" sz="1800" dirty="0">
                <a:effectLst/>
                <a:latin typeface="Times New Roman" panose="02020603050405020304" pitchFamily="18" charset="0"/>
              </a:rPr>
              <a:t> [online] Available at: https://www.lbbd.gov.uk/council-and-democracy/statistics-and-data/deprivation-barking-and-dagenham [Accessed 3 Nov. 2023].</a:t>
            </a:r>
          </a:p>
          <a:p>
            <a:pPr>
              <a:lnSpc>
                <a:spcPct val="150000"/>
              </a:lnSpc>
            </a:pPr>
            <a:r>
              <a:rPr lang="en-GB" sz="1800" dirty="0">
                <a:effectLst/>
                <a:latin typeface="Times New Roman" panose="02020603050405020304" pitchFamily="18" charset="0"/>
              </a:rPr>
              <a:t>GOV.UK (2021) </a:t>
            </a:r>
            <a:r>
              <a:rPr lang="en-GB" sz="1800" i="1" dirty="0">
                <a:effectLst/>
                <a:latin typeface="Times New Roman" panose="02020603050405020304" pitchFamily="18" charset="0"/>
              </a:rPr>
              <a:t>Discrimination: your rights </a:t>
            </a:r>
            <a:r>
              <a:rPr lang="en-GB" sz="1800" dirty="0">
                <a:effectLst/>
                <a:latin typeface="Times New Roman" panose="02020603050405020304" pitchFamily="18" charset="0"/>
              </a:rPr>
              <a:t>(online). Available at: https://www.gov.uk/discrimination-your-rights/discrimination-at-work (Accessed: 8th November 2023).</a:t>
            </a:r>
          </a:p>
          <a:p>
            <a:pPr>
              <a:lnSpc>
                <a:spcPct val="150000"/>
              </a:lnSpc>
            </a:pPr>
            <a:r>
              <a:rPr lang="en-GB" sz="1800" dirty="0">
                <a:effectLst/>
                <a:latin typeface="Times New Roman" panose="02020603050405020304" pitchFamily="18" charset="0"/>
              </a:rPr>
              <a:t>GOV.UK (n.d.). </a:t>
            </a:r>
            <a:r>
              <a:rPr lang="en-GB" sz="1800" i="1" dirty="0">
                <a:effectLst/>
                <a:latin typeface="Times New Roman" panose="02020603050405020304" pitchFamily="18" charset="0"/>
              </a:rPr>
              <a:t>Report a problem | London Borough of Barking and Dagenham</a:t>
            </a:r>
            <a:r>
              <a:rPr lang="en-GB" sz="1800" dirty="0">
                <a:effectLst/>
                <a:latin typeface="Times New Roman" panose="02020603050405020304" pitchFamily="18" charset="0"/>
              </a:rPr>
              <a:t>. [online] Available at: https://www.lbbd.gov.uk/report-problem [Accessed 13 Nov. 2023].</a:t>
            </a:r>
          </a:p>
          <a:p>
            <a:pPr>
              <a:lnSpc>
                <a:spcPct val="150000"/>
              </a:lnSpc>
            </a:pPr>
            <a:r>
              <a:rPr lang="en-GB" sz="1800" dirty="0">
                <a:effectLst/>
                <a:latin typeface="Times New Roman" panose="02020603050405020304" pitchFamily="18" charset="0"/>
              </a:rPr>
              <a:t>lbbd.emu-analytics.net. (n.d.). </a:t>
            </a:r>
            <a:r>
              <a:rPr lang="en-GB" sz="1800" i="1" dirty="0">
                <a:effectLst/>
                <a:latin typeface="Times New Roman" panose="02020603050405020304" pitchFamily="18" charset="0"/>
              </a:rPr>
              <a:t>Borough Data Explorer</a:t>
            </a:r>
            <a:r>
              <a:rPr lang="en-GB" sz="1800" dirty="0">
                <a:effectLst/>
                <a:latin typeface="Times New Roman" panose="02020603050405020304" pitchFamily="18" charset="0"/>
              </a:rPr>
              <a:t>. [online] Available at: https://lbbd.emu-analytics.net/main/(view/d819d481-d8e0-4d26-aa48-e80d26ae7d62//rightBar:mapinfo)?basemapDetail=1&amp;zoom=10.0&amp;lng=-0.10183&amp;lat=51.50123&amp;b=3.28724&amp;startTime=1672531200000&amp;endTime=1704067200000 [Accessed 13 Nov. 2023].</a:t>
            </a:r>
          </a:p>
          <a:p>
            <a:pPr>
              <a:lnSpc>
                <a:spcPct val="150000"/>
              </a:lnSpc>
            </a:pPr>
            <a:r>
              <a:rPr lang="en-GB" sz="1800" dirty="0">
                <a:effectLst/>
                <a:latin typeface="Times New Roman" panose="02020603050405020304" pitchFamily="18" charset="0"/>
              </a:rPr>
              <a:t>Mondal, P. (2014). </a:t>
            </a:r>
            <a:r>
              <a:rPr lang="en-GB" sz="1800" i="1" dirty="0">
                <a:effectLst/>
                <a:latin typeface="Times New Roman" panose="02020603050405020304" pitchFamily="18" charset="0"/>
              </a:rPr>
              <a:t>Community: Definitions, Bases and Changing Concept of Community</a:t>
            </a:r>
            <a:r>
              <a:rPr lang="en-GB" sz="1800" dirty="0">
                <a:effectLst/>
                <a:latin typeface="Times New Roman" panose="02020603050405020304" pitchFamily="18" charset="0"/>
              </a:rPr>
              <a:t>. [online] Your Article Library. Available at: https://www.yourarticlelibrary.com/sociology/community-definitions-bases-and-changing-concept-of-community/35065 [Accessed 14 Nov. 2023].</a:t>
            </a:r>
          </a:p>
          <a:p>
            <a:endParaRPr lang="en-GB" dirty="0"/>
          </a:p>
        </p:txBody>
      </p:sp>
    </p:spTree>
    <p:extLst>
      <p:ext uri="{BB962C8B-B14F-4D97-AF65-F5344CB8AC3E}">
        <p14:creationId xmlns:p14="http://schemas.microsoft.com/office/powerpoint/2010/main" val="414157735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6FB5BB-DCE2-1D0F-44E2-4486B04A3F88}"/>
              </a:ext>
            </a:extLst>
          </p:cNvPr>
          <p:cNvSpPr>
            <a:spLocks noGrp="1"/>
          </p:cNvSpPr>
          <p:nvPr>
            <p:ph type="title"/>
          </p:nvPr>
        </p:nvSpPr>
        <p:spPr/>
        <p:txBody>
          <a:bodyPr/>
          <a:lstStyle/>
          <a:p>
            <a:r>
              <a:rPr lang="en-GB" dirty="0"/>
              <a:t>Reference list con</a:t>
            </a:r>
          </a:p>
        </p:txBody>
      </p:sp>
      <p:sp>
        <p:nvSpPr>
          <p:cNvPr id="3" name="Content Placeholder 2">
            <a:extLst>
              <a:ext uri="{FF2B5EF4-FFF2-40B4-BE49-F238E27FC236}">
                <a16:creationId xmlns:a16="http://schemas.microsoft.com/office/drawing/2014/main" id="{2AE9F653-4EA5-D510-9272-BC48F6D4E8CB}"/>
              </a:ext>
            </a:extLst>
          </p:cNvPr>
          <p:cNvSpPr>
            <a:spLocks noGrp="1"/>
          </p:cNvSpPr>
          <p:nvPr>
            <p:ph idx="1"/>
          </p:nvPr>
        </p:nvSpPr>
        <p:spPr/>
        <p:txBody>
          <a:bodyPr>
            <a:normAutofit fontScale="40000" lnSpcReduction="20000"/>
          </a:bodyPr>
          <a:lstStyle/>
          <a:p>
            <a:pPr>
              <a:lnSpc>
                <a:spcPct val="150000"/>
              </a:lnSpc>
            </a:pPr>
            <a:r>
              <a:rPr lang="en-GB" sz="2100" dirty="0">
                <a:effectLst/>
                <a:latin typeface="Times New Roman" panose="02020603050405020304" pitchFamily="18" charset="0"/>
              </a:rPr>
              <a:t>NHS North East London. (n.d.). </a:t>
            </a:r>
            <a:r>
              <a:rPr lang="en-GB" sz="2100" i="1" dirty="0">
                <a:effectLst/>
                <a:latin typeface="Times New Roman" panose="02020603050405020304" pitchFamily="18" charset="0"/>
              </a:rPr>
              <a:t>Barking and Dagenham</a:t>
            </a:r>
            <a:r>
              <a:rPr lang="en-GB" sz="2100" dirty="0">
                <a:effectLst/>
                <a:latin typeface="Times New Roman" panose="02020603050405020304" pitchFamily="18" charset="0"/>
              </a:rPr>
              <a:t>. [online] Available at: https://northeastlondon.icb.nhs.uk/your-area/barking-dagenham/ [Accessed 21 Nov. 2023].</a:t>
            </a:r>
          </a:p>
          <a:p>
            <a:pPr>
              <a:lnSpc>
                <a:spcPct val="150000"/>
              </a:lnSpc>
            </a:pPr>
            <a:r>
              <a:rPr lang="en-GB" sz="2100" dirty="0">
                <a:effectLst/>
                <a:latin typeface="Times New Roman" panose="02020603050405020304" pitchFamily="18" charset="0"/>
              </a:rPr>
              <a:t>Public Health England (2018). </a:t>
            </a:r>
            <a:r>
              <a:rPr lang="en-GB" sz="2100" i="1" dirty="0">
                <a:effectLst/>
                <a:latin typeface="Times New Roman" panose="02020603050405020304" pitchFamily="18" charset="0"/>
              </a:rPr>
              <a:t>Health matters: community-centred approaches for health and wellbeing</a:t>
            </a:r>
            <a:r>
              <a:rPr lang="en-GB" sz="2100" dirty="0">
                <a:effectLst/>
                <a:latin typeface="Times New Roman" panose="02020603050405020304" pitchFamily="18" charset="0"/>
              </a:rPr>
              <a:t>. [online] GOV.UK. Available at: https://www.gov.uk/government/publications/health-matters-health-and-wellbeing-community-centred-approaches/health-matters-community-centred-approaches-for-health-and-wellbeing [Accessed 3 Nov. 2023].</a:t>
            </a:r>
          </a:p>
          <a:p>
            <a:pPr>
              <a:lnSpc>
                <a:spcPct val="150000"/>
              </a:lnSpc>
            </a:pPr>
            <a:r>
              <a:rPr lang="en-GB" sz="2100" dirty="0">
                <a:effectLst/>
                <a:latin typeface="Times New Roman" panose="02020603050405020304" pitchFamily="18" charset="0"/>
              </a:rPr>
              <a:t>Saha, A. (2020). </a:t>
            </a:r>
            <a:r>
              <a:rPr lang="en-GB" sz="2100" i="1" dirty="0">
                <a:effectLst/>
                <a:latin typeface="Times New Roman" panose="02020603050405020304" pitchFamily="18" charset="0"/>
              </a:rPr>
              <a:t>Community service and its need among students.</a:t>
            </a:r>
            <a:r>
              <a:rPr lang="en-GB" sz="2100" dirty="0">
                <a:effectLst/>
                <a:latin typeface="Times New Roman" panose="02020603050405020304" pitchFamily="18" charset="0"/>
              </a:rPr>
              <a:t> [online] </a:t>
            </a:r>
            <a:r>
              <a:rPr lang="en-GB" sz="2100" dirty="0" err="1">
                <a:effectLst/>
                <a:latin typeface="Times New Roman" panose="02020603050405020304" pitchFamily="18" charset="0"/>
              </a:rPr>
              <a:t>Careerguide</a:t>
            </a:r>
            <a:r>
              <a:rPr lang="en-GB" sz="2100" dirty="0">
                <a:effectLst/>
                <a:latin typeface="Times New Roman" panose="02020603050405020304" pitchFamily="18" charset="0"/>
              </a:rPr>
              <a:t>. Available at: https://institute.careerguide.com/community-service-and-its-need-among-students/ [Accessed 21 Nov. 2023].</a:t>
            </a:r>
          </a:p>
          <a:p>
            <a:pPr>
              <a:lnSpc>
                <a:spcPct val="150000"/>
              </a:lnSpc>
            </a:pPr>
            <a:r>
              <a:rPr lang="en-GB" sz="2100" dirty="0">
                <a:effectLst/>
                <a:latin typeface="Times New Roman" panose="02020603050405020304" pitchFamily="18" charset="0"/>
              </a:rPr>
              <a:t>The Friends of Roosevelt Foundation. (2023). </a:t>
            </a:r>
            <a:r>
              <a:rPr lang="en-GB" sz="2100" i="1" dirty="0">
                <a:effectLst/>
                <a:latin typeface="Times New Roman" panose="02020603050405020304" pitchFamily="18" charset="0"/>
              </a:rPr>
              <a:t>Community Project </a:t>
            </a:r>
            <a:r>
              <a:rPr lang="en-GB" sz="2100" i="1" dirty="0" err="1">
                <a:effectLst/>
                <a:latin typeface="Times New Roman" panose="02020603050405020304" pitchFamily="18" charset="0"/>
              </a:rPr>
              <a:t>Panelists</a:t>
            </a:r>
            <a:r>
              <a:rPr lang="en-GB" sz="2100" i="1" dirty="0">
                <a:effectLst/>
                <a:latin typeface="Times New Roman" panose="02020603050405020304" pitchFamily="18" charset="0"/>
              </a:rPr>
              <a:t> &amp; SeaWorld: Volunteers Needed!!</a:t>
            </a:r>
            <a:r>
              <a:rPr lang="en-GB" sz="2100" dirty="0">
                <a:effectLst/>
                <a:latin typeface="Times New Roman" panose="02020603050405020304" pitchFamily="18" charset="0"/>
              </a:rPr>
              <a:t> [online] Available at: https://friendsofroosevelt.org/2023/04/25/community-project-panelists-seaworld-volunteers-needed/ [Accessed 21 Nov. 2023].</a:t>
            </a:r>
          </a:p>
          <a:p>
            <a:pPr>
              <a:lnSpc>
                <a:spcPct val="150000"/>
              </a:lnSpc>
            </a:pPr>
            <a:r>
              <a:rPr lang="en-GB" sz="2100" dirty="0">
                <a:effectLst/>
                <a:latin typeface="Times New Roman" panose="02020603050405020304" pitchFamily="18" charset="0"/>
              </a:rPr>
              <a:t>www.lbbd.gov.uk. (2021). </a:t>
            </a:r>
            <a:r>
              <a:rPr lang="en-GB" sz="2100" i="1" dirty="0">
                <a:effectLst/>
                <a:latin typeface="Times New Roman" panose="02020603050405020304" pitchFamily="18" charset="0"/>
              </a:rPr>
              <a:t>Barking &amp; Dagenham | London Borough of Barking and Dagenham</a:t>
            </a:r>
            <a:r>
              <a:rPr lang="en-GB" sz="2100" dirty="0">
                <a:effectLst/>
                <a:latin typeface="Times New Roman" panose="02020603050405020304" pitchFamily="18" charset="0"/>
              </a:rPr>
              <a:t>. [online] Available at: https://www.lbbd.gov.uk/council-and-democracy/statistics-and-data/barking-dagenham.</a:t>
            </a:r>
          </a:p>
          <a:p>
            <a:pPr>
              <a:lnSpc>
                <a:spcPct val="150000"/>
              </a:lnSpc>
            </a:pPr>
            <a:r>
              <a:rPr lang="en-GB" sz="2100" dirty="0">
                <a:effectLst/>
                <a:latin typeface="Times New Roman" panose="02020603050405020304" pitchFamily="18" charset="0"/>
              </a:rPr>
              <a:t>www.lbbd.gov.uk. (n.d.). </a:t>
            </a:r>
            <a:r>
              <a:rPr lang="en-GB" sz="2100" i="1" dirty="0">
                <a:effectLst/>
                <a:latin typeface="Times New Roman" panose="02020603050405020304" pitchFamily="18" charset="0"/>
              </a:rPr>
              <a:t>Deprivation in Barking and Dagenham | London Borough of Barking and Dagenham</a:t>
            </a:r>
            <a:r>
              <a:rPr lang="en-GB" sz="2100" dirty="0">
                <a:effectLst/>
                <a:latin typeface="Times New Roman" panose="02020603050405020304" pitchFamily="18" charset="0"/>
              </a:rPr>
              <a:t>. [online] Available at: https://www.lbbd.gov.uk/council-and-democracy/statistics-and-data/deprivation-barking-and-dagenham [Accessed 3 Nov. 2023].</a:t>
            </a:r>
          </a:p>
          <a:p>
            <a:pPr>
              <a:lnSpc>
                <a:spcPct val="150000"/>
              </a:lnSpc>
            </a:pPr>
            <a:r>
              <a:rPr lang="en-GB" sz="2100" dirty="0">
                <a:effectLst/>
                <a:latin typeface="Times New Roman" panose="02020603050405020304" pitchFamily="18" charset="0"/>
              </a:rPr>
              <a:t>www.lbbd.gov.uk. (n.d.). </a:t>
            </a:r>
            <a:r>
              <a:rPr lang="en-GB" sz="2100" i="1" dirty="0">
                <a:effectLst/>
                <a:latin typeface="Times New Roman" panose="02020603050405020304" pitchFamily="18" charset="0"/>
              </a:rPr>
              <a:t>Report a problem | London Borough of Barking and Dagenham</a:t>
            </a:r>
            <a:r>
              <a:rPr lang="en-GB" sz="2100" dirty="0">
                <a:effectLst/>
                <a:latin typeface="Times New Roman" panose="02020603050405020304" pitchFamily="18" charset="0"/>
              </a:rPr>
              <a:t>. [online] Available at: https://www.lbbd.gov.uk/report-problem [Accessed 13 Nov. 2023].</a:t>
            </a:r>
          </a:p>
          <a:p>
            <a:pPr>
              <a:lnSpc>
                <a:spcPct val="150000"/>
              </a:lnSpc>
            </a:pPr>
            <a:r>
              <a:rPr lang="en-GB" sz="2100" dirty="0">
                <a:effectLst/>
                <a:latin typeface="Times New Roman" panose="02020603050405020304" pitchFamily="18" charset="0"/>
              </a:rPr>
              <a:t>www.nomisweb.co.uk. (n.d.). </a:t>
            </a:r>
            <a:r>
              <a:rPr lang="en-GB" sz="2100" i="1" dirty="0">
                <a:effectLst/>
                <a:latin typeface="Times New Roman" panose="02020603050405020304" pitchFamily="18" charset="0"/>
              </a:rPr>
              <a:t>Custom report - Nomis - Official Census and Labour Market Statistics</a:t>
            </a:r>
            <a:r>
              <a:rPr lang="en-GB" sz="2100" dirty="0">
                <a:effectLst/>
                <a:latin typeface="Times New Roman" panose="02020603050405020304" pitchFamily="18" charset="0"/>
              </a:rPr>
              <a:t>. [online] Available at: https://www.nomisweb.co.uk/sources/census_2021/report?compare=E09000002 [Accessed 21 Nov. 2023].</a:t>
            </a:r>
          </a:p>
          <a:p>
            <a:endParaRPr lang="en-GB" dirty="0"/>
          </a:p>
        </p:txBody>
      </p:sp>
    </p:spTree>
    <p:extLst>
      <p:ext uri="{BB962C8B-B14F-4D97-AF65-F5344CB8AC3E}">
        <p14:creationId xmlns:p14="http://schemas.microsoft.com/office/powerpoint/2010/main" val="3094026769"/>
      </p:ext>
    </p:extLst>
  </p:cSld>
  <p:clrMapOvr>
    <a:masterClrMapping/>
  </p:clrMapOvr>
</p:sld>
</file>

<file path=ppt/theme/theme1.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docProps/app.xml><?xml version="1.0" encoding="utf-8"?>
<Properties xmlns="http://schemas.openxmlformats.org/officeDocument/2006/extended-properties" xmlns:vt="http://schemas.openxmlformats.org/officeDocument/2006/docPropsVTypes">
  <Template>Wisp</Template>
  <TotalTime>1232</TotalTime>
  <Words>2082</Words>
  <Application>Microsoft Office PowerPoint</Application>
  <PresentationFormat>Widescreen</PresentationFormat>
  <Paragraphs>113</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Century Gothic</vt:lpstr>
      <vt:lpstr>Times New Roman</vt:lpstr>
      <vt:lpstr>Wingdings 3</vt:lpstr>
      <vt:lpstr>Wisp</vt:lpstr>
      <vt:lpstr>PowerPoint Presentation</vt:lpstr>
      <vt:lpstr>Introduction</vt:lpstr>
      <vt:lpstr>What is the project's goal for community.</vt:lpstr>
      <vt:lpstr>What is the project's goal for community.</vt:lpstr>
      <vt:lpstr>Problem in Barking and Dagenham  Unemployment</vt:lpstr>
      <vt:lpstr>Demographics</vt:lpstr>
      <vt:lpstr>Key factors</vt:lpstr>
      <vt:lpstr>Education </vt:lpstr>
      <vt:lpstr>Age profile</vt:lpstr>
      <vt:lpstr>Ethnicity</vt:lpstr>
      <vt:lpstr>Religion</vt:lpstr>
      <vt:lpstr>Need of community </vt:lpstr>
      <vt:lpstr>Digitally active</vt:lpstr>
      <vt:lpstr>Policy and legislation</vt:lpstr>
      <vt:lpstr>Recommendations </vt:lpstr>
      <vt:lpstr>Reference list </vt:lpstr>
      <vt:lpstr>Reference list con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Beyhan Hasanov</dc:creator>
  <cp:lastModifiedBy>Beyhan Hasanov</cp:lastModifiedBy>
  <cp:revision>27</cp:revision>
  <dcterms:created xsi:type="dcterms:W3CDTF">2023-11-03T10:41:02Z</dcterms:created>
  <dcterms:modified xsi:type="dcterms:W3CDTF">2023-11-24T12:51:03Z</dcterms:modified>
</cp:coreProperties>
</file>