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67" r:id="rId4"/>
    <p:sldId id="268" r:id="rId5"/>
    <p:sldId id="269" r:id="rId6"/>
    <p:sldId id="271" r:id="rId7"/>
    <p:sldId id="270" r:id="rId8"/>
    <p:sldId id="278" r:id="rId9"/>
    <p:sldId id="279" r:id="rId10"/>
    <p:sldId id="281" r:id="rId11"/>
    <p:sldId id="282" r:id="rId12"/>
    <p:sldId id="277" r:id="rId13"/>
    <p:sldId id="266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82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76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02/06/2017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74C6FD-140E-497E-8063-3840854F2E6E}" type="datetimeFigureOut">
              <a:rPr lang="en-US" smtClean="0"/>
              <a:t>6/2/2017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D5690F-1292-438D-9285-99D6FA57E3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745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Honest analysis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D5690F-1292-438D-9285-99D6FA57E37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913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02/06/2017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02/06/2017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02/06/2017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02/06/2017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02/06/2017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02/06/2017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02/06/2017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02/06/2017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4" Type="http://schemas.openxmlformats.org/officeDocument/2006/relationships/hyperlink" Target="mailto:wbl@uwtsd.ac.uk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Christine.davies@uwtsd.ac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2"/>
                </a:solidFill>
              </a:rPr>
              <a:t>Postgraduate Certificate in Professional Practice (Clinical Leadership): </a:t>
            </a:r>
            <a:br>
              <a:rPr lang="en-GB" dirty="0">
                <a:solidFill>
                  <a:schemeClr val="accent2"/>
                </a:solidFill>
              </a:rPr>
            </a:br>
            <a:r>
              <a:rPr lang="en-GB" dirty="0">
                <a:solidFill>
                  <a:schemeClr val="accent2"/>
                </a:solidFill>
              </a:rPr>
              <a:t>focus on DSAW7057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4293096"/>
            <a:ext cx="6400800" cy="1052537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Dr Christine Davies</a:t>
            </a:r>
          </a:p>
          <a:p>
            <a:r>
              <a:rPr lang="en-GB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UWTSD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095342"/>
              </p:ext>
            </p:extLst>
          </p:nvPr>
        </p:nvGraphicFramePr>
        <p:xfrm>
          <a:off x="611560" y="980728"/>
          <a:ext cx="7920880" cy="361533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{5A111915-BE36-4E01-A7E5-04B1672EAD32}</a:tableStyleId>
              </a:tblPr>
              <a:tblGrid>
                <a:gridCol w="20390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10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5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00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Module Code</a:t>
                      </a:r>
                      <a:endParaRPr lang="en-US" sz="24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Module Title</a:t>
                      </a:r>
                      <a:endParaRPr lang="en-US" sz="24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Credits</a:t>
                      </a:r>
                      <a:endParaRPr lang="en-US" sz="24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190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DSAW7057</a:t>
                      </a:r>
                      <a:endParaRPr lang="en-US" sz="24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FF0000"/>
                          </a:solidFill>
                          <a:effectLst/>
                        </a:rPr>
                        <a:t>Reflection on Clinical leadership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30 L7</a:t>
                      </a:r>
                      <a:endParaRPr lang="en-US" sz="24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190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DSAW7058</a:t>
                      </a:r>
                      <a:endParaRPr lang="en-US" sz="24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</a:rPr>
                        <a:t>Leading Service Improvement</a:t>
                      </a:r>
                      <a:endParaRPr lang="en-US" sz="2400" b="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30 L7</a:t>
                      </a:r>
                      <a:endParaRPr lang="en-US" sz="24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260648"/>
            <a:ext cx="4176464" cy="114300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20.6.17: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1972815"/>
          </a:xfrm>
        </p:spPr>
        <p:txBody>
          <a:bodyPr/>
          <a:lstStyle/>
          <a:p>
            <a:r>
              <a:rPr lang="en-GB" dirty="0"/>
              <a:t>Re-visiting DSAW7057</a:t>
            </a:r>
          </a:p>
          <a:p>
            <a:r>
              <a:rPr lang="en-GB" dirty="0"/>
              <a:t>Focus on reflective, critical writing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882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784976" cy="114300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tx2"/>
                </a:solidFill>
              </a:rPr>
              <a:t>DSAW7057: Reflection on Clinical Leadership</a:t>
            </a:r>
            <a:endParaRPr lang="en-US" sz="3200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AIM</a:t>
            </a:r>
            <a:endParaRPr lang="en-US" b="1" dirty="0"/>
          </a:p>
          <a:p>
            <a:pPr marL="0" lvl="0" indent="0">
              <a:buNone/>
            </a:pPr>
            <a:r>
              <a:rPr lang="en-GB" dirty="0"/>
              <a:t>To provide learners with the knowledge and skills necessary to deliver effective clinical leadership.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3988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00811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sz="3200" dirty="0">
                <a:solidFill>
                  <a:schemeClr val="tx2"/>
                </a:solidFill>
              </a:rPr>
              <a:t>DSAW7057: </a:t>
            </a:r>
            <a:r>
              <a:rPr lang="en-GB" sz="3200" b="1" dirty="0">
                <a:solidFill>
                  <a:schemeClr val="tx2"/>
                </a:solidFill>
              </a:rPr>
              <a:t>LEARNING OUTCOMES</a:t>
            </a:r>
            <a:br>
              <a:rPr lang="en-US" sz="3200" dirty="0">
                <a:solidFill>
                  <a:schemeClr val="tx2"/>
                </a:solidFill>
              </a:rPr>
            </a:br>
            <a:endParaRPr lang="en-US" sz="3200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4536504"/>
          </a:xfrm>
        </p:spPr>
        <p:txBody>
          <a:bodyPr>
            <a:normAutofit fontScale="92500" lnSpcReduction="10000"/>
          </a:bodyPr>
          <a:lstStyle/>
          <a:p>
            <a:pPr fontAlgn="base" hangingPunct="0"/>
            <a:r>
              <a:rPr lang="en-GB" b="1" dirty="0"/>
              <a:t> </a:t>
            </a:r>
            <a:r>
              <a:rPr lang="en-GB" dirty="0"/>
              <a:t>Evaluate and critically reflect upon the impact of their </a:t>
            </a:r>
            <a:r>
              <a:rPr lang="en-GB" b="1" dirty="0">
                <a:solidFill>
                  <a:srgbClr val="C00000"/>
                </a:solidFill>
              </a:rPr>
              <a:t>personal leadership style</a:t>
            </a:r>
            <a:r>
              <a:rPr lang="en-GB" dirty="0"/>
              <a:t> identifying strategies for development</a:t>
            </a:r>
          </a:p>
          <a:p>
            <a:pPr lvl="0" fontAlgn="base" hangingPunct="0"/>
            <a:r>
              <a:rPr lang="en-GB" dirty="0"/>
              <a:t>Demonstrate advanced knowledge and application of </a:t>
            </a:r>
            <a:r>
              <a:rPr lang="en-GB" b="1" dirty="0">
                <a:solidFill>
                  <a:srgbClr val="C00000"/>
                </a:solidFill>
              </a:rPr>
              <a:t>clinical leadership strategies and influencing skills</a:t>
            </a:r>
            <a:r>
              <a:rPr lang="en-GB" dirty="0"/>
              <a:t> within their scope of responsibility</a:t>
            </a:r>
          </a:p>
          <a:p>
            <a:pPr lvl="0" fontAlgn="base" hangingPunct="0"/>
            <a:r>
              <a:rPr lang="en-GB" dirty="0"/>
              <a:t>Demonstrate a critical appreciation of a </a:t>
            </a:r>
            <a:r>
              <a:rPr lang="en-GB" b="1" dirty="0">
                <a:solidFill>
                  <a:srgbClr val="C00000"/>
                </a:solidFill>
              </a:rPr>
              <a:t>wide range of leadership skills</a:t>
            </a:r>
            <a:r>
              <a:rPr lang="en-GB" dirty="0"/>
              <a:t> and apply them to complex </a:t>
            </a:r>
            <a:r>
              <a:rPr lang="en-GB" b="1" dirty="0">
                <a:solidFill>
                  <a:srgbClr val="C00000"/>
                </a:solidFill>
              </a:rPr>
              <a:t>collaborative</a:t>
            </a:r>
            <a:r>
              <a:rPr lang="en-GB" dirty="0"/>
              <a:t> leadership contexts within </a:t>
            </a:r>
            <a:r>
              <a:rPr lang="en-GB" b="1" dirty="0">
                <a:solidFill>
                  <a:srgbClr val="C00000"/>
                </a:solidFill>
              </a:rPr>
              <a:t>NHS Wales</a:t>
            </a:r>
            <a:endParaRPr lang="en-US" b="1" dirty="0">
              <a:solidFill>
                <a:srgbClr val="C00000"/>
              </a:solidFill>
            </a:endParaRPr>
          </a:p>
          <a:p>
            <a:pPr marL="0" indent="0" fontAlgn="base" hangingPunc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7761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9926571"/>
              </p:ext>
            </p:extLst>
          </p:nvPr>
        </p:nvGraphicFramePr>
        <p:xfrm>
          <a:off x="971600" y="836712"/>
          <a:ext cx="7416824" cy="3888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8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08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45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DSAW7057:</a:t>
                      </a:r>
                    </a:p>
                    <a:p>
                      <a:pPr algn="ctr"/>
                      <a:r>
                        <a:rPr lang="en-GB" sz="2400" dirty="0"/>
                        <a:t>Assessment Components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Final % of mark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3981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1: personal leadership analysis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337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2: reflective accounts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80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3195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266"/>
            <a:ext cx="8229600" cy="96946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2"/>
                </a:solidFill>
              </a:rPr>
              <a:t>DSAW7057: Assessment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6"/>
            <a:ext cx="8445624" cy="4392488"/>
          </a:xfrm>
        </p:spPr>
        <p:txBody>
          <a:bodyPr>
            <a:normAutofit/>
          </a:bodyPr>
          <a:lstStyle/>
          <a:p>
            <a:r>
              <a:rPr lang="en-GB" i="1" dirty="0"/>
              <a:t>Assessment Component 1</a:t>
            </a:r>
          </a:p>
          <a:p>
            <a:pPr marL="0" indent="0">
              <a:buNone/>
            </a:pPr>
            <a:r>
              <a:rPr lang="en-GB" sz="2400" dirty="0"/>
              <a:t>A critical analysis of personal leadership style and a personal leadership development plan based on a Learning Log recording a wide range of learning experiences. (1,500 words or equivalent, 20%)</a:t>
            </a:r>
          </a:p>
          <a:p>
            <a:r>
              <a:rPr lang="en-GB" i="1" dirty="0"/>
              <a:t>Assessment Component 2</a:t>
            </a:r>
          </a:p>
          <a:p>
            <a:pPr marL="0" indent="0">
              <a:buNone/>
            </a:pPr>
            <a:r>
              <a:rPr lang="en-GB" sz="2400" dirty="0"/>
              <a:t>A range of a minimum of five reflective accounts focusing on the application of all scheduled and independent aspects of learning.  (6,000 words or equivalent, 80%)</a:t>
            </a:r>
          </a:p>
        </p:txBody>
      </p:sp>
    </p:spTree>
    <p:extLst>
      <p:ext uri="{BB962C8B-B14F-4D97-AF65-F5344CB8AC3E}">
        <p14:creationId xmlns:p14="http://schemas.microsoft.com/office/powerpoint/2010/main" val="3383307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4260258"/>
              </p:ext>
            </p:extLst>
          </p:nvPr>
        </p:nvGraphicFramePr>
        <p:xfrm>
          <a:off x="179512" y="332656"/>
          <a:ext cx="8929136" cy="529247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3207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083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93381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DSAW7057:</a:t>
                      </a:r>
                    </a:p>
                    <a:p>
                      <a:pPr algn="ctr"/>
                      <a:r>
                        <a:rPr lang="en-GB" sz="2000" dirty="0"/>
                        <a:t>Assessment Components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What is involved?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7503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1: personal leadership analysis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What sort of a leader are you? How do you know? What are your strengths and weaknesses?</a:t>
                      </a:r>
                    </a:p>
                    <a:p>
                      <a:pPr algn="ctr"/>
                      <a:r>
                        <a:rPr lang="en-GB" sz="2000" dirty="0"/>
                        <a:t>You will also need to include a </a:t>
                      </a:r>
                      <a:r>
                        <a:rPr lang="en-GB" sz="2000" b="1" dirty="0"/>
                        <a:t>log of learning activities</a:t>
                      </a:r>
                      <a:r>
                        <a:rPr lang="en-GB" sz="2000" dirty="0"/>
                        <a:t>, and a </a:t>
                      </a:r>
                      <a:r>
                        <a:rPr lang="en-GB" sz="2000" b="1" dirty="0"/>
                        <a:t>personal development plan</a:t>
                      </a:r>
                      <a:endParaRPr lang="en-US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8365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2: reflective accounts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5 accounts which give examples of your reflection on how you have applied your leadership skills to particular situations. Could also include a more in-depth analysis of diagnostic tests</a:t>
                      </a:r>
                    </a:p>
                    <a:p>
                      <a:pPr algn="ctr"/>
                      <a:r>
                        <a:rPr lang="en-GB" sz="2000" dirty="0"/>
                        <a:t>(include </a:t>
                      </a:r>
                      <a:r>
                        <a:rPr lang="en-GB" sz="2000" b="1" dirty="0"/>
                        <a:t>References</a:t>
                      </a:r>
                      <a:r>
                        <a:rPr lang="en-GB" sz="2000" dirty="0"/>
                        <a:t> at end)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8973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636"/>
            <a:ext cx="9144000" cy="1143000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2"/>
                </a:solidFill>
              </a:rPr>
              <a:t>DSAW7057: a good assignment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980728"/>
            <a:ext cx="9036496" cy="468052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deep, honest reflection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Critical analysis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Clear indication of specific contexts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Informed by range of leadership skills, strategies, theories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Evidence of ongoing leadership development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Discussion of team–working and collaboration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Evidence of learning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Writing which is clear, coherent, concise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227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07504" y="836712"/>
          <a:ext cx="8892479" cy="416659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243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01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1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01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73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708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3300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3652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152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Module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Deadline for draft submission of proposal 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Draft submission feedback 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Deadline for draft submission  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Draft submission feedback 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Date of  oral presentation assessment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Deadline for final submission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Final submission Feedback 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819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DSAW 7058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23.6.17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7.7.17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4.8.17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Feedback provided by 25.8.17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12.7.17; 12.9.17;   13.9.17; </a:t>
                      </a:r>
                      <a:endParaRPr lang="en-US" sz="16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Academi Wales will inform you of your allocated date for presentation. 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15.9.17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Feedback provided by 13.10.17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21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DSAW 7057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n/a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n/a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20.10.17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Feedback provided by 13.11.17</a:t>
                      </a:r>
                      <a:endParaRPr lang="en-US" sz="16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n/a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24.11.17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Feedback provided by 22.12.17</a:t>
                      </a:r>
                      <a:endParaRPr lang="en-US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0798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4463" y="941"/>
            <a:ext cx="8229600" cy="1143000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2"/>
                </a:solidFill>
              </a:rPr>
              <a:t>Submitting your assignment</a:t>
            </a:r>
            <a:endParaRPr lang="en-US" sz="3600" dirty="0">
              <a:solidFill>
                <a:schemeClr val="tx2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2602148"/>
            <a:ext cx="3960440" cy="1927854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95747"/>
            <a:ext cx="2609850" cy="790575"/>
          </a:xfrm>
        </p:spPr>
      </p:pic>
      <p:sp>
        <p:nvSpPr>
          <p:cNvPr id="9" name="TextBox 8"/>
          <p:cNvSpPr txBox="1"/>
          <p:nvPr/>
        </p:nvSpPr>
        <p:spPr>
          <a:xfrm>
            <a:off x="4139952" y="1340768"/>
            <a:ext cx="50760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Electronic submission using ‘</a:t>
            </a:r>
            <a:r>
              <a:rPr lang="en-GB" sz="2400" dirty="0" err="1"/>
              <a:t>Turnitin</a:t>
            </a:r>
            <a:r>
              <a:rPr lang="en-GB" sz="2400" dirty="0"/>
              <a:t>’ within Moodle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If this does not work for some reason, please email your assignment to ‘</a:t>
            </a:r>
            <a:r>
              <a:rPr lang="en-GB" sz="2400" u="sng" dirty="0">
                <a:hlinkClick r:id="rId4"/>
              </a:rPr>
              <a:t>wbl@uwtsd.ac.uk</a:t>
            </a:r>
            <a:r>
              <a:rPr lang="en-GB" sz="2400" dirty="0"/>
              <a:t>’ </a:t>
            </a:r>
            <a:r>
              <a:rPr lang="en-GB" sz="2400" i="1" dirty="0">
                <a:solidFill>
                  <a:srgbClr val="C00000"/>
                </a:solidFill>
              </a:rPr>
              <a:t>before the deadline </a:t>
            </a:r>
            <a:r>
              <a:rPr lang="en-GB" sz="2400" dirty="0"/>
              <a:t>(</a:t>
            </a:r>
            <a:r>
              <a:rPr lang="en-GB" sz="2400" dirty="0" err="1"/>
              <a:t>ie</a:t>
            </a:r>
            <a:r>
              <a:rPr lang="en-GB" sz="2400" dirty="0"/>
              <a:t>. midnight on specified date).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/>
              <a:t>NB</a:t>
            </a:r>
            <a:r>
              <a:rPr lang="en-GB" sz="2400" dirty="0"/>
              <a:t>: you will not be able to access Moodle or </a:t>
            </a:r>
            <a:r>
              <a:rPr lang="en-GB" sz="2400" dirty="0" err="1"/>
              <a:t>Turnitin</a:t>
            </a:r>
            <a:r>
              <a:rPr lang="en-GB" sz="2400" dirty="0"/>
              <a:t> if you are not enrolled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617810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556792"/>
            <a:ext cx="8229600" cy="1143000"/>
          </a:xfrm>
        </p:spPr>
        <p:txBody>
          <a:bodyPr/>
          <a:lstStyle/>
          <a:p>
            <a:r>
              <a:rPr lang="en-GB" dirty="0"/>
              <a:t>Questions??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1550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260648"/>
            <a:ext cx="4320480" cy="114300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contact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2016224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hlinkClick r:id="rId2"/>
              </a:rPr>
              <a:t>Christine.davies@uwtsd.ac.uk</a:t>
            </a:r>
            <a:endParaRPr lang="en-GB" dirty="0"/>
          </a:p>
          <a:p>
            <a:pPr marL="0" indent="0" algn="ctr">
              <a:buNone/>
            </a:pPr>
            <a:r>
              <a:rPr lang="en-GB" dirty="0"/>
              <a:t>01267 225148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9453185"/>
      </p:ext>
    </p:extLst>
  </p:cSld>
  <p:clrMapOvr>
    <a:masterClrMapping/>
  </p:clrMapOvr>
</p:sld>
</file>

<file path=ppt/theme/theme1.xml><?xml version="1.0" encoding="utf-8"?>
<a:theme xmlns:a="http://schemas.openxmlformats.org/drawingml/2006/main" name="201500625PowerPointPresentation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201500625PowerPointPresentationTemplate</Template>
  <TotalTime>1182</TotalTime>
  <Words>442</Words>
  <Application>Microsoft Office PowerPoint</Application>
  <PresentationFormat>On-screen Show (4:3)</PresentationFormat>
  <Paragraphs>89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Myriad Pro</vt:lpstr>
      <vt:lpstr>Times New Roman</vt:lpstr>
      <vt:lpstr>Wingdings</vt:lpstr>
      <vt:lpstr>201500625PowerPointPresentationTemplate</vt:lpstr>
      <vt:lpstr>Postgraduate Certificate in Professional Practice (Clinical Leadership):  focus on DSAW7057</vt:lpstr>
      <vt:lpstr>PowerPoint Presentation</vt:lpstr>
      <vt:lpstr>20.6.17:</vt:lpstr>
      <vt:lpstr>DSAW7057: Reflection on Clinical Leadership</vt:lpstr>
      <vt:lpstr>DSAW7057: LEARNING OUTCOMES </vt:lpstr>
      <vt:lpstr>PowerPoint Presentation</vt:lpstr>
      <vt:lpstr>DSAW7057: Assessment</vt:lpstr>
      <vt:lpstr>PowerPoint Presentation</vt:lpstr>
      <vt:lpstr>DSAW7057: a good assignment</vt:lpstr>
      <vt:lpstr>PowerPoint Presentation</vt:lpstr>
      <vt:lpstr>Submitting your assignment</vt:lpstr>
      <vt:lpstr>Questions??</vt:lpstr>
      <vt:lpstr>contact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DSAW8100</dc:title>
  <dc:creator>CPD</dc:creator>
  <cp:lastModifiedBy>Christine Davies</cp:lastModifiedBy>
  <cp:revision>52</cp:revision>
  <cp:lastPrinted>2015-09-25T11:00:28Z</cp:lastPrinted>
  <dcterms:created xsi:type="dcterms:W3CDTF">2015-08-26T09:42:12Z</dcterms:created>
  <dcterms:modified xsi:type="dcterms:W3CDTF">2017-06-02T08:33:52Z</dcterms:modified>
</cp:coreProperties>
</file>