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95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281" r:id="rId18"/>
    <p:sldId id="257" r:id="rId19"/>
    <p:sldId id="258" r:id="rId20"/>
    <p:sldId id="259" r:id="rId21"/>
    <p:sldId id="260" r:id="rId22"/>
    <p:sldId id="261" r:id="rId23"/>
    <p:sldId id="262" r:id="rId24"/>
    <p:sldId id="263" r:id="rId25"/>
    <p:sldId id="264" r:id="rId26"/>
    <p:sldId id="265" r:id="rId27"/>
    <p:sldId id="266" r:id="rId28"/>
    <p:sldId id="267" r:id="rId29"/>
    <p:sldId id="268" r:id="rId30"/>
    <p:sldId id="269" r:id="rId31"/>
    <p:sldId id="274" r:id="rId32"/>
    <p:sldId id="270" r:id="rId33"/>
    <p:sldId id="271" r:id="rId34"/>
    <p:sldId id="272" r:id="rId35"/>
    <p:sldId id="273" r:id="rId36"/>
    <p:sldId id="275" r:id="rId37"/>
    <p:sldId id="276" r:id="rId38"/>
    <p:sldId id="277" r:id="rId39"/>
    <p:sldId id="278" r:id="rId40"/>
    <p:sldId id="279" r:id="rId41"/>
    <p:sldId id="280" r:id="rId42"/>
    <p:sldId id="283" r:id="rId43"/>
    <p:sldId id="284" r:id="rId44"/>
    <p:sldId id="285" r:id="rId45"/>
    <p:sldId id="287" r:id="rId46"/>
    <p:sldId id="288" r:id="rId47"/>
    <p:sldId id="289" r:id="rId48"/>
    <p:sldId id="290" r:id="rId49"/>
    <p:sldId id="291" r:id="rId50"/>
    <p:sldId id="293" r:id="rId51"/>
    <p:sldId id="294" r:id="rId52"/>
    <p:sldId id="292" r:id="rId5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802" autoAdjust="0"/>
    <p:restoredTop sz="94660"/>
  </p:normalViewPr>
  <p:slideViewPr>
    <p:cSldViewPr snapToGrid="0">
      <p:cViewPr varScale="1">
        <p:scale>
          <a:sx n="74" d="100"/>
          <a:sy n="74" d="100"/>
        </p:scale>
        <p:origin x="4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9EA0A2-BAD6-4638-8CEE-1392C997EBE0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691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E9449D-F375-48A7-8528-E64E7C2CBA0E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2679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9C6671-6AAD-4D5D-B1D9-19D675E92995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654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12BE39-D26E-4336-8385-A00C56D45129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965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FFEA53-60CB-46C4-93C3-A85879DA048E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2716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80E58F-ABC2-40FB-8BA7-4CD18C097F7C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041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739B5A-B446-4FDC-92FA-23DEE70A6E79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688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7E30D9-0575-4AE9-9B8F-5B36922CF049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60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E1D4E-FE52-4E3D-A86C-AF8AF7A4D568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721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89373E-485D-4CDC-8BB6-534E33C9BF13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841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A8B550-16D3-4152-83DD-8A94428693A6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45099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EADEB1-7588-435C-94DB-672171408896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84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B478-6F69-40EA-98BB-AC5BEC4AB54E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64218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8538D6-349E-4E63-BD57-E684C7E0E771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15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B2A594-F894-44A2-9567-4DEBDB84CBBE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154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B72753-D15B-4FB3-849D-D35C7E289691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2578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696493-A6F7-442A-98DE-B85E3640438E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9620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EACA72-8651-433A-896A-6C949E5F7EBD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6374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B3A34E-1244-4C97-9914-04B5ED4DD166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0624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E77A1D-C732-4429-904A-187BC6E4A7C1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82342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B54FA6-D5BE-453D-8041-4272A3DF0394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5189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FB4C5F-5C36-4B1A-ADCD-6437E7AA230A}" type="slidenum">
              <a:rPr lang="es-ES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324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 smtClean="0"/>
              <a:t>Haga clic para cambiar el estilo de título	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 smtClean="0"/>
              <a:t>Haga clic para modificar el estilo de texto del patrón</a:t>
            </a:r>
          </a:p>
          <a:p>
            <a:pPr lvl="1"/>
            <a:r>
              <a:rPr lang="es-ES" altLang="en-US" smtClean="0"/>
              <a:t>Segundo nivel</a:t>
            </a:r>
          </a:p>
          <a:p>
            <a:pPr lvl="2"/>
            <a:r>
              <a:rPr lang="es-ES" altLang="en-US" smtClean="0"/>
              <a:t>Tercer nivel</a:t>
            </a:r>
          </a:p>
          <a:p>
            <a:pPr lvl="3"/>
            <a:r>
              <a:rPr lang="es-ES" altLang="en-US" smtClean="0"/>
              <a:t>Cuarto nivel</a:t>
            </a:r>
          </a:p>
          <a:p>
            <a:pPr lvl="4"/>
            <a:r>
              <a:rPr lang="es-ES" altLang="en-US" smtClean="0"/>
              <a:t>Quinto nivel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5563E40-B7DD-46B2-A998-8A0510773FF9}" type="slidenum">
              <a:rPr lang="es-ES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5896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 smtClean="0"/>
              <a:t>Haga clic para cambiar el estilo de título	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 smtClean="0"/>
              <a:t>Haga clic para modificar el estilo de texto del patrón</a:t>
            </a:r>
          </a:p>
          <a:p>
            <a:pPr lvl="1"/>
            <a:r>
              <a:rPr lang="es-ES" altLang="en-US" smtClean="0"/>
              <a:t>Segundo nivel</a:t>
            </a:r>
          </a:p>
          <a:p>
            <a:pPr lvl="2"/>
            <a:r>
              <a:rPr lang="es-ES" altLang="en-US" smtClean="0"/>
              <a:t>Tercer nivel</a:t>
            </a:r>
          </a:p>
          <a:p>
            <a:pPr lvl="3"/>
            <a:r>
              <a:rPr lang="es-ES" altLang="en-US" smtClean="0"/>
              <a:t>Cuarto nivel</a:t>
            </a:r>
          </a:p>
          <a:p>
            <a:pPr lvl="4"/>
            <a:r>
              <a:rPr lang="es-ES" altLang="en-US" smtClean="0"/>
              <a:t>Quinto nivel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s-ES" alt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36F1851-4729-40FE-ACA9-791D4AE440CA}" type="slidenum">
              <a:rPr lang="es-ES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s-E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849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dependent.co.uk/news/uk/britain-has-500-cults-using-mind-control-call-for-action-to-avert-waco-style-tragedy-1370977.html" TargetMode="External"/><Relationship Id="rId2" Type="http://schemas.openxmlformats.org/officeDocument/2006/relationships/hyperlink" Target="https://www.vice.com/en_dk/article/uk-cult-information-centre-interview-202%20Accessed%2005/03/2017" TargetMode="External"/><Relationship Id="rId1" Type="http://schemas.openxmlformats.org/officeDocument/2006/relationships/slideLayout" Target="../slideLayouts/slideLayout17.xml"/><Relationship Id="rId5" Type="http://schemas.openxmlformats.org/officeDocument/2006/relationships/hyperlink" Target="https://www.vice.com/en_dk/article/uk-cult-information-centre-interview-202" TargetMode="External"/><Relationship Id="rId4" Type="http://schemas.openxmlformats.org/officeDocument/2006/relationships/hyperlink" Target="https://www.google.co.uk/search?q=basic+questions+google+images&amp;client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ocumentingreality.com/forum/f237/jonestown-massacre-photos-18-november-1978-a-11317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bliotecapleyades.net/sociopolitica/esp_sociopol_mindcon27.htm%20Accessed%20on%2012.03,2017" TargetMode="External"/><Relationship Id="rId2" Type="http://schemas.openxmlformats.org/officeDocument/2006/relationships/hyperlink" Target="http://www.activistpost.com/2010/12/10-modern-methods-of-mind-control.html%20Accessed%20on%2012.03.2017" TargetMode="Externa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SJSS4001 Cults: </a:t>
            </a:r>
            <a:br>
              <a:rPr lang="en-GB" dirty="0" smtClean="0"/>
            </a:br>
            <a:r>
              <a:rPr lang="en-GB" dirty="0" smtClean="0"/>
              <a:t>A Basic Guide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March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94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10"/>
          <p:cNvSpPr>
            <a:spLocks noGrp="1" noChangeArrowheads="1"/>
          </p:cNvSpPr>
          <p:nvPr>
            <p:ph type="ctrTitle"/>
          </p:nvPr>
        </p:nvSpPr>
        <p:spPr>
          <a:xfrm>
            <a:off x="5512159" y="3716339"/>
            <a:ext cx="4905018" cy="1481137"/>
          </a:xfrm>
          <a:noFill/>
        </p:spPr>
        <p:txBody>
          <a:bodyPr anchor="ctr"/>
          <a:lstStyle/>
          <a:p>
            <a:pPr algn="r" eaLnBrk="1" hangingPunct="1"/>
            <a:r>
              <a:rPr lang="es-ES" altLang="en-US" sz="3600" b="1" dirty="0">
                <a:solidFill>
                  <a:schemeClr val="tx1"/>
                </a:solidFill>
              </a:rPr>
              <a:t>SJSS4001: </a:t>
            </a:r>
            <a:br>
              <a:rPr lang="es-ES" altLang="en-US" sz="3600" b="1" dirty="0">
                <a:solidFill>
                  <a:schemeClr val="tx1"/>
                </a:solidFill>
              </a:rPr>
            </a:br>
            <a:r>
              <a:rPr lang="es-ES" altLang="en-US" sz="3600" b="1" dirty="0">
                <a:solidFill>
                  <a:schemeClr val="tx1"/>
                </a:solidFill>
              </a:rPr>
              <a:t>Cult </a:t>
            </a:r>
            <a:r>
              <a:rPr lang="es-ES" altLang="en-US" sz="3600" b="1" dirty="0" smtClean="0">
                <a:solidFill>
                  <a:schemeClr val="tx1"/>
                </a:solidFill>
              </a:rPr>
              <a:t>Membership - 1</a:t>
            </a:r>
            <a:endParaRPr lang="es-ES" altLang="en-US" sz="3600" b="1" dirty="0">
              <a:solidFill>
                <a:schemeClr val="tx1"/>
              </a:solidFill>
            </a:endParaRPr>
          </a:p>
        </p:txBody>
      </p:sp>
      <p:sp>
        <p:nvSpPr>
          <p:cNvPr id="2051" name="Rectangle 115"/>
          <p:cNvSpPr>
            <a:spLocks noGrp="1" noChangeArrowheads="1"/>
          </p:cNvSpPr>
          <p:nvPr>
            <p:ph type="subTitle" idx="1"/>
          </p:nvPr>
        </p:nvSpPr>
        <p:spPr>
          <a:xfrm>
            <a:off x="6311901" y="5589589"/>
            <a:ext cx="3992563" cy="479425"/>
          </a:xfrm>
        </p:spPr>
        <p:txBody>
          <a:bodyPr/>
          <a:lstStyle/>
          <a:p>
            <a:pPr algn="r" eaLnBrk="1" hangingPunct="1"/>
            <a:r>
              <a:rPr lang="es-ES" altLang="en-US" sz="1800"/>
              <a:t>Phillip Morgan: March 2017</a:t>
            </a:r>
          </a:p>
        </p:txBody>
      </p:sp>
    </p:spTree>
    <p:extLst>
      <p:ext uri="{BB962C8B-B14F-4D97-AF65-F5344CB8AC3E}">
        <p14:creationId xmlns:p14="http://schemas.microsoft.com/office/powerpoint/2010/main" val="3489434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1077914"/>
            <a:ext cx="7524750" cy="407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Box 2"/>
          <p:cNvSpPr txBox="1">
            <a:spLocks noChangeArrowheads="1"/>
          </p:cNvSpPr>
          <p:nvPr/>
        </p:nvSpPr>
        <p:spPr bwMode="auto">
          <a:xfrm>
            <a:off x="6672263" y="5805489"/>
            <a:ext cx="36004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(Image 1, Google Images, 2017)</a:t>
            </a:r>
          </a:p>
        </p:txBody>
      </p:sp>
    </p:spTree>
    <p:extLst>
      <p:ext uri="{BB962C8B-B14F-4D97-AF65-F5344CB8AC3E}">
        <p14:creationId xmlns:p14="http://schemas.microsoft.com/office/powerpoint/2010/main" val="118038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solidFill>
                  <a:srgbClr val="000000"/>
                </a:solidFill>
              </a:rPr>
              <a:t>Defining the meaning of ‘Cult’</a:t>
            </a:r>
            <a:endParaRPr lang="en-GB" altLang="en-US" smtClean="0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2408348" y="1600201"/>
            <a:ext cx="9174051" cy="4525963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rgbClr val="000000"/>
                </a:solidFill>
              </a:rPr>
              <a:t>When does a group become a cult?</a:t>
            </a:r>
          </a:p>
        </p:txBody>
      </p:sp>
    </p:spTree>
    <p:extLst>
      <p:ext uri="{BB962C8B-B14F-4D97-AF65-F5344CB8AC3E}">
        <p14:creationId xmlns:p14="http://schemas.microsoft.com/office/powerpoint/2010/main" val="69993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solidFill>
                  <a:srgbClr val="000000"/>
                </a:solidFill>
              </a:rPr>
              <a:t>Defining the meaning of ‘Cult’</a:t>
            </a:r>
            <a:endParaRPr lang="en-GB" altLang="en-US" smtClean="0"/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2137892" y="1600201"/>
            <a:ext cx="9444507" cy="4525963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rgbClr val="000000"/>
                </a:solidFill>
              </a:rPr>
              <a:t>When does a group become a cult?</a:t>
            </a:r>
          </a:p>
          <a:p>
            <a:pPr eaLnBrk="1" hangingPunct="1"/>
            <a:r>
              <a:rPr lang="en-US" altLang="en-US" smtClean="0">
                <a:solidFill>
                  <a:srgbClr val="000000"/>
                </a:solidFill>
              </a:rPr>
              <a:t>Why are some groups not considered to be a cult?</a:t>
            </a:r>
          </a:p>
        </p:txBody>
      </p:sp>
    </p:spTree>
    <p:extLst>
      <p:ext uri="{BB962C8B-B14F-4D97-AF65-F5344CB8AC3E}">
        <p14:creationId xmlns:p14="http://schemas.microsoft.com/office/powerpoint/2010/main" val="2153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solidFill>
                  <a:srgbClr val="000000"/>
                </a:solidFill>
              </a:rPr>
              <a:t>Defining the meaning of ‘Cult’</a:t>
            </a:r>
            <a:endParaRPr lang="en-GB" altLang="en-US" smtClean="0"/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2060620" y="1600201"/>
            <a:ext cx="9521780" cy="4525963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rgbClr val="000000"/>
                </a:solidFill>
              </a:rPr>
              <a:t>When does a group become a cult?</a:t>
            </a:r>
          </a:p>
          <a:p>
            <a:pPr eaLnBrk="1" hangingPunct="1"/>
            <a:r>
              <a:rPr lang="en-US" altLang="en-US" dirty="0" smtClean="0">
                <a:solidFill>
                  <a:srgbClr val="000000"/>
                </a:solidFill>
              </a:rPr>
              <a:t>Why are some groups not considered to be a cult?</a:t>
            </a:r>
          </a:p>
          <a:p>
            <a:pPr eaLnBrk="1" hangingPunct="1"/>
            <a:r>
              <a:rPr lang="en-US" altLang="en-US" dirty="0" smtClean="0">
                <a:solidFill>
                  <a:srgbClr val="000000"/>
                </a:solidFill>
              </a:rPr>
              <a:t>Are religions cults?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21927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>
                <a:solidFill>
                  <a:srgbClr val="000000"/>
                </a:solidFill>
              </a:rPr>
              <a:t>Defining the meaning of ‘Cult’</a:t>
            </a:r>
            <a:endParaRPr lang="en-GB" altLang="en-US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2240924" y="1600201"/>
            <a:ext cx="9341476" cy="4525963"/>
          </a:xfrm>
        </p:spPr>
        <p:txBody>
          <a:bodyPr/>
          <a:lstStyle/>
          <a:p>
            <a:pPr eaLnBrk="1" hangingPunct="1"/>
            <a:r>
              <a:rPr lang="en-US" altLang="en-US" dirty="0" smtClean="0">
                <a:solidFill>
                  <a:srgbClr val="000000"/>
                </a:solidFill>
              </a:rPr>
              <a:t>When does a group become a cult?</a:t>
            </a:r>
          </a:p>
          <a:p>
            <a:pPr eaLnBrk="1" hangingPunct="1"/>
            <a:r>
              <a:rPr lang="en-US" altLang="en-US" dirty="0" smtClean="0">
                <a:solidFill>
                  <a:srgbClr val="000000"/>
                </a:solidFill>
              </a:rPr>
              <a:t>Why are some groups not considered to be a cult?</a:t>
            </a:r>
          </a:p>
          <a:p>
            <a:pPr eaLnBrk="1" hangingPunct="1"/>
            <a:r>
              <a:rPr lang="en-US" altLang="en-US" dirty="0" smtClean="0">
                <a:solidFill>
                  <a:srgbClr val="000000"/>
                </a:solidFill>
              </a:rPr>
              <a:t>Are religions cults?</a:t>
            </a:r>
          </a:p>
          <a:p>
            <a:pPr eaLnBrk="1" hangingPunct="1"/>
            <a:r>
              <a:rPr lang="en-US" altLang="en-US" dirty="0" smtClean="0">
                <a:solidFill>
                  <a:srgbClr val="000000"/>
                </a:solidFill>
              </a:rPr>
              <a:t>When does group become a cult?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69296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919288" y="188914"/>
            <a:ext cx="8229600" cy="981075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chemeClr val="tx1"/>
                </a:solidFill>
              </a:rPr>
              <a:t>Defining the meaning of ‘Cult’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855788"/>
            <a:ext cx="8229600" cy="4525962"/>
          </a:xfrm>
        </p:spPr>
        <p:txBody>
          <a:bodyPr/>
          <a:lstStyle/>
          <a:p>
            <a:pPr eaLnBrk="1" hangingPunct="1"/>
            <a:r>
              <a:rPr lang="en-US" altLang="en-US" smtClean="0"/>
              <a:t>When does a group become a cult?</a:t>
            </a:r>
          </a:p>
          <a:p>
            <a:pPr eaLnBrk="1" hangingPunct="1"/>
            <a:r>
              <a:rPr lang="en-US" altLang="en-US" smtClean="0"/>
              <a:t>Why are some groups not considered to be a cult?</a:t>
            </a:r>
          </a:p>
          <a:p>
            <a:pPr eaLnBrk="1" hangingPunct="1"/>
            <a:r>
              <a:rPr lang="en-US" altLang="en-US" smtClean="0"/>
              <a:t>Are religions cults?</a:t>
            </a:r>
          </a:p>
          <a:p>
            <a:pPr eaLnBrk="1" hangingPunct="1"/>
            <a:r>
              <a:rPr lang="en-US" altLang="en-US" smtClean="0"/>
              <a:t>When does group?</a:t>
            </a:r>
          </a:p>
          <a:p>
            <a:pPr eaLnBrk="1" hangingPunct="1"/>
            <a:r>
              <a:rPr lang="en-US" altLang="en-US" smtClean="0"/>
              <a:t>What are the defining characteristics of a cult?</a:t>
            </a:r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6813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151" y="1268414"/>
            <a:ext cx="6804025" cy="453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Box 2"/>
          <p:cNvSpPr txBox="1">
            <a:spLocks noChangeArrowheads="1"/>
          </p:cNvSpPr>
          <p:nvPr/>
        </p:nvSpPr>
        <p:spPr bwMode="auto">
          <a:xfrm>
            <a:off x="3594101" y="549276"/>
            <a:ext cx="63357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3600">
                <a:solidFill>
                  <a:srgbClr val="000000"/>
                </a:solidFill>
              </a:rPr>
              <a:t>Is this what all cults look like?</a:t>
            </a:r>
          </a:p>
        </p:txBody>
      </p:sp>
      <p:sp>
        <p:nvSpPr>
          <p:cNvPr id="9220" name="TextBox 3"/>
          <p:cNvSpPr txBox="1">
            <a:spLocks noChangeArrowheads="1"/>
          </p:cNvSpPr>
          <p:nvPr/>
        </p:nvSpPr>
        <p:spPr bwMode="auto">
          <a:xfrm>
            <a:off x="7248526" y="6021389"/>
            <a:ext cx="30956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(Image 2: vice.com, 2014)</a:t>
            </a:r>
          </a:p>
        </p:txBody>
      </p:sp>
    </p:spTree>
    <p:extLst>
      <p:ext uri="{BB962C8B-B14F-4D97-AF65-F5344CB8AC3E}">
        <p14:creationId xmlns:p14="http://schemas.microsoft.com/office/powerpoint/2010/main" val="370686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919288" y="188914"/>
            <a:ext cx="8229600" cy="981075"/>
          </a:xfrm>
        </p:spPr>
        <p:txBody>
          <a:bodyPr/>
          <a:lstStyle/>
          <a:p>
            <a:pPr eaLnBrk="1" hangingPunct="1"/>
            <a:r>
              <a:rPr lang="en-US" altLang="en-US" smtClean="0">
                <a:solidFill>
                  <a:schemeClr val="tx1"/>
                </a:solidFill>
              </a:rPr>
              <a:t>Definitions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43250" y="1169988"/>
            <a:ext cx="7138988" cy="40322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i="1" smtClean="0"/>
              <a:t>‘a cult as a group or organisation which used any form of psychological coersion to recruit and indoctrinate people so that all previous incidences - spiritual, social, intellectual, financial - are replaced with a new set of values and explanations so that their 'reality' is changed’</a:t>
            </a:r>
            <a:endParaRPr lang="en-US" altLang="en-US" i="1" smtClean="0"/>
          </a:p>
        </p:txBody>
      </p:sp>
      <p:sp>
        <p:nvSpPr>
          <p:cNvPr id="10244" name="TextBox 1"/>
          <p:cNvSpPr txBox="1">
            <a:spLocks noChangeArrowheads="1"/>
          </p:cNvSpPr>
          <p:nvPr/>
        </p:nvSpPr>
        <p:spPr bwMode="auto">
          <a:xfrm>
            <a:off x="6456364" y="5732464"/>
            <a:ext cx="36925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(Howarth </a:t>
            </a:r>
            <a:r>
              <a:rPr lang="en-GB" altLang="en-US" i="1">
                <a:solidFill>
                  <a:srgbClr val="000000"/>
                </a:solidFill>
              </a:rPr>
              <a:t>cited in </a:t>
            </a:r>
            <a:r>
              <a:rPr lang="en-GB" altLang="en-US">
                <a:solidFill>
                  <a:srgbClr val="000000"/>
                </a:solidFill>
              </a:rPr>
              <a:t>Hunt, no date)</a:t>
            </a:r>
          </a:p>
        </p:txBody>
      </p:sp>
    </p:spTree>
    <p:extLst>
      <p:ext uri="{BB962C8B-B14F-4D97-AF65-F5344CB8AC3E}">
        <p14:creationId xmlns:p14="http://schemas.microsoft.com/office/powerpoint/2010/main" val="2595815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1981200" y="2857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/>
              <a:t>Primary Motivations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3000376" y="1171575"/>
            <a:ext cx="7210425" cy="4205288"/>
          </a:xfrm>
        </p:spPr>
        <p:txBody>
          <a:bodyPr/>
          <a:lstStyle/>
          <a:p>
            <a:pPr eaLnBrk="1" hangingPunct="1"/>
            <a:r>
              <a:rPr lang="en-GB" altLang="en-US" smtClean="0"/>
              <a:t>People and Money</a:t>
            </a:r>
          </a:p>
          <a:p>
            <a:pPr eaLnBrk="1" hangingPunct="1"/>
            <a:r>
              <a:rPr lang="en-GB" altLang="en-US" smtClean="0"/>
              <a:t>Power over a mass of people</a:t>
            </a:r>
          </a:p>
          <a:p>
            <a:pPr eaLnBrk="1" hangingPunct="1"/>
            <a:r>
              <a:rPr lang="en-GB" altLang="en-US" smtClean="0"/>
              <a:t>Acquire financial benefits </a:t>
            </a:r>
          </a:p>
          <a:p>
            <a:pPr eaLnBrk="1" hangingPunct="1"/>
            <a:r>
              <a:rPr lang="en-GB" altLang="en-US" smtClean="0"/>
              <a:t>Amass great wealth</a:t>
            </a:r>
          </a:p>
          <a:p>
            <a:pPr eaLnBrk="1" hangingPunct="1"/>
            <a:r>
              <a:rPr lang="en-GB" altLang="en-US" smtClean="0"/>
              <a:t>Ambitions of taking over the world</a:t>
            </a:r>
          </a:p>
          <a:p>
            <a:pPr eaLnBrk="1" hangingPunct="1"/>
            <a:r>
              <a:rPr lang="en-GB" altLang="en-US" smtClean="0"/>
              <a:t>A belief that they are God</a:t>
            </a:r>
          </a:p>
          <a:p>
            <a:pPr eaLnBrk="1" hangingPunct="1"/>
            <a:r>
              <a:rPr lang="en-GB" altLang="en-US" smtClean="0"/>
              <a:t>Mentally ill?</a:t>
            </a:r>
          </a:p>
        </p:txBody>
      </p:sp>
      <p:sp>
        <p:nvSpPr>
          <p:cNvPr id="11268" name="TextBox 3"/>
          <p:cNvSpPr txBox="1">
            <a:spLocks noChangeArrowheads="1"/>
          </p:cNvSpPr>
          <p:nvPr/>
        </p:nvSpPr>
        <p:spPr bwMode="auto">
          <a:xfrm>
            <a:off x="7032626" y="5805489"/>
            <a:ext cx="31781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(Howarth, 2014)</a:t>
            </a:r>
          </a:p>
        </p:txBody>
      </p:sp>
    </p:spTree>
    <p:extLst>
      <p:ext uri="{BB962C8B-B14F-4D97-AF65-F5344CB8AC3E}">
        <p14:creationId xmlns:p14="http://schemas.microsoft.com/office/powerpoint/2010/main" val="2876715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Who is Recruited?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2689225" y="1281292"/>
            <a:ext cx="8642350" cy="40322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Troubled People? (A myth):</a:t>
            </a:r>
          </a:p>
          <a:p>
            <a:pPr marL="0" indent="0" algn="just" eaLnBrk="1" hangingPunct="1">
              <a:buNone/>
            </a:pPr>
            <a:r>
              <a:rPr lang="en-GB" altLang="en-US" sz="2800" i="1" dirty="0"/>
              <a:t>‘The easiest people to recruit are ones with alert, questioning minds who want to debate issues with other people. You take a strong-willed, strong-minded person and put them into a cult environment and the techniques used will break a person down very, very quickly. The smarter, the healthier the mind, the quicker and easier you are to control. It's just one of these tragic realities</a:t>
            </a:r>
            <a:r>
              <a:rPr lang="en-GB" altLang="en-US" sz="2800" dirty="0"/>
              <a:t>’. </a:t>
            </a:r>
          </a:p>
        </p:txBody>
      </p:sp>
      <p:sp>
        <p:nvSpPr>
          <p:cNvPr id="12292" name="TextBox 3"/>
          <p:cNvSpPr txBox="1">
            <a:spLocks noChangeArrowheads="1"/>
          </p:cNvSpPr>
          <p:nvPr/>
        </p:nvSpPr>
        <p:spPr bwMode="auto">
          <a:xfrm>
            <a:off x="8328025" y="5732464"/>
            <a:ext cx="2089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(Howarth, 2014)</a:t>
            </a:r>
          </a:p>
        </p:txBody>
      </p:sp>
    </p:spTree>
    <p:extLst>
      <p:ext uri="{BB962C8B-B14F-4D97-AF65-F5344CB8AC3E}">
        <p14:creationId xmlns:p14="http://schemas.microsoft.com/office/powerpoint/2010/main" val="282180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1125538"/>
            <a:ext cx="7526338" cy="454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extBox 2"/>
          <p:cNvSpPr txBox="1">
            <a:spLocks noChangeArrowheads="1"/>
          </p:cNvSpPr>
          <p:nvPr/>
        </p:nvSpPr>
        <p:spPr bwMode="auto">
          <a:xfrm>
            <a:off x="6600825" y="5876925"/>
            <a:ext cx="36718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>
                <a:solidFill>
                  <a:srgbClr val="000000"/>
                </a:solidFill>
              </a:rPr>
              <a:t>(Image 3: Google Images, 2014) </a:t>
            </a:r>
          </a:p>
        </p:txBody>
      </p:sp>
      <p:sp>
        <p:nvSpPr>
          <p:cNvPr id="13316" name="TextBox 3"/>
          <p:cNvSpPr txBox="1">
            <a:spLocks noChangeArrowheads="1"/>
          </p:cNvSpPr>
          <p:nvPr/>
        </p:nvSpPr>
        <p:spPr bwMode="auto">
          <a:xfrm>
            <a:off x="3359151" y="188913"/>
            <a:ext cx="70580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3600">
                <a:solidFill>
                  <a:srgbClr val="000000"/>
                </a:solidFill>
              </a:rPr>
              <a:t>Recruitment Methods</a:t>
            </a:r>
          </a:p>
        </p:txBody>
      </p:sp>
    </p:spTree>
    <p:extLst>
      <p:ext uri="{BB962C8B-B14F-4D97-AF65-F5344CB8AC3E}">
        <p14:creationId xmlns:p14="http://schemas.microsoft.com/office/powerpoint/2010/main" val="95676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How many cults are there in the UK?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1981200" y="1628776"/>
            <a:ext cx="8229600" cy="4525963"/>
          </a:xfrm>
        </p:spPr>
        <p:txBody>
          <a:bodyPr/>
          <a:lstStyle/>
          <a:p>
            <a:pPr eaLnBrk="1" hangingPunct="1"/>
            <a:r>
              <a:rPr lang="en-GB" altLang="en-US" smtClean="0"/>
              <a:t>Britain 'has 500 cults using mind control': Call for action to avert Waco-style tragedy</a:t>
            </a:r>
          </a:p>
          <a:p>
            <a:pPr eaLnBrk="1" hangingPunct="1"/>
            <a:r>
              <a:rPr lang="en-GB" altLang="en-US" smtClean="0"/>
              <a:t>In America, where there are 2,500 cults and between 3 and 10 million people involved.</a:t>
            </a:r>
          </a:p>
          <a:p>
            <a:pPr eaLnBrk="1" hangingPunct="1"/>
            <a:endParaRPr lang="en-GB" altLang="en-US" smtClean="0"/>
          </a:p>
        </p:txBody>
      </p:sp>
      <p:sp>
        <p:nvSpPr>
          <p:cNvPr id="2" name="TextBox 1"/>
          <p:cNvSpPr txBox="1"/>
          <p:nvPr/>
        </p:nvSpPr>
        <p:spPr>
          <a:xfrm>
            <a:off x="8345510" y="5473521"/>
            <a:ext cx="3078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(Haworth,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405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3143250" y="404813"/>
            <a:ext cx="7067550" cy="5472112"/>
          </a:xfrm>
        </p:spPr>
        <p:txBody>
          <a:bodyPr/>
          <a:lstStyle/>
          <a:p>
            <a:pPr algn="l" eaLnBrk="1" hangingPunct="1"/>
            <a:r>
              <a:rPr lang="en-GB" altLang="en-US" sz="1600"/>
              <a:t>References:</a:t>
            </a:r>
            <a:br>
              <a:rPr lang="en-GB" altLang="en-US" sz="1600"/>
            </a:br>
            <a:r>
              <a:rPr lang="en-GB" altLang="en-US" sz="1600"/>
              <a:t>Haworth, I (2017) This Is How British Cults Works. Available at </a:t>
            </a:r>
            <a:r>
              <a:rPr lang="en-GB" altLang="en-US" sz="1600" i="1">
                <a:hlinkClick r:id="rId2"/>
              </a:rPr>
              <a:t>https://www.vice.com/en_dk/article/uk-cult-information-centre-interview-202 Accessed 05/03/2017</a:t>
            </a:r>
            <a:r>
              <a:rPr lang="en-GB" altLang="en-US" sz="1600" i="1"/>
              <a:t/>
            </a:r>
            <a:br>
              <a:rPr lang="en-GB" altLang="en-US" sz="1600" i="1"/>
            </a:br>
            <a:r>
              <a:rPr lang="en-GB" altLang="en-US" sz="1600" i="1"/>
              <a:t>Hunt, L (no date) Available at </a:t>
            </a:r>
            <a:r>
              <a:rPr lang="en-GB" altLang="en-US" sz="1600" i="1">
                <a:hlinkClick r:id="rId3"/>
              </a:rPr>
              <a:t>http://www.independent.co.uk/news/uk/britain-has-500-cults-using-mind-control-call-for-action-to-avert-waco-style-tragedy-1370977.html</a:t>
            </a:r>
            <a:r>
              <a:rPr lang="en-GB" altLang="en-US" sz="1600" i="1"/>
              <a:t> Accessed 05/03/2017</a:t>
            </a:r>
            <a:r>
              <a:rPr lang="en-GB" altLang="en-US" sz="1600"/>
              <a:t/>
            </a:r>
            <a:br>
              <a:rPr lang="en-GB" altLang="en-US" sz="1600"/>
            </a:br>
            <a:r>
              <a:rPr lang="en-GB" altLang="en-US" sz="1600"/>
              <a:t>Image 2: Google Images Available at </a:t>
            </a:r>
            <a:r>
              <a:rPr lang="en-GB" altLang="en-US" sz="1600">
                <a:hlinkClick r:id="rId4"/>
              </a:rPr>
              <a:t>https://www.google.co.uk/search?q=basic+questions+google+images&amp;client</a:t>
            </a:r>
            <a:r>
              <a:rPr lang="en-GB" altLang="en-US" sz="1600"/>
              <a:t> Accessed 05/03/2017</a:t>
            </a:r>
            <a:br>
              <a:rPr lang="en-GB" altLang="en-US" sz="1600"/>
            </a:br>
            <a:r>
              <a:rPr lang="en-GB" altLang="en-US" sz="1600"/>
              <a:t>Image 2: Available at </a:t>
            </a:r>
            <a:r>
              <a:rPr lang="en-GB" altLang="en-US" sz="1600">
                <a:hlinkClick r:id="rId5"/>
              </a:rPr>
              <a:t>https://www.vice.com/en_dk/article/uk-cult-information-centre-interview-202</a:t>
            </a:r>
            <a:r>
              <a:rPr lang="en-GB" altLang="en-US" sz="1600"/>
              <a:t> Accessed 05/03/17</a:t>
            </a:r>
            <a:br>
              <a:rPr lang="en-GB" altLang="en-US" sz="1600"/>
            </a:br>
            <a:endParaRPr lang="en-GB" altLang="en-US" sz="1600"/>
          </a:p>
        </p:txBody>
      </p:sp>
    </p:spTree>
    <p:extLst>
      <p:ext uri="{BB962C8B-B14F-4D97-AF65-F5344CB8AC3E}">
        <p14:creationId xmlns:p14="http://schemas.microsoft.com/office/powerpoint/2010/main" val="1659840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10"/>
          <p:cNvSpPr>
            <a:spLocks noGrp="1" noChangeArrowheads="1"/>
          </p:cNvSpPr>
          <p:nvPr>
            <p:ph type="ctrTitle"/>
          </p:nvPr>
        </p:nvSpPr>
        <p:spPr>
          <a:xfrm>
            <a:off x="5357611" y="3716339"/>
            <a:ext cx="6001555" cy="1481137"/>
          </a:xfrm>
          <a:noFill/>
        </p:spPr>
        <p:txBody>
          <a:bodyPr anchor="ctr"/>
          <a:lstStyle/>
          <a:p>
            <a:pPr algn="r" eaLnBrk="1" hangingPunct="1"/>
            <a:r>
              <a:rPr lang="es-ES" altLang="en-US" sz="3600" b="1" dirty="0">
                <a:solidFill>
                  <a:schemeClr val="tx1"/>
                </a:solidFill>
              </a:rPr>
              <a:t>SJSS4001: </a:t>
            </a:r>
            <a:br>
              <a:rPr lang="es-ES" altLang="en-US" sz="3600" b="1" dirty="0">
                <a:solidFill>
                  <a:schemeClr val="tx1"/>
                </a:solidFill>
              </a:rPr>
            </a:br>
            <a:r>
              <a:rPr lang="es-ES" altLang="en-US" sz="3600" b="1" dirty="0">
                <a:solidFill>
                  <a:schemeClr val="tx1"/>
                </a:solidFill>
              </a:rPr>
              <a:t>Cult </a:t>
            </a:r>
            <a:r>
              <a:rPr lang="es-ES" altLang="en-US" sz="3600" b="1" dirty="0" smtClean="0">
                <a:solidFill>
                  <a:schemeClr val="tx1"/>
                </a:solidFill>
              </a:rPr>
              <a:t>Membership - 2</a:t>
            </a:r>
            <a:endParaRPr lang="es-ES" altLang="en-US" sz="3600" b="1" dirty="0">
              <a:solidFill>
                <a:schemeClr val="tx1"/>
              </a:solidFill>
            </a:endParaRPr>
          </a:p>
        </p:txBody>
      </p:sp>
      <p:sp>
        <p:nvSpPr>
          <p:cNvPr id="2051" name="Rectangle 115"/>
          <p:cNvSpPr>
            <a:spLocks noGrp="1" noChangeArrowheads="1"/>
          </p:cNvSpPr>
          <p:nvPr>
            <p:ph type="subTitle" idx="1"/>
          </p:nvPr>
        </p:nvSpPr>
        <p:spPr>
          <a:xfrm>
            <a:off x="6311901" y="5589589"/>
            <a:ext cx="3992563" cy="479425"/>
          </a:xfrm>
        </p:spPr>
        <p:txBody>
          <a:bodyPr/>
          <a:lstStyle/>
          <a:p>
            <a:pPr algn="r" eaLnBrk="1" hangingPunct="1"/>
            <a:r>
              <a:rPr lang="es-ES" altLang="en-US" sz="1800"/>
              <a:t>Phillip Morgan: March 2017</a:t>
            </a:r>
          </a:p>
        </p:txBody>
      </p:sp>
    </p:spTree>
    <p:extLst>
      <p:ext uri="{BB962C8B-B14F-4D97-AF65-F5344CB8AC3E}">
        <p14:creationId xmlns:p14="http://schemas.microsoft.com/office/powerpoint/2010/main" val="135121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>
                <a:solidFill>
                  <a:srgbClr val="FF0000"/>
                </a:solidFill>
              </a:rPr>
              <a:t>Warning</a:t>
            </a:r>
            <a:endParaRPr lang="en-GB" b="1" u="sng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11858" y="1223319"/>
            <a:ext cx="9370541" cy="4902845"/>
          </a:xfrm>
        </p:spPr>
        <p:txBody>
          <a:bodyPr/>
          <a:lstStyle/>
          <a:p>
            <a:r>
              <a:rPr lang="en-GB" dirty="0" smtClean="0"/>
              <a:t>With the best of intentions, some people try to infiltrate a cult in order to learn more about it for academic or personal reasons.</a:t>
            </a:r>
          </a:p>
          <a:p>
            <a:pPr marL="0" indent="0" algn="ctr">
              <a:buNone/>
            </a:pPr>
            <a:r>
              <a:rPr lang="en-GB" sz="4800" dirty="0" smtClean="0"/>
              <a:t>UWTSD </a:t>
            </a:r>
          </a:p>
          <a:p>
            <a:pPr marL="0" indent="0" algn="ctr">
              <a:buNone/>
            </a:pPr>
            <a:r>
              <a:rPr lang="en-GB" sz="4800" b="1" u="sng" dirty="0" smtClean="0">
                <a:solidFill>
                  <a:srgbClr val="FF0000"/>
                </a:solidFill>
              </a:rPr>
              <a:t>DOES NOT</a:t>
            </a:r>
          </a:p>
          <a:p>
            <a:pPr marL="0" indent="0" algn="ctr">
              <a:buNone/>
            </a:pPr>
            <a:r>
              <a:rPr lang="en-GB" sz="4800" dirty="0" smtClean="0"/>
              <a:t>RECOMMEND </a:t>
            </a:r>
            <a:r>
              <a:rPr lang="en-GB" sz="4800" smtClean="0"/>
              <a:t>THIS COURSE OF </a:t>
            </a:r>
            <a:r>
              <a:rPr lang="en-GB" sz="4800" dirty="0" smtClean="0"/>
              <a:t>ACTION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09100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Myths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0648" y="1600201"/>
            <a:ext cx="9481751" cy="4525963"/>
          </a:xfrm>
        </p:spPr>
        <p:txBody>
          <a:bodyPr/>
          <a:lstStyle/>
          <a:p>
            <a:r>
              <a:rPr lang="en-GB" dirty="0" smtClean="0"/>
              <a:t>UK disbelief that Cults exist</a:t>
            </a:r>
          </a:p>
          <a:p>
            <a:r>
              <a:rPr lang="en-GB" dirty="0" smtClean="0"/>
              <a:t>Many misunderstandings</a:t>
            </a:r>
          </a:p>
          <a:p>
            <a:r>
              <a:rPr lang="en-GB" dirty="0" smtClean="0"/>
              <a:t>Myths as the result of cult propaganda and Pro-cult activists</a:t>
            </a:r>
          </a:p>
          <a:p>
            <a:r>
              <a:rPr lang="en-GB" dirty="0" smtClean="0"/>
              <a:t>Why?</a:t>
            </a:r>
          </a:p>
          <a:p>
            <a:pPr marL="0" indent="0">
              <a:buNone/>
            </a:pPr>
            <a:r>
              <a:rPr lang="en-GB" dirty="0" smtClean="0"/>
              <a:t>	Because most people are in denial </a:t>
            </a:r>
          </a:p>
          <a:p>
            <a:pPr marL="0" indent="0" algn="ctr">
              <a:buNone/>
            </a:pPr>
            <a:r>
              <a:rPr lang="en-GB" sz="3600" dirty="0" smtClean="0"/>
              <a:t>“it could never happen to me”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365524" y="6126164"/>
            <a:ext cx="3496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(Ross,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94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78483"/>
          </a:xfrm>
        </p:spPr>
        <p:txBody>
          <a:bodyPr/>
          <a:lstStyle/>
          <a:p>
            <a:pPr algn="ctr"/>
            <a:r>
              <a:rPr lang="en-GB" dirty="0" smtClean="0"/>
              <a:t>Myths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67016" y="1343608"/>
            <a:ext cx="9586784" cy="4833355"/>
          </a:xfrm>
        </p:spPr>
        <p:txBody>
          <a:bodyPr/>
          <a:lstStyle/>
          <a:p>
            <a:r>
              <a:rPr lang="en-GB" dirty="0" smtClean="0"/>
              <a:t>People don’t join they are RECRUITED</a:t>
            </a:r>
          </a:p>
          <a:p>
            <a:r>
              <a:rPr lang="en-GB" dirty="0" smtClean="0"/>
              <a:t>By a METHOD not a MESSAGE</a:t>
            </a:r>
          </a:p>
          <a:p>
            <a:r>
              <a:rPr lang="en-GB" dirty="0" smtClean="0"/>
              <a:t>People remain because:</a:t>
            </a:r>
          </a:p>
          <a:p>
            <a:pPr lvl="1"/>
            <a:r>
              <a:rPr lang="en-GB" dirty="0" smtClean="0"/>
              <a:t>Psychological coercion and </a:t>
            </a:r>
          </a:p>
          <a:p>
            <a:pPr lvl="1"/>
            <a:r>
              <a:rPr lang="en-GB" dirty="0" smtClean="0"/>
              <a:t>Because they have nothing better to do</a:t>
            </a:r>
          </a:p>
          <a:p>
            <a:r>
              <a:rPr lang="en-GB" dirty="0" smtClean="0"/>
              <a:t>Cults look to retain people for LIFE or</a:t>
            </a:r>
          </a:p>
          <a:p>
            <a:pPr lvl="1"/>
            <a:r>
              <a:rPr lang="en-GB" dirty="0" smtClean="0"/>
              <a:t>As long as they are valued/needed by the cult</a:t>
            </a:r>
          </a:p>
          <a:p>
            <a:pPr lvl="1"/>
            <a:r>
              <a:rPr lang="en-GB" dirty="0" smtClean="0"/>
              <a:t>It is not a ‘Fad’ or ‘Phase’</a:t>
            </a:r>
          </a:p>
          <a:p>
            <a:r>
              <a:rPr lang="en-GB" dirty="0" smtClean="0"/>
              <a:t>Normal people from normal families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378778" y="5795319"/>
            <a:ext cx="2570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(LeBar, 1989)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96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1026" y="274638"/>
            <a:ext cx="10161373" cy="862184"/>
          </a:xfrm>
        </p:spPr>
        <p:txBody>
          <a:bodyPr/>
          <a:lstStyle/>
          <a:p>
            <a:pPr algn="ctr"/>
            <a:r>
              <a:rPr lang="en-GB" dirty="0" smtClean="0"/>
              <a:t>Blame?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1988" y="1136822"/>
            <a:ext cx="8950411" cy="5288691"/>
          </a:xfrm>
        </p:spPr>
        <p:txBody>
          <a:bodyPr/>
          <a:lstStyle/>
          <a:p>
            <a:r>
              <a:rPr lang="en-GB" dirty="0" smtClean="0"/>
              <a:t>It must be made abundantly clear that</a:t>
            </a:r>
          </a:p>
          <a:p>
            <a:pPr lvl="1"/>
            <a:r>
              <a:rPr lang="en-GB" dirty="0" smtClean="0"/>
              <a:t>Cults are to blame for the problems caused and not</a:t>
            </a:r>
          </a:p>
          <a:p>
            <a:pPr lvl="1"/>
            <a:r>
              <a:rPr lang="en-GB" dirty="0" smtClean="0"/>
              <a:t>The individual and not </a:t>
            </a:r>
          </a:p>
          <a:p>
            <a:pPr lvl="1"/>
            <a:r>
              <a:rPr lang="en-GB" dirty="0" smtClean="0"/>
              <a:t>Their Families</a:t>
            </a:r>
          </a:p>
          <a:p>
            <a:r>
              <a:rPr lang="en-GB" dirty="0" smtClean="0"/>
              <a:t>Remember Cult members are </a:t>
            </a:r>
          </a:p>
          <a:p>
            <a:pPr lvl="1"/>
            <a:r>
              <a:rPr lang="en-GB" dirty="0" smtClean="0"/>
              <a:t>Sincere (sincere victims themselves)</a:t>
            </a:r>
          </a:p>
          <a:p>
            <a:pPr lvl="1"/>
            <a:r>
              <a:rPr lang="en-GB" dirty="0" smtClean="0"/>
              <a:t>As victims need to be treated with love (discuss)</a:t>
            </a:r>
          </a:p>
          <a:p>
            <a:pPr lvl="1"/>
            <a:r>
              <a:rPr lang="en-GB" dirty="0" smtClean="0"/>
              <a:t>Not hostility</a:t>
            </a:r>
          </a:p>
          <a:p>
            <a:pPr lvl="1"/>
            <a:r>
              <a:rPr lang="en-GB" dirty="0" smtClean="0"/>
              <a:t>All ages (not just young people)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588843" y="6042454"/>
            <a:ext cx="2421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(Hassan,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536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Cult Recruiters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9568" y="1136823"/>
            <a:ext cx="9172832" cy="4989342"/>
          </a:xfrm>
        </p:spPr>
        <p:txBody>
          <a:bodyPr/>
          <a:lstStyle/>
          <a:p>
            <a:r>
              <a:rPr lang="en-GB" dirty="0" smtClean="0"/>
              <a:t>Rarely visually identifiable</a:t>
            </a:r>
          </a:p>
          <a:p>
            <a:r>
              <a:rPr lang="en-GB" dirty="0" smtClean="0"/>
              <a:t>Look quite ‘normal’</a:t>
            </a:r>
          </a:p>
          <a:p>
            <a:r>
              <a:rPr lang="en-GB" dirty="0" smtClean="0"/>
              <a:t>Appear friendly</a:t>
            </a:r>
          </a:p>
          <a:p>
            <a:pPr lvl="1"/>
            <a:r>
              <a:rPr lang="en-GB" dirty="0" smtClean="0"/>
              <a:t>Who can become a victim?</a:t>
            </a:r>
          </a:p>
          <a:p>
            <a:r>
              <a:rPr lang="en-GB" dirty="0" smtClean="0"/>
              <a:t>Anyone?</a:t>
            </a:r>
          </a:p>
          <a:p>
            <a:r>
              <a:rPr lang="en-GB" dirty="0" smtClean="0"/>
              <a:t>Persuasive Psychological Techniques are used</a:t>
            </a:r>
          </a:p>
          <a:p>
            <a:r>
              <a:rPr lang="en-GB" dirty="0" smtClean="0"/>
              <a:t>Those who are safest are</a:t>
            </a:r>
          </a:p>
          <a:p>
            <a:pPr lvl="1"/>
            <a:r>
              <a:rPr lang="en-GB" dirty="0" smtClean="0"/>
              <a:t>Those who know how to recognise a Cult</a:t>
            </a:r>
          </a:p>
          <a:p>
            <a:pPr marL="457200" lvl="1" indent="0" algn="r">
              <a:buNone/>
            </a:pPr>
            <a:r>
              <a:rPr lang="en-GB" dirty="0" smtClean="0"/>
              <a:t>(Haworth,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86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 very brief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1988" y="1600201"/>
            <a:ext cx="8950411" cy="4525963"/>
          </a:xfrm>
        </p:spPr>
        <p:txBody>
          <a:bodyPr/>
          <a:lstStyle/>
          <a:p>
            <a:r>
              <a:rPr lang="en-GB" dirty="0" smtClean="0"/>
              <a:t>New groups and philosophies</a:t>
            </a:r>
          </a:p>
          <a:p>
            <a:r>
              <a:rPr lang="en-GB" dirty="0" smtClean="0"/>
              <a:t>Spin-offs from mainline religions</a:t>
            </a:r>
          </a:p>
          <a:p>
            <a:r>
              <a:rPr lang="en-GB" dirty="0" smtClean="0"/>
              <a:t>Independent and individual views</a:t>
            </a:r>
          </a:p>
          <a:p>
            <a:pPr lvl="1"/>
            <a:r>
              <a:rPr lang="en-GB" dirty="0" smtClean="0"/>
              <a:t>Best described as ‘Sects’</a:t>
            </a:r>
          </a:p>
          <a:p>
            <a:r>
              <a:rPr lang="en-GB" dirty="0" smtClean="0"/>
              <a:t>Very different from ‘Cults’</a:t>
            </a:r>
          </a:p>
          <a:p>
            <a:r>
              <a:rPr lang="en-GB" dirty="0" smtClean="0"/>
              <a:t>When did cults first start to appear?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 smtClean="0"/>
              <a:t>(Haworth, 2008)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965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48681"/>
          </a:xfrm>
        </p:spPr>
        <p:txBody>
          <a:bodyPr/>
          <a:lstStyle/>
          <a:p>
            <a:pPr algn="ctr"/>
            <a:r>
              <a:rPr lang="en-GB" dirty="0" smtClean="0"/>
              <a:t>Cults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9503" y="1223319"/>
            <a:ext cx="9564130" cy="4995519"/>
          </a:xfrm>
        </p:spPr>
        <p:txBody>
          <a:bodyPr/>
          <a:lstStyle/>
          <a:p>
            <a:r>
              <a:rPr lang="en-GB" dirty="0" smtClean="0"/>
              <a:t>A post-war phenomenon (i.e. post 1960s)</a:t>
            </a:r>
          </a:p>
          <a:p>
            <a:r>
              <a:rPr lang="en-GB" dirty="0" smtClean="0"/>
              <a:t>Very often initially identified as ‘Religions’ (and still do)</a:t>
            </a:r>
          </a:p>
          <a:p>
            <a:r>
              <a:rPr lang="en-GB" dirty="0" smtClean="0"/>
              <a:t>Contemporary Society</a:t>
            </a:r>
          </a:p>
          <a:p>
            <a:r>
              <a:rPr lang="en-GB" dirty="0" smtClean="0"/>
              <a:t>New type of Cults appear post 1970s</a:t>
            </a:r>
          </a:p>
          <a:p>
            <a:pPr lvl="1"/>
            <a:r>
              <a:rPr lang="en-GB" dirty="0" smtClean="0"/>
              <a:t>‘Therapy Cults’</a:t>
            </a:r>
          </a:p>
          <a:p>
            <a:pPr lvl="1"/>
            <a:r>
              <a:rPr lang="en-GB" dirty="0" smtClean="0"/>
              <a:t>Non-religious</a:t>
            </a:r>
          </a:p>
          <a:p>
            <a:pPr lvl="1"/>
            <a:r>
              <a:rPr lang="en-GB" dirty="0" smtClean="0"/>
              <a:t>‘Personal improvement’ organisations</a:t>
            </a:r>
          </a:p>
          <a:p>
            <a:r>
              <a:rPr lang="en-GB" dirty="0" smtClean="0"/>
              <a:t>Their essence REMAINS the SAME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905102" y="6034172"/>
            <a:ext cx="3286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(Lalich &amp; Madeleine, 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365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1970s onwards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88292" y="1600201"/>
            <a:ext cx="9494108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Emergence of ‘Counter Cult groups’</a:t>
            </a:r>
          </a:p>
          <a:p>
            <a:r>
              <a:rPr lang="en-GB" dirty="0" smtClean="0"/>
              <a:t>Their role</a:t>
            </a:r>
          </a:p>
          <a:p>
            <a:pPr lvl="1"/>
            <a:r>
              <a:rPr lang="en-GB" dirty="0" smtClean="0"/>
              <a:t>Monitor cult activity</a:t>
            </a:r>
          </a:p>
          <a:p>
            <a:pPr lvl="1"/>
            <a:r>
              <a:rPr lang="en-GB" dirty="0" smtClean="0"/>
              <a:t>Counselled families</a:t>
            </a:r>
          </a:p>
          <a:p>
            <a:pPr lvl="1"/>
            <a:r>
              <a:rPr lang="en-GB" dirty="0" smtClean="0"/>
              <a:t>Exposed damaging and deceptive recruitment</a:t>
            </a:r>
          </a:p>
          <a:p>
            <a:pPr lvl="1"/>
            <a:r>
              <a:rPr lang="en-GB" dirty="0" smtClean="0"/>
              <a:t>Identified techniques used to recruit new members</a:t>
            </a:r>
          </a:p>
          <a:p>
            <a:r>
              <a:rPr lang="en-GB" dirty="0" smtClean="0"/>
              <a:t>Earliest known counter group exposed:</a:t>
            </a:r>
          </a:p>
          <a:p>
            <a:r>
              <a:rPr lang="en-GB" dirty="0" smtClean="0"/>
              <a:t>The ‘Jonestown’ tragedy 18</a:t>
            </a:r>
            <a:r>
              <a:rPr lang="en-GB" baseline="30000" dirty="0" smtClean="0"/>
              <a:t>th</a:t>
            </a:r>
            <a:r>
              <a:rPr lang="en-GB" dirty="0" smtClean="0"/>
              <a:t> November 1978</a:t>
            </a:r>
          </a:p>
          <a:p>
            <a:pPr marL="457200" lvl="1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Warning next slide link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79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Warning Distressing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7718" y="1668162"/>
            <a:ext cx="9444681" cy="2582562"/>
          </a:xfrm>
        </p:spPr>
        <p:txBody>
          <a:bodyPr/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The ‘Jonestown’ tragedy 18</a:t>
            </a:r>
            <a:r>
              <a:rPr lang="en-GB" baseline="30000" dirty="0">
                <a:solidFill>
                  <a:prstClr val="black"/>
                </a:solidFill>
              </a:rPr>
              <a:t>th</a:t>
            </a:r>
            <a:r>
              <a:rPr lang="en-GB" dirty="0">
                <a:solidFill>
                  <a:prstClr val="black"/>
                </a:solidFill>
              </a:rPr>
              <a:t> November 1978</a:t>
            </a:r>
          </a:p>
          <a:p>
            <a:pPr lvl="0"/>
            <a:r>
              <a:rPr lang="en-GB" dirty="0">
                <a:solidFill>
                  <a:prstClr val="black"/>
                </a:solidFill>
                <a:hlinkClick r:id="rId2"/>
              </a:rPr>
              <a:t>https://www.documentingreality.com/forum/f237/jonestown-massacre-photos-18-november-1978-a-11317/</a:t>
            </a:r>
            <a:r>
              <a:rPr lang="en-GB" dirty="0">
                <a:solidFill>
                  <a:prstClr val="black"/>
                </a:solidFill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508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2757"/>
          </a:xfrm>
        </p:spPr>
        <p:txBody>
          <a:bodyPr/>
          <a:lstStyle/>
          <a:p>
            <a:pPr algn="ctr"/>
            <a:r>
              <a:rPr lang="en-GB" dirty="0" smtClean="0"/>
              <a:t>Pro and Anti Campaigns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1221" y="920580"/>
            <a:ext cx="9148119" cy="5134231"/>
          </a:xfrm>
        </p:spPr>
        <p:txBody>
          <a:bodyPr/>
          <a:lstStyle/>
          <a:p>
            <a:r>
              <a:rPr lang="en-GB" dirty="0" smtClean="0"/>
              <a:t>Cults – quick response (Anti-smear campaign)</a:t>
            </a:r>
          </a:p>
          <a:p>
            <a:r>
              <a:rPr lang="en-GB" dirty="0" smtClean="0"/>
              <a:t>Claims and counter claims</a:t>
            </a:r>
          </a:p>
          <a:p>
            <a:r>
              <a:rPr lang="en-GB" dirty="0" smtClean="0"/>
              <a:t>Law suits (Why?)</a:t>
            </a:r>
          </a:p>
          <a:p>
            <a:r>
              <a:rPr lang="en-GB" dirty="0" smtClean="0"/>
              <a:t>1970s</a:t>
            </a:r>
          </a:p>
          <a:p>
            <a:r>
              <a:rPr lang="en-GB" dirty="0" smtClean="0"/>
              <a:t>New ‘counter counter-cult’ organisations </a:t>
            </a:r>
          </a:p>
          <a:p>
            <a:r>
              <a:rPr lang="en-GB" dirty="0" smtClean="0"/>
              <a:t>Small numbers of ‘pro-cult’ academics</a:t>
            </a:r>
          </a:p>
          <a:p>
            <a:r>
              <a:rPr lang="en-GB" dirty="0" smtClean="0"/>
              <a:t>Financially aided by the cults</a:t>
            </a:r>
          </a:p>
          <a:p>
            <a:r>
              <a:rPr lang="en-GB" dirty="0" smtClean="0"/>
              <a:t>Muddied the waters suggesting that cults are ‘mostly harmless’.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082216" y="5758249"/>
            <a:ext cx="292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(Haworth,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313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Injustice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98356" y="1600201"/>
            <a:ext cx="9284043" cy="4525963"/>
          </a:xfrm>
        </p:spPr>
        <p:txBody>
          <a:bodyPr/>
          <a:lstStyle/>
          <a:p>
            <a:r>
              <a:rPr lang="en-GB" dirty="0" smtClean="0"/>
              <a:t>Martin Luther King jnr.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	</a:t>
            </a:r>
            <a:r>
              <a:rPr lang="en-GB" sz="3200" dirty="0" smtClean="0"/>
              <a:t>“Injustice anywhere is a threat to justice everywhere”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645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50973"/>
          </a:xfrm>
        </p:spPr>
        <p:txBody>
          <a:bodyPr/>
          <a:lstStyle/>
          <a:p>
            <a:pPr algn="ctr"/>
            <a:r>
              <a:rPr lang="en-GB" dirty="0" smtClean="0"/>
              <a:t>Brainwashing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3578" y="1025611"/>
            <a:ext cx="9518822" cy="5399902"/>
          </a:xfrm>
        </p:spPr>
        <p:txBody>
          <a:bodyPr/>
          <a:lstStyle/>
          <a:p>
            <a:r>
              <a:rPr lang="en-GB" dirty="0" smtClean="0"/>
              <a:t>Used previously in Indo-China and Korea wars</a:t>
            </a:r>
          </a:p>
          <a:p>
            <a:r>
              <a:rPr lang="en-GB" dirty="0" smtClean="0"/>
              <a:t>Psychological coercion</a:t>
            </a:r>
          </a:p>
          <a:p>
            <a:r>
              <a:rPr lang="en-GB" dirty="0" smtClean="0"/>
              <a:t>Thought reform</a:t>
            </a:r>
          </a:p>
          <a:p>
            <a:r>
              <a:rPr lang="en-GB" dirty="0" smtClean="0"/>
              <a:t>Mind control</a:t>
            </a:r>
          </a:p>
          <a:p>
            <a:r>
              <a:rPr lang="en-GB" dirty="0" smtClean="0"/>
              <a:t>Typical methods of recruitment employed by Cults</a:t>
            </a:r>
          </a:p>
          <a:p>
            <a:r>
              <a:rPr lang="en-GB" dirty="0" smtClean="0"/>
              <a:t>Wider reading for those </a:t>
            </a:r>
            <a:r>
              <a:rPr lang="en-GB" dirty="0"/>
              <a:t>i</a:t>
            </a:r>
            <a:r>
              <a:rPr lang="en-GB" dirty="0" smtClean="0"/>
              <a:t>nterested:</a:t>
            </a:r>
          </a:p>
          <a:p>
            <a:pPr lvl="1"/>
            <a:r>
              <a:rPr lang="en-GB" dirty="0" smtClean="0"/>
              <a:t>Dr William Sargant ‘Battle for the Mind’ and ‘The Mind Possessed’</a:t>
            </a:r>
          </a:p>
          <a:p>
            <a:pPr lvl="1"/>
            <a:r>
              <a:rPr lang="en-GB" dirty="0" smtClean="0"/>
              <a:t>Dr Robert Lifton ‘Thought Reform and the Psychology of ‘Totalism’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8701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2757"/>
          </a:xfrm>
        </p:spPr>
        <p:txBody>
          <a:bodyPr/>
          <a:lstStyle/>
          <a:p>
            <a:pPr algn="ctr"/>
            <a:r>
              <a:rPr lang="en-GB" dirty="0" smtClean="0"/>
              <a:t>War of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3069" y="1087395"/>
            <a:ext cx="9407611" cy="5313405"/>
          </a:xfrm>
        </p:spPr>
        <p:txBody>
          <a:bodyPr/>
          <a:lstStyle/>
          <a:p>
            <a:r>
              <a:rPr lang="en-GB" dirty="0" smtClean="0"/>
              <a:t>Cult numbers increase</a:t>
            </a:r>
          </a:p>
          <a:p>
            <a:r>
              <a:rPr lang="en-GB" dirty="0" smtClean="0"/>
              <a:t>But less quickly than if left unchallenged by the counter group work</a:t>
            </a:r>
          </a:p>
          <a:p>
            <a:r>
              <a:rPr lang="en-GB" dirty="0" smtClean="0"/>
              <a:t>New activity:</a:t>
            </a:r>
          </a:p>
          <a:p>
            <a:r>
              <a:rPr lang="en-GB" dirty="0" smtClean="0"/>
              <a:t>Business enterprise (fronts)</a:t>
            </a:r>
          </a:p>
          <a:p>
            <a:r>
              <a:rPr lang="en-GB" dirty="0" smtClean="0"/>
              <a:t>Supported by:</a:t>
            </a:r>
          </a:p>
          <a:p>
            <a:r>
              <a:rPr lang="en-GB" dirty="0" smtClean="0"/>
              <a:t>A pool of willing volunteers/cult members</a:t>
            </a:r>
          </a:p>
          <a:p>
            <a:r>
              <a:rPr lang="en-GB" dirty="0" smtClean="0"/>
              <a:t>Working long hours for little reward</a:t>
            </a:r>
          </a:p>
          <a:p>
            <a:r>
              <a:rPr lang="en-GB" dirty="0" smtClean="0"/>
              <a:t>Generating huge financial capital reserves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392033" y="6153665"/>
            <a:ext cx="1631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(Ross,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22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0629"/>
            <a:ext cx="10515600" cy="1129005"/>
          </a:xfrm>
        </p:spPr>
        <p:txBody>
          <a:bodyPr/>
          <a:lstStyle/>
          <a:p>
            <a:pPr algn="ctr"/>
            <a:r>
              <a:rPr lang="en-GB" dirty="0" smtClean="0"/>
              <a:t>Cult Tragedies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1156" y="1091682"/>
            <a:ext cx="10095471" cy="5085281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1969: Manson family-Actress Sharon Tate and guests killed by followers of Charles Manson</a:t>
            </a:r>
          </a:p>
          <a:p>
            <a:r>
              <a:rPr lang="en-GB" sz="2400" dirty="0" smtClean="0"/>
              <a:t>1974: Symbionese Liberation Army-(Patty Hurst) member die after siege</a:t>
            </a:r>
          </a:p>
          <a:p>
            <a:r>
              <a:rPr lang="en-GB" sz="2400" dirty="0" smtClean="0"/>
              <a:t>1978: People Temple 913 people die</a:t>
            </a:r>
          </a:p>
          <a:p>
            <a:r>
              <a:rPr lang="en-GB" sz="2400" dirty="0" smtClean="0"/>
              <a:t>1993: Davidians-Waco Texas. 83 members die (siege and fire)</a:t>
            </a:r>
          </a:p>
          <a:p>
            <a:r>
              <a:rPr lang="en-GB" sz="2400" dirty="0" smtClean="0"/>
              <a:t>1994: Solar Temple-Switzerland &amp; Canada-53 die</a:t>
            </a:r>
          </a:p>
          <a:p>
            <a:r>
              <a:rPr lang="en-GB" sz="2400" dirty="0" smtClean="0"/>
              <a:t>1995: Solar Temple-France 16 die</a:t>
            </a:r>
          </a:p>
          <a:p>
            <a:r>
              <a:rPr lang="en-GB" sz="2400" dirty="0" smtClean="0"/>
              <a:t>1995:Aum Shinriko-over 5000 injured and 16 die</a:t>
            </a:r>
          </a:p>
          <a:p>
            <a:r>
              <a:rPr lang="en-GB" sz="2400" dirty="0" smtClean="0"/>
              <a:t>1997: Solar Temple Canada 5 die</a:t>
            </a:r>
          </a:p>
          <a:p>
            <a:r>
              <a:rPr lang="en-GB" sz="2400" dirty="0" smtClean="0"/>
              <a:t>1997: Heaven’s Gate-California 39 die</a:t>
            </a:r>
          </a:p>
          <a:p>
            <a:r>
              <a:rPr lang="en-GB" sz="2400" dirty="0" smtClean="0"/>
              <a:t>2000: The Restoration of the Ten Commandments God-Uganda 1,000 believed to have died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9349946" y="5992297"/>
            <a:ext cx="2842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(Haworth,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727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Money Generation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4811" y="1303638"/>
            <a:ext cx="9337589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Initially by begging on city streets</a:t>
            </a:r>
          </a:p>
          <a:p>
            <a:r>
              <a:rPr lang="en-GB" dirty="0" smtClean="0"/>
              <a:t>Subsequently</a:t>
            </a:r>
          </a:p>
          <a:p>
            <a:pPr lvl="1"/>
            <a:r>
              <a:rPr lang="en-GB" dirty="0" smtClean="0"/>
              <a:t>Operating in the ‘Business World’</a:t>
            </a:r>
          </a:p>
          <a:p>
            <a:pPr lvl="1"/>
            <a:r>
              <a:rPr lang="en-GB" dirty="0" smtClean="0"/>
              <a:t>Increased numbers of members</a:t>
            </a:r>
          </a:p>
          <a:p>
            <a:pPr lvl="1"/>
            <a:r>
              <a:rPr lang="en-GB" dirty="0" smtClean="0"/>
              <a:t>Increased influence</a:t>
            </a:r>
          </a:p>
          <a:p>
            <a:pPr lvl="1"/>
            <a:r>
              <a:rPr lang="en-GB" dirty="0" smtClean="0"/>
              <a:t>Members at senior levels of business </a:t>
            </a:r>
          </a:p>
          <a:p>
            <a:pPr lvl="1"/>
            <a:r>
              <a:rPr lang="en-GB" dirty="0" smtClean="0"/>
              <a:t>Positions of power and authority</a:t>
            </a:r>
          </a:p>
          <a:p>
            <a:r>
              <a:rPr lang="en-GB" dirty="0" smtClean="0"/>
              <a:t>1990s </a:t>
            </a:r>
          </a:p>
          <a:p>
            <a:r>
              <a:rPr lang="en-GB" dirty="0" smtClean="0"/>
              <a:t>Cults now pose a significant threat to employees in the corporate world of the 21</a:t>
            </a:r>
            <a:r>
              <a:rPr lang="en-GB" baseline="30000" dirty="0" smtClean="0"/>
              <a:t>st</a:t>
            </a:r>
            <a:r>
              <a:rPr lang="en-GB" dirty="0" smtClean="0"/>
              <a:t> Century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181070" y="5918886"/>
            <a:ext cx="2730844" cy="3707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(Hassan,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782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87814"/>
          </a:xfrm>
        </p:spPr>
        <p:txBody>
          <a:bodyPr/>
          <a:lstStyle/>
          <a:p>
            <a:pPr algn="ctr"/>
            <a:r>
              <a:rPr lang="en-GB" dirty="0" smtClean="0"/>
              <a:t>What then are the issues?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0648" y="1352940"/>
            <a:ext cx="9253151" cy="482402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000" dirty="0" smtClean="0"/>
              <a:t>“People are enticed by the message </a:t>
            </a:r>
          </a:p>
          <a:p>
            <a:pPr marL="0" indent="0" algn="ctr">
              <a:buNone/>
            </a:pPr>
            <a:r>
              <a:rPr lang="en-GB" sz="6000" dirty="0" smtClean="0"/>
              <a:t>but are </a:t>
            </a:r>
          </a:p>
          <a:p>
            <a:pPr marL="0" indent="0" algn="ctr">
              <a:buNone/>
            </a:pPr>
            <a:r>
              <a:rPr lang="en-GB" sz="6000" dirty="0" smtClean="0"/>
              <a:t>controlled by the method”</a:t>
            </a:r>
            <a:endParaRPr lang="en-GB" sz="6000" dirty="0"/>
          </a:p>
        </p:txBody>
      </p:sp>
      <p:sp>
        <p:nvSpPr>
          <p:cNvPr id="4" name="TextBox 3"/>
          <p:cNvSpPr txBox="1"/>
          <p:nvPr/>
        </p:nvSpPr>
        <p:spPr>
          <a:xfrm>
            <a:off x="9292281" y="5807676"/>
            <a:ext cx="2631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(Haworth,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780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Estimated Numbers of Cults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87146" y="1600202"/>
            <a:ext cx="9395254" cy="3898556"/>
          </a:xfrm>
        </p:spPr>
        <p:txBody>
          <a:bodyPr/>
          <a:lstStyle/>
          <a:p>
            <a:r>
              <a:rPr lang="en-GB" dirty="0" smtClean="0"/>
              <a:t>Conservative estimates are</a:t>
            </a:r>
          </a:p>
          <a:p>
            <a:r>
              <a:rPr lang="en-GB" dirty="0" smtClean="0"/>
              <a:t>Between 500 and 1,000</a:t>
            </a:r>
          </a:p>
          <a:p>
            <a:r>
              <a:rPr lang="en-GB" dirty="0" smtClean="0"/>
              <a:t>UK wide </a:t>
            </a:r>
          </a:p>
          <a:p>
            <a:r>
              <a:rPr lang="en-GB" dirty="0" smtClean="0"/>
              <a:t>Statistics confirm that</a:t>
            </a:r>
          </a:p>
          <a:p>
            <a:r>
              <a:rPr lang="en-GB" dirty="0"/>
              <a:t> </a:t>
            </a:r>
            <a:r>
              <a:rPr lang="en-GB" dirty="0" smtClean="0"/>
              <a:t>on a </a:t>
            </a:r>
            <a:r>
              <a:rPr lang="en-GB" i="1" dirty="0" smtClean="0"/>
              <a:t>per capita </a:t>
            </a:r>
            <a:r>
              <a:rPr lang="en-GB" dirty="0" smtClean="0"/>
              <a:t>basis </a:t>
            </a:r>
          </a:p>
          <a:p>
            <a:pPr marL="0" indent="0" algn="ctr">
              <a:buNone/>
            </a:pPr>
            <a:r>
              <a:rPr lang="en-GB" sz="3600" dirty="0" smtClean="0"/>
              <a:t>“the UK has a similar problem to the USA”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316995" y="5894173"/>
            <a:ext cx="249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(Haworth,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5181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0486"/>
          </a:xfrm>
        </p:spPr>
        <p:txBody>
          <a:bodyPr/>
          <a:lstStyle/>
          <a:p>
            <a:pPr algn="ctr"/>
            <a:r>
              <a:rPr lang="en-GB" dirty="0" smtClean="0"/>
              <a:t>Tax Benefits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1011" y="1025612"/>
            <a:ext cx="9590903" cy="5572896"/>
          </a:xfrm>
        </p:spPr>
        <p:txBody>
          <a:bodyPr/>
          <a:lstStyle/>
          <a:p>
            <a:r>
              <a:rPr lang="en-GB" dirty="0" smtClean="0"/>
              <a:t>As a religious Cult </a:t>
            </a:r>
          </a:p>
          <a:p>
            <a:r>
              <a:rPr lang="en-GB" dirty="0" smtClean="0"/>
              <a:t>Many register for tax benefits/purposes</a:t>
            </a:r>
          </a:p>
          <a:p>
            <a:r>
              <a:rPr lang="en-GB" dirty="0" smtClean="0"/>
              <a:t>Legitimising status</a:t>
            </a:r>
          </a:p>
          <a:p>
            <a:r>
              <a:rPr lang="en-GB" dirty="0" smtClean="0"/>
              <a:t>If criticised the cults very often claim persecution</a:t>
            </a:r>
          </a:p>
          <a:p>
            <a:r>
              <a:rPr lang="en-GB" dirty="0" smtClean="0"/>
              <a:t>Using the laws of Liberty they</a:t>
            </a:r>
          </a:p>
          <a:p>
            <a:pPr lvl="1"/>
            <a:r>
              <a:rPr lang="en-GB" dirty="0" smtClean="0"/>
              <a:t>‘To do what they want in the name of their cause’</a:t>
            </a:r>
          </a:p>
          <a:p>
            <a:r>
              <a:rPr lang="en-GB" dirty="0" smtClean="0"/>
              <a:t>Non-Religious Registration</a:t>
            </a:r>
          </a:p>
          <a:p>
            <a:pPr lvl="1"/>
            <a:r>
              <a:rPr lang="en-GB" dirty="0" smtClean="0"/>
              <a:t>Offer intensive courses</a:t>
            </a:r>
          </a:p>
          <a:p>
            <a:pPr lvl="1"/>
            <a:r>
              <a:rPr lang="en-GB" dirty="0" smtClean="0"/>
              <a:t>E.g. long weekend </a:t>
            </a:r>
          </a:p>
          <a:p>
            <a:pPr lvl="1"/>
            <a:r>
              <a:rPr lang="en-GB" dirty="0" smtClean="0"/>
              <a:t>‘New’ therapy to help!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29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Categories of Cult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4788" y="1600201"/>
            <a:ext cx="9407611" cy="4525963"/>
          </a:xfrm>
        </p:spPr>
        <p:txBody>
          <a:bodyPr/>
          <a:lstStyle/>
          <a:p>
            <a:r>
              <a:rPr lang="en-GB" dirty="0" smtClean="0"/>
              <a:t>Discuss this claim…that</a:t>
            </a:r>
          </a:p>
          <a:p>
            <a:r>
              <a:rPr lang="en-GB" dirty="0" smtClean="0"/>
              <a:t>Most fit into one of the following categorisations:</a:t>
            </a:r>
          </a:p>
          <a:p>
            <a:endParaRPr lang="en-GB" dirty="0"/>
          </a:p>
          <a:p>
            <a:pPr algn="ctr"/>
            <a:r>
              <a:rPr lang="en-GB" sz="4000" dirty="0" smtClean="0"/>
              <a:t>‘Religious Cult’</a:t>
            </a:r>
          </a:p>
          <a:p>
            <a:pPr marL="457200" lvl="1" indent="0" algn="ctr">
              <a:buNone/>
            </a:pPr>
            <a:endParaRPr lang="en-GB" sz="3600" dirty="0" smtClean="0"/>
          </a:p>
          <a:p>
            <a:pPr algn="ctr"/>
            <a:r>
              <a:rPr lang="en-GB" sz="4000" dirty="0" smtClean="0"/>
              <a:t>‘Therapy Cult’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63509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7855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/>
              <a:t>Categories of Cult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70205" y="1212980"/>
            <a:ext cx="4388708" cy="5002469"/>
          </a:xfrm>
        </p:spPr>
        <p:txBody>
          <a:bodyPr/>
          <a:lstStyle/>
          <a:p>
            <a:r>
              <a:rPr lang="en-GB" sz="2400" b="1" dirty="0" smtClean="0"/>
              <a:t>Religious Cult:</a:t>
            </a:r>
          </a:p>
          <a:p>
            <a:r>
              <a:rPr lang="en-GB" sz="2400" dirty="0" smtClean="0"/>
              <a:t>Communal living is common</a:t>
            </a:r>
          </a:p>
          <a:p>
            <a:r>
              <a:rPr lang="en-GB" sz="2400" dirty="0" smtClean="0"/>
              <a:t>Members usually </a:t>
            </a:r>
            <a:r>
              <a:rPr lang="en-GB" sz="2400" dirty="0" smtClean="0">
                <a:solidFill>
                  <a:srgbClr val="FF0000"/>
                </a:solidFill>
              </a:rPr>
              <a:t>do not </a:t>
            </a:r>
            <a:r>
              <a:rPr lang="en-GB" sz="2400" dirty="0" smtClean="0"/>
              <a:t>join the general workforce</a:t>
            </a:r>
          </a:p>
          <a:p>
            <a:r>
              <a:rPr lang="en-GB" sz="2400" dirty="0" smtClean="0"/>
              <a:t>Average age of recruitment 20s</a:t>
            </a:r>
          </a:p>
          <a:p>
            <a:r>
              <a:rPr lang="en-GB" sz="2400" dirty="0" smtClean="0"/>
              <a:t>Registered as a religious group</a:t>
            </a:r>
          </a:p>
          <a:p>
            <a:r>
              <a:rPr lang="en-GB" sz="2400" dirty="0" smtClean="0"/>
              <a:t>Offer membership of a group concerned with world improvement via: political, spiritual or other means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29848" y="1147665"/>
            <a:ext cx="4223951" cy="4857719"/>
          </a:xfrm>
        </p:spPr>
        <p:txBody>
          <a:bodyPr/>
          <a:lstStyle/>
          <a:p>
            <a:r>
              <a:rPr lang="en-GB" sz="2400" b="1" dirty="0"/>
              <a:t>Therapy Cult:</a:t>
            </a:r>
          </a:p>
          <a:p>
            <a:r>
              <a:rPr lang="en-GB" sz="2400" dirty="0"/>
              <a:t>Communal living is rare</a:t>
            </a:r>
          </a:p>
          <a:p>
            <a:r>
              <a:rPr lang="en-GB" sz="2400" dirty="0"/>
              <a:t>Members keep their ordinary job</a:t>
            </a:r>
          </a:p>
          <a:p>
            <a:r>
              <a:rPr lang="en-GB" sz="2400" dirty="0"/>
              <a:t>Average age of recruitment mid 30s</a:t>
            </a:r>
          </a:p>
          <a:p>
            <a:r>
              <a:rPr lang="en-GB" sz="2400" dirty="0"/>
              <a:t>Registered as Non-Profit making</a:t>
            </a:r>
          </a:p>
          <a:p>
            <a:r>
              <a:rPr lang="en-GB" sz="2400" dirty="0"/>
              <a:t>Offer association with group giving some kind of therapy or self-improvement technique</a:t>
            </a:r>
          </a:p>
        </p:txBody>
      </p:sp>
    </p:spTree>
    <p:extLst>
      <p:ext uri="{BB962C8B-B14F-4D97-AF65-F5344CB8AC3E}">
        <p14:creationId xmlns:p14="http://schemas.microsoft.com/office/powerpoint/2010/main" val="227704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Definition of a Cult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3070" y="1600201"/>
            <a:ext cx="925933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Howarth, 2008 definition of a Cult as: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Every cult can be defined as a group having all of the following characteristics’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(see next slide)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5255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124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8929" y="1175657"/>
            <a:ext cx="9724767" cy="4879154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It uses psychological coercion to recruit, indoctrinate and retain its members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It forma an elitist totalitarian society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Its founder-leader is self-appointed, dogmatic, messianic, not accountable and has charisma.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It believes that the ‘end justify the means’ in order to solicit funds or recruit people (Called ‘heavenly deception’)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Its wealth does not benefit its members or society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512438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38524"/>
          </a:xfrm>
        </p:spPr>
        <p:txBody>
          <a:bodyPr/>
          <a:lstStyle/>
          <a:p>
            <a:pPr algn="ctr"/>
            <a:r>
              <a:rPr lang="en-GB" dirty="0" smtClean="0"/>
              <a:t>Mind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6638" y="1306286"/>
            <a:ext cx="8907162" cy="5069800"/>
          </a:xfrm>
        </p:spPr>
        <p:txBody>
          <a:bodyPr/>
          <a:lstStyle/>
          <a:p>
            <a:r>
              <a:rPr lang="en-GB" dirty="0" smtClean="0"/>
              <a:t>Usually takes only 3 to 4 days</a:t>
            </a:r>
          </a:p>
          <a:p>
            <a:r>
              <a:rPr lang="en-GB" dirty="0" smtClean="0"/>
              <a:t>Using a combination of mind controlling techniques </a:t>
            </a:r>
          </a:p>
          <a:p>
            <a:r>
              <a:rPr lang="en-GB" dirty="0"/>
              <a:t>A</a:t>
            </a:r>
            <a:r>
              <a:rPr lang="en-GB" dirty="0" smtClean="0"/>
              <a:t>gainst unsuspecting individuals</a:t>
            </a:r>
          </a:p>
          <a:p>
            <a:r>
              <a:rPr lang="en-GB" dirty="0" smtClean="0"/>
              <a:t>Designed to break people down </a:t>
            </a:r>
          </a:p>
          <a:p>
            <a:r>
              <a:rPr lang="en-GB" dirty="0" smtClean="0"/>
              <a:t>Physically  and mentally </a:t>
            </a:r>
          </a:p>
          <a:p>
            <a:r>
              <a:rPr lang="en-GB" dirty="0" smtClean="0"/>
              <a:t>Removing the individuals ability to:</a:t>
            </a:r>
          </a:p>
          <a:p>
            <a:pPr lvl="1"/>
            <a:r>
              <a:rPr lang="en-GB" dirty="0" smtClean="0"/>
              <a:t>Think critically</a:t>
            </a:r>
          </a:p>
          <a:p>
            <a:pPr lvl="1"/>
            <a:r>
              <a:rPr lang="en-GB" dirty="0" smtClean="0"/>
              <a:t>Think freely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79107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1090" y="274638"/>
            <a:ext cx="9781309" cy="1143000"/>
          </a:xfrm>
        </p:spPr>
        <p:txBody>
          <a:bodyPr/>
          <a:lstStyle/>
          <a:p>
            <a:pPr algn="ctr"/>
            <a:r>
              <a:rPr lang="en-GB" dirty="0" smtClean="0"/>
              <a:t>‘It could never happen to me’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9091" y="1773382"/>
            <a:ext cx="9504218" cy="406645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Incorrect assumptions that: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sz="4400" dirty="0">
                <a:solidFill>
                  <a:srgbClr val="000000"/>
                </a:solidFill>
                <a:ea typeface="+mj-ea"/>
              </a:rPr>
              <a:t>‘I could never be recruited into a cult</a:t>
            </a:r>
            <a:r>
              <a:rPr lang="en-GB" sz="4400" dirty="0" smtClean="0">
                <a:solidFill>
                  <a:srgbClr val="000000"/>
                </a:solidFill>
                <a:ea typeface="+mj-ea"/>
              </a:rPr>
              <a:t>’</a:t>
            </a:r>
          </a:p>
          <a:p>
            <a:pPr marL="0" indent="0">
              <a:buNone/>
            </a:pPr>
            <a:r>
              <a:rPr lang="en-GB" dirty="0"/>
              <a:t>Wrongly assuming </a:t>
            </a:r>
            <a:r>
              <a:rPr lang="en-GB" dirty="0" smtClean="0"/>
              <a:t>that:</a:t>
            </a:r>
          </a:p>
          <a:p>
            <a:pPr marL="0" indent="0">
              <a:buNone/>
            </a:pPr>
            <a:r>
              <a:rPr lang="en-GB" sz="4400" dirty="0" smtClean="0">
                <a:solidFill>
                  <a:srgbClr val="000000"/>
                </a:solidFill>
                <a:ea typeface="+mj-ea"/>
              </a:rPr>
              <a:t>Before they were recruited….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40234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47636" y="544945"/>
            <a:ext cx="913476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They were inadequate people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They were obviously people without direction in their lives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They were probably not very intelligent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They must come from a dysfunctional families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They must have had no or low esteem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They were probably not very well educated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They probably had no faith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They were lost souls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They were searching for something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 smtClean="0"/>
              <a:t>They were teenagers with nothing better to do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6384954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Likely Recruit?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5427" y="1649628"/>
            <a:ext cx="9555892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Upper income family background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Average to above average intelligence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Good education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Idealistic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487297" y="5609968"/>
            <a:ext cx="5095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(Haworth, 2008; Hassan, 2016; Ross,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09092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11611"/>
          </a:xfrm>
        </p:spPr>
        <p:txBody>
          <a:bodyPr/>
          <a:lstStyle/>
          <a:p>
            <a:r>
              <a:rPr lang="en-GB" dirty="0" smtClean="0"/>
              <a:t>Personality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6508" y="1025611"/>
            <a:ext cx="9984260" cy="5100553"/>
          </a:xfrm>
        </p:spPr>
        <p:txBody>
          <a:bodyPr/>
          <a:lstStyle/>
          <a:p>
            <a:r>
              <a:rPr lang="en-GB" dirty="0" smtClean="0"/>
              <a:t>Having succumb to techniques of mind control the recruit will act:</a:t>
            </a:r>
          </a:p>
          <a:p>
            <a:pPr lvl="1"/>
            <a:r>
              <a:rPr lang="en-GB" dirty="0" smtClean="0"/>
              <a:t>Against their former moral code</a:t>
            </a:r>
          </a:p>
          <a:p>
            <a:pPr lvl="1"/>
            <a:r>
              <a:rPr lang="en-GB" dirty="0" smtClean="0"/>
              <a:t>Against former religious beliefs</a:t>
            </a:r>
          </a:p>
          <a:p>
            <a:pPr lvl="1"/>
            <a:r>
              <a:rPr lang="en-GB" dirty="0" smtClean="0"/>
              <a:t>Against family interests</a:t>
            </a:r>
          </a:p>
          <a:p>
            <a:pPr lvl="1"/>
            <a:r>
              <a:rPr lang="en-GB" dirty="0" smtClean="0"/>
              <a:t>Against own financial interests</a:t>
            </a:r>
          </a:p>
          <a:p>
            <a:pPr lvl="1"/>
            <a:r>
              <a:rPr lang="en-GB" dirty="0" smtClean="0"/>
              <a:t>Against own physical/mental well-being</a:t>
            </a:r>
          </a:p>
          <a:p>
            <a:pPr lvl="1"/>
            <a:r>
              <a:rPr lang="en-GB" dirty="0" smtClean="0"/>
              <a:t>Against employers accepted code of practice</a:t>
            </a:r>
          </a:p>
          <a:p>
            <a:pPr lvl="1"/>
            <a:r>
              <a:rPr lang="en-GB" dirty="0" smtClean="0"/>
              <a:t>Against the interests of society</a:t>
            </a:r>
          </a:p>
          <a:p>
            <a:pPr lvl="1"/>
            <a:r>
              <a:rPr lang="en-GB" dirty="0" smtClean="0"/>
              <a:t>Against the law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8377881" y="5955957"/>
            <a:ext cx="3632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(Lightening Guides,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02911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13005" y="914400"/>
            <a:ext cx="948999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Useful links:</a:t>
            </a:r>
          </a:p>
          <a:p>
            <a:r>
              <a:rPr lang="en-GB" dirty="0" smtClean="0"/>
              <a:t>West, N. (2010) Active Post. ‘</a:t>
            </a:r>
            <a:r>
              <a:rPr lang="en-GB" i="1" dirty="0" smtClean="0"/>
              <a:t>10 Modern Methods of Mind control</a:t>
            </a:r>
            <a:r>
              <a:rPr lang="en-GB" dirty="0" smtClean="0"/>
              <a:t>. Available at </a:t>
            </a:r>
            <a:endParaRPr lang="en-GB" i="1" dirty="0" smtClean="0"/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www.activistpost.com/2010/12/10-modern-methods-of-mind-control.html Accessed on 12.03.2017</a:t>
            </a:r>
            <a:r>
              <a:rPr lang="en-GB" dirty="0" smtClean="0"/>
              <a:t>. </a:t>
            </a:r>
          </a:p>
          <a:p>
            <a:r>
              <a:rPr lang="en-GB" dirty="0" err="1" smtClean="0"/>
              <a:t>Langonw</a:t>
            </a:r>
            <a:r>
              <a:rPr lang="en-GB" dirty="0" smtClean="0"/>
              <a:t>, M. D. (1988) ‘</a:t>
            </a:r>
            <a:r>
              <a:rPr lang="en-GB" i="1" dirty="0" smtClean="0"/>
              <a:t>Cults &amp; Mind Control</a:t>
            </a:r>
            <a:r>
              <a:rPr lang="en-GB" dirty="0" smtClean="0"/>
              <a:t>’. Available at</a:t>
            </a:r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www.bibliotecapleyades.net/sociopolitica/esp_sociopol_mindcon27.htm Accessed on 12.03,2017</a:t>
            </a:r>
            <a:r>
              <a:rPr lang="en-GB" dirty="0" smtClean="0"/>
              <a:t>.</a:t>
            </a:r>
          </a:p>
          <a:p>
            <a:r>
              <a:rPr lang="en-GB" dirty="0" smtClean="0"/>
              <a:t>See also Handout</a:t>
            </a:r>
          </a:p>
          <a:p>
            <a:r>
              <a:rPr lang="en-GB" dirty="0" smtClean="0"/>
              <a:t>Haworth, I (2008) Social Harmony.  Cults, A Practical Guide.. London, UK: The Cult Information Centre.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8173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70209" y="0"/>
            <a:ext cx="910693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is the difference between a Cult and a Religion?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4174637"/>
              </p:ext>
            </p:extLst>
          </p:nvPr>
        </p:nvGraphicFramePr>
        <p:xfrm>
          <a:off x="2031998" y="373676"/>
          <a:ext cx="9459786" cy="6217920"/>
        </p:xfrm>
        <a:graphic>
          <a:graphicData uri="http://schemas.openxmlformats.org/drawingml/2006/table">
            <a:tbl>
              <a:tblPr firstRow="1" bandRow="1">
                <a:tableStyleId>{2A488322-F2BA-4B5B-9748-0D474271808F}</a:tableStyleId>
              </a:tblPr>
              <a:tblGrid>
                <a:gridCol w="4729893"/>
                <a:gridCol w="4729893"/>
              </a:tblGrid>
              <a:tr h="35381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Religion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Cult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Conversion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Coercion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Commitment chosen freely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Commitment via psychological force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Between individual and God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Between individual and Group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Empowers members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Disempowers members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Increases discernment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Decrease</a:t>
                      </a:r>
                      <a:r>
                        <a:rPr lang="en-GB" baseline="0" dirty="0" smtClean="0"/>
                        <a:t>s discernment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Unconditional love for members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Conditional love for members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Recognises the value of family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Alienates members</a:t>
                      </a:r>
                      <a:r>
                        <a:rPr lang="en-GB" baseline="0" dirty="0" smtClean="0"/>
                        <a:t> from family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Growth &amp; maturing</a:t>
                      </a:r>
                      <a:r>
                        <a:rPr lang="en-GB" baseline="0" dirty="0" smtClean="0"/>
                        <a:t> of members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Regression and stunting of members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Individual uniqueness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Cloned personalities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Happiness &amp; fulfilment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Artificial high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Unity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Uniformity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Truth leads the experience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Experience becomes the truth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r>
                        <a:rPr lang="en-GB" dirty="0" smtClean="0"/>
                        <a:t>Accountability of leadership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 accountability of leadership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Questioning encouraged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Questioning discouraged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Honesty prevails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The end justifies the means</a:t>
                      </a:r>
                      <a:endParaRPr lang="en-GB" dirty="0"/>
                    </a:p>
                  </a:txBody>
                  <a:tcPr/>
                </a:tc>
              </a:tr>
              <a:tr h="35381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Does not hide</a:t>
                      </a:r>
                      <a:r>
                        <a:rPr lang="en-GB" baseline="0" dirty="0" smtClean="0"/>
                        <a:t> behind fronts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Hides behind fronts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286033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47784" y="345989"/>
            <a:ext cx="9662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is the difference between Therapies and Cults?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0175132"/>
              </p:ext>
            </p:extLst>
          </p:nvPr>
        </p:nvGraphicFramePr>
        <p:xfrm>
          <a:off x="2032000" y="954444"/>
          <a:ext cx="9978768" cy="508508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989384"/>
                <a:gridCol w="4989384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Therapy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Cult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Rehabilitates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Debilitates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Objective:</a:t>
                      </a:r>
                      <a:r>
                        <a:rPr lang="en-GB" baseline="0" dirty="0" smtClean="0"/>
                        <a:t> goals agreed by client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Objective: leader’s goals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Promotes healthy relationships with others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Fosters alienation from</a:t>
                      </a:r>
                      <a:r>
                        <a:rPr lang="en-GB" baseline="0" dirty="0" smtClean="0"/>
                        <a:t> others</a:t>
                      </a:r>
                      <a:endParaRPr lang="en-GB" dirty="0"/>
                    </a:p>
                  </a:txBody>
                  <a:tcPr/>
                </a:tc>
              </a:tr>
              <a:tr h="317752">
                <a:tc>
                  <a:txBody>
                    <a:bodyPr/>
                    <a:lstStyle/>
                    <a:p>
                      <a:r>
                        <a:rPr lang="en-GB" dirty="0" smtClean="0"/>
                        <a:t>Aim: Independence of client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Aim: dependence of the client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Psychologically enables the client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Psychologically disables the client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Questioning encouraged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Questioning discouraged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Decision-making ability enhanced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Decision making ability impaired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Therapist accountable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Cult leader not accountable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Qualifications recognised by outside body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Self-appointed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Fees agreed in advance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Fees often inflated once member is under mind-control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For the benefit of the client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For the benefit of the leader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Does not</a:t>
                      </a:r>
                      <a:r>
                        <a:rPr lang="en-GB" baseline="0" dirty="0" smtClean="0"/>
                        <a:t> hide behind fronts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Hides behind fronts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123974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25113"/>
          </a:xfrm>
        </p:spPr>
        <p:txBody>
          <a:bodyPr/>
          <a:lstStyle/>
          <a:p>
            <a:r>
              <a:rPr lang="en-GB" dirty="0" smtClean="0"/>
              <a:t>So! What do we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8227" y="1254212"/>
            <a:ext cx="10070756" cy="5270156"/>
          </a:xfrm>
        </p:spPr>
        <p:txBody>
          <a:bodyPr/>
          <a:lstStyle/>
          <a:p>
            <a:r>
              <a:rPr lang="en-GB" dirty="0" smtClean="0"/>
              <a:t>Avoid being recruited-seems obvious, but beware of:</a:t>
            </a:r>
          </a:p>
          <a:p>
            <a:r>
              <a:rPr lang="en-GB" dirty="0" smtClean="0"/>
              <a:t>Attending meetings though the use of Guilt</a:t>
            </a:r>
          </a:p>
          <a:p>
            <a:r>
              <a:rPr lang="en-GB" dirty="0" smtClean="0"/>
              <a:t>People with easy answers to World problems</a:t>
            </a:r>
          </a:p>
          <a:p>
            <a:r>
              <a:rPr lang="en-GB" dirty="0" smtClean="0"/>
              <a:t>Invitations with ‘Free Meals’ or ‘Lectures’</a:t>
            </a:r>
          </a:p>
          <a:p>
            <a:r>
              <a:rPr lang="en-GB" dirty="0" smtClean="0"/>
              <a:t>Pressure because ‘everyone else is doing it’</a:t>
            </a:r>
          </a:p>
          <a:p>
            <a:r>
              <a:rPr lang="en-GB" dirty="0" smtClean="0"/>
              <a:t>Evasive answers to your questions (hidden agenda)</a:t>
            </a:r>
          </a:p>
          <a:p>
            <a:r>
              <a:rPr lang="en-GB" dirty="0" smtClean="0"/>
              <a:t>The use of hypnosis</a:t>
            </a:r>
          </a:p>
          <a:p>
            <a:r>
              <a:rPr lang="en-GB" dirty="0" smtClean="0"/>
              <a:t>Offers of ‘Meditation’ or ‘Relaxation’ techniques</a:t>
            </a:r>
          </a:p>
          <a:p>
            <a:r>
              <a:rPr lang="en-GB" dirty="0" smtClean="0"/>
              <a:t>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397327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75686"/>
          </a:xfrm>
        </p:spPr>
        <p:txBody>
          <a:bodyPr/>
          <a:lstStyle/>
          <a:p>
            <a:r>
              <a:rPr lang="en-GB" dirty="0">
                <a:solidFill>
                  <a:srgbClr val="000000"/>
                </a:solidFill>
              </a:rPr>
              <a:t>So! What </a:t>
            </a:r>
            <a:r>
              <a:rPr lang="en-GB" dirty="0" smtClean="0">
                <a:solidFill>
                  <a:srgbClr val="000000"/>
                </a:solidFill>
              </a:rPr>
              <a:t>could </a:t>
            </a:r>
            <a:r>
              <a:rPr lang="en-GB" dirty="0">
                <a:solidFill>
                  <a:srgbClr val="000000"/>
                </a:solidFill>
              </a:rPr>
              <a:t>we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7470" y="1050325"/>
            <a:ext cx="8686800" cy="507584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 better informed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 alert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Warn your community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Advise your local media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Place books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Help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068962" y="5486400"/>
            <a:ext cx="3855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(Haworth,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25492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37470"/>
          </a:xfrm>
        </p:spPr>
        <p:txBody>
          <a:bodyPr/>
          <a:lstStyle/>
          <a:p>
            <a:r>
              <a:rPr lang="en-GB" dirty="0" smtClean="0"/>
              <a:t>Class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8864" y="1112109"/>
            <a:ext cx="9959547" cy="5014056"/>
          </a:xfrm>
        </p:spPr>
        <p:txBody>
          <a:bodyPr/>
          <a:lstStyle/>
          <a:p>
            <a:r>
              <a:rPr lang="en-GB" dirty="0" smtClean="0"/>
              <a:t>Read the diary of a Cult recruitment story provided and examine the question: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Why you do you think that the woman </a:t>
            </a:r>
          </a:p>
          <a:p>
            <a:pPr marL="0" indent="0" algn="ctr">
              <a:buNone/>
            </a:pPr>
            <a:r>
              <a:rPr lang="en-GB" dirty="0" smtClean="0"/>
              <a:t>was vulnerable to </a:t>
            </a:r>
          </a:p>
          <a:p>
            <a:pPr marL="0" indent="0" algn="ctr">
              <a:buNone/>
            </a:pPr>
            <a:r>
              <a:rPr lang="en-GB" dirty="0" smtClean="0"/>
              <a:t>recruitment and manipulation?</a:t>
            </a:r>
          </a:p>
          <a:p>
            <a:pPr marL="0" indent="0" algn="ctr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72542443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5362" y="1600201"/>
            <a:ext cx="9457038" cy="4525963"/>
          </a:xfrm>
        </p:spPr>
        <p:txBody>
          <a:bodyPr/>
          <a:lstStyle/>
          <a:p>
            <a:pPr lvl="0"/>
            <a:r>
              <a:rPr lang="en-GB" dirty="0">
                <a:solidFill>
                  <a:srgbClr val="000000"/>
                </a:solidFill>
              </a:rPr>
              <a:t>Read the diary of a Cult recruitment story provided and examine the question: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You have just realised that your best friend is in a cult and is trying to recruit you –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How do you respond?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6135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46638" y="506627"/>
            <a:ext cx="9279924" cy="3774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References: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Barlow, K. (2007) The Abode of Love. London, UK: Mainstream Publishing.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Hassan, S. (2016) Combatting Mind Control. USA: A Freedom of Mind Press.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Haworth, I. (2008) Social Harmon? Cults; A Practical Guide. London, UK: Cult Information Centre. 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Lalich, J. and Tobias, M. (2006) Take Back Your Life. California, USA: Bay Tree Publishing.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LeBar, J. J. (1989) Cults, Sects, and the New Age. Indiana, USA: Our Sunday Visitor Publishing.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Lightening Guides (2015) Cults. California, USA: Lightening Guides.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Ross, R. A. (2014) Cults, Inside and Out. USA: CreateSpace Independent Publishing.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155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</TotalTime>
  <Words>2308</Words>
  <Application>Microsoft Office PowerPoint</Application>
  <PresentationFormat>Widescreen</PresentationFormat>
  <Paragraphs>406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51</vt:i4>
      </vt:variant>
    </vt:vector>
  </HeadingPairs>
  <TitlesOfParts>
    <vt:vector size="56" baseType="lpstr">
      <vt:lpstr>Arial</vt:lpstr>
      <vt:lpstr>Calibri</vt:lpstr>
      <vt:lpstr>Times New Roman</vt:lpstr>
      <vt:lpstr>Diseño predeterminado</vt:lpstr>
      <vt:lpstr>1_Diseño predeterminado</vt:lpstr>
      <vt:lpstr>SJSS4001 Cults:  A Basic Guide</vt:lpstr>
      <vt:lpstr>SJSS4001:  Cult Membership - 1</vt:lpstr>
      <vt:lpstr>PowerPoint Presentation</vt:lpstr>
      <vt:lpstr>Defining the meaning of ‘Cult’</vt:lpstr>
      <vt:lpstr>Defining the meaning of ‘Cult’</vt:lpstr>
      <vt:lpstr>Defining the meaning of ‘Cult’</vt:lpstr>
      <vt:lpstr>Defining the meaning of ‘Cult’</vt:lpstr>
      <vt:lpstr>Defining the meaning of ‘Cult’</vt:lpstr>
      <vt:lpstr>PowerPoint Presentation</vt:lpstr>
      <vt:lpstr>Definitions</vt:lpstr>
      <vt:lpstr>Primary Motivations</vt:lpstr>
      <vt:lpstr>Who is Recruited?</vt:lpstr>
      <vt:lpstr>PowerPoint Presentation</vt:lpstr>
      <vt:lpstr>How many cults are there in the UK?</vt:lpstr>
      <vt:lpstr>References: Haworth, I (2017) This Is How British Cults Works. Available at https://www.vice.com/en_dk/article/uk-cult-information-centre-interview-202 Accessed 05/03/2017 Hunt, L (no date) Available at http://www.independent.co.uk/news/uk/britain-has-500-cults-using-mind-control-call-for-action-to-avert-waco-style-tragedy-1370977.html Accessed 05/03/2017 Image 2: Google Images Available at https://www.google.co.uk/search?q=basic+questions+google+images&amp;client Accessed 05/03/2017 Image 2: Available at https://www.vice.com/en_dk/article/uk-cult-information-centre-interview-202 Accessed 05/03/17 </vt:lpstr>
      <vt:lpstr>SJSS4001:  Cult Membership - 2</vt:lpstr>
      <vt:lpstr>Warning</vt:lpstr>
      <vt:lpstr>The Myths</vt:lpstr>
      <vt:lpstr>Myths</vt:lpstr>
      <vt:lpstr>Blame?</vt:lpstr>
      <vt:lpstr>Cult Recruiters</vt:lpstr>
      <vt:lpstr>A very brief History</vt:lpstr>
      <vt:lpstr>Cults</vt:lpstr>
      <vt:lpstr>1970s onwards</vt:lpstr>
      <vt:lpstr>Warning Distressing Images</vt:lpstr>
      <vt:lpstr>Pro and Anti Campaigns</vt:lpstr>
      <vt:lpstr>Injustice</vt:lpstr>
      <vt:lpstr>Brainwashing Techniques</vt:lpstr>
      <vt:lpstr>War of Information</vt:lpstr>
      <vt:lpstr>Cult Tragedies</vt:lpstr>
      <vt:lpstr>Money Generation</vt:lpstr>
      <vt:lpstr>What then are the issues?</vt:lpstr>
      <vt:lpstr>Estimated Numbers of Cults</vt:lpstr>
      <vt:lpstr>Tax Benefits </vt:lpstr>
      <vt:lpstr>Categories of Cult</vt:lpstr>
      <vt:lpstr>Categories of Cult</vt:lpstr>
      <vt:lpstr>Definition of a Cult</vt:lpstr>
      <vt:lpstr>Definition</vt:lpstr>
      <vt:lpstr>Mind Control</vt:lpstr>
      <vt:lpstr>‘It could never happen to me’ </vt:lpstr>
      <vt:lpstr>PowerPoint Presentation</vt:lpstr>
      <vt:lpstr>The Likely Recruit?</vt:lpstr>
      <vt:lpstr>Personality Change</vt:lpstr>
      <vt:lpstr>PowerPoint Presentation</vt:lpstr>
      <vt:lpstr>PowerPoint Presentation</vt:lpstr>
      <vt:lpstr>PowerPoint Presentation</vt:lpstr>
      <vt:lpstr>So! What do we do?</vt:lpstr>
      <vt:lpstr>So! What could we do?</vt:lpstr>
      <vt:lpstr>Class Discussion</vt:lpstr>
      <vt:lpstr>Class Discussion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SJSS4001 Cults:  A Basic Guide</dc:title>
  <dc:creator>Philip Morgan</dc:creator>
  <cp:lastModifiedBy>Phill Morgan</cp:lastModifiedBy>
  <cp:revision>18</cp:revision>
  <dcterms:created xsi:type="dcterms:W3CDTF">2017-03-10T10:20:53Z</dcterms:created>
  <dcterms:modified xsi:type="dcterms:W3CDTF">2017-03-12T12:21:58Z</dcterms:modified>
</cp:coreProperties>
</file>