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5" r:id="rId9"/>
    <p:sldId id="266" r:id="rId10"/>
    <p:sldId id="267" r:id="rId11"/>
    <p:sldId id="264"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1"/>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8" autoAdjust="0"/>
    <p:restoredTop sz="95097" autoAdjust="0"/>
  </p:normalViewPr>
  <p:slideViewPr>
    <p:cSldViewPr snapToGrid="0">
      <p:cViewPr varScale="1">
        <p:scale>
          <a:sx n="79" d="100"/>
          <a:sy n="79" d="100"/>
        </p:scale>
        <p:origin x="71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D8C534-93C6-4A74-9D7B-A6D068DA33C8}" type="datetimeFigureOut">
              <a:rPr lang="en-GB" smtClean="0"/>
              <a:t>07/09/2023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953BDF-3339-4604-94CC-B7D6A89CB77D}" type="slidenum">
              <a:rPr lang="en-GB" smtClean="0"/>
              <a:t>‹#›</a:t>
            </a:fld>
            <a:endParaRPr lang="en-GB"/>
          </a:p>
        </p:txBody>
      </p:sp>
    </p:spTree>
    <p:extLst>
      <p:ext uri="{BB962C8B-B14F-4D97-AF65-F5344CB8AC3E}">
        <p14:creationId xmlns:p14="http://schemas.microsoft.com/office/powerpoint/2010/main" val="2524673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Strengthening the NHS defences by teaching staff how to counter cyber security threats. </a:t>
            </a:r>
          </a:p>
          <a:p>
            <a:endParaRPr lang="en-GB" dirty="0"/>
          </a:p>
          <a:p>
            <a:r>
              <a:rPr lang="en-GB" dirty="0"/>
              <a:t>The following presentation will cover matters on how this project will be created, it will discuss the problem and how it will be challenged and resolved, literature reviews on the importance of health care organisations such as the NHS to protect itself and staff from ever growing potential cyber-attacks by continuously updating on new threats and ways to prevent them.</a:t>
            </a:r>
          </a:p>
          <a:p>
            <a:endParaRPr lang="en-GB" dirty="0"/>
          </a:p>
          <a:p>
            <a:r>
              <a:rPr lang="en-GB" dirty="0"/>
              <a:t>While also covering aspects of the project such as research and development methodologies, resources that will be used and a project plan for each step showing project writing, general practice visit time-lines and the period of which the articles and presentations will be created </a:t>
            </a:r>
          </a:p>
          <a:p>
            <a:endParaRPr lang="en-GB" dirty="0"/>
          </a:p>
          <a:p>
            <a:endParaRPr lang="en-GB" dirty="0"/>
          </a:p>
        </p:txBody>
      </p:sp>
      <p:sp>
        <p:nvSpPr>
          <p:cNvPr id="4" name="Slide Number Placeholder 3"/>
          <p:cNvSpPr>
            <a:spLocks noGrp="1"/>
          </p:cNvSpPr>
          <p:nvPr>
            <p:ph type="sldNum" sz="quarter" idx="5"/>
          </p:nvPr>
        </p:nvSpPr>
        <p:spPr/>
        <p:txBody>
          <a:bodyPr/>
          <a:lstStyle/>
          <a:p>
            <a:fld id="{A7953BDF-3339-4604-94CC-B7D6A89CB77D}" type="slidenum">
              <a:rPr lang="en-GB" smtClean="0"/>
              <a:t>1</a:t>
            </a:fld>
            <a:endParaRPr lang="en-GB"/>
          </a:p>
        </p:txBody>
      </p:sp>
    </p:spTree>
    <p:extLst>
      <p:ext uri="{BB962C8B-B14F-4D97-AF65-F5344CB8AC3E}">
        <p14:creationId xmlns:p14="http://schemas.microsoft.com/office/powerpoint/2010/main" val="2977666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technology continuously evolving so does the potential of new cyber security attacks on organisations. This project aims to educate general practice staff via articles and presentations on the latest protection methods against these growing cyber-attacks. </a:t>
            </a:r>
          </a:p>
          <a:p>
            <a:endParaRPr lang="en-GB" dirty="0"/>
          </a:p>
          <a:p>
            <a:r>
              <a:rPr lang="en-GB" dirty="0"/>
              <a:t>The problem within large organisations such as the NHS is the lack of cybersecurity awareness among NHS staff that have various technical knowledge levels and skills  which means they may not understand the reason or importance for being prepared and safe to protect themselves, colleagues and NHS.</a:t>
            </a:r>
          </a:p>
          <a:p>
            <a:endParaRPr lang="en-GB" dirty="0"/>
          </a:p>
          <a:p>
            <a:r>
              <a:rPr lang="en-GB" dirty="0"/>
              <a:t>Cyber-Attacks have happened before within the NHS such as in May 2017 a cyber-attack known as “WannaCry” which affected more than 60 NHS trusts and spread across more than 200,000 computers causing patients to miss appointments and surgeries[2]. This attack was resolved with 80% of data retrieved but provides a clear image as to why NHS staff need to be prepared and aware of all possible cyber threats the NHS faces. </a:t>
            </a:r>
          </a:p>
        </p:txBody>
      </p:sp>
      <p:sp>
        <p:nvSpPr>
          <p:cNvPr id="4" name="Slide Number Placeholder 3"/>
          <p:cNvSpPr>
            <a:spLocks noGrp="1"/>
          </p:cNvSpPr>
          <p:nvPr>
            <p:ph type="sldNum" sz="quarter" idx="5"/>
          </p:nvPr>
        </p:nvSpPr>
        <p:spPr/>
        <p:txBody>
          <a:bodyPr/>
          <a:lstStyle/>
          <a:p>
            <a:fld id="{A7953BDF-3339-4604-94CC-B7D6A89CB77D}" type="slidenum">
              <a:rPr lang="en-GB" smtClean="0"/>
              <a:t>2</a:t>
            </a:fld>
            <a:endParaRPr lang="en-GB"/>
          </a:p>
        </p:txBody>
      </p:sp>
    </p:spTree>
    <p:extLst>
      <p:ext uri="{BB962C8B-B14F-4D97-AF65-F5344CB8AC3E}">
        <p14:creationId xmlns:p14="http://schemas.microsoft.com/office/powerpoint/2010/main" val="2476849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2E74B5"/>
                </a:solidFill>
                <a:effectLst/>
                <a:latin typeface="+mn-lt"/>
                <a:ea typeface="SimSun" panose="02010600030101010101" pitchFamily="2" charset="-122"/>
                <a:cs typeface="Times New Roman" panose="02020603050405020304" pitchFamily="18" charset="0"/>
              </a:rPr>
              <a:t>An article that has stood out that provides insight to the importance of training NHS staff on cybersecurity awareness is Digital health: Cybersecurity is a value creation lever, not only a source of expenditure[3]. It covers aspects such as the WannaCry cyber-attack that cancelled 19,000 appointments within the NHS and 600 surgeries.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2E74B5"/>
              </a:solidFill>
              <a:effectLst/>
              <a:latin typeface="+mn-lt"/>
              <a:ea typeface="SimSu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2E74B5"/>
                </a:solidFill>
                <a:effectLst/>
                <a:latin typeface="+mn-lt"/>
                <a:ea typeface="SimSun" panose="02010600030101010101" pitchFamily="2" charset="-122"/>
                <a:cs typeface="Times New Roman" panose="02020603050405020304" pitchFamily="18" charset="0"/>
              </a:rPr>
              <a:t>This shows that cyberattacks aren’t just taking information but can have a devastating effect on patient care which could be life threatening. The article then states how the issue will continue to grow as technology advances and how the current issue within the NHS is the lack of computer literacy. </a:t>
            </a:r>
            <a:endParaRPr lang="en-GB" b="0" dirty="0">
              <a:latin typeface="+mn-lt"/>
            </a:endParaRPr>
          </a:p>
          <a:p>
            <a:endParaRPr lang="en-GB" dirty="0"/>
          </a:p>
          <a:p>
            <a:r>
              <a:rPr lang="en-GB" dirty="0"/>
              <a:t>The article also mentions how “</a:t>
            </a:r>
            <a:r>
              <a:rPr lang="en-GB" b="0" i="0" dirty="0">
                <a:solidFill>
                  <a:srgbClr val="2E2E2E"/>
                </a:solidFill>
                <a:effectLst/>
                <a:latin typeface="ElsevierGulliver"/>
              </a:rPr>
              <a:t>These events could become more frequent, more sophisticated, and will inevitably have major impacts and affect the ability of clinicians and organizations to meet the needs of their patients (e.g., unavailability of medical record data, disruption of clinical processes, interruptions of logistic flows)</a:t>
            </a:r>
            <a:r>
              <a:rPr lang="en-GB" dirty="0"/>
              <a:t>”. </a:t>
            </a:r>
          </a:p>
          <a:p>
            <a:endParaRPr lang="en-GB" sz="1200" b="0" i="0" dirty="0">
              <a:solidFill>
                <a:srgbClr val="2E74B5"/>
              </a:solidFill>
              <a:effectLst/>
              <a:latin typeface="+mn-lt"/>
              <a:ea typeface="SimSun" panose="02010600030101010101" pitchFamily="2" charset="-122"/>
              <a:cs typeface="Times New Roman" panose="02020603050405020304" pitchFamily="18" charset="0"/>
            </a:endParaRPr>
          </a:p>
          <a:p>
            <a:r>
              <a:rPr lang="en-GB" sz="1200" b="0" i="0" dirty="0">
                <a:solidFill>
                  <a:srgbClr val="2E74B5"/>
                </a:solidFill>
                <a:effectLst/>
                <a:latin typeface="+mn-lt"/>
                <a:ea typeface="SimSun" panose="02010600030101010101" pitchFamily="2" charset="-122"/>
                <a:cs typeface="Times New Roman" panose="02020603050405020304" pitchFamily="18" charset="0"/>
              </a:rPr>
              <a:t>These types of literature reviews provide a deep insight as to why it is important for general practice staff to be educated on the seriousness of cybersecurity threats that the NHS faces via articles, presentations and then continually updated with future and current potential threats. </a:t>
            </a:r>
          </a:p>
        </p:txBody>
      </p:sp>
      <p:sp>
        <p:nvSpPr>
          <p:cNvPr id="4" name="Slide Number Placeholder 3"/>
          <p:cNvSpPr>
            <a:spLocks noGrp="1"/>
          </p:cNvSpPr>
          <p:nvPr>
            <p:ph type="sldNum" sz="quarter" idx="5"/>
          </p:nvPr>
        </p:nvSpPr>
        <p:spPr/>
        <p:txBody>
          <a:bodyPr/>
          <a:lstStyle/>
          <a:p>
            <a:fld id="{A7953BDF-3339-4604-94CC-B7D6A89CB77D}" type="slidenum">
              <a:rPr lang="en-GB" smtClean="0"/>
              <a:t>3</a:t>
            </a:fld>
            <a:endParaRPr lang="en-GB"/>
          </a:p>
        </p:txBody>
      </p:sp>
    </p:spTree>
    <p:extLst>
      <p:ext uri="{BB962C8B-B14F-4D97-AF65-F5344CB8AC3E}">
        <p14:creationId xmlns:p14="http://schemas.microsoft.com/office/powerpoint/2010/main" val="1366362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understand what is currently being taught to NHS staff regarding Cyber Security the project has set designated time during the beginning stages to create a dialogue with cyber security departments within the NHS to gain a better understanding of what educational information is being produced for staff such as newsletters, weekly updates, knowledge base articles and presentations.</a:t>
            </a:r>
          </a:p>
          <a:p>
            <a:endParaRPr lang="en-GB" dirty="0"/>
          </a:p>
          <a:p>
            <a:r>
              <a:rPr lang="en-GB" dirty="0"/>
              <a:t>There will also be a discussion with general practices to understand what information they’re receiving from the cyber security departments and what potential gaps there are </a:t>
            </a:r>
          </a:p>
          <a:p>
            <a:endParaRPr lang="en-GB" dirty="0"/>
          </a:p>
          <a:p>
            <a:r>
              <a:rPr lang="en-GB" dirty="0"/>
              <a:t>That the articles and presentations created within the project will be able to cover. An example of this could be an articles the cybersecurity department provide for training is outdated and there is a new method of resolving a cyberattack or ways to prevent them the article will need to be updated with this information. </a:t>
            </a:r>
          </a:p>
          <a:p>
            <a:endParaRPr lang="en-GB" dirty="0"/>
          </a:p>
          <a:p>
            <a:r>
              <a:rPr lang="en-GB" dirty="0"/>
              <a:t>The use of the </a:t>
            </a:r>
            <a:r>
              <a:rPr lang="en-GB" sz="1800" dirty="0">
                <a:effectLst/>
                <a:latin typeface="Calibri" panose="020F0502020204030204" pitchFamily="34" charset="0"/>
                <a:ea typeface="Calibri" panose="020F0502020204030204" pitchFamily="34" charset="0"/>
                <a:cs typeface="Times New Roman" panose="02020603050405020304" pitchFamily="18" charset="0"/>
              </a:rPr>
              <a:t>University of Wales Trinity St Davids online and physical library for peer reviewed articles and papers will provide information on best ways to create articles and presentations such as colour coordination's that help keep concentration and how to provide the most valuable information. While also providing information on new potential threats and how prevent them which will also help create the articles and presentations.</a:t>
            </a:r>
          </a:p>
          <a:p>
            <a:endParaRPr lang="en-GB" sz="1800" dirty="0">
              <a:effectLst/>
              <a:latin typeface="Calibri" panose="020F0502020204030204" pitchFamily="34" charset="0"/>
              <a:cs typeface="Times New Roman" panose="02020603050405020304" pitchFamily="18" charset="0"/>
            </a:endParaRPr>
          </a:p>
          <a:p>
            <a:r>
              <a:rPr lang="en-GB" sz="1800" dirty="0">
                <a:effectLst/>
                <a:latin typeface="Calibri" panose="020F0502020204030204" pitchFamily="34" charset="0"/>
                <a:cs typeface="Times New Roman" panose="02020603050405020304" pitchFamily="18" charset="0"/>
              </a:rPr>
              <a:t>These multiple ways of gathering cybersecurity threats and educational information will provide a foundation for the project to be able to find out what current and future threats the NHS faces and be able to build articles based on knowledge gaps and include aspects of what has already been created </a:t>
            </a:r>
            <a:endParaRPr lang="en-GB" dirty="0"/>
          </a:p>
        </p:txBody>
      </p:sp>
      <p:sp>
        <p:nvSpPr>
          <p:cNvPr id="4" name="Slide Number Placeholder 3"/>
          <p:cNvSpPr>
            <a:spLocks noGrp="1"/>
          </p:cNvSpPr>
          <p:nvPr>
            <p:ph type="sldNum" sz="quarter" idx="5"/>
          </p:nvPr>
        </p:nvSpPr>
        <p:spPr/>
        <p:txBody>
          <a:bodyPr/>
          <a:lstStyle/>
          <a:p>
            <a:fld id="{A7953BDF-3339-4604-94CC-B7D6A89CB77D}" type="slidenum">
              <a:rPr lang="en-GB" smtClean="0"/>
              <a:t>4</a:t>
            </a:fld>
            <a:endParaRPr lang="en-GB"/>
          </a:p>
        </p:txBody>
      </p:sp>
    </p:spTree>
    <p:extLst>
      <p:ext uri="{BB962C8B-B14F-4D97-AF65-F5344CB8AC3E}">
        <p14:creationId xmlns:p14="http://schemas.microsoft.com/office/powerpoint/2010/main" val="9076614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Phenomenological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phenomenological aspects of the project are staff experiencing and learning from the tutoring[5] an example of this will be the general practice staff gathering knowledge from the articles and presentations. </a:t>
            </a:r>
          </a:p>
          <a:p>
            <a:pPr algn="just">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An advantage of using this type of philosophy within the project will be by creating an environment to allow participants to fully concentrate, enjoy the subject being taught while being able to interact and gather as much information as possible. This will help them digest the information especially because they’re already in a role of providing help to patients they will be able to relate how cybersecurity will protect patient’s digital information.</a:t>
            </a:r>
          </a:p>
          <a:p>
            <a:pPr algn="just">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 possible disadvantage of this philosophy method is the environment of which the tutoring will take place as it will be within the general practice, where the staff work which could lead to distractions and cause participants to not fully absorb the article and presentation information thus creating delays in the project[6]. To counter this disadvantage the tutoring will take place within an office that is away from patients, staff members and other distracting aspects to allow participants to feel comfortable, and able to concentrate on the tutoring.  </a:t>
            </a:r>
          </a:p>
          <a:p>
            <a:endParaRPr lang="en-GB" dirty="0"/>
          </a:p>
          <a:p>
            <a:endParaRPr lang="en-GB" dirty="0"/>
          </a:p>
          <a:p>
            <a:pPr algn="just">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Positivist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use of positivist philosophy will also be used within the project to gather data via exams within the tutoring session to provide key information on what participants are understanding and what needs to be modified for better understanding. The second exam will take place within the second tutoring session, once the articles and presentations have been modified based on the lower marked answers within the first exam. Once results from both exams have been gathered an analysis will be done to compare both exams to confirm weather modifying articles and presentations has improved the participants ability to grasp the subject.</a:t>
            </a:r>
          </a:p>
          <a:p>
            <a:pPr algn="just">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advantage of using positivist philosophy within this type of project is the ability to gather data that will provide true facts[7] on how the participants have understood the subject and the information they’ve obtained. The second exam will provide concrete facts on the answer of if modifying articles and presentations has a negative, no correlation or improves exam results. </a:t>
            </a:r>
          </a:p>
          <a:p>
            <a:pPr algn="just">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One of the disadvantages this type of philosophy has is the possibility of participants cheating on exams by using internet, colleagues, or information around them to answer the questions. This will lead to false data being recorded by the exams and will ruin the overall aim of the project. To counter the possibility of cheating the participants will not be allowed access to the internet, the environment will have no information to help with questions and there will be a no talking policy in place while exams are in motion. </a:t>
            </a:r>
          </a:p>
          <a:p>
            <a:pPr algn="just">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Deductive and Inductive </a:t>
            </a:r>
          </a:p>
          <a:p>
            <a:endParaRPr lang="en-GB" dirty="0"/>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project has a hypothesis which asks the question ‘Does modifying articles and presentations based on cybersecurity threats provide better understanding for staff at all cybersecurity threat knowledge levels?’ which falls under the category of a deductive approach[8] which provides a foundation on how the project will be created to answer this question. The project also relies on an inductive approach, as the project begins it is necessary to communicate with the cybersecurity department and understand what articles and presentations are being taught to general practices and what cyber threats the NHS are facing and then researching further into that information and creating articles and presentations based on this information[9].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 advantage of the inductive approach for this project is the ability to research freely create new ideas and implement them within articles and presentations which could help discover unknown solutions to current issues and result in making the NHS a safer space[10].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disadvantage to this approach is the potential for bias, there is a possibility that those who created the articles and presentations previously has an outdated opinion on how training should be delivered. This means all information gathered will need to be researched via peer reviewed papers and other members of cybersecurity departments to confirm its accuracy.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 advantage of the deductive approach for this project is the theory provides a foundation of which the project can build and be able to mould itself to answer the question. The disadvantage of this is the entirety of the project is dependent on the premises of the project if some are inaccurate the project may be flawed and cause delays throughout[11]. </a:t>
            </a:r>
          </a:p>
          <a:p>
            <a:endParaRPr lang="en-GB" dirty="0"/>
          </a:p>
        </p:txBody>
      </p:sp>
      <p:sp>
        <p:nvSpPr>
          <p:cNvPr id="4" name="Slide Number Placeholder 3"/>
          <p:cNvSpPr>
            <a:spLocks noGrp="1"/>
          </p:cNvSpPr>
          <p:nvPr>
            <p:ph type="sldNum" sz="quarter" idx="5"/>
          </p:nvPr>
        </p:nvSpPr>
        <p:spPr/>
        <p:txBody>
          <a:bodyPr/>
          <a:lstStyle/>
          <a:p>
            <a:fld id="{A7953BDF-3339-4604-94CC-B7D6A89CB77D}" type="slidenum">
              <a:rPr lang="en-GB" smtClean="0"/>
              <a:t>5</a:t>
            </a:fld>
            <a:endParaRPr lang="en-GB"/>
          </a:p>
        </p:txBody>
      </p:sp>
    </p:spTree>
    <p:extLst>
      <p:ext uri="{BB962C8B-B14F-4D97-AF65-F5344CB8AC3E}">
        <p14:creationId xmlns:p14="http://schemas.microsoft.com/office/powerpoint/2010/main" val="15925147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Hardware</a:t>
            </a:r>
          </a:p>
          <a:p>
            <a:r>
              <a:rPr lang="en-GB" dirty="0"/>
              <a:t>This slide shows the necessary hardware and software that will be used throughout the project </a:t>
            </a:r>
          </a:p>
          <a:p>
            <a:r>
              <a:rPr lang="en-GB" dirty="0"/>
              <a:t>Starting with hardware the most important equipment is the </a:t>
            </a:r>
            <a:r>
              <a:rPr lang="en-GB" b="1" dirty="0"/>
              <a:t>personal laptop </a:t>
            </a:r>
            <a:r>
              <a:rPr lang="en-GB" dirty="0"/>
              <a:t>as this will be used for all aspects of the project such as creation of articles and presentation, research, project writing and comparing exam results from general practices.</a:t>
            </a:r>
          </a:p>
          <a:p>
            <a:r>
              <a:rPr lang="en-GB" dirty="0"/>
              <a:t>A </a:t>
            </a:r>
            <a:r>
              <a:rPr lang="en-GB" b="1" dirty="0"/>
              <a:t>HDMI cable and/or a USB </a:t>
            </a:r>
            <a:r>
              <a:rPr lang="en-GB" dirty="0"/>
              <a:t>will be used to project to presentations and articles onto practice projection boards the reason for both bits of hardware is to make sure there is always a back-up plan in the situation where a general practice computer or project board doesn’t have access for a HDMI the presentations and articles will be stored on the USB </a:t>
            </a:r>
          </a:p>
          <a:p>
            <a:r>
              <a:rPr lang="en-GB" b="1" dirty="0"/>
              <a:t>General practice PC’s </a:t>
            </a:r>
            <a:r>
              <a:rPr lang="en-GB" b="0" dirty="0"/>
              <a:t>will be used for participants to view articles and take the exam once the tutoring session has taken place.</a:t>
            </a:r>
          </a:p>
          <a:p>
            <a:endParaRPr lang="en-GB" b="0" dirty="0"/>
          </a:p>
          <a:p>
            <a:r>
              <a:rPr lang="en-GB" b="1" dirty="0"/>
              <a:t>Software</a:t>
            </a:r>
          </a:p>
          <a:p>
            <a:r>
              <a:rPr lang="en-GB" b="0" dirty="0"/>
              <a:t>The project will be created using a vast amount of the Microsoft360 programs such as excel to record and create graphs of the exam results.</a:t>
            </a:r>
          </a:p>
          <a:p>
            <a:r>
              <a:rPr lang="en-GB" b="0" dirty="0"/>
              <a:t>Microsoft Teams will be used to communicate with the general practice participants to provide updates and arrange dates that participants aren't on AL.</a:t>
            </a:r>
          </a:p>
          <a:p>
            <a:r>
              <a:rPr lang="en-GB" b="0" dirty="0"/>
              <a:t>Power point, word and visio will be used to create articles, presentations and write up the report. </a:t>
            </a:r>
          </a:p>
          <a:p>
            <a:r>
              <a:rPr lang="en-GB" b="0" dirty="0"/>
              <a:t>The google classrooms and forms will be used for the creation of exams and recording the results to then be used within excel.</a:t>
            </a:r>
            <a:endParaRPr lang="en-GB" b="1" dirty="0"/>
          </a:p>
        </p:txBody>
      </p:sp>
      <p:sp>
        <p:nvSpPr>
          <p:cNvPr id="4" name="Slide Number Placeholder 3"/>
          <p:cNvSpPr>
            <a:spLocks noGrp="1"/>
          </p:cNvSpPr>
          <p:nvPr>
            <p:ph type="sldNum" sz="quarter" idx="5"/>
          </p:nvPr>
        </p:nvSpPr>
        <p:spPr/>
        <p:txBody>
          <a:bodyPr/>
          <a:lstStyle/>
          <a:p>
            <a:fld id="{A7953BDF-3339-4604-94CC-B7D6A89CB77D}" type="slidenum">
              <a:rPr lang="en-GB" smtClean="0"/>
              <a:t>6</a:t>
            </a:fld>
            <a:endParaRPr lang="en-GB"/>
          </a:p>
        </p:txBody>
      </p:sp>
    </p:spTree>
    <p:extLst>
      <p:ext uri="{BB962C8B-B14F-4D97-AF65-F5344CB8AC3E}">
        <p14:creationId xmlns:p14="http://schemas.microsoft.com/office/powerpoint/2010/main" val="4507647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Gannt chart provides a step-by-step progression of how the project will progress. It provides an in-depth on every aspect of the project as shown above from discussions with departments and general practices to attending those practices and even including hand in date of the project along with some time near that date as a contingence plan if aspects of the project are delayed by unforeseen circumstances.  </a:t>
            </a:r>
          </a:p>
        </p:txBody>
      </p:sp>
      <p:sp>
        <p:nvSpPr>
          <p:cNvPr id="4" name="Slide Number Placeholder 3"/>
          <p:cNvSpPr>
            <a:spLocks noGrp="1"/>
          </p:cNvSpPr>
          <p:nvPr>
            <p:ph type="sldNum" sz="quarter" idx="5"/>
          </p:nvPr>
        </p:nvSpPr>
        <p:spPr/>
        <p:txBody>
          <a:bodyPr/>
          <a:lstStyle/>
          <a:p>
            <a:fld id="{A7953BDF-3339-4604-94CC-B7D6A89CB77D}" type="slidenum">
              <a:rPr lang="en-GB" smtClean="0"/>
              <a:t>7</a:t>
            </a:fld>
            <a:endParaRPr lang="en-GB"/>
          </a:p>
        </p:txBody>
      </p:sp>
    </p:spTree>
    <p:extLst>
      <p:ext uri="{BB962C8B-B14F-4D97-AF65-F5344CB8AC3E}">
        <p14:creationId xmlns:p14="http://schemas.microsoft.com/office/powerpoint/2010/main" val="7143505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Thank you for listening to this presentation on how this project will Strengthen the NHS defences by teaching staff how to counter cyber security threats and answer the hypothesis </a:t>
            </a:r>
            <a:r>
              <a:rPr lang="en-GB" sz="1800" dirty="0">
                <a:effectLst/>
                <a:latin typeface="Calibri" panose="020F0502020204030204" pitchFamily="34" charset="0"/>
                <a:ea typeface="Calibri" panose="020F0502020204030204" pitchFamily="34" charset="0"/>
                <a:cs typeface="Times New Roman" panose="02020603050405020304" pitchFamily="18" charset="0"/>
              </a:rPr>
              <a:t>Does modifying articles and presentations based on cybersecurity threats provide better understanding for staff at all cybersecurity threat knowledge levels?’ </a:t>
            </a:r>
            <a:endParaRPr lang="en-GB" dirty="0"/>
          </a:p>
          <a:p>
            <a:endParaRPr lang="en-GB" dirty="0"/>
          </a:p>
        </p:txBody>
      </p:sp>
      <p:sp>
        <p:nvSpPr>
          <p:cNvPr id="4" name="Slide Number Placeholder 3"/>
          <p:cNvSpPr>
            <a:spLocks noGrp="1"/>
          </p:cNvSpPr>
          <p:nvPr>
            <p:ph type="sldNum" sz="quarter" idx="5"/>
          </p:nvPr>
        </p:nvSpPr>
        <p:spPr/>
        <p:txBody>
          <a:bodyPr/>
          <a:lstStyle/>
          <a:p>
            <a:fld id="{A7953BDF-3339-4604-94CC-B7D6A89CB77D}" type="slidenum">
              <a:rPr lang="en-GB" smtClean="0"/>
              <a:t>11</a:t>
            </a:fld>
            <a:endParaRPr lang="en-GB"/>
          </a:p>
        </p:txBody>
      </p:sp>
    </p:spTree>
    <p:extLst>
      <p:ext uri="{BB962C8B-B14F-4D97-AF65-F5344CB8AC3E}">
        <p14:creationId xmlns:p14="http://schemas.microsoft.com/office/powerpoint/2010/main" val="35166509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 page.</a:t>
            </a:r>
          </a:p>
          <a:p>
            <a:r>
              <a:rPr lang="en-GB" dirty="0"/>
              <a:t>Leave on for 5/10 seconds </a:t>
            </a:r>
          </a:p>
        </p:txBody>
      </p:sp>
      <p:sp>
        <p:nvSpPr>
          <p:cNvPr id="4" name="Slide Number Placeholder 3"/>
          <p:cNvSpPr>
            <a:spLocks noGrp="1"/>
          </p:cNvSpPr>
          <p:nvPr>
            <p:ph type="sldNum" sz="quarter" idx="5"/>
          </p:nvPr>
        </p:nvSpPr>
        <p:spPr/>
        <p:txBody>
          <a:bodyPr/>
          <a:lstStyle/>
          <a:p>
            <a:fld id="{A7953BDF-3339-4604-94CC-B7D6A89CB77D}" type="slidenum">
              <a:rPr lang="en-GB" smtClean="0"/>
              <a:t>12</a:t>
            </a:fld>
            <a:endParaRPr lang="en-GB"/>
          </a:p>
        </p:txBody>
      </p:sp>
    </p:spTree>
    <p:extLst>
      <p:ext uri="{BB962C8B-B14F-4D97-AF65-F5344CB8AC3E}">
        <p14:creationId xmlns:p14="http://schemas.microsoft.com/office/powerpoint/2010/main" val="3518817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3D5AB-36E5-AF68-7B3C-26F81E6200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04779C-6374-00BA-EE8C-8D95F9BC55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1DF525-F1CA-A5D5-E4A8-8947D5CED528}"/>
              </a:ext>
            </a:extLst>
          </p:cNvPr>
          <p:cNvSpPr>
            <a:spLocks noGrp="1"/>
          </p:cNvSpPr>
          <p:nvPr>
            <p:ph type="dt" sz="half" idx="10"/>
          </p:nvPr>
        </p:nvSpPr>
        <p:spPr/>
        <p:txBody>
          <a:bodyPr/>
          <a:lstStyle/>
          <a:p>
            <a:fld id="{BDF5B69B-DDEF-4800-9246-A667BC2A933A}" type="datetimeFigureOut">
              <a:rPr lang="en-GB" smtClean="0"/>
              <a:t>29/08/2023</a:t>
            </a:fld>
            <a:endParaRPr lang="en-GB"/>
          </a:p>
        </p:txBody>
      </p:sp>
      <p:sp>
        <p:nvSpPr>
          <p:cNvPr id="5" name="Footer Placeholder 4">
            <a:extLst>
              <a:ext uri="{FF2B5EF4-FFF2-40B4-BE49-F238E27FC236}">
                <a16:creationId xmlns:a16="http://schemas.microsoft.com/office/drawing/2014/main" id="{6A7AE2DB-05E5-143F-660A-1B4FB76E56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214E44-2DE6-9072-4855-013B409BEE7A}"/>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4127452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6B116-6F2E-3391-C61C-13E4E8E039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438D0B-64FF-4A00-D263-1E535499BF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CA15A9-338C-D95E-410C-7B813B4C40EE}"/>
              </a:ext>
            </a:extLst>
          </p:cNvPr>
          <p:cNvSpPr>
            <a:spLocks noGrp="1"/>
          </p:cNvSpPr>
          <p:nvPr>
            <p:ph type="dt" sz="half" idx="10"/>
          </p:nvPr>
        </p:nvSpPr>
        <p:spPr/>
        <p:txBody>
          <a:bodyPr/>
          <a:lstStyle/>
          <a:p>
            <a:fld id="{BDF5B69B-DDEF-4800-9246-A667BC2A933A}" type="datetimeFigureOut">
              <a:rPr lang="en-GB" smtClean="0"/>
              <a:t>29/08/2023</a:t>
            </a:fld>
            <a:endParaRPr lang="en-GB"/>
          </a:p>
        </p:txBody>
      </p:sp>
      <p:sp>
        <p:nvSpPr>
          <p:cNvPr id="5" name="Footer Placeholder 4">
            <a:extLst>
              <a:ext uri="{FF2B5EF4-FFF2-40B4-BE49-F238E27FC236}">
                <a16:creationId xmlns:a16="http://schemas.microsoft.com/office/drawing/2014/main" id="{CCD18CB4-6380-E7D9-B79C-38646D6350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30EE8A-5FE9-A768-DE84-34CF0D1B35A2}"/>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286082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321F-90CE-F1D4-E14B-7F04860FE6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50E07AB-F4DA-214F-4983-3AACF9A0A9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6C2D00-A71C-4939-6CF2-39F50531077D}"/>
              </a:ext>
            </a:extLst>
          </p:cNvPr>
          <p:cNvSpPr>
            <a:spLocks noGrp="1"/>
          </p:cNvSpPr>
          <p:nvPr>
            <p:ph type="dt" sz="half" idx="10"/>
          </p:nvPr>
        </p:nvSpPr>
        <p:spPr/>
        <p:txBody>
          <a:bodyPr/>
          <a:lstStyle/>
          <a:p>
            <a:fld id="{BDF5B69B-DDEF-4800-9246-A667BC2A933A}" type="datetimeFigureOut">
              <a:rPr lang="en-GB" smtClean="0"/>
              <a:t>29/08/2023</a:t>
            </a:fld>
            <a:endParaRPr lang="en-GB"/>
          </a:p>
        </p:txBody>
      </p:sp>
      <p:sp>
        <p:nvSpPr>
          <p:cNvPr id="5" name="Footer Placeholder 4">
            <a:extLst>
              <a:ext uri="{FF2B5EF4-FFF2-40B4-BE49-F238E27FC236}">
                <a16:creationId xmlns:a16="http://schemas.microsoft.com/office/drawing/2014/main" id="{1B1DBD53-5DF4-1FDC-1C57-B52B3C10F1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C98825-D041-94BF-03E1-596678ACA43D}"/>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506513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269E9-4851-3CFF-3044-30E26D7DF4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B18DAC-B072-C578-3473-8D38765E8B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670484C-994A-04F0-9A50-17CB46756E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3FB4A0-8AAD-5A43-3CC8-48B2282B875E}"/>
              </a:ext>
            </a:extLst>
          </p:cNvPr>
          <p:cNvSpPr>
            <a:spLocks noGrp="1"/>
          </p:cNvSpPr>
          <p:nvPr>
            <p:ph type="dt" sz="half" idx="10"/>
          </p:nvPr>
        </p:nvSpPr>
        <p:spPr/>
        <p:txBody>
          <a:bodyPr/>
          <a:lstStyle/>
          <a:p>
            <a:fld id="{BDF5B69B-DDEF-4800-9246-A667BC2A933A}" type="datetimeFigureOut">
              <a:rPr lang="en-GB" smtClean="0"/>
              <a:t>29/08/2023</a:t>
            </a:fld>
            <a:endParaRPr lang="en-GB"/>
          </a:p>
        </p:txBody>
      </p:sp>
      <p:sp>
        <p:nvSpPr>
          <p:cNvPr id="6" name="Footer Placeholder 5">
            <a:extLst>
              <a:ext uri="{FF2B5EF4-FFF2-40B4-BE49-F238E27FC236}">
                <a16:creationId xmlns:a16="http://schemas.microsoft.com/office/drawing/2014/main" id="{E450A264-FFF4-53EF-6CED-E4534AB874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B3819A-A4C7-3858-341E-22D1F6247DE1}"/>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897568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9DF73-8F99-1893-36B6-58AA59C7C2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EDA8A5-87F0-2179-B42C-7E57CBC27B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78F948-80C8-9BDB-7FD5-97F4D9D2283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A24777-E2C9-DDBF-EB8F-A939750AD0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E77615-8269-C356-B963-2E45E7A9DB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326CEC-8A63-0EA4-C30C-C0CC8A68B425}"/>
              </a:ext>
            </a:extLst>
          </p:cNvPr>
          <p:cNvSpPr>
            <a:spLocks noGrp="1"/>
          </p:cNvSpPr>
          <p:nvPr>
            <p:ph type="dt" sz="half" idx="10"/>
          </p:nvPr>
        </p:nvSpPr>
        <p:spPr/>
        <p:txBody>
          <a:bodyPr/>
          <a:lstStyle/>
          <a:p>
            <a:fld id="{BDF5B69B-DDEF-4800-9246-A667BC2A933A}" type="datetimeFigureOut">
              <a:rPr lang="en-GB" smtClean="0"/>
              <a:t>29/08/2023</a:t>
            </a:fld>
            <a:endParaRPr lang="en-GB"/>
          </a:p>
        </p:txBody>
      </p:sp>
      <p:sp>
        <p:nvSpPr>
          <p:cNvPr id="8" name="Footer Placeholder 7">
            <a:extLst>
              <a:ext uri="{FF2B5EF4-FFF2-40B4-BE49-F238E27FC236}">
                <a16:creationId xmlns:a16="http://schemas.microsoft.com/office/drawing/2014/main" id="{ADA5872A-C15B-613F-9826-03B3A8319C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8069E1-E47C-6864-DC05-6B602C7C327C}"/>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914457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E9545-FC0F-BECD-1101-EDDC514275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46EE6C-6657-D83F-53A6-234C4D08248D}"/>
              </a:ext>
            </a:extLst>
          </p:cNvPr>
          <p:cNvSpPr>
            <a:spLocks noGrp="1"/>
          </p:cNvSpPr>
          <p:nvPr>
            <p:ph type="dt" sz="half" idx="10"/>
          </p:nvPr>
        </p:nvSpPr>
        <p:spPr/>
        <p:txBody>
          <a:bodyPr/>
          <a:lstStyle/>
          <a:p>
            <a:fld id="{BDF5B69B-DDEF-4800-9246-A667BC2A933A}" type="datetimeFigureOut">
              <a:rPr lang="en-GB" smtClean="0"/>
              <a:t>29/08/2023</a:t>
            </a:fld>
            <a:endParaRPr lang="en-GB"/>
          </a:p>
        </p:txBody>
      </p:sp>
      <p:sp>
        <p:nvSpPr>
          <p:cNvPr id="4" name="Footer Placeholder 3">
            <a:extLst>
              <a:ext uri="{FF2B5EF4-FFF2-40B4-BE49-F238E27FC236}">
                <a16:creationId xmlns:a16="http://schemas.microsoft.com/office/drawing/2014/main" id="{C4328C10-4488-0337-5A5D-EEFCB406A2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2DA333-31BF-5100-28FF-0AB4A6AE1CE7}"/>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339420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51CA35-68FF-EC65-F028-6316628EA946}"/>
              </a:ext>
            </a:extLst>
          </p:cNvPr>
          <p:cNvSpPr>
            <a:spLocks noGrp="1"/>
          </p:cNvSpPr>
          <p:nvPr>
            <p:ph type="dt" sz="half" idx="10"/>
          </p:nvPr>
        </p:nvSpPr>
        <p:spPr/>
        <p:txBody>
          <a:bodyPr/>
          <a:lstStyle/>
          <a:p>
            <a:fld id="{BDF5B69B-DDEF-4800-9246-A667BC2A933A}" type="datetimeFigureOut">
              <a:rPr lang="en-GB" smtClean="0"/>
              <a:t>29/08/2023</a:t>
            </a:fld>
            <a:endParaRPr lang="en-GB"/>
          </a:p>
        </p:txBody>
      </p:sp>
      <p:sp>
        <p:nvSpPr>
          <p:cNvPr id="3" name="Footer Placeholder 2">
            <a:extLst>
              <a:ext uri="{FF2B5EF4-FFF2-40B4-BE49-F238E27FC236}">
                <a16:creationId xmlns:a16="http://schemas.microsoft.com/office/drawing/2014/main" id="{312B3F8D-88C0-39C4-A2EE-91A38A86BF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DFA7E1-0BBC-7C99-DA2B-1AF0C16085DF}"/>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773816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7D1A7-3171-0CFD-50D4-80E7B01DDD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8A9F26-5013-9209-02E1-EF4901E35D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4A05DC-F0D2-DA13-E79D-6804530C60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571DEC-BF57-1A51-E883-ABCE7AB0F2D3}"/>
              </a:ext>
            </a:extLst>
          </p:cNvPr>
          <p:cNvSpPr>
            <a:spLocks noGrp="1"/>
          </p:cNvSpPr>
          <p:nvPr>
            <p:ph type="dt" sz="half" idx="10"/>
          </p:nvPr>
        </p:nvSpPr>
        <p:spPr/>
        <p:txBody>
          <a:bodyPr/>
          <a:lstStyle/>
          <a:p>
            <a:fld id="{BDF5B69B-DDEF-4800-9246-A667BC2A933A}" type="datetimeFigureOut">
              <a:rPr lang="en-GB" smtClean="0"/>
              <a:t>29/08/2023</a:t>
            </a:fld>
            <a:endParaRPr lang="en-GB"/>
          </a:p>
        </p:txBody>
      </p:sp>
      <p:sp>
        <p:nvSpPr>
          <p:cNvPr id="6" name="Footer Placeholder 5">
            <a:extLst>
              <a:ext uri="{FF2B5EF4-FFF2-40B4-BE49-F238E27FC236}">
                <a16:creationId xmlns:a16="http://schemas.microsoft.com/office/drawing/2014/main" id="{2E46C3AB-1F77-C009-2376-8783BCB774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B3C1E8-77FB-1907-4C16-F01D9DE99439}"/>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513706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68423-9721-87AD-0DA0-984643D954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BFAA6DF-05E0-5BD8-9FAB-F681EB8CF0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FBF3C6-3CD8-89E1-0187-319EAA22AA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D006CE-7B31-26ED-DFF3-2B58F79078DB}"/>
              </a:ext>
            </a:extLst>
          </p:cNvPr>
          <p:cNvSpPr>
            <a:spLocks noGrp="1"/>
          </p:cNvSpPr>
          <p:nvPr>
            <p:ph type="dt" sz="half" idx="10"/>
          </p:nvPr>
        </p:nvSpPr>
        <p:spPr/>
        <p:txBody>
          <a:bodyPr/>
          <a:lstStyle/>
          <a:p>
            <a:fld id="{BDF5B69B-DDEF-4800-9246-A667BC2A933A}" type="datetimeFigureOut">
              <a:rPr lang="en-GB" smtClean="0"/>
              <a:t>29/08/2023</a:t>
            </a:fld>
            <a:endParaRPr lang="en-GB"/>
          </a:p>
        </p:txBody>
      </p:sp>
      <p:sp>
        <p:nvSpPr>
          <p:cNvPr id="6" name="Footer Placeholder 5">
            <a:extLst>
              <a:ext uri="{FF2B5EF4-FFF2-40B4-BE49-F238E27FC236}">
                <a16:creationId xmlns:a16="http://schemas.microsoft.com/office/drawing/2014/main" id="{70617B54-BC71-ACA1-86C0-3E953E91F8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ABC86B-6283-1DDE-696D-9A74375B350D}"/>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560594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07757-7310-736D-0927-B8249E9FC3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A5434A-F5CD-D728-3F1B-80CDCA9F32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2EA3AF-58A9-9F1C-03D8-99A619F2020E}"/>
              </a:ext>
            </a:extLst>
          </p:cNvPr>
          <p:cNvSpPr>
            <a:spLocks noGrp="1"/>
          </p:cNvSpPr>
          <p:nvPr>
            <p:ph type="dt" sz="half" idx="10"/>
          </p:nvPr>
        </p:nvSpPr>
        <p:spPr/>
        <p:txBody>
          <a:bodyPr/>
          <a:lstStyle/>
          <a:p>
            <a:fld id="{BDF5B69B-DDEF-4800-9246-A667BC2A933A}" type="datetimeFigureOut">
              <a:rPr lang="en-GB" smtClean="0"/>
              <a:t>29/08/2023</a:t>
            </a:fld>
            <a:endParaRPr lang="en-GB"/>
          </a:p>
        </p:txBody>
      </p:sp>
      <p:sp>
        <p:nvSpPr>
          <p:cNvPr id="5" name="Footer Placeholder 4">
            <a:extLst>
              <a:ext uri="{FF2B5EF4-FFF2-40B4-BE49-F238E27FC236}">
                <a16:creationId xmlns:a16="http://schemas.microsoft.com/office/drawing/2014/main" id="{CCA9FFB4-36F6-A3BA-74C4-77BC70DE73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9CF661-DCED-DEDB-37A5-E7F69560F6F2}"/>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685170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6CAA5D-AB92-EF2B-BDE6-E816C372583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F7D6FC-694A-B793-47D5-21D567B5A3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F8D9E2-2AA4-F45F-E45D-72B244B4CACB}"/>
              </a:ext>
            </a:extLst>
          </p:cNvPr>
          <p:cNvSpPr>
            <a:spLocks noGrp="1"/>
          </p:cNvSpPr>
          <p:nvPr>
            <p:ph type="dt" sz="half" idx="10"/>
          </p:nvPr>
        </p:nvSpPr>
        <p:spPr/>
        <p:txBody>
          <a:bodyPr/>
          <a:lstStyle/>
          <a:p>
            <a:fld id="{BDF5B69B-DDEF-4800-9246-A667BC2A933A}" type="datetimeFigureOut">
              <a:rPr lang="en-GB" smtClean="0"/>
              <a:t>29/08/2023</a:t>
            </a:fld>
            <a:endParaRPr lang="en-GB"/>
          </a:p>
        </p:txBody>
      </p:sp>
      <p:sp>
        <p:nvSpPr>
          <p:cNvPr id="5" name="Footer Placeholder 4">
            <a:extLst>
              <a:ext uri="{FF2B5EF4-FFF2-40B4-BE49-F238E27FC236}">
                <a16:creationId xmlns:a16="http://schemas.microsoft.com/office/drawing/2014/main" id="{346008ED-B3D7-CDC0-7282-E88803E77E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5B9E26-73F8-7011-3590-CB7BF3B29023}"/>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206359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441831-8E53-4B45-CF58-BBEB10FAFD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F54B4A-BA75-A6DC-FD30-D62758725A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6C5FAA-F3B3-B163-B784-F2971A8E85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F5B69B-DDEF-4800-9246-A667BC2A933A}" type="datetimeFigureOut">
              <a:rPr lang="en-GB" smtClean="0"/>
              <a:t>29/08/2023</a:t>
            </a:fld>
            <a:endParaRPr lang="en-GB"/>
          </a:p>
        </p:txBody>
      </p:sp>
      <p:sp>
        <p:nvSpPr>
          <p:cNvPr id="5" name="Footer Placeholder 4">
            <a:extLst>
              <a:ext uri="{FF2B5EF4-FFF2-40B4-BE49-F238E27FC236}">
                <a16:creationId xmlns:a16="http://schemas.microsoft.com/office/drawing/2014/main" id="{6458DAE8-1CF5-4E7F-5B2E-769BFD4264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8F8D8C-F4E9-A14E-D7B2-0E5320C2B5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693C26-81D2-440D-9537-098D31806597}" type="slidenum">
              <a:rPr lang="en-GB" smtClean="0"/>
              <a:t>‹#›</a:t>
            </a:fld>
            <a:endParaRPr lang="en-GB"/>
          </a:p>
        </p:txBody>
      </p:sp>
    </p:spTree>
    <p:extLst>
      <p:ext uri="{BB962C8B-B14F-4D97-AF65-F5344CB8AC3E}">
        <p14:creationId xmlns:p14="http://schemas.microsoft.com/office/powerpoint/2010/main" val="16080219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8" Type="http://schemas.openxmlformats.org/officeDocument/2006/relationships/hyperlink" Target="https://www.flourishaustralia.org.au/panorama/how-choose-general-practitioner" TargetMode="External"/><Relationship Id="rId13" Type="http://schemas.openxmlformats.org/officeDocument/2006/relationships/hyperlink" Target="https://www.questionpro.com/blog/inductive-research/#:~:text=The%20Benefits%20of%20Inductive%20Research&amp;text=Inductive%20research%20is%20a%20flexible,of%20because%20of%20this%20freedom" TargetMode="External"/><Relationship Id="rId3" Type="http://schemas.openxmlformats.org/officeDocument/2006/relationships/slideLayout" Target="../slideLayouts/slideLayout2.xml"/><Relationship Id="rId7" Type="http://schemas.openxmlformats.org/officeDocument/2006/relationships/hyperlink" Target="https://www-sciencedirect-com.ezproxy.uwtsd.ac.uk/science/article/pii/S2211883719300553" TargetMode="External"/><Relationship Id="rId12" Type="http://schemas.openxmlformats.org/officeDocument/2006/relationships/hyperlink" Target="https://pressbooks.bccampus.ca/jibcresearchmethods/chapter/1-6-inductive-approaches-to-research/" TargetMode="External"/><Relationship Id="rId17" Type="http://schemas.openxmlformats.org/officeDocument/2006/relationships/image" Target="../media/image2.png"/><Relationship Id="rId2" Type="http://schemas.openxmlformats.org/officeDocument/2006/relationships/audio" Target="../media/media12.m4a"/><Relationship Id="rId16" Type="http://schemas.openxmlformats.org/officeDocument/2006/relationships/hyperlink" Target="https://www.onlinegantt.com/#/gantt" TargetMode="External"/><Relationship Id="rId1" Type="http://schemas.microsoft.com/office/2007/relationships/media" Target="../media/media12.m4a"/><Relationship Id="rId6" Type="http://schemas.openxmlformats.org/officeDocument/2006/relationships/hyperlink" Target="https://www.england.nhs.uk/wp-content/uploads/2018/02/lessons-learned-review-wannacry-ransomware-cyber-attack-cio-review.pdf" TargetMode="External"/><Relationship Id="rId11" Type="http://schemas.openxmlformats.org/officeDocument/2006/relationships/hyperlink" Target="https://www.howandwhat.net/differences-deductive-inductive/" TargetMode="External"/><Relationship Id="rId5" Type="http://schemas.openxmlformats.org/officeDocument/2006/relationships/hyperlink" Target="https://www.chesterfieldroyal.nhs.uk/work-us/nhs-professionals" TargetMode="External"/><Relationship Id="rId15" Type="http://schemas.openxmlformats.org/officeDocument/2006/relationships/hyperlink" Target="https://genomicspartnership.wales/nhs-wales/" TargetMode="External"/><Relationship Id="rId10" Type="http://schemas.openxmlformats.org/officeDocument/2006/relationships/hyperlink" Target="https://oro.open.ac.uk/49591/17/49591ORO.pdf" TargetMode="External"/><Relationship Id="rId4" Type="http://schemas.openxmlformats.org/officeDocument/2006/relationships/notesSlide" Target="../notesSlides/notesSlide9.xml"/><Relationship Id="rId9" Type="http://schemas.openxmlformats.org/officeDocument/2006/relationships/hyperlink" Target="https://research-methodology.net/research-philosophy/phenomenology/" TargetMode="External"/><Relationship Id="rId14" Type="http://schemas.openxmlformats.org/officeDocument/2006/relationships/hyperlink" Target="https://explorable.com/deductive-reaso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30C6F6B-4493-7627-1C3B-DE7D3D90A3F6}"/>
              </a:ext>
            </a:extLst>
          </p:cNvPr>
          <p:cNvSpPr txBox="1"/>
          <p:nvPr/>
        </p:nvSpPr>
        <p:spPr>
          <a:xfrm>
            <a:off x="1394692" y="2251810"/>
            <a:ext cx="11129818" cy="3154710"/>
          </a:xfrm>
          <a:prstGeom prst="rect">
            <a:avLst/>
          </a:prstGeom>
          <a:noFill/>
        </p:spPr>
        <p:txBody>
          <a:bodyPr wrap="square" rtlCol="0">
            <a:spAutoFit/>
          </a:bodyPr>
          <a:lstStyle/>
          <a:p>
            <a:r>
              <a:rPr lang="en-GB" sz="19900" b="1" dirty="0">
                <a:solidFill>
                  <a:schemeClr val="accent1">
                    <a:lumMod val="75000"/>
                  </a:schemeClr>
                </a:solidFill>
              </a:rPr>
              <a:t>|</a:t>
            </a:r>
            <a:r>
              <a:rPr lang="en-GB" sz="19900" b="1" dirty="0">
                <a:solidFill>
                  <a:schemeClr val="accent1">
                    <a:lumMod val="60000"/>
                    <a:lumOff val="40000"/>
                  </a:schemeClr>
                </a:solidFill>
              </a:rPr>
              <a:t>|</a:t>
            </a:r>
            <a:r>
              <a:rPr lang="en-GB" sz="19900" b="1" dirty="0">
                <a:solidFill>
                  <a:schemeClr val="accent1">
                    <a:lumMod val="20000"/>
                    <a:lumOff val="80000"/>
                  </a:schemeClr>
                </a:solidFill>
              </a:rPr>
              <a:t>||||</a:t>
            </a:r>
            <a:r>
              <a:rPr lang="en-GB" sz="19900" b="1" dirty="0">
                <a:solidFill>
                  <a:schemeClr val="accent1">
                    <a:lumMod val="60000"/>
                    <a:lumOff val="40000"/>
                  </a:schemeClr>
                </a:solidFill>
              </a:rPr>
              <a:t>|</a:t>
            </a:r>
            <a:r>
              <a:rPr lang="en-GB" sz="19900" b="1" dirty="0">
                <a:solidFill>
                  <a:schemeClr val="accent1">
                    <a:lumMod val="75000"/>
                  </a:schemeClr>
                </a:solidFill>
              </a:rPr>
              <a:t>|</a:t>
            </a:r>
          </a:p>
        </p:txBody>
      </p:sp>
      <p:sp>
        <p:nvSpPr>
          <p:cNvPr id="2" name="Title 1">
            <a:extLst>
              <a:ext uri="{FF2B5EF4-FFF2-40B4-BE49-F238E27FC236}">
                <a16:creationId xmlns:a16="http://schemas.microsoft.com/office/drawing/2014/main" id="{4F26C77A-BC1B-D0CF-C2C2-B09C88071DAD}"/>
              </a:ext>
            </a:extLst>
          </p:cNvPr>
          <p:cNvSpPr>
            <a:spLocks noGrp="1"/>
          </p:cNvSpPr>
          <p:nvPr>
            <p:ph type="ctrTitle"/>
          </p:nvPr>
        </p:nvSpPr>
        <p:spPr>
          <a:xfrm>
            <a:off x="1524000" y="550616"/>
            <a:ext cx="9144000" cy="1163637"/>
          </a:xfrm>
        </p:spPr>
        <p:txBody>
          <a:bodyPr>
            <a:normAutofit/>
          </a:bodyPr>
          <a:lstStyle/>
          <a:p>
            <a:r>
              <a:rPr lang="en-GB" sz="3600" dirty="0">
                <a:effectLst/>
                <a:latin typeface="+mn-lt"/>
                <a:ea typeface="Times New Roman" panose="02020603050405020304" pitchFamily="18" charset="0"/>
              </a:rPr>
              <a:t>Strengthening NHS Defences: </a:t>
            </a:r>
            <a:br>
              <a:rPr lang="en-GB" sz="3600" dirty="0">
                <a:effectLst/>
                <a:latin typeface="+mn-lt"/>
                <a:ea typeface="Times New Roman" panose="02020603050405020304" pitchFamily="18" charset="0"/>
              </a:rPr>
            </a:br>
            <a:r>
              <a:rPr lang="en-GB" sz="3600" dirty="0">
                <a:effectLst/>
                <a:latin typeface="+mn-lt"/>
                <a:ea typeface="Times New Roman" panose="02020603050405020304" pitchFamily="18" charset="0"/>
              </a:rPr>
              <a:t>Teaching staff how to counter </a:t>
            </a:r>
            <a:r>
              <a:rPr lang="en-GB" sz="3600" dirty="0">
                <a:latin typeface="+mn-lt"/>
                <a:ea typeface="Times New Roman" panose="02020603050405020304" pitchFamily="18" charset="0"/>
              </a:rPr>
              <a:t>c</a:t>
            </a:r>
            <a:r>
              <a:rPr lang="en-GB" sz="3600" dirty="0">
                <a:effectLst/>
                <a:latin typeface="+mn-lt"/>
                <a:ea typeface="Times New Roman" panose="02020603050405020304" pitchFamily="18" charset="0"/>
              </a:rPr>
              <a:t>yber </a:t>
            </a:r>
            <a:r>
              <a:rPr lang="en-GB" sz="3600" dirty="0">
                <a:latin typeface="+mn-lt"/>
                <a:ea typeface="Times New Roman" panose="02020603050405020304" pitchFamily="18" charset="0"/>
              </a:rPr>
              <a:t>t</a:t>
            </a:r>
            <a:r>
              <a:rPr lang="en-GB" sz="3600" dirty="0">
                <a:effectLst/>
                <a:latin typeface="+mn-lt"/>
                <a:ea typeface="Times New Roman" panose="02020603050405020304" pitchFamily="18" charset="0"/>
              </a:rPr>
              <a:t>hreats</a:t>
            </a:r>
            <a:r>
              <a:rPr lang="en-GB" sz="3600" dirty="0">
                <a:effectLst/>
                <a:latin typeface="Arial" panose="020B0604020202020204" pitchFamily="34" charset="0"/>
                <a:ea typeface="Times New Roman" panose="02020603050405020304" pitchFamily="18" charset="0"/>
              </a:rPr>
              <a:t> </a:t>
            </a:r>
            <a:endParaRPr lang="en-GB" sz="3600" dirty="0">
              <a:effectLst/>
              <a:latin typeface="Times New Roman" panose="02020603050405020304" pitchFamily="18" charset="0"/>
              <a:ea typeface="Times New Roman" panose="02020603050405020304" pitchFamily="18" charset="0"/>
            </a:endParaRPr>
          </a:p>
        </p:txBody>
      </p:sp>
      <p:sp>
        <p:nvSpPr>
          <p:cNvPr id="3" name="Subtitle 2">
            <a:extLst>
              <a:ext uri="{FF2B5EF4-FFF2-40B4-BE49-F238E27FC236}">
                <a16:creationId xmlns:a16="http://schemas.microsoft.com/office/drawing/2014/main" id="{6F9A6C7F-809F-8139-9A85-A105BA24498C}"/>
              </a:ext>
            </a:extLst>
          </p:cNvPr>
          <p:cNvSpPr>
            <a:spLocks noGrp="1"/>
          </p:cNvSpPr>
          <p:nvPr>
            <p:ph type="subTitle" idx="1"/>
          </p:nvPr>
        </p:nvSpPr>
        <p:spPr>
          <a:xfrm>
            <a:off x="1524000" y="5821074"/>
            <a:ext cx="9144000" cy="829107"/>
          </a:xfrm>
        </p:spPr>
        <p:txBody>
          <a:bodyPr/>
          <a:lstStyle/>
          <a:p>
            <a:r>
              <a:rPr lang="en-US" dirty="0"/>
              <a:t>Mark Williams</a:t>
            </a:r>
          </a:p>
          <a:p>
            <a:r>
              <a:rPr lang="en-US" sz="1800" dirty="0"/>
              <a:t>     Digital Health and Care Wales &amp; </a:t>
            </a:r>
            <a:r>
              <a:rPr lang="en-GB" sz="1800" dirty="0">
                <a:effectLst/>
                <a:ea typeface="Calibri" panose="020F0502020204030204" pitchFamily="34" charset="0"/>
                <a:cs typeface="Times New Roman" panose="02020603050405020304" pitchFamily="18" charset="0"/>
              </a:rPr>
              <a:t>University of Wales Trinity St Davids</a:t>
            </a:r>
            <a:endParaRPr lang="en-GB" sz="1800" dirty="0"/>
          </a:p>
        </p:txBody>
      </p:sp>
      <p:pic>
        <p:nvPicPr>
          <p:cNvPr id="1026" name="Picture 2" descr="NHS Professionals :: Chesterfield Royal Hospital">
            <a:extLst>
              <a:ext uri="{FF2B5EF4-FFF2-40B4-BE49-F238E27FC236}">
                <a16:creationId xmlns:a16="http://schemas.microsoft.com/office/drawing/2014/main" id="{5BB0B4A5-52AC-F559-25A2-8A0DA86B14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62250" y="1920370"/>
            <a:ext cx="6667500" cy="34861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2C17546-6432-BEA7-8216-B3AEBEFA3905}"/>
              </a:ext>
            </a:extLst>
          </p:cNvPr>
          <p:cNvSpPr txBox="1"/>
          <p:nvPr/>
        </p:nvSpPr>
        <p:spPr>
          <a:xfrm>
            <a:off x="8732341" y="5098743"/>
            <a:ext cx="472272" cy="307777"/>
          </a:xfrm>
          <a:prstGeom prst="rect">
            <a:avLst/>
          </a:prstGeom>
          <a:noFill/>
        </p:spPr>
        <p:txBody>
          <a:bodyPr wrap="square">
            <a:spAutoFit/>
          </a:bodyPr>
          <a:lstStyle/>
          <a:p>
            <a:pPr marL="0" indent="0">
              <a:buNone/>
            </a:pPr>
            <a:r>
              <a:rPr lang="en-GB" sz="1400" dirty="0"/>
              <a:t>[1]</a:t>
            </a:r>
          </a:p>
        </p:txBody>
      </p:sp>
      <p:pic>
        <p:nvPicPr>
          <p:cNvPr id="61" name="Audio 60">
            <a:hlinkClick r:id="" action="ppaction://media"/>
            <a:extLst>
              <a:ext uri="{FF2B5EF4-FFF2-40B4-BE49-F238E27FC236}">
                <a16:creationId xmlns:a16="http://schemas.microsoft.com/office/drawing/2014/main" id="{2F653620-62BA-505A-7068-42CB52E1996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6312162"/>
      </p:ext>
    </p:extLst>
  </p:cSld>
  <p:clrMapOvr>
    <a:masterClrMapping/>
  </p:clrMapOvr>
  <mc:AlternateContent xmlns:mc="http://schemas.openxmlformats.org/markup-compatibility/2006">
    <mc:Choice xmlns:p14="http://schemas.microsoft.com/office/powerpoint/2010/main" Requires="p14">
      <p:transition spd="slow" p14:dur="2000" advTm="49861"/>
    </mc:Choice>
    <mc:Fallback>
      <p:transition spd="slow" advTm="498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1D96BCBD-8BAA-9F58-9614-D1BB9A7C54F7}"/>
              </a:ext>
            </a:extLst>
          </p:cNvPr>
          <p:cNvSpPr txBox="1"/>
          <p:nvPr/>
        </p:nvSpPr>
        <p:spPr>
          <a:xfrm rot="5400000">
            <a:off x="3280248" y="-1891684"/>
            <a:ext cx="1407160" cy="17081599"/>
          </a:xfrm>
          <a:prstGeom prst="rect">
            <a:avLst/>
          </a:prstGeom>
          <a:noFill/>
        </p:spPr>
        <p:txBody>
          <a:bodyPr wrap="square" rtlCol="0">
            <a:spAutoFit/>
          </a:bodyPr>
          <a:lstStyle/>
          <a:p>
            <a:r>
              <a:rPr lang="en-GB" sz="13800" b="1" dirty="0">
                <a:solidFill>
                  <a:schemeClr val="accent1">
                    <a:lumMod val="50000"/>
                  </a:schemeClr>
                </a:solidFill>
              </a:rPr>
              <a:t>|</a:t>
            </a:r>
            <a:r>
              <a:rPr lang="en-GB" sz="13800" b="1" dirty="0">
                <a:solidFill>
                  <a:schemeClr val="accent1">
                    <a:lumMod val="75000"/>
                  </a:schemeClr>
                </a:solidFill>
              </a:rPr>
              <a:t>|</a:t>
            </a:r>
            <a:r>
              <a:rPr lang="en-GB" sz="13800" b="1" dirty="0">
                <a:solidFill>
                  <a:schemeClr val="accent1">
                    <a:lumMod val="60000"/>
                    <a:lumOff val="40000"/>
                  </a:schemeClr>
                </a:solidFill>
              </a:rPr>
              <a:t>|</a:t>
            </a:r>
            <a:r>
              <a:rPr lang="en-GB" sz="13800" b="1" dirty="0">
                <a:solidFill>
                  <a:schemeClr val="accent1">
                    <a:lumMod val="40000"/>
                    <a:lumOff val="60000"/>
                  </a:schemeClr>
                </a:solidFill>
              </a:rPr>
              <a:t>|</a:t>
            </a:r>
            <a:r>
              <a:rPr lang="en-GB" sz="13800" b="1" dirty="0">
                <a:solidFill>
                  <a:schemeClr val="accent1">
                    <a:lumMod val="20000"/>
                    <a:lumOff val="80000"/>
                  </a:schemeClr>
                </a:solidFill>
              </a:rPr>
              <a:t>||</a:t>
            </a:r>
            <a:r>
              <a:rPr lang="en-GB" sz="13800" b="1" dirty="0">
                <a:solidFill>
                  <a:schemeClr val="accent1">
                    <a:lumMod val="60000"/>
                    <a:lumOff val="40000"/>
                  </a:schemeClr>
                </a:solidFill>
              </a:rPr>
              <a:t>|</a:t>
            </a:r>
            <a:r>
              <a:rPr lang="en-GB" sz="13800" b="1" dirty="0">
                <a:solidFill>
                  <a:schemeClr val="accent1">
                    <a:lumMod val="75000"/>
                  </a:schemeClr>
                </a:solidFill>
              </a:rPr>
              <a:t>|</a:t>
            </a:r>
          </a:p>
        </p:txBody>
      </p:sp>
      <p:sp>
        <p:nvSpPr>
          <p:cNvPr id="4" name="Flowchart: Connector 3">
            <a:extLst>
              <a:ext uri="{FF2B5EF4-FFF2-40B4-BE49-F238E27FC236}">
                <a16:creationId xmlns:a16="http://schemas.microsoft.com/office/drawing/2014/main" id="{20D6A61D-F5E5-3CBD-C42E-42B4CA34D52C}"/>
              </a:ext>
            </a:extLst>
          </p:cNvPr>
          <p:cNvSpPr/>
          <p:nvPr/>
        </p:nvSpPr>
        <p:spPr>
          <a:xfrm>
            <a:off x="-3687417" y="39756"/>
            <a:ext cx="7752522" cy="6778487"/>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E0FC270C-210D-00BE-BA33-9199602EE841}"/>
              </a:ext>
            </a:extLst>
          </p:cNvPr>
          <p:cNvSpPr>
            <a:spLocks noGrp="1"/>
          </p:cNvSpPr>
          <p:nvPr>
            <p:ph type="title"/>
          </p:nvPr>
        </p:nvSpPr>
        <p:spPr>
          <a:xfrm>
            <a:off x="297733" y="1825625"/>
            <a:ext cx="3276600" cy="2571115"/>
          </a:xfrm>
        </p:spPr>
        <p:txBody>
          <a:bodyPr>
            <a:normAutofit/>
          </a:bodyPr>
          <a:lstStyle/>
          <a:p>
            <a:r>
              <a:rPr lang="en-US" sz="4800" b="1" dirty="0">
                <a:solidFill>
                  <a:schemeClr val="bg1">
                    <a:lumMod val="95000"/>
                  </a:schemeClr>
                </a:solidFill>
                <a:effectLst>
                  <a:outerShdw blurRad="38100" dist="38100" dir="2700000" algn="tl">
                    <a:srgbClr val="000000">
                      <a:alpha val="43137"/>
                    </a:srgbClr>
                  </a:outerShdw>
                </a:effectLst>
                <a:latin typeface="+mn-lt"/>
              </a:rPr>
              <a:t>Description of Problem</a:t>
            </a:r>
            <a:endParaRPr lang="en-GB" sz="4800" b="1" dirty="0">
              <a:solidFill>
                <a:schemeClr val="bg1">
                  <a:lumMod val="95000"/>
                </a:schemeClr>
              </a:solidFill>
              <a:effectLst>
                <a:outerShdw blurRad="38100" dist="38100" dir="2700000" algn="tl">
                  <a:srgbClr val="000000">
                    <a:alpha val="43137"/>
                  </a:srgbClr>
                </a:outerShdw>
              </a:effectLst>
              <a:latin typeface="+mn-lt"/>
            </a:endParaRPr>
          </a:p>
        </p:txBody>
      </p:sp>
      <p:sp>
        <p:nvSpPr>
          <p:cNvPr id="3" name="Content Placeholder 2">
            <a:extLst>
              <a:ext uri="{FF2B5EF4-FFF2-40B4-BE49-F238E27FC236}">
                <a16:creationId xmlns:a16="http://schemas.microsoft.com/office/drawing/2014/main" id="{0983DCB6-B13D-5A64-C44C-95612B3F3BA9}"/>
              </a:ext>
            </a:extLst>
          </p:cNvPr>
          <p:cNvSpPr>
            <a:spLocks noGrp="1"/>
          </p:cNvSpPr>
          <p:nvPr>
            <p:ph idx="1"/>
          </p:nvPr>
        </p:nvSpPr>
        <p:spPr>
          <a:xfrm>
            <a:off x="2897472" y="1253330"/>
            <a:ext cx="9324022" cy="4351338"/>
          </a:xfrm>
        </p:spPr>
        <p:txBody>
          <a:bodyPr/>
          <a:lstStyle/>
          <a:p>
            <a:pPr marL="0" indent="0">
              <a:buNone/>
            </a:pPr>
            <a:r>
              <a:rPr lang="en-GB" dirty="0"/>
              <a:t>       </a:t>
            </a:r>
            <a:r>
              <a:rPr lang="en-GB" b="1" dirty="0">
                <a:ln>
                  <a:solidFill>
                    <a:schemeClr val="accent1">
                      <a:lumMod val="60000"/>
                      <a:lumOff val="40000"/>
                    </a:schemeClr>
                  </a:solidFill>
                </a:ln>
                <a:solidFill>
                  <a:schemeClr val="accent1">
                    <a:lumMod val="60000"/>
                    <a:lumOff val="40000"/>
                  </a:schemeClr>
                </a:solidFill>
              </a:rPr>
              <a:t>Constantly new and smarter cyber threats </a:t>
            </a:r>
          </a:p>
          <a:p>
            <a:pPr marL="0" indent="0">
              <a:buNone/>
            </a:pPr>
            <a:endParaRPr lang="en-GB" b="1" dirty="0">
              <a:ln>
                <a:solidFill>
                  <a:schemeClr val="accent1">
                    <a:lumMod val="60000"/>
                    <a:lumOff val="40000"/>
                  </a:schemeClr>
                </a:solidFill>
              </a:ln>
              <a:solidFill>
                <a:schemeClr val="accent1">
                  <a:lumMod val="60000"/>
                  <a:lumOff val="40000"/>
                </a:schemeClr>
              </a:solidFill>
            </a:endParaRPr>
          </a:p>
          <a:p>
            <a:pPr marL="0" indent="0">
              <a:buNone/>
            </a:pPr>
            <a:r>
              <a:rPr lang="en-GB" b="1" dirty="0">
                <a:ln>
                  <a:solidFill>
                    <a:schemeClr val="accent1">
                      <a:lumMod val="60000"/>
                      <a:lumOff val="40000"/>
                    </a:schemeClr>
                  </a:solidFill>
                </a:ln>
                <a:solidFill>
                  <a:schemeClr val="accent1">
                    <a:lumMod val="60000"/>
                    <a:lumOff val="40000"/>
                  </a:schemeClr>
                </a:solidFill>
              </a:rPr>
              <a:t>             Lack of cybersecurity awareness among NHS staff</a:t>
            </a:r>
          </a:p>
          <a:p>
            <a:pPr marL="0" indent="0">
              <a:buNone/>
            </a:pPr>
            <a:endParaRPr lang="en-GB" b="1" dirty="0">
              <a:ln>
                <a:solidFill>
                  <a:schemeClr val="accent1">
                    <a:lumMod val="60000"/>
                    <a:lumOff val="40000"/>
                  </a:schemeClr>
                </a:solidFill>
              </a:ln>
              <a:solidFill>
                <a:schemeClr val="accent1">
                  <a:lumMod val="60000"/>
                  <a:lumOff val="40000"/>
                </a:schemeClr>
              </a:solidFill>
            </a:endParaRPr>
          </a:p>
          <a:p>
            <a:pPr marL="0" indent="0">
              <a:buNone/>
            </a:pPr>
            <a:r>
              <a:rPr lang="en-GB" b="1" dirty="0">
                <a:ln>
                  <a:solidFill>
                    <a:schemeClr val="accent1">
                      <a:lumMod val="60000"/>
                      <a:lumOff val="40000"/>
                    </a:schemeClr>
                  </a:solidFill>
                </a:ln>
                <a:solidFill>
                  <a:schemeClr val="accent1">
                    <a:lumMod val="60000"/>
                    <a:lumOff val="40000"/>
                  </a:schemeClr>
                </a:solidFill>
              </a:rPr>
              <a:t>               Technology and computer lack of skill and confidence</a:t>
            </a:r>
          </a:p>
          <a:p>
            <a:endParaRPr lang="en-GB" b="1" dirty="0">
              <a:ln>
                <a:solidFill>
                  <a:schemeClr val="accent1">
                    <a:lumMod val="60000"/>
                    <a:lumOff val="40000"/>
                  </a:schemeClr>
                </a:solidFill>
              </a:ln>
              <a:solidFill>
                <a:schemeClr val="accent1">
                  <a:lumMod val="60000"/>
                  <a:lumOff val="40000"/>
                </a:schemeClr>
              </a:solidFill>
            </a:endParaRPr>
          </a:p>
          <a:p>
            <a:pPr marL="0" indent="0">
              <a:buNone/>
            </a:pPr>
            <a:r>
              <a:rPr lang="en-GB" b="1" dirty="0">
                <a:ln>
                  <a:solidFill>
                    <a:schemeClr val="accent1">
                      <a:lumMod val="60000"/>
                      <a:lumOff val="40000"/>
                    </a:schemeClr>
                  </a:solidFill>
                </a:ln>
                <a:solidFill>
                  <a:schemeClr val="accent1">
                    <a:lumMod val="60000"/>
                    <a:lumOff val="40000"/>
                  </a:schemeClr>
                </a:solidFill>
              </a:rPr>
              <a:t>B          Breach of staff, patient and NHS private information</a:t>
            </a:r>
          </a:p>
        </p:txBody>
      </p:sp>
      <p:pic>
        <p:nvPicPr>
          <p:cNvPr id="89" name="Audio 88">
            <a:hlinkClick r:id="" action="ppaction://media"/>
            <a:extLst>
              <a:ext uri="{FF2B5EF4-FFF2-40B4-BE49-F238E27FC236}">
                <a16:creationId xmlns:a16="http://schemas.microsoft.com/office/drawing/2014/main" id="{EA9F53AA-F23B-F774-0799-B9E1081C30A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0765793"/>
      </p:ext>
    </p:extLst>
  </p:cSld>
  <p:clrMapOvr>
    <a:masterClrMapping/>
  </p:clrMapOvr>
  <mc:AlternateContent xmlns:mc="http://schemas.openxmlformats.org/markup-compatibility/2006">
    <mc:Choice xmlns:p14="http://schemas.microsoft.com/office/powerpoint/2010/main" Requires="p14">
      <p:transition spd="slow" p14:dur="2000" advTm="79002"/>
    </mc:Choice>
    <mc:Fallback>
      <p:transition spd="slow" advTm="79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521DE-C3E8-A179-2382-0E842ED9738C}"/>
              </a:ext>
            </a:extLst>
          </p:cNvPr>
          <p:cNvSpPr>
            <a:spLocks noGrp="1"/>
          </p:cNvSpPr>
          <p:nvPr>
            <p:ph type="title"/>
          </p:nvPr>
        </p:nvSpPr>
        <p:spPr/>
        <p:txBody>
          <a:bodyPr>
            <a:normAutofit fontScale="90000"/>
          </a:bodyPr>
          <a:lstStyle/>
          <a:p>
            <a:pPr algn="ctr"/>
            <a:r>
              <a:rPr lang="en-GB" sz="4400" b="1" i="0" dirty="0">
                <a:solidFill>
                  <a:schemeClr val="accent1">
                    <a:lumMod val="75000"/>
                  </a:schemeClr>
                </a:solidFill>
                <a:effectLst/>
                <a:latin typeface="+mn-lt"/>
                <a:ea typeface="SimSun" panose="02010600030101010101" pitchFamily="2" charset="-122"/>
                <a:cs typeface="Times New Roman" panose="02020603050405020304" pitchFamily="18" charset="0"/>
              </a:rPr>
              <a:t>Digital health: Cybersecurity is a value creation lever, not only a source of expenditure</a:t>
            </a:r>
            <a:r>
              <a:rPr lang="en-GB" sz="4400" b="1" i="0" dirty="0">
                <a:solidFill>
                  <a:srgbClr val="2E74B5"/>
                </a:solidFill>
                <a:effectLst/>
                <a:latin typeface="+mn-lt"/>
                <a:ea typeface="SimSun" panose="02010600030101010101" pitchFamily="2" charset="-122"/>
                <a:cs typeface="Times New Roman" panose="02020603050405020304" pitchFamily="18" charset="0"/>
              </a:rPr>
              <a:t> </a:t>
            </a:r>
            <a:endParaRPr lang="en-GB" dirty="0">
              <a:latin typeface="+mn-lt"/>
            </a:endParaRPr>
          </a:p>
        </p:txBody>
      </p:sp>
      <p:sp>
        <p:nvSpPr>
          <p:cNvPr id="3" name="Content Placeholder 2">
            <a:extLst>
              <a:ext uri="{FF2B5EF4-FFF2-40B4-BE49-F238E27FC236}">
                <a16:creationId xmlns:a16="http://schemas.microsoft.com/office/drawing/2014/main" id="{7CD690D6-C1C4-C80A-04BC-3ADCE4B614A1}"/>
              </a:ext>
            </a:extLst>
          </p:cNvPr>
          <p:cNvSpPr>
            <a:spLocks noGrp="1"/>
          </p:cNvSpPr>
          <p:nvPr>
            <p:ph idx="1"/>
          </p:nvPr>
        </p:nvSpPr>
        <p:spPr>
          <a:xfrm>
            <a:off x="380656" y="1953458"/>
            <a:ext cx="3603171" cy="585978"/>
          </a:xfrm>
        </p:spPr>
        <p:txBody>
          <a:bodyPr>
            <a:normAutofit fontScale="92500"/>
          </a:bodyPr>
          <a:lstStyle/>
          <a:p>
            <a:pPr marL="0" indent="0">
              <a:buNone/>
            </a:pPr>
            <a:r>
              <a:rPr lang="en-GB" b="1" dirty="0">
                <a:ln>
                  <a:solidFill>
                    <a:schemeClr val="accent1">
                      <a:lumMod val="60000"/>
                      <a:lumOff val="40000"/>
                    </a:schemeClr>
                  </a:solidFill>
                </a:ln>
                <a:solidFill>
                  <a:schemeClr val="accent1">
                    <a:lumMod val="60000"/>
                    <a:lumOff val="40000"/>
                  </a:schemeClr>
                </a:solidFill>
              </a:rPr>
              <a:t>WannaCry cyber-attack</a:t>
            </a:r>
          </a:p>
        </p:txBody>
      </p:sp>
      <p:sp>
        <p:nvSpPr>
          <p:cNvPr id="4" name="TextBox 3">
            <a:extLst>
              <a:ext uri="{FF2B5EF4-FFF2-40B4-BE49-F238E27FC236}">
                <a16:creationId xmlns:a16="http://schemas.microsoft.com/office/drawing/2014/main" id="{572F9056-FB98-C1BC-5A13-EF1D227C9C08}"/>
              </a:ext>
            </a:extLst>
          </p:cNvPr>
          <p:cNvSpPr txBox="1"/>
          <p:nvPr/>
        </p:nvSpPr>
        <p:spPr>
          <a:xfrm rot="5400000">
            <a:off x="3280248" y="-1825352"/>
            <a:ext cx="1407160" cy="17081599"/>
          </a:xfrm>
          <a:prstGeom prst="rect">
            <a:avLst/>
          </a:prstGeom>
          <a:noFill/>
        </p:spPr>
        <p:txBody>
          <a:bodyPr wrap="square" rtlCol="0">
            <a:spAutoFit/>
          </a:bodyPr>
          <a:lstStyle/>
          <a:p>
            <a:r>
              <a:rPr lang="en-GB" sz="13800" b="1" dirty="0">
                <a:solidFill>
                  <a:schemeClr val="accent1">
                    <a:lumMod val="50000"/>
                  </a:schemeClr>
                </a:solidFill>
              </a:rPr>
              <a:t>|</a:t>
            </a:r>
            <a:r>
              <a:rPr lang="en-GB" sz="13800" b="1" dirty="0">
                <a:solidFill>
                  <a:schemeClr val="accent1">
                    <a:lumMod val="75000"/>
                  </a:schemeClr>
                </a:solidFill>
              </a:rPr>
              <a:t>|</a:t>
            </a:r>
            <a:r>
              <a:rPr lang="en-GB" sz="13800" b="1" dirty="0">
                <a:solidFill>
                  <a:schemeClr val="accent1">
                    <a:lumMod val="60000"/>
                    <a:lumOff val="40000"/>
                  </a:schemeClr>
                </a:solidFill>
              </a:rPr>
              <a:t>|</a:t>
            </a:r>
            <a:r>
              <a:rPr lang="en-GB" sz="13800" b="1" dirty="0">
                <a:solidFill>
                  <a:schemeClr val="accent1">
                    <a:lumMod val="40000"/>
                    <a:lumOff val="60000"/>
                  </a:schemeClr>
                </a:solidFill>
              </a:rPr>
              <a:t>|</a:t>
            </a:r>
            <a:r>
              <a:rPr lang="en-GB" sz="13800" b="1" dirty="0">
                <a:solidFill>
                  <a:schemeClr val="accent1">
                    <a:lumMod val="20000"/>
                    <a:lumOff val="80000"/>
                  </a:schemeClr>
                </a:solidFill>
              </a:rPr>
              <a:t>||</a:t>
            </a:r>
            <a:r>
              <a:rPr lang="en-GB" sz="13800" b="1" dirty="0">
                <a:solidFill>
                  <a:schemeClr val="accent1">
                    <a:lumMod val="60000"/>
                    <a:lumOff val="40000"/>
                  </a:schemeClr>
                </a:solidFill>
              </a:rPr>
              <a:t>|</a:t>
            </a:r>
            <a:r>
              <a:rPr lang="en-GB" sz="13800" b="1" dirty="0">
                <a:solidFill>
                  <a:schemeClr val="accent1">
                    <a:lumMod val="75000"/>
                  </a:schemeClr>
                </a:solidFill>
              </a:rPr>
              <a:t>|</a:t>
            </a:r>
          </a:p>
        </p:txBody>
      </p:sp>
      <p:sp>
        <p:nvSpPr>
          <p:cNvPr id="5" name="Flowchart: Connector 4">
            <a:extLst>
              <a:ext uri="{FF2B5EF4-FFF2-40B4-BE49-F238E27FC236}">
                <a16:creationId xmlns:a16="http://schemas.microsoft.com/office/drawing/2014/main" id="{FE867DDA-2D5B-7DDC-E6F7-DB4576991EAD}"/>
              </a:ext>
            </a:extLst>
          </p:cNvPr>
          <p:cNvSpPr/>
          <p:nvPr/>
        </p:nvSpPr>
        <p:spPr>
          <a:xfrm>
            <a:off x="-2671763" y="4798254"/>
            <a:ext cx="4450868" cy="3389243"/>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lowchart: Connector 5">
            <a:extLst>
              <a:ext uri="{FF2B5EF4-FFF2-40B4-BE49-F238E27FC236}">
                <a16:creationId xmlns:a16="http://schemas.microsoft.com/office/drawing/2014/main" id="{D768721B-8341-B575-6D29-12A2603B25BA}"/>
              </a:ext>
            </a:extLst>
          </p:cNvPr>
          <p:cNvSpPr/>
          <p:nvPr/>
        </p:nvSpPr>
        <p:spPr>
          <a:xfrm>
            <a:off x="10880966" y="-1906204"/>
            <a:ext cx="4450868" cy="3389243"/>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AE3D7650-6036-1EAD-E74D-DAAFBDBF06F1}"/>
              </a:ext>
            </a:extLst>
          </p:cNvPr>
          <p:cNvSpPr txBox="1"/>
          <p:nvPr/>
        </p:nvSpPr>
        <p:spPr>
          <a:xfrm>
            <a:off x="4350936" y="3855428"/>
            <a:ext cx="5777803" cy="523220"/>
          </a:xfrm>
          <a:prstGeom prst="rect">
            <a:avLst/>
          </a:prstGeom>
          <a:noFill/>
        </p:spPr>
        <p:txBody>
          <a:bodyPr wrap="square">
            <a:spAutoFit/>
          </a:bodyPr>
          <a:lstStyle/>
          <a:p>
            <a:pPr marL="0" indent="0">
              <a:buNone/>
            </a:pPr>
            <a:r>
              <a:rPr lang="en-GB" sz="2800" b="1" dirty="0">
                <a:ln>
                  <a:solidFill>
                    <a:schemeClr val="accent1">
                      <a:lumMod val="60000"/>
                      <a:lumOff val="40000"/>
                    </a:schemeClr>
                  </a:solidFill>
                </a:ln>
                <a:solidFill>
                  <a:schemeClr val="accent1">
                    <a:lumMod val="60000"/>
                    <a:lumOff val="40000"/>
                  </a:schemeClr>
                </a:solidFill>
              </a:rPr>
              <a:t>19,000 appointments  600 surgeries </a:t>
            </a:r>
          </a:p>
        </p:txBody>
      </p:sp>
      <p:sp>
        <p:nvSpPr>
          <p:cNvPr id="10" name="TextBox 9">
            <a:extLst>
              <a:ext uri="{FF2B5EF4-FFF2-40B4-BE49-F238E27FC236}">
                <a16:creationId xmlns:a16="http://schemas.microsoft.com/office/drawing/2014/main" id="{F27F811A-1D7E-3EA9-2BAB-667F9CA3B48A}"/>
              </a:ext>
            </a:extLst>
          </p:cNvPr>
          <p:cNvSpPr txBox="1"/>
          <p:nvPr/>
        </p:nvSpPr>
        <p:spPr>
          <a:xfrm>
            <a:off x="7375490" y="4981787"/>
            <a:ext cx="4561951" cy="523220"/>
          </a:xfrm>
          <a:prstGeom prst="rect">
            <a:avLst/>
          </a:prstGeom>
          <a:noFill/>
        </p:spPr>
        <p:txBody>
          <a:bodyPr wrap="square">
            <a:spAutoFit/>
          </a:bodyPr>
          <a:lstStyle/>
          <a:p>
            <a:pPr marL="0" indent="0">
              <a:buNone/>
            </a:pPr>
            <a:r>
              <a:rPr lang="en-GB" sz="2800" b="1" dirty="0">
                <a:ln>
                  <a:solidFill>
                    <a:schemeClr val="accent1">
                      <a:lumMod val="60000"/>
                      <a:lumOff val="40000"/>
                    </a:schemeClr>
                  </a:solidFill>
                </a:ln>
                <a:solidFill>
                  <a:schemeClr val="accent1">
                    <a:lumMod val="60000"/>
                    <a:lumOff val="40000"/>
                  </a:schemeClr>
                </a:solidFill>
              </a:rPr>
              <a:t>NHS lack of computer literacy </a:t>
            </a:r>
          </a:p>
        </p:txBody>
      </p:sp>
      <p:sp>
        <p:nvSpPr>
          <p:cNvPr id="12" name="TextBox 11">
            <a:extLst>
              <a:ext uri="{FF2B5EF4-FFF2-40B4-BE49-F238E27FC236}">
                <a16:creationId xmlns:a16="http://schemas.microsoft.com/office/drawing/2014/main" id="{3825E497-F6D2-7060-F9C8-77E87D9BE1BE}"/>
              </a:ext>
            </a:extLst>
          </p:cNvPr>
          <p:cNvSpPr txBox="1"/>
          <p:nvPr/>
        </p:nvSpPr>
        <p:spPr>
          <a:xfrm>
            <a:off x="2036466" y="2647891"/>
            <a:ext cx="5339024" cy="954107"/>
          </a:xfrm>
          <a:prstGeom prst="rect">
            <a:avLst/>
          </a:prstGeom>
          <a:noFill/>
        </p:spPr>
        <p:txBody>
          <a:bodyPr wrap="square">
            <a:spAutoFit/>
          </a:bodyPr>
          <a:lstStyle/>
          <a:p>
            <a:pPr marL="0" indent="0">
              <a:buNone/>
            </a:pPr>
            <a:r>
              <a:rPr lang="en-GB" sz="2800" b="1" dirty="0">
                <a:ln>
                  <a:solidFill>
                    <a:schemeClr val="accent1">
                      <a:lumMod val="60000"/>
                      <a:lumOff val="40000"/>
                    </a:schemeClr>
                  </a:solidFill>
                </a:ln>
                <a:solidFill>
                  <a:schemeClr val="accent1">
                    <a:lumMod val="60000"/>
                    <a:lumOff val="40000"/>
                  </a:schemeClr>
                </a:solidFill>
              </a:rPr>
              <a:t>Importance of information to be continually shared and improved </a:t>
            </a:r>
          </a:p>
        </p:txBody>
      </p:sp>
      <p:sp>
        <p:nvSpPr>
          <p:cNvPr id="14" name="TextBox 13">
            <a:extLst>
              <a:ext uri="{FF2B5EF4-FFF2-40B4-BE49-F238E27FC236}">
                <a16:creationId xmlns:a16="http://schemas.microsoft.com/office/drawing/2014/main" id="{428DFEFB-7517-8881-3DBA-CF9229E5B43D}"/>
              </a:ext>
            </a:extLst>
          </p:cNvPr>
          <p:cNvSpPr txBox="1"/>
          <p:nvPr/>
        </p:nvSpPr>
        <p:spPr>
          <a:xfrm>
            <a:off x="10128739" y="1175262"/>
            <a:ext cx="472272" cy="307777"/>
          </a:xfrm>
          <a:prstGeom prst="rect">
            <a:avLst/>
          </a:prstGeom>
          <a:noFill/>
        </p:spPr>
        <p:txBody>
          <a:bodyPr wrap="square">
            <a:spAutoFit/>
          </a:bodyPr>
          <a:lstStyle/>
          <a:p>
            <a:pPr marL="0" indent="0">
              <a:buNone/>
            </a:pPr>
            <a:r>
              <a:rPr lang="en-GB" sz="1400" dirty="0"/>
              <a:t>[3]</a:t>
            </a:r>
          </a:p>
        </p:txBody>
      </p:sp>
      <p:sp>
        <p:nvSpPr>
          <p:cNvPr id="47" name="TextBox 46">
            <a:extLst>
              <a:ext uri="{FF2B5EF4-FFF2-40B4-BE49-F238E27FC236}">
                <a16:creationId xmlns:a16="http://schemas.microsoft.com/office/drawing/2014/main" id="{BAAF7CA0-E913-6E15-1200-465C84719AD4}"/>
              </a:ext>
            </a:extLst>
          </p:cNvPr>
          <p:cNvSpPr txBox="1"/>
          <p:nvPr/>
        </p:nvSpPr>
        <p:spPr>
          <a:xfrm rot="5400000">
            <a:off x="1602645" y="1774433"/>
            <a:ext cx="867641" cy="1569660"/>
          </a:xfrm>
          <a:prstGeom prst="rect">
            <a:avLst/>
          </a:prstGeom>
          <a:noFill/>
        </p:spPr>
        <p:txBody>
          <a:bodyPr wrap="square">
            <a:spAutoFit/>
          </a:bodyPr>
          <a:lstStyle/>
          <a:p>
            <a:r>
              <a:rPr lang="en-GB" sz="9600" dirty="0">
                <a:solidFill>
                  <a:schemeClr val="accent1">
                    <a:lumMod val="75000"/>
                  </a:schemeClr>
                </a:solidFill>
              </a:rPr>
              <a:t>|</a:t>
            </a:r>
            <a:endParaRPr lang="en-GB" dirty="0">
              <a:solidFill>
                <a:schemeClr val="accent1">
                  <a:lumMod val="75000"/>
                </a:schemeClr>
              </a:solidFill>
            </a:endParaRPr>
          </a:p>
        </p:txBody>
      </p:sp>
      <p:sp>
        <p:nvSpPr>
          <p:cNvPr id="49" name="TextBox 48">
            <a:extLst>
              <a:ext uri="{FF2B5EF4-FFF2-40B4-BE49-F238E27FC236}">
                <a16:creationId xmlns:a16="http://schemas.microsoft.com/office/drawing/2014/main" id="{73956314-175C-5B36-F0AB-A83CBD074BEC}"/>
              </a:ext>
            </a:extLst>
          </p:cNvPr>
          <p:cNvSpPr txBox="1"/>
          <p:nvPr/>
        </p:nvSpPr>
        <p:spPr>
          <a:xfrm rot="5400000">
            <a:off x="4334837" y="2972898"/>
            <a:ext cx="867641" cy="1569660"/>
          </a:xfrm>
          <a:prstGeom prst="rect">
            <a:avLst/>
          </a:prstGeom>
          <a:noFill/>
        </p:spPr>
        <p:txBody>
          <a:bodyPr wrap="square">
            <a:spAutoFit/>
          </a:bodyPr>
          <a:lstStyle/>
          <a:p>
            <a:r>
              <a:rPr lang="en-GB" sz="9600" dirty="0">
                <a:solidFill>
                  <a:schemeClr val="accent1">
                    <a:lumMod val="75000"/>
                  </a:schemeClr>
                </a:solidFill>
              </a:rPr>
              <a:t>|</a:t>
            </a:r>
            <a:endParaRPr lang="en-GB" dirty="0">
              <a:solidFill>
                <a:schemeClr val="accent1">
                  <a:lumMod val="75000"/>
                </a:schemeClr>
              </a:solidFill>
            </a:endParaRPr>
          </a:p>
        </p:txBody>
      </p:sp>
      <p:sp>
        <p:nvSpPr>
          <p:cNvPr id="50" name="TextBox 49">
            <a:extLst>
              <a:ext uri="{FF2B5EF4-FFF2-40B4-BE49-F238E27FC236}">
                <a16:creationId xmlns:a16="http://schemas.microsoft.com/office/drawing/2014/main" id="{077A1D82-BDEB-0E83-1128-2FCF2548BAE2}"/>
              </a:ext>
            </a:extLst>
          </p:cNvPr>
          <p:cNvSpPr txBox="1"/>
          <p:nvPr/>
        </p:nvSpPr>
        <p:spPr>
          <a:xfrm rot="5400000">
            <a:off x="6806017" y="3834658"/>
            <a:ext cx="867641" cy="1569660"/>
          </a:xfrm>
          <a:prstGeom prst="rect">
            <a:avLst/>
          </a:prstGeom>
          <a:noFill/>
        </p:spPr>
        <p:txBody>
          <a:bodyPr wrap="square">
            <a:spAutoFit/>
          </a:bodyPr>
          <a:lstStyle/>
          <a:p>
            <a:r>
              <a:rPr lang="en-GB" sz="9600" dirty="0">
                <a:solidFill>
                  <a:schemeClr val="accent1">
                    <a:lumMod val="75000"/>
                  </a:schemeClr>
                </a:solidFill>
              </a:rPr>
              <a:t>|</a:t>
            </a:r>
            <a:endParaRPr lang="en-GB" dirty="0">
              <a:solidFill>
                <a:schemeClr val="accent1">
                  <a:lumMod val="75000"/>
                </a:schemeClr>
              </a:solidFill>
            </a:endParaRPr>
          </a:p>
        </p:txBody>
      </p:sp>
      <p:sp>
        <p:nvSpPr>
          <p:cNvPr id="51" name="TextBox 50">
            <a:extLst>
              <a:ext uri="{FF2B5EF4-FFF2-40B4-BE49-F238E27FC236}">
                <a16:creationId xmlns:a16="http://schemas.microsoft.com/office/drawing/2014/main" id="{E77B9DBD-2925-998B-5C0F-C453C8C28DB1}"/>
              </a:ext>
            </a:extLst>
          </p:cNvPr>
          <p:cNvSpPr txBox="1"/>
          <p:nvPr/>
        </p:nvSpPr>
        <p:spPr>
          <a:xfrm rot="5400000">
            <a:off x="9382361" y="4888352"/>
            <a:ext cx="867641" cy="1569660"/>
          </a:xfrm>
          <a:prstGeom prst="rect">
            <a:avLst/>
          </a:prstGeom>
          <a:noFill/>
        </p:spPr>
        <p:txBody>
          <a:bodyPr wrap="square">
            <a:spAutoFit/>
          </a:bodyPr>
          <a:lstStyle/>
          <a:p>
            <a:r>
              <a:rPr lang="en-GB" sz="9600" dirty="0">
                <a:solidFill>
                  <a:schemeClr val="accent1">
                    <a:lumMod val="75000"/>
                  </a:schemeClr>
                </a:solidFill>
              </a:rPr>
              <a:t>|</a:t>
            </a:r>
            <a:endParaRPr lang="en-GB" dirty="0">
              <a:solidFill>
                <a:schemeClr val="accent1">
                  <a:lumMod val="75000"/>
                </a:schemeClr>
              </a:solidFill>
            </a:endParaRPr>
          </a:p>
        </p:txBody>
      </p:sp>
      <p:pic>
        <p:nvPicPr>
          <p:cNvPr id="67" name="Audio 66">
            <a:hlinkClick r:id="" action="ppaction://media"/>
            <a:extLst>
              <a:ext uri="{FF2B5EF4-FFF2-40B4-BE49-F238E27FC236}">
                <a16:creationId xmlns:a16="http://schemas.microsoft.com/office/drawing/2014/main" id="{41F332D2-CFE7-9A7A-A4FB-52B3E8326DD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03020781"/>
      </p:ext>
    </p:extLst>
  </p:cSld>
  <p:clrMapOvr>
    <a:masterClrMapping/>
  </p:clrMapOvr>
  <mc:AlternateContent xmlns:mc="http://schemas.openxmlformats.org/markup-compatibility/2006">
    <mc:Choice xmlns:p14="http://schemas.microsoft.com/office/powerpoint/2010/main" Requires="p14">
      <p:transition spd="slow" p14:dur="2000" advTm="108034"/>
    </mc:Choice>
    <mc:Fallback>
      <p:transition spd="slow" advTm="108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65D97AF-A59A-E6B1-423E-0BD0DA8714CD}"/>
              </a:ext>
            </a:extLst>
          </p:cNvPr>
          <p:cNvSpPr txBox="1"/>
          <p:nvPr/>
        </p:nvSpPr>
        <p:spPr>
          <a:xfrm rot="5400000">
            <a:off x="3280251" y="-1825349"/>
            <a:ext cx="1407160" cy="17081599"/>
          </a:xfrm>
          <a:prstGeom prst="rect">
            <a:avLst/>
          </a:prstGeom>
          <a:noFill/>
        </p:spPr>
        <p:txBody>
          <a:bodyPr wrap="square" rtlCol="0">
            <a:spAutoFit/>
          </a:bodyPr>
          <a:lstStyle/>
          <a:p>
            <a:r>
              <a:rPr lang="en-GB" sz="13800" b="1" dirty="0">
                <a:solidFill>
                  <a:schemeClr val="accent1">
                    <a:lumMod val="50000"/>
                  </a:schemeClr>
                </a:solidFill>
              </a:rPr>
              <a:t>|</a:t>
            </a:r>
            <a:r>
              <a:rPr lang="en-GB" sz="13800" b="1" dirty="0">
                <a:solidFill>
                  <a:schemeClr val="accent1">
                    <a:lumMod val="75000"/>
                  </a:schemeClr>
                </a:solidFill>
              </a:rPr>
              <a:t>|</a:t>
            </a:r>
            <a:r>
              <a:rPr lang="en-GB" sz="13800" b="1" dirty="0">
                <a:solidFill>
                  <a:schemeClr val="accent1">
                    <a:lumMod val="60000"/>
                    <a:lumOff val="40000"/>
                  </a:schemeClr>
                </a:solidFill>
              </a:rPr>
              <a:t>|</a:t>
            </a:r>
            <a:r>
              <a:rPr lang="en-GB" sz="13800" b="1" dirty="0">
                <a:solidFill>
                  <a:schemeClr val="accent1">
                    <a:lumMod val="40000"/>
                    <a:lumOff val="60000"/>
                  </a:schemeClr>
                </a:solidFill>
              </a:rPr>
              <a:t>|</a:t>
            </a:r>
            <a:r>
              <a:rPr lang="en-GB" sz="13800" b="1" dirty="0">
                <a:solidFill>
                  <a:schemeClr val="accent1">
                    <a:lumMod val="20000"/>
                    <a:lumOff val="80000"/>
                  </a:schemeClr>
                </a:solidFill>
              </a:rPr>
              <a:t>||</a:t>
            </a:r>
            <a:r>
              <a:rPr lang="en-GB" sz="13800" b="1" dirty="0">
                <a:solidFill>
                  <a:schemeClr val="accent1">
                    <a:lumMod val="60000"/>
                    <a:lumOff val="40000"/>
                  </a:schemeClr>
                </a:solidFill>
              </a:rPr>
              <a:t>|</a:t>
            </a:r>
            <a:r>
              <a:rPr lang="en-GB" sz="13800" b="1" dirty="0">
                <a:solidFill>
                  <a:schemeClr val="accent1">
                    <a:lumMod val="75000"/>
                  </a:schemeClr>
                </a:solidFill>
              </a:rPr>
              <a:t>|</a:t>
            </a:r>
          </a:p>
        </p:txBody>
      </p:sp>
      <p:sp>
        <p:nvSpPr>
          <p:cNvPr id="5" name="Flowchart: Connector 4">
            <a:extLst>
              <a:ext uri="{FF2B5EF4-FFF2-40B4-BE49-F238E27FC236}">
                <a16:creationId xmlns:a16="http://schemas.microsoft.com/office/drawing/2014/main" id="{86183D00-7C37-2158-1A7C-6F37E15F6A14}"/>
              </a:ext>
            </a:extLst>
          </p:cNvPr>
          <p:cNvSpPr/>
          <p:nvPr/>
        </p:nvSpPr>
        <p:spPr>
          <a:xfrm>
            <a:off x="-2671760" y="4798254"/>
            <a:ext cx="4450868" cy="3389243"/>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lowchart: Connector 5">
            <a:extLst>
              <a:ext uri="{FF2B5EF4-FFF2-40B4-BE49-F238E27FC236}">
                <a16:creationId xmlns:a16="http://schemas.microsoft.com/office/drawing/2014/main" id="{16D6443F-BBAD-B3E2-C479-33B1A7A8C3ED}"/>
              </a:ext>
            </a:extLst>
          </p:cNvPr>
          <p:cNvSpPr/>
          <p:nvPr/>
        </p:nvSpPr>
        <p:spPr>
          <a:xfrm>
            <a:off x="10880966" y="-1906204"/>
            <a:ext cx="4450868" cy="3389243"/>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ED2A2B1F-2931-DCAC-6AEC-81A2E57C2677}"/>
              </a:ext>
            </a:extLst>
          </p:cNvPr>
          <p:cNvSpPr txBox="1"/>
          <p:nvPr/>
        </p:nvSpPr>
        <p:spPr>
          <a:xfrm>
            <a:off x="3890010" y="156988"/>
            <a:ext cx="4411980" cy="707886"/>
          </a:xfrm>
          <a:prstGeom prst="rect">
            <a:avLst/>
          </a:prstGeom>
          <a:noFill/>
        </p:spPr>
        <p:txBody>
          <a:bodyPr wrap="square">
            <a:spAutoFit/>
          </a:bodyPr>
          <a:lstStyle/>
          <a:p>
            <a:r>
              <a:rPr lang="en-GB" sz="4000" b="1" i="0" dirty="0">
                <a:solidFill>
                  <a:schemeClr val="accent1">
                    <a:lumMod val="75000"/>
                  </a:schemeClr>
                </a:solidFill>
                <a:effectLst/>
                <a:latin typeface="+mn-lt"/>
                <a:ea typeface="SimSun" panose="02010600030101010101" pitchFamily="2" charset="-122"/>
                <a:cs typeface="Times New Roman" panose="02020603050405020304" pitchFamily="18" charset="0"/>
              </a:rPr>
              <a:t>Literature Review 2</a:t>
            </a:r>
            <a:endParaRPr lang="en-GB" sz="4000" dirty="0"/>
          </a:p>
        </p:txBody>
      </p:sp>
      <p:sp>
        <p:nvSpPr>
          <p:cNvPr id="15" name="TextBox 14">
            <a:extLst>
              <a:ext uri="{FF2B5EF4-FFF2-40B4-BE49-F238E27FC236}">
                <a16:creationId xmlns:a16="http://schemas.microsoft.com/office/drawing/2014/main" id="{778F5749-CE2B-8FA0-46F6-30A7006EAF20}"/>
              </a:ext>
            </a:extLst>
          </p:cNvPr>
          <p:cNvSpPr txBox="1"/>
          <p:nvPr/>
        </p:nvSpPr>
        <p:spPr>
          <a:xfrm>
            <a:off x="1548646" y="2509719"/>
            <a:ext cx="4411980" cy="523220"/>
          </a:xfrm>
          <a:prstGeom prst="rect">
            <a:avLst/>
          </a:prstGeom>
          <a:noFill/>
        </p:spPr>
        <p:txBody>
          <a:bodyPr wrap="square">
            <a:spAutoFit/>
          </a:bodyPr>
          <a:lstStyle/>
          <a:p>
            <a:r>
              <a:rPr lang="en-GB" sz="2800" b="1" dirty="0">
                <a:ln>
                  <a:solidFill>
                    <a:schemeClr val="accent1">
                      <a:lumMod val="60000"/>
                      <a:lumOff val="40000"/>
                    </a:schemeClr>
                  </a:solidFill>
                </a:ln>
                <a:solidFill>
                  <a:schemeClr val="accent1">
                    <a:lumMod val="60000"/>
                    <a:lumOff val="40000"/>
                  </a:schemeClr>
                </a:solidFill>
              </a:rPr>
              <a:t>Cyber security department</a:t>
            </a:r>
          </a:p>
        </p:txBody>
      </p:sp>
      <p:sp>
        <p:nvSpPr>
          <p:cNvPr id="19" name="TextBox 18">
            <a:extLst>
              <a:ext uri="{FF2B5EF4-FFF2-40B4-BE49-F238E27FC236}">
                <a16:creationId xmlns:a16="http://schemas.microsoft.com/office/drawing/2014/main" id="{AA9E0BE3-99C6-22C2-6FAC-8A412E69FA1C}"/>
              </a:ext>
            </a:extLst>
          </p:cNvPr>
          <p:cNvSpPr txBox="1"/>
          <p:nvPr/>
        </p:nvSpPr>
        <p:spPr>
          <a:xfrm>
            <a:off x="2384990" y="4648576"/>
            <a:ext cx="3192780" cy="523220"/>
          </a:xfrm>
          <a:prstGeom prst="rect">
            <a:avLst/>
          </a:prstGeom>
          <a:noFill/>
        </p:spPr>
        <p:txBody>
          <a:bodyPr wrap="square">
            <a:spAutoFit/>
          </a:bodyPr>
          <a:lstStyle/>
          <a:p>
            <a:r>
              <a:rPr lang="en-GB" sz="2800" b="1" dirty="0">
                <a:ln>
                  <a:solidFill>
                    <a:schemeClr val="accent1">
                      <a:lumMod val="60000"/>
                      <a:lumOff val="40000"/>
                    </a:schemeClr>
                  </a:solidFill>
                </a:ln>
                <a:solidFill>
                  <a:schemeClr val="accent1">
                    <a:lumMod val="60000"/>
                    <a:lumOff val="40000"/>
                  </a:schemeClr>
                </a:solidFill>
              </a:rPr>
              <a:t>General practices</a:t>
            </a:r>
          </a:p>
        </p:txBody>
      </p:sp>
      <p:sp>
        <p:nvSpPr>
          <p:cNvPr id="21" name="TextBox 20">
            <a:extLst>
              <a:ext uri="{FF2B5EF4-FFF2-40B4-BE49-F238E27FC236}">
                <a16:creationId xmlns:a16="http://schemas.microsoft.com/office/drawing/2014/main" id="{EA04F0EB-9E4E-5298-833F-8CD9E1E9558F}"/>
              </a:ext>
            </a:extLst>
          </p:cNvPr>
          <p:cNvSpPr txBox="1"/>
          <p:nvPr/>
        </p:nvSpPr>
        <p:spPr>
          <a:xfrm>
            <a:off x="1845826" y="3578167"/>
            <a:ext cx="3817620" cy="523220"/>
          </a:xfrm>
          <a:prstGeom prst="rect">
            <a:avLst/>
          </a:prstGeom>
          <a:noFill/>
        </p:spPr>
        <p:txBody>
          <a:bodyPr wrap="square">
            <a:spAutoFit/>
          </a:bodyPr>
          <a:lstStyle/>
          <a:p>
            <a:r>
              <a:rPr lang="en-GB" sz="2800" b="1" dirty="0">
                <a:ln>
                  <a:solidFill>
                    <a:schemeClr val="accent1">
                      <a:lumMod val="60000"/>
                      <a:lumOff val="40000"/>
                    </a:schemeClr>
                  </a:solidFill>
                </a:ln>
                <a:solidFill>
                  <a:schemeClr val="accent1">
                    <a:lumMod val="60000"/>
                    <a:lumOff val="40000"/>
                  </a:schemeClr>
                </a:solidFill>
              </a:rPr>
              <a:t>Knowledge base articles</a:t>
            </a:r>
          </a:p>
        </p:txBody>
      </p:sp>
      <p:sp>
        <p:nvSpPr>
          <p:cNvPr id="22" name="TextBox 21">
            <a:extLst>
              <a:ext uri="{FF2B5EF4-FFF2-40B4-BE49-F238E27FC236}">
                <a16:creationId xmlns:a16="http://schemas.microsoft.com/office/drawing/2014/main" id="{9B3398D5-C151-7F72-DE11-0AF782A6A01C}"/>
              </a:ext>
            </a:extLst>
          </p:cNvPr>
          <p:cNvSpPr txBox="1"/>
          <p:nvPr/>
        </p:nvSpPr>
        <p:spPr>
          <a:xfrm>
            <a:off x="577564" y="1439623"/>
            <a:ext cx="5935980" cy="523220"/>
          </a:xfrm>
          <a:prstGeom prst="rect">
            <a:avLst/>
          </a:prstGeom>
          <a:noFill/>
        </p:spPr>
        <p:txBody>
          <a:bodyPr wrap="square">
            <a:spAutoFit/>
          </a:bodyPr>
          <a:lstStyle/>
          <a:p>
            <a:r>
              <a:rPr lang="en-GB" sz="2800" b="1" dirty="0">
                <a:ln>
                  <a:solidFill>
                    <a:schemeClr val="accent1">
                      <a:lumMod val="60000"/>
                      <a:lumOff val="40000"/>
                    </a:schemeClr>
                  </a:solidFill>
                </a:ln>
                <a:solidFill>
                  <a:schemeClr val="accent1">
                    <a:lumMod val="60000"/>
                    <a:lumOff val="40000"/>
                  </a:schemeClr>
                </a:solidFill>
              </a:rPr>
              <a:t>University online and physical library </a:t>
            </a:r>
            <a:endParaRPr lang="en-GB" sz="2800" dirty="0"/>
          </a:p>
        </p:txBody>
      </p:sp>
      <p:pic>
        <p:nvPicPr>
          <p:cNvPr id="6148" name="Picture 4" descr="How to choose a General Practitioner | Flourish Australia">
            <a:extLst>
              <a:ext uri="{FF2B5EF4-FFF2-40B4-BE49-F238E27FC236}">
                <a16:creationId xmlns:a16="http://schemas.microsoft.com/office/drawing/2014/main" id="{2A819DD9-A79B-5AB3-45CF-9CEB0A57208E}"/>
              </a:ext>
            </a:extLst>
          </p:cNvPr>
          <p:cNvPicPr>
            <a:picLocks noChangeAspect="1" noChangeArrowheads="1"/>
          </p:cNvPicPr>
          <p:nvPr/>
        </p:nvPicPr>
        <p:blipFill>
          <a:blip r:embed="rId5" cstate="screen">
            <a:extLst>
              <a:ext uri="{28A0092B-C50C-407E-A947-70E740481C1C}">
                <a14:useLocalDpi xmlns:a14="http://schemas.microsoft.com/office/drawing/2010/main" val="0"/>
              </a:ext>
            </a:extLst>
          </a:blip>
          <a:srcRect/>
          <a:stretch>
            <a:fillRect/>
          </a:stretch>
        </p:blipFill>
        <p:spPr bwMode="auto">
          <a:xfrm>
            <a:off x="6989551" y="1876824"/>
            <a:ext cx="4624885" cy="2601498"/>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7835380E-768B-F260-0E8E-861ECE32CAD0}"/>
              </a:ext>
            </a:extLst>
          </p:cNvPr>
          <p:cNvSpPr txBox="1"/>
          <p:nvPr/>
        </p:nvSpPr>
        <p:spPr>
          <a:xfrm>
            <a:off x="11321066" y="4428922"/>
            <a:ext cx="586740" cy="369332"/>
          </a:xfrm>
          <a:prstGeom prst="rect">
            <a:avLst/>
          </a:prstGeom>
          <a:noFill/>
        </p:spPr>
        <p:txBody>
          <a:bodyPr wrap="square">
            <a:spAutoFit/>
          </a:bodyPr>
          <a:lstStyle/>
          <a:p>
            <a:r>
              <a:rPr lang="en-GB" sz="1800" dirty="0"/>
              <a:t>[4]</a:t>
            </a:r>
            <a:endParaRPr lang="en-GB" dirty="0"/>
          </a:p>
        </p:txBody>
      </p:sp>
      <p:pic>
        <p:nvPicPr>
          <p:cNvPr id="6156" name="Audio 6155">
            <a:hlinkClick r:id="" action="ppaction://media"/>
            <a:extLst>
              <a:ext uri="{FF2B5EF4-FFF2-40B4-BE49-F238E27FC236}">
                <a16:creationId xmlns:a16="http://schemas.microsoft.com/office/drawing/2014/main" id="{99AEF493-BDB7-650A-BE63-37A295F21F3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727671"/>
      </p:ext>
    </p:extLst>
  </p:cSld>
  <p:clrMapOvr>
    <a:masterClrMapping/>
  </p:clrMapOvr>
  <mc:AlternateContent xmlns:mc="http://schemas.openxmlformats.org/markup-compatibility/2006">
    <mc:Choice xmlns:p14="http://schemas.microsoft.com/office/powerpoint/2010/main" Requires="p14">
      <p:transition spd="slow" p14:dur="2000" advTm="118239"/>
    </mc:Choice>
    <mc:Fallback>
      <p:transition spd="slow" advTm="118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5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15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2F92F-42E2-D5F4-388C-F1F61E3D2586}"/>
              </a:ext>
            </a:extLst>
          </p:cNvPr>
          <p:cNvSpPr>
            <a:spLocks noGrp="1"/>
          </p:cNvSpPr>
          <p:nvPr>
            <p:ph type="title"/>
          </p:nvPr>
        </p:nvSpPr>
        <p:spPr>
          <a:xfrm>
            <a:off x="3616036" y="89970"/>
            <a:ext cx="5160834" cy="1325563"/>
          </a:xfrm>
        </p:spPr>
        <p:txBody>
          <a:bodyPr>
            <a:normAutofit fontScale="90000"/>
          </a:bodyPr>
          <a:lstStyle/>
          <a:p>
            <a:pPr algn="ctr"/>
            <a:r>
              <a:rPr lang="en-US" b="1" dirty="0">
                <a:solidFill>
                  <a:schemeClr val="accent1">
                    <a:lumMod val="50000"/>
                  </a:schemeClr>
                </a:solidFill>
                <a:latin typeface="+mn-lt"/>
              </a:rPr>
              <a:t>Research/Development </a:t>
            </a:r>
            <a:br>
              <a:rPr lang="en-US" b="1" dirty="0">
                <a:solidFill>
                  <a:schemeClr val="accent1">
                    <a:lumMod val="50000"/>
                  </a:schemeClr>
                </a:solidFill>
                <a:latin typeface="+mn-lt"/>
              </a:rPr>
            </a:br>
            <a:r>
              <a:rPr lang="en-US" b="1" dirty="0">
                <a:solidFill>
                  <a:schemeClr val="accent1">
                    <a:lumMod val="50000"/>
                  </a:schemeClr>
                </a:solidFill>
                <a:latin typeface="+mn-lt"/>
              </a:rPr>
              <a:t>Methodologies</a:t>
            </a:r>
            <a:endParaRPr lang="en-GB" b="1" dirty="0">
              <a:solidFill>
                <a:schemeClr val="accent1">
                  <a:lumMod val="50000"/>
                </a:schemeClr>
              </a:solidFill>
              <a:latin typeface="+mn-lt"/>
            </a:endParaRPr>
          </a:p>
        </p:txBody>
      </p:sp>
      <p:sp>
        <p:nvSpPr>
          <p:cNvPr id="3" name="Content Placeholder 2">
            <a:extLst>
              <a:ext uri="{FF2B5EF4-FFF2-40B4-BE49-F238E27FC236}">
                <a16:creationId xmlns:a16="http://schemas.microsoft.com/office/drawing/2014/main" id="{047E67D2-F916-DA99-A415-E8FD3B37D507}"/>
              </a:ext>
            </a:extLst>
          </p:cNvPr>
          <p:cNvSpPr>
            <a:spLocks noGrp="1"/>
          </p:cNvSpPr>
          <p:nvPr>
            <p:ph idx="1"/>
          </p:nvPr>
        </p:nvSpPr>
        <p:spPr>
          <a:xfrm>
            <a:off x="419050" y="2059746"/>
            <a:ext cx="3196986" cy="735409"/>
          </a:xfrm>
        </p:spPr>
        <p:txBody>
          <a:bodyPr>
            <a:normAutofit/>
          </a:bodyPr>
          <a:lstStyle/>
          <a:p>
            <a:pPr marL="0" indent="0" algn="just">
              <a:lnSpc>
                <a:spcPct val="107000"/>
              </a:lnSpc>
              <a:spcAft>
                <a:spcPts val="800"/>
              </a:spcAft>
              <a:buNone/>
            </a:pPr>
            <a:r>
              <a:rPr lang="en-GB" b="1" dirty="0">
                <a:solidFill>
                  <a:schemeClr val="accent1">
                    <a:lumMod val="75000"/>
                  </a:schemeClr>
                </a:solidFill>
                <a:effectLst/>
                <a:ea typeface="Calibri" panose="020F0502020204030204" pitchFamily="34" charset="0"/>
                <a:cs typeface="Times New Roman" panose="02020603050405020304" pitchFamily="18" charset="0"/>
              </a:rPr>
              <a:t>Phenomenological</a:t>
            </a:r>
            <a:endParaRPr lang="en-GB" dirty="0">
              <a:solidFill>
                <a:schemeClr val="accent1">
                  <a:lumMod val="75000"/>
                </a:schemeClr>
              </a:solidFill>
              <a:effectLst/>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10372289-DD0E-04AB-D9B3-5F8A95F0F979}"/>
              </a:ext>
            </a:extLst>
          </p:cNvPr>
          <p:cNvSpPr txBox="1"/>
          <p:nvPr/>
        </p:nvSpPr>
        <p:spPr>
          <a:xfrm>
            <a:off x="3506381" y="3172916"/>
            <a:ext cx="1568803" cy="532903"/>
          </a:xfrm>
          <a:prstGeom prst="rect">
            <a:avLst/>
          </a:prstGeom>
          <a:noFill/>
        </p:spPr>
        <p:txBody>
          <a:bodyPr wrap="square" rtlCol="0">
            <a:spAutoFit/>
          </a:bodyPr>
          <a:lstStyle/>
          <a:p>
            <a:pPr algn="just">
              <a:lnSpc>
                <a:spcPct val="107000"/>
              </a:lnSpc>
              <a:spcAft>
                <a:spcPts val="800"/>
              </a:spcAft>
            </a:pPr>
            <a:r>
              <a:rPr lang="en-GB" sz="2800" b="1" dirty="0">
                <a:solidFill>
                  <a:schemeClr val="accent1">
                    <a:lumMod val="75000"/>
                  </a:schemeClr>
                </a:solidFill>
                <a:effectLst/>
                <a:ea typeface="Calibri" panose="020F0502020204030204" pitchFamily="34" charset="0"/>
                <a:cs typeface="Times New Roman" panose="02020603050405020304" pitchFamily="18" charset="0"/>
              </a:rPr>
              <a:t>Positivist</a:t>
            </a:r>
            <a:endParaRPr lang="en-GB" sz="2800" dirty="0">
              <a:solidFill>
                <a:schemeClr val="accent1">
                  <a:lumMod val="75000"/>
                </a:schemeClr>
              </a:solidFill>
              <a:effectLst/>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738CC630-B202-E9B0-E7AA-FF0682E9D435}"/>
              </a:ext>
            </a:extLst>
          </p:cNvPr>
          <p:cNvSpPr txBox="1"/>
          <p:nvPr/>
        </p:nvSpPr>
        <p:spPr>
          <a:xfrm>
            <a:off x="9491355" y="2028455"/>
            <a:ext cx="1953491" cy="532903"/>
          </a:xfrm>
          <a:prstGeom prst="rect">
            <a:avLst/>
          </a:prstGeom>
          <a:noFill/>
        </p:spPr>
        <p:txBody>
          <a:bodyPr wrap="square">
            <a:spAutoFit/>
          </a:bodyPr>
          <a:lstStyle/>
          <a:p>
            <a:pPr algn="just">
              <a:lnSpc>
                <a:spcPct val="107000"/>
              </a:lnSpc>
              <a:spcAft>
                <a:spcPts val="800"/>
              </a:spcAft>
            </a:pPr>
            <a:r>
              <a:rPr lang="en-GB" sz="2800" b="1" dirty="0">
                <a:solidFill>
                  <a:schemeClr val="accent1">
                    <a:lumMod val="75000"/>
                  </a:schemeClr>
                </a:solidFill>
                <a:ea typeface="Calibri" panose="020F0502020204030204" pitchFamily="34" charset="0"/>
                <a:cs typeface="Times New Roman" panose="02020603050405020304" pitchFamily="18" charset="0"/>
              </a:rPr>
              <a:t>D</a:t>
            </a:r>
            <a:r>
              <a:rPr lang="en-GB" sz="2800" b="1" dirty="0">
                <a:solidFill>
                  <a:schemeClr val="accent1">
                    <a:lumMod val="75000"/>
                  </a:schemeClr>
                </a:solidFill>
                <a:effectLst/>
                <a:ea typeface="Calibri" panose="020F0502020204030204" pitchFamily="34" charset="0"/>
                <a:cs typeface="Times New Roman" panose="02020603050405020304" pitchFamily="18" charset="0"/>
              </a:rPr>
              <a:t>eductive</a:t>
            </a:r>
          </a:p>
        </p:txBody>
      </p:sp>
      <p:sp>
        <p:nvSpPr>
          <p:cNvPr id="9" name="TextBox 8">
            <a:extLst>
              <a:ext uri="{FF2B5EF4-FFF2-40B4-BE49-F238E27FC236}">
                <a16:creationId xmlns:a16="http://schemas.microsoft.com/office/drawing/2014/main" id="{BF4DF569-618E-49C0-5561-081E315946AC}"/>
              </a:ext>
            </a:extLst>
          </p:cNvPr>
          <p:cNvSpPr txBox="1"/>
          <p:nvPr/>
        </p:nvSpPr>
        <p:spPr>
          <a:xfrm rot="5400000">
            <a:off x="3280251" y="-1825349"/>
            <a:ext cx="1407160" cy="17081599"/>
          </a:xfrm>
          <a:prstGeom prst="rect">
            <a:avLst/>
          </a:prstGeom>
          <a:noFill/>
        </p:spPr>
        <p:txBody>
          <a:bodyPr wrap="square" rtlCol="0">
            <a:spAutoFit/>
          </a:bodyPr>
          <a:lstStyle/>
          <a:p>
            <a:r>
              <a:rPr lang="en-GB" sz="13800" b="1" dirty="0">
                <a:solidFill>
                  <a:schemeClr val="accent1">
                    <a:lumMod val="50000"/>
                  </a:schemeClr>
                </a:solidFill>
              </a:rPr>
              <a:t>|</a:t>
            </a:r>
            <a:r>
              <a:rPr lang="en-GB" sz="13800" b="1" dirty="0">
                <a:solidFill>
                  <a:schemeClr val="accent1">
                    <a:lumMod val="75000"/>
                  </a:schemeClr>
                </a:solidFill>
              </a:rPr>
              <a:t>|</a:t>
            </a:r>
            <a:r>
              <a:rPr lang="en-GB" sz="13800" b="1" dirty="0">
                <a:solidFill>
                  <a:schemeClr val="accent1">
                    <a:lumMod val="60000"/>
                    <a:lumOff val="40000"/>
                  </a:schemeClr>
                </a:solidFill>
              </a:rPr>
              <a:t>|</a:t>
            </a:r>
            <a:r>
              <a:rPr lang="en-GB" sz="13800" b="1" dirty="0">
                <a:solidFill>
                  <a:schemeClr val="accent1">
                    <a:lumMod val="40000"/>
                    <a:lumOff val="60000"/>
                  </a:schemeClr>
                </a:solidFill>
              </a:rPr>
              <a:t>|</a:t>
            </a:r>
            <a:r>
              <a:rPr lang="en-GB" sz="13800" b="1" dirty="0">
                <a:solidFill>
                  <a:schemeClr val="accent1">
                    <a:lumMod val="20000"/>
                    <a:lumOff val="80000"/>
                  </a:schemeClr>
                </a:solidFill>
              </a:rPr>
              <a:t>||</a:t>
            </a:r>
            <a:r>
              <a:rPr lang="en-GB" sz="13800" b="1" dirty="0">
                <a:solidFill>
                  <a:schemeClr val="accent1">
                    <a:lumMod val="60000"/>
                    <a:lumOff val="40000"/>
                  </a:schemeClr>
                </a:solidFill>
              </a:rPr>
              <a:t>|</a:t>
            </a:r>
            <a:r>
              <a:rPr lang="en-GB" sz="13800" b="1" dirty="0">
                <a:solidFill>
                  <a:schemeClr val="accent1">
                    <a:lumMod val="75000"/>
                  </a:schemeClr>
                </a:solidFill>
              </a:rPr>
              <a:t>|</a:t>
            </a:r>
          </a:p>
        </p:txBody>
      </p:sp>
      <p:sp>
        <p:nvSpPr>
          <p:cNvPr id="10" name="Flowchart: Connector 9">
            <a:extLst>
              <a:ext uri="{FF2B5EF4-FFF2-40B4-BE49-F238E27FC236}">
                <a16:creationId xmlns:a16="http://schemas.microsoft.com/office/drawing/2014/main" id="{06F190F4-8F8B-1189-611F-591DF7F9E9B1}"/>
              </a:ext>
            </a:extLst>
          </p:cNvPr>
          <p:cNvSpPr/>
          <p:nvPr/>
        </p:nvSpPr>
        <p:spPr>
          <a:xfrm>
            <a:off x="-2671760" y="4798254"/>
            <a:ext cx="4450868" cy="3389243"/>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Flowchart: Connector 10">
            <a:extLst>
              <a:ext uri="{FF2B5EF4-FFF2-40B4-BE49-F238E27FC236}">
                <a16:creationId xmlns:a16="http://schemas.microsoft.com/office/drawing/2014/main" id="{6DBF1307-EA63-E418-615F-B7BD94CFCEE2}"/>
              </a:ext>
            </a:extLst>
          </p:cNvPr>
          <p:cNvSpPr/>
          <p:nvPr/>
        </p:nvSpPr>
        <p:spPr>
          <a:xfrm>
            <a:off x="10880966" y="-1906204"/>
            <a:ext cx="4450868" cy="3389243"/>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15E2440F-AEC8-6910-A32B-05A589DFD621}"/>
              </a:ext>
            </a:extLst>
          </p:cNvPr>
          <p:cNvSpPr txBox="1"/>
          <p:nvPr/>
        </p:nvSpPr>
        <p:spPr>
          <a:xfrm>
            <a:off x="7362156" y="3162548"/>
            <a:ext cx="1568803" cy="532903"/>
          </a:xfrm>
          <a:prstGeom prst="rect">
            <a:avLst/>
          </a:prstGeom>
          <a:noFill/>
        </p:spPr>
        <p:txBody>
          <a:bodyPr wrap="square">
            <a:spAutoFit/>
          </a:bodyPr>
          <a:lstStyle/>
          <a:p>
            <a:pPr algn="just">
              <a:lnSpc>
                <a:spcPct val="107000"/>
              </a:lnSpc>
              <a:spcAft>
                <a:spcPts val="800"/>
              </a:spcAft>
            </a:pPr>
            <a:r>
              <a:rPr lang="en-GB" sz="2800" b="1" dirty="0">
                <a:solidFill>
                  <a:schemeClr val="accent1">
                    <a:lumMod val="75000"/>
                  </a:schemeClr>
                </a:solidFill>
                <a:effectLst/>
                <a:ea typeface="Calibri" panose="020F0502020204030204" pitchFamily="34" charset="0"/>
                <a:cs typeface="Times New Roman" panose="02020603050405020304" pitchFamily="18" charset="0"/>
              </a:rPr>
              <a:t>Inductive</a:t>
            </a:r>
            <a:r>
              <a:rPr lang="en-GB" sz="1800"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15" name="TextBox 14">
            <a:extLst>
              <a:ext uri="{FF2B5EF4-FFF2-40B4-BE49-F238E27FC236}">
                <a16:creationId xmlns:a16="http://schemas.microsoft.com/office/drawing/2014/main" id="{ABFD4A4E-DC2F-D397-3B69-F7373C230BF1}"/>
              </a:ext>
            </a:extLst>
          </p:cNvPr>
          <p:cNvSpPr txBox="1"/>
          <p:nvPr/>
        </p:nvSpPr>
        <p:spPr>
          <a:xfrm rot="5400000">
            <a:off x="1614595" y="1943898"/>
            <a:ext cx="867641" cy="1569660"/>
          </a:xfrm>
          <a:prstGeom prst="rect">
            <a:avLst/>
          </a:prstGeom>
          <a:noFill/>
        </p:spPr>
        <p:txBody>
          <a:bodyPr wrap="square">
            <a:spAutoFit/>
          </a:bodyPr>
          <a:lstStyle/>
          <a:p>
            <a:r>
              <a:rPr lang="en-GB" sz="9600" dirty="0">
                <a:solidFill>
                  <a:schemeClr val="accent1">
                    <a:lumMod val="20000"/>
                    <a:lumOff val="80000"/>
                  </a:schemeClr>
                </a:solidFill>
              </a:rPr>
              <a:t>|</a:t>
            </a:r>
            <a:endParaRPr lang="en-GB" dirty="0">
              <a:solidFill>
                <a:schemeClr val="accent1">
                  <a:lumMod val="20000"/>
                  <a:lumOff val="80000"/>
                </a:schemeClr>
              </a:solidFill>
            </a:endParaRPr>
          </a:p>
        </p:txBody>
      </p:sp>
      <p:sp>
        <p:nvSpPr>
          <p:cNvPr id="16" name="TextBox 15">
            <a:extLst>
              <a:ext uri="{FF2B5EF4-FFF2-40B4-BE49-F238E27FC236}">
                <a16:creationId xmlns:a16="http://schemas.microsoft.com/office/drawing/2014/main" id="{8013F6FD-8238-3E35-B5E0-12AE1FD5ED21}"/>
              </a:ext>
            </a:extLst>
          </p:cNvPr>
          <p:cNvSpPr txBox="1"/>
          <p:nvPr/>
        </p:nvSpPr>
        <p:spPr>
          <a:xfrm rot="5400000">
            <a:off x="3929422" y="3018815"/>
            <a:ext cx="867641" cy="1569660"/>
          </a:xfrm>
          <a:prstGeom prst="rect">
            <a:avLst/>
          </a:prstGeom>
          <a:noFill/>
        </p:spPr>
        <p:txBody>
          <a:bodyPr wrap="square">
            <a:spAutoFit/>
          </a:bodyPr>
          <a:lstStyle/>
          <a:p>
            <a:r>
              <a:rPr lang="en-GB" sz="9600" dirty="0">
                <a:solidFill>
                  <a:schemeClr val="accent1">
                    <a:lumMod val="20000"/>
                    <a:lumOff val="80000"/>
                  </a:schemeClr>
                </a:solidFill>
              </a:rPr>
              <a:t>|</a:t>
            </a:r>
            <a:endParaRPr lang="en-GB" dirty="0">
              <a:solidFill>
                <a:schemeClr val="accent1">
                  <a:lumMod val="20000"/>
                  <a:lumOff val="80000"/>
                </a:schemeClr>
              </a:solidFill>
            </a:endParaRPr>
          </a:p>
        </p:txBody>
      </p:sp>
      <p:sp>
        <p:nvSpPr>
          <p:cNvPr id="17" name="TextBox 16">
            <a:extLst>
              <a:ext uri="{FF2B5EF4-FFF2-40B4-BE49-F238E27FC236}">
                <a16:creationId xmlns:a16="http://schemas.microsoft.com/office/drawing/2014/main" id="{9E0995FA-72C6-B999-825C-BE6B3BE2F700}"/>
              </a:ext>
            </a:extLst>
          </p:cNvPr>
          <p:cNvSpPr txBox="1"/>
          <p:nvPr/>
        </p:nvSpPr>
        <p:spPr>
          <a:xfrm rot="5400000">
            <a:off x="7854563" y="3011900"/>
            <a:ext cx="867641" cy="1569660"/>
          </a:xfrm>
          <a:prstGeom prst="rect">
            <a:avLst/>
          </a:prstGeom>
          <a:noFill/>
        </p:spPr>
        <p:txBody>
          <a:bodyPr wrap="square">
            <a:spAutoFit/>
          </a:bodyPr>
          <a:lstStyle/>
          <a:p>
            <a:r>
              <a:rPr lang="en-GB" sz="9600" dirty="0">
                <a:solidFill>
                  <a:schemeClr val="accent1">
                    <a:lumMod val="20000"/>
                    <a:lumOff val="80000"/>
                  </a:schemeClr>
                </a:solidFill>
              </a:rPr>
              <a:t>|</a:t>
            </a:r>
            <a:endParaRPr lang="en-GB" dirty="0">
              <a:solidFill>
                <a:schemeClr val="accent1">
                  <a:lumMod val="20000"/>
                  <a:lumOff val="80000"/>
                </a:schemeClr>
              </a:solidFill>
            </a:endParaRPr>
          </a:p>
        </p:txBody>
      </p:sp>
      <p:sp>
        <p:nvSpPr>
          <p:cNvPr id="18" name="TextBox 17">
            <a:extLst>
              <a:ext uri="{FF2B5EF4-FFF2-40B4-BE49-F238E27FC236}">
                <a16:creationId xmlns:a16="http://schemas.microsoft.com/office/drawing/2014/main" id="{64954C3B-EDBC-30C7-6551-0FDF12D74D5F}"/>
              </a:ext>
            </a:extLst>
          </p:cNvPr>
          <p:cNvSpPr txBox="1"/>
          <p:nvPr/>
        </p:nvSpPr>
        <p:spPr>
          <a:xfrm rot="5400000">
            <a:off x="10034279" y="1912607"/>
            <a:ext cx="867641" cy="1569660"/>
          </a:xfrm>
          <a:prstGeom prst="rect">
            <a:avLst/>
          </a:prstGeom>
          <a:noFill/>
        </p:spPr>
        <p:txBody>
          <a:bodyPr wrap="square">
            <a:spAutoFit/>
          </a:bodyPr>
          <a:lstStyle/>
          <a:p>
            <a:r>
              <a:rPr lang="en-GB" sz="9600" dirty="0">
                <a:solidFill>
                  <a:schemeClr val="accent1">
                    <a:lumMod val="20000"/>
                    <a:lumOff val="80000"/>
                  </a:schemeClr>
                </a:solidFill>
              </a:rPr>
              <a:t>|</a:t>
            </a:r>
            <a:endParaRPr lang="en-GB" dirty="0">
              <a:solidFill>
                <a:schemeClr val="accent1">
                  <a:lumMod val="20000"/>
                  <a:lumOff val="80000"/>
                </a:schemeClr>
              </a:solidFill>
            </a:endParaRPr>
          </a:p>
        </p:txBody>
      </p:sp>
      <p:sp>
        <p:nvSpPr>
          <p:cNvPr id="21" name="TextBox 20">
            <a:extLst>
              <a:ext uri="{FF2B5EF4-FFF2-40B4-BE49-F238E27FC236}">
                <a16:creationId xmlns:a16="http://schemas.microsoft.com/office/drawing/2014/main" id="{67210485-FF27-2959-5F0E-F2A2E8F13E73}"/>
              </a:ext>
            </a:extLst>
          </p:cNvPr>
          <p:cNvSpPr txBox="1"/>
          <p:nvPr/>
        </p:nvSpPr>
        <p:spPr>
          <a:xfrm>
            <a:off x="1233141" y="2942574"/>
            <a:ext cx="1568803" cy="1200329"/>
          </a:xfrm>
          <a:prstGeom prst="rect">
            <a:avLst/>
          </a:prstGeom>
          <a:noFill/>
        </p:spPr>
        <p:txBody>
          <a:bodyPr wrap="square">
            <a:spAutoFit/>
          </a:bodyPr>
          <a:lstStyle/>
          <a:p>
            <a:pPr algn="ctr"/>
            <a:r>
              <a:rPr lang="en-GB" sz="1800" b="1" dirty="0">
                <a:solidFill>
                  <a:schemeClr val="accent1">
                    <a:lumMod val="60000"/>
                    <a:lumOff val="40000"/>
                  </a:schemeClr>
                </a:solidFill>
                <a:effectLst/>
                <a:latin typeface="Calibri" panose="020F0502020204030204" pitchFamily="34" charset="0"/>
                <a:ea typeface="Calibri" panose="020F0502020204030204" pitchFamily="34" charset="0"/>
                <a:cs typeface="Times New Roman" panose="02020603050405020304" pitchFamily="18" charset="0"/>
              </a:rPr>
              <a:t>Environment</a:t>
            </a:r>
          </a:p>
          <a:p>
            <a:pPr algn="ctr"/>
            <a:r>
              <a:rPr lang="en-GB" b="1" dirty="0">
                <a:solidFill>
                  <a:schemeClr val="accent1">
                    <a:lumMod val="60000"/>
                    <a:lumOff val="40000"/>
                  </a:schemeClr>
                </a:solidFill>
                <a:latin typeface="Calibri" panose="020F0502020204030204" pitchFamily="34" charset="0"/>
                <a:cs typeface="Times New Roman" panose="02020603050405020304" pitchFamily="18" charset="0"/>
              </a:rPr>
              <a:t>Feelings</a:t>
            </a:r>
          </a:p>
          <a:p>
            <a:pPr algn="ctr"/>
            <a:r>
              <a:rPr lang="en-GB" b="1" dirty="0">
                <a:solidFill>
                  <a:schemeClr val="accent1">
                    <a:lumMod val="60000"/>
                    <a:lumOff val="40000"/>
                  </a:schemeClr>
                </a:solidFill>
                <a:latin typeface="Calibri" panose="020F0502020204030204" pitchFamily="34" charset="0"/>
                <a:cs typeface="Times New Roman" panose="02020603050405020304" pitchFamily="18" charset="0"/>
              </a:rPr>
              <a:t>Interact</a:t>
            </a:r>
          </a:p>
          <a:p>
            <a:endParaRPr lang="en-GB" dirty="0"/>
          </a:p>
        </p:txBody>
      </p:sp>
      <p:sp>
        <p:nvSpPr>
          <p:cNvPr id="23" name="TextBox 22">
            <a:extLst>
              <a:ext uri="{FF2B5EF4-FFF2-40B4-BE49-F238E27FC236}">
                <a16:creationId xmlns:a16="http://schemas.microsoft.com/office/drawing/2014/main" id="{2DC3387D-5C41-F111-52E1-FD0E0F159C72}"/>
              </a:ext>
            </a:extLst>
          </p:cNvPr>
          <p:cNvSpPr txBox="1"/>
          <p:nvPr/>
        </p:nvSpPr>
        <p:spPr>
          <a:xfrm>
            <a:off x="3501277" y="3808013"/>
            <a:ext cx="1723930" cy="923330"/>
          </a:xfrm>
          <a:prstGeom prst="rect">
            <a:avLst/>
          </a:prstGeom>
          <a:noFill/>
        </p:spPr>
        <p:txBody>
          <a:bodyPr wrap="square">
            <a:spAutoFit/>
          </a:bodyPr>
          <a:lstStyle/>
          <a:p>
            <a:pPr algn="ctr"/>
            <a:r>
              <a:rPr lang="en-GB" b="1" dirty="0">
                <a:solidFill>
                  <a:schemeClr val="accent1">
                    <a:lumMod val="60000"/>
                    <a:lumOff val="40000"/>
                  </a:schemeClr>
                </a:solidFill>
                <a:latin typeface="Calibri" panose="020F0502020204030204" pitchFamily="34" charset="0"/>
                <a:ea typeface="Calibri" panose="020F0502020204030204" pitchFamily="34" charset="0"/>
                <a:cs typeface="Times New Roman" panose="02020603050405020304" pitchFamily="18" charset="0"/>
              </a:rPr>
              <a:t>Statistics</a:t>
            </a:r>
          </a:p>
          <a:p>
            <a:pPr algn="ctr"/>
            <a:r>
              <a:rPr lang="en-GB" b="1" dirty="0">
                <a:solidFill>
                  <a:schemeClr val="accent1">
                    <a:lumMod val="60000"/>
                    <a:lumOff val="40000"/>
                  </a:schemeClr>
                </a:solidFill>
                <a:latin typeface="Calibri" panose="020F0502020204030204" pitchFamily="34" charset="0"/>
                <a:ea typeface="Calibri" panose="020F0502020204030204" pitchFamily="34" charset="0"/>
                <a:cs typeface="Times New Roman" panose="02020603050405020304" pitchFamily="18" charset="0"/>
              </a:rPr>
              <a:t>Exams</a:t>
            </a:r>
          </a:p>
          <a:p>
            <a:pPr algn="ctr"/>
            <a:r>
              <a:rPr lang="en-GB" b="1" dirty="0">
                <a:solidFill>
                  <a:schemeClr val="accent1">
                    <a:lumMod val="60000"/>
                    <a:lumOff val="40000"/>
                  </a:schemeClr>
                </a:solidFill>
                <a:latin typeface="Calibri" panose="020F0502020204030204" pitchFamily="34" charset="0"/>
                <a:ea typeface="Calibri" panose="020F0502020204030204" pitchFamily="34" charset="0"/>
                <a:cs typeface="Times New Roman" panose="02020603050405020304" pitchFamily="18" charset="0"/>
              </a:rPr>
              <a:t>Data</a:t>
            </a:r>
          </a:p>
        </p:txBody>
      </p:sp>
      <p:sp>
        <p:nvSpPr>
          <p:cNvPr id="25" name="TextBox 24">
            <a:extLst>
              <a:ext uri="{FF2B5EF4-FFF2-40B4-BE49-F238E27FC236}">
                <a16:creationId xmlns:a16="http://schemas.microsoft.com/office/drawing/2014/main" id="{768FFDD6-46B8-F02D-28DE-337B87FFFA69}"/>
              </a:ext>
            </a:extLst>
          </p:cNvPr>
          <p:cNvSpPr txBox="1"/>
          <p:nvPr/>
        </p:nvSpPr>
        <p:spPr>
          <a:xfrm>
            <a:off x="7318524" y="3796730"/>
            <a:ext cx="1656065" cy="923330"/>
          </a:xfrm>
          <a:prstGeom prst="rect">
            <a:avLst/>
          </a:prstGeom>
          <a:noFill/>
        </p:spPr>
        <p:txBody>
          <a:bodyPr wrap="square">
            <a:spAutoFit/>
          </a:bodyPr>
          <a:lstStyle/>
          <a:p>
            <a:pPr algn="ctr"/>
            <a:r>
              <a:rPr lang="en-GB" b="1" dirty="0">
                <a:solidFill>
                  <a:schemeClr val="accent1">
                    <a:lumMod val="60000"/>
                    <a:lumOff val="40000"/>
                  </a:schemeClr>
                </a:solidFill>
                <a:latin typeface="Calibri" panose="020F0502020204030204" pitchFamily="34" charset="0"/>
                <a:ea typeface="Calibri" panose="020F0502020204030204" pitchFamily="34" charset="0"/>
                <a:cs typeface="Times New Roman" panose="02020603050405020304" pitchFamily="18" charset="0"/>
              </a:rPr>
              <a:t>Observation </a:t>
            </a:r>
          </a:p>
          <a:p>
            <a:pPr algn="ctr"/>
            <a:r>
              <a:rPr lang="en-GB" b="1" dirty="0">
                <a:solidFill>
                  <a:schemeClr val="accent1">
                    <a:lumMod val="60000"/>
                    <a:lumOff val="40000"/>
                  </a:schemeClr>
                </a:solidFill>
                <a:latin typeface="Calibri" panose="020F0502020204030204" pitchFamily="34" charset="0"/>
                <a:ea typeface="Calibri" panose="020F0502020204030204" pitchFamily="34" charset="0"/>
                <a:cs typeface="Times New Roman" panose="02020603050405020304" pitchFamily="18" charset="0"/>
              </a:rPr>
              <a:t>Pattern</a:t>
            </a:r>
          </a:p>
          <a:p>
            <a:pPr algn="ctr"/>
            <a:r>
              <a:rPr lang="en-GB" b="1" dirty="0">
                <a:solidFill>
                  <a:schemeClr val="accent1">
                    <a:lumMod val="60000"/>
                    <a:lumOff val="40000"/>
                  </a:schemeClr>
                </a:solidFill>
                <a:latin typeface="Calibri" panose="020F0502020204030204" pitchFamily="34" charset="0"/>
                <a:ea typeface="Calibri" panose="020F0502020204030204" pitchFamily="34" charset="0"/>
                <a:cs typeface="Times New Roman" panose="02020603050405020304" pitchFamily="18" charset="0"/>
              </a:rPr>
              <a:t>Free</a:t>
            </a:r>
          </a:p>
        </p:txBody>
      </p:sp>
      <p:sp>
        <p:nvSpPr>
          <p:cNvPr id="29" name="TextBox 28">
            <a:extLst>
              <a:ext uri="{FF2B5EF4-FFF2-40B4-BE49-F238E27FC236}">
                <a16:creationId xmlns:a16="http://schemas.microsoft.com/office/drawing/2014/main" id="{58D48999-4EC1-12B3-E204-678C3B2A6D96}"/>
              </a:ext>
            </a:extLst>
          </p:cNvPr>
          <p:cNvSpPr txBox="1"/>
          <p:nvPr/>
        </p:nvSpPr>
        <p:spPr>
          <a:xfrm>
            <a:off x="9337045" y="2716578"/>
            <a:ext cx="2000088" cy="923330"/>
          </a:xfrm>
          <a:prstGeom prst="rect">
            <a:avLst/>
          </a:prstGeom>
          <a:noFill/>
        </p:spPr>
        <p:txBody>
          <a:bodyPr wrap="square">
            <a:spAutoFit/>
          </a:bodyPr>
          <a:lstStyle/>
          <a:p>
            <a:pPr algn="ctr"/>
            <a:r>
              <a:rPr lang="en-GB" b="1" dirty="0">
                <a:solidFill>
                  <a:schemeClr val="accent1">
                    <a:lumMod val="60000"/>
                    <a:lumOff val="40000"/>
                  </a:schemeClr>
                </a:solidFill>
                <a:latin typeface="Calibri" panose="020F0502020204030204" pitchFamily="34" charset="0"/>
                <a:ea typeface="Calibri" panose="020F0502020204030204" pitchFamily="34" charset="0"/>
                <a:cs typeface="Times New Roman" panose="02020603050405020304" pitchFamily="18" charset="0"/>
              </a:rPr>
              <a:t>Hypothesis</a:t>
            </a:r>
          </a:p>
          <a:p>
            <a:pPr algn="ctr"/>
            <a:r>
              <a:rPr lang="en-GB" b="1" dirty="0">
                <a:solidFill>
                  <a:schemeClr val="accent1">
                    <a:lumMod val="60000"/>
                    <a:lumOff val="40000"/>
                  </a:schemeClr>
                </a:solidFill>
                <a:latin typeface="Calibri" panose="020F0502020204030204" pitchFamily="34" charset="0"/>
                <a:ea typeface="Calibri" panose="020F0502020204030204" pitchFamily="34" charset="0"/>
                <a:cs typeface="Times New Roman" panose="02020603050405020304" pitchFamily="18" charset="0"/>
              </a:rPr>
              <a:t>Foundation</a:t>
            </a:r>
          </a:p>
          <a:p>
            <a:pPr algn="ctr"/>
            <a:r>
              <a:rPr lang="en-GB" b="1" dirty="0">
                <a:solidFill>
                  <a:schemeClr val="accent1">
                    <a:lumMod val="60000"/>
                    <a:lumOff val="40000"/>
                  </a:schemeClr>
                </a:solidFill>
                <a:latin typeface="Calibri" panose="020F0502020204030204" pitchFamily="34" charset="0"/>
                <a:ea typeface="Calibri" panose="020F0502020204030204" pitchFamily="34" charset="0"/>
                <a:cs typeface="Times New Roman" panose="02020603050405020304" pitchFamily="18" charset="0"/>
              </a:rPr>
              <a:t>Dependent</a:t>
            </a:r>
          </a:p>
        </p:txBody>
      </p:sp>
      <p:pic>
        <p:nvPicPr>
          <p:cNvPr id="30" name="Picture 2" descr="NHS Wales">
            <a:extLst>
              <a:ext uri="{FF2B5EF4-FFF2-40B4-BE49-F238E27FC236}">
                <a16:creationId xmlns:a16="http://schemas.microsoft.com/office/drawing/2014/main" id="{DB904F81-B635-ED5B-E634-A72055F248CE}"/>
              </a:ext>
            </a:extLst>
          </p:cNvPr>
          <p:cNvPicPr>
            <a:picLocks noChangeAspect="1" noChangeArrowheads="1"/>
          </p:cNvPicPr>
          <p:nvPr/>
        </p:nvPicPr>
        <p:blipFill>
          <a:blip r:embed="rId5" cstate="screen">
            <a:extLst>
              <a:ext uri="{28A0092B-C50C-407E-A947-70E740481C1C}">
                <a14:useLocalDpi xmlns:a14="http://schemas.microsoft.com/office/drawing/2010/main" val="0"/>
              </a:ext>
            </a:extLst>
          </a:blip>
          <a:srcRect/>
          <a:stretch>
            <a:fillRect/>
          </a:stretch>
        </p:blipFill>
        <p:spPr bwMode="auto">
          <a:xfrm>
            <a:off x="4637658" y="4338745"/>
            <a:ext cx="3268416" cy="2142938"/>
          </a:xfrm>
          <a:prstGeom prst="rect">
            <a:avLst/>
          </a:prstGeom>
          <a:noFill/>
          <a:extLst>
            <a:ext uri="{909E8E84-426E-40DD-AFC4-6F175D3DCCD1}">
              <a14:hiddenFill xmlns:a14="http://schemas.microsoft.com/office/drawing/2010/main">
                <a:solidFill>
                  <a:srgbClr val="FFFFFF"/>
                </a:solidFill>
              </a14:hiddenFill>
            </a:ext>
          </a:extLst>
        </p:spPr>
      </p:pic>
      <p:sp>
        <p:nvSpPr>
          <p:cNvPr id="32" name="TextBox 31">
            <a:extLst>
              <a:ext uri="{FF2B5EF4-FFF2-40B4-BE49-F238E27FC236}">
                <a16:creationId xmlns:a16="http://schemas.microsoft.com/office/drawing/2014/main" id="{B40AE762-3008-F5E4-8A11-76D76F5B6A6A}"/>
              </a:ext>
            </a:extLst>
          </p:cNvPr>
          <p:cNvSpPr txBox="1"/>
          <p:nvPr/>
        </p:nvSpPr>
        <p:spPr>
          <a:xfrm>
            <a:off x="5992669" y="5642538"/>
            <a:ext cx="558394" cy="307777"/>
          </a:xfrm>
          <a:prstGeom prst="rect">
            <a:avLst/>
          </a:prstGeom>
          <a:noFill/>
        </p:spPr>
        <p:txBody>
          <a:bodyPr wrap="square">
            <a:spAutoFit/>
          </a:bodyPr>
          <a:lstStyle/>
          <a:p>
            <a:r>
              <a:rPr lang="en-GB" sz="1400" dirty="0"/>
              <a:t>[12]</a:t>
            </a:r>
            <a:endParaRPr lang="en-GB" dirty="0"/>
          </a:p>
        </p:txBody>
      </p:sp>
      <p:pic>
        <p:nvPicPr>
          <p:cNvPr id="64" name="Audio 63">
            <a:hlinkClick r:id="" action="ppaction://media"/>
            <a:extLst>
              <a:ext uri="{FF2B5EF4-FFF2-40B4-BE49-F238E27FC236}">
                <a16:creationId xmlns:a16="http://schemas.microsoft.com/office/drawing/2014/main" id="{9A8E3ED7-9934-4711-364F-C62D9DC2AD0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5271309"/>
      </p:ext>
    </p:extLst>
  </p:cSld>
  <p:clrMapOvr>
    <a:masterClrMapping/>
  </p:clrMapOvr>
  <mc:AlternateContent xmlns:mc="http://schemas.openxmlformats.org/markup-compatibility/2006">
    <mc:Choice xmlns:p14="http://schemas.microsoft.com/office/powerpoint/2010/main" Requires="p14">
      <p:transition spd="slow" p14:dur="2000" advTm="327452"/>
    </mc:Choice>
    <mc:Fallback>
      <p:transition spd="slow" advTm="3274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lowchart: Connector 11">
            <a:extLst>
              <a:ext uri="{FF2B5EF4-FFF2-40B4-BE49-F238E27FC236}">
                <a16:creationId xmlns:a16="http://schemas.microsoft.com/office/drawing/2014/main" id="{A5797C57-3B8A-F15C-4BB7-3897AC1136DE}"/>
              </a:ext>
            </a:extLst>
          </p:cNvPr>
          <p:cNvSpPr/>
          <p:nvPr/>
        </p:nvSpPr>
        <p:spPr>
          <a:xfrm>
            <a:off x="9448230" y="178990"/>
            <a:ext cx="7304676" cy="5957632"/>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200" dirty="0"/>
          </a:p>
        </p:txBody>
      </p:sp>
      <p:sp>
        <p:nvSpPr>
          <p:cNvPr id="8" name="Flowchart: Connector 7">
            <a:extLst>
              <a:ext uri="{FF2B5EF4-FFF2-40B4-BE49-F238E27FC236}">
                <a16:creationId xmlns:a16="http://schemas.microsoft.com/office/drawing/2014/main" id="{738EEB01-CDE1-DE0E-5BC0-3A36806B4D44}"/>
              </a:ext>
            </a:extLst>
          </p:cNvPr>
          <p:cNvSpPr/>
          <p:nvPr/>
        </p:nvSpPr>
        <p:spPr>
          <a:xfrm>
            <a:off x="-4315416" y="178990"/>
            <a:ext cx="7304676" cy="5957632"/>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200" dirty="0"/>
          </a:p>
        </p:txBody>
      </p:sp>
      <p:sp>
        <p:nvSpPr>
          <p:cNvPr id="2" name="Title 1">
            <a:extLst>
              <a:ext uri="{FF2B5EF4-FFF2-40B4-BE49-F238E27FC236}">
                <a16:creationId xmlns:a16="http://schemas.microsoft.com/office/drawing/2014/main" id="{EA4D84C3-5F79-47B6-8C4A-4FD9CE813913}"/>
              </a:ext>
            </a:extLst>
          </p:cNvPr>
          <p:cNvSpPr>
            <a:spLocks noGrp="1"/>
          </p:cNvSpPr>
          <p:nvPr>
            <p:ph type="title"/>
          </p:nvPr>
        </p:nvSpPr>
        <p:spPr>
          <a:xfrm>
            <a:off x="4730920" y="0"/>
            <a:ext cx="2730160" cy="987166"/>
          </a:xfrm>
        </p:spPr>
        <p:txBody>
          <a:bodyPr/>
          <a:lstStyle/>
          <a:p>
            <a:r>
              <a:rPr lang="en-GB" sz="4400" b="1" i="0" dirty="0">
                <a:solidFill>
                  <a:schemeClr val="accent1">
                    <a:lumMod val="75000"/>
                  </a:schemeClr>
                </a:solidFill>
                <a:effectLst/>
                <a:latin typeface="+mn-lt"/>
                <a:ea typeface="SimSun" panose="02010600030101010101" pitchFamily="2" charset="-122"/>
                <a:cs typeface="Times New Roman" panose="02020603050405020304" pitchFamily="18" charset="0"/>
              </a:rPr>
              <a:t>Resources</a:t>
            </a:r>
            <a:endParaRPr lang="en-GB" dirty="0"/>
          </a:p>
        </p:txBody>
      </p:sp>
      <p:sp>
        <p:nvSpPr>
          <p:cNvPr id="5" name="Content Placeholder 4">
            <a:extLst>
              <a:ext uri="{FF2B5EF4-FFF2-40B4-BE49-F238E27FC236}">
                <a16:creationId xmlns:a16="http://schemas.microsoft.com/office/drawing/2014/main" id="{DD6E5719-753C-3DAC-561B-1F467F9398BB}"/>
              </a:ext>
            </a:extLst>
          </p:cNvPr>
          <p:cNvSpPr>
            <a:spLocks noGrp="1"/>
          </p:cNvSpPr>
          <p:nvPr>
            <p:ph idx="1"/>
          </p:nvPr>
        </p:nvSpPr>
        <p:spPr>
          <a:xfrm>
            <a:off x="1218679" y="721378"/>
            <a:ext cx="5528312" cy="5415244"/>
          </a:xfrm>
        </p:spPr>
        <p:txBody>
          <a:bodyPr>
            <a:normAutofit/>
          </a:bodyPr>
          <a:lstStyle/>
          <a:p>
            <a:pPr marL="0" indent="0">
              <a:buNone/>
            </a:pPr>
            <a:endParaRPr lang="en-GB" dirty="0">
              <a:solidFill>
                <a:schemeClr val="accent1">
                  <a:lumMod val="60000"/>
                  <a:lumOff val="40000"/>
                </a:schemeClr>
              </a:solidFill>
            </a:endParaRPr>
          </a:p>
          <a:p>
            <a:pPr marL="0" indent="0">
              <a:buNone/>
            </a:pPr>
            <a:r>
              <a:rPr lang="en-GB" dirty="0">
                <a:solidFill>
                  <a:schemeClr val="accent1">
                    <a:lumMod val="75000"/>
                  </a:schemeClr>
                </a:solidFill>
              </a:rPr>
              <a:t>                 Personal laptop</a:t>
            </a:r>
          </a:p>
          <a:p>
            <a:pPr marL="0" indent="0">
              <a:buNone/>
            </a:pPr>
            <a:endParaRPr lang="en-GB" dirty="0">
              <a:solidFill>
                <a:schemeClr val="accent1">
                  <a:lumMod val="75000"/>
                </a:schemeClr>
              </a:solidFill>
            </a:endParaRPr>
          </a:p>
          <a:p>
            <a:pPr marL="0" indent="0">
              <a:buNone/>
            </a:pPr>
            <a:r>
              <a:rPr lang="en-GB" dirty="0">
                <a:solidFill>
                  <a:schemeClr val="accent1">
                    <a:lumMod val="75000"/>
                  </a:schemeClr>
                </a:solidFill>
              </a:rPr>
              <a:t>                      HDMI cable</a:t>
            </a:r>
          </a:p>
          <a:p>
            <a:pPr marL="0" indent="0">
              <a:buNone/>
            </a:pPr>
            <a:r>
              <a:rPr lang="en-GB" dirty="0">
                <a:solidFill>
                  <a:schemeClr val="accent1">
                    <a:lumMod val="75000"/>
                  </a:schemeClr>
                </a:solidFill>
              </a:rPr>
              <a:t>                       </a:t>
            </a:r>
          </a:p>
          <a:p>
            <a:pPr marL="0" indent="0">
              <a:buNone/>
            </a:pPr>
            <a:r>
              <a:rPr lang="en-GB" dirty="0">
                <a:solidFill>
                  <a:schemeClr val="accent1">
                    <a:lumMod val="75000"/>
                  </a:schemeClr>
                </a:solidFill>
              </a:rPr>
              <a:t>                       USB</a:t>
            </a:r>
          </a:p>
          <a:p>
            <a:pPr marL="0" indent="0">
              <a:buNone/>
            </a:pPr>
            <a:endParaRPr lang="en-GB" dirty="0">
              <a:solidFill>
                <a:schemeClr val="accent1">
                  <a:lumMod val="75000"/>
                </a:schemeClr>
              </a:solidFill>
            </a:endParaRPr>
          </a:p>
          <a:p>
            <a:pPr marL="0" indent="0">
              <a:buNone/>
            </a:pPr>
            <a:r>
              <a:rPr lang="en-GB" dirty="0">
                <a:solidFill>
                  <a:schemeClr val="accent1">
                    <a:lumMod val="75000"/>
                  </a:schemeClr>
                </a:solidFill>
              </a:rPr>
              <a:t>                    Projection board</a:t>
            </a:r>
          </a:p>
          <a:p>
            <a:pPr marL="0" indent="0">
              <a:buNone/>
            </a:pPr>
            <a:endParaRPr lang="en-GB" dirty="0">
              <a:solidFill>
                <a:schemeClr val="accent1">
                  <a:lumMod val="75000"/>
                </a:schemeClr>
              </a:solidFill>
            </a:endParaRPr>
          </a:p>
          <a:p>
            <a:pPr marL="0" indent="0">
              <a:buNone/>
            </a:pPr>
            <a:r>
              <a:rPr lang="en-GB" dirty="0">
                <a:solidFill>
                  <a:schemeClr val="accent1">
                    <a:lumMod val="75000"/>
                  </a:schemeClr>
                </a:solidFill>
              </a:rPr>
              <a:t>	General practice PC’s</a:t>
            </a:r>
          </a:p>
          <a:p>
            <a:pPr marL="0" indent="0">
              <a:buNone/>
            </a:pPr>
            <a:endParaRPr lang="en-GB" dirty="0"/>
          </a:p>
          <a:p>
            <a:pPr marL="0" indent="0">
              <a:buNone/>
            </a:pPr>
            <a:endParaRPr lang="en-GB" dirty="0"/>
          </a:p>
        </p:txBody>
      </p:sp>
      <p:sp>
        <p:nvSpPr>
          <p:cNvPr id="7" name="TextBox 6">
            <a:extLst>
              <a:ext uri="{FF2B5EF4-FFF2-40B4-BE49-F238E27FC236}">
                <a16:creationId xmlns:a16="http://schemas.microsoft.com/office/drawing/2014/main" id="{72990FAE-A093-A0A8-A87E-7FD82DDEBA27}"/>
              </a:ext>
            </a:extLst>
          </p:cNvPr>
          <p:cNvSpPr txBox="1"/>
          <p:nvPr/>
        </p:nvSpPr>
        <p:spPr>
          <a:xfrm>
            <a:off x="7510234" y="741760"/>
            <a:ext cx="3954780" cy="4832092"/>
          </a:xfrm>
          <a:prstGeom prst="rect">
            <a:avLst/>
          </a:prstGeom>
          <a:noFill/>
        </p:spPr>
        <p:txBody>
          <a:bodyPr wrap="square">
            <a:spAutoFit/>
          </a:bodyPr>
          <a:lstStyle/>
          <a:p>
            <a:pPr marL="0" indent="0">
              <a:buNone/>
            </a:pPr>
            <a:r>
              <a:rPr lang="en-GB" sz="2800" b="1" dirty="0"/>
              <a:t>      </a:t>
            </a:r>
            <a:r>
              <a:rPr lang="en-GB" sz="2800" b="1" dirty="0">
                <a:solidFill>
                  <a:schemeClr val="accent1">
                    <a:lumMod val="75000"/>
                  </a:schemeClr>
                </a:solidFill>
              </a:rPr>
              <a:t>    Microsoft:</a:t>
            </a:r>
          </a:p>
          <a:p>
            <a:pPr marL="0" indent="0">
              <a:buNone/>
            </a:pPr>
            <a:r>
              <a:rPr lang="en-GB" sz="2800" dirty="0"/>
              <a:t>                </a:t>
            </a:r>
            <a:r>
              <a:rPr lang="en-GB" sz="2800" dirty="0">
                <a:solidFill>
                  <a:schemeClr val="accent1">
                    <a:lumMod val="75000"/>
                  </a:schemeClr>
                </a:solidFill>
              </a:rPr>
              <a:t>Word </a:t>
            </a:r>
          </a:p>
          <a:p>
            <a:pPr marL="0" indent="0">
              <a:buNone/>
            </a:pPr>
            <a:r>
              <a:rPr lang="en-GB" sz="2800" dirty="0">
                <a:solidFill>
                  <a:schemeClr val="accent1">
                    <a:lumMod val="75000"/>
                  </a:schemeClr>
                </a:solidFill>
              </a:rPr>
              <a:t>               Visio</a:t>
            </a:r>
          </a:p>
          <a:p>
            <a:pPr marL="0" indent="0">
              <a:buNone/>
            </a:pPr>
            <a:r>
              <a:rPr lang="en-GB" sz="2800" dirty="0">
                <a:solidFill>
                  <a:schemeClr val="accent1">
                    <a:lumMod val="75000"/>
                  </a:schemeClr>
                </a:solidFill>
              </a:rPr>
              <a:t>          Teams</a:t>
            </a:r>
          </a:p>
          <a:p>
            <a:pPr marL="0" indent="0">
              <a:buNone/>
            </a:pPr>
            <a:r>
              <a:rPr lang="en-GB" sz="2800" dirty="0">
                <a:solidFill>
                  <a:schemeClr val="accent1">
                    <a:lumMod val="75000"/>
                  </a:schemeClr>
                </a:solidFill>
                <a:effectLst/>
                <a:ea typeface="Calibri" panose="020F0502020204030204" pitchFamily="34" charset="0"/>
                <a:cs typeface="Times New Roman" panose="02020603050405020304" pitchFamily="18" charset="0"/>
              </a:rPr>
              <a:t>         Excel</a:t>
            </a:r>
          </a:p>
          <a:p>
            <a:r>
              <a:rPr lang="en-GB" sz="2800" dirty="0">
                <a:solidFill>
                  <a:schemeClr val="accent1">
                    <a:lumMod val="75000"/>
                  </a:schemeClr>
                </a:solidFill>
              </a:rPr>
              <a:t>PowerPoint</a:t>
            </a:r>
          </a:p>
          <a:p>
            <a:pPr marL="0" indent="0">
              <a:buNone/>
            </a:pPr>
            <a:endParaRPr lang="en-GB" sz="2800" dirty="0"/>
          </a:p>
          <a:p>
            <a:r>
              <a:rPr lang="en-GB" sz="2800" b="1" dirty="0">
                <a:effectLst/>
                <a:ea typeface="Calibri" panose="020F0502020204030204" pitchFamily="34" charset="0"/>
                <a:cs typeface="Times New Roman" panose="02020603050405020304" pitchFamily="18" charset="0"/>
              </a:rPr>
              <a:t>      </a:t>
            </a:r>
            <a:r>
              <a:rPr lang="en-GB" sz="2800" b="1" dirty="0">
                <a:solidFill>
                  <a:schemeClr val="accent1">
                    <a:lumMod val="75000"/>
                  </a:schemeClr>
                </a:solidFill>
                <a:effectLst/>
                <a:ea typeface="Calibri" panose="020F0502020204030204" pitchFamily="34" charset="0"/>
                <a:cs typeface="Times New Roman" panose="02020603050405020304" pitchFamily="18" charset="0"/>
              </a:rPr>
              <a:t>Google:</a:t>
            </a:r>
          </a:p>
          <a:p>
            <a:r>
              <a:rPr lang="en-GB" sz="2800" dirty="0">
                <a:solidFill>
                  <a:schemeClr val="accent1">
                    <a:lumMod val="75000"/>
                  </a:schemeClr>
                </a:solidFill>
                <a:ea typeface="Calibri" panose="020F0502020204030204" pitchFamily="34" charset="0"/>
                <a:cs typeface="Times New Roman" panose="02020603050405020304" pitchFamily="18" charset="0"/>
              </a:rPr>
              <a:t>    C</a:t>
            </a:r>
            <a:r>
              <a:rPr lang="en-GB" sz="2800" dirty="0">
                <a:solidFill>
                  <a:schemeClr val="accent1">
                    <a:lumMod val="75000"/>
                  </a:schemeClr>
                </a:solidFill>
                <a:effectLst/>
                <a:ea typeface="Calibri" panose="020F0502020204030204" pitchFamily="34" charset="0"/>
                <a:cs typeface="Times New Roman" panose="02020603050405020304" pitchFamily="18" charset="0"/>
              </a:rPr>
              <a:t>lassroom</a:t>
            </a:r>
          </a:p>
          <a:p>
            <a:r>
              <a:rPr lang="en-GB" sz="2800" dirty="0">
                <a:solidFill>
                  <a:schemeClr val="accent1">
                    <a:lumMod val="75000"/>
                  </a:schemeClr>
                </a:solidFill>
                <a:effectLst/>
                <a:ea typeface="Calibri" panose="020F0502020204030204" pitchFamily="34" charset="0"/>
                <a:cs typeface="Times New Roman" panose="02020603050405020304" pitchFamily="18" charset="0"/>
              </a:rPr>
              <a:t>              Forms</a:t>
            </a:r>
          </a:p>
          <a:p>
            <a:pPr marL="0" indent="0">
              <a:buNone/>
            </a:pPr>
            <a:r>
              <a:rPr lang="en-GB" sz="2800" dirty="0"/>
              <a:t> </a:t>
            </a:r>
            <a:endParaRPr lang="en-GB" dirty="0"/>
          </a:p>
        </p:txBody>
      </p:sp>
      <p:sp>
        <p:nvSpPr>
          <p:cNvPr id="9" name="TextBox 8">
            <a:extLst>
              <a:ext uri="{FF2B5EF4-FFF2-40B4-BE49-F238E27FC236}">
                <a16:creationId xmlns:a16="http://schemas.microsoft.com/office/drawing/2014/main" id="{4221DD72-0CB3-C0A3-4FB9-87C46BCEBD54}"/>
              </a:ext>
            </a:extLst>
          </p:cNvPr>
          <p:cNvSpPr txBox="1"/>
          <p:nvPr/>
        </p:nvSpPr>
        <p:spPr>
          <a:xfrm rot="5400000">
            <a:off x="3400528" y="-2000162"/>
            <a:ext cx="1236757" cy="17081599"/>
          </a:xfrm>
          <a:prstGeom prst="rect">
            <a:avLst/>
          </a:prstGeom>
          <a:noFill/>
        </p:spPr>
        <p:txBody>
          <a:bodyPr wrap="square" rtlCol="0">
            <a:spAutoFit/>
          </a:bodyPr>
          <a:lstStyle/>
          <a:p>
            <a:r>
              <a:rPr lang="en-GB" sz="13800" b="1" dirty="0">
                <a:solidFill>
                  <a:schemeClr val="accent1">
                    <a:lumMod val="50000"/>
                  </a:schemeClr>
                </a:solidFill>
              </a:rPr>
              <a:t>|</a:t>
            </a:r>
            <a:r>
              <a:rPr lang="en-GB" sz="13800" b="1" dirty="0">
                <a:solidFill>
                  <a:schemeClr val="accent1">
                    <a:lumMod val="75000"/>
                  </a:schemeClr>
                </a:solidFill>
              </a:rPr>
              <a:t>|</a:t>
            </a:r>
            <a:r>
              <a:rPr lang="en-GB" sz="13800" b="1" dirty="0">
                <a:solidFill>
                  <a:schemeClr val="accent1">
                    <a:lumMod val="60000"/>
                    <a:lumOff val="40000"/>
                  </a:schemeClr>
                </a:solidFill>
              </a:rPr>
              <a:t>|</a:t>
            </a:r>
            <a:r>
              <a:rPr lang="en-GB" sz="13800" b="1" dirty="0">
                <a:solidFill>
                  <a:schemeClr val="accent1">
                    <a:lumMod val="40000"/>
                    <a:lumOff val="60000"/>
                  </a:schemeClr>
                </a:solidFill>
              </a:rPr>
              <a:t>|</a:t>
            </a:r>
            <a:r>
              <a:rPr lang="en-GB" sz="13800" b="1" dirty="0">
                <a:solidFill>
                  <a:schemeClr val="accent1">
                    <a:lumMod val="20000"/>
                    <a:lumOff val="80000"/>
                  </a:schemeClr>
                </a:solidFill>
              </a:rPr>
              <a:t>||</a:t>
            </a:r>
            <a:r>
              <a:rPr lang="en-GB" sz="13800" b="1" dirty="0">
                <a:solidFill>
                  <a:schemeClr val="accent1">
                    <a:lumMod val="60000"/>
                    <a:lumOff val="40000"/>
                  </a:schemeClr>
                </a:solidFill>
              </a:rPr>
              <a:t>|</a:t>
            </a:r>
            <a:r>
              <a:rPr lang="en-GB" sz="13800" b="1" dirty="0">
                <a:solidFill>
                  <a:schemeClr val="accent1">
                    <a:lumMod val="75000"/>
                  </a:schemeClr>
                </a:solidFill>
              </a:rPr>
              <a:t>|</a:t>
            </a:r>
          </a:p>
        </p:txBody>
      </p:sp>
      <p:sp>
        <p:nvSpPr>
          <p:cNvPr id="11" name="TextBox 10">
            <a:extLst>
              <a:ext uri="{FF2B5EF4-FFF2-40B4-BE49-F238E27FC236}">
                <a16:creationId xmlns:a16="http://schemas.microsoft.com/office/drawing/2014/main" id="{EA5BD03F-80B9-2F0A-14E2-7B4A27A49BF4}"/>
              </a:ext>
            </a:extLst>
          </p:cNvPr>
          <p:cNvSpPr txBox="1"/>
          <p:nvPr/>
        </p:nvSpPr>
        <p:spPr>
          <a:xfrm>
            <a:off x="-207124" y="2721114"/>
            <a:ext cx="3007480" cy="707886"/>
          </a:xfrm>
          <a:prstGeom prst="rect">
            <a:avLst/>
          </a:prstGeom>
          <a:noFill/>
        </p:spPr>
        <p:txBody>
          <a:bodyPr wrap="square">
            <a:spAutoFit/>
          </a:bodyPr>
          <a:lstStyle/>
          <a:p>
            <a:pPr algn="ctr"/>
            <a:r>
              <a:rPr lang="en-US" sz="4000" b="1" dirty="0">
                <a:solidFill>
                  <a:schemeClr val="bg1">
                    <a:lumMod val="95000"/>
                  </a:schemeClr>
                </a:solidFill>
                <a:effectLst>
                  <a:outerShdw blurRad="38100" dist="38100" dir="2700000" algn="tl">
                    <a:srgbClr val="000000">
                      <a:alpha val="43137"/>
                    </a:srgbClr>
                  </a:outerShdw>
                </a:effectLst>
                <a:latin typeface="+mn-lt"/>
              </a:rPr>
              <a:t>Hardware</a:t>
            </a:r>
            <a:endParaRPr lang="en-GB" sz="4000" dirty="0"/>
          </a:p>
        </p:txBody>
      </p:sp>
      <p:sp>
        <p:nvSpPr>
          <p:cNvPr id="13" name="TextBox 12">
            <a:extLst>
              <a:ext uri="{FF2B5EF4-FFF2-40B4-BE49-F238E27FC236}">
                <a16:creationId xmlns:a16="http://schemas.microsoft.com/office/drawing/2014/main" id="{8865FDF8-FCFE-67D1-845B-38F56403D442}"/>
              </a:ext>
            </a:extLst>
          </p:cNvPr>
          <p:cNvSpPr txBox="1"/>
          <p:nvPr/>
        </p:nvSpPr>
        <p:spPr>
          <a:xfrm>
            <a:off x="9399076" y="2696682"/>
            <a:ext cx="3007480" cy="707886"/>
          </a:xfrm>
          <a:prstGeom prst="rect">
            <a:avLst/>
          </a:prstGeom>
          <a:noFill/>
        </p:spPr>
        <p:txBody>
          <a:bodyPr wrap="square">
            <a:spAutoFit/>
          </a:bodyPr>
          <a:lstStyle/>
          <a:p>
            <a:pPr algn="ctr"/>
            <a:r>
              <a:rPr lang="en-US" sz="4000" b="1" dirty="0">
                <a:solidFill>
                  <a:schemeClr val="bg1">
                    <a:lumMod val="95000"/>
                  </a:schemeClr>
                </a:solidFill>
                <a:effectLst>
                  <a:outerShdw blurRad="38100" dist="38100" dir="2700000" algn="tl">
                    <a:srgbClr val="000000">
                      <a:alpha val="43137"/>
                    </a:srgbClr>
                  </a:outerShdw>
                </a:effectLst>
                <a:latin typeface="+mn-lt"/>
              </a:rPr>
              <a:t>Software</a:t>
            </a:r>
            <a:endParaRPr lang="en-GB" sz="4000" dirty="0"/>
          </a:p>
        </p:txBody>
      </p:sp>
      <p:pic>
        <p:nvPicPr>
          <p:cNvPr id="37" name="Audio 36">
            <a:hlinkClick r:id="" action="ppaction://media"/>
            <a:extLst>
              <a:ext uri="{FF2B5EF4-FFF2-40B4-BE49-F238E27FC236}">
                <a16:creationId xmlns:a16="http://schemas.microsoft.com/office/drawing/2014/main" id="{6853721B-23F0-36AA-9CB3-A51E5357D41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4396993"/>
      </p:ext>
    </p:extLst>
  </p:cSld>
  <p:clrMapOvr>
    <a:masterClrMapping/>
  </p:clrMapOvr>
  <mc:AlternateContent xmlns:mc="http://schemas.openxmlformats.org/markup-compatibility/2006">
    <mc:Choice xmlns:p14="http://schemas.microsoft.com/office/powerpoint/2010/main" Requires="p14">
      <p:transition spd="slow" p14:dur="2000" advTm="117775"/>
    </mc:Choice>
    <mc:Fallback>
      <p:transition spd="slow" advTm="117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3E2A9-495E-B06B-3229-E0ADBA670782}"/>
              </a:ext>
            </a:extLst>
          </p:cNvPr>
          <p:cNvSpPr>
            <a:spLocks noGrp="1"/>
          </p:cNvSpPr>
          <p:nvPr>
            <p:ph type="title"/>
          </p:nvPr>
        </p:nvSpPr>
        <p:spPr>
          <a:xfrm>
            <a:off x="4477870" y="-305658"/>
            <a:ext cx="3236259" cy="1325563"/>
          </a:xfrm>
        </p:spPr>
        <p:txBody>
          <a:bodyPr/>
          <a:lstStyle/>
          <a:p>
            <a:r>
              <a:rPr lang="en-US" b="1" dirty="0">
                <a:solidFill>
                  <a:schemeClr val="accent1">
                    <a:lumMod val="75000"/>
                  </a:schemeClr>
                </a:solidFill>
              </a:rPr>
              <a:t>Project Plan</a:t>
            </a:r>
            <a:endParaRPr lang="en-GB" b="1" dirty="0">
              <a:solidFill>
                <a:schemeClr val="accent1">
                  <a:lumMod val="75000"/>
                </a:schemeClr>
              </a:solidFill>
            </a:endParaRPr>
          </a:p>
        </p:txBody>
      </p:sp>
      <p:pic>
        <p:nvPicPr>
          <p:cNvPr id="4" name="Picture 3" descr="A screenshot of a computer&#10;&#10;Description automatically generated">
            <a:extLst>
              <a:ext uri="{FF2B5EF4-FFF2-40B4-BE49-F238E27FC236}">
                <a16:creationId xmlns:a16="http://schemas.microsoft.com/office/drawing/2014/main" id="{7B1FFC89-F9CC-F641-DB5C-548888E0F9BD}"/>
              </a:ext>
            </a:extLst>
          </p:cNvPr>
          <p:cNvPicPr>
            <a:picLocks noChangeAspect="1"/>
          </p:cNvPicPr>
          <p:nvPr/>
        </p:nvPicPr>
        <p:blipFill rotWithShape="1">
          <a:blip r:embed="rId5" cstate="screen">
            <a:extLst>
              <a:ext uri="{28A0092B-C50C-407E-A947-70E740481C1C}">
                <a14:useLocalDpi xmlns:a14="http://schemas.microsoft.com/office/drawing/2010/main" val="0"/>
              </a:ext>
            </a:extLst>
          </a:blip>
          <a:srcRect/>
          <a:stretch/>
        </p:blipFill>
        <p:spPr bwMode="auto">
          <a:xfrm>
            <a:off x="2334895" y="963930"/>
            <a:ext cx="7522210" cy="2465070"/>
          </a:xfrm>
          <a:prstGeom prst="rect">
            <a:avLst/>
          </a:prstGeom>
          <a:ln w="3175" cap="flat" cmpd="sng" algn="ctr">
            <a:solidFill>
              <a:sysClr val="windowText" lastClr="000000"/>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spPr>
      </p:pic>
      <p:pic>
        <p:nvPicPr>
          <p:cNvPr id="5" name="Picture 4" descr="A screenshot of a computer screen&#10;&#10;Description automatically generated">
            <a:extLst>
              <a:ext uri="{FF2B5EF4-FFF2-40B4-BE49-F238E27FC236}">
                <a16:creationId xmlns:a16="http://schemas.microsoft.com/office/drawing/2014/main" id="{BC49B364-E7B3-B951-85E5-BA01592B85F5}"/>
              </a:ext>
            </a:extLst>
          </p:cNvPr>
          <p:cNvPicPr>
            <a:picLocks noChangeAspect="1"/>
          </p:cNvPicPr>
          <p:nvPr/>
        </p:nvPicPr>
        <p:blipFill rotWithShape="1">
          <a:blip r:embed="rId6" cstate="screen">
            <a:extLst>
              <a:ext uri="{28A0092B-C50C-407E-A947-70E740481C1C}">
                <a14:useLocalDpi xmlns:a14="http://schemas.microsoft.com/office/drawing/2010/main" val="0"/>
              </a:ext>
            </a:extLst>
          </a:blip>
          <a:srcRect/>
          <a:stretch/>
        </p:blipFill>
        <p:spPr bwMode="auto">
          <a:xfrm>
            <a:off x="2355215" y="3571435"/>
            <a:ext cx="7501890" cy="2453640"/>
          </a:xfrm>
          <a:prstGeom prst="rect">
            <a:avLst/>
          </a:prstGeom>
          <a:ln w="3175">
            <a:solidFill>
              <a:schemeClr val="tx1"/>
            </a:solid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515505C8-7237-3FD8-ADB4-18D6977A275F}"/>
              </a:ext>
            </a:extLst>
          </p:cNvPr>
          <p:cNvSpPr txBox="1"/>
          <p:nvPr/>
        </p:nvSpPr>
        <p:spPr>
          <a:xfrm rot="5400000">
            <a:off x="3280250" y="-1825350"/>
            <a:ext cx="1407160" cy="17081599"/>
          </a:xfrm>
          <a:prstGeom prst="rect">
            <a:avLst/>
          </a:prstGeom>
          <a:noFill/>
        </p:spPr>
        <p:txBody>
          <a:bodyPr wrap="square" rtlCol="0">
            <a:spAutoFit/>
          </a:bodyPr>
          <a:lstStyle/>
          <a:p>
            <a:r>
              <a:rPr lang="en-GB" sz="13800" b="1" dirty="0">
                <a:solidFill>
                  <a:schemeClr val="accent1">
                    <a:lumMod val="50000"/>
                  </a:schemeClr>
                </a:solidFill>
              </a:rPr>
              <a:t>|</a:t>
            </a:r>
            <a:r>
              <a:rPr lang="en-GB" sz="13800" b="1" dirty="0">
                <a:solidFill>
                  <a:schemeClr val="accent1">
                    <a:lumMod val="75000"/>
                  </a:schemeClr>
                </a:solidFill>
              </a:rPr>
              <a:t>|</a:t>
            </a:r>
            <a:r>
              <a:rPr lang="en-GB" sz="13800" b="1" dirty="0">
                <a:solidFill>
                  <a:schemeClr val="accent1">
                    <a:lumMod val="60000"/>
                    <a:lumOff val="40000"/>
                  </a:schemeClr>
                </a:solidFill>
              </a:rPr>
              <a:t>|</a:t>
            </a:r>
            <a:r>
              <a:rPr lang="en-GB" sz="13800" b="1" dirty="0">
                <a:solidFill>
                  <a:schemeClr val="accent1">
                    <a:lumMod val="40000"/>
                    <a:lumOff val="60000"/>
                  </a:schemeClr>
                </a:solidFill>
              </a:rPr>
              <a:t>|</a:t>
            </a:r>
            <a:r>
              <a:rPr lang="en-GB" sz="13800" b="1" dirty="0">
                <a:solidFill>
                  <a:schemeClr val="accent1">
                    <a:lumMod val="20000"/>
                    <a:lumOff val="80000"/>
                  </a:schemeClr>
                </a:solidFill>
              </a:rPr>
              <a:t>||</a:t>
            </a:r>
            <a:r>
              <a:rPr lang="en-GB" sz="13800" b="1" dirty="0">
                <a:solidFill>
                  <a:schemeClr val="accent1">
                    <a:lumMod val="60000"/>
                    <a:lumOff val="40000"/>
                  </a:schemeClr>
                </a:solidFill>
              </a:rPr>
              <a:t>|</a:t>
            </a:r>
            <a:r>
              <a:rPr lang="en-GB" sz="13800" b="1" dirty="0">
                <a:solidFill>
                  <a:schemeClr val="accent1">
                    <a:lumMod val="75000"/>
                  </a:schemeClr>
                </a:solidFill>
              </a:rPr>
              <a:t>|</a:t>
            </a:r>
          </a:p>
        </p:txBody>
      </p:sp>
      <p:sp>
        <p:nvSpPr>
          <p:cNvPr id="7" name="Flowchart: Connector 6">
            <a:extLst>
              <a:ext uri="{FF2B5EF4-FFF2-40B4-BE49-F238E27FC236}">
                <a16:creationId xmlns:a16="http://schemas.microsoft.com/office/drawing/2014/main" id="{254ED6A0-BC44-5434-95EE-C4882C63AA8F}"/>
              </a:ext>
            </a:extLst>
          </p:cNvPr>
          <p:cNvSpPr/>
          <p:nvPr/>
        </p:nvSpPr>
        <p:spPr>
          <a:xfrm>
            <a:off x="-2671762" y="4798255"/>
            <a:ext cx="4450868" cy="3389243"/>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lowchart: Connector 7">
            <a:extLst>
              <a:ext uri="{FF2B5EF4-FFF2-40B4-BE49-F238E27FC236}">
                <a16:creationId xmlns:a16="http://schemas.microsoft.com/office/drawing/2014/main" id="{504D5BD4-10D4-761F-69FE-8ABE8E8C2D72}"/>
              </a:ext>
            </a:extLst>
          </p:cNvPr>
          <p:cNvSpPr/>
          <p:nvPr/>
        </p:nvSpPr>
        <p:spPr>
          <a:xfrm>
            <a:off x="10880966" y="-1906204"/>
            <a:ext cx="4450868" cy="3389243"/>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1EE00FBE-5AD7-8F57-F19A-1F89CA45067B}"/>
              </a:ext>
            </a:extLst>
          </p:cNvPr>
          <p:cNvSpPr txBox="1"/>
          <p:nvPr/>
        </p:nvSpPr>
        <p:spPr>
          <a:xfrm>
            <a:off x="9836785" y="5894070"/>
            <a:ext cx="754380" cy="369332"/>
          </a:xfrm>
          <a:prstGeom prst="rect">
            <a:avLst/>
          </a:prstGeom>
          <a:noFill/>
        </p:spPr>
        <p:txBody>
          <a:bodyPr wrap="square">
            <a:spAutoFit/>
          </a:bodyPr>
          <a:lstStyle/>
          <a:p>
            <a:r>
              <a:rPr lang="en-GB" sz="1800" dirty="0"/>
              <a:t>[13] </a:t>
            </a:r>
            <a:endParaRPr lang="en-GB" dirty="0"/>
          </a:p>
        </p:txBody>
      </p:sp>
      <p:pic>
        <p:nvPicPr>
          <p:cNvPr id="45" name="Audio 44">
            <a:hlinkClick r:id="" action="ppaction://media"/>
            <a:extLst>
              <a:ext uri="{FF2B5EF4-FFF2-40B4-BE49-F238E27FC236}">
                <a16:creationId xmlns:a16="http://schemas.microsoft.com/office/drawing/2014/main" id="{47E8F767-DFB1-9656-E0E7-AA83B877A24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89100184"/>
      </p:ext>
    </p:extLst>
  </p:cSld>
  <p:clrMapOvr>
    <a:masterClrMapping/>
  </p:clrMapOvr>
  <mc:AlternateContent xmlns:mc="http://schemas.openxmlformats.org/markup-compatibility/2006">
    <mc:Choice xmlns:p14="http://schemas.microsoft.com/office/powerpoint/2010/main" Requires="p14">
      <p:transition spd="slow" p14:dur="2000" advTm="48280"/>
    </mc:Choice>
    <mc:Fallback>
      <p:transition spd="slow" advTm="48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64AECB3-3053-381D-03FF-56FE43D6859E}"/>
              </a:ext>
            </a:extLst>
          </p:cNvPr>
          <p:cNvSpPr txBox="1">
            <a:spLocks/>
          </p:cNvSpPr>
          <p:nvPr/>
        </p:nvSpPr>
        <p:spPr>
          <a:xfrm>
            <a:off x="4477870" y="0"/>
            <a:ext cx="400573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accent1">
                    <a:lumMod val="75000"/>
                  </a:schemeClr>
                </a:solidFill>
              </a:rPr>
              <a:t>Article template</a:t>
            </a:r>
            <a:endParaRPr lang="en-GB" b="1" dirty="0">
              <a:solidFill>
                <a:schemeClr val="accent1">
                  <a:lumMod val="75000"/>
                </a:schemeClr>
              </a:solidFill>
            </a:endParaRPr>
          </a:p>
        </p:txBody>
      </p:sp>
      <p:sp>
        <p:nvSpPr>
          <p:cNvPr id="5" name="TextBox 4">
            <a:extLst>
              <a:ext uri="{FF2B5EF4-FFF2-40B4-BE49-F238E27FC236}">
                <a16:creationId xmlns:a16="http://schemas.microsoft.com/office/drawing/2014/main" id="{AEDBBC5D-7682-A808-858C-CAC96E1193C1}"/>
              </a:ext>
            </a:extLst>
          </p:cNvPr>
          <p:cNvSpPr txBox="1"/>
          <p:nvPr/>
        </p:nvSpPr>
        <p:spPr>
          <a:xfrm rot="5400000">
            <a:off x="3212517" y="-1825350"/>
            <a:ext cx="1407160" cy="17081599"/>
          </a:xfrm>
          <a:prstGeom prst="rect">
            <a:avLst/>
          </a:prstGeom>
          <a:noFill/>
        </p:spPr>
        <p:txBody>
          <a:bodyPr wrap="square" rtlCol="0">
            <a:spAutoFit/>
          </a:bodyPr>
          <a:lstStyle/>
          <a:p>
            <a:r>
              <a:rPr lang="en-GB" sz="13800" b="1" dirty="0">
                <a:solidFill>
                  <a:schemeClr val="accent1">
                    <a:lumMod val="50000"/>
                  </a:schemeClr>
                </a:solidFill>
              </a:rPr>
              <a:t>|</a:t>
            </a:r>
            <a:r>
              <a:rPr lang="en-GB" sz="13800" b="1" dirty="0">
                <a:solidFill>
                  <a:schemeClr val="accent1">
                    <a:lumMod val="75000"/>
                  </a:schemeClr>
                </a:solidFill>
              </a:rPr>
              <a:t>|</a:t>
            </a:r>
            <a:r>
              <a:rPr lang="en-GB" sz="13800" b="1" dirty="0">
                <a:solidFill>
                  <a:schemeClr val="accent1">
                    <a:lumMod val="60000"/>
                    <a:lumOff val="40000"/>
                  </a:schemeClr>
                </a:solidFill>
              </a:rPr>
              <a:t>|</a:t>
            </a:r>
            <a:r>
              <a:rPr lang="en-GB" sz="13800" b="1" dirty="0">
                <a:solidFill>
                  <a:schemeClr val="accent1">
                    <a:lumMod val="40000"/>
                    <a:lumOff val="60000"/>
                  </a:schemeClr>
                </a:solidFill>
              </a:rPr>
              <a:t>|</a:t>
            </a:r>
            <a:r>
              <a:rPr lang="en-GB" sz="13800" b="1" dirty="0">
                <a:solidFill>
                  <a:schemeClr val="accent1">
                    <a:lumMod val="20000"/>
                    <a:lumOff val="80000"/>
                  </a:schemeClr>
                </a:solidFill>
              </a:rPr>
              <a:t>||</a:t>
            </a:r>
            <a:r>
              <a:rPr lang="en-GB" sz="13800" b="1" dirty="0">
                <a:solidFill>
                  <a:schemeClr val="accent1">
                    <a:lumMod val="60000"/>
                    <a:lumOff val="40000"/>
                  </a:schemeClr>
                </a:solidFill>
              </a:rPr>
              <a:t>|</a:t>
            </a:r>
            <a:r>
              <a:rPr lang="en-GB" sz="13800" b="1" dirty="0">
                <a:solidFill>
                  <a:schemeClr val="accent1">
                    <a:lumMod val="75000"/>
                  </a:schemeClr>
                </a:solidFill>
              </a:rPr>
              <a:t>|</a:t>
            </a:r>
          </a:p>
        </p:txBody>
      </p:sp>
      <p:sp>
        <p:nvSpPr>
          <p:cNvPr id="6" name="Flowchart: Connector 5">
            <a:extLst>
              <a:ext uri="{FF2B5EF4-FFF2-40B4-BE49-F238E27FC236}">
                <a16:creationId xmlns:a16="http://schemas.microsoft.com/office/drawing/2014/main" id="{D20F4EF0-A7FD-0011-EE00-21CC9AB04561}"/>
              </a:ext>
            </a:extLst>
          </p:cNvPr>
          <p:cNvSpPr/>
          <p:nvPr/>
        </p:nvSpPr>
        <p:spPr>
          <a:xfrm>
            <a:off x="-2739495" y="4798255"/>
            <a:ext cx="4450868" cy="3389243"/>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Flowchart: Connector 6">
            <a:extLst>
              <a:ext uri="{FF2B5EF4-FFF2-40B4-BE49-F238E27FC236}">
                <a16:creationId xmlns:a16="http://schemas.microsoft.com/office/drawing/2014/main" id="{5E46B1D0-2B60-14C2-01A2-4DFB8E11977D}"/>
              </a:ext>
            </a:extLst>
          </p:cNvPr>
          <p:cNvSpPr/>
          <p:nvPr/>
        </p:nvSpPr>
        <p:spPr>
          <a:xfrm>
            <a:off x="10813233" y="-1906204"/>
            <a:ext cx="4450868" cy="3389243"/>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BCF5E1A3-A1A2-4118-FC56-B044D01343CD}"/>
              </a:ext>
            </a:extLst>
          </p:cNvPr>
          <p:cNvPicPr>
            <a:picLocks noChangeAspect="1"/>
          </p:cNvPicPr>
          <p:nvPr/>
        </p:nvPicPr>
        <p:blipFill>
          <a:blip r:embed="rId4"/>
          <a:stretch>
            <a:fillRect/>
          </a:stretch>
        </p:blipFill>
        <p:spPr>
          <a:xfrm>
            <a:off x="2662892" y="1203232"/>
            <a:ext cx="6866215" cy="4808637"/>
          </a:xfrm>
          <a:prstGeom prst="rect">
            <a:avLst/>
          </a:prstGeom>
        </p:spPr>
      </p:pic>
      <p:pic>
        <p:nvPicPr>
          <p:cNvPr id="41" name="Audio 40">
            <a:hlinkClick r:id="" action="ppaction://media"/>
            <a:extLst>
              <a:ext uri="{FF2B5EF4-FFF2-40B4-BE49-F238E27FC236}">
                <a16:creationId xmlns:a16="http://schemas.microsoft.com/office/drawing/2014/main" id="{CCA049CC-323A-BBD8-23DD-AA26D7517B6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21337684"/>
      </p:ext>
    </p:extLst>
  </p:cSld>
  <p:clrMapOvr>
    <a:masterClrMapping/>
  </p:clrMapOvr>
  <mc:AlternateContent xmlns:mc="http://schemas.openxmlformats.org/markup-compatibility/2006">
    <mc:Choice xmlns:p14="http://schemas.microsoft.com/office/powerpoint/2010/main" Requires="p14">
      <p:transition spd="slow" p14:dur="2000" advTm="11037"/>
    </mc:Choice>
    <mc:Fallback>
      <p:transition spd="slow" advTm="11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3CC1436-D81E-6DB7-DA94-2AC75C634258}"/>
              </a:ext>
            </a:extLst>
          </p:cNvPr>
          <p:cNvSpPr txBox="1">
            <a:spLocks/>
          </p:cNvSpPr>
          <p:nvPr/>
        </p:nvSpPr>
        <p:spPr>
          <a:xfrm>
            <a:off x="3268133" y="0"/>
            <a:ext cx="521546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accent1">
                    <a:lumMod val="75000"/>
                  </a:schemeClr>
                </a:solidFill>
              </a:rPr>
              <a:t>Presentation template</a:t>
            </a:r>
            <a:endParaRPr lang="en-GB" b="1" dirty="0">
              <a:solidFill>
                <a:schemeClr val="accent1">
                  <a:lumMod val="75000"/>
                </a:schemeClr>
              </a:solidFill>
            </a:endParaRPr>
          </a:p>
        </p:txBody>
      </p:sp>
      <p:sp>
        <p:nvSpPr>
          <p:cNvPr id="5" name="TextBox 4">
            <a:extLst>
              <a:ext uri="{FF2B5EF4-FFF2-40B4-BE49-F238E27FC236}">
                <a16:creationId xmlns:a16="http://schemas.microsoft.com/office/drawing/2014/main" id="{25F62BE8-8EB2-BD3A-9D83-343358A1AE89}"/>
              </a:ext>
            </a:extLst>
          </p:cNvPr>
          <p:cNvSpPr txBox="1"/>
          <p:nvPr/>
        </p:nvSpPr>
        <p:spPr>
          <a:xfrm rot="5400000">
            <a:off x="3212517" y="-1825350"/>
            <a:ext cx="1407160" cy="17081599"/>
          </a:xfrm>
          <a:prstGeom prst="rect">
            <a:avLst/>
          </a:prstGeom>
          <a:noFill/>
        </p:spPr>
        <p:txBody>
          <a:bodyPr wrap="square" rtlCol="0">
            <a:spAutoFit/>
          </a:bodyPr>
          <a:lstStyle/>
          <a:p>
            <a:r>
              <a:rPr lang="en-GB" sz="13800" b="1" dirty="0">
                <a:solidFill>
                  <a:schemeClr val="accent1">
                    <a:lumMod val="50000"/>
                  </a:schemeClr>
                </a:solidFill>
              </a:rPr>
              <a:t>|</a:t>
            </a:r>
            <a:r>
              <a:rPr lang="en-GB" sz="13800" b="1" dirty="0">
                <a:solidFill>
                  <a:schemeClr val="accent1">
                    <a:lumMod val="75000"/>
                  </a:schemeClr>
                </a:solidFill>
              </a:rPr>
              <a:t>|</a:t>
            </a:r>
            <a:r>
              <a:rPr lang="en-GB" sz="13800" b="1" dirty="0">
                <a:solidFill>
                  <a:schemeClr val="accent1">
                    <a:lumMod val="60000"/>
                    <a:lumOff val="40000"/>
                  </a:schemeClr>
                </a:solidFill>
              </a:rPr>
              <a:t>|</a:t>
            </a:r>
            <a:r>
              <a:rPr lang="en-GB" sz="13800" b="1" dirty="0">
                <a:solidFill>
                  <a:schemeClr val="accent1">
                    <a:lumMod val="40000"/>
                    <a:lumOff val="60000"/>
                  </a:schemeClr>
                </a:solidFill>
              </a:rPr>
              <a:t>|</a:t>
            </a:r>
            <a:r>
              <a:rPr lang="en-GB" sz="13800" b="1" dirty="0">
                <a:solidFill>
                  <a:schemeClr val="accent1">
                    <a:lumMod val="20000"/>
                    <a:lumOff val="80000"/>
                  </a:schemeClr>
                </a:solidFill>
              </a:rPr>
              <a:t>||</a:t>
            </a:r>
            <a:r>
              <a:rPr lang="en-GB" sz="13800" b="1" dirty="0">
                <a:solidFill>
                  <a:schemeClr val="accent1">
                    <a:lumMod val="60000"/>
                    <a:lumOff val="40000"/>
                  </a:schemeClr>
                </a:solidFill>
              </a:rPr>
              <a:t>|</a:t>
            </a:r>
            <a:r>
              <a:rPr lang="en-GB" sz="13800" b="1" dirty="0">
                <a:solidFill>
                  <a:schemeClr val="accent1">
                    <a:lumMod val="75000"/>
                  </a:schemeClr>
                </a:solidFill>
              </a:rPr>
              <a:t>|</a:t>
            </a:r>
          </a:p>
        </p:txBody>
      </p:sp>
      <p:sp>
        <p:nvSpPr>
          <p:cNvPr id="6" name="Flowchart: Connector 5">
            <a:extLst>
              <a:ext uri="{FF2B5EF4-FFF2-40B4-BE49-F238E27FC236}">
                <a16:creationId xmlns:a16="http://schemas.microsoft.com/office/drawing/2014/main" id="{2B17880E-B1D2-862E-1810-62779F6F2832}"/>
              </a:ext>
            </a:extLst>
          </p:cNvPr>
          <p:cNvSpPr/>
          <p:nvPr/>
        </p:nvSpPr>
        <p:spPr>
          <a:xfrm>
            <a:off x="-2739495" y="4798255"/>
            <a:ext cx="4450868" cy="3389243"/>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Flowchart: Connector 6">
            <a:extLst>
              <a:ext uri="{FF2B5EF4-FFF2-40B4-BE49-F238E27FC236}">
                <a16:creationId xmlns:a16="http://schemas.microsoft.com/office/drawing/2014/main" id="{34C026EA-0D93-468F-C97B-EBADBD7C1041}"/>
              </a:ext>
            </a:extLst>
          </p:cNvPr>
          <p:cNvSpPr/>
          <p:nvPr/>
        </p:nvSpPr>
        <p:spPr>
          <a:xfrm>
            <a:off x="10813233" y="-1906204"/>
            <a:ext cx="4450868" cy="3389243"/>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567768C7-1460-780C-47A9-797FBC402499}"/>
              </a:ext>
            </a:extLst>
          </p:cNvPr>
          <p:cNvPicPr>
            <a:picLocks noChangeAspect="1"/>
          </p:cNvPicPr>
          <p:nvPr/>
        </p:nvPicPr>
        <p:blipFill>
          <a:blip r:embed="rId4"/>
          <a:stretch>
            <a:fillRect/>
          </a:stretch>
        </p:blipFill>
        <p:spPr>
          <a:xfrm>
            <a:off x="2571444" y="967526"/>
            <a:ext cx="7049111" cy="4922947"/>
          </a:xfrm>
          <a:prstGeom prst="rect">
            <a:avLst/>
          </a:prstGeom>
        </p:spPr>
      </p:pic>
      <p:pic>
        <p:nvPicPr>
          <p:cNvPr id="33" name="Audio 32">
            <a:hlinkClick r:id="" action="ppaction://media"/>
            <a:extLst>
              <a:ext uri="{FF2B5EF4-FFF2-40B4-BE49-F238E27FC236}">
                <a16:creationId xmlns:a16="http://schemas.microsoft.com/office/drawing/2014/main" id="{E047CA81-5EAA-1021-BA01-EE577A3CC14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69917725"/>
      </p:ext>
    </p:extLst>
  </p:cSld>
  <p:clrMapOvr>
    <a:masterClrMapping/>
  </p:clrMapOvr>
  <mc:AlternateContent xmlns:mc="http://schemas.openxmlformats.org/markup-compatibility/2006">
    <mc:Choice xmlns:p14="http://schemas.microsoft.com/office/powerpoint/2010/main" Requires="p14">
      <p:transition spd="slow" p14:dur="2000" advTm="16261"/>
    </mc:Choice>
    <mc:Fallback>
      <p:transition spd="slow" advTm="16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4BC34A9-C4EF-1840-DA8F-58A85932047E}"/>
              </a:ext>
            </a:extLst>
          </p:cNvPr>
          <p:cNvSpPr txBox="1">
            <a:spLocks/>
          </p:cNvSpPr>
          <p:nvPr/>
        </p:nvSpPr>
        <p:spPr>
          <a:xfrm>
            <a:off x="3268133" y="0"/>
            <a:ext cx="521546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accent1">
                    <a:lumMod val="75000"/>
                  </a:schemeClr>
                </a:solidFill>
              </a:rPr>
              <a:t>Exam template</a:t>
            </a:r>
            <a:endParaRPr lang="en-GB" b="1" dirty="0">
              <a:solidFill>
                <a:schemeClr val="accent1">
                  <a:lumMod val="75000"/>
                </a:schemeClr>
              </a:solidFill>
            </a:endParaRPr>
          </a:p>
        </p:txBody>
      </p:sp>
      <p:sp>
        <p:nvSpPr>
          <p:cNvPr id="5" name="TextBox 4">
            <a:extLst>
              <a:ext uri="{FF2B5EF4-FFF2-40B4-BE49-F238E27FC236}">
                <a16:creationId xmlns:a16="http://schemas.microsoft.com/office/drawing/2014/main" id="{5B382629-7F5A-17E0-1113-3EC4B1A3A27B}"/>
              </a:ext>
            </a:extLst>
          </p:cNvPr>
          <p:cNvSpPr txBox="1"/>
          <p:nvPr/>
        </p:nvSpPr>
        <p:spPr>
          <a:xfrm rot="5400000">
            <a:off x="3212517" y="-1825350"/>
            <a:ext cx="1407160" cy="17081599"/>
          </a:xfrm>
          <a:prstGeom prst="rect">
            <a:avLst/>
          </a:prstGeom>
          <a:noFill/>
        </p:spPr>
        <p:txBody>
          <a:bodyPr wrap="square" rtlCol="0">
            <a:spAutoFit/>
          </a:bodyPr>
          <a:lstStyle/>
          <a:p>
            <a:r>
              <a:rPr lang="en-GB" sz="13800" b="1" dirty="0">
                <a:solidFill>
                  <a:schemeClr val="accent1">
                    <a:lumMod val="50000"/>
                  </a:schemeClr>
                </a:solidFill>
              </a:rPr>
              <a:t>|</a:t>
            </a:r>
            <a:r>
              <a:rPr lang="en-GB" sz="13800" b="1" dirty="0">
                <a:solidFill>
                  <a:schemeClr val="accent1">
                    <a:lumMod val="75000"/>
                  </a:schemeClr>
                </a:solidFill>
              </a:rPr>
              <a:t>|</a:t>
            </a:r>
            <a:r>
              <a:rPr lang="en-GB" sz="13800" b="1" dirty="0">
                <a:solidFill>
                  <a:schemeClr val="accent1">
                    <a:lumMod val="60000"/>
                    <a:lumOff val="40000"/>
                  </a:schemeClr>
                </a:solidFill>
              </a:rPr>
              <a:t>|</a:t>
            </a:r>
            <a:r>
              <a:rPr lang="en-GB" sz="13800" b="1" dirty="0">
                <a:solidFill>
                  <a:schemeClr val="accent1">
                    <a:lumMod val="40000"/>
                    <a:lumOff val="60000"/>
                  </a:schemeClr>
                </a:solidFill>
              </a:rPr>
              <a:t>|</a:t>
            </a:r>
            <a:r>
              <a:rPr lang="en-GB" sz="13800" b="1" dirty="0">
                <a:solidFill>
                  <a:schemeClr val="accent1">
                    <a:lumMod val="20000"/>
                    <a:lumOff val="80000"/>
                  </a:schemeClr>
                </a:solidFill>
              </a:rPr>
              <a:t>||</a:t>
            </a:r>
            <a:r>
              <a:rPr lang="en-GB" sz="13800" b="1" dirty="0">
                <a:solidFill>
                  <a:schemeClr val="accent1">
                    <a:lumMod val="60000"/>
                    <a:lumOff val="40000"/>
                  </a:schemeClr>
                </a:solidFill>
              </a:rPr>
              <a:t>|</a:t>
            </a:r>
            <a:r>
              <a:rPr lang="en-GB" sz="13800" b="1" dirty="0">
                <a:solidFill>
                  <a:schemeClr val="accent1">
                    <a:lumMod val="75000"/>
                  </a:schemeClr>
                </a:solidFill>
              </a:rPr>
              <a:t>|</a:t>
            </a:r>
          </a:p>
        </p:txBody>
      </p:sp>
      <p:sp>
        <p:nvSpPr>
          <p:cNvPr id="6" name="Flowchart: Connector 5">
            <a:extLst>
              <a:ext uri="{FF2B5EF4-FFF2-40B4-BE49-F238E27FC236}">
                <a16:creationId xmlns:a16="http://schemas.microsoft.com/office/drawing/2014/main" id="{2EB77CB2-F0DE-BF48-835D-ABB646F69B43}"/>
              </a:ext>
            </a:extLst>
          </p:cNvPr>
          <p:cNvSpPr/>
          <p:nvPr/>
        </p:nvSpPr>
        <p:spPr>
          <a:xfrm>
            <a:off x="-2739495" y="4798255"/>
            <a:ext cx="4450868" cy="3389243"/>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Flowchart: Connector 6">
            <a:extLst>
              <a:ext uri="{FF2B5EF4-FFF2-40B4-BE49-F238E27FC236}">
                <a16:creationId xmlns:a16="http://schemas.microsoft.com/office/drawing/2014/main" id="{C2A53218-3475-D1B5-4883-27E7D66C772C}"/>
              </a:ext>
            </a:extLst>
          </p:cNvPr>
          <p:cNvSpPr/>
          <p:nvPr/>
        </p:nvSpPr>
        <p:spPr>
          <a:xfrm>
            <a:off x="10813233" y="-1906204"/>
            <a:ext cx="4450868" cy="3389243"/>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419752A7-1CFC-BF75-BD67-1254AB24BAE7}"/>
              </a:ext>
            </a:extLst>
          </p:cNvPr>
          <p:cNvPicPr>
            <a:picLocks noChangeAspect="1"/>
          </p:cNvPicPr>
          <p:nvPr/>
        </p:nvPicPr>
        <p:blipFill>
          <a:blip r:embed="rId4"/>
          <a:stretch>
            <a:fillRect/>
          </a:stretch>
        </p:blipFill>
        <p:spPr>
          <a:xfrm>
            <a:off x="2571444" y="978957"/>
            <a:ext cx="7049111" cy="4900085"/>
          </a:xfrm>
          <a:prstGeom prst="rect">
            <a:avLst/>
          </a:prstGeom>
        </p:spPr>
      </p:pic>
      <p:pic>
        <p:nvPicPr>
          <p:cNvPr id="11" name="Picture 10">
            <a:extLst>
              <a:ext uri="{FF2B5EF4-FFF2-40B4-BE49-F238E27FC236}">
                <a16:creationId xmlns:a16="http://schemas.microsoft.com/office/drawing/2014/main" id="{C6B05AA3-E323-93FB-12B2-6BED2FFCCE9A}"/>
              </a:ext>
            </a:extLst>
          </p:cNvPr>
          <p:cNvPicPr>
            <a:picLocks noChangeAspect="1"/>
          </p:cNvPicPr>
          <p:nvPr/>
        </p:nvPicPr>
        <p:blipFill>
          <a:blip r:embed="rId4"/>
          <a:stretch>
            <a:fillRect/>
          </a:stretch>
        </p:blipFill>
        <p:spPr>
          <a:xfrm>
            <a:off x="2571444" y="978957"/>
            <a:ext cx="7049111" cy="4900085"/>
          </a:xfrm>
          <a:prstGeom prst="rect">
            <a:avLst/>
          </a:prstGeom>
        </p:spPr>
      </p:pic>
      <p:pic>
        <p:nvPicPr>
          <p:cNvPr id="35" name="Audio 34">
            <a:hlinkClick r:id="" action="ppaction://media"/>
            <a:extLst>
              <a:ext uri="{FF2B5EF4-FFF2-40B4-BE49-F238E27FC236}">
                <a16:creationId xmlns:a16="http://schemas.microsoft.com/office/drawing/2014/main" id="{E3242AAB-663B-A3AC-FDA8-5E7AF4C7081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5485338"/>
      </p:ext>
    </p:extLst>
  </p:cSld>
  <p:clrMapOvr>
    <a:masterClrMapping/>
  </p:clrMapOvr>
  <mc:AlternateContent xmlns:mc="http://schemas.openxmlformats.org/markup-compatibility/2006">
    <mc:Choice xmlns:p14="http://schemas.microsoft.com/office/powerpoint/2010/main" Requires="p14">
      <p:transition spd="slow" p14:dur="2000" advTm="12831"/>
    </mc:Choice>
    <mc:Fallback>
      <p:transition spd="slow" advTm="128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Connector 3">
            <a:extLst>
              <a:ext uri="{FF2B5EF4-FFF2-40B4-BE49-F238E27FC236}">
                <a16:creationId xmlns:a16="http://schemas.microsoft.com/office/drawing/2014/main" id="{2CC9D5EB-DC93-2BE1-19CF-C673574B9E80}"/>
              </a:ext>
            </a:extLst>
          </p:cNvPr>
          <p:cNvSpPr/>
          <p:nvPr/>
        </p:nvSpPr>
        <p:spPr>
          <a:xfrm>
            <a:off x="2133725" y="573847"/>
            <a:ext cx="7050031" cy="5518840"/>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200" dirty="0"/>
          </a:p>
        </p:txBody>
      </p:sp>
      <p:sp>
        <p:nvSpPr>
          <p:cNvPr id="5" name="TextBox 4">
            <a:extLst>
              <a:ext uri="{FF2B5EF4-FFF2-40B4-BE49-F238E27FC236}">
                <a16:creationId xmlns:a16="http://schemas.microsoft.com/office/drawing/2014/main" id="{34072429-2499-C74E-7B25-4B6A095EC351}"/>
              </a:ext>
            </a:extLst>
          </p:cNvPr>
          <p:cNvSpPr txBox="1"/>
          <p:nvPr/>
        </p:nvSpPr>
        <p:spPr>
          <a:xfrm>
            <a:off x="2686971" y="3026518"/>
            <a:ext cx="5982112" cy="707886"/>
          </a:xfrm>
          <a:prstGeom prst="rect">
            <a:avLst/>
          </a:prstGeom>
          <a:noFill/>
        </p:spPr>
        <p:txBody>
          <a:bodyPr wrap="square">
            <a:spAutoFit/>
          </a:bodyPr>
          <a:lstStyle/>
          <a:p>
            <a:pPr algn="ctr"/>
            <a:r>
              <a:rPr lang="en-US" sz="4000" b="1" dirty="0">
                <a:solidFill>
                  <a:schemeClr val="bg1">
                    <a:lumMod val="95000"/>
                  </a:schemeClr>
                </a:solidFill>
                <a:effectLst>
                  <a:outerShdw blurRad="38100" dist="38100" dir="2700000" algn="tl">
                    <a:srgbClr val="000000">
                      <a:alpha val="43137"/>
                    </a:srgbClr>
                  </a:outerShdw>
                </a:effectLst>
                <a:latin typeface="+mn-lt"/>
              </a:rPr>
              <a:t>Thank you for listening!</a:t>
            </a:r>
            <a:endParaRPr lang="en-GB" sz="4000" dirty="0"/>
          </a:p>
        </p:txBody>
      </p:sp>
      <p:sp>
        <p:nvSpPr>
          <p:cNvPr id="9" name="Flowchart: Connector 8">
            <a:extLst>
              <a:ext uri="{FF2B5EF4-FFF2-40B4-BE49-F238E27FC236}">
                <a16:creationId xmlns:a16="http://schemas.microsoft.com/office/drawing/2014/main" id="{24B57B6D-752F-F68D-EF53-C3F6CDC195F4}"/>
              </a:ext>
            </a:extLst>
          </p:cNvPr>
          <p:cNvSpPr/>
          <p:nvPr/>
        </p:nvSpPr>
        <p:spPr>
          <a:xfrm>
            <a:off x="10880966" y="-1906204"/>
            <a:ext cx="4450868" cy="3389243"/>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FE9E1C72-9CC4-CCBD-D67D-D4BABBEC69C0}"/>
              </a:ext>
            </a:extLst>
          </p:cNvPr>
          <p:cNvSpPr txBox="1"/>
          <p:nvPr/>
        </p:nvSpPr>
        <p:spPr>
          <a:xfrm rot="5400000">
            <a:off x="3280250" y="-1825350"/>
            <a:ext cx="1407160" cy="17081599"/>
          </a:xfrm>
          <a:prstGeom prst="rect">
            <a:avLst/>
          </a:prstGeom>
          <a:noFill/>
        </p:spPr>
        <p:txBody>
          <a:bodyPr wrap="square" rtlCol="0">
            <a:spAutoFit/>
          </a:bodyPr>
          <a:lstStyle/>
          <a:p>
            <a:r>
              <a:rPr lang="en-GB" sz="13800" b="1" dirty="0">
                <a:solidFill>
                  <a:schemeClr val="accent1">
                    <a:lumMod val="50000"/>
                  </a:schemeClr>
                </a:solidFill>
              </a:rPr>
              <a:t>|</a:t>
            </a:r>
            <a:r>
              <a:rPr lang="en-GB" sz="13800" b="1" dirty="0">
                <a:solidFill>
                  <a:schemeClr val="accent1">
                    <a:lumMod val="75000"/>
                  </a:schemeClr>
                </a:solidFill>
              </a:rPr>
              <a:t>|</a:t>
            </a:r>
            <a:r>
              <a:rPr lang="en-GB" sz="13800" b="1" dirty="0">
                <a:solidFill>
                  <a:schemeClr val="accent1">
                    <a:lumMod val="60000"/>
                    <a:lumOff val="40000"/>
                  </a:schemeClr>
                </a:solidFill>
              </a:rPr>
              <a:t>|</a:t>
            </a:r>
            <a:r>
              <a:rPr lang="en-GB" sz="13800" b="1" dirty="0">
                <a:solidFill>
                  <a:schemeClr val="accent1">
                    <a:lumMod val="40000"/>
                    <a:lumOff val="60000"/>
                  </a:schemeClr>
                </a:solidFill>
              </a:rPr>
              <a:t>|</a:t>
            </a:r>
            <a:r>
              <a:rPr lang="en-GB" sz="13800" b="1" dirty="0">
                <a:solidFill>
                  <a:schemeClr val="accent1">
                    <a:lumMod val="20000"/>
                    <a:lumOff val="80000"/>
                  </a:schemeClr>
                </a:solidFill>
              </a:rPr>
              <a:t>||</a:t>
            </a:r>
            <a:r>
              <a:rPr lang="en-GB" sz="13800" b="1" dirty="0">
                <a:solidFill>
                  <a:schemeClr val="accent1">
                    <a:lumMod val="60000"/>
                    <a:lumOff val="40000"/>
                  </a:schemeClr>
                </a:solidFill>
              </a:rPr>
              <a:t>|</a:t>
            </a:r>
            <a:r>
              <a:rPr lang="en-GB" sz="13800" b="1" dirty="0">
                <a:solidFill>
                  <a:schemeClr val="accent1">
                    <a:lumMod val="75000"/>
                  </a:schemeClr>
                </a:solidFill>
              </a:rPr>
              <a:t>|</a:t>
            </a:r>
          </a:p>
        </p:txBody>
      </p:sp>
      <p:sp>
        <p:nvSpPr>
          <p:cNvPr id="8" name="Flowchart: Connector 7">
            <a:extLst>
              <a:ext uri="{FF2B5EF4-FFF2-40B4-BE49-F238E27FC236}">
                <a16:creationId xmlns:a16="http://schemas.microsoft.com/office/drawing/2014/main" id="{D5171C5B-AB1D-1539-85B5-5E1DA53B8348}"/>
              </a:ext>
            </a:extLst>
          </p:cNvPr>
          <p:cNvSpPr/>
          <p:nvPr/>
        </p:nvSpPr>
        <p:spPr>
          <a:xfrm>
            <a:off x="-2671762" y="4798255"/>
            <a:ext cx="4450868" cy="3389243"/>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5" name="Audio 34">
            <a:hlinkClick r:id="" action="ppaction://media"/>
            <a:extLst>
              <a:ext uri="{FF2B5EF4-FFF2-40B4-BE49-F238E27FC236}">
                <a16:creationId xmlns:a16="http://schemas.microsoft.com/office/drawing/2014/main" id="{5AD2D7F7-5A0A-1544-7A41-3AB4CB8071B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3948237"/>
      </p:ext>
    </p:extLst>
  </p:cSld>
  <p:clrMapOvr>
    <a:masterClrMapping/>
  </p:clrMapOvr>
  <mc:AlternateContent xmlns:mc="http://schemas.openxmlformats.org/markup-compatibility/2006">
    <mc:Choice xmlns:p14="http://schemas.microsoft.com/office/powerpoint/2010/main" Requires="p14">
      <p:transition spd="slow" p14:dur="2000" advTm="12114"/>
    </mc:Choice>
    <mc:Fallback>
      <p:transition spd="slow" advTm="12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F856B-C942-69B3-D0E7-AAB8C052E9E8}"/>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F5251694-5F10-AEC2-3E07-58A4A51C9D33}"/>
              </a:ext>
            </a:extLst>
          </p:cNvPr>
          <p:cNvSpPr>
            <a:spLocks noGrp="1"/>
          </p:cNvSpPr>
          <p:nvPr>
            <p:ph idx="1"/>
          </p:nvPr>
        </p:nvSpPr>
        <p:spPr/>
        <p:txBody>
          <a:bodyPr>
            <a:normAutofit fontScale="85000" lnSpcReduction="20000"/>
          </a:bodyPr>
          <a:lstStyle/>
          <a:p>
            <a:pPr marL="0" indent="0">
              <a:buNone/>
            </a:pPr>
            <a:r>
              <a:rPr lang="en-GB" sz="1200" dirty="0"/>
              <a:t>[1] Image, Copyright © 2023 Chesterfield Royal NHS Foundation Trust, used for: cartoon image of NHS staff on front page. Found on: </a:t>
            </a:r>
            <a:r>
              <a:rPr lang="en-GB" sz="1200" dirty="0">
                <a:hlinkClick r:id="rId5"/>
              </a:rPr>
              <a:t>https://www.chesterfieldroyal.nhs.uk/work-us/nhs-professionals</a:t>
            </a:r>
            <a:r>
              <a:rPr lang="en-GB" sz="1200" dirty="0"/>
              <a:t> </a:t>
            </a:r>
          </a:p>
          <a:p>
            <a:pPr marL="0" indent="0">
              <a:buNone/>
            </a:pPr>
            <a:r>
              <a:rPr lang="en-GB" sz="1200" dirty="0"/>
              <a:t>[2] Article, William Smart, “</a:t>
            </a:r>
            <a:r>
              <a:rPr lang="en-GB" sz="1000" dirty="0"/>
              <a:t>Lessons learned review of the WannaCry Ransomware Cyber Attack</a:t>
            </a:r>
            <a:r>
              <a:rPr lang="en-GB" sz="1200" dirty="0"/>
              <a:t>”, England.nhs.uk, 1 February 2018, © Crown copyright, Used for: information on “WannaCry” Cyber-Attack against the NHS, Found on: </a:t>
            </a:r>
            <a:r>
              <a:rPr lang="en-GB" sz="1200" dirty="0">
                <a:hlinkClick r:id="rId6"/>
              </a:rPr>
              <a:t>https://www.england.nhs.uk/wp-content/uploads/2018/02/lessons-learned-review-wannacry-ransomware-cyber-attack-cio-review.pdf</a:t>
            </a:r>
            <a:endParaRPr lang="en-GB" sz="1200" dirty="0"/>
          </a:p>
          <a:p>
            <a:pPr marL="0" indent="0">
              <a:buNone/>
            </a:pPr>
            <a:r>
              <a:rPr lang="en-GB" sz="1200" dirty="0"/>
              <a:t>[3] H. Alami, M.-P. Gagnon, M. A. Ag Ahmed, and J.-P. Fortin, “Digital health: Cybersecurity is a value creation lever, not only a source of expenditure,” Health policy and technology, vol. 8, no. 4, pp. 319–321, 2019, doi: 10.1016/j.hlpt.2019.09.002. Used for: a review of literature relating to the project. Found on: </a:t>
            </a:r>
            <a:r>
              <a:rPr lang="en-GB" sz="1200" dirty="0">
                <a:hlinkClick r:id="rId7"/>
              </a:rPr>
              <a:t>https://www-sciencedirect-com.ezproxy.uwtsd.ac.uk/science/article/pii/S2211883719300553</a:t>
            </a:r>
            <a:endParaRPr lang="en-GB" sz="1200" dirty="0"/>
          </a:p>
          <a:p>
            <a:pPr marL="0" indent="0">
              <a:buNone/>
            </a:pPr>
            <a:r>
              <a:rPr lang="en-GB" sz="1200" dirty="0"/>
              <a:t>[4] image, “How to choose a General Practitioner”, 17 September 2020, © Flourish Australia 2023, Used for image of general practice, Found on: </a:t>
            </a:r>
            <a:r>
              <a:rPr lang="en-GB" sz="1200" dirty="0">
                <a:hlinkClick r:id="rId8"/>
              </a:rPr>
              <a:t>https://www.flourishaustralia.org.au/panorama/how-choose-general-practitioner</a:t>
            </a:r>
            <a:endParaRPr lang="en-GB" sz="1200" dirty="0"/>
          </a:p>
          <a:p>
            <a:pPr marL="0" indent="0">
              <a:buNone/>
            </a:pPr>
            <a:r>
              <a:rPr lang="en-GB" sz="1200" dirty="0"/>
              <a:t>[5] Walter Biemel, Herbert Spiegelberg, “Phenomenology”, Britannica, 1st September 2023, used for: information on Phenomenology and how it relates to the project, found on: https://www.britannica.com/topic/phenomenology/Dissemination-of-phenomenology</a:t>
            </a:r>
          </a:p>
          <a:p>
            <a:pPr marL="0" indent="0">
              <a:buNone/>
            </a:pPr>
            <a:r>
              <a:rPr lang="en-GB" sz="1200" dirty="0"/>
              <a:t>[6] ] Website, John Dudovsky, “Phenomenology”, BRM - Business Research Method, Used for: disadvantages of using phenomenology for research, Found on: </a:t>
            </a:r>
            <a:r>
              <a:rPr lang="en-GB" sz="1200" dirty="0">
                <a:hlinkClick r:id="rId9"/>
              </a:rPr>
              <a:t>https://research-methodology.net/research-philosophy/phenomenology/</a:t>
            </a:r>
            <a:endParaRPr lang="en-GB" sz="1200" dirty="0"/>
          </a:p>
          <a:p>
            <a:pPr marL="0" indent="0">
              <a:buNone/>
            </a:pPr>
            <a:r>
              <a:rPr lang="en-GB" sz="1200" dirty="0"/>
              <a:t>[7] Ryan, Gemma (2018). Introduction to positivism, interpretivism and critical theory. Nurse Researcher, 25(4), pp. 41–49. Used for: information regarding what Positivism is and how it will be used within this project, Found on: </a:t>
            </a:r>
            <a:r>
              <a:rPr lang="en-GB" sz="1200" dirty="0">
                <a:hlinkClick r:id="rId10"/>
              </a:rPr>
              <a:t>https://oro.open.ac.uk/49591/17/49591ORO.pdf</a:t>
            </a:r>
            <a:r>
              <a:rPr lang="en-GB" sz="1200" dirty="0"/>
              <a:t>, page 5. </a:t>
            </a:r>
          </a:p>
          <a:p>
            <a:pPr marL="0" indent="0">
              <a:buNone/>
            </a:pPr>
            <a:r>
              <a:rPr lang="en-GB" sz="1200" dirty="0"/>
              <a:t>[8] M Rahman, “Differences between deductive and inductive approaches to research”, Howandwhat, 3rd March 2023, Copyright ©2017 – 2025. All rights reserved LCHW. Used for: information on the use of deductive approach, Found on: </a:t>
            </a:r>
            <a:r>
              <a:rPr lang="en-GB" sz="1200" dirty="0">
                <a:hlinkClick r:id="rId11"/>
              </a:rPr>
              <a:t>https://www.howandwhat.net/differences-deductive-inductive/</a:t>
            </a:r>
            <a:endParaRPr lang="en-GB" sz="1200" dirty="0"/>
          </a:p>
          <a:p>
            <a:pPr marL="0" indent="0">
              <a:buNone/>
            </a:pPr>
            <a:r>
              <a:rPr lang="en-GB" sz="1200" dirty="0"/>
              <a:t>[9] ] Book, Dr. Valerie Sheppard, JIBC Instructor, © CreativeCommonsAttribution-NonCommercial-ShareAlike3.0License. ”RESEARCH METHODS FOR THE SOCIAL SCIENCES: AN INTRODUCTION”, Used for information on Induction approach, Found on: </a:t>
            </a:r>
            <a:r>
              <a:rPr lang="en-GB" sz="1200" dirty="0">
                <a:hlinkClick r:id="rId12"/>
              </a:rPr>
              <a:t>https://pressbooks.bccampus.ca/jibcresearchmethods/chapter/1-6-inductive-approaches-to-research/</a:t>
            </a:r>
            <a:r>
              <a:rPr lang="en-GB" sz="1200" dirty="0"/>
              <a:t>, 1.6 Inductive Approaches to Research</a:t>
            </a:r>
          </a:p>
          <a:p>
            <a:pPr marL="0" indent="0">
              <a:buNone/>
            </a:pPr>
            <a:r>
              <a:rPr lang="en-GB" sz="1200" dirty="0"/>
              <a:t>[10] ] Website, “Inductive Research: What is it, Benefits, Uses + Stages”, QuestionPro, © 2023 QuestionPro Survey Software, used for: advantages on inductive approaches, Found on: </a:t>
            </a:r>
            <a:r>
              <a:rPr lang="en-GB" sz="1200" dirty="0">
                <a:hlinkClick r:id="rId13"/>
              </a:rPr>
              <a:t>https://www.questionpro.com/blog/inductive-research/#:~:text=The%20Benefits%20of%20Inductive%20Research&amp;text=Inductive%20research%20is%20a%20flexible,of%20because%20of%20this%20freedom</a:t>
            </a:r>
            <a:r>
              <a:rPr lang="en-GB" sz="1200" dirty="0"/>
              <a:t>.</a:t>
            </a:r>
          </a:p>
          <a:p>
            <a:pPr marL="0" indent="0">
              <a:buNone/>
            </a:pPr>
            <a:r>
              <a:rPr lang="en-GB" sz="1200" dirty="0"/>
              <a:t>[11] Martyn Shuttleworth, Lyndsay T Wilson (Aug 9, 2008). “Deductive Reasoning”. Explorable, Retrieved 5th Sept 2023, Used for information on disadvantages on Deductive approach, found on: Explorable.com: </a:t>
            </a:r>
            <a:r>
              <a:rPr lang="en-GB" sz="1200" dirty="0">
                <a:hlinkClick r:id="rId14"/>
              </a:rPr>
              <a:t>https://explorable.com/deductive-reasoning</a:t>
            </a:r>
            <a:endParaRPr lang="en-GB" sz="1200" dirty="0"/>
          </a:p>
          <a:p>
            <a:pPr marL="0" indent="0">
              <a:buNone/>
            </a:pPr>
            <a:r>
              <a:rPr lang="en-GB" sz="1200" dirty="0"/>
              <a:t>[12] Image, “About NHS Wales”, used for: image of NHS Wales, found on: </a:t>
            </a:r>
            <a:r>
              <a:rPr lang="en-GB" sz="1200" dirty="0">
                <a:hlinkClick r:id="rId15"/>
              </a:rPr>
              <a:t>https://genomicspartnership.wales/nhs-wales/</a:t>
            </a:r>
            <a:endParaRPr lang="en-GB" sz="1200" dirty="0"/>
          </a:p>
          <a:p>
            <a:pPr marL="0" indent="0">
              <a:buNone/>
            </a:pPr>
            <a:r>
              <a:rPr lang="en-GB" sz="1200" dirty="0"/>
              <a:t>[13] Website, OnlineGantt, Used for creation of Gantt Chart, Found on: </a:t>
            </a:r>
            <a:r>
              <a:rPr lang="en-GB" sz="1200" dirty="0">
                <a:hlinkClick r:id="rId16"/>
              </a:rPr>
              <a:t>https://www.onlinegantt.com/#/gantt</a:t>
            </a:r>
            <a:endParaRPr lang="en-GB" sz="1200" dirty="0"/>
          </a:p>
          <a:p>
            <a:pPr marL="0" indent="0">
              <a:buNone/>
            </a:pPr>
            <a:endParaRPr lang="en-GB" sz="1200" dirty="0"/>
          </a:p>
        </p:txBody>
      </p:sp>
      <p:pic>
        <p:nvPicPr>
          <p:cNvPr id="25" name="Audio 24">
            <a:hlinkClick r:id="" action="ppaction://media"/>
            <a:extLst>
              <a:ext uri="{FF2B5EF4-FFF2-40B4-BE49-F238E27FC236}">
                <a16:creationId xmlns:a16="http://schemas.microsoft.com/office/drawing/2014/main" id="{43D5FA8B-5649-5BE1-CDA6-76EC32141F13}"/>
              </a:ext>
            </a:extLst>
          </p:cNvPr>
          <p:cNvPicPr>
            <a:picLocks noChangeAspect="1"/>
          </p:cNvPicPr>
          <p:nvPr>
            <a:audioFile r:link="rId2"/>
            <p:extLst>
              <p:ext uri="{DAA4B4D4-6D71-4841-9C94-3DE7FCFB9230}">
                <p14:media xmlns:p14="http://schemas.microsoft.com/office/powerpoint/2010/main" r:embed="rId1"/>
              </p:ext>
            </p:extLst>
          </p:nvPr>
        </p:nvPicPr>
        <p:blipFill>
          <a:blip r:embed="rId1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8326626"/>
      </p:ext>
    </p:extLst>
  </p:cSld>
  <p:clrMapOvr>
    <a:masterClrMapping/>
  </p:clrMapOvr>
  <mc:AlternateContent xmlns:mc="http://schemas.openxmlformats.org/markup-compatibility/2006">
    <mc:Choice xmlns:p14="http://schemas.microsoft.com/office/powerpoint/2010/main" Requires="p14">
      <p:transition spd="slow" p14:dur="2000" advTm="4725"/>
    </mc:Choice>
    <mc:Fallback>
      <p:transition spd="slow" advTm="4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21138</TotalTime>
  <Words>2857</Words>
  <Application>Microsoft Office PowerPoint</Application>
  <PresentationFormat>Widescreen</PresentationFormat>
  <Paragraphs>177</Paragraphs>
  <Slides>12</Slides>
  <Notes>9</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ElsevierGulliver</vt:lpstr>
      <vt:lpstr>Times New Roman</vt:lpstr>
      <vt:lpstr>Office Theme</vt:lpstr>
      <vt:lpstr>Strengthening NHS Defences:  Teaching staff how to counter cyber threats </vt:lpstr>
      <vt:lpstr>Description of Problem</vt:lpstr>
      <vt:lpstr>Digital health: Cybersecurity is a value creation lever, not only a source of expenditure </vt:lpstr>
      <vt:lpstr>PowerPoint Presentation</vt:lpstr>
      <vt:lpstr>Research/Development  Methodologies</vt:lpstr>
      <vt:lpstr>Resources</vt:lpstr>
      <vt:lpstr>Project Plan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 Whitehead</dc:creator>
  <cp:lastModifiedBy>Mark Williams (2022279)</cp:lastModifiedBy>
  <cp:revision>6</cp:revision>
  <dcterms:created xsi:type="dcterms:W3CDTF">2023-08-07T12:24:24Z</dcterms:created>
  <dcterms:modified xsi:type="dcterms:W3CDTF">2023-09-13T12:19:40Z</dcterms:modified>
</cp:coreProperties>
</file>