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6"/>
  </p:notesMasterIdLst>
  <p:sldIdLst>
    <p:sldId id="256" r:id="rId2"/>
    <p:sldId id="259" r:id="rId3"/>
    <p:sldId id="260" r:id="rId4"/>
    <p:sldId id="262" r:id="rId5"/>
    <p:sldId id="263" r:id="rId6"/>
    <p:sldId id="284" r:id="rId7"/>
    <p:sldId id="280" r:id="rId8"/>
    <p:sldId id="279" r:id="rId9"/>
    <p:sldId id="281" r:id="rId10"/>
    <p:sldId id="265" r:id="rId11"/>
    <p:sldId id="282" r:id="rId12"/>
    <p:sldId id="267" r:id="rId13"/>
    <p:sldId id="268" r:id="rId14"/>
    <p:sldId id="269" r:id="rId15"/>
    <p:sldId id="270" r:id="rId16"/>
    <p:sldId id="272" r:id="rId17"/>
    <p:sldId id="285" r:id="rId18"/>
    <p:sldId id="273" r:id="rId19"/>
    <p:sldId id="274" r:id="rId20"/>
    <p:sldId id="275" r:id="rId21"/>
    <p:sldId id="283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9B509-472E-4444-91A1-4759CA34ACCC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CA4636-B607-45CF-802E-77EAB165DD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393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CA4636-B607-45CF-802E-77EAB165DD8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93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CA4636-B607-45CF-802E-77EAB165DD8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00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79BC4F-405A-45D8-9593-4D915FDCBA2A}" type="datetimeFigureOut">
              <a:rPr lang="en-GB" smtClean="0"/>
              <a:pPr/>
              <a:t>23/11/2016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3B3D2D4-7F04-40A3-86A2-927C8DA366A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ned god 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319236" y="332656"/>
            <a:ext cx="4612804" cy="63367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63888" y="692696"/>
            <a:ext cx="5398616" cy="2448272"/>
          </a:xfrm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Ritual Performance on Aphrodite’s Island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7824" y="4365104"/>
            <a:ext cx="5904656" cy="1752600"/>
          </a:xfrm>
        </p:spPr>
        <p:txBody>
          <a:bodyPr>
            <a:noAutofit/>
          </a:bodyPr>
          <a:lstStyle/>
          <a:p>
            <a:r>
              <a:rPr lang="en-GB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 </a:t>
            </a:r>
            <a:endParaRPr lang="en-GB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Archaeology of Religion</a:t>
            </a:r>
          </a:p>
        </p:txBody>
      </p:sp>
      <p:sp>
        <p:nvSpPr>
          <p:cNvPr id="25805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90864" cy="489542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Religion comprises cosmologies &amp; ideologies: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A means of explaining the world, beliefs in &amp; reverence to deity/deities</a:t>
            </a:r>
          </a:p>
          <a:p>
            <a:pPr>
              <a:lnSpc>
                <a:spcPct val="80000"/>
              </a:lnSpc>
            </a:pPr>
            <a:r>
              <a:rPr lang="en-GB" sz="2800" dirty="0" smtClean="0"/>
              <a:t>Entails a complex framework of beliefs which codify origins </a:t>
            </a:r>
          </a:p>
          <a:p>
            <a:pPr>
              <a:lnSpc>
                <a:spcPct val="80000"/>
              </a:lnSpc>
            </a:pPr>
            <a:r>
              <a:rPr lang="en-GB" sz="2800" dirty="0" smtClean="0"/>
              <a:t>Practice of cult: </a:t>
            </a:r>
          </a:p>
          <a:p>
            <a:pPr lvl="1">
              <a:lnSpc>
                <a:spcPct val="80000"/>
              </a:lnSpc>
            </a:pPr>
            <a:r>
              <a:rPr lang="en-GB" sz="2400" dirty="0" smtClean="0"/>
              <a:t>Prescribed, repeated &amp; formulaic actions performed to worship deity</a:t>
            </a:r>
          </a:p>
        </p:txBody>
      </p:sp>
      <p:pic>
        <p:nvPicPr>
          <p:cNvPr id="12" name="Content Placeholder 11" descr="kouklia beytel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96136" y="1772816"/>
            <a:ext cx="2809875" cy="4324350"/>
          </a:xfrm>
        </p:spPr>
      </p:pic>
      <p:sp>
        <p:nvSpPr>
          <p:cNvPr id="13" name="TextBox 12"/>
          <p:cNvSpPr txBox="1"/>
          <p:nvPr/>
        </p:nvSpPr>
        <p:spPr>
          <a:xfrm>
            <a:off x="6588224" y="6165304"/>
            <a:ext cx="179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</a:t>
            </a:r>
            <a:r>
              <a:rPr lang="en-GB" dirty="0" err="1" smtClean="0"/>
              <a:t>Baetyl</a:t>
            </a:r>
            <a:r>
              <a:rPr lang="en-GB" dirty="0" smtClean="0"/>
              <a:t>”, </a:t>
            </a:r>
            <a:r>
              <a:rPr lang="en-GB" dirty="0" err="1" smtClean="0"/>
              <a:t>Kouklia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8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58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58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8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58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123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Archaeology of Religion</a:t>
            </a:r>
          </a:p>
        </p:txBody>
      </p:sp>
      <p:sp>
        <p:nvSpPr>
          <p:cNvPr id="261124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762872" cy="492514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Religion is a social institution</a:t>
            </a:r>
          </a:p>
          <a:p>
            <a:r>
              <a:rPr lang="en-GB" dirty="0" smtClean="0"/>
              <a:t>Durkheim: religion upholds &amp; reaffirms collective ideas that constitute a group’s unity &amp; identity</a:t>
            </a:r>
          </a:p>
          <a:p>
            <a:r>
              <a:rPr lang="en-GB" dirty="0" smtClean="0"/>
              <a:t>Marx: religion is exploited by elites to regulate society</a:t>
            </a:r>
          </a:p>
          <a:p>
            <a:r>
              <a:rPr lang="en-GB" dirty="0" smtClean="0"/>
              <a:t>Religion is embedded within early society &amp; cannot be clearly distinguished from other aspects of social or economic life</a:t>
            </a:r>
          </a:p>
        </p:txBody>
      </p:sp>
      <p:pic>
        <p:nvPicPr>
          <p:cNvPr id="7" name="Picture 2" descr="horned god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80112" y="1556792"/>
            <a:ext cx="3294605" cy="4525963"/>
          </a:xfrm>
        </p:spPr>
      </p:pic>
      <p:sp>
        <p:nvSpPr>
          <p:cNvPr id="11" name="TextBox 10"/>
          <p:cNvSpPr txBox="1"/>
          <p:nvPr/>
        </p:nvSpPr>
        <p:spPr>
          <a:xfrm>
            <a:off x="5580112" y="6237312"/>
            <a:ext cx="3403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“Horned God”,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1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1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1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1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112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LC II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07504" y="836713"/>
            <a:ext cx="8893025" cy="590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2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LC Sanctuaries</a:t>
            </a:r>
          </a:p>
        </p:txBody>
      </p:sp>
      <p:sp>
        <p:nvSpPr>
          <p:cNvPr id="26214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168400"/>
            <a:ext cx="8569325" cy="2692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solidFill>
                  <a:srgbClr val="0000CC"/>
                </a:solidFill>
              </a:rPr>
              <a:t>LC IIA: appearance of religious sanctuaries:</a:t>
            </a:r>
          </a:p>
          <a:p>
            <a:pPr lvl="1">
              <a:lnSpc>
                <a:spcPct val="80000"/>
              </a:lnSpc>
            </a:pPr>
            <a:r>
              <a:rPr lang="en-GB" sz="2000" dirty="0" smtClean="0">
                <a:solidFill>
                  <a:srgbClr val="0000CC"/>
                </a:solidFill>
              </a:rPr>
              <a:t>Significant change in the organisation of communal ritual practices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solidFill>
                  <a:srgbClr val="0000CC"/>
                </a:solidFill>
              </a:rPr>
              <a:t>LC IIC-IIIA: apparent explosion in religious architecture at the urban centres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solidFill>
                  <a:srgbClr val="0000CC"/>
                </a:solidFill>
              </a:rPr>
              <a:t>Latest phase of temple construction: extensive use of ashlar masonry</a:t>
            </a:r>
            <a:r>
              <a:rPr lang="en-US" sz="2400" dirty="0" smtClean="0">
                <a:solidFill>
                  <a:srgbClr val="0000CC"/>
                </a:solidFill>
              </a:rPr>
              <a:t> </a:t>
            </a:r>
            <a:endParaRPr lang="en-GB" sz="2400" dirty="0" smtClean="0">
              <a:solidFill>
                <a:srgbClr val="0000CC"/>
              </a:solidFill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76600" y="3141663"/>
            <a:ext cx="3024188" cy="1366837"/>
            <a:chOff x="2018" y="1979"/>
            <a:chExt cx="1905" cy="861"/>
          </a:xfrm>
        </p:grpSpPr>
        <p:grpSp>
          <p:nvGrpSpPr>
            <p:cNvPr id="3" name="Group 7"/>
            <p:cNvGrpSpPr>
              <a:grpSpLocks/>
            </p:cNvGrpSpPr>
            <p:nvPr/>
          </p:nvGrpSpPr>
          <p:grpSpPr bwMode="auto">
            <a:xfrm>
              <a:off x="2018" y="1979"/>
              <a:ext cx="1905" cy="271"/>
              <a:chOff x="2018" y="1979"/>
              <a:chExt cx="1905" cy="271"/>
            </a:xfrm>
          </p:grpSpPr>
          <p:sp>
            <p:nvSpPr>
              <p:cNvPr id="6156" name="Oval 5"/>
              <p:cNvSpPr>
                <a:spLocks noChangeArrowheads="1"/>
              </p:cNvSpPr>
              <p:nvPr/>
            </p:nvSpPr>
            <p:spPr bwMode="auto">
              <a:xfrm>
                <a:off x="2018" y="1979"/>
                <a:ext cx="499" cy="226"/>
              </a:xfrm>
              <a:prstGeom prst="ellipse">
                <a:avLst/>
              </a:prstGeom>
              <a:noFill/>
              <a:ln w="44450" algn="ctr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6157" name="Oval 6"/>
              <p:cNvSpPr>
                <a:spLocks noChangeArrowheads="1"/>
              </p:cNvSpPr>
              <p:nvPr/>
            </p:nvSpPr>
            <p:spPr bwMode="auto">
              <a:xfrm>
                <a:off x="3379" y="1979"/>
                <a:ext cx="544" cy="271"/>
              </a:xfrm>
              <a:prstGeom prst="ellipse">
                <a:avLst/>
              </a:prstGeom>
              <a:noFill/>
              <a:ln w="44450" algn="ctr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6155" name="Oval 8"/>
            <p:cNvSpPr>
              <a:spLocks noChangeArrowheads="1"/>
            </p:cNvSpPr>
            <p:nvPr/>
          </p:nvSpPr>
          <p:spPr bwMode="auto">
            <a:xfrm>
              <a:off x="2971" y="2614"/>
              <a:ext cx="454" cy="226"/>
            </a:xfrm>
            <a:prstGeom prst="ellipse">
              <a:avLst/>
            </a:prstGeom>
            <a:noFill/>
            <a:ln w="44450" algn="ctr">
              <a:solidFill>
                <a:srgbClr val="FF99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1116013" y="3573463"/>
            <a:ext cx="5256212" cy="2376487"/>
            <a:chOff x="703" y="2341"/>
            <a:chExt cx="3311" cy="1497"/>
          </a:xfrm>
        </p:grpSpPr>
        <p:sp>
          <p:nvSpPr>
            <p:cNvPr id="6151" name="Oval 10"/>
            <p:cNvSpPr>
              <a:spLocks noChangeArrowheads="1"/>
            </p:cNvSpPr>
            <p:nvPr/>
          </p:nvSpPr>
          <p:spPr bwMode="auto">
            <a:xfrm>
              <a:off x="703" y="3566"/>
              <a:ext cx="544" cy="272"/>
            </a:xfrm>
            <a:prstGeom prst="ellipse">
              <a:avLst/>
            </a:prstGeom>
            <a:noFill/>
            <a:ln w="44450" algn="ctr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2" name="Oval 11"/>
            <p:cNvSpPr>
              <a:spLocks noChangeArrowheads="1"/>
            </p:cNvSpPr>
            <p:nvPr/>
          </p:nvSpPr>
          <p:spPr bwMode="auto">
            <a:xfrm>
              <a:off x="3243" y="2976"/>
              <a:ext cx="363" cy="227"/>
            </a:xfrm>
            <a:prstGeom prst="ellipse">
              <a:avLst/>
            </a:prstGeom>
            <a:noFill/>
            <a:ln w="44450" algn="ctr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153" name="Oval 12"/>
            <p:cNvSpPr>
              <a:spLocks noChangeArrowheads="1"/>
            </p:cNvSpPr>
            <p:nvPr/>
          </p:nvSpPr>
          <p:spPr bwMode="auto">
            <a:xfrm>
              <a:off x="3651" y="2341"/>
              <a:ext cx="363" cy="227"/>
            </a:xfrm>
            <a:prstGeom prst="ellipse">
              <a:avLst/>
            </a:prstGeom>
            <a:noFill/>
            <a:ln w="44450" algn="ctr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2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2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62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LC Sanctuaries</a:t>
            </a:r>
          </a:p>
        </p:txBody>
      </p:sp>
      <p:sp>
        <p:nvSpPr>
          <p:cNvPr id="264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680520" cy="446449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Freestanding rectangular structures with an enclosed courtyard (the </a:t>
            </a:r>
            <a:r>
              <a:rPr lang="en-GB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temenos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Cult buildings laid out on an east-west axis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Three main elements: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Hall,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cella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, &amp; possibly a vestibule</a:t>
            </a:r>
          </a:p>
        </p:txBody>
      </p:sp>
      <p:pic>
        <p:nvPicPr>
          <p:cNvPr id="7" name="Picture 5" descr="koukl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tretch>
            <a:fillRect/>
          </a:stretch>
        </p:blipFill>
        <p:spPr bwMode="auto">
          <a:xfrm>
            <a:off x="5102465" y="2348881"/>
            <a:ext cx="355804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7596336" y="5589240"/>
            <a:ext cx="895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Kouklia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64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LC Sanctuaries</a:t>
            </a:r>
          </a:p>
        </p:txBody>
      </p:sp>
      <p:sp>
        <p:nvSpPr>
          <p:cNvPr id="264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961456"/>
            <a:ext cx="3888432" cy="441987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Internal installations: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Benches, hearths, stone podia, stone horns of consecration, pits, &amp; stepped capitals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Accumulations of ash &amp; burnt bone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04248" y="5445224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Myrtou</a:t>
            </a:r>
            <a:r>
              <a:rPr lang="en-GB" dirty="0" smtClean="0"/>
              <a:t> </a:t>
            </a:r>
            <a:r>
              <a:rPr lang="en-GB" i="1" dirty="0" err="1" smtClean="0"/>
              <a:t>Pigadhes</a:t>
            </a:r>
            <a:endParaRPr lang="en-GB" i="1" dirty="0"/>
          </a:p>
        </p:txBody>
      </p:sp>
      <p:pic>
        <p:nvPicPr>
          <p:cNvPr id="1026" name="Picture 2" descr="C:\Users\Louise\Pictures\Cyprus\sites\Myrtou Pigadhes (colour)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276872"/>
            <a:ext cx="3737548" cy="30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4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4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64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Creation of Sacred Spaces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546848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NW Cyprus MC III-LCI:</a:t>
            </a:r>
          </a:p>
          <a:p>
            <a:pPr lvl="1"/>
            <a:r>
              <a:rPr lang="en-GB" dirty="0" smtClean="0"/>
              <a:t>Modification of landscape</a:t>
            </a:r>
          </a:p>
          <a:p>
            <a:pPr lvl="1"/>
            <a:r>
              <a:rPr lang="en-GB" dirty="0" smtClean="0"/>
              <a:t>Creation of sacred spaces for communal gatherings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Open air cult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Conspicuous consumption</a:t>
            </a:r>
          </a:p>
          <a:p>
            <a:pPr lvl="1"/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Community &amp; commensality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Response to upheavals of period: mediating new social relations</a:t>
            </a:r>
          </a:p>
        </p:txBody>
      </p:sp>
      <p:pic>
        <p:nvPicPr>
          <p:cNvPr id="10" name="Content Placeholder 9" descr="phlamoudhi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44297" y="1412777"/>
            <a:ext cx="3348183" cy="2235994"/>
          </a:xfrm>
        </p:spPr>
      </p:pic>
      <p:sp>
        <p:nvSpPr>
          <p:cNvPr id="6" name="TextBox 5"/>
          <p:cNvSpPr txBox="1"/>
          <p:nvPr/>
        </p:nvSpPr>
        <p:spPr>
          <a:xfrm>
            <a:off x="6588224" y="3645024"/>
            <a:ext cx="2253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Phlamoudhi</a:t>
            </a:r>
            <a:r>
              <a:rPr lang="en-GB" dirty="0" smtClean="0"/>
              <a:t> </a:t>
            </a:r>
            <a:r>
              <a:rPr lang="en-GB" i="1" dirty="0" err="1" smtClean="0"/>
              <a:t>Vounari</a:t>
            </a:r>
            <a:endParaRPr lang="en-GB" dirty="0"/>
          </a:p>
        </p:txBody>
      </p:sp>
      <p:pic>
        <p:nvPicPr>
          <p:cNvPr id="7" name="Picture 6" descr="Fig14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868145" y="4221087"/>
            <a:ext cx="3036192" cy="2448487"/>
          </a:xfrm>
          <a:prstGeom prst="rect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4211960" y="5949280"/>
            <a:ext cx="1556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Red on Black</a:t>
            </a:r>
          </a:p>
          <a:p>
            <a:pPr algn="r"/>
            <a:r>
              <a:rPr lang="en-GB" dirty="0" smtClean="0"/>
              <a:t>pottery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Ayios </a:t>
            </a:r>
            <a:r>
              <a:rPr lang="en-GB" b="1" dirty="0" err="1" smtClean="0"/>
              <a:t>Iakovos</a:t>
            </a:r>
            <a:r>
              <a:rPr lang="en-GB" b="1" dirty="0" smtClean="0"/>
              <a:t> </a:t>
            </a:r>
            <a:r>
              <a:rPr lang="en-GB" b="1" i="1" dirty="0" err="1" smtClean="0"/>
              <a:t>Dhima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83488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LC IIA small open air enclosure on E-W alignment (10m diameter)</a:t>
            </a:r>
          </a:p>
          <a:p>
            <a:r>
              <a:rPr lang="en-GB" dirty="0" smtClean="0"/>
              <a:t>Only simple furnishings:</a:t>
            </a:r>
          </a:p>
          <a:p>
            <a:pPr lvl="1"/>
            <a:r>
              <a:rPr lang="en-GB" dirty="0" smtClean="0"/>
              <a:t>Low stone partition wall,</a:t>
            </a:r>
          </a:p>
          <a:p>
            <a:pPr lvl="1"/>
            <a:r>
              <a:rPr lang="en-GB" dirty="0" err="1" smtClean="0"/>
              <a:t>Boqthros</a:t>
            </a:r>
            <a:r>
              <a:rPr lang="en-GB" dirty="0" smtClean="0"/>
              <a:t> &amp; stone podia behind wall</a:t>
            </a:r>
          </a:p>
          <a:p>
            <a:pPr lvl="1"/>
            <a:r>
              <a:rPr lang="en-GB" dirty="0" smtClean="0"/>
              <a:t>Bath set into floor on west side</a:t>
            </a:r>
          </a:p>
          <a:p>
            <a:r>
              <a:rPr lang="en-GB" dirty="0" smtClean="0"/>
              <a:t>Worshippers gathered &amp; rituals were performed on western side </a:t>
            </a:r>
          </a:p>
          <a:p>
            <a:r>
              <a:rPr lang="en-GB" dirty="0" smtClean="0"/>
              <a:t>Concealed </a:t>
            </a:r>
            <a:r>
              <a:rPr lang="en-GB" i="1" dirty="0" smtClean="0"/>
              <a:t>podia: </a:t>
            </a:r>
            <a:r>
              <a:rPr lang="en-GB" dirty="0" smtClean="0"/>
              <a:t>focus of the cult?</a:t>
            </a:r>
          </a:p>
        </p:txBody>
      </p:sp>
      <p:pic>
        <p:nvPicPr>
          <p:cNvPr id="5" name="Content Placeholder 4" descr="ay iakov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988840"/>
            <a:ext cx="3146684" cy="3184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300192" y="5219908"/>
            <a:ext cx="2334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Ayios </a:t>
            </a:r>
            <a:r>
              <a:rPr lang="en-GB" dirty="0" err="1" smtClean="0"/>
              <a:t>Iakovos</a:t>
            </a:r>
            <a:r>
              <a:rPr lang="en-GB" dirty="0" smtClean="0"/>
              <a:t> </a:t>
            </a:r>
            <a:r>
              <a:rPr lang="en-GB" i="1" dirty="0" err="1" smtClean="0"/>
              <a:t>Dhima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Ayios </a:t>
            </a:r>
            <a:r>
              <a:rPr lang="en-GB" b="1" dirty="0" err="1" smtClean="0"/>
              <a:t>Iakovos</a:t>
            </a:r>
            <a:r>
              <a:rPr lang="en-GB" b="1" dirty="0" smtClean="0"/>
              <a:t> </a:t>
            </a:r>
            <a:r>
              <a:rPr lang="en-GB" b="1" i="1" dirty="0" err="1" smtClean="0"/>
              <a:t>Dhima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8856" cy="4997152"/>
          </a:xfrm>
        </p:spPr>
        <p:txBody>
          <a:bodyPr>
            <a:normAutofit lnSpcReduction="10000"/>
          </a:bodyPr>
          <a:lstStyle/>
          <a:p>
            <a:r>
              <a:rPr lang="en-GB" sz="2800" dirty="0" smtClean="0"/>
              <a:t>Range of luxury objects deposited in &amp; around bath tub including:</a:t>
            </a:r>
          </a:p>
          <a:p>
            <a:pPr lvl="1"/>
            <a:r>
              <a:rPr lang="en-GB" dirty="0" smtClean="0"/>
              <a:t>6 RL arm vessels</a:t>
            </a:r>
          </a:p>
          <a:p>
            <a:pPr lvl="1"/>
            <a:r>
              <a:rPr lang="en-GB" dirty="0" smtClean="0"/>
              <a:t>Personal adornment</a:t>
            </a:r>
          </a:p>
          <a:p>
            <a:pPr lvl="1"/>
            <a:r>
              <a:rPr lang="en-GB" dirty="0" smtClean="0"/>
              <a:t>Fine ware pottery</a:t>
            </a:r>
          </a:p>
          <a:p>
            <a:pPr lvl="1"/>
            <a:r>
              <a:rPr lang="en-GB" dirty="0" smtClean="0"/>
              <a:t>Meteoric iron</a:t>
            </a:r>
          </a:p>
          <a:p>
            <a:r>
              <a:rPr lang="en-GB" sz="2800" dirty="0" smtClean="0"/>
              <a:t>Accumulation of prestige objects: conspicuous consumption &amp; feasting</a:t>
            </a:r>
          </a:p>
          <a:p>
            <a:r>
              <a:rPr lang="en-GB" sz="2800" dirty="0" smtClean="0"/>
              <a:t>But not much evidence for </a:t>
            </a:r>
            <a:r>
              <a:rPr lang="en-GB" sz="2800" dirty="0" smtClean="0">
                <a:solidFill>
                  <a:srgbClr val="FFC000"/>
                </a:solidFill>
              </a:rPr>
              <a:t>repeated activity</a:t>
            </a:r>
          </a:p>
          <a:p>
            <a:endParaRPr lang="en-GB" dirty="0"/>
          </a:p>
        </p:txBody>
      </p:sp>
      <p:pic>
        <p:nvPicPr>
          <p:cNvPr id="13" name="Content Placeholder 12" descr="RL arm vessels A Iakovos detai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084168" y="734834"/>
            <a:ext cx="2790593" cy="1974086"/>
          </a:xfrm>
        </p:spPr>
      </p:pic>
      <p:sp>
        <p:nvSpPr>
          <p:cNvPr id="10" name="TextBox 9"/>
          <p:cNvSpPr txBox="1"/>
          <p:nvPr/>
        </p:nvSpPr>
        <p:spPr>
          <a:xfrm>
            <a:off x="6084168" y="278092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Red Lustrous arm vessels</a:t>
            </a:r>
            <a:endParaRPr lang="en-GB" dirty="0"/>
          </a:p>
        </p:txBody>
      </p:sp>
      <p:pic>
        <p:nvPicPr>
          <p:cNvPr id="11" name="Picture 10" descr="Ayia Irini necklace.t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508104" y="3317387"/>
            <a:ext cx="3024336" cy="284791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7308304" y="6237312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Necklace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err="1" smtClean="0"/>
              <a:t>Athienou</a:t>
            </a:r>
            <a:endParaRPr lang="en-GB" b="1" dirty="0" smtClean="0"/>
          </a:p>
        </p:txBody>
      </p:sp>
      <p:sp>
        <p:nvSpPr>
          <p:cNvPr id="267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00200"/>
            <a:ext cx="4536504" cy="499715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Large open court with small rooms to North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Large numbers of miniature vessels in pits in courtyard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Ritual objects: ivory rhyton, bull figure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Jewellery (votive?)</a:t>
            </a:r>
          </a:p>
          <a:p>
            <a:pPr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Evidence for metallurgical activity &amp; textile production: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Religious control over production</a:t>
            </a:r>
            <a:r>
              <a:rPr 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Content Placeholder 5" descr="athienou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4932040" y="764704"/>
            <a:ext cx="3980751" cy="2483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7524328" y="3356992"/>
            <a:ext cx="11977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 smtClean="0"/>
              <a:t>Athienou</a:t>
            </a:r>
            <a:endParaRPr lang="en-GB" sz="2000" dirty="0"/>
          </a:p>
        </p:txBody>
      </p:sp>
      <p:pic>
        <p:nvPicPr>
          <p:cNvPr id="7" name="Picture 6" descr="atheinou rhyton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148064" y="3789040"/>
            <a:ext cx="3600400" cy="288032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563888" y="6309320"/>
            <a:ext cx="1521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Ivory rhyton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7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7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7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67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67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67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726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Myrtou</a:t>
            </a:r>
            <a:r>
              <a:rPr lang="en-GB" b="1" dirty="0" smtClean="0"/>
              <a:t> </a:t>
            </a:r>
            <a:r>
              <a:rPr lang="en-GB" b="1" i="1" dirty="0" err="1" smtClean="0"/>
              <a:t>Pigadhes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99715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dirty="0" smtClean="0"/>
              <a:t>LC IIA-B: Open court &amp; subsidiary rooms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Pottery: mainly for feasting (&amp; plentiful animal bones)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LC IIC: remodelled (as urban sanctuary):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Stone altar topped by horns of consecration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Equipment: bull figure, jewellery, bronze tripods &amp; goats’ horns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Faunal remains: communal feasting in courtyard</a:t>
            </a:r>
          </a:p>
        </p:txBody>
      </p:sp>
      <p:pic>
        <p:nvPicPr>
          <p:cNvPr id="9" name="Content Placeholder 8" descr="Pigadh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1988839"/>
            <a:ext cx="2953122" cy="373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7740352" y="5877272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Altar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Enkomi</a:t>
            </a:r>
          </a:p>
        </p:txBody>
      </p:sp>
      <p:sp>
        <p:nvSpPr>
          <p:cNvPr id="265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556792"/>
            <a:ext cx="4546848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Enkomi: two major urban sanctuaries established in LC IIC:</a:t>
            </a:r>
          </a:p>
          <a:p>
            <a:pPr lvl="1"/>
            <a:r>
              <a:rPr lang="en-GB" dirty="0" smtClean="0"/>
              <a:t>Sanctuaries of the Horned God &amp; the Ingot God</a:t>
            </a:r>
          </a:p>
          <a:p>
            <a:pPr lvl="1"/>
            <a:r>
              <a:rPr lang="en-GB" dirty="0" smtClean="0"/>
              <a:t>Monumental ashlar structures</a:t>
            </a:r>
          </a:p>
          <a:p>
            <a:r>
              <a:rPr lang="en-GB" dirty="0" smtClean="0"/>
              <a:t>Horned God: pillared hall</a:t>
            </a:r>
          </a:p>
          <a:p>
            <a:r>
              <a:rPr lang="en-GB" dirty="0" smtClean="0"/>
              <a:t>Ingot God: court &amp; </a:t>
            </a:r>
            <a:r>
              <a:rPr lang="en-GB" dirty="0" err="1" smtClean="0"/>
              <a:t>cella</a:t>
            </a:r>
            <a:endParaRPr lang="en-GB" dirty="0" smtClean="0"/>
          </a:p>
          <a:p>
            <a:pPr lvl="1"/>
            <a:r>
              <a:rPr lang="en-GB" dirty="0" smtClean="0"/>
              <a:t>Associated with images in bronze (deities</a:t>
            </a:r>
            <a:r>
              <a:rPr lang="en-US" dirty="0" smtClean="0"/>
              <a:t>?)</a:t>
            </a:r>
            <a:endParaRPr lang="en-GB" dirty="0" smtClean="0"/>
          </a:p>
        </p:txBody>
      </p:sp>
      <p:grpSp>
        <p:nvGrpSpPr>
          <p:cNvPr id="9" name="Group 8"/>
          <p:cNvGrpSpPr/>
          <p:nvPr/>
        </p:nvGrpSpPr>
        <p:grpSpPr>
          <a:xfrm>
            <a:off x="5004048" y="332656"/>
            <a:ext cx="3951288" cy="4030662"/>
            <a:chOff x="5000625" y="1125538"/>
            <a:chExt cx="3951288" cy="4030662"/>
          </a:xfrm>
        </p:grpSpPr>
        <p:pic>
          <p:nvPicPr>
            <p:cNvPr id="265220" name="Picture 4" descr="enkomi plan colour"/>
            <p:cNvPicPr>
              <a:picLocks noChangeAspect="1" noChangeArrowheads="1"/>
            </p:cNvPicPr>
            <p:nvPr/>
          </p:nvPicPr>
          <p:blipFill>
            <a:blip r:embed="rId2" cstate="email"/>
            <a:srcRect/>
            <a:stretch>
              <a:fillRect/>
            </a:stretch>
          </p:blipFill>
          <p:spPr bwMode="auto">
            <a:xfrm>
              <a:off x="5000625" y="1125538"/>
              <a:ext cx="3951288" cy="4030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5221" name="Oval 5"/>
            <p:cNvSpPr>
              <a:spLocks noChangeArrowheads="1"/>
            </p:cNvSpPr>
            <p:nvPr/>
          </p:nvSpPr>
          <p:spPr bwMode="auto">
            <a:xfrm>
              <a:off x="6516688" y="2636838"/>
              <a:ext cx="504825" cy="503237"/>
            </a:xfrm>
            <a:prstGeom prst="ellipse">
              <a:avLst/>
            </a:prstGeom>
            <a:noFill/>
            <a:ln w="44450" algn="ctr">
              <a:solidFill>
                <a:schemeClr val="accent1">
                  <a:lumMod val="50000"/>
                </a:schemeClr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5222" name="Oval 6"/>
            <p:cNvSpPr>
              <a:spLocks noChangeArrowheads="1"/>
            </p:cNvSpPr>
            <p:nvPr/>
          </p:nvSpPr>
          <p:spPr bwMode="auto">
            <a:xfrm>
              <a:off x="7019925" y="3068638"/>
              <a:ext cx="504825" cy="503237"/>
            </a:xfrm>
            <a:prstGeom prst="ellipse">
              <a:avLst/>
            </a:prstGeom>
            <a:noFill/>
            <a:ln w="44450" algn="ctr">
              <a:solidFill>
                <a:schemeClr val="accent1">
                  <a:lumMod val="50000"/>
                </a:schemeClr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pic>
        <p:nvPicPr>
          <p:cNvPr id="265223" name="Picture 7" descr="bronze figures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868144" y="4509120"/>
            <a:ext cx="2663403" cy="2067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5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5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5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65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65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65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1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Kition </a:t>
            </a:r>
            <a:r>
              <a:rPr lang="en-GB" b="1" i="1" dirty="0" err="1" smtClean="0"/>
              <a:t>Kathari</a:t>
            </a:r>
            <a:endParaRPr lang="en-GB" b="1" dirty="0" smtClean="0"/>
          </a:p>
        </p:txBody>
      </p:sp>
      <p:sp>
        <p:nvSpPr>
          <p:cNvPr id="2703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330824" cy="45651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 series of temples was constructed at the northern edge of the town in LC IIC-IIIA</a:t>
            </a:r>
          </a:p>
          <a:p>
            <a:pPr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Evidence for significant copper working &amp; textile production</a:t>
            </a:r>
          </a:p>
          <a:p>
            <a:pPr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Temples 2 and 3 are Levantine in character:</a:t>
            </a:r>
          </a:p>
          <a:p>
            <a:pPr lvl="1"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Twin sanctuaries</a:t>
            </a:r>
          </a:p>
          <a:p>
            <a:pPr lvl="1"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Sacred garden</a:t>
            </a:r>
          </a:p>
        </p:txBody>
      </p:sp>
      <p:pic>
        <p:nvPicPr>
          <p:cNvPr id="6" name="Content Placeholder 5" descr="kition T14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076056" y="2060848"/>
            <a:ext cx="3657600" cy="2567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39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1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Kition </a:t>
            </a:r>
            <a:r>
              <a:rPr lang="en-GB" b="1" i="1" dirty="0" err="1" smtClean="0"/>
              <a:t>Kathari</a:t>
            </a:r>
            <a:endParaRPr lang="en-GB" b="1" dirty="0" smtClean="0"/>
          </a:p>
        </p:txBody>
      </p:sp>
      <p:sp>
        <p:nvSpPr>
          <p:cNvPr id="273412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Religious furniture – diverse reflecting range of practices</a:t>
            </a:r>
          </a:p>
          <a:p>
            <a:pPr eaLnBrk="1" hangingPunct="1">
              <a:defRPr/>
            </a:pPr>
            <a:r>
              <a:rPr lang="en-GB" dirty="0" smtClean="0"/>
              <a:t>Horns of consecration</a:t>
            </a:r>
          </a:p>
          <a:p>
            <a:pPr eaLnBrk="1" hangingPunct="1">
              <a:defRPr/>
            </a:pPr>
            <a:r>
              <a:rPr lang="en-GB" dirty="0" smtClean="0"/>
              <a:t>Rich prestige goods:</a:t>
            </a:r>
          </a:p>
          <a:p>
            <a:pPr lvl="1">
              <a:defRPr/>
            </a:pPr>
            <a:r>
              <a:rPr lang="en-GB" dirty="0" smtClean="0"/>
              <a:t>Faiences, ivories, concentration of murex shells</a:t>
            </a:r>
          </a:p>
          <a:p>
            <a:pPr lvl="1">
              <a:defRPr/>
            </a:pPr>
            <a:r>
              <a:rPr lang="en-GB" dirty="0" smtClean="0"/>
              <a:t>Kidney shaped bronzes inscribed with </a:t>
            </a:r>
            <a:r>
              <a:rPr lang="en-GB" dirty="0" err="1" smtClean="0"/>
              <a:t>Cypro</a:t>
            </a:r>
            <a:r>
              <a:rPr lang="en-GB" dirty="0" smtClean="0"/>
              <a:t>-Minoan signs</a:t>
            </a:r>
            <a:r>
              <a:rPr lang="en-US" dirty="0" smtClean="0"/>
              <a:t> </a:t>
            </a:r>
            <a:endParaRPr lang="en-GB" dirty="0" smtClean="0"/>
          </a:p>
        </p:txBody>
      </p:sp>
      <p:pic>
        <p:nvPicPr>
          <p:cNvPr id="8" name="Picture 6" descr="kition Tem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004048" y="1268760"/>
            <a:ext cx="3657600" cy="2103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6948264" y="3429000"/>
            <a:ext cx="14533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Temenos</a:t>
            </a:r>
            <a:r>
              <a:rPr lang="en-GB" sz="2000" dirty="0" smtClean="0"/>
              <a:t> A</a:t>
            </a:r>
            <a:endParaRPr lang="en-GB" sz="2000" dirty="0"/>
          </a:p>
        </p:txBody>
      </p:sp>
      <p:pic>
        <p:nvPicPr>
          <p:cNvPr id="10" name="Picture 9" descr="votive kidney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580112" y="4149080"/>
            <a:ext cx="2878584" cy="197146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732240" y="6237312"/>
            <a:ext cx="16965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Votive kidney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34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34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34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34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734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err="1" smtClean="0"/>
              <a:t>Kouklia</a:t>
            </a:r>
            <a:r>
              <a:rPr lang="en-GB" b="1" dirty="0" smtClean="0"/>
              <a:t> (Palaepaphos)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2816"/>
            <a:ext cx="4248472" cy="475252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/>
              <a:t>LC IIC/IIIA: monumental ashlar sanctuary</a:t>
            </a:r>
          </a:p>
          <a:p>
            <a:pPr eaLnBrk="1" hangingPunct="1">
              <a:defRPr/>
            </a:pPr>
            <a:r>
              <a:rPr lang="en-GB" sz="2800" dirty="0" smtClean="0"/>
              <a:t>LBA remains badly damaged by later activity</a:t>
            </a:r>
          </a:p>
          <a:p>
            <a:pPr eaLnBrk="1" hangingPunct="1">
              <a:defRPr/>
            </a:pPr>
            <a:r>
              <a:rPr lang="en-GB" sz="2800" dirty="0" smtClean="0"/>
              <a:t>Large courtyard &amp; pillared hall</a:t>
            </a:r>
          </a:p>
          <a:p>
            <a:pPr eaLnBrk="1" hangingPunct="1">
              <a:defRPr/>
            </a:pPr>
            <a:r>
              <a:rPr lang="en-GB" sz="2800" dirty="0" smtClean="0"/>
              <a:t>Architectural elements</a:t>
            </a:r>
          </a:p>
          <a:p>
            <a:pPr eaLnBrk="1" hangingPunct="1">
              <a:defRPr/>
            </a:pPr>
            <a:r>
              <a:rPr lang="en-GB" sz="2800" dirty="0" err="1" smtClean="0"/>
              <a:t>Aniconic</a:t>
            </a:r>
            <a:r>
              <a:rPr lang="en-GB" sz="2800" dirty="0" smtClean="0"/>
              <a:t> image</a:t>
            </a:r>
            <a:r>
              <a:rPr lang="en-US" sz="2800" dirty="0" smtClean="0"/>
              <a:t> </a:t>
            </a:r>
            <a:endParaRPr lang="en-GB" sz="2800" dirty="0" smtClean="0"/>
          </a:p>
        </p:txBody>
      </p:sp>
      <p:pic>
        <p:nvPicPr>
          <p:cNvPr id="8" name="Picture 6" descr="kouklia isometric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74084" y="1340769"/>
            <a:ext cx="3075596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kouklia stones 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436096" y="4725144"/>
            <a:ext cx="2952328" cy="1963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2771800" y="6165304"/>
            <a:ext cx="23567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Architectural elements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5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5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5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5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5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Cult Equipment</a:t>
            </a:r>
          </a:p>
        </p:txBody>
      </p:sp>
      <p:sp>
        <p:nvSpPr>
          <p:cNvPr id="27648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Primarily pottery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Associated activities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Commensal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dining &amp; conviviality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Libations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Votives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Terracotta bull figurines &amp; Base Ring bull vases: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 prerequisite but found in small numbers</a:t>
            </a:r>
          </a:p>
        </p:txBody>
      </p:sp>
      <p:pic>
        <p:nvPicPr>
          <p:cNvPr id="8" name="Picture 4" descr="BR 2 cup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4000" contrast="-4000"/>
          </a:blip>
          <a:stretch>
            <a:fillRect/>
          </a:stretch>
        </p:blipFill>
        <p:spPr bwMode="auto">
          <a:xfrm>
            <a:off x="5220072" y="908720"/>
            <a:ext cx="36576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652120" y="2924944"/>
            <a:ext cx="245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Base Ring </a:t>
            </a:r>
            <a:r>
              <a:rPr lang="en-GB" dirty="0" err="1" smtClean="0"/>
              <a:t>carinated</a:t>
            </a:r>
            <a:r>
              <a:rPr lang="en-GB" dirty="0" smtClean="0"/>
              <a:t> cup</a:t>
            </a:r>
            <a:endParaRPr lang="en-GB" dirty="0"/>
          </a:p>
        </p:txBody>
      </p:sp>
      <p:pic>
        <p:nvPicPr>
          <p:cNvPr id="11" name="Picture 10" descr="bull figure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508104" y="3573016"/>
            <a:ext cx="205394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5940152" y="6165304"/>
            <a:ext cx="1575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Terracotta bull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6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6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76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76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76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48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Cult Equipment</a:t>
            </a:r>
          </a:p>
        </p:txBody>
      </p:sp>
      <p:sp>
        <p:nvSpPr>
          <p:cNvPr id="276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00808"/>
            <a:ext cx="5112568" cy="49685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Occasional terracotta figurines (female) &amp; some </a:t>
            </a:r>
            <a:r>
              <a:rPr lang="en-GB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kourotrophoi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Standardised &amp; mass produced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Derive from Levantine material practices</a:t>
            </a:r>
          </a:p>
          <a:p>
            <a:pPr marL="438912" lvl="1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Not clear how these objects were used in  ceremonial practices</a:t>
            </a: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Votives or representations of deity?</a:t>
            </a:r>
          </a:p>
          <a:p>
            <a:pPr marL="704088" lvl="2" indent="-320040">
              <a:lnSpc>
                <a:spcPct val="90000"/>
              </a:lnSpc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Personal piety/domestic cult?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84168" y="6237312"/>
            <a:ext cx="1960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Bird-faced figurine</a:t>
            </a:r>
            <a:endParaRPr lang="en-GB" dirty="0"/>
          </a:p>
        </p:txBody>
      </p:sp>
      <p:pic>
        <p:nvPicPr>
          <p:cNvPr id="15" name="Content Placeholder 14" descr="bird headed figurine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>
          <a:xfrm>
            <a:off x="5940152" y="185027"/>
            <a:ext cx="2304256" cy="59208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6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6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76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76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48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8" descr="bze tripod"/>
          <p:cNvPicPr>
            <a:picLocks noChangeAspect="1" noChangeArrowheads="1"/>
          </p:cNvPicPr>
          <p:nvPr/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4644008" y="3140968"/>
            <a:ext cx="2411910" cy="359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8533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Cult Equipment</a:t>
            </a:r>
          </a:p>
        </p:txBody>
      </p:sp>
      <p:sp>
        <p:nvSpPr>
          <p:cNvPr id="278534" name="Rectangle 6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Sanctuaries: treasuries which housed valuable prestige objects: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Faiences, ivory, glass &amp; alabaster vessels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Bronzes: tripod stands &amp; four-sided stands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Iconography: music, processions &amp; bringing gifts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" name="Picture 11" descr="bze stand 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6660232" y="332656"/>
            <a:ext cx="2228168" cy="2665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5148064" y="1916832"/>
            <a:ext cx="14241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Four-sided</a:t>
            </a:r>
          </a:p>
          <a:p>
            <a:pPr algn="r"/>
            <a:r>
              <a:rPr lang="en-GB" dirty="0" smtClean="0"/>
              <a:t>stand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7020272" y="6021288"/>
            <a:ext cx="14219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Tripod stand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8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8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85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85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8534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Cult Equipment</a:t>
            </a:r>
          </a:p>
        </p:txBody>
      </p:sp>
      <p:sp>
        <p:nvSpPr>
          <p:cNvPr id="28058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179512" y="1484784"/>
            <a:ext cx="4896544" cy="518457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From LC IIIA </a:t>
            </a:r>
            <a:r>
              <a:rPr lang="en-GB" dirty="0" err="1" smtClean="0"/>
              <a:t>bucrania</a:t>
            </a:r>
            <a:r>
              <a:rPr lang="en-GB" dirty="0" smtClean="0"/>
              <a:t> are common: used as masks or totems?</a:t>
            </a:r>
          </a:p>
          <a:p>
            <a:r>
              <a:rPr lang="en-GB" dirty="0" smtClean="0"/>
              <a:t>Ceramic masks: anthropomorphic &amp; demonic</a:t>
            </a:r>
          </a:p>
          <a:p>
            <a:pPr lvl="1"/>
            <a:r>
              <a:rPr lang="en-GB" dirty="0" err="1" smtClean="0"/>
              <a:t>Nys</a:t>
            </a:r>
            <a:r>
              <a:rPr lang="en-GB" dirty="0" smtClean="0"/>
              <a:t>: worn by children in initiation ceremonies? </a:t>
            </a:r>
          </a:p>
          <a:p>
            <a:pPr lvl="1"/>
            <a:r>
              <a:rPr lang="en-GB" dirty="0" smtClean="0"/>
              <a:t>Represents the juxtaposition of wild &amp; civilised at liminal stage in an individual’s life</a:t>
            </a:r>
            <a:r>
              <a:rPr lang="en-US" dirty="0" smtClean="0"/>
              <a:t> </a:t>
            </a:r>
            <a:endParaRPr lang="en-GB" dirty="0" smtClean="0"/>
          </a:p>
          <a:p>
            <a:r>
              <a:rPr lang="en-GB" dirty="0" smtClean="0"/>
              <a:t>Incised scapula: divination or musical instruments?</a:t>
            </a:r>
          </a:p>
          <a:p>
            <a:r>
              <a:rPr lang="en-GB" dirty="0" smtClean="0"/>
              <a:t>Triton shells</a:t>
            </a:r>
          </a:p>
        </p:txBody>
      </p:sp>
      <p:pic>
        <p:nvPicPr>
          <p:cNvPr id="10" name="Picture 6" descr="trit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508104" y="652626"/>
            <a:ext cx="3024336" cy="281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Box 10"/>
          <p:cNvSpPr txBox="1"/>
          <p:nvPr/>
        </p:nvSpPr>
        <p:spPr>
          <a:xfrm>
            <a:off x="5004048" y="5877272"/>
            <a:ext cx="1261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Clay mask</a:t>
            </a:r>
          </a:p>
          <a:p>
            <a:pPr lvl="1"/>
            <a:r>
              <a:rPr lang="en-GB" dirty="0" smtClean="0"/>
              <a:t>Kition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7020272" y="3532946"/>
            <a:ext cx="14303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smtClean="0"/>
              <a:t>Triton shell</a:t>
            </a:r>
          </a:p>
        </p:txBody>
      </p:sp>
      <p:pic>
        <p:nvPicPr>
          <p:cNvPr id="8" name="Content Placeholder 12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94735" y="4077072"/>
            <a:ext cx="2316366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05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05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805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805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805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805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0581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2" name="Picture 11" descr="horned god 1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572000" y="1763524"/>
            <a:ext cx="2006577" cy="3772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Cult Figures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402832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Cult images are rare until LC III</a:t>
            </a:r>
          </a:p>
          <a:p>
            <a:pPr lvl="1"/>
            <a:r>
              <a:rPr lang="en-GB" dirty="0" smtClean="0"/>
              <a:t>Transformation of cult in response to social conditions</a:t>
            </a:r>
          </a:p>
          <a:p>
            <a:r>
              <a:rPr lang="en-GB" dirty="0" smtClean="0"/>
              <a:t>Three identified:</a:t>
            </a:r>
          </a:p>
          <a:p>
            <a:pPr lvl="1"/>
            <a:r>
              <a:rPr lang="en-GB" dirty="0" smtClean="0"/>
              <a:t>Horned God</a:t>
            </a:r>
          </a:p>
          <a:p>
            <a:pPr lvl="1"/>
            <a:r>
              <a:rPr lang="en-GB" dirty="0" smtClean="0"/>
              <a:t>Ingot God</a:t>
            </a:r>
          </a:p>
          <a:p>
            <a:pPr lvl="1"/>
            <a:r>
              <a:rPr lang="en-GB" dirty="0" err="1" smtClean="0"/>
              <a:t>Aniconic</a:t>
            </a:r>
            <a:r>
              <a:rPr lang="en-GB" dirty="0" smtClean="0"/>
              <a:t> image (</a:t>
            </a:r>
            <a:r>
              <a:rPr lang="en-GB" i="1" dirty="0" err="1" smtClean="0"/>
              <a:t>baetyl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17" name="Picture 4" descr="kouklia beyte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380312" y="332656"/>
            <a:ext cx="1480164" cy="227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6" descr="ingot god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7020272" y="3213450"/>
            <a:ext cx="1655379" cy="36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Box 18"/>
          <p:cNvSpPr txBox="1"/>
          <p:nvPr/>
        </p:nvSpPr>
        <p:spPr>
          <a:xfrm>
            <a:off x="5004048" y="5579948"/>
            <a:ext cx="133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Horned God</a:t>
            </a:r>
            <a:endParaRPr lang="en-GB" dirty="0"/>
          </a:p>
        </p:txBody>
      </p:sp>
      <p:sp>
        <p:nvSpPr>
          <p:cNvPr id="20" name="Rectangle 19"/>
          <p:cNvSpPr/>
          <p:nvPr/>
        </p:nvSpPr>
        <p:spPr>
          <a:xfrm>
            <a:off x="5250236" y="6237312"/>
            <a:ext cx="15878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GB" dirty="0" smtClean="0"/>
              <a:t>Ingot God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884368" y="2636912"/>
            <a:ext cx="833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 err="1" smtClean="0"/>
              <a:t>Baetyl</a:t>
            </a:r>
            <a:r>
              <a:rPr lang="en-GB" i="1" dirty="0" smtClean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Psychoactive Substances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258816" cy="48245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Collard: use of mind-altering substances in some communal group ritual:</a:t>
            </a:r>
          </a:p>
          <a:p>
            <a:pPr lvl="1"/>
            <a:r>
              <a:rPr lang="en-GB" dirty="0" smtClean="0"/>
              <a:t>Alcoholic beverages</a:t>
            </a:r>
          </a:p>
          <a:p>
            <a:pPr lvl="1"/>
            <a:r>
              <a:rPr lang="en-GB" dirty="0" smtClean="0"/>
              <a:t>Opiates</a:t>
            </a:r>
          </a:p>
          <a:p>
            <a:r>
              <a:rPr lang="en-GB" dirty="0" err="1" smtClean="0"/>
              <a:t>Athienou</a:t>
            </a:r>
            <a:r>
              <a:rPr lang="en-GB" dirty="0" smtClean="0"/>
              <a:t>: opium consumed within courtyard</a:t>
            </a:r>
          </a:p>
          <a:p>
            <a:r>
              <a:rPr lang="en-GB" dirty="0" smtClean="0"/>
              <a:t>Used to induce mindset to use certain religious paraphernalia</a:t>
            </a:r>
            <a:endParaRPr lang="en-GB" dirty="0"/>
          </a:p>
        </p:txBody>
      </p:sp>
      <p:pic>
        <p:nvPicPr>
          <p:cNvPr id="5" name="Content Placeholder 4" descr="bilbi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6732240" y="1340768"/>
            <a:ext cx="2088232" cy="3240360"/>
          </a:xfrm>
        </p:spPr>
      </p:pic>
      <p:sp>
        <p:nvSpPr>
          <p:cNvPr id="6" name="TextBox 5"/>
          <p:cNvSpPr txBox="1"/>
          <p:nvPr/>
        </p:nvSpPr>
        <p:spPr>
          <a:xfrm>
            <a:off x="6804248" y="4653136"/>
            <a:ext cx="21242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Base Ring </a:t>
            </a:r>
            <a:r>
              <a:rPr lang="en-GB" sz="2000" dirty="0" err="1" smtClean="0"/>
              <a:t>juglet</a:t>
            </a:r>
            <a:endParaRPr lang="en-GB" sz="2000" dirty="0"/>
          </a:p>
        </p:txBody>
      </p:sp>
      <p:pic>
        <p:nvPicPr>
          <p:cNvPr id="7" name="Picture 6" descr="white shaved juglet.jpg"/>
          <p:cNvPicPr>
            <a:picLocks noChangeAspect="1"/>
          </p:cNvPicPr>
          <p:nvPr/>
        </p:nvPicPr>
        <p:blipFill>
          <a:blip r:embed="rId3" cstate="email"/>
          <a:srcRect l="12395" t="6865" r="14607" b="6865"/>
          <a:stretch>
            <a:fillRect/>
          </a:stretch>
        </p:blipFill>
        <p:spPr>
          <a:xfrm>
            <a:off x="4644008" y="2420888"/>
            <a:ext cx="1887440" cy="297414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16016" y="5445224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White shaved </a:t>
            </a:r>
            <a:r>
              <a:rPr lang="en-GB" dirty="0" err="1" smtClean="0"/>
              <a:t>juglet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Religion &amp; Copper</a:t>
            </a:r>
          </a:p>
        </p:txBody>
      </p:sp>
      <p:sp>
        <p:nvSpPr>
          <p:cNvPr id="281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600200"/>
            <a:ext cx="4104456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Two bronze statuettes standing on miniature ingots: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Male protective deity &amp; female fertility deity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Overseers &amp; protectors of the Cypriot copper industry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Close association between religious areas &amp; copper production at several sanctuaries: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Enkomi, Kition,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Athienou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&amp;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Myrtou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i="1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Pigadhes</a:t>
            </a:r>
            <a:endParaRPr lang="en-GB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" name="Picture 7" descr="bomfor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804248" y="1412776"/>
            <a:ext cx="211703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5" descr="ingot god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499992" y="1773288"/>
            <a:ext cx="2016125" cy="443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1608" name="Oval 8"/>
          <p:cNvSpPr>
            <a:spLocks noChangeArrowheads="1"/>
          </p:cNvSpPr>
          <p:nvPr/>
        </p:nvSpPr>
        <p:spPr bwMode="auto">
          <a:xfrm>
            <a:off x="4788024" y="5373688"/>
            <a:ext cx="1152401" cy="935632"/>
          </a:xfrm>
          <a:prstGeom prst="ellipse">
            <a:avLst/>
          </a:prstGeom>
          <a:noFill/>
          <a:ln w="44450" algn="ctr">
            <a:solidFill>
              <a:schemeClr val="accent1">
                <a:lumMod val="50000"/>
              </a:schemeClr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81609" name="Oval 9"/>
          <p:cNvSpPr>
            <a:spLocks noChangeArrowheads="1"/>
          </p:cNvSpPr>
          <p:nvPr/>
        </p:nvSpPr>
        <p:spPr bwMode="auto">
          <a:xfrm>
            <a:off x="7380312" y="4149080"/>
            <a:ext cx="936104" cy="936104"/>
          </a:xfrm>
          <a:prstGeom prst="ellipse">
            <a:avLst/>
          </a:prstGeom>
          <a:noFill/>
          <a:ln w="44450" algn="ctr">
            <a:solidFill>
              <a:schemeClr val="accent1">
                <a:lumMod val="50000"/>
              </a:schemeClr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148064" y="6237312"/>
            <a:ext cx="13083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Ingot God</a:t>
            </a:r>
            <a:endParaRPr lang="en-GB" sz="2000" dirty="0"/>
          </a:p>
        </p:txBody>
      </p:sp>
      <p:sp>
        <p:nvSpPr>
          <p:cNvPr id="12" name="TextBox 11"/>
          <p:cNvSpPr txBox="1"/>
          <p:nvPr/>
        </p:nvSpPr>
        <p:spPr>
          <a:xfrm>
            <a:off x="6876256" y="5013176"/>
            <a:ext cx="2204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Bomford</a:t>
            </a:r>
            <a:r>
              <a:rPr lang="en-GB" sz="2000" dirty="0" smtClean="0"/>
              <a:t> statuette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1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81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81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81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81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81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81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3" grpId="0" uiExpand="1" build="p"/>
      <p:bldP spid="281608" grpId="0" uiExpand="1" animBg="1"/>
      <p:bldP spid="281609" grpId="0" uiExpan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 smtClean="0"/>
              <a:t>Religion &amp; Copper</a:t>
            </a:r>
          </a:p>
        </p:txBody>
      </p:sp>
      <p:sp>
        <p:nvSpPr>
          <p:cNvPr id="28262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95536" y="1700808"/>
            <a:ext cx="4608512" cy="46085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Knapp: by 13th-12th century the Cypriot elite used culturally significant symbols &amp; religious ceremony to legitimise their control of the copper industry: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Oxhide ingots depicted on seals &amp; Mycenaean pictorial kraters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Miniature votive ingots from Enkomi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Bronze stands</a:t>
            </a:r>
          </a:p>
        </p:txBody>
      </p:sp>
      <p:pic>
        <p:nvPicPr>
          <p:cNvPr id="11" name="Content Placeholder 10" descr="zeus krat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940152" y="188640"/>
            <a:ext cx="2314275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8" descr="min ingot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644008" y="5777880"/>
            <a:ext cx="1604265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6" descr="bze stand 04"/>
          <p:cNvPicPr>
            <a:picLocks noChangeAspect="1" noChangeArrowheads="1"/>
          </p:cNvPicPr>
          <p:nvPr/>
        </p:nvPicPr>
        <p:blipFill>
          <a:blip r:embed="rId4" cstate="email">
            <a:lum bright="-6000" contrast="-6000"/>
          </a:blip>
          <a:srcRect l="880" t="1611" r="57031" b="3218"/>
          <a:stretch>
            <a:fillRect/>
          </a:stretch>
        </p:blipFill>
        <p:spPr bwMode="auto">
          <a:xfrm>
            <a:off x="6372200" y="3573016"/>
            <a:ext cx="2592288" cy="3187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2627784" y="6165304"/>
            <a:ext cx="1510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Votive ingot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6804248" y="6237312"/>
            <a:ext cx="16129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4-sided stand</a:t>
            </a:r>
            <a:endParaRPr lang="en-GB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308304" y="3068960"/>
            <a:ext cx="1479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Zeus krater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2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82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82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82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2629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Summary</a:t>
            </a:r>
          </a:p>
        </p:txBody>
      </p:sp>
      <p:sp>
        <p:nvSpPr>
          <p:cNvPr id="286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LCI-II transformation of </a:t>
            </a:r>
            <a:r>
              <a:rPr lang="en-GB" dirty="0" err="1" smtClean="0"/>
              <a:t>perfomative</a:t>
            </a:r>
            <a:r>
              <a:rPr lang="en-GB" dirty="0" smtClean="0"/>
              <a:t> cult places</a:t>
            </a:r>
          </a:p>
          <a:p>
            <a:r>
              <a:rPr lang="en-GB" dirty="0" smtClean="0"/>
              <a:t>Deities are largely elusive: only a few cult images</a:t>
            </a:r>
          </a:p>
          <a:p>
            <a:r>
              <a:rPr lang="en-GB" dirty="0" smtClean="0"/>
              <a:t>An apparent emphasis on the bull:</a:t>
            </a:r>
          </a:p>
          <a:p>
            <a:pPr lvl="1"/>
            <a:r>
              <a:rPr lang="en-GB" dirty="0" err="1" smtClean="0"/>
              <a:t>Bucrania</a:t>
            </a:r>
            <a:r>
              <a:rPr lang="en-GB" dirty="0" smtClean="0"/>
              <a:t> &amp; figurines</a:t>
            </a:r>
          </a:p>
          <a:p>
            <a:r>
              <a:rPr lang="en-GB" dirty="0" smtClean="0"/>
              <a:t>Cult activities:</a:t>
            </a:r>
          </a:p>
          <a:p>
            <a:pPr lvl="1"/>
            <a:r>
              <a:rPr lang="en-GB" dirty="0" smtClean="0"/>
              <a:t>Animal sacrifice, communal feasting, libation ceremonies, divination</a:t>
            </a:r>
          </a:p>
          <a:p>
            <a:pPr lvl="1"/>
            <a:r>
              <a:rPr lang="en-GB" dirty="0" smtClean="0"/>
              <a:t>Possibly music &amp; processions?</a:t>
            </a:r>
          </a:p>
          <a:p>
            <a:pPr lvl="1"/>
            <a:r>
              <a:rPr lang="en-GB" dirty="0" smtClean="0"/>
              <a:t>Ingestion of mind-altering substances</a:t>
            </a:r>
          </a:p>
          <a:p>
            <a:r>
              <a:rPr lang="en-GB" dirty="0" smtClean="0"/>
              <a:t>Some participants wore masks</a:t>
            </a:r>
          </a:p>
          <a:p>
            <a:r>
              <a:rPr lang="en-GB" dirty="0" smtClean="0"/>
              <a:t>Apparent link between copper production &amp; religion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86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86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86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86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86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86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86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86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867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2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292</TotalTime>
  <Words>1026</Words>
  <Application>Microsoft Office PowerPoint</Application>
  <PresentationFormat>On-screen Show (4:3)</PresentationFormat>
  <Paragraphs>189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Ritual Performance on Aphrodite’s Island</vt:lpstr>
      <vt:lpstr>Archaeology of Religion</vt:lpstr>
      <vt:lpstr>Archaeology of Religion</vt:lpstr>
      <vt:lpstr>LC Sanctuaries</vt:lpstr>
      <vt:lpstr>LC Sanctuaries</vt:lpstr>
      <vt:lpstr>LC Sanctuaries</vt:lpstr>
      <vt:lpstr>Creation of Sacred Spaces</vt:lpstr>
      <vt:lpstr>Ayios Iakovos Dhima</vt:lpstr>
      <vt:lpstr>Ayios Iakovos Dhima</vt:lpstr>
      <vt:lpstr>Athienou</vt:lpstr>
      <vt:lpstr>Myrtou Pigadhes</vt:lpstr>
      <vt:lpstr>Enkomi</vt:lpstr>
      <vt:lpstr>Kition Kathari</vt:lpstr>
      <vt:lpstr>Kition Kathari</vt:lpstr>
      <vt:lpstr>Kouklia (Palaepaphos)</vt:lpstr>
      <vt:lpstr>Cult Equipment</vt:lpstr>
      <vt:lpstr>Cult Equipment</vt:lpstr>
      <vt:lpstr>Cult Equipment</vt:lpstr>
      <vt:lpstr>Cult Equipment</vt:lpstr>
      <vt:lpstr>Cult Figures</vt:lpstr>
      <vt:lpstr>Psychoactive Substances</vt:lpstr>
      <vt:lpstr>Religion &amp; Copper</vt:lpstr>
      <vt:lpstr>Religion &amp; Copper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Ritual Performance on Aphrodite’s Island</dc:title>
  <dc:creator>Louise</dc:creator>
  <cp:lastModifiedBy>Louise Steel</cp:lastModifiedBy>
  <cp:revision>26</cp:revision>
  <dcterms:created xsi:type="dcterms:W3CDTF">2014-02-27T17:06:21Z</dcterms:created>
  <dcterms:modified xsi:type="dcterms:W3CDTF">2016-11-23T13:43:34Z</dcterms:modified>
</cp:coreProperties>
</file>