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notesMasterIdLst>
    <p:notesMasterId r:id="rId13"/>
  </p:notesMasterIdLst>
  <p:sldIdLst>
    <p:sldId id="257" r:id="rId2"/>
    <p:sldId id="609" r:id="rId3"/>
    <p:sldId id="727" r:id="rId4"/>
    <p:sldId id="741" r:id="rId5"/>
    <p:sldId id="742" r:id="rId6"/>
    <p:sldId id="743" r:id="rId7"/>
    <p:sldId id="744" r:id="rId8"/>
    <p:sldId id="746" r:id="rId9"/>
    <p:sldId id="747" r:id="rId10"/>
    <p:sldId id="745" r:id="rId11"/>
    <p:sldId id="724"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824"/>
    <p:restoredTop sz="63036"/>
  </p:normalViewPr>
  <p:slideViewPr>
    <p:cSldViewPr snapToGrid="0" snapToObjects="1">
      <p:cViewPr varScale="1">
        <p:scale>
          <a:sx n="55" d="100"/>
          <a:sy n="55" d="100"/>
        </p:scale>
        <p:origin x="200" y="240"/>
      </p:cViewPr>
      <p:guideLst/>
    </p:cSldViewPr>
  </p:slideViewPr>
  <p:notesTextViewPr>
    <p:cViewPr>
      <p:scale>
        <a:sx n="125" d="100"/>
        <a:sy n="125"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496FC04-F7A8-F74E-8E08-EA4FA3492BCF}" type="doc">
      <dgm:prSet loTypeId="urn:microsoft.com/office/officeart/2005/8/layout/hProcess3" loCatId="" qsTypeId="urn:microsoft.com/office/officeart/2005/8/quickstyle/simple1" qsCatId="simple" csTypeId="urn:microsoft.com/office/officeart/2005/8/colors/accent1_2" csCatId="accent1" phldr="1"/>
      <dgm:spPr/>
    </dgm:pt>
    <dgm:pt modelId="{473CF920-0B20-AB47-B362-F3A33084D4FE}">
      <dgm:prSet phldrT="[Text]"/>
      <dgm:spPr/>
      <dgm:t>
        <a:bodyPr/>
        <a:lstStyle/>
        <a:p>
          <a:r>
            <a:rPr lang="en-US" b="1" dirty="0">
              <a:solidFill>
                <a:schemeClr val="bg1"/>
              </a:solidFill>
            </a:rPr>
            <a:t>Requires</a:t>
          </a:r>
        </a:p>
      </dgm:t>
    </dgm:pt>
    <dgm:pt modelId="{ACD769BE-BC02-D546-B128-2156F5C21F4C}" type="parTrans" cxnId="{25E25C60-A99C-5646-8952-2F1BCFCF9DE0}">
      <dgm:prSet/>
      <dgm:spPr/>
      <dgm:t>
        <a:bodyPr/>
        <a:lstStyle/>
        <a:p>
          <a:endParaRPr lang="en-US"/>
        </a:p>
      </dgm:t>
    </dgm:pt>
    <dgm:pt modelId="{3B6608B4-B4FA-6944-9B36-2336D6D5594E}" type="sibTrans" cxnId="{25E25C60-A99C-5646-8952-2F1BCFCF9DE0}">
      <dgm:prSet/>
      <dgm:spPr/>
      <dgm:t>
        <a:bodyPr/>
        <a:lstStyle/>
        <a:p>
          <a:endParaRPr lang="en-US"/>
        </a:p>
      </dgm:t>
    </dgm:pt>
    <dgm:pt modelId="{FDE0B4A2-F014-8047-AF1E-24ED97A69507}" type="pres">
      <dgm:prSet presAssocID="{E496FC04-F7A8-F74E-8E08-EA4FA3492BCF}" presName="Name0" presStyleCnt="0">
        <dgm:presLayoutVars>
          <dgm:dir/>
          <dgm:animLvl val="lvl"/>
          <dgm:resizeHandles val="exact"/>
        </dgm:presLayoutVars>
      </dgm:prSet>
      <dgm:spPr/>
    </dgm:pt>
    <dgm:pt modelId="{695F3DB9-F967-2A4A-89A9-589B83623E94}" type="pres">
      <dgm:prSet presAssocID="{E496FC04-F7A8-F74E-8E08-EA4FA3492BCF}" presName="dummy" presStyleCnt="0"/>
      <dgm:spPr/>
    </dgm:pt>
    <dgm:pt modelId="{2E911E0F-6517-8C41-95FE-E2DA8C752D2A}" type="pres">
      <dgm:prSet presAssocID="{E496FC04-F7A8-F74E-8E08-EA4FA3492BCF}" presName="linH" presStyleCnt="0"/>
      <dgm:spPr/>
    </dgm:pt>
    <dgm:pt modelId="{886D3631-4912-0F47-8D43-BD9F9DF32170}" type="pres">
      <dgm:prSet presAssocID="{E496FC04-F7A8-F74E-8E08-EA4FA3492BCF}" presName="padding1" presStyleCnt="0"/>
      <dgm:spPr/>
    </dgm:pt>
    <dgm:pt modelId="{A27ED6B3-349D-2640-8E54-39277EFD7162}" type="pres">
      <dgm:prSet presAssocID="{473CF920-0B20-AB47-B362-F3A33084D4FE}" presName="linV" presStyleCnt="0"/>
      <dgm:spPr/>
    </dgm:pt>
    <dgm:pt modelId="{5C13D394-AC79-2B4A-B810-79234727779D}" type="pres">
      <dgm:prSet presAssocID="{473CF920-0B20-AB47-B362-F3A33084D4FE}" presName="spVertical1" presStyleCnt="0"/>
      <dgm:spPr/>
    </dgm:pt>
    <dgm:pt modelId="{95AB6E2B-0410-B84D-A598-071D8A3272F3}" type="pres">
      <dgm:prSet presAssocID="{473CF920-0B20-AB47-B362-F3A33084D4FE}" presName="parTx" presStyleLbl="revTx" presStyleIdx="0" presStyleCnt="1" custScaleX="43287" custScaleY="95591">
        <dgm:presLayoutVars>
          <dgm:chMax val="0"/>
          <dgm:chPref val="0"/>
          <dgm:bulletEnabled val="1"/>
        </dgm:presLayoutVars>
      </dgm:prSet>
      <dgm:spPr/>
    </dgm:pt>
    <dgm:pt modelId="{A37EC931-9268-7348-A600-3046D45F1D1E}" type="pres">
      <dgm:prSet presAssocID="{473CF920-0B20-AB47-B362-F3A33084D4FE}" presName="spVertical2" presStyleCnt="0"/>
      <dgm:spPr/>
    </dgm:pt>
    <dgm:pt modelId="{53106D6A-1D0E-0242-8DED-7A1B17AF7E6E}" type="pres">
      <dgm:prSet presAssocID="{473CF920-0B20-AB47-B362-F3A33084D4FE}" presName="spVertical3" presStyleCnt="0"/>
      <dgm:spPr/>
    </dgm:pt>
    <dgm:pt modelId="{912D4841-3388-4646-9932-3B6FEF92CD30}" type="pres">
      <dgm:prSet presAssocID="{E496FC04-F7A8-F74E-8E08-EA4FA3492BCF}" presName="padding2" presStyleCnt="0"/>
      <dgm:spPr/>
    </dgm:pt>
    <dgm:pt modelId="{4CBD4CD5-4C25-9143-9015-4E1690F3ACC9}" type="pres">
      <dgm:prSet presAssocID="{E496FC04-F7A8-F74E-8E08-EA4FA3492BCF}" presName="negArrow" presStyleCnt="0"/>
      <dgm:spPr/>
    </dgm:pt>
    <dgm:pt modelId="{62EDB0D3-4544-9C41-BE15-08209A373C12}" type="pres">
      <dgm:prSet presAssocID="{E496FC04-F7A8-F74E-8E08-EA4FA3492BCF}" presName="backgroundArrow" presStyleLbl="node1" presStyleIdx="0" presStyleCnt="1"/>
      <dgm:spPr/>
    </dgm:pt>
  </dgm:ptLst>
  <dgm:cxnLst>
    <dgm:cxn modelId="{E81BE33C-35F7-AB41-A86E-39580456C365}" type="presOf" srcId="{473CF920-0B20-AB47-B362-F3A33084D4FE}" destId="{95AB6E2B-0410-B84D-A598-071D8A3272F3}" srcOrd="0" destOrd="0" presId="urn:microsoft.com/office/officeart/2005/8/layout/hProcess3"/>
    <dgm:cxn modelId="{243C7B4F-3894-8B4B-BD87-7114FA24D518}" type="presOf" srcId="{E496FC04-F7A8-F74E-8E08-EA4FA3492BCF}" destId="{FDE0B4A2-F014-8047-AF1E-24ED97A69507}" srcOrd="0" destOrd="0" presId="urn:microsoft.com/office/officeart/2005/8/layout/hProcess3"/>
    <dgm:cxn modelId="{25E25C60-A99C-5646-8952-2F1BCFCF9DE0}" srcId="{E496FC04-F7A8-F74E-8E08-EA4FA3492BCF}" destId="{473CF920-0B20-AB47-B362-F3A33084D4FE}" srcOrd="0" destOrd="0" parTransId="{ACD769BE-BC02-D546-B128-2156F5C21F4C}" sibTransId="{3B6608B4-B4FA-6944-9B36-2336D6D5594E}"/>
    <dgm:cxn modelId="{ECA1630E-A70F-2B4E-815E-8079D50A9DB2}" type="presParOf" srcId="{FDE0B4A2-F014-8047-AF1E-24ED97A69507}" destId="{695F3DB9-F967-2A4A-89A9-589B83623E94}" srcOrd="0" destOrd="0" presId="urn:microsoft.com/office/officeart/2005/8/layout/hProcess3"/>
    <dgm:cxn modelId="{404251B0-9343-6345-9C80-49C092EA4313}" type="presParOf" srcId="{FDE0B4A2-F014-8047-AF1E-24ED97A69507}" destId="{2E911E0F-6517-8C41-95FE-E2DA8C752D2A}" srcOrd="1" destOrd="0" presId="urn:microsoft.com/office/officeart/2005/8/layout/hProcess3"/>
    <dgm:cxn modelId="{7C6C72FE-70EB-B24A-B3AD-58E55C0E8D40}" type="presParOf" srcId="{2E911E0F-6517-8C41-95FE-E2DA8C752D2A}" destId="{886D3631-4912-0F47-8D43-BD9F9DF32170}" srcOrd="0" destOrd="0" presId="urn:microsoft.com/office/officeart/2005/8/layout/hProcess3"/>
    <dgm:cxn modelId="{5618FA13-2AAD-7F40-BEAC-E3F8945DA167}" type="presParOf" srcId="{2E911E0F-6517-8C41-95FE-E2DA8C752D2A}" destId="{A27ED6B3-349D-2640-8E54-39277EFD7162}" srcOrd="1" destOrd="0" presId="urn:microsoft.com/office/officeart/2005/8/layout/hProcess3"/>
    <dgm:cxn modelId="{6817B23B-E1B4-3241-A81E-59A9F51C8E7E}" type="presParOf" srcId="{A27ED6B3-349D-2640-8E54-39277EFD7162}" destId="{5C13D394-AC79-2B4A-B810-79234727779D}" srcOrd="0" destOrd="0" presId="urn:microsoft.com/office/officeart/2005/8/layout/hProcess3"/>
    <dgm:cxn modelId="{5CBECE77-81DD-AF40-ACC1-9BC3442F2CB9}" type="presParOf" srcId="{A27ED6B3-349D-2640-8E54-39277EFD7162}" destId="{95AB6E2B-0410-B84D-A598-071D8A3272F3}" srcOrd="1" destOrd="0" presId="urn:microsoft.com/office/officeart/2005/8/layout/hProcess3"/>
    <dgm:cxn modelId="{B608A814-9A87-9748-BCB5-810FEC8140EA}" type="presParOf" srcId="{A27ED6B3-349D-2640-8E54-39277EFD7162}" destId="{A37EC931-9268-7348-A600-3046D45F1D1E}" srcOrd="2" destOrd="0" presId="urn:microsoft.com/office/officeart/2005/8/layout/hProcess3"/>
    <dgm:cxn modelId="{7EAD148F-A0DC-1E40-B0B7-4958B7BF27FC}" type="presParOf" srcId="{A27ED6B3-349D-2640-8E54-39277EFD7162}" destId="{53106D6A-1D0E-0242-8DED-7A1B17AF7E6E}" srcOrd="3" destOrd="0" presId="urn:microsoft.com/office/officeart/2005/8/layout/hProcess3"/>
    <dgm:cxn modelId="{94F550E4-8C49-6446-AD05-A736B209B22C}" type="presParOf" srcId="{2E911E0F-6517-8C41-95FE-E2DA8C752D2A}" destId="{912D4841-3388-4646-9932-3B6FEF92CD30}" srcOrd="2" destOrd="0" presId="urn:microsoft.com/office/officeart/2005/8/layout/hProcess3"/>
    <dgm:cxn modelId="{5D599169-609C-7E42-8569-7C21270B2D98}" type="presParOf" srcId="{2E911E0F-6517-8C41-95FE-E2DA8C752D2A}" destId="{4CBD4CD5-4C25-9143-9015-4E1690F3ACC9}" srcOrd="3" destOrd="0" presId="urn:microsoft.com/office/officeart/2005/8/layout/hProcess3"/>
    <dgm:cxn modelId="{95D3D69C-0A7A-6C45-ABDD-40A436DFF8F9}" type="presParOf" srcId="{2E911E0F-6517-8C41-95FE-E2DA8C752D2A}" destId="{62EDB0D3-4544-9C41-BE15-08209A373C12}" srcOrd="4" destOrd="0" presId="urn:microsoft.com/office/officeart/2005/8/layout/h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EDB0D3-4544-9C41-BE15-08209A373C12}">
      <dsp:nvSpPr>
        <dsp:cNvPr id="0" name=""/>
        <dsp:cNvSpPr/>
      </dsp:nvSpPr>
      <dsp:spPr>
        <a:xfrm>
          <a:off x="0" y="775851"/>
          <a:ext cx="2507225" cy="1224000"/>
        </a:xfrm>
        <a:prstGeom prst="rightArrow">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5AB6E2B-0410-B84D-A598-071D8A3272F3}">
      <dsp:nvSpPr>
        <dsp:cNvPr id="0" name=""/>
        <dsp:cNvSpPr/>
      </dsp:nvSpPr>
      <dsp:spPr>
        <a:xfrm>
          <a:off x="784759" y="1081851"/>
          <a:ext cx="889227" cy="5850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72720" rIns="0" bIns="172720" numCol="1" spcCol="1270" anchor="ctr" anchorCtr="0">
          <a:noAutofit/>
        </a:bodyPr>
        <a:lstStyle/>
        <a:p>
          <a:pPr marL="0" lvl="0" indent="0" algn="ctr" defTabSz="755650">
            <a:lnSpc>
              <a:spcPct val="90000"/>
            </a:lnSpc>
            <a:spcBef>
              <a:spcPct val="0"/>
            </a:spcBef>
            <a:spcAft>
              <a:spcPct val="35000"/>
            </a:spcAft>
            <a:buNone/>
          </a:pPr>
          <a:r>
            <a:rPr lang="en-US" sz="1700" b="1" kern="1200" dirty="0">
              <a:solidFill>
                <a:schemeClr val="bg1"/>
              </a:solidFill>
            </a:rPr>
            <a:t>Requires</a:t>
          </a:r>
        </a:p>
      </dsp:txBody>
      <dsp:txXfrm>
        <a:off x="784759" y="1081851"/>
        <a:ext cx="889227" cy="585016"/>
      </dsp:txXfrm>
    </dsp:sp>
  </dsp:spTree>
</dsp:drawing>
</file>

<file path=ppt/diagrams/layout1.xml><?xml version="1.0" encoding="utf-8"?>
<dgm:layoutDef xmlns:dgm="http://schemas.openxmlformats.org/drawingml/2006/diagram" xmlns:a="http://schemas.openxmlformats.org/drawingml/2006/main" uniqueId="urn:microsoft.com/office/officeart/2005/8/layout/hProcess3">
  <dgm:title val=""/>
  <dgm:desc val=""/>
  <dgm:catLst>
    <dgm:cat type="process" pri="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chOrder="t">
    <dgm:varLst>
      <dgm:dir/>
      <dgm:animLvl val="lvl"/>
      <dgm:resizeHandles val="exact"/>
    </dgm:varLst>
    <dgm:alg type="composite"/>
    <dgm:shape xmlns:r="http://schemas.openxmlformats.org/officeDocument/2006/relationships" r:blip="">
      <dgm:adjLst/>
    </dgm:shape>
    <dgm:presOf/>
    <dgm:constrLst>
      <dgm:constr type="w" for="ch" forName="dummy" refType="w"/>
      <dgm:constr type="h" for="ch" forName="dummy" refType="h"/>
      <dgm:constr type="h" for="ch" forName="dummy" refType="w" refFor="ch" refForName="dummy" op="lte" fact="0.4"/>
      <dgm:constr type="ctrX" for="ch" forName="dummy" refType="w" fact="0.5"/>
      <dgm:constr type="ctrY" for="ch" forName="dummy" refType="h" fact="0.5"/>
      <dgm:constr type="w" for="ch" forName="linH" refType="w"/>
      <dgm:constr type="h" for="ch" forName="linH" refType="h"/>
      <dgm:constr type="ctrX" for="ch" forName="linH" refType="w" fact="0.5"/>
      <dgm:constr type="ctrY" for="ch" forName="linH" refType="h" fact="0.5"/>
      <dgm:constr type="userP" for="ch" forName="linH" refType="h" refFor="ch" refForName="dummy" fact="0.25"/>
      <dgm:constr type="userT" for="des" forName="parTx" refType="w" refFor="ch" refForName="dummy" fact="0.2"/>
    </dgm:constrLst>
    <dgm:ruleLst/>
    <dgm:layoutNode name="dummy">
      <dgm:alg type="sp"/>
      <dgm:shape xmlns:r="http://schemas.openxmlformats.org/officeDocument/2006/relationships" r:blip="">
        <dgm:adjLst/>
      </dgm:shape>
      <dgm:presOf/>
      <dgm:constrLst/>
      <dgm:ruleLst/>
    </dgm:layoutNode>
    <dgm:layoutNode name="linH">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primFontSz" for="des" forName="parTx" val="65"/>
        <dgm:constr type="primFontSz" for="des" forName="desTx" refType="primFontSz" refFor="des" refForName="parTx" op="equ"/>
        <dgm:constr type="h" for="des" forName="parTx" refType="primFontSz" refFor="des" refForName="parTx"/>
        <dgm:constr type="h" for="des" forName="desTx" refType="primFontSz" refFor="des" refForName="parTx" fact="0.5"/>
        <dgm:constr type="h" for="des" forName="parTx" op="equ"/>
        <dgm:constr type="h" for="des" forName="desTx" op="equ"/>
        <dgm:constr type="h" for="ch" forName="backgroundArrow" refType="primFontSz" refFor="des" refForName="parTx" fact="2"/>
        <dgm:constr type="h" for="ch" forName="backgroundArrow" refType="h" refFor="des" refForName="parTx" op="lte" fact="2"/>
        <dgm:constr type="h" for="ch" forName="backgroundArrow" refType="h" refFor="des" refForName="parTx" op="gte" fact="2"/>
        <dgm:constr type="h" for="des" forName="spVertical1" refType="primFontSz" refFor="des" refForName="parTx" fact="0.5"/>
        <dgm:constr type="h" for="des" forName="spVertical1" refType="h" refFor="des" refForName="parTx" op="lte" fact="0.5"/>
        <dgm:constr type="h" for="des" forName="spVertical1" refType="h" refFor="des" refForName="parTx" op="gte" fact="0.5"/>
        <dgm:constr type="h" for="des" forName="spVertical2" refType="primFontSz" refFor="des" refForName="parTx" fact="0.5"/>
        <dgm:constr type="h" for="des" forName="spVertical2" refType="h" refFor="des" refForName="parTx" op="lte" fact="0.5"/>
        <dgm:constr type="h" for="des" forName="spVertical2" refType="h" refFor="des" refForName="parTx" op="gte" fact="0.5"/>
        <dgm:constr type="h" for="des" forName="spVertical3" refType="primFontSz" refFor="des" refForName="parTx" fact="-0.4"/>
        <dgm:constr type="h" for="des" forName="spVertical3" refType="h" refFor="des" refForName="parTx" op="lte" fact="-0.4"/>
        <dgm:constr type="h" for="des" forName="spVertical3" refType="h" refFor="des" refForName="parTx" op="gte" fact="-0.4"/>
        <dgm:constr type="w" for="ch" forName="backgroundArrow" refType="w"/>
        <dgm:constr type="w" for="ch" forName="negArrow" refType="w" fact="-1"/>
        <dgm:constr type="w" for="ch" forName="linV" refType="w"/>
        <dgm:constr type="w" for="ch" forName="space" refType="w" refFor="ch" refForName="linV" fact="0.2"/>
        <dgm:constr type="w" for="ch" forName="padding1" refType="w" fact="0.08"/>
        <dgm:constr type="userP"/>
        <dgm:constr type="w" for="ch" forName="padding2" refType="userP"/>
      </dgm:constrLst>
      <dgm:ruleLst>
        <dgm:rule type="w" for="ch" forName="linV" val="0" fact="NaN" max="NaN"/>
        <dgm:rule type="primFontSz" for="des" forName="parTx" val="5" fact="NaN" max="NaN"/>
      </dgm:ruleLst>
      <dgm:layoutNode name="padding1">
        <dgm:alg type="sp"/>
        <dgm:shape xmlns:r="http://schemas.openxmlformats.org/officeDocument/2006/relationships" r:blip="">
          <dgm:adjLst/>
        </dgm:shape>
        <dgm:presOf/>
        <dgm:constrLst/>
        <dgm:ruleLst/>
      </dgm:layoutNode>
      <dgm:forEach name="Name4" axis="ch" ptType="node">
        <dgm:layoutNode name="linV">
          <dgm:alg type="lin">
            <dgm:param type="linDir" val="fromT"/>
          </dgm:alg>
          <dgm:shape xmlns:r="http://schemas.openxmlformats.org/officeDocument/2006/relationships" r:blip="">
            <dgm:adjLst/>
          </dgm:shape>
          <dgm:presOf/>
          <dgm:constrLst>
            <dgm:constr type="w" for="ch" forName="spVertical1" refType="w"/>
            <dgm:constr type="w" for="ch" forName="parTx" refType="w"/>
            <dgm:constr type="w" for="ch" forName="spVertical2" refType="w"/>
            <dgm:constr type="w" for="ch" forName="spVertical3" refType="w"/>
            <dgm:constr type="w" for="ch" forName="desTx" refType="w"/>
          </dgm:constrLst>
          <dgm:ruleLst/>
          <dgm:layoutNode name="spVertical1">
            <dgm:alg type="sp"/>
            <dgm:shape xmlns:r="http://schemas.openxmlformats.org/officeDocument/2006/relationships" r:blip="">
              <dgm:adjLst/>
            </dgm:shape>
            <dgm:presOf/>
            <dgm:constrLst/>
            <dgm:ruleLst/>
          </dgm:layoutNode>
          <dgm:layoutNode name="parTx" styleLbl="revTx">
            <dgm:varLst>
              <dgm:chMax val="0"/>
              <dgm:chPref val="0"/>
              <dgm:bulletEnabled val="1"/>
            </dgm:varLst>
            <dgm:choose name="Name5">
              <dgm:if name="Name6" axis="root des" ptType="all node" func="maxDepth" op="gt" val="1">
                <dgm:alg type="tx">
                  <dgm:param type="parTxLTRAlign" val="l"/>
                  <dgm:param type="parTxRTLAlign" val="r"/>
                </dgm:alg>
              </dgm:if>
              <dgm:else name="Name7">
                <dgm:alg type="tx">
                  <dgm:param type="parTxLTRAlign" val="ctr"/>
                  <dgm:param type="parTxRTLAlign" val="ctr"/>
                </dgm:alg>
              </dgm:else>
            </dgm:choose>
            <dgm:shape xmlns:r="http://schemas.openxmlformats.org/officeDocument/2006/relationships" type="rect" r:blip="">
              <dgm:adjLst/>
            </dgm:shape>
            <dgm:presOf axis="self" ptType="node"/>
            <dgm:choose name="Name8">
              <dgm:if name="Name9" func="var" arg="dir" op="equ" val="norm">
                <dgm:constrLst>
                  <dgm:constr type="userT"/>
                  <dgm:constr type="h" refType="userT" op="lte"/>
                  <dgm:constr type="tMarg" refType="primFontSz" fact="0.8"/>
                  <dgm:constr type="bMarg" refType="tMarg"/>
                  <dgm:constr type="lMarg"/>
                  <dgm:constr type="rMarg"/>
                </dgm:constrLst>
              </dgm:if>
              <dgm:else name="Name10">
                <dgm:constrLst>
                  <dgm:constr type="userT"/>
                  <dgm:constr type="h" refType="userT" op="lte"/>
                  <dgm:constr type="tMarg" refType="primFontSz" fact="0.8"/>
                  <dgm:constr type="bMarg" refType="tMarg"/>
                  <dgm:constr type="lMarg"/>
                  <dgm:constr type="rMarg"/>
                </dgm:constrLst>
              </dgm:else>
            </dgm:choose>
            <dgm:ruleLst>
              <dgm:rule type="h" val="INF" fact="NaN" max="NaN"/>
            </dgm:ruleLst>
          </dgm:layoutNode>
          <dgm:layoutNode name="spVertical2">
            <dgm:alg type="sp"/>
            <dgm:shape xmlns:r="http://schemas.openxmlformats.org/officeDocument/2006/relationships" r:blip="">
              <dgm:adjLst/>
            </dgm:shape>
            <dgm:presOf/>
            <dgm:constrLst/>
            <dgm:ruleLst/>
          </dgm:layoutNode>
          <dgm:layoutNode name="spVertical3">
            <dgm:alg type="sp"/>
            <dgm:shape xmlns:r="http://schemas.openxmlformats.org/officeDocument/2006/relationships" r:blip="">
              <dgm:adjLst/>
            </dgm:shape>
            <dgm:presOf/>
            <dgm:constrLst/>
            <dgm:ruleLst/>
          </dgm:layoutNode>
          <dgm:choose name="Name11">
            <dgm:if name="Name12" axis="ch" ptType="node" func="cnt" op="gte" val="1">
              <dgm:layoutNode name="desTx" styleLbl="revTx">
                <dgm:varLst>
                  <dgm:bulletEnabled val="1"/>
                </dgm:varLst>
                <dgm:alg type="tx">
                  <dgm:param type="stBulletLvl" val="1"/>
                </dgm:alg>
                <dgm:shape xmlns:r="http://schemas.openxmlformats.org/officeDocument/2006/relationships" type="rect" r:blip="">
                  <dgm:adjLst/>
                </dgm:shape>
                <dgm:presOf axis="des" ptType="node"/>
                <dgm:constrLst>
                  <dgm:constr type="tMarg"/>
                  <dgm:constr type="bMarg"/>
                  <dgm:constr type="rMarg"/>
                  <dgm:constr type="lMarg"/>
                </dgm:constrLst>
                <dgm:ruleLst>
                  <dgm:rule type="h" val="INF" fact="NaN" max="NaN"/>
                </dgm:ruleLst>
              </dgm:layoutNode>
            </dgm:if>
            <dgm:else name="Name13"/>
          </dgm:choose>
        </dgm:layoutNod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name="padding2">
        <dgm:alg type="sp"/>
        <dgm:shape xmlns:r="http://schemas.openxmlformats.org/officeDocument/2006/relationships" r:blip="">
          <dgm:adjLst/>
        </dgm:shape>
        <dgm:presOf/>
        <dgm:constrLst/>
        <dgm:ruleLst/>
      </dgm:layoutNode>
      <dgm:layoutNode name="negArrow">
        <dgm:alg type="sp"/>
        <dgm:shape xmlns:r="http://schemas.openxmlformats.org/officeDocument/2006/relationships" r:blip="">
          <dgm:adjLst/>
        </dgm:shape>
        <dgm:presOf/>
        <dgm:constrLst/>
        <dgm:ruleLst/>
      </dgm:layoutNode>
      <dgm:layoutNode name="backgroundArrow" styleLbl="node1">
        <dgm:alg type="sp"/>
        <dgm:choose name="Name15">
          <dgm:if name="Name16" func="var" arg="dir" op="equ" val="norm">
            <dgm:shape xmlns:r="http://schemas.openxmlformats.org/officeDocument/2006/relationships" type="rightArrow" r:blip="">
              <dgm:adjLst/>
            </dgm:shape>
          </dgm:if>
          <dgm:else name="Name17">
            <dgm:shape xmlns:r="http://schemas.openxmlformats.org/officeDocument/2006/relationships" type="leftArrow" r:blip="">
              <dgm:adjLst/>
            </dgm:shape>
          </dgm:else>
        </dgm:choose>
        <dgm:presOf/>
        <dgm:constrLst/>
        <dgm:ruleLst/>
      </dgm:layoutNode>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90B107-C551-6747-8A6C-DB7F000DB9FE}" type="datetimeFigureOut">
              <a:rPr lang="en-US" smtClean="0"/>
              <a:t>11/4/20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673EA98-E228-7446-9095-58D875B5B945}" type="slidenum">
              <a:rPr lang="en-US" smtClean="0"/>
              <a:t>‹#›</a:t>
            </a:fld>
            <a:endParaRPr lang="en-US"/>
          </a:p>
        </p:txBody>
      </p:sp>
    </p:spTree>
    <p:extLst>
      <p:ext uri="{BB962C8B-B14F-4D97-AF65-F5344CB8AC3E}">
        <p14:creationId xmlns:p14="http://schemas.microsoft.com/office/powerpoint/2010/main" val="2600274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1</a:t>
            </a:fld>
            <a:endParaRPr lang="en-US"/>
          </a:p>
        </p:txBody>
      </p:sp>
    </p:spTree>
    <p:extLst>
      <p:ext uri="{BB962C8B-B14F-4D97-AF65-F5344CB8AC3E}">
        <p14:creationId xmlns:p14="http://schemas.microsoft.com/office/powerpoint/2010/main" val="12273442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673EA98-E228-7446-9095-58D875B5B945}" type="slidenum">
              <a:rPr lang="en-US" smtClean="0"/>
              <a:t>3</a:t>
            </a:fld>
            <a:endParaRPr lang="en-US"/>
          </a:p>
        </p:txBody>
      </p:sp>
    </p:spTree>
    <p:extLst>
      <p:ext uri="{BB962C8B-B14F-4D97-AF65-F5344CB8AC3E}">
        <p14:creationId xmlns:p14="http://schemas.microsoft.com/office/powerpoint/2010/main" val="1264162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673EA98-E228-7446-9095-58D875B5B945}" type="slidenum">
              <a:rPr lang="en-US" smtClean="0"/>
              <a:t>4</a:t>
            </a:fld>
            <a:endParaRPr lang="en-US"/>
          </a:p>
        </p:txBody>
      </p:sp>
    </p:spTree>
    <p:extLst>
      <p:ext uri="{BB962C8B-B14F-4D97-AF65-F5344CB8AC3E}">
        <p14:creationId xmlns:p14="http://schemas.microsoft.com/office/powerpoint/2010/main" val="38806775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673EA98-E228-7446-9095-58D875B5B945}" type="slidenum">
              <a:rPr lang="en-US" smtClean="0"/>
              <a:t>5</a:t>
            </a:fld>
            <a:endParaRPr lang="en-US"/>
          </a:p>
        </p:txBody>
      </p:sp>
    </p:spTree>
    <p:extLst>
      <p:ext uri="{BB962C8B-B14F-4D97-AF65-F5344CB8AC3E}">
        <p14:creationId xmlns:p14="http://schemas.microsoft.com/office/powerpoint/2010/main" val="36010565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673EA98-E228-7446-9095-58D875B5B945}" type="slidenum">
              <a:rPr lang="en-US" smtClean="0"/>
              <a:t>6</a:t>
            </a:fld>
            <a:endParaRPr lang="en-US"/>
          </a:p>
        </p:txBody>
      </p:sp>
    </p:spTree>
    <p:extLst>
      <p:ext uri="{BB962C8B-B14F-4D97-AF65-F5344CB8AC3E}">
        <p14:creationId xmlns:p14="http://schemas.microsoft.com/office/powerpoint/2010/main" val="9279832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673EA98-E228-7446-9095-58D875B5B945}" type="slidenum">
              <a:rPr lang="en-US" smtClean="0"/>
              <a:t>7</a:t>
            </a:fld>
            <a:endParaRPr lang="en-US"/>
          </a:p>
        </p:txBody>
      </p:sp>
    </p:spTree>
    <p:extLst>
      <p:ext uri="{BB962C8B-B14F-4D97-AF65-F5344CB8AC3E}">
        <p14:creationId xmlns:p14="http://schemas.microsoft.com/office/powerpoint/2010/main" val="32899311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673EA98-E228-7446-9095-58D875B5B945}" type="slidenum">
              <a:rPr lang="en-US" smtClean="0"/>
              <a:t>8</a:t>
            </a:fld>
            <a:endParaRPr lang="en-US"/>
          </a:p>
        </p:txBody>
      </p:sp>
    </p:spTree>
    <p:extLst>
      <p:ext uri="{BB962C8B-B14F-4D97-AF65-F5344CB8AC3E}">
        <p14:creationId xmlns:p14="http://schemas.microsoft.com/office/powerpoint/2010/main" val="19290942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673EA98-E228-7446-9095-58D875B5B945}" type="slidenum">
              <a:rPr lang="en-US" smtClean="0"/>
              <a:t>9</a:t>
            </a:fld>
            <a:endParaRPr lang="en-US"/>
          </a:p>
        </p:txBody>
      </p:sp>
    </p:spTree>
    <p:extLst>
      <p:ext uri="{BB962C8B-B14F-4D97-AF65-F5344CB8AC3E}">
        <p14:creationId xmlns:p14="http://schemas.microsoft.com/office/powerpoint/2010/main" val="5475967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673EA98-E228-7446-9095-58D875B5B945}" type="slidenum">
              <a:rPr lang="en-US" smtClean="0"/>
              <a:t>10</a:t>
            </a:fld>
            <a:endParaRPr lang="en-US"/>
          </a:p>
        </p:txBody>
      </p:sp>
    </p:spTree>
    <p:extLst>
      <p:ext uri="{BB962C8B-B14F-4D97-AF65-F5344CB8AC3E}">
        <p14:creationId xmlns:p14="http://schemas.microsoft.com/office/powerpoint/2010/main" val="40526580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ltLang="en-US" dirty="0"/>
          </a:p>
        </p:txBody>
      </p:sp>
      <p:sp>
        <p:nvSpPr>
          <p:cNvPr id="4" name="Slide Number Placeholder 3"/>
          <p:cNvSpPr>
            <a:spLocks noGrp="1"/>
          </p:cNvSpPr>
          <p:nvPr>
            <p:ph type="sldNum" sz="quarter" idx="5"/>
          </p:nvPr>
        </p:nvSpPr>
        <p:spPr/>
        <p:txBody>
          <a:bodyPr/>
          <a:lstStyle/>
          <a:p>
            <a:fld id="{F7304A26-0D3A-5541-86B8-46DA5CA36584}" type="slidenum">
              <a:rPr lang="en-US" smtClean="0"/>
              <a:t>11</a:t>
            </a:fld>
            <a:endParaRPr lang="en-US"/>
          </a:p>
        </p:txBody>
      </p:sp>
    </p:spTree>
    <p:extLst>
      <p:ext uri="{BB962C8B-B14F-4D97-AF65-F5344CB8AC3E}">
        <p14:creationId xmlns:p14="http://schemas.microsoft.com/office/powerpoint/2010/main" val="369673726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FA1EB535-FD61-4A9C-9096-2BD4B955C174}" type="datetime1">
              <a:rPr lang="en-GB" smtClean="0"/>
              <a:t>04/11/2020</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32883656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31746"/>
            <a:ext cx="10972800" cy="1143000"/>
          </a:xfrm>
        </p:spPr>
        <p:txBody>
          <a:bodyPr>
            <a:normAutofit/>
          </a:bodyPr>
          <a:lstStyle>
            <a:lvl1pPr>
              <a:defRPr sz="3200"/>
            </a:lvl1pPr>
          </a:lstStyle>
          <a:p>
            <a:r>
              <a:rPr lang="en-US"/>
              <a:t>Click to edit Master title style</a:t>
            </a:r>
            <a:endParaRPr lang="en-GB" dirty="0"/>
          </a:p>
        </p:txBody>
      </p:sp>
      <p:sp>
        <p:nvSpPr>
          <p:cNvPr id="3" name="Content Placeholder 2"/>
          <p:cNvSpPr>
            <a:spLocks noGrp="1"/>
          </p:cNvSpPr>
          <p:nvPr>
            <p:ph idx="1"/>
          </p:nvPr>
        </p:nvSpPr>
        <p:spPr>
          <a:xfrm>
            <a:off x="609600" y="1600201"/>
            <a:ext cx="10972800" cy="3917032"/>
          </a:xfrm>
        </p:spPr>
        <p:txBody>
          <a:bodyPr/>
          <a:lstStyle>
            <a:lvl1pPr>
              <a:defRPr sz="2800"/>
            </a:lvl1pPr>
            <a:lvl2pPr>
              <a:defRPr sz="2400"/>
            </a:lvl2pPr>
            <a:lvl3pPr>
              <a:defRPr sz="2000"/>
            </a:lvl3pPr>
            <a:lvl4pPr>
              <a:defRPr sz="1800"/>
            </a:lvl4pPr>
            <a:lvl5pPr>
              <a:defRPr sz="14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10"/>
          </p:nvPr>
        </p:nvSpPr>
        <p:spPr/>
        <p:txBody>
          <a:bodyPr/>
          <a:lstStyle/>
          <a:p>
            <a:fld id="{4369EF55-93F3-4F59-B2CC-7FFC222AECF8}" type="datetime1">
              <a:rPr lang="en-GB" smtClean="0"/>
              <a:t>04/11/2020</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41062289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6F97E76-EFB2-4AF3-AA78-C4BDCD222E78}" type="datetime1">
              <a:rPr lang="en-GB" smtClean="0"/>
              <a:t>04/11/2020</a:t>
            </a:fld>
            <a:endParaRPr lang="en-GB"/>
          </a:p>
        </p:txBody>
      </p:sp>
      <p:sp>
        <p:nvSpPr>
          <p:cNvPr id="6" name="Slide Number Placeholder 5"/>
          <p:cNvSpPr>
            <a:spLocks noGrp="1"/>
          </p:cNvSpPr>
          <p:nvPr>
            <p:ph type="sldNum" sz="quarter" idx="12"/>
          </p:nvPr>
        </p:nvSpPr>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300125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A74A07F-3A93-4B0D-B98F-18F7D6B6F8F9}" type="datetime1">
              <a:rPr lang="en-GB" smtClean="0"/>
              <a:t>04/11/2020</a:t>
            </a:fld>
            <a:endParaRPr lang="en-GB"/>
          </a:p>
        </p:txBody>
      </p:sp>
      <p:sp>
        <p:nvSpPr>
          <p:cNvPr id="7" name="Slide Number Placeholder 6"/>
          <p:cNvSpPr>
            <a:spLocks noGrp="1"/>
          </p:cNvSpPr>
          <p:nvPr>
            <p:ph type="sldNum" sz="quarter" idx="12"/>
          </p:nvPr>
        </p:nvSpPr>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3381221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DC19E6F-DAA7-45F5-B261-DD074588C1C0}" type="datetime1">
              <a:rPr lang="en-GB" smtClean="0"/>
              <a:t>04/11/2020</a:t>
            </a:fld>
            <a:endParaRPr lang="en-GB"/>
          </a:p>
        </p:txBody>
      </p:sp>
      <p:sp>
        <p:nvSpPr>
          <p:cNvPr id="9" name="Slide Number Placeholder 8"/>
          <p:cNvSpPr>
            <a:spLocks noGrp="1"/>
          </p:cNvSpPr>
          <p:nvPr>
            <p:ph type="sldNum" sz="quarter" idx="12"/>
          </p:nvPr>
        </p:nvSpPr>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3458391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7706A818-4D65-4773-95B1-ACD3D376FA51}" type="datetime1">
              <a:rPr lang="en-GB" smtClean="0"/>
              <a:t>04/11/2020</a:t>
            </a:fld>
            <a:endParaRPr lang="en-GB"/>
          </a:p>
        </p:txBody>
      </p:sp>
      <p:sp>
        <p:nvSpPr>
          <p:cNvPr id="5" name="Slide Number Placeholder 4"/>
          <p:cNvSpPr>
            <a:spLocks noGrp="1"/>
          </p:cNvSpPr>
          <p:nvPr>
            <p:ph type="sldNum" sz="quarter" idx="12"/>
          </p:nvPr>
        </p:nvSpPr>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16032536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5BDFB3-B3CA-4774-A124-EED5487DA404}" type="datetime1">
              <a:rPr lang="en-GB" smtClean="0"/>
              <a:t>04/11/2020</a:t>
            </a:fld>
            <a:endParaRPr lang="en-GB"/>
          </a:p>
        </p:txBody>
      </p:sp>
      <p:sp>
        <p:nvSpPr>
          <p:cNvPr id="4" name="Slide Number Placeholder 3"/>
          <p:cNvSpPr>
            <a:spLocks noGrp="1"/>
          </p:cNvSpPr>
          <p:nvPr>
            <p:ph type="sldNum" sz="quarter" idx="12"/>
          </p:nvPr>
        </p:nvSpPr>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13616911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07E4E5F-8B6A-428A-AFA4-33B6B75F534E}" type="datetime1">
              <a:rPr lang="en-GB" smtClean="0"/>
              <a:t>04/11/2020</a:t>
            </a:fld>
            <a:endParaRPr lang="en-GB"/>
          </a:p>
        </p:txBody>
      </p:sp>
      <p:sp>
        <p:nvSpPr>
          <p:cNvPr id="7" name="Slide Number Placeholder 6"/>
          <p:cNvSpPr>
            <a:spLocks noGrp="1"/>
          </p:cNvSpPr>
          <p:nvPr>
            <p:ph type="sldNum" sz="quarter" idx="12"/>
          </p:nvPr>
        </p:nvSpPr>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9721188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3D4F45BF-86A6-4971-9911-E4ECF186F714}" type="datetime1">
              <a:rPr lang="en-GB" smtClean="0"/>
              <a:t>04/11/2020</a:t>
            </a:fld>
            <a:endParaRPr lang="en-GB"/>
          </a:p>
        </p:txBody>
      </p:sp>
      <p:sp>
        <p:nvSpPr>
          <p:cNvPr id="7" name="Slide Number Placeholder 6"/>
          <p:cNvSpPr>
            <a:spLocks noGrp="1"/>
          </p:cNvSpPr>
          <p:nvPr>
            <p:ph type="sldNum" sz="quarter" idx="12"/>
          </p:nvPr>
        </p:nvSpPr>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40832086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369EA52-3928-4B5E-A0EE-C76291E66012}" type="datetime1">
              <a:rPr lang="en-GB" smtClean="0"/>
              <a:t>04/11/2020</a:t>
            </a:fld>
            <a:endParaRPr lang="en-GB"/>
          </a:p>
        </p:txBody>
      </p:sp>
      <p:sp>
        <p:nvSpPr>
          <p:cNvPr id="6" name="Slide Number Placeholder 5"/>
          <p:cNvSpPr>
            <a:spLocks noGrp="1"/>
          </p:cNvSpPr>
          <p:nvPr>
            <p:ph type="sldNum" sz="quarter" idx="12"/>
          </p:nvPr>
        </p:nvSpPr>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9500798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05ED639-EB68-42BD-BAA3-182B0CBB6A30}" type="datetime1">
              <a:rPr lang="en-GB" smtClean="0"/>
              <a:t>04/11/2020</a:t>
            </a:fld>
            <a:endParaRPr lang="en-GB"/>
          </a:p>
        </p:txBody>
      </p:sp>
      <p:sp>
        <p:nvSpPr>
          <p:cNvPr id="6" name="Slide Number Placeholder 5"/>
          <p:cNvSpPr>
            <a:spLocks noGrp="1"/>
          </p:cNvSpPr>
          <p:nvPr>
            <p:ph type="sldNum" sz="quarter" idx="12"/>
          </p:nvPr>
        </p:nvSpPr>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1393985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dirty="0"/>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183E945C-4056-4F98-BB02-CCD2975A3A20}" type="datetime1">
              <a:rPr lang="en-GB" smtClean="0"/>
              <a:t>04/11/2020</a:t>
            </a:fld>
            <a:endParaRPr lang="en-GB"/>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3D165440-4880-415F-9146-4793BDD623F8}" type="slidenum">
              <a:rPr lang="en-GB" smtClean="0"/>
              <a:t>‹#›</a:t>
            </a:fld>
            <a:endParaRPr lang="en-GB"/>
          </a:p>
        </p:txBody>
      </p:sp>
    </p:spTree>
    <p:extLst>
      <p:ext uri="{BB962C8B-B14F-4D97-AF65-F5344CB8AC3E}">
        <p14:creationId xmlns:p14="http://schemas.microsoft.com/office/powerpoint/2010/main" val="32703739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tiff"/><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6.tiff"/><Relationship Id="rId4" Type="http://schemas.openxmlformats.org/officeDocument/2006/relationships/image" Target="../media/image5.tiff"/></Relationships>
</file>

<file path=ppt/slides/_rels/slide7.xml.rels><?xml version="1.0" encoding="UTF-8" standalone="yes"?>
<Relationships xmlns="http://schemas.openxmlformats.org/package/2006/relationships"><Relationship Id="rId3" Type="http://schemas.openxmlformats.org/officeDocument/2006/relationships/image" Target="../media/image7.tiff"/><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tiff"/><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9.tiff"/></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70C4C4-D4F9-AF47-9CE8-98B486B46F57}"/>
              </a:ext>
            </a:extLst>
          </p:cNvPr>
          <p:cNvSpPr>
            <a:spLocks noGrp="1"/>
          </p:cNvSpPr>
          <p:nvPr>
            <p:ph type="ctrTitle"/>
          </p:nvPr>
        </p:nvSpPr>
        <p:spPr/>
        <p:txBody>
          <a:bodyPr/>
          <a:lstStyle/>
          <a:p>
            <a:r>
              <a:rPr lang="en-US" dirty="0">
                <a:solidFill>
                  <a:schemeClr val="bg1"/>
                </a:solidFill>
              </a:rPr>
              <a:t>BA Management Skills for the Workplace</a:t>
            </a:r>
            <a:br>
              <a:rPr lang="en-US" dirty="0">
                <a:solidFill>
                  <a:schemeClr val="bg1"/>
                </a:solidFill>
              </a:rPr>
            </a:br>
            <a:r>
              <a:rPr lang="en-US" dirty="0">
                <a:solidFill>
                  <a:schemeClr val="bg1"/>
                </a:solidFill>
              </a:rPr>
              <a:t>BMSK5005</a:t>
            </a:r>
            <a:endParaRPr lang="en-US" dirty="0"/>
          </a:p>
        </p:txBody>
      </p:sp>
      <p:sp>
        <p:nvSpPr>
          <p:cNvPr id="3" name="Subtitle 2">
            <a:extLst>
              <a:ext uri="{FF2B5EF4-FFF2-40B4-BE49-F238E27FC236}">
                <a16:creationId xmlns:a16="http://schemas.microsoft.com/office/drawing/2014/main" id="{50F01303-D95B-654C-B7CE-C557920BD28C}"/>
              </a:ext>
            </a:extLst>
          </p:cNvPr>
          <p:cNvSpPr>
            <a:spLocks noGrp="1"/>
          </p:cNvSpPr>
          <p:nvPr>
            <p:ph type="subTitle" idx="1"/>
          </p:nvPr>
        </p:nvSpPr>
        <p:spPr>
          <a:xfrm>
            <a:off x="438150" y="3744615"/>
            <a:ext cx="11372850" cy="2116923"/>
          </a:xfrm>
        </p:spPr>
        <p:txBody>
          <a:bodyPr>
            <a:normAutofit fontScale="92500" lnSpcReduction="20000"/>
          </a:bodyPr>
          <a:lstStyle/>
          <a:p>
            <a:r>
              <a:rPr lang="en-GB" b="1" dirty="0">
                <a:solidFill>
                  <a:schemeClr val="bg1"/>
                </a:solidFill>
              </a:rPr>
              <a:t>Workplace Culture </a:t>
            </a:r>
            <a:br>
              <a:rPr lang="en-GB" b="1" dirty="0">
                <a:solidFill>
                  <a:schemeClr val="bg1"/>
                </a:solidFill>
              </a:rPr>
            </a:br>
            <a:r>
              <a:rPr lang="en-GB" b="1" dirty="0">
                <a:solidFill>
                  <a:schemeClr val="bg1"/>
                </a:solidFill>
              </a:rPr>
              <a:t>&amp; its Impact on </a:t>
            </a:r>
            <a:br>
              <a:rPr lang="en-GB" b="1" dirty="0">
                <a:solidFill>
                  <a:schemeClr val="bg1"/>
                </a:solidFill>
              </a:rPr>
            </a:br>
            <a:r>
              <a:rPr lang="en-GB" b="1" dirty="0">
                <a:solidFill>
                  <a:schemeClr val="bg1"/>
                </a:solidFill>
              </a:rPr>
              <a:t>Organisational Efficiency </a:t>
            </a:r>
          </a:p>
          <a:p>
            <a:br>
              <a:rPr lang="en-GB" b="1" dirty="0">
                <a:solidFill>
                  <a:schemeClr val="bg1"/>
                </a:solidFill>
              </a:rPr>
            </a:br>
            <a:r>
              <a:rPr lang="en-GB" b="1" dirty="0">
                <a:solidFill>
                  <a:schemeClr val="bg1"/>
                </a:solidFill>
              </a:rPr>
              <a:t>Online </a:t>
            </a:r>
            <a:r>
              <a:rPr lang="en-GB" b="1">
                <a:solidFill>
                  <a:schemeClr val="bg1"/>
                </a:solidFill>
              </a:rPr>
              <a:t>Session 4</a:t>
            </a:r>
            <a:endParaRPr lang="en-GB" b="1" dirty="0">
              <a:solidFill>
                <a:schemeClr val="bg1"/>
              </a:solidFill>
            </a:endParaRPr>
          </a:p>
        </p:txBody>
      </p:sp>
    </p:spTree>
    <p:extLst>
      <p:ext uri="{BB962C8B-B14F-4D97-AF65-F5344CB8AC3E}">
        <p14:creationId xmlns:p14="http://schemas.microsoft.com/office/powerpoint/2010/main" val="39224486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E03CD4F3-BEB3-4547-BACA-629A7C0937C1}"/>
              </a:ext>
            </a:extLst>
          </p:cNvPr>
          <p:cNvSpPr>
            <a:spLocks noGrp="1"/>
          </p:cNvSpPr>
          <p:nvPr>
            <p:ph type="title"/>
          </p:nvPr>
        </p:nvSpPr>
        <p:spPr>
          <a:xfrm>
            <a:off x="294968" y="332656"/>
            <a:ext cx="11533238" cy="568266"/>
          </a:xfrm>
        </p:spPr>
        <p:txBody>
          <a:bodyPr>
            <a:normAutofit fontScale="90000"/>
          </a:bodyPr>
          <a:lstStyle/>
          <a:p>
            <a:r>
              <a:rPr lang="en-GB" dirty="0"/>
              <a:t>Workplace Culture &amp; its Impact on Organisational Efficiency </a:t>
            </a:r>
          </a:p>
        </p:txBody>
      </p:sp>
      <p:sp>
        <p:nvSpPr>
          <p:cNvPr id="3" name="Content Placeholder 2">
            <a:extLst>
              <a:ext uri="{FF2B5EF4-FFF2-40B4-BE49-F238E27FC236}">
                <a16:creationId xmlns:a16="http://schemas.microsoft.com/office/drawing/2014/main" id="{24A973A9-78E8-E747-AF51-3035BE26A8F3}"/>
              </a:ext>
            </a:extLst>
          </p:cNvPr>
          <p:cNvSpPr>
            <a:spLocks noGrp="1"/>
          </p:cNvSpPr>
          <p:nvPr>
            <p:ph idx="1"/>
          </p:nvPr>
        </p:nvSpPr>
        <p:spPr>
          <a:xfrm>
            <a:off x="1777703" y="1753000"/>
            <a:ext cx="4534943" cy="3260177"/>
          </a:xfrm>
        </p:spPr>
        <p:txBody>
          <a:bodyPr>
            <a:normAutofit/>
          </a:bodyPr>
          <a:lstStyle/>
          <a:p>
            <a:pPr marL="0" indent="0">
              <a:buNone/>
            </a:pPr>
            <a:r>
              <a:rPr lang="en-GB" sz="1500" b="1" dirty="0">
                <a:latin typeface="Arial" panose="020B0604020202020204" pitchFamily="34" charset="0"/>
                <a:cs typeface="Arial" panose="020B0604020202020204" pitchFamily="34" charset="0"/>
              </a:rPr>
              <a:t>Assignment</a:t>
            </a:r>
            <a:br>
              <a:rPr lang="en-GB" sz="1500" b="1" dirty="0">
                <a:latin typeface="Arial" panose="020B0604020202020204" pitchFamily="34" charset="0"/>
                <a:cs typeface="Arial" panose="020B0604020202020204" pitchFamily="34" charset="0"/>
              </a:rPr>
            </a:br>
            <a:endParaRPr lang="en-GB" sz="1500" dirty="0">
              <a:latin typeface="Arial" panose="020B0604020202020204" pitchFamily="34" charset="0"/>
              <a:cs typeface="Arial" panose="020B0604020202020204" pitchFamily="34" charset="0"/>
            </a:endParaRPr>
          </a:p>
          <a:p>
            <a:pPr lvl="0" hangingPunct="0"/>
            <a:r>
              <a:rPr lang="en-GB" sz="1500" dirty="0">
                <a:latin typeface="Arial" panose="020B0604020202020204" pitchFamily="34" charset="0"/>
                <a:cs typeface="Arial" panose="020B0604020202020204" pitchFamily="34" charset="0"/>
              </a:rPr>
              <a:t>Critically assess the culture and context of  an organisation;  </a:t>
            </a:r>
          </a:p>
          <a:p>
            <a:pPr marL="0" indent="0" hangingPunct="0">
              <a:buNone/>
            </a:pPr>
            <a:endParaRPr lang="en-GB" sz="1500" dirty="0">
              <a:latin typeface="Arial" panose="020B0604020202020204" pitchFamily="34" charset="0"/>
              <a:cs typeface="Arial" panose="020B0604020202020204" pitchFamily="34" charset="0"/>
            </a:endParaRPr>
          </a:p>
          <a:p>
            <a:pPr lvl="0" hangingPunct="0"/>
            <a:r>
              <a:rPr lang="en-GB" sz="1500" dirty="0">
                <a:latin typeface="Arial" panose="020B0604020202020204" pitchFamily="34" charset="0"/>
                <a:cs typeface="Arial" panose="020B0604020202020204" pitchFamily="34" charset="0"/>
              </a:rPr>
              <a:t>Evaluate an organisation within its broader environment using appropriate environmental and organisational analysis techniques;</a:t>
            </a:r>
          </a:p>
          <a:p>
            <a:pPr marL="0" indent="0">
              <a:buNone/>
            </a:pPr>
            <a:endParaRPr lang="en-GB" sz="1500" dirty="0">
              <a:latin typeface="Arial" panose="020B0604020202020204" pitchFamily="34" charset="0"/>
              <a:cs typeface="Arial" panose="020B0604020202020204" pitchFamily="34" charset="0"/>
            </a:endParaRPr>
          </a:p>
          <a:p>
            <a:pPr lvl="0" hangingPunct="0"/>
            <a:r>
              <a:rPr lang="en-GB" sz="1500" dirty="0">
                <a:latin typeface="Arial" panose="020B0604020202020204" pitchFamily="34" charset="0"/>
                <a:cs typeface="Arial" panose="020B0604020202020204" pitchFamily="34" charset="0"/>
              </a:rPr>
              <a:t>Critically appraise the cultural and ethical behaviour present in one or more organisations.</a:t>
            </a:r>
          </a:p>
          <a:p>
            <a:endParaRPr lang="en-GB" dirty="0"/>
          </a:p>
        </p:txBody>
      </p:sp>
      <p:sp>
        <p:nvSpPr>
          <p:cNvPr id="6" name="TextBox 5">
            <a:extLst>
              <a:ext uri="{FF2B5EF4-FFF2-40B4-BE49-F238E27FC236}">
                <a16:creationId xmlns:a16="http://schemas.microsoft.com/office/drawing/2014/main" id="{889B092D-2163-6043-AB71-488A8A713124}"/>
              </a:ext>
            </a:extLst>
          </p:cNvPr>
          <p:cNvSpPr txBox="1"/>
          <p:nvPr/>
        </p:nvSpPr>
        <p:spPr>
          <a:xfrm>
            <a:off x="6526806" y="1753000"/>
            <a:ext cx="3313610" cy="2798843"/>
          </a:xfrm>
          <a:prstGeom prst="rect">
            <a:avLst/>
          </a:prstGeom>
          <a:noFill/>
        </p:spPr>
        <p:txBody>
          <a:bodyPr wrap="square" rtlCol="0">
            <a:spAutoFit/>
          </a:bodyPr>
          <a:lstStyle/>
          <a:p>
            <a:pPr>
              <a:lnSpc>
                <a:spcPct val="170000"/>
              </a:lnSpc>
            </a:pPr>
            <a:r>
              <a:rPr lang="en-GB" sz="1500" b="1" dirty="0">
                <a:latin typeface="Arial" panose="020B0604020202020204" pitchFamily="34" charset="0"/>
                <a:cs typeface="Arial" panose="020B0604020202020204" pitchFamily="34" charset="0"/>
              </a:rPr>
              <a:t>Common Assessment Criteria</a:t>
            </a:r>
          </a:p>
          <a:p>
            <a:pPr>
              <a:lnSpc>
                <a:spcPct val="170000"/>
              </a:lnSpc>
            </a:pPr>
            <a:r>
              <a:rPr lang="en-GB" sz="1500" dirty="0">
                <a:latin typeface="Arial" panose="020B0604020202020204" pitchFamily="34" charset="0"/>
                <a:cs typeface="Arial" panose="020B0604020202020204" pitchFamily="34" charset="0"/>
              </a:rPr>
              <a:t>Engagement with Literature Skills.</a:t>
            </a:r>
          </a:p>
          <a:p>
            <a:pPr>
              <a:lnSpc>
                <a:spcPct val="170000"/>
              </a:lnSpc>
            </a:pPr>
            <a:r>
              <a:rPr lang="en-GB" sz="1500" dirty="0">
                <a:latin typeface="Arial" panose="020B0604020202020204" pitchFamily="34" charset="0"/>
                <a:cs typeface="Arial" panose="020B0604020202020204" pitchFamily="34" charset="0"/>
              </a:rPr>
              <a:t>Knowledge and Understanding Skills </a:t>
            </a:r>
          </a:p>
          <a:p>
            <a:pPr>
              <a:lnSpc>
                <a:spcPct val="170000"/>
              </a:lnSpc>
            </a:pPr>
            <a:r>
              <a:rPr lang="en-GB" sz="1500" dirty="0">
                <a:latin typeface="Arial" panose="020B0604020202020204" pitchFamily="34" charset="0"/>
                <a:cs typeface="Arial" panose="020B0604020202020204" pitchFamily="34" charset="0"/>
              </a:rPr>
              <a:t>Cognitive and Intellectual Skills	</a:t>
            </a:r>
          </a:p>
          <a:p>
            <a:pPr>
              <a:lnSpc>
                <a:spcPct val="170000"/>
              </a:lnSpc>
            </a:pPr>
            <a:r>
              <a:rPr lang="en-GB" sz="1500" dirty="0">
                <a:latin typeface="Arial" panose="020B0604020202020204" pitchFamily="34" charset="0"/>
                <a:cs typeface="Arial" panose="020B0604020202020204" pitchFamily="34" charset="0"/>
              </a:rPr>
              <a:t>Practical Application Skills 	</a:t>
            </a:r>
          </a:p>
          <a:p>
            <a:pPr>
              <a:lnSpc>
                <a:spcPct val="170000"/>
              </a:lnSpc>
            </a:pPr>
            <a:r>
              <a:rPr lang="en-GB" sz="1500" dirty="0">
                <a:latin typeface="Arial" panose="020B0604020202020204" pitchFamily="34" charset="0"/>
                <a:cs typeface="Arial" panose="020B0604020202020204" pitchFamily="34" charset="0"/>
              </a:rPr>
              <a:t>Transferable Skills for Life &amp; Professional Practice </a:t>
            </a:r>
          </a:p>
        </p:txBody>
      </p:sp>
      <p:cxnSp>
        <p:nvCxnSpPr>
          <p:cNvPr id="8" name="Straight Connector 7">
            <a:extLst>
              <a:ext uri="{FF2B5EF4-FFF2-40B4-BE49-F238E27FC236}">
                <a16:creationId xmlns:a16="http://schemas.microsoft.com/office/drawing/2014/main" id="{5D2D0976-E7FE-B244-AB03-0247B2252541}"/>
              </a:ext>
            </a:extLst>
          </p:cNvPr>
          <p:cNvCxnSpPr/>
          <p:nvPr/>
        </p:nvCxnSpPr>
        <p:spPr>
          <a:xfrm>
            <a:off x="6384032" y="1944001"/>
            <a:ext cx="0" cy="2961374"/>
          </a:xfrm>
          <a:prstGeom prst="line">
            <a:avLst/>
          </a:prstGeom>
          <a:ln w="19050"/>
        </p:spPr>
        <p:style>
          <a:lnRef idx="1">
            <a:schemeClr val="dk1"/>
          </a:lnRef>
          <a:fillRef idx="0">
            <a:schemeClr val="dk1"/>
          </a:fillRef>
          <a:effectRef idx="0">
            <a:schemeClr val="dk1"/>
          </a:effectRef>
          <a:fontRef idx="minor">
            <a:schemeClr val="tx1"/>
          </a:fontRef>
        </p:style>
      </p:cxnSp>
      <p:sp>
        <p:nvSpPr>
          <p:cNvPr id="9" name="TextBox 8">
            <a:extLst>
              <a:ext uri="{FF2B5EF4-FFF2-40B4-BE49-F238E27FC236}">
                <a16:creationId xmlns:a16="http://schemas.microsoft.com/office/drawing/2014/main" id="{1F8413DB-875C-2540-B615-A8464A40311F}"/>
              </a:ext>
            </a:extLst>
          </p:cNvPr>
          <p:cNvSpPr txBox="1"/>
          <p:nvPr/>
        </p:nvSpPr>
        <p:spPr>
          <a:xfrm>
            <a:off x="9847192" y="2132856"/>
            <a:ext cx="497280" cy="2392450"/>
          </a:xfrm>
          <a:prstGeom prst="rect">
            <a:avLst/>
          </a:prstGeom>
          <a:noFill/>
        </p:spPr>
        <p:txBody>
          <a:bodyPr wrap="square" rtlCol="0">
            <a:spAutoFit/>
          </a:bodyPr>
          <a:lstStyle/>
          <a:p>
            <a:pPr>
              <a:lnSpc>
                <a:spcPct val="170000"/>
              </a:lnSpc>
            </a:pPr>
            <a:r>
              <a:rPr lang="en-GB" sz="1500" dirty="0">
                <a:latin typeface="Arial" panose="020B0604020202020204" pitchFamily="34" charset="0"/>
                <a:cs typeface="Arial" panose="020B0604020202020204" pitchFamily="34" charset="0"/>
              </a:rPr>
              <a:t>20</a:t>
            </a:r>
          </a:p>
          <a:p>
            <a:pPr>
              <a:lnSpc>
                <a:spcPct val="170000"/>
              </a:lnSpc>
            </a:pPr>
            <a:r>
              <a:rPr lang="en-GB" sz="1500" dirty="0">
                <a:latin typeface="Arial" panose="020B0604020202020204" pitchFamily="34" charset="0"/>
                <a:cs typeface="Arial" panose="020B0604020202020204" pitchFamily="34" charset="0"/>
              </a:rPr>
              <a:t>30</a:t>
            </a:r>
          </a:p>
          <a:p>
            <a:pPr>
              <a:lnSpc>
                <a:spcPct val="170000"/>
              </a:lnSpc>
            </a:pPr>
            <a:r>
              <a:rPr lang="en-GB" sz="1500" dirty="0">
                <a:latin typeface="Arial" panose="020B0604020202020204" pitchFamily="34" charset="0"/>
                <a:cs typeface="Arial" panose="020B0604020202020204" pitchFamily="34" charset="0"/>
              </a:rPr>
              <a:t>30</a:t>
            </a:r>
          </a:p>
          <a:p>
            <a:pPr>
              <a:lnSpc>
                <a:spcPct val="170000"/>
              </a:lnSpc>
            </a:pPr>
            <a:r>
              <a:rPr lang="en-GB" sz="1500" dirty="0">
                <a:latin typeface="Arial" panose="020B0604020202020204" pitchFamily="34" charset="0"/>
                <a:cs typeface="Arial" panose="020B0604020202020204" pitchFamily="34" charset="0"/>
              </a:rPr>
              <a:t>10</a:t>
            </a:r>
          </a:p>
          <a:p>
            <a:pPr>
              <a:lnSpc>
                <a:spcPct val="170000"/>
              </a:lnSpc>
            </a:pPr>
            <a:endParaRPr lang="en-GB" sz="1500" dirty="0">
              <a:latin typeface="Arial" panose="020B0604020202020204" pitchFamily="34" charset="0"/>
              <a:cs typeface="Arial" panose="020B0604020202020204" pitchFamily="34" charset="0"/>
            </a:endParaRPr>
          </a:p>
          <a:p>
            <a:pPr>
              <a:lnSpc>
                <a:spcPct val="170000"/>
              </a:lnSpc>
            </a:pPr>
            <a:r>
              <a:rPr lang="en-GB" sz="1500" dirty="0">
                <a:latin typeface="Arial" panose="020B0604020202020204" pitchFamily="34" charset="0"/>
                <a:cs typeface="Arial" panose="020B0604020202020204" pitchFamily="34" charset="0"/>
              </a:rPr>
              <a:t>10</a:t>
            </a:r>
          </a:p>
        </p:txBody>
      </p:sp>
      <p:sp>
        <p:nvSpPr>
          <p:cNvPr id="2" name="TextBox 1">
            <a:extLst>
              <a:ext uri="{FF2B5EF4-FFF2-40B4-BE49-F238E27FC236}">
                <a16:creationId xmlns:a16="http://schemas.microsoft.com/office/drawing/2014/main" id="{F8FD7420-4331-584C-A3BF-5863AF669A90}"/>
              </a:ext>
            </a:extLst>
          </p:cNvPr>
          <p:cNvSpPr txBox="1"/>
          <p:nvPr/>
        </p:nvSpPr>
        <p:spPr>
          <a:xfrm>
            <a:off x="1777703" y="5206181"/>
            <a:ext cx="3690434" cy="369332"/>
          </a:xfrm>
          <a:prstGeom prst="rect">
            <a:avLst/>
          </a:prstGeom>
          <a:noFill/>
        </p:spPr>
        <p:txBody>
          <a:bodyPr wrap="none" rtlCol="0">
            <a:spAutoFit/>
          </a:bodyPr>
          <a:lstStyle/>
          <a:p>
            <a:r>
              <a:rPr lang="en-US" dirty="0">
                <a:solidFill>
                  <a:srgbClr val="FF0000"/>
                </a:solidFill>
              </a:rPr>
              <a:t>Submission date: </a:t>
            </a:r>
            <a:r>
              <a:rPr lang="en-US" u="sng" dirty="0">
                <a:solidFill>
                  <a:srgbClr val="FF0000"/>
                </a:solidFill>
              </a:rPr>
              <a:t>17 December 2020</a:t>
            </a:r>
          </a:p>
        </p:txBody>
      </p:sp>
    </p:spTree>
    <p:extLst>
      <p:ext uri="{BB962C8B-B14F-4D97-AF65-F5344CB8AC3E}">
        <p14:creationId xmlns:p14="http://schemas.microsoft.com/office/powerpoint/2010/main" val="22247910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94C0770-0B80-3D4F-9B2F-45DF0D7C261B}"/>
              </a:ext>
            </a:extLst>
          </p:cNvPr>
          <p:cNvSpPr>
            <a:spLocks noGrp="1"/>
          </p:cNvSpPr>
          <p:nvPr>
            <p:ph idx="1"/>
          </p:nvPr>
        </p:nvSpPr>
        <p:spPr>
          <a:xfrm>
            <a:off x="609600" y="1174746"/>
            <a:ext cx="10972800" cy="4342487"/>
          </a:xfrm>
        </p:spPr>
        <p:txBody>
          <a:bodyPr>
            <a:normAutofit fontScale="92500" lnSpcReduction="10000"/>
          </a:bodyPr>
          <a:lstStyle/>
          <a:p>
            <a:pPr marL="0" indent="0">
              <a:buNone/>
            </a:pPr>
            <a:r>
              <a:rPr lang="en-GB" sz="2400" dirty="0"/>
              <a:t>Delivery Sessions:</a:t>
            </a:r>
            <a:br>
              <a:rPr lang="en-GB" sz="2400" dirty="0"/>
            </a:br>
            <a:endParaRPr lang="en-GB" sz="2400" dirty="0"/>
          </a:p>
          <a:p>
            <a:pPr marL="457200" indent="-457200">
              <a:buFont typeface="+mj-lt"/>
              <a:buAutoNum type="arabicPeriod"/>
            </a:pPr>
            <a:r>
              <a:rPr lang="en-GB" sz="2400" dirty="0"/>
              <a:t>Organisational culture, ethos and values.</a:t>
            </a:r>
          </a:p>
          <a:p>
            <a:pPr marL="457200" indent="-457200">
              <a:buFont typeface="+mj-lt"/>
              <a:buAutoNum type="arabicPeriod"/>
            </a:pPr>
            <a:r>
              <a:rPr lang="en-GB" sz="2400" dirty="0"/>
              <a:t>Personal ethical standards, values and beliefs.</a:t>
            </a:r>
          </a:p>
          <a:p>
            <a:pPr marL="457200" lvl="0" indent="-457200">
              <a:buFont typeface="+mj-lt"/>
              <a:buAutoNum type="arabicPeriod"/>
            </a:pPr>
            <a:r>
              <a:rPr lang="en-GB" sz="2400" dirty="0"/>
              <a:t>Formal and informal relationships between departments and people.</a:t>
            </a:r>
          </a:p>
          <a:p>
            <a:pPr marL="457200" indent="-457200">
              <a:buFont typeface="+mj-lt"/>
              <a:buAutoNum type="arabicPeriod"/>
            </a:pPr>
            <a:r>
              <a:rPr lang="en-GB" sz="2400" b="1" dirty="0"/>
              <a:t>Communication channels for sharing information and building relationships.</a:t>
            </a:r>
          </a:p>
          <a:p>
            <a:pPr marL="457200" lvl="0" indent="-457200">
              <a:buFont typeface="+mj-lt"/>
              <a:buAutoNum type="arabicPeriod"/>
            </a:pPr>
            <a:r>
              <a:rPr lang="en-GB" sz="2400" dirty="0"/>
              <a:t>Establishing a culture of sustainability within the workplace.</a:t>
            </a:r>
          </a:p>
          <a:p>
            <a:pPr marL="457200" lvl="0" indent="-457200">
              <a:buFont typeface="+mj-lt"/>
              <a:buAutoNum type="arabicPeriod"/>
            </a:pPr>
            <a:r>
              <a:rPr lang="en-GB" sz="2400" dirty="0"/>
              <a:t>Corporate social and environmental responsibility.</a:t>
            </a:r>
          </a:p>
          <a:p>
            <a:pPr marL="457200" lvl="0" indent="-457200">
              <a:buFont typeface="+mj-lt"/>
              <a:buAutoNum type="arabicPeriod"/>
            </a:pPr>
            <a:r>
              <a:rPr lang="en-GB" sz="2400" dirty="0"/>
              <a:t>Barriers to effective functioning in the organisation and ways to overcome them.</a:t>
            </a:r>
          </a:p>
          <a:p>
            <a:pPr marL="457200" indent="-457200">
              <a:buFont typeface="+mj-lt"/>
              <a:buAutoNum type="arabicPeriod"/>
            </a:pPr>
            <a:r>
              <a:rPr lang="en-GB" sz="2400" dirty="0"/>
              <a:t>Impact of external forces on the organisation</a:t>
            </a:r>
          </a:p>
          <a:p>
            <a:pPr marL="457200" indent="-457200">
              <a:buFont typeface="+mj-lt"/>
              <a:buAutoNum type="arabicPeriod"/>
            </a:pPr>
            <a:r>
              <a:rPr lang="en-GB" sz="2400" dirty="0"/>
              <a:t>Organisational Efficiency</a:t>
            </a:r>
          </a:p>
          <a:p>
            <a:pPr lvl="0"/>
            <a:endParaRPr lang="en-GB" dirty="0"/>
          </a:p>
          <a:p>
            <a:endParaRPr lang="en-US" dirty="0"/>
          </a:p>
        </p:txBody>
      </p:sp>
      <p:sp>
        <p:nvSpPr>
          <p:cNvPr id="8" name="Title 1">
            <a:extLst>
              <a:ext uri="{FF2B5EF4-FFF2-40B4-BE49-F238E27FC236}">
                <a16:creationId xmlns:a16="http://schemas.microsoft.com/office/drawing/2014/main" id="{BB9AC8D8-406F-1D48-B063-6916B1C19A01}"/>
              </a:ext>
            </a:extLst>
          </p:cNvPr>
          <p:cNvSpPr>
            <a:spLocks noGrp="1"/>
          </p:cNvSpPr>
          <p:nvPr>
            <p:ph type="title"/>
          </p:nvPr>
        </p:nvSpPr>
        <p:spPr>
          <a:xfrm>
            <a:off x="581891" y="119743"/>
            <a:ext cx="11000509" cy="1143000"/>
          </a:xfrm>
        </p:spPr>
        <p:txBody>
          <a:bodyPr>
            <a:noAutofit/>
          </a:bodyPr>
          <a:lstStyle/>
          <a:p>
            <a:r>
              <a:rPr lang="en-GB" altLang="en-US" sz="2400" dirty="0">
                <a:latin typeface="Arial" panose="020B0604020202020204" pitchFamily="34" charset="0"/>
                <a:cs typeface="Arial" panose="020B0604020202020204" pitchFamily="34" charset="0"/>
              </a:rPr>
              <a:t> </a:t>
            </a:r>
            <a:r>
              <a:rPr lang="en-GB" sz="2400" dirty="0"/>
              <a:t>Workplace Culture &amp; its Impact on  Organisational Efficiency </a:t>
            </a:r>
            <a:r>
              <a:rPr lang="en-GB" altLang="en-US" sz="2400"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40063358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0E3BDA-E623-874B-8F07-664FE086263C}"/>
              </a:ext>
            </a:extLst>
          </p:cNvPr>
          <p:cNvSpPr>
            <a:spLocks noGrp="1"/>
          </p:cNvSpPr>
          <p:nvPr>
            <p:ph type="title"/>
          </p:nvPr>
        </p:nvSpPr>
        <p:spPr/>
        <p:txBody>
          <a:bodyPr/>
          <a:lstStyle/>
          <a:p>
            <a:r>
              <a:rPr lang="en-GB" dirty="0"/>
              <a:t>Communication channels for </a:t>
            </a:r>
            <a:br>
              <a:rPr lang="en-GB" dirty="0"/>
            </a:br>
            <a:r>
              <a:rPr lang="en-GB" dirty="0"/>
              <a:t>sharing information and building relationships.</a:t>
            </a:r>
          </a:p>
        </p:txBody>
      </p:sp>
      <p:sp>
        <p:nvSpPr>
          <p:cNvPr id="3" name="Content Placeholder 2">
            <a:extLst>
              <a:ext uri="{FF2B5EF4-FFF2-40B4-BE49-F238E27FC236}">
                <a16:creationId xmlns:a16="http://schemas.microsoft.com/office/drawing/2014/main" id="{7C858357-87D1-B342-A006-8B67E29BF00A}"/>
              </a:ext>
            </a:extLst>
          </p:cNvPr>
          <p:cNvSpPr>
            <a:spLocks noGrp="1"/>
          </p:cNvSpPr>
          <p:nvPr>
            <p:ph idx="1"/>
          </p:nvPr>
        </p:nvSpPr>
        <p:spPr>
          <a:xfrm>
            <a:off x="609600" y="1600201"/>
            <a:ext cx="7428271" cy="3917032"/>
          </a:xfrm>
        </p:spPr>
        <p:txBody>
          <a:bodyPr>
            <a:normAutofit/>
          </a:bodyPr>
          <a:lstStyle/>
          <a:p>
            <a:pPr marL="0" indent="0">
              <a:buNone/>
            </a:pPr>
            <a:r>
              <a:rPr lang="en-US" sz="2400" dirty="0"/>
              <a:t>This session will examine:</a:t>
            </a:r>
            <a:br>
              <a:rPr lang="en-US" sz="2400" dirty="0"/>
            </a:br>
            <a:endParaRPr lang="en-US" sz="2400" dirty="0"/>
          </a:p>
          <a:p>
            <a:r>
              <a:rPr lang="en-US" sz="2400" dirty="0"/>
              <a:t>Collaboration</a:t>
            </a:r>
          </a:p>
          <a:p>
            <a:r>
              <a:rPr lang="en-US" sz="2400" dirty="0"/>
              <a:t>Communication</a:t>
            </a:r>
          </a:p>
          <a:p>
            <a:r>
              <a:rPr lang="en-US" sz="2400" dirty="0"/>
              <a:t>Connectedness</a:t>
            </a:r>
          </a:p>
          <a:p>
            <a:pPr marL="0" indent="0">
              <a:buNone/>
            </a:pPr>
            <a:br>
              <a:rPr lang="en-US" sz="2400" dirty="0"/>
            </a:br>
            <a:r>
              <a:rPr lang="en-US" sz="2400" dirty="0"/>
              <a:t>Through the lens of culture and improving efficiency</a:t>
            </a:r>
          </a:p>
          <a:p>
            <a:pPr marL="0" indent="0">
              <a:buNone/>
            </a:pPr>
            <a:endParaRPr lang="en-US" dirty="0"/>
          </a:p>
        </p:txBody>
      </p:sp>
      <p:sp>
        <p:nvSpPr>
          <p:cNvPr id="4" name="Slide Number Placeholder 3">
            <a:extLst>
              <a:ext uri="{FF2B5EF4-FFF2-40B4-BE49-F238E27FC236}">
                <a16:creationId xmlns:a16="http://schemas.microsoft.com/office/drawing/2014/main" id="{DA989CCF-93AF-754D-95A7-ADFF41B02A13}"/>
              </a:ext>
            </a:extLst>
          </p:cNvPr>
          <p:cNvSpPr>
            <a:spLocks noGrp="1"/>
          </p:cNvSpPr>
          <p:nvPr>
            <p:ph type="sldNum" sz="quarter" idx="12"/>
          </p:nvPr>
        </p:nvSpPr>
        <p:spPr/>
        <p:txBody>
          <a:bodyPr/>
          <a:lstStyle/>
          <a:p>
            <a:fld id="{3D165440-4880-415F-9146-4793BDD623F8}" type="slidenum">
              <a:rPr lang="en-GB" smtClean="0"/>
              <a:t>4</a:t>
            </a:fld>
            <a:endParaRPr lang="en-GB"/>
          </a:p>
        </p:txBody>
      </p:sp>
      <p:pic>
        <p:nvPicPr>
          <p:cNvPr id="9" name="Picture 8">
            <a:extLst>
              <a:ext uri="{FF2B5EF4-FFF2-40B4-BE49-F238E27FC236}">
                <a16:creationId xmlns:a16="http://schemas.microsoft.com/office/drawing/2014/main" id="{31CD69F3-942B-4144-A209-CFD2F6B3D25D}"/>
              </a:ext>
            </a:extLst>
          </p:cNvPr>
          <p:cNvPicPr>
            <a:picLocks noChangeAspect="1"/>
          </p:cNvPicPr>
          <p:nvPr/>
        </p:nvPicPr>
        <p:blipFill>
          <a:blip r:embed="rId3"/>
          <a:stretch>
            <a:fillRect/>
          </a:stretch>
        </p:blipFill>
        <p:spPr>
          <a:xfrm>
            <a:off x="7779620" y="1828800"/>
            <a:ext cx="3802780" cy="2115357"/>
          </a:xfrm>
          <a:prstGeom prst="rect">
            <a:avLst/>
          </a:prstGeom>
        </p:spPr>
      </p:pic>
    </p:spTree>
    <p:extLst>
      <p:ext uri="{BB962C8B-B14F-4D97-AF65-F5344CB8AC3E}">
        <p14:creationId xmlns:p14="http://schemas.microsoft.com/office/powerpoint/2010/main" val="41826264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8D4214-2190-5449-998F-16ED2EFD5FE6}"/>
              </a:ext>
            </a:extLst>
          </p:cNvPr>
          <p:cNvSpPr>
            <a:spLocks noGrp="1"/>
          </p:cNvSpPr>
          <p:nvPr>
            <p:ph type="title"/>
          </p:nvPr>
        </p:nvSpPr>
        <p:spPr/>
        <p:txBody>
          <a:bodyPr/>
          <a:lstStyle/>
          <a:p>
            <a:r>
              <a:rPr lang="en-US" dirty="0"/>
              <a:t>Collaboration</a:t>
            </a:r>
          </a:p>
        </p:txBody>
      </p:sp>
      <p:sp>
        <p:nvSpPr>
          <p:cNvPr id="3" name="Content Placeholder 2">
            <a:extLst>
              <a:ext uri="{FF2B5EF4-FFF2-40B4-BE49-F238E27FC236}">
                <a16:creationId xmlns:a16="http://schemas.microsoft.com/office/drawing/2014/main" id="{D64E9A68-37A6-EF4E-8E62-EF0224B58F0C}"/>
              </a:ext>
            </a:extLst>
          </p:cNvPr>
          <p:cNvSpPr>
            <a:spLocks noGrp="1"/>
          </p:cNvSpPr>
          <p:nvPr>
            <p:ph idx="1"/>
          </p:nvPr>
        </p:nvSpPr>
        <p:spPr>
          <a:xfrm>
            <a:off x="636388" y="1174746"/>
            <a:ext cx="3318639" cy="2051148"/>
          </a:xfrm>
        </p:spPr>
        <p:txBody>
          <a:bodyPr>
            <a:noAutofit/>
          </a:bodyPr>
          <a:lstStyle/>
          <a:p>
            <a:r>
              <a:rPr lang="en-US" sz="1800" dirty="0"/>
              <a:t>Why collaborate in work?</a:t>
            </a:r>
            <a:br>
              <a:rPr lang="en-US" sz="1800" dirty="0"/>
            </a:br>
            <a:endParaRPr lang="en-US" sz="1800" dirty="0"/>
          </a:p>
          <a:p>
            <a:r>
              <a:rPr lang="en-US" sz="1800" dirty="0"/>
              <a:t>To work effectively</a:t>
            </a:r>
          </a:p>
          <a:p>
            <a:r>
              <a:rPr lang="en-US" sz="1800" dirty="0"/>
              <a:t>Common tasks</a:t>
            </a:r>
            <a:br>
              <a:rPr lang="en-US" sz="1800" dirty="0"/>
            </a:br>
            <a:endParaRPr lang="en-US" sz="1800" dirty="0"/>
          </a:p>
        </p:txBody>
      </p:sp>
      <p:sp>
        <p:nvSpPr>
          <p:cNvPr id="4" name="Slide Number Placeholder 3">
            <a:extLst>
              <a:ext uri="{FF2B5EF4-FFF2-40B4-BE49-F238E27FC236}">
                <a16:creationId xmlns:a16="http://schemas.microsoft.com/office/drawing/2014/main" id="{9F7C5384-2126-C046-BD00-A836E289E871}"/>
              </a:ext>
            </a:extLst>
          </p:cNvPr>
          <p:cNvSpPr>
            <a:spLocks noGrp="1"/>
          </p:cNvSpPr>
          <p:nvPr>
            <p:ph type="sldNum" sz="quarter" idx="12"/>
          </p:nvPr>
        </p:nvSpPr>
        <p:spPr/>
        <p:txBody>
          <a:bodyPr/>
          <a:lstStyle/>
          <a:p>
            <a:fld id="{3D165440-4880-415F-9146-4793BDD623F8}" type="slidenum">
              <a:rPr lang="en-GB" smtClean="0"/>
              <a:t>5</a:t>
            </a:fld>
            <a:endParaRPr lang="en-GB"/>
          </a:p>
        </p:txBody>
      </p:sp>
      <p:sp>
        <p:nvSpPr>
          <p:cNvPr id="5" name="Content Placeholder 2">
            <a:extLst>
              <a:ext uri="{FF2B5EF4-FFF2-40B4-BE49-F238E27FC236}">
                <a16:creationId xmlns:a16="http://schemas.microsoft.com/office/drawing/2014/main" id="{0BC2C0BD-DA67-F64B-B035-313A4184E884}"/>
              </a:ext>
            </a:extLst>
          </p:cNvPr>
          <p:cNvSpPr txBox="1">
            <a:spLocks/>
          </p:cNvSpPr>
          <p:nvPr/>
        </p:nvSpPr>
        <p:spPr>
          <a:xfrm>
            <a:off x="6680768" y="961104"/>
            <a:ext cx="4124632" cy="39170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1800" dirty="0" err="1"/>
              <a:t>Behavioural</a:t>
            </a:r>
            <a:r>
              <a:rPr lang="en-US" sz="1800" dirty="0"/>
              <a:t> Indicators </a:t>
            </a:r>
          </a:p>
          <a:p>
            <a:pPr marL="0" indent="0">
              <a:buNone/>
            </a:pPr>
            <a:endParaRPr lang="en-US" sz="1800" dirty="0"/>
          </a:p>
          <a:p>
            <a:r>
              <a:rPr lang="en-US" sz="1800" dirty="0"/>
              <a:t>Build &amp; Maintain Relationships</a:t>
            </a:r>
          </a:p>
          <a:p>
            <a:pPr lvl="1">
              <a:buFont typeface="Arial" panose="020B0604020202020204" pitchFamily="34" charset="0"/>
              <a:buChar char="•"/>
            </a:pPr>
            <a:r>
              <a:rPr lang="en-US" sz="1800" dirty="0"/>
              <a:t>Feedback</a:t>
            </a:r>
          </a:p>
          <a:p>
            <a:pPr lvl="1">
              <a:buFont typeface="Arial" panose="020B0604020202020204" pitchFamily="34" charset="0"/>
              <a:buChar char="•"/>
            </a:pPr>
            <a:r>
              <a:rPr lang="en-US" sz="1800" dirty="0"/>
              <a:t>Credit</a:t>
            </a:r>
          </a:p>
          <a:p>
            <a:pPr lvl="1">
              <a:buFont typeface="Arial" panose="020B0604020202020204" pitchFamily="34" charset="0"/>
              <a:buChar char="•"/>
            </a:pPr>
            <a:r>
              <a:rPr lang="en-US" sz="1800" dirty="0"/>
              <a:t>Acknowledge others</a:t>
            </a:r>
          </a:p>
          <a:p>
            <a:pPr lvl="1">
              <a:buFont typeface="Arial" panose="020B0604020202020204" pitchFamily="34" charset="0"/>
              <a:buChar char="•"/>
            </a:pPr>
            <a:r>
              <a:rPr lang="en-US" sz="1800" dirty="0"/>
              <a:t>Listen &amp; support</a:t>
            </a:r>
          </a:p>
          <a:p>
            <a:r>
              <a:rPr lang="en-US" sz="1800" dirty="0"/>
              <a:t>Achieving a Task</a:t>
            </a:r>
          </a:p>
          <a:p>
            <a:pPr lvl="1">
              <a:buFont typeface="Arial" panose="020B0604020202020204" pitchFamily="34" charset="0"/>
              <a:buChar char="•"/>
            </a:pPr>
            <a:r>
              <a:rPr lang="en-US" sz="1800" dirty="0"/>
              <a:t>Problem solving</a:t>
            </a:r>
          </a:p>
          <a:p>
            <a:pPr lvl="1">
              <a:buFont typeface="Arial" panose="020B0604020202020204" pitchFamily="34" charset="0"/>
              <a:buChar char="•"/>
            </a:pPr>
            <a:r>
              <a:rPr lang="en-US" sz="1800" dirty="0"/>
              <a:t>Shared goals</a:t>
            </a:r>
          </a:p>
          <a:p>
            <a:pPr lvl="1">
              <a:buFont typeface="Arial" panose="020B0604020202020204" pitchFamily="34" charset="0"/>
              <a:buChar char="•"/>
            </a:pPr>
            <a:r>
              <a:rPr lang="en-US" sz="1800" dirty="0"/>
              <a:t>Mutual understanding</a:t>
            </a:r>
          </a:p>
          <a:p>
            <a:pPr lvl="1">
              <a:buFont typeface="Arial" panose="020B0604020202020204" pitchFamily="34" charset="0"/>
              <a:buChar char="•"/>
            </a:pPr>
            <a:r>
              <a:rPr lang="en-US" sz="1800" dirty="0"/>
              <a:t>Progression</a:t>
            </a:r>
          </a:p>
        </p:txBody>
      </p:sp>
      <p:graphicFrame>
        <p:nvGraphicFramePr>
          <p:cNvPr id="7" name="Diagram 6">
            <a:extLst>
              <a:ext uri="{FF2B5EF4-FFF2-40B4-BE49-F238E27FC236}">
                <a16:creationId xmlns:a16="http://schemas.microsoft.com/office/drawing/2014/main" id="{46C0D0CD-FE71-A14F-9984-ACA59DD13455}"/>
              </a:ext>
            </a:extLst>
          </p:cNvPr>
          <p:cNvGraphicFramePr/>
          <p:nvPr>
            <p:extLst>
              <p:ext uri="{D42A27DB-BD31-4B8C-83A1-F6EECF244321}">
                <p14:modId xmlns:p14="http://schemas.microsoft.com/office/powerpoint/2010/main" val="3503169828"/>
              </p:ext>
            </p:extLst>
          </p:nvPr>
        </p:nvGraphicFramePr>
        <p:xfrm>
          <a:off x="3955027" y="812469"/>
          <a:ext cx="2507225" cy="277570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7">
            <a:extLst>
              <a:ext uri="{FF2B5EF4-FFF2-40B4-BE49-F238E27FC236}">
                <a16:creationId xmlns:a16="http://schemas.microsoft.com/office/drawing/2014/main" id="{2366FCD4-06B8-EA43-A268-2552020956C1}"/>
              </a:ext>
            </a:extLst>
          </p:cNvPr>
          <p:cNvSpPr txBox="1"/>
          <p:nvPr/>
        </p:nvSpPr>
        <p:spPr>
          <a:xfrm>
            <a:off x="417872" y="3872759"/>
            <a:ext cx="5348747" cy="1754326"/>
          </a:xfrm>
          <a:prstGeom prst="rect">
            <a:avLst/>
          </a:prstGeom>
          <a:noFill/>
        </p:spPr>
        <p:txBody>
          <a:bodyPr wrap="square" rtlCol="0">
            <a:spAutoFit/>
          </a:bodyPr>
          <a:lstStyle/>
          <a:p>
            <a:r>
              <a:rPr lang="en-GB" dirty="0">
                <a:solidFill>
                  <a:srgbClr val="FF0000"/>
                </a:solidFill>
                <a:latin typeface="Arial Rounded MT Bold" panose="020F0704030504030204" pitchFamily="34" charset="77"/>
              </a:rPr>
              <a:t>Consider how culture in your organisation encourages or affects collaboration?</a:t>
            </a:r>
            <a:br>
              <a:rPr lang="en-GB" dirty="0">
                <a:solidFill>
                  <a:srgbClr val="FF0000"/>
                </a:solidFill>
                <a:latin typeface="Arial Rounded MT Bold" panose="020F0704030504030204" pitchFamily="34" charset="77"/>
              </a:rPr>
            </a:br>
            <a:br>
              <a:rPr lang="en-GB" dirty="0">
                <a:solidFill>
                  <a:srgbClr val="FF0000"/>
                </a:solidFill>
                <a:latin typeface="Arial Rounded MT Bold" panose="020F0704030504030204" pitchFamily="34" charset="77"/>
              </a:rPr>
            </a:br>
            <a:r>
              <a:rPr lang="en-GB" dirty="0">
                <a:solidFill>
                  <a:srgbClr val="FF0000"/>
                </a:solidFill>
                <a:latin typeface="Arial Rounded MT Bold" panose="020F0704030504030204" pitchFamily="34" charset="77"/>
              </a:rPr>
              <a:t>What points can you identify?</a:t>
            </a:r>
            <a:br>
              <a:rPr lang="en-GB" dirty="0">
                <a:solidFill>
                  <a:srgbClr val="FF0000"/>
                </a:solidFill>
                <a:latin typeface="Arial Rounded MT Bold" panose="020F0704030504030204" pitchFamily="34" charset="77"/>
              </a:rPr>
            </a:br>
            <a:r>
              <a:rPr lang="en-GB" dirty="0">
                <a:solidFill>
                  <a:srgbClr val="FF0000"/>
                </a:solidFill>
                <a:latin typeface="Arial Rounded MT Bold" panose="020F0704030504030204" pitchFamily="34" charset="77"/>
              </a:rPr>
              <a:t>Any improvements/recommendations?</a:t>
            </a:r>
          </a:p>
          <a:p>
            <a:endParaRPr lang="en-US" dirty="0"/>
          </a:p>
        </p:txBody>
      </p:sp>
    </p:spTree>
    <p:extLst>
      <p:ext uri="{BB962C8B-B14F-4D97-AF65-F5344CB8AC3E}">
        <p14:creationId xmlns:p14="http://schemas.microsoft.com/office/powerpoint/2010/main" val="5207949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DF90FE-F25A-3F4B-8F9E-E778B80F3A3B}"/>
              </a:ext>
            </a:extLst>
          </p:cNvPr>
          <p:cNvSpPr>
            <a:spLocks noGrp="1"/>
          </p:cNvSpPr>
          <p:nvPr>
            <p:ph type="title"/>
          </p:nvPr>
        </p:nvSpPr>
        <p:spPr/>
        <p:txBody>
          <a:bodyPr/>
          <a:lstStyle/>
          <a:p>
            <a:r>
              <a:rPr lang="en-US" dirty="0"/>
              <a:t>Communication</a:t>
            </a:r>
          </a:p>
        </p:txBody>
      </p:sp>
      <p:sp>
        <p:nvSpPr>
          <p:cNvPr id="3" name="Content Placeholder 2">
            <a:extLst>
              <a:ext uri="{FF2B5EF4-FFF2-40B4-BE49-F238E27FC236}">
                <a16:creationId xmlns:a16="http://schemas.microsoft.com/office/drawing/2014/main" id="{58FD29B8-72E8-E44D-A72F-AF5FD8713271}"/>
              </a:ext>
            </a:extLst>
          </p:cNvPr>
          <p:cNvSpPr>
            <a:spLocks noGrp="1"/>
          </p:cNvSpPr>
          <p:nvPr>
            <p:ph idx="1"/>
          </p:nvPr>
        </p:nvSpPr>
        <p:spPr>
          <a:xfrm>
            <a:off x="609600" y="1600201"/>
            <a:ext cx="3814916" cy="3917032"/>
          </a:xfrm>
        </p:spPr>
        <p:txBody>
          <a:bodyPr>
            <a:normAutofit/>
          </a:bodyPr>
          <a:lstStyle/>
          <a:p>
            <a:r>
              <a:rPr lang="en-US" sz="2200" dirty="0"/>
              <a:t>Messaging</a:t>
            </a:r>
          </a:p>
          <a:p>
            <a:pPr lvl="1">
              <a:buFont typeface="Arial" panose="020B0604020202020204" pitchFamily="34" charset="0"/>
              <a:buChar char="•"/>
            </a:pPr>
            <a:r>
              <a:rPr lang="en-US" sz="2200" dirty="0"/>
              <a:t>E-mail</a:t>
            </a:r>
          </a:p>
          <a:p>
            <a:pPr lvl="1">
              <a:buFont typeface="Arial" panose="020B0604020202020204" pitchFamily="34" charset="0"/>
              <a:buChar char="•"/>
            </a:pPr>
            <a:r>
              <a:rPr lang="en-US" sz="2200" dirty="0"/>
              <a:t>Instant messaging</a:t>
            </a:r>
          </a:p>
          <a:p>
            <a:pPr lvl="1">
              <a:buFont typeface="Arial" panose="020B0604020202020204" pitchFamily="34" charset="0"/>
              <a:buChar char="•"/>
            </a:pPr>
            <a:r>
              <a:rPr lang="en-US" sz="2200" dirty="0"/>
              <a:t>Mobile messaging</a:t>
            </a:r>
          </a:p>
          <a:p>
            <a:r>
              <a:rPr lang="en-US" sz="2200" dirty="0"/>
              <a:t>Talking</a:t>
            </a:r>
          </a:p>
          <a:p>
            <a:r>
              <a:rPr lang="en-US" sz="2200" dirty="0"/>
              <a:t>Meeting</a:t>
            </a:r>
          </a:p>
          <a:p>
            <a:r>
              <a:rPr lang="en-US" sz="2200" dirty="0"/>
              <a:t>Write</a:t>
            </a:r>
          </a:p>
          <a:p>
            <a:pPr lvl="1">
              <a:buFont typeface="Arial" panose="020B0604020202020204" pitchFamily="34" charset="0"/>
              <a:buChar char="•"/>
            </a:pPr>
            <a:r>
              <a:rPr lang="en-US" sz="2200" dirty="0"/>
              <a:t>Formal/informal</a:t>
            </a:r>
          </a:p>
          <a:p>
            <a:endParaRPr lang="en-US" dirty="0"/>
          </a:p>
        </p:txBody>
      </p:sp>
      <p:sp>
        <p:nvSpPr>
          <p:cNvPr id="4" name="Slide Number Placeholder 3">
            <a:extLst>
              <a:ext uri="{FF2B5EF4-FFF2-40B4-BE49-F238E27FC236}">
                <a16:creationId xmlns:a16="http://schemas.microsoft.com/office/drawing/2014/main" id="{0C1CFBAF-1732-5742-A66B-A099FB70A92C}"/>
              </a:ext>
            </a:extLst>
          </p:cNvPr>
          <p:cNvSpPr>
            <a:spLocks noGrp="1"/>
          </p:cNvSpPr>
          <p:nvPr>
            <p:ph type="sldNum" sz="quarter" idx="12"/>
          </p:nvPr>
        </p:nvSpPr>
        <p:spPr/>
        <p:txBody>
          <a:bodyPr/>
          <a:lstStyle/>
          <a:p>
            <a:fld id="{3D165440-4880-415F-9146-4793BDD623F8}" type="slidenum">
              <a:rPr lang="en-GB" smtClean="0"/>
              <a:t>6</a:t>
            </a:fld>
            <a:endParaRPr lang="en-GB"/>
          </a:p>
        </p:txBody>
      </p:sp>
      <p:pic>
        <p:nvPicPr>
          <p:cNvPr id="6" name="Picture 5">
            <a:extLst>
              <a:ext uri="{FF2B5EF4-FFF2-40B4-BE49-F238E27FC236}">
                <a16:creationId xmlns:a16="http://schemas.microsoft.com/office/drawing/2014/main" id="{823311AF-FC97-E345-8BEF-6AED5633928A}"/>
              </a:ext>
            </a:extLst>
          </p:cNvPr>
          <p:cNvPicPr>
            <a:picLocks noChangeAspect="1"/>
          </p:cNvPicPr>
          <p:nvPr/>
        </p:nvPicPr>
        <p:blipFill>
          <a:blip r:embed="rId3"/>
          <a:stretch>
            <a:fillRect/>
          </a:stretch>
        </p:blipFill>
        <p:spPr>
          <a:xfrm>
            <a:off x="9596265" y="984386"/>
            <a:ext cx="1685021" cy="1054100"/>
          </a:xfrm>
          <a:prstGeom prst="rect">
            <a:avLst/>
          </a:prstGeom>
        </p:spPr>
      </p:pic>
      <p:pic>
        <p:nvPicPr>
          <p:cNvPr id="9" name="Picture 8">
            <a:extLst>
              <a:ext uri="{FF2B5EF4-FFF2-40B4-BE49-F238E27FC236}">
                <a16:creationId xmlns:a16="http://schemas.microsoft.com/office/drawing/2014/main" id="{36C1A52A-B29C-6040-B555-69BFFC2CA2F3}"/>
              </a:ext>
            </a:extLst>
          </p:cNvPr>
          <p:cNvPicPr>
            <a:picLocks noChangeAspect="1"/>
          </p:cNvPicPr>
          <p:nvPr/>
        </p:nvPicPr>
        <p:blipFill>
          <a:blip r:embed="rId4"/>
          <a:stretch>
            <a:fillRect/>
          </a:stretch>
        </p:blipFill>
        <p:spPr>
          <a:xfrm>
            <a:off x="10491649" y="2127386"/>
            <a:ext cx="1090752" cy="1079210"/>
          </a:xfrm>
          <a:prstGeom prst="rect">
            <a:avLst/>
          </a:prstGeom>
        </p:spPr>
      </p:pic>
      <p:pic>
        <p:nvPicPr>
          <p:cNvPr id="11" name="Picture 10">
            <a:extLst>
              <a:ext uri="{FF2B5EF4-FFF2-40B4-BE49-F238E27FC236}">
                <a16:creationId xmlns:a16="http://schemas.microsoft.com/office/drawing/2014/main" id="{E5DA22CF-904E-3A46-9ADA-03E5925EF735}"/>
              </a:ext>
            </a:extLst>
          </p:cNvPr>
          <p:cNvPicPr>
            <a:picLocks noChangeAspect="1"/>
          </p:cNvPicPr>
          <p:nvPr/>
        </p:nvPicPr>
        <p:blipFill>
          <a:blip r:embed="rId5"/>
          <a:stretch>
            <a:fillRect/>
          </a:stretch>
        </p:blipFill>
        <p:spPr>
          <a:xfrm>
            <a:off x="10987548" y="3375422"/>
            <a:ext cx="888070" cy="1784439"/>
          </a:xfrm>
          <a:prstGeom prst="rect">
            <a:avLst/>
          </a:prstGeom>
        </p:spPr>
      </p:pic>
      <p:sp>
        <p:nvSpPr>
          <p:cNvPr id="12" name="Content Placeholder 2">
            <a:extLst>
              <a:ext uri="{FF2B5EF4-FFF2-40B4-BE49-F238E27FC236}">
                <a16:creationId xmlns:a16="http://schemas.microsoft.com/office/drawing/2014/main" id="{66962C20-0B55-E54C-BD67-15C5FA082A7A}"/>
              </a:ext>
            </a:extLst>
          </p:cNvPr>
          <p:cNvSpPr txBox="1">
            <a:spLocks/>
          </p:cNvSpPr>
          <p:nvPr/>
        </p:nvSpPr>
        <p:spPr>
          <a:xfrm>
            <a:off x="4188542" y="1600201"/>
            <a:ext cx="3814916" cy="391703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2200" dirty="0"/>
              <a:t>Portals/intranet</a:t>
            </a:r>
          </a:p>
          <a:p>
            <a:r>
              <a:rPr lang="en-US" sz="2200" dirty="0"/>
              <a:t>Internet</a:t>
            </a:r>
          </a:p>
          <a:p>
            <a:r>
              <a:rPr lang="en-US" sz="2200" dirty="0"/>
              <a:t>Blogs</a:t>
            </a:r>
          </a:p>
          <a:p>
            <a:r>
              <a:rPr lang="en-US" sz="2200" dirty="0"/>
              <a:t>Personal webpages</a:t>
            </a:r>
          </a:p>
          <a:p>
            <a:r>
              <a:rPr lang="en-US" sz="2200" dirty="0"/>
              <a:t>Collaboration</a:t>
            </a:r>
          </a:p>
          <a:p>
            <a:pPr lvl="1"/>
            <a:r>
              <a:rPr lang="en-US" sz="2200" dirty="0"/>
              <a:t>Team rooms</a:t>
            </a:r>
          </a:p>
          <a:p>
            <a:pPr lvl="1"/>
            <a:r>
              <a:rPr lang="en-US" sz="2200" dirty="0"/>
              <a:t>Communities</a:t>
            </a:r>
          </a:p>
          <a:p>
            <a:pPr lvl="1"/>
            <a:r>
              <a:rPr lang="en-US" sz="2200" dirty="0"/>
              <a:t>Wikis</a:t>
            </a:r>
          </a:p>
          <a:p>
            <a:pPr lvl="1"/>
            <a:r>
              <a:rPr lang="en-US" sz="2200" dirty="0"/>
              <a:t>Conferences</a:t>
            </a:r>
          </a:p>
          <a:p>
            <a:endParaRPr lang="en-US" dirty="0"/>
          </a:p>
        </p:txBody>
      </p:sp>
    </p:spTree>
    <p:extLst>
      <p:ext uri="{BB962C8B-B14F-4D97-AF65-F5344CB8AC3E}">
        <p14:creationId xmlns:p14="http://schemas.microsoft.com/office/powerpoint/2010/main" val="20316101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F638B7-9A1F-8242-8259-F888EC368662}"/>
              </a:ext>
            </a:extLst>
          </p:cNvPr>
          <p:cNvSpPr>
            <a:spLocks noGrp="1"/>
          </p:cNvSpPr>
          <p:nvPr>
            <p:ph type="title"/>
          </p:nvPr>
        </p:nvSpPr>
        <p:spPr/>
        <p:txBody>
          <a:bodyPr/>
          <a:lstStyle/>
          <a:p>
            <a:r>
              <a:rPr lang="en-US" dirty="0"/>
              <a:t>Digital Workplace</a:t>
            </a:r>
          </a:p>
        </p:txBody>
      </p:sp>
      <p:sp>
        <p:nvSpPr>
          <p:cNvPr id="4" name="Slide Number Placeholder 3">
            <a:extLst>
              <a:ext uri="{FF2B5EF4-FFF2-40B4-BE49-F238E27FC236}">
                <a16:creationId xmlns:a16="http://schemas.microsoft.com/office/drawing/2014/main" id="{56590B4F-2698-3B4F-A082-1433D16D6685}"/>
              </a:ext>
            </a:extLst>
          </p:cNvPr>
          <p:cNvSpPr>
            <a:spLocks noGrp="1"/>
          </p:cNvSpPr>
          <p:nvPr>
            <p:ph type="sldNum" sz="quarter" idx="12"/>
          </p:nvPr>
        </p:nvSpPr>
        <p:spPr/>
        <p:txBody>
          <a:bodyPr/>
          <a:lstStyle/>
          <a:p>
            <a:fld id="{3D165440-4880-415F-9146-4793BDD623F8}" type="slidenum">
              <a:rPr lang="en-GB" smtClean="0"/>
              <a:t>7</a:t>
            </a:fld>
            <a:endParaRPr lang="en-GB"/>
          </a:p>
        </p:txBody>
      </p:sp>
      <p:pic>
        <p:nvPicPr>
          <p:cNvPr id="5" name="Picture 4">
            <a:extLst>
              <a:ext uri="{FF2B5EF4-FFF2-40B4-BE49-F238E27FC236}">
                <a16:creationId xmlns:a16="http://schemas.microsoft.com/office/drawing/2014/main" id="{78FA91E6-CC4A-344D-8B57-A16A10F32ACB}"/>
              </a:ext>
            </a:extLst>
          </p:cNvPr>
          <p:cNvPicPr>
            <a:picLocks noChangeAspect="1"/>
          </p:cNvPicPr>
          <p:nvPr/>
        </p:nvPicPr>
        <p:blipFill>
          <a:blip r:embed="rId3"/>
          <a:stretch>
            <a:fillRect/>
          </a:stretch>
        </p:blipFill>
        <p:spPr>
          <a:xfrm>
            <a:off x="4068149" y="1342104"/>
            <a:ext cx="4055701" cy="4083865"/>
          </a:xfrm>
          <a:prstGeom prst="rect">
            <a:avLst/>
          </a:prstGeom>
        </p:spPr>
      </p:pic>
      <p:sp>
        <p:nvSpPr>
          <p:cNvPr id="6" name="TextBox 5">
            <a:extLst>
              <a:ext uri="{FF2B5EF4-FFF2-40B4-BE49-F238E27FC236}">
                <a16:creationId xmlns:a16="http://schemas.microsoft.com/office/drawing/2014/main" id="{D8D72555-3B7E-F64B-890C-BB7C613D6827}"/>
              </a:ext>
            </a:extLst>
          </p:cNvPr>
          <p:cNvSpPr txBox="1"/>
          <p:nvPr/>
        </p:nvSpPr>
        <p:spPr>
          <a:xfrm>
            <a:off x="609600" y="1342104"/>
            <a:ext cx="4036682" cy="369332"/>
          </a:xfrm>
          <a:prstGeom prst="rect">
            <a:avLst/>
          </a:prstGeom>
          <a:noFill/>
        </p:spPr>
        <p:txBody>
          <a:bodyPr wrap="none" rtlCol="0">
            <a:spAutoFit/>
          </a:bodyPr>
          <a:lstStyle/>
          <a:p>
            <a:r>
              <a:rPr lang="en-GB" dirty="0"/>
              <a:t>Use: collaborate, communicate, connect</a:t>
            </a:r>
            <a:endParaRPr lang="en-US" dirty="0"/>
          </a:p>
        </p:txBody>
      </p:sp>
      <p:sp>
        <p:nvSpPr>
          <p:cNvPr id="7" name="TextBox 6">
            <a:extLst>
              <a:ext uri="{FF2B5EF4-FFF2-40B4-BE49-F238E27FC236}">
                <a16:creationId xmlns:a16="http://schemas.microsoft.com/office/drawing/2014/main" id="{AD38E65E-5346-7E40-9E33-E6125BC2CFCA}"/>
              </a:ext>
            </a:extLst>
          </p:cNvPr>
          <p:cNvSpPr txBox="1"/>
          <p:nvPr/>
        </p:nvSpPr>
        <p:spPr>
          <a:xfrm>
            <a:off x="7593233" y="1392499"/>
            <a:ext cx="3198311" cy="369332"/>
          </a:xfrm>
          <a:prstGeom prst="rect">
            <a:avLst/>
          </a:prstGeom>
          <a:noFill/>
        </p:spPr>
        <p:txBody>
          <a:bodyPr wrap="none" rtlCol="0">
            <a:spAutoFit/>
          </a:bodyPr>
          <a:lstStyle/>
          <a:p>
            <a:r>
              <a:rPr lang="en-GB" dirty="0"/>
              <a:t>Technology: the digital toolbox</a:t>
            </a:r>
            <a:endParaRPr lang="en-US" dirty="0"/>
          </a:p>
        </p:txBody>
      </p:sp>
      <p:sp>
        <p:nvSpPr>
          <p:cNvPr id="8" name="TextBox 7">
            <a:extLst>
              <a:ext uri="{FF2B5EF4-FFF2-40B4-BE49-F238E27FC236}">
                <a16:creationId xmlns:a16="http://schemas.microsoft.com/office/drawing/2014/main" id="{C12254A6-492F-504C-86D7-335C366749D9}"/>
              </a:ext>
            </a:extLst>
          </p:cNvPr>
          <p:cNvSpPr txBox="1"/>
          <p:nvPr/>
        </p:nvSpPr>
        <p:spPr>
          <a:xfrm>
            <a:off x="430063" y="4837471"/>
            <a:ext cx="4216219" cy="369332"/>
          </a:xfrm>
          <a:prstGeom prst="rect">
            <a:avLst/>
          </a:prstGeom>
          <a:noFill/>
        </p:spPr>
        <p:txBody>
          <a:bodyPr wrap="none" rtlCol="0">
            <a:spAutoFit/>
          </a:bodyPr>
          <a:lstStyle/>
          <a:p>
            <a:r>
              <a:rPr lang="en-GB" dirty="0"/>
              <a:t>Control: governance, risk and compliance </a:t>
            </a:r>
            <a:endParaRPr lang="en-US" dirty="0"/>
          </a:p>
        </p:txBody>
      </p:sp>
      <p:sp>
        <p:nvSpPr>
          <p:cNvPr id="9" name="Rectangle 8">
            <a:extLst>
              <a:ext uri="{FF2B5EF4-FFF2-40B4-BE49-F238E27FC236}">
                <a16:creationId xmlns:a16="http://schemas.microsoft.com/office/drawing/2014/main" id="{DB84D013-24F9-FD44-95B4-F5DCF6320E52}"/>
              </a:ext>
            </a:extLst>
          </p:cNvPr>
          <p:cNvSpPr/>
          <p:nvPr/>
        </p:nvSpPr>
        <p:spPr>
          <a:xfrm>
            <a:off x="7593233" y="4837471"/>
            <a:ext cx="4379725" cy="369332"/>
          </a:xfrm>
          <a:prstGeom prst="rect">
            <a:avLst/>
          </a:prstGeom>
        </p:spPr>
        <p:txBody>
          <a:bodyPr wrap="none">
            <a:spAutoFit/>
          </a:bodyPr>
          <a:lstStyle/>
          <a:p>
            <a:r>
              <a:rPr lang="en-GB" dirty="0"/>
              <a:t>Business drivers: measurable business value</a:t>
            </a:r>
            <a:endParaRPr lang="en-US" dirty="0"/>
          </a:p>
        </p:txBody>
      </p:sp>
    </p:spTree>
    <p:extLst>
      <p:ext uri="{BB962C8B-B14F-4D97-AF65-F5344CB8AC3E}">
        <p14:creationId xmlns:p14="http://schemas.microsoft.com/office/powerpoint/2010/main" val="41319732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B6D1A-28F1-5347-B50D-59F9B929B6F7}"/>
              </a:ext>
            </a:extLst>
          </p:cNvPr>
          <p:cNvSpPr>
            <a:spLocks noGrp="1"/>
          </p:cNvSpPr>
          <p:nvPr>
            <p:ph type="title"/>
          </p:nvPr>
        </p:nvSpPr>
        <p:spPr/>
        <p:txBody>
          <a:bodyPr/>
          <a:lstStyle/>
          <a:p>
            <a:r>
              <a:rPr lang="en-US" dirty="0"/>
              <a:t>Example</a:t>
            </a:r>
          </a:p>
        </p:txBody>
      </p:sp>
      <p:sp>
        <p:nvSpPr>
          <p:cNvPr id="3" name="Content Placeholder 2">
            <a:extLst>
              <a:ext uri="{FF2B5EF4-FFF2-40B4-BE49-F238E27FC236}">
                <a16:creationId xmlns:a16="http://schemas.microsoft.com/office/drawing/2014/main" id="{EA4A358E-57BF-E949-BEA8-6E3C447B5C55}"/>
              </a:ext>
            </a:extLst>
          </p:cNvPr>
          <p:cNvSpPr>
            <a:spLocks noGrp="1"/>
          </p:cNvSpPr>
          <p:nvPr>
            <p:ph idx="1"/>
          </p:nvPr>
        </p:nvSpPr>
        <p:spPr>
          <a:xfrm>
            <a:off x="265471" y="693176"/>
            <a:ext cx="11592232" cy="5132439"/>
          </a:xfrm>
        </p:spPr>
        <p:txBody>
          <a:bodyPr>
            <a:noAutofit/>
          </a:bodyPr>
          <a:lstStyle/>
          <a:p>
            <a:pPr marL="0" indent="0">
              <a:buNone/>
            </a:pPr>
            <a:r>
              <a:rPr lang="en-GB" sz="1700" b="1" dirty="0"/>
              <a:t>Challenge</a:t>
            </a:r>
          </a:p>
          <a:p>
            <a:pPr marL="0" indent="0">
              <a:buNone/>
            </a:pPr>
            <a:r>
              <a:rPr lang="en-GB" sz="1700" dirty="0"/>
              <a:t>Banks are highly competitive. Employees are often under time pressures to provide answers to customers and information is normally delivered to front line staff in a cascading fashion which does not support two-way communication. </a:t>
            </a:r>
          </a:p>
          <a:p>
            <a:endParaRPr lang="en-GB" sz="1700" dirty="0"/>
          </a:p>
          <a:p>
            <a:pPr marL="0" indent="0">
              <a:buNone/>
            </a:pPr>
            <a:r>
              <a:rPr lang="en-GB" sz="1700" b="1" dirty="0"/>
              <a:t>Scenario</a:t>
            </a:r>
          </a:p>
          <a:p>
            <a:pPr marL="0" indent="0">
              <a:buNone/>
            </a:pPr>
            <a:r>
              <a:rPr lang="en-GB" sz="1700" dirty="0"/>
              <a:t>Andrew, a recently new hire and financial services advisor is meeting with customers to discuss borrowing needs. </a:t>
            </a:r>
          </a:p>
          <a:p>
            <a:endParaRPr lang="en-GB" sz="1700" dirty="0"/>
          </a:p>
          <a:p>
            <a:pPr marL="0" indent="0">
              <a:buNone/>
            </a:pPr>
            <a:r>
              <a:rPr lang="en-GB" sz="1700" b="1" dirty="0"/>
              <a:t>Traditional Outcome </a:t>
            </a:r>
          </a:p>
          <a:p>
            <a:pPr marL="0" indent="0">
              <a:buNone/>
            </a:pPr>
            <a:r>
              <a:rPr lang="en-GB" sz="1700" dirty="0"/>
              <a:t>Unsure of how best to prepare for these meetings, combined with brief training, he calls a few people he has met since joining the bank. Most do not reply, but another person directs him to two other advisors, one of whom provides him with the relevant information.</a:t>
            </a:r>
          </a:p>
          <a:p>
            <a:pPr marL="0" indent="0">
              <a:buNone/>
            </a:pPr>
            <a:endParaRPr lang="en-GB" sz="1700" dirty="0"/>
          </a:p>
          <a:p>
            <a:pPr marL="0" indent="0">
              <a:buNone/>
            </a:pPr>
            <a:r>
              <a:rPr lang="en-GB" sz="1700" b="1" dirty="0"/>
              <a:t>Outcome</a:t>
            </a:r>
          </a:p>
          <a:p>
            <a:pPr marL="0" indent="0">
              <a:buNone/>
            </a:pPr>
            <a:r>
              <a:rPr lang="en-GB" sz="1700" dirty="0"/>
              <a:t>Andrew comes into the office and sees news personalised to financial service advisors on his home page. He sees a link to subscribe to news and browses the channels. He finds “Small business banking borrowing with professionals”. The news stream is added to his job-related news and he learns about new developments in this space. He meets his clients with a pre-understanding of the type of challenges they face and greater opportunities for the bank to assist them financially.</a:t>
            </a:r>
            <a:endParaRPr lang="en-US" sz="1700" dirty="0"/>
          </a:p>
        </p:txBody>
      </p:sp>
      <p:sp>
        <p:nvSpPr>
          <p:cNvPr id="4" name="Slide Number Placeholder 3">
            <a:extLst>
              <a:ext uri="{FF2B5EF4-FFF2-40B4-BE49-F238E27FC236}">
                <a16:creationId xmlns:a16="http://schemas.microsoft.com/office/drawing/2014/main" id="{E5579C3C-7851-5845-8EF1-233A67A31DEA}"/>
              </a:ext>
            </a:extLst>
          </p:cNvPr>
          <p:cNvSpPr>
            <a:spLocks noGrp="1"/>
          </p:cNvSpPr>
          <p:nvPr>
            <p:ph type="sldNum" sz="quarter" idx="12"/>
          </p:nvPr>
        </p:nvSpPr>
        <p:spPr/>
        <p:txBody>
          <a:bodyPr/>
          <a:lstStyle/>
          <a:p>
            <a:fld id="{3D165440-4880-415F-9146-4793BDD623F8}" type="slidenum">
              <a:rPr lang="en-GB" smtClean="0"/>
              <a:t>8</a:t>
            </a:fld>
            <a:endParaRPr lang="en-GB"/>
          </a:p>
        </p:txBody>
      </p:sp>
    </p:spTree>
    <p:extLst>
      <p:ext uri="{BB962C8B-B14F-4D97-AF65-F5344CB8AC3E}">
        <p14:creationId xmlns:p14="http://schemas.microsoft.com/office/powerpoint/2010/main" val="35665540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78CB7D-DA33-CC43-8A5F-D5BB25E2AC11}"/>
              </a:ext>
            </a:extLst>
          </p:cNvPr>
          <p:cNvSpPr>
            <a:spLocks noGrp="1"/>
          </p:cNvSpPr>
          <p:nvPr>
            <p:ph type="title"/>
          </p:nvPr>
        </p:nvSpPr>
        <p:spPr/>
        <p:txBody>
          <a:bodyPr/>
          <a:lstStyle/>
          <a:p>
            <a:r>
              <a:rPr lang="en-US" dirty="0"/>
              <a:t>Connectedness</a:t>
            </a:r>
          </a:p>
        </p:txBody>
      </p:sp>
      <p:sp>
        <p:nvSpPr>
          <p:cNvPr id="4" name="Slide Number Placeholder 3">
            <a:extLst>
              <a:ext uri="{FF2B5EF4-FFF2-40B4-BE49-F238E27FC236}">
                <a16:creationId xmlns:a16="http://schemas.microsoft.com/office/drawing/2014/main" id="{7AE032C9-8C08-EC4F-A565-1074896C9B01}"/>
              </a:ext>
            </a:extLst>
          </p:cNvPr>
          <p:cNvSpPr>
            <a:spLocks noGrp="1"/>
          </p:cNvSpPr>
          <p:nvPr>
            <p:ph type="sldNum" sz="quarter" idx="12"/>
          </p:nvPr>
        </p:nvSpPr>
        <p:spPr/>
        <p:txBody>
          <a:bodyPr/>
          <a:lstStyle/>
          <a:p>
            <a:fld id="{3D165440-4880-415F-9146-4793BDD623F8}" type="slidenum">
              <a:rPr lang="en-GB" smtClean="0"/>
              <a:t>9</a:t>
            </a:fld>
            <a:endParaRPr lang="en-GB"/>
          </a:p>
        </p:txBody>
      </p:sp>
      <p:pic>
        <p:nvPicPr>
          <p:cNvPr id="7" name="Picture 6">
            <a:extLst>
              <a:ext uri="{FF2B5EF4-FFF2-40B4-BE49-F238E27FC236}">
                <a16:creationId xmlns:a16="http://schemas.microsoft.com/office/drawing/2014/main" id="{18D90A2A-4F08-9E41-B288-4E3A97DAA02C}"/>
              </a:ext>
            </a:extLst>
          </p:cNvPr>
          <p:cNvPicPr>
            <a:picLocks noChangeAspect="1"/>
          </p:cNvPicPr>
          <p:nvPr/>
        </p:nvPicPr>
        <p:blipFill>
          <a:blip r:embed="rId3"/>
          <a:stretch>
            <a:fillRect/>
          </a:stretch>
        </p:blipFill>
        <p:spPr>
          <a:xfrm>
            <a:off x="6096000" y="1174746"/>
            <a:ext cx="5850194" cy="3883066"/>
          </a:xfrm>
          <a:prstGeom prst="rect">
            <a:avLst/>
          </a:prstGeom>
        </p:spPr>
      </p:pic>
      <p:pic>
        <p:nvPicPr>
          <p:cNvPr id="10" name="Picture 9">
            <a:extLst>
              <a:ext uri="{FF2B5EF4-FFF2-40B4-BE49-F238E27FC236}">
                <a16:creationId xmlns:a16="http://schemas.microsoft.com/office/drawing/2014/main" id="{AA54562E-05F5-794C-9446-320E5A6D2F5E}"/>
              </a:ext>
            </a:extLst>
          </p:cNvPr>
          <p:cNvPicPr>
            <a:picLocks noChangeAspect="1"/>
          </p:cNvPicPr>
          <p:nvPr/>
        </p:nvPicPr>
        <p:blipFill>
          <a:blip r:embed="rId4"/>
          <a:stretch>
            <a:fillRect/>
          </a:stretch>
        </p:blipFill>
        <p:spPr>
          <a:xfrm>
            <a:off x="218438" y="1382624"/>
            <a:ext cx="5136754" cy="3467309"/>
          </a:xfrm>
          <a:prstGeom prst="rect">
            <a:avLst/>
          </a:prstGeom>
        </p:spPr>
      </p:pic>
    </p:spTree>
    <p:extLst>
      <p:ext uri="{BB962C8B-B14F-4D97-AF65-F5344CB8AC3E}">
        <p14:creationId xmlns:p14="http://schemas.microsoft.com/office/powerpoint/2010/main" val="35563857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4EBBB2-68B2-8240-B79C-1E6189740A5D}"/>
              </a:ext>
            </a:extLst>
          </p:cNvPr>
          <p:cNvSpPr>
            <a:spLocks noGrp="1"/>
          </p:cNvSpPr>
          <p:nvPr>
            <p:ph type="title"/>
          </p:nvPr>
        </p:nvSpPr>
        <p:spPr/>
        <p:txBody>
          <a:bodyPr/>
          <a:lstStyle/>
          <a:p>
            <a:r>
              <a:rPr lang="en-US" dirty="0"/>
              <a:t>Culture</a:t>
            </a:r>
          </a:p>
        </p:txBody>
      </p:sp>
      <p:sp>
        <p:nvSpPr>
          <p:cNvPr id="3" name="Content Placeholder 2">
            <a:extLst>
              <a:ext uri="{FF2B5EF4-FFF2-40B4-BE49-F238E27FC236}">
                <a16:creationId xmlns:a16="http://schemas.microsoft.com/office/drawing/2014/main" id="{DCA83D00-CC50-BF43-8B2C-23C8FEAD0ADC}"/>
              </a:ext>
            </a:extLst>
          </p:cNvPr>
          <p:cNvSpPr>
            <a:spLocks noGrp="1"/>
          </p:cNvSpPr>
          <p:nvPr>
            <p:ph idx="1"/>
          </p:nvPr>
        </p:nvSpPr>
        <p:spPr>
          <a:xfrm>
            <a:off x="1954161" y="1526458"/>
            <a:ext cx="8283678" cy="3650225"/>
          </a:xfrm>
        </p:spPr>
        <p:txBody>
          <a:bodyPr>
            <a:normAutofit fontScale="92500" lnSpcReduction="10000"/>
          </a:bodyPr>
          <a:lstStyle/>
          <a:p>
            <a:r>
              <a:rPr lang="en-US" dirty="0"/>
              <a:t>Drives employee </a:t>
            </a:r>
            <a:r>
              <a:rPr lang="en-US" dirty="0" err="1"/>
              <a:t>behaviour</a:t>
            </a:r>
            <a:r>
              <a:rPr lang="en-US" dirty="0"/>
              <a:t> and work</a:t>
            </a:r>
            <a:br>
              <a:rPr lang="en-US" dirty="0"/>
            </a:br>
            <a:endParaRPr lang="en-US" dirty="0"/>
          </a:p>
          <a:p>
            <a:r>
              <a:rPr lang="en-US" dirty="0"/>
              <a:t>Drives success [and failure]</a:t>
            </a:r>
            <a:br>
              <a:rPr lang="en-US" dirty="0"/>
            </a:br>
            <a:endParaRPr lang="en-US" dirty="0"/>
          </a:p>
          <a:p>
            <a:r>
              <a:rPr lang="en-US" dirty="0"/>
              <a:t>At the </a:t>
            </a:r>
            <a:r>
              <a:rPr lang="en-US" dirty="0" err="1"/>
              <a:t>centre</a:t>
            </a:r>
            <a:r>
              <a:rPr lang="en-US" dirty="0"/>
              <a:t> of performance</a:t>
            </a:r>
            <a:br>
              <a:rPr lang="en-US" dirty="0"/>
            </a:br>
            <a:endParaRPr lang="en-US" dirty="0"/>
          </a:p>
          <a:p>
            <a:r>
              <a:rPr lang="en-US" dirty="0"/>
              <a:t>The key is understanding how employees prefer to work</a:t>
            </a:r>
            <a:br>
              <a:rPr lang="en-US" dirty="0"/>
            </a:br>
            <a:endParaRPr lang="en-US" dirty="0"/>
          </a:p>
          <a:p>
            <a:r>
              <a:rPr lang="en-US" dirty="0"/>
              <a:t>Consider how culture impacts/drives communication</a:t>
            </a:r>
          </a:p>
          <a:p>
            <a:pPr marL="0" indent="0">
              <a:buNone/>
            </a:pPr>
            <a:endParaRPr lang="en-US" dirty="0"/>
          </a:p>
          <a:p>
            <a:endParaRPr lang="en-US" dirty="0"/>
          </a:p>
        </p:txBody>
      </p:sp>
      <p:sp>
        <p:nvSpPr>
          <p:cNvPr id="4" name="Slide Number Placeholder 3">
            <a:extLst>
              <a:ext uri="{FF2B5EF4-FFF2-40B4-BE49-F238E27FC236}">
                <a16:creationId xmlns:a16="http://schemas.microsoft.com/office/drawing/2014/main" id="{1876BB36-2A72-E047-B651-05BC3FB38ACF}"/>
              </a:ext>
            </a:extLst>
          </p:cNvPr>
          <p:cNvSpPr>
            <a:spLocks noGrp="1"/>
          </p:cNvSpPr>
          <p:nvPr>
            <p:ph type="sldNum" sz="quarter" idx="12"/>
          </p:nvPr>
        </p:nvSpPr>
        <p:spPr/>
        <p:txBody>
          <a:bodyPr/>
          <a:lstStyle/>
          <a:p>
            <a:fld id="{3D165440-4880-415F-9146-4793BDD623F8}" type="slidenum">
              <a:rPr lang="en-GB" smtClean="0"/>
              <a:t>10</a:t>
            </a:fld>
            <a:endParaRPr lang="en-GB"/>
          </a:p>
        </p:txBody>
      </p:sp>
    </p:spTree>
    <p:extLst>
      <p:ext uri="{BB962C8B-B14F-4D97-AF65-F5344CB8AC3E}">
        <p14:creationId xmlns:p14="http://schemas.microsoft.com/office/powerpoint/2010/main" val="39212442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a:extLst>
              <a:ext uri="{FF2B5EF4-FFF2-40B4-BE49-F238E27FC236}">
                <a16:creationId xmlns:a16="http://schemas.microsoft.com/office/drawing/2014/main" id="{E32F50FD-A260-0740-95DC-3F1A4FF01981}"/>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043281" y="1239294"/>
            <a:ext cx="7872105" cy="447063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9" name="Title 1">
            <a:extLst>
              <a:ext uri="{FF2B5EF4-FFF2-40B4-BE49-F238E27FC236}">
                <a16:creationId xmlns:a16="http://schemas.microsoft.com/office/drawing/2014/main" id="{026855F1-54CD-3949-83C7-D1EBA7DBBE27}"/>
              </a:ext>
            </a:extLst>
          </p:cNvPr>
          <p:cNvSpPr>
            <a:spLocks noGrp="1"/>
          </p:cNvSpPr>
          <p:nvPr>
            <p:ph type="title"/>
          </p:nvPr>
        </p:nvSpPr>
        <p:spPr>
          <a:xfrm>
            <a:off x="581891" y="119743"/>
            <a:ext cx="11000509" cy="1143000"/>
          </a:xfrm>
        </p:spPr>
        <p:txBody>
          <a:bodyPr>
            <a:noAutofit/>
          </a:bodyPr>
          <a:lstStyle/>
          <a:p>
            <a:r>
              <a:rPr lang="en-GB" altLang="en-US" sz="2400" dirty="0">
                <a:latin typeface="Arial" panose="020B0604020202020204" pitchFamily="34" charset="0"/>
                <a:cs typeface="Arial" panose="020B0604020202020204" pitchFamily="34" charset="0"/>
              </a:rPr>
              <a:t> </a:t>
            </a:r>
            <a:r>
              <a:rPr lang="en-GB" sz="2400" dirty="0"/>
              <a:t>Workplace Culture &amp; its Impact on  Organisational Efficiency </a:t>
            </a:r>
            <a:br>
              <a:rPr lang="en-GB" sz="2400" b="1" dirty="0"/>
            </a:br>
            <a:r>
              <a:rPr lang="en-GB" altLang="en-US" sz="2400"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124393521"/>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UWTSD" id="{F0835F6A-5680-114F-BFBE-3CDA6CAE3715}" vid="{89D54862-BCFF-594F-B14E-A9C3DC1AAF6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3605</TotalTime>
  <Words>601</Words>
  <Application>Microsoft Macintosh PowerPoint</Application>
  <PresentationFormat>Widescreen</PresentationFormat>
  <Paragraphs>118</Paragraphs>
  <Slides>11</Slides>
  <Notes>10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Arial Rounded MT Bold</vt:lpstr>
      <vt:lpstr>Calibri</vt:lpstr>
      <vt:lpstr>Myriad Pro</vt:lpstr>
      <vt:lpstr>20140311PresentationUWTSDTemplate</vt:lpstr>
      <vt:lpstr>BA Management Skills for the Workplace BMSK5005</vt:lpstr>
      <vt:lpstr>Workplace Culture &amp; its Impact on Organisational Efficiency </vt:lpstr>
      <vt:lpstr> Workplace Culture &amp; its Impact on  Organisational Efficiency  </vt:lpstr>
      <vt:lpstr>Communication channels for  sharing information and building relationships.</vt:lpstr>
      <vt:lpstr>Collaboration</vt:lpstr>
      <vt:lpstr>Communication</vt:lpstr>
      <vt:lpstr>Digital Workplace</vt:lpstr>
      <vt:lpstr>Example</vt:lpstr>
      <vt:lpstr>Connectedness</vt:lpstr>
      <vt:lpstr>Culture</vt:lpstr>
      <vt:lpstr> Workplace Culture &amp; its Impact on  Organisational Efficiency   </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Giving and receiving feedback</dc:title>
  <dc:creator>Andrew Maund</dc:creator>
  <cp:lastModifiedBy>M Davies</cp:lastModifiedBy>
  <cp:revision>136</cp:revision>
  <dcterms:created xsi:type="dcterms:W3CDTF">2016-07-21T13:24:53Z</dcterms:created>
  <dcterms:modified xsi:type="dcterms:W3CDTF">2020-11-04T09:19:49Z</dcterms:modified>
</cp:coreProperties>
</file>