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8A12B4-3620-44FA-953D-DE9BF176B89F}" v="2" dt="2025-01-22T22:55:51.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7" autoAdjust="0"/>
    <p:restoredTop sz="94660"/>
  </p:normalViewPr>
  <p:slideViewPr>
    <p:cSldViewPr snapToGrid="0">
      <p:cViewPr varScale="1">
        <p:scale>
          <a:sx n="159" d="100"/>
          <a:sy n="159" d="100"/>
        </p:scale>
        <p:origin x="156"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3e2f3163-db7c-437a-869d-f6260930fa1c" providerId="ADAL" clId="{DD8A12B4-3620-44FA-953D-DE9BF176B89F}"/>
    <pc:docChg chg="custSel modSld">
      <pc:chgData name="Graham Harvey" userId="3e2f3163-db7c-437a-869d-f6260930fa1c" providerId="ADAL" clId="{DD8A12B4-3620-44FA-953D-DE9BF176B89F}" dt="2025-01-22T22:56:19.487" v="80" actId="33524"/>
      <pc:docMkLst>
        <pc:docMk/>
      </pc:docMkLst>
      <pc:sldChg chg="modSp mod">
        <pc:chgData name="Graham Harvey" userId="3e2f3163-db7c-437a-869d-f6260930fa1c" providerId="ADAL" clId="{DD8A12B4-3620-44FA-953D-DE9BF176B89F}" dt="2025-01-22T22:26:33.652" v="31" actId="20577"/>
        <pc:sldMkLst>
          <pc:docMk/>
          <pc:sldMk cId="171988685" sldId="257"/>
        </pc:sldMkLst>
        <pc:spChg chg="mod">
          <ac:chgData name="Graham Harvey" userId="3e2f3163-db7c-437a-869d-f6260930fa1c" providerId="ADAL" clId="{DD8A12B4-3620-44FA-953D-DE9BF176B89F}" dt="2025-01-22T22:26:33.652" v="31" actId="20577"/>
          <ac:spMkLst>
            <pc:docMk/>
            <pc:sldMk cId="171988685" sldId="257"/>
            <ac:spMk id="3" creationId="{00000000-0000-0000-0000-000000000000}"/>
          </ac:spMkLst>
        </pc:spChg>
      </pc:sldChg>
      <pc:sldChg chg="modSp mod">
        <pc:chgData name="Graham Harvey" userId="3e2f3163-db7c-437a-869d-f6260930fa1c" providerId="ADAL" clId="{DD8A12B4-3620-44FA-953D-DE9BF176B89F}" dt="2025-01-22T22:27:50.089" v="55" actId="20577"/>
        <pc:sldMkLst>
          <pc:docMk/>
          <pc:sldMk cId="2695996828" sldId="258"/>
        </pc:sldMkLst>
        <pc:spChg chg="mod">
          <ac:chgData name="Graham Harvey" userId="3e2f3163-db7c-437a-869d-f6260930fa1c" providerId="ADAL" clId="{DD8A12B4-3620-44FA-953D-DE9BF176B89F}" dt="2025-01-22T22:27:50.089" v="55" actId="20577"/>
          <ac:spMkLst>
            <pc:docMk/>
            <pc:sldMk cId="2695996828" sldId="258"/>
            <ac:spMk id="3" creationId="{00000000-0000-0000-0000-000000000000}"/>
          </ac:spMkLst>
        </pc:spChg>
      </pc:sldChg>
      <pc:sldChg chg="modSp mod">
        <pc:chgData name="Graham Harvey" userId="3e2f3163-db7c-437a-869d-f6260930fa1c" providerId="ADAL" clId="{DD8A12B4-3620-44FA-953D-DE9BF176B89F}" dt="2025-01-22T22:56:19.487" v="80" actId="33524"/>
        <pc:sldMkLst>
          <pc:docMk/>
          <pc:sldMk cId="1869738095" sldId="260"/>
        </pc:sldMkLst>
        <pc:spChg chg="mod">
          <ac:chgData name="Graham Harvey" userId="3e2f3163-db7c-437a-869d-f6260930fa1c" providerId="ADAL" clId="{DD8A12B4-3620-44FA-953D-DE9BF176B89F}" dt="2025-01-22T22:56:19.487" v="80" actId="33524"/>
          <ac:spMkLst>
            <pc:docMk/>
            <pc:sldMk cId="1869738095" sldId="260"/>
            <ac:spMk id="3" creationId="{00000000-0000-0000-0000-000000000000}"/>
          </ac:spMkLst>
        </pc:spChg>
      </pc:sldChg>
      <pc:sldChg chg="modSp mod">
        <pc:chgData name="Graham Harvey" userId="3e2f3163-db7c-437a-869d-f6260930fa1c" providerId="ADAL" clId="{DD8A12B4-3620-44FA-953D-DE9BF176B89F}" dt="2025-01-22T22:29:08.378" v="56" actId="20577"/>
        <pc:sldMkLst>
          <pc:docMk/>
          <pc:sldMk cId="596502121" sldId="261"/>
        </pc:sldMkLst>
        <pc:spChg chg="mod">
          <ac:chgData name="Graham Harvey" userId="3e2f3163-db7c-437a-869d-f6260930fa1c" providerId="ADAL" clId="{DD8A12B4-3620-44FA-953D-DE9BF176B89F}" dt="2025-01-22T22:29:08.378" v="56" actId="20577"/>
          <ac:spMkLst>
            <pc:docMk/>
            <pc:sldMk cId="596502121" sldId="261"/>
            <ac:spMk id="3" creationId="{00000000-0000-0000-0000-000000000000}"/>
          </ac:spMkLst>
        </pc:spChg>
      </pc:sldChg>
      <pc:sldChg chg="modSp mod">
        <pc:chgData name="Graham Harvey" userId="3e2f3163-db7c-437a-869d-f6260930fa1c" providerId="ADAL" clId="{DD8A12B4-3620-44FA-953D-DE9BF176B89F}" dt="2025-01-22T22:30:42.468" v="57" actId="5793"/>
        <pc:sldMkLst>
          <pc:docMk/>
          <pc:sldMk cId="1697077495" sldId="262"/>
        </pc:sldMkLst>
        <pc:spChg chg="mod">
          <ac:chgData name="Graham Harvey" userId="3e2f3163-db7c-437a-869d-f6260930fa1c" providerId="ADAL" clId="{DD8A12B4-3620-44FA-953D-DE9BF176B89F}" dt="2025-01-22T22:30:42.468" v="57" actId="5793"/>
          <ac:spMkLst>
            <pc:docMk/>
            <pc:sldMk cId="1697077495" sldId="262"/>
            <ac:spMk id="3" creationId="{00000000-0000-0000-0000-000000000000}"/>
          </ac:spMkLst>
        </pc:spChg>
      </pc:sldChg>
      <pc:sldChg chg="modSp mod">
        <pc:chgData name="Graham Harvey" userId="3e2f3163-db7c-437a-869d-f6260930fa1c" providerId="ADAL" clId="{DD8A12B4-3620-44FA-953D-DE9BF176B89F}" dt="2025-01-22T22:32:29.297" v="59" actId="33524"/>
        <pc:sldMkLst>
          <pc:docMk/>
          <pc:sldMk cId="3858430847" sldId="266"/>
        </pc:sldMkLst>
        <pc:spChg chg="mod">
          <ac:chgData name="Graham Harvey" userId="3e2f3163-db7c-437a-869d-f6260930fa1c" providerId="ADAL" clId="{DD8A12B4-3620-44FA-953D-DE9BF176B89F}" dt="2025-01-22T22:32:29.297" v="59" actId="33524"/>
          <ac:spMkLst>
            <pc:docMk/>
            <pc:sldMk cId="3858430847" sldId="26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733202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252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07527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E8438E-0FBA-4507-BCEE-0B8A676DD1F5}" type="datetimeFigureOut">
              <a:rPr lang="en-GB" smtClean="0"/>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687822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E8438E-0FBA-4507-BCEE-0B8A676DD1F5}" type="datetimeFigureOut">
              <a:rPr lang="en-GB" smtClean="0"/>
              <a:t>22/01/2025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490661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E8438E-0FBA-4507-BCEE-0B8A676DD1F5}" type="datetimeFigureOut">
              <a:rPr lang="en-GB" smtClean="0"/>
              <a:t>22/01/2025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571813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E8438E-0FBA-4507-BCEE-0B8A676DD1F5}" type="datetimeFigureOut">
              <a:rPr lang="en-GB" smtClean="0"/>
              <a:t>22/01/2025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94764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836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22/01/2025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83651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840610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5174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68482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81128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893391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935088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22/01/2025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19029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E8438E-0FBA-4507-BCEE-0B8A676DD1F5}" type="datetimeFigureOut">
              <a:rPr lang="en-GB" smtClean="0"/>
              <a:t>22/01/2025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F47138-5044-4378-8408-E2CC5D6104D1}" type="slidenum">
              <a:rPr lang="en-GB" smtClean="0"/>
              <a:t>‹#›</a:t>
            </a:fld>
            <a:endParaRPr lang="en-GB"/>
          </a:p>
        </p:txBody>
      </p:sp>
    </p:spTree>
    <p:extLst>
      <p:ext uri="{BB962C8B-B14F-4D97-AF65-F5344CB8AC3E}">
        <p14:creationId xmlns:p14="http://schemas.microsoft.com/office/powerpoint/2010/main" val="2279972833"/>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s.humankinetics.com/blogs/excerpt/what-is-outdoor-adventure-educ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lastairhumphreys.com/what-is-adventure/#comme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0pMArnouJlo" TargetMode="External"/><Relationship Id="rId2" Type="http://schemas.openxmlformats.org/officeDocument/2006/relationships/hyperlink" Target="https://www.youtube.com/watch?v=Hk7aKDJDQhY" TargetMode="Externa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www.youtube.com/watch?v=ISTQNt0_iCw" TargetMode="External"/><Relationship Id="rId4" Type="http://schemas.openxmlformats.org/officeDocument/2006/relationships/hyperlink" Target="https://www.youtube.com/watch?v=XFwc49baxM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28439" y="0"/>
            <a:ext cx="9285938" cy="5937549"/>
          </a:xfrm>
          <a:prstGeom prst="rect">
            <a:avLst/>
          </a:prstGeom>
        </p:spPr>
      </p:pic>
      <p:sp>
        <p:nvSpPr>
          <p:cNvPr id="5" name="TextBox 4"/>
          <p:cNvSpPr txBox="1"/>
          <p:nvPr/>
        </p:nvSpPr>
        <p:spPr>
          <a:xfrm>
            <a:off x="4672360" y="1706136"/>
            <a:ext cx="6679581" cy="3477875"/>
          </a:xfrm>
          <a:prstGeom prst="rect">
            <a:avLst/>
          </a:prstGeom>
          <a:noFill/>
        </p:spPr>
        <p:txBody>
          <a:bodyPr wrap="square" rtlCol="0">
            <a:spAutoFit/>
          </a:bodyPr>
          <a:lstStyle/>
          <a:p>
            <a:pPr algn="ctr"/>
            <a:r>
              <a:rPr lang="en-GB" sz="4400" dirty="0">
                <a:ln w="0"/>
                <a:solidFill>
                  <a:schemeClr val="accent1"/>
                </a:solidFill>
                <a:effectLst>
                  <a:outerShdw blurRad="38100" dist="25400" dir="5400000" algn="ctr" rotWithShape="0">
                    <a:srgbClr val="6E747A">
                      <a:alpha val="43000"/>
                    </a:srgbClr>
                  </a:outerShdw>
                </a:effectLst>
              </a:rPr>
              <a:t>Exploring the Concept of Outdoor Adventure Education</a:t>
            </a:r>
          </a:p>
          <a:p>
            <a:pPr algn="ctr"/>
            <a:endParaRPr lang="en-GB" sz="4400" dirty="0">
              <a:ln w="0"/>
              <a:solidFill>
                <a:schemeClr val="accent1"/>
              </a:solidFill>
              <a:effectLst>
                <a:outerShdw blurRad="38100" dist="25400" dir="5400000" algn="ctr" rotWithShape="0">
                  <a:srgbClr val="6E747A">
                    <a:alpha val="43000"/>
                  </a:srgbClr>
                </a:outerShdw>
              </a:effectLst>
            </a:endParaRPr>
          </a:p>
          <a:p>
            <a:pPr algn="ctr"/>
            <a:r>
              <a:rPr lang="en-GB" sz="4400" dirty="0">
                <a:ln w="0"/>
                <a:solidFill>
                  <a:schemeClr val="accent1"/>
                </a:solidFill>
                <a:effectLst>
                  <a:outerShdw blurRad="38100" dist="25400" dir="5400000" algn="ctr" rotWithShape="0">
                    <a:srgbClr val="6E747A">
                      <a:alpha val="43000"/>
                    </a:srgbClr>
                  </a:outerShdw>
                </a:effectLst>
              </a:rPr>
              <a:t>Part 1:   Adventure  </a:t>
            </a:r>
          </a:p>
        </p:txBody>
      </p:sp>
    </p:spTree>
    <p:extLst>
      <p:ext uri="{BB962C8B-B14F-4D97-AF65-F5344CB8AC3E}">
        <p14:creationId xmlns:p14="http://schemas.microsoft.com/office/powerpoint/2010/main" val="159372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Adventure? </a:t>
            </a:r>
          </a:p>
        </p:txBody>
      </p:sp>
      <p:sp>
        <p:nvSpPr>
          <p:cNvPr id="3" name="Content Placeholder 2"/>
          <p:cNvSpPr>
            <a:spLocks noGrp="1"/>
          </p:cNvSpPr>
          <p:nvPr>
            <p:ph idx="1"/>
          </p:nvPr>
        </p:nvSpPr>
        <p:spPr>
          <a:xfrm>
            <a:off x="497541" y="1425388"/>
            <a:ext cx="10767049" cy="5182175"/>
          </a:xfrm>
        </p:spPr>
        <p:txBody>
          <a:bodyPr>
            <a:normAutofit fontScale="92500"/>
          </a:bodyPr>
          <a:lstStyle/>
          <a:p>
            <a:r>
              <a:rPr lang="en-GB" sz="2400" dirty="0"/>
              <a:t>Adventure is considered by many to be central to Outdoor Education</a:t>
            </a:r>
          </a:p>
          <a:p>
            <a:r>
              <a:rPr lang="en-GB" sz="2400" u="sng" dirty="0"/>
              <a:t>Its contentious</a:t>
            </a:r>
            <a:r>
              <a:rPr lang="en-GB" sz="2400" dirty="0"/>
              <a:t>… there are arguments and debates about what it means</a:t>
            </a:r>
          </a:p>
          <a:p>
            <a:r>
              <a:rPr lang="en-GB" sz="2400" u="sng" dirty="0"/>
              <a:t>Its subjective</a:t>
            </a:r>
            <a:r>
              <a:rPr lang="en-GB" sz="2400" dirty="0"/>
              <a:t>… means different things to different people- what’s adventurous for some will be mundane/ ordinary for others</a:t>
            </a:r>
          </a:p>
          <a:p>
            <a:r>
              <a:rPr lang="en-GB" sz="2400" u="sng" dirty="0"/>
              <a:t>Its dynamic… </a:t>
            </a:r>
            <a:r>
              <a:rPr lang="en-GB" sz="2400" dirty="0"/>
              <a:t>perceptions of adventure change according to circumstances- experiences, emotions, state of health, developing knowledge and skills </a:t>
            </a:r>
          </a:p>
          <a:p>
            <a:pPr marL="0" indent="0">
              <a:buNone/>
            </a:pPr>
            <a:endParaRPr lang="en-GB" sz="2400" dirty="0"/>
          </a:p>
          <a:p>
            <a:pPr marL="0" indent="0">
              <a:buNone/>
            </a:pPr>
            <a:r>
              <a:rPr lang="en-GB" sz="3000" b="1" dirty="0">
                <a:solidFill>
                  <a:schemeClr val="accent1">
                    <a:lumMod val="60000"/>
                    <a:lumOff val="40000"/>
                  </a:schemeClr>
                </a:solidFill>
              </a:rPr>
              <a:t>What does “adventure” mean to you?</a:t>
            </a:r>
          </a:p>
          <a:p>
            <a:pPr marL="0" indent="0">
              <a:buNone/>
            </a:pPr>
            <a:r>
              <a:rPr lang="en-GB" sz="2400" b="1" u="sng" dirty="0"/>
              <a:t>Task 1:</a:t>
            </a:r>
            <a:r>
              <a:rPr lang="en-GB" sz="2400" dirty="0"/>
              <a:t>  using the forum “understanding adventure” on moodle write a couple of sentences about what the term adventure means to you.  Don’t think too hard about it and don’t chat with anyone or read any books… just put down your initial thoughts.  </a:t>
            </a:r>
          </a:p>
        </p:txBody>
      </p:sp>
    </p:spTree>
    <p:extLst>
      <p:ext uri="{BB962C8B-B14F-4D97-AF65-F5344CB8AC3E}">
        <p14:creationId xmlns:p14="http://schemas.microsoft.com/office/powerpoint/2010/main" val="17198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7" y="319668"/>
            <a:ext cx="8596668" cy="1320800"/>
          </a:xfrm>
        </p:spPr>
        <p:txBody>
          <a:bodyPr/>
          <a:lstStyle/>
          <a:p>
            <a:r>
              <a:rPr lang="en-GB" dirty="0"/>
              <a:t>Dictionary definitions…</a:t>
            </a:r>
          </a:p>
        </p:txBody>
      </p:sp>
      <p:sp>
        <p:nvSpPr>
          <p:cNvPr id="3" name="Content Placeholder 2"/>
          <p:cNvSpPr>
            <a:spLocks noGrp="1"/>
          </p:cNvSpPr>
          <p:nvPr>
            <p:ph idx="1"/>
          </p:nvPr>
        </p:nvSpPr>
        <p:spPr>
          <a:xfrm>
            <a:off x="353947" y="1270000"/>
            <a:ext cx="10551617" cy="5409580"/>
          </a:xfrm>
        </p:spPr>
        <p:txBody>
          <a:bodyPr>
            <a:normAutofit lnSpcReduction="10000"/>
          </a:bodyPr>
          <a:lstStyle/>
          <a:p>
            <a:pPr marL="0" indent="0">
              <a:buNone/>
            </a:pPr>
            <a:r>
              <a:rPr lang="en-GB" sz="2000" b="1" u="sng" dirty="0"/>
              <a:t>Task 2:</a:t>
            </a:r>
            <a:r>
              <a:rPr lang="en-GB" sz="2000" dirty="0"/>
              <a:t>  Use a dictionary to find a definition for adventure .  How does the dictionary definition compare to yours and others on the forum?  On the same forum, add a comment about the definition you found and how useful you think it might be.  </a:t>
            </a:r>
          </a:p>
          <a:p>
            <a:endParaRPr lang="en-GB" sz="2000" dirty="0"/>
          </a:p>
          <a:p>
            <a:r>
              <a:rPr lang="en-GB" sz="2000" dirty="0"/>
              <a:t>Most definitions or conceptions of adventure refer to “risk”, “uncertainty” and “challenge”.</a:t>
            </a:r>
          </a:p>
          <a:p>
            <a:r>
              <a:rPr lang="en-GB" sz="2000" dirty="0"/>
              <a:t>However, each individual will have different ideas about what is challenging and what is risky.  Dictionary definitions are useful for the general definition, but you are now starting a highly specialised academic study of the topic and should be exploring the concept beyond general ideas. </a:t>
            </a:r>
          </a:p>
          <a:p>
            <a:endParaRPr lang="en-GB" sz="2000" dirty="0"/>
          </a:p>
          <a:p>
            <a:r>
              <a:rPr lang="en-GB" sz="2000" dirty="0"/>
              <a:t>As an academic </a:t>
            </a:r>
            <a:r>
              <a:rPr lang="en-GB" sz="2000" b="1" u="sng" dirty="0"/>
              <a:t>you need to research</a:t>
            </a:r>
            <a:r>
              <a:rPr lang="en-GB" sz="2000" dirty="0"/>
              <a:t>, </a:t>
            </a:r>
            <a:r>
              <a:rPr lang="en-GB" sz="2000" b="1" u="sng" dirty="0"/>
              <a:t>you need to have evidence that supports your opinions</a:t>
            </a:r>
            <a:r>
              <a:rPr lang="en-GB" sz="2000" dirty="0"/>
              <a:t>.  As a researcher you should be discovering different ways of seeing things and should be open minded to new possibilities.  Researching is not just about confirming your views, its about developing your knowledge and understanding, which might lead you to new better informed opinions. </a:t>
            </a:r>
          </a:p>
          <a:p>
            <a:endParaRPr lang="en-GB" dirty="0"/>
          </a:p>
        </p:txBody>
      </p:sp>
    </p:spTree>
    <p:extLst>
      <p:ext uri="{BB962C8B-B14F-4D97-AF65-F5344CB8AC3E}">
        <p14:creationId xmlns:p14="http://schemas.microsoft.com/office/powerpoint/2010/main" val="269599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414528"/>
            <a:ext cx="9283530" cy="1320800"/>
          </a:xfrm>
        </p:spPr>
        <p:txBody>
          <a:bodyPr>
            <a:normAutofit/>
          </a:bodyPr>
          <a:lstStyle/>
          <a:p>
            <a:r>
              <a:rPr lang="en-GB" dirty="0"/>
              <a:t>Researching to help you develop your understanding of adventure.</a:t>
            </a:r>
          </a:p>
        </p:txBody>
      </p:sp>
      <p:sp>
        <p:nvSpPr>
          <p:cNvPr id="3" name="Content Placeholder 2"/>
          <p:cNvSpPr>
            <a:spLocks noGrp="1"/>
          </p:cNvSpPr>
          <p:nvPr>
            <p:ph idx="1"/>
          </p:nvPr>
        </p:nvSpPr>
        <p:spPr>
          <a:xfrm>
            <a:off x="548640" y="1633728"/>
            <a:ext cx="9283530" cy="5010911"/>
          </a:xfrm>
        </p:spPr>
        <p:txBody>
          <a:bodyPr>
            <a:normAutofit/>
          </a:bodyPr>
          <a:lstStyle/>
          <a:p>
            <a:pPr marL="0" indent="0">
              <a:buNone/>
            </a:pPr>
            <a:r>
              <a:rPr lang="en-GB" sz="2000" b="1" i="1" u="sng" dirty="0"/>
              <a:t>Researching</a:t>
            </a:r>
            <a:r>
              <a:rPr lang="en-GB" sz="2000" dirty="0"/>
              <a:t> the concept of adventure might:</a:t>
            </a:r>
          </a:p>
          <a:p>
            <a:r>
              <a:rPr lang="en-GB" sz="2000" dirty="0"/>
              <a:t>Confirm and add academic weight to your existing knowledge</a:t>
            </a:r>
          </a:p>
          <a:p>
            <a:r>
              <a:rPr lang="en-GB" sz="2000" dirty="0"/>
              <a:t>Cause you to change your understanding</a:t>
            </a:r>
          </a:p>
          <a:p>
            <a:r>
              <a:rPr lang="en-GB" sz="2000" dirty="0"/>
              <a:t>Encourage you to consider other perspectives</a:t>
            </a:r>
          </a:p>
          <a:p>
            <a:r>
              <a:rPr lang="en-GB" sz="2000" dirty="0"/>
              <a:t>Provide a topic for informed debate and interaction </a:t>
            </a:r>
          </a:p>
          <a:p>
            <a:r>
              <a:rPr lang="en-GB" sz="2000" dirty="0"/>
              <a:t>Lead you to ask further questions and to do some additional research</a:t>
            </a:r>
          </a:p>
          <a:p>
            <a:endParaRPr lang="en-GB" sz="2000" dirty="0"/>
          </a:p>
          <a:p>
            <a:endParaRPr lang="en-GB" sz="2000" dirty="0"/>
          </a:p>
          <a:p>
            <a:r>
              <a:rPr lang="en-GB" sz="2000" b="1" dirty="0">
                <a:solidFill>
                  <a:schemeClr val="accent1">
                    <a:lumMod val="60000"/>
                    <a:lumOff val="40000"/>
                  </a:schemeClr>
                </a:solidFill>
              </a:rPr>
              <a:t>PLEASE </a:t>
            </a:r>
            <a:r>
              <a:rPr lang="en-GB" sz="2000" b="1" dirty="0"/>
              <a:t>add any thoughts observations or changes to your initial definition to the forum. You should add something in response to each resource that you look at, although this could be as a series of short comments or fewer slightly longer ones.</a:t>
            </a:r>
            <a:r>
              <a:rPr lang="en-GB" sz="2000" dirty="0"/>
              <a:t> </a:t>
            </a:r>
          </a:p>
        </p:txBody>
      </p:sp>
    </p:spTree>
    <p:extLst>
      <p:ext uri="{BB962C8B-B14F-4D97-AF65-F5344CB8AC3E}">
        <p14:creationId xmlns:p14="http://schemas.microsoft.com/office/powerpoint/2010/main" val="3334455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165976" y="414992"/>
            <a:ext cx="1815376" cy="2624044"/>
          </a:xfrm>
          <a:prstGeom prst="rect">
            <a:avLst/>
          </a:prstGeom>
        </p:spPr>
      </p:pic>
      <p:sp>
        <p:nvSpPr>
          <p:cNvPr id="3" name="Content Placeholder 2"/>
          <p:cNvSpPr>
            <a:spLocks noGrp="1"/>
          </p:cNvSpPr>
          <p:nvPr>
            <p:ph idx="1"/>
          </p:nvPr>
        </p:nvSpPr>
        <p:spPr>
          <a:xfrm>
            <a:off x="529415" y="304895"/>
            <a:ext cx="9515537" cy="6418634"/>
          </a:xfrm>
        </p:spPr>
        <p:txBody>
          <a:bodyPr>
            <a:normAutofit fontScale="92500" lnSpcReduction="20000"/>
          </a:bodyPr>
          <a:lstStyle/>
          <a:p>
            <a:pPr marL="0" indent="0">
              <a:buNone/>
            </a:pPr>
            <a:r>
              <a:rPr lang="en-GB" sz="3600" dirty="0">
                <a:solidFill>
                  <a:srgbClr val="99CB38"/>
                </a:solidFill>
                <a:ea typeface="+mj-ea"/>
                <a:cs typeface="+mj-cs"/>
              </a:rPr>
              <a:t>Reading1</a:t>
            </a:r>
            <a:endParaRPr lang="en-GB" dirty="0"/>
          </a:p>
          <a:p>
            <a:r>
              <a:rPr lang="en-GB" sz="2000" dirty="0"/>
              <a:t>Read this short extract from </a:t>
            </a:r>
            <a:r>
              <a:rPr lang="en-GB" sz="2000" dirty="0" err="1"/>
              <a:t>Ewart</a:t>
            </a:r>
            <a:r>
              <a:rPr lang="en-GB" sz="2000" dirty="0"/>
              <a:t> and </a:t>
            </a:r>
            <a:r>
              <a:rPr lang="en-GB" sz="2000" dirty="0" err="1"/>
              <a:t>Sibthorp</a:t>
            </a:r>
            <a:r>
              <a:rPr lang="en-GB" sz="2000" dirty="0"/>
              <a:t> (2014, p4-6).  The book is available in the LRC (library).</a:t>
            </a:r>
          </a:p>
          <a:p>
            <a:r>
              <a:rPr lang="en-GB" sz="2000" dirty="0"/>
              <a:t>The extract is available here on the publishers website: </a:t>
            </a:r>
          </a:p>
          <a:p>
            <a:pPr marL="0" indent="0">
              <a:buNone/>
            </a:pPr>
            <a:r>
              <a:rPr lang="en-GB" sz="2000" dirty="0">
                <a:hlinkClick r:id="rId3"/>
              </a:rPr>
              <a:t>https://us.humankinetics.com/blogs/excerpt/what-is-outdoor-adventure-education</a:t>
            </a:r>
            <a:endParaRPr lang="en-GB" sz="2000" dirty="0"/>
          </a:p>
          <a:p>
            <a:pPr marL="0" indent="0">
              <a:buNone/>
            </a:pPr>
            <a:r>
              <a:rPr lang="en-GB" sz="2000" dirty="0"/>
              <a:t>It is listed on Moodle as Resource 1: </a:t>
            </a:r>
            <a:r>
              <a:rPr lang="en-GB" sz="2000" dirty="0" err="1"/>
              <a:t>Ewart</a:t>
            </a:r>
            <a:r>
              <a:rPr lang="en-GB" sz="2000" dirty="0"/>
              <a:t> and </a:t>
            </a:r>
            <a:r>
              <a:rPr lang="en-GB" sz="2000" dirty="0" err="1"/>
              <a:t>Sibthorp</a:t>
            </a:r>
            <a:r>
              <a:rPr lang="en-GB" sz="2000" dirty="0"/>
              <a:t> (2014, p4-6) </a:t>
            </a:r>
          </a:p>
          <a:p>
            <a:pPr marL="0" indent="0">
              <a:buNone/>
            </a:pPr>
            <a:endParaRPr lang="en-GB" sz="2000" dirty="0"/>
          </a:p>
          <a:p>
            <a:pPr marL="0" indent="0">
              <a:buNone/>
            </a:pPr>
            <a:r>
              <a:rPr lang="en-GB" sz="2000" b="1" dirty="0"/>
              <a:t>Make notes:</a:t>
            </a:r>
          </a:p>
          <a:p>
            <a:pPr marL="0" indent="0">
              <a:buNone/>
            </a:pPr>
            <a:r>
              <a:rPr lang="en-GB" sz="2000" dirty="0"/>
              <a:t>How does this relate or compare to your understanding of “adventure”?</a:t>
            </a:r>
          </a:p>
          <a:p>
            <a:pPr marL="0" indent="0">
              <a:buNone/>
            </a:pPr>
            <a:r>
              <a:rPr lang="en-GB" sz="2000" dirty="0"/>
              <a:t>Is there anything that surprises you?</a:t>
            </a:r>
          </a:p>
          <a:p>
            <a:pPr marL="0" indent="0">
              <a:buNone/>
            </a:pPr>
            <a:r>
              <a:rPr lang="en-GB" sz="2000" dirty="0"/>
              <a:t>Is there anything that you want to know more about?</a:t>
            </a:r>
          </a:p>
          <a:p>
            <a:pPr marL="0" indent="0">
              <a:buNone/>
            </a:pPr>
            <a:r>
              <a:rPr lang="en-GB" sz="2000" dirty="0"/>
              <a:t>Is there anything that you disagree with?</a:t>
            </a:r>
          </a:p>
          <a:p>
            <a:pPr marL="0" indent="0">
              <a:buNone/>
            </a:pPr>
            <a:r>
              <a:rPr lang="en-GB" sz="2000" dirty="0"/>
              <a:t>Are there any limitations to this literature?  (is it specific to a certain place, time or is it generally true/ accurate to all outdoor adventure education?)</a:t>
            </a:r>
          </a:p>
          <a:p>
            <a:pPr marL="0" indent="0">
              <a:buNone/>
            </a:pPr>
            <a:endParaRPr lang="en-GB" sz="2000" dirty="0"/>
          </a:p>
          <a:p>
            <a:r>
              <a:rPr lang="en-GB" sz="2000" dirty="0"/>
              <a:t>Here is the reference for the book: </a:t>
            </a:r>
          </a:p>
          <a:p>
            <a:pPr marL="0" indent="0">
              <a:buNone/>
            </a:pPr>
            <a:r>
              <a:rPr lang="en-GB" sz="2000" dirty="0" err="1"/>
              <a:t>Ewart</a:t>
            </a:r>
            <a:r>
              <a:rPr lang="en-GB" sz="2000" dirty="0"/>
              <a:t>, A., and </a:t>
            </a:r>
            <a:r>
              <a:rPr lang="en-GB" sz="2000" dirty="0" err="1"/>
              <a:t>Sibthorpe</a:t>
            </a:r>
            <a:r>
              <a:rPr lang="en-GB" sz="2000" dirty="0"/>
              <a:t>, J., (2014) </a:t>
            </a:r>
            <a:r>
              <a:rPr lang="en-GB" sz="2000" i="1" dirty="0"/>
              <a:t>Outdoor Adventure Education Foundations Theory and Research, Human Kinetics</a:t>
            </a:r>
            <a:endParaRPr lang="en-GB" sz="2000" dirty="0"/>
          </a:p>
        </p:txBody>
      </p:sp>
    </p:spTree>
    <p:extLst>
      <p:ext uri="{BB962C8B-B14F-4D97-AF65-F5344CB8AC3E}">
        <p14:creationId xmlns:p14="http://schemas.microsoft.com/office/powerpoint/2010/main" val="596502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referencing…</a:t>
            </a:r>
          </a:p>
        </p:txBody>
      </p:sp>
      <p:sp>
        <p:nvSpPr>
          <p:cNvPr id="3" name="Content Placeholder 2"/>
          <p:cNvSpPr>
            <a:spLocks noGrp="1"/>
          </p:cNvSpPr>
          <p:nvPr>
            <p:ph idx="1"/>
          </p:nvPr>
        </p:nvSpPr>
        <p:spPr>
          <a:xfrm>
            <a:off x="677334" y="1511809"/>
            <a:ext cx="8596668" cy="4529554"/>
          </a:xfrm>
        </p:spPr>
        <p:txBody>
          <a:bodyPr/>
          <a:lstStyle/>
          <a:p>
            <a:r>
              <a:rPr lang="en-GB" sz="2000" dirty="0" err="1"/>
              <a:t>Ewart</a:t>
            </a:r>
            <a:r>
              <a:rPr lang="en-GB" sz="2000" dirty="0"/>
              <a:t> and </a:t>
            </a:r>
            <a:r>
              <a:rPr lang="en-GB" sz="2000" dirty="0" err="1"/>
              <a:t>sibthorp</a:t>
            </a:r>
            <a:r>
              <a:rPr lang="en-GB" sz="2000" dirty="0"/>
              <a:t> (2014) offer a potentially useful reference point for helping us to better understand </a:t>
            </a:r>
            <a:r>
              <a:rPr lang="en-GB" sz="2000" i="1" dirty="0"/>
              <a:t>adventure</a:t>
            </a:r>
            <a:r>
              <a:rPr lang="en-GB" sz="2000" dirty="0"/>
              <a:t> in the context of outdoor adventure education.</a:t>
            </a:r>
          </a:p>
          <a:p>
            <a:r>
              <a:rPr lang="en-GB" sz="2000" dirty="0"/>
              <a:t>However, it is limited.  Firstly, both writers are male. Both are well established within the American way of studying the topic. They have a specific cultural perspective.</a:t>
            </a:r>
          </a:p>
          <a:p>
            <a:r>
              <a:rPr lang="en-GB" sz="2000" dirty="0"/>
              <a:t>In order to decide if their version has some value, we can look at further literature that might either support or contradict their ideas.  This is cross referencing or “</a:t>
            </a:r>
            <a:r>
              <a:rPr lang="en-GB" sz="2000" i="1" dirty="0"/>
              <a:t>triangulation</a:t>
            </a:r>
            <a:r>
              <a:rPr lang="en-GB" sz="2000" dirty="0"/>
              <a:t>”- simply checking to see if there are common themes or principles that help us to define </a:t>
            </a:r>
            <a:r>
              <a:rPr lang="en-GB" sz="2000" i="1" dirty="0"/>
              <a:t>adventure</a:t>
            </a:r>
            <a:r>
              <a:rPr lang="en-GB" sz="2000" dirty="0"/>
              <a:t> </a:t>
            </a:r>
          </a:p>
          <a:p>
            <a:pPr marL="0" indent="0">
              <a:buNone/>
            </a:pPr>
            <a:r>
              <a:rPr lang="en-GB" dirty="0"/>
              <a:t>  </a:t>
            </a:r>
          </a:p>
        </p:txBody>
      </p:sp>
    </p:spTree>
    <p:extLst>
      <p:ext uri="{BB962C8B-B14F-4D97-AF65-F5344CB8AC3E}">
        <p14:creationId xmlns:p14="http://schemas.microsoft.com/office/powerpoint/2010/main" val="1697077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986" y="339417"/>
            <a:ext cx="8596668" cy="1320800"/>
          </a:xfrm>
        </p:spPr>
        <p:txBody>
          <a:bodyPr/>
          <a:lstStyle/>
          <a:p>
            <a:r>
              <a:rPr lang="en-GB" dirty="0"/>
              <a:t>Reading 2</a:t>
            </a:r>
          </a:p>
        </p:txBody>
      </p:sp>
      <p:sp>
        <p:nvSpPr>
          <p:cNvPr id="3" name="Content Placeholder 2"/>
          <p:cNvSpPr>
            <a:spLocks noGrp="1"/>
          </p:cNvSpPr>
          <p:nvPr>
            <p:ph idx="1"/>
          </p:nvPr>
        </p:nvSpPr>
        <p:spPr>
          <a:xfrm>
            <a:off x="547986" y="1172464"/>
            <a:ext cx="9351264" cy="5350256"/>
          </a:xfrm>
        </p:spPr>
        <p:txBody>
          <a:bodyPr>
            <a:normAutofit/>
          </a:bodyPr>
          <a:lstStyle/>
          <a:p>
            <a:r>
              <a:rPr lang="en-GB" dirty="0"/>
              <a:t>Read the very short PDF that is listed on Moodle as: </a:t>
            </a:r>
          </a:p>
          <a:p>
            <a:r>
              <a:rPr lang="en-GB" i="1" dirty="0"/>
              <a:t>Resource 2 Dickson and Gray (2012, p3-6).  </a:t>
            </a:r>
          </a:p>
          <a:p>
            <a:r>
              <a:rPr lang="en-GB" i="1" dirty="0"/>
              <a:t>This book is based on research and work in the antipodes (Australia and New Zealand) and is written by two women. </a:t>
            </a:r>
            <a:r>
              <a:rPr lang="en-GB" dirty="0"/>
              <a:t>The book is available in the LRC (library)</a:t>
            </a:r>
            <a:endParaRPr lang="en-GB" i="1" dirty="0"/>
          </a:p>
          <a:p>
            <a:pPr marL="0" indent="0">
              <a:buNone/>
            </a:pPr>
            <a:endParaRPr lang="en-GB" i="1" dirty="0"/>
          </a:p>
          <a:p>
            <a:pPr marL="0" indent="0">
              <a:buNone/>
            </a:pPr>
            <a:r>
              <a:rPr lang="en-GB" dirty="0"/>
              <a:t>Does their version of adventure support or contradict </a:t>
            </a:r>
            <a:r>
              <a:rPr lang="en-GB" dirty="0" err="1"/>
              <a:t>Ewart</a:t>
            </a:r>
            <a:r>
              <a:rPr lang="en-GB" dirty="0"/>
              <a:t> and </a:t>
            </a:r>
            <a:r>
              <a:rPr lang="en-GB" dirty="0" err="1"/>
              <a:t>Sibthorp</a:t>
            </a:r>
            <a:r>
              <a:rPr lang="en-GB" dirty="0"/>
              <a:t> (2014)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pPr marL="0" indent="0">
              <a:buNone/>
            </a:pPr>
            <a:r>
              <a:rPr lang="en-GB" dirty="0"/>
              <a:t>Dickson, T. J., &amp; </a:t>
            </a:r>
            <a:r>
              <a:rPr lang="en-GB" dirty="0" err="1"/>
              <a:t>Gray</a:t>
            </a:r>
            <a:r>
              <a:rPr lang="en-GB" dirty="0"/>
              <a:t>, T. L. (Eds.). (2012). </a:t>
            </a:r>
            <a:r>
              <a:rPr lang="en-GB" i="1" dirty="0"/>
              <a:t>Risk management in the outdoors: A whole-of-organisation approach for education, sport and recreation</a:t>
            </a:r>
            <a:r>
              <a:rPr lang="en-GB" dirty="0"/>
              <a:t>. Cambridge University Press.</a:t>
            </a:r>
          </a:p>
        </p:txBody>
      </p:sp>
      <p:pic>
        <p:nvPicPr>
          <p:cNvPr id="4" name="Picture 3"/>
          <p:cNvPicPr>
            <a:picLocks noChangeAspect="1"/>
          </p:cNvPicPr>
          <p:nvPr/>
        </p:nvPicPr>
        <p:blipFill>
          <a:blip r:embed="rId2"/>
          <a:stretch>
            <a:fillRect/>
          </a:stretch>
        </p:blipFill>
        <p:spPr>
          <a:xfrm>
            <a:off x="10062360" y="1172464"/>
            <a:ext cx="1727454" cy="2467791"/>
          </a:xfrm>
          <a:prstGeom prst="rect">
            <a:avLst/>
          </a:prstGeom>
        </p:spPr>
      </p:pic>
    </p:spTree>
    <p:extLst>
      <p:ext uri="{BB962C8B-B14F-4D97-AF65-F5344CB8AC3E}">
        <p14:creationId xmlns:p14="http://schemas.microsoft.com/office/powerpoint/2010/main" val="3175969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3</a:t>
            </a:r>
          </a:p>
        </p:txBody>
      </p:sp>
      <p:sp>
        <p:nvSpPr>
          <p:cNvPr id="3" name="Content Placeholder 2"/>
          <p:cNvSpPr>
            <a:spLocks noGrp="1"/>
          </p:cNvSpPr>
          <p:nvPr>
            <p:ph idx="1"/>
          </p:nvPr>
        </p:nvSpPr>
        <p:spPr>
          <a:xfrm>
            <a:off x="677334" y="1316737"/>
            <a:ext cx="8722698" cy="5279136"/>
          </a:xfrm>
        </p:spPr>
        <p:txBody>
          <a:bodyPr>
            <a:normAutofit fontScale="92500" lnSpcReduction="20000"/>
          </a:bodyPr>
          <a:lstStyle/>
          <a:p>
            <a:r>
              <a:rPr lang="en-GB" dirty="0"/>
              <a:t>The final reading offers a British perspective on adventure.  The author has extensive experience as a practitioner working in the outdoor adventure education sector.  Unlike the other authors in this presentation, Barton is not primarily an academic.  His writing is based on first-hand experience. </a:t>
            </a:r>
          </a:p>
          <a:p>
            <a:endParaRPr lang="en-GB" dirty="0"/>
          </a:p>
          <a:p>
            <a:r>
              <a:rPr lang="en-GB" dirty="0"/>
              <a:t>The whole book is available as a PDF but you only need to read pages 1 to 11.  It is listed on Moodle as: </a:t>
            </a:r>
          </a:p>
          <a:p>
            <a:r>
              <a:rPr lang="en-GB" i="1" dirty="0"/>
              <a:t>Resource 3 Barton (2011, p1-11)</a:t>
            </a:r>
          </a:p>
          <a:p>
            <a:r>
              <a:rPr lang="en-GB" dirty="0"/>
              <a:t>The book is available in the LRC (library)</a:t>
            </a:r>
            <a:endParaRPr lang="en-GB" i="1" dirty="0"/>
          </a:p>
          <a:p>
            <a:pPr marL="0" indent="0">
              <a:buNone/>
            </a:pPr>
            <a:endParaRPr lang="en-GB" i="1" dirty="0"/>
          </a:p>
          <a:p>
            <a:pPr marL="0" indent="0">
              <a:buNone/>
            </a:pPr>
            <a:r>
              <a:rPr lang="en-GB" dirty="0"/>
              <a:t>Does this publication agree with the other two exerts that you have read?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r>
              <a:rPr lang="en-GB" dirty="0"/>
              <a:t>Barton, B. (2011). </a:t>
            </a:r>
            <a:r>
              <a:rPr lang="en-GB" i="1" dirty="0"/>
              <a:t>Safety, risk and adventure in outdoor activities</a:t>
            </a:r>
            <a:r>
              <a:rPr lang="en-GB" dirty="0"/>
              <a:t>. Sage.</a:t>
            </a:r>
          </a:p>
        </p:txBody>
      </p:sp>
      <p:pic>
        <p:nvPicPr>
          <p:cNvPr id="6" name="Picture 5"/>
          <p:cNvPicPr>
            <a:picLocks noChangeAspect="1"/>
          </p:cNvPicPr>
          <p:nvPr/>
        </p:nvPicPr>
        <p:blipFill>
          <a:blip r:embed="rId2"/>
          <a:stretch>
            <a:fillRect/>
          </a:stretch>
        </p:blipFill>
        <p:spPr>
          <a:xfrm>
            <a:off x="10554652" y="1098804"/>
            <a:ext cx="1323975" cy="1905000"/>
          </a:xfrm>
          <a:prstGeom prst="rect">
            <a:avLst/>
          </a:prstGeom>
        </p:spPr>
      </p:pic>
    </p:spTree>
    <p:extLst>
      <p:ext uri="{BB962C8B-B14F-4D97-AF65-F5344CB8AC3E}">
        <p14:creationId xmlns:p14="http://schemas.microsoft.com/office/powerpoint/2010/main" val="3203054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9184"/>
            <a:ext cx="8596668" cy="1320800"/>
          </a:xfrm>
        </p:spPr>
        <p:txBody>
          <a:bodyPr/>
          <a:lstStyle/>
          <a:p>
            <a:r>
              <a:rPr lang="en-GB" dirty="0"/>
              <a:t>Exploring other perspectives…</a:t>
            </a:r>
          </a:p>
        </p:txBody>
      </p:sp>
      <p:sp>
        <p:nvSpPr>
          <p:cNvPr id="3" name="Content Placeholder 2"/>
          <p:cNvSpPr>
            <a:spLocks noGrp="1"/>
          </p:cNvSpPr>
          <p:nvPr>
            <p:ph idx="1"/>
          </p:nvPr>
        </p:nvSpPr>
        <p:spPr>
          <a:xfrm>
            <a:off x="169311" y="1292352"/>
            <a:ext cx="9612714" cy="5230367"/>
          </a:xfrm>
        </p:spPr>
        <p:txBody>
          <a:bodyPr>
            <a:noAutofit/>
          </a:bodyPr>
          <a:lstStyle/>
          <a:p>
            <a:r>
              <a:rPr lang="en-GB" sz="2000" dirty="0"/>
              <a:t>When you are writing for your assessments we would expect you to use a good range of publications in supporting your work.  This is what gives it academic quality, its not simply an opinion but an opinion informed by and supported by research. </a:t>
            </a:r>
          </a:p>
          <a:p>
            <a:r>
              <a:rPr lang="en-GB" sz="2000" dirty="0"/>
              <a:t>However, when we are seeking to formulate our ideas and to explore concepts, we can look to other sources of information.  It is important to remember that whilst these opinions are interesting these are not necessarily informed academic opinions, they are simply the thoughts and experiences of other people.  </a:t>
            </a:r>
          </a:p>
        </p:txBody>
      </p:sp>
    </p:spTree>
    <p:extLst>
      <p:ext uri="{BB962C8B-B14F-4D97-AF65-F5344CB8AC3E}">
        <p14:creationId xmlns:p14="http://schemas.microsoft.com/office/powerpoint/2010/main" val="1883217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929706" cy="963168"/>
          </a:xfrm>
        </p:spPr>
        <p:txBody>
          <a:bodyPr/>
          <a:lstStyle/>
          <a:p>
            <a:r>
              <a:rPr lang="en-GB" dirty="0"/>
              <a:t>Other perspectives continued…</a:t>
            </a:r>
          </a:p>
        </p:txBody>
      </p:sp>
      <p:sp>
        <p:nvSpPr>
          <p:cNvPr id="3" name="Content Placeholder 2"/>
          <p:cNvSpPr>
            <a:spLocks noGrp="1"/>
          </p:cNvSpPr>
          <p:nvPr>
            <p:ph idx="1"/>
          </p:nvPr>
        </p:nvSpPr>
        <p:spPr>
          <a:xfrm>
            <a:off x="555414" y="1904557"/>
            <a:ext cx="8747082" cy="4581587"/>
          </a:xfrm>
        </p:spPr>
        <p:txBody>
          <a:bodyPr/>
          <a:lstStyle/>
          <a:p>
            <a:r>
              <a:rPr lang="en-GB" b="1" dirty="0"/>
              <a:t>Resource 4: Alistair Humphreys Living Adventurously Blog: </a:t>
            </a:r>
            <a:r>
              <a:rPr lang="en-GB" dirty="0">
                <a:hlinkClick r:id="rId2"/>
              </a:rPr>
              <a:t>https://alastairhumphreys.com/what-is-adventure/#comments</a:t>
            </a:r>
            <a:endParaRPr lang="en-GB" dirty="0"/>
          </a:p>
          <a:p>
            <a:endParaRPr lang="en-GB" dirty="0"/>
          </a:p>
          <a:p>
            <a:r>
              <a:rPr lang="en-GB" dirty="0"/>
              <a:t>Alistair is a “professional” adventurer and is well know for his escapades.  BUT he makes money by promoting himself and what he does, this means that he must portray an image that doesn’t necessarily have to be based on research or even reality.  He needs to sell his story of adventure.  As such his work might not be a good source for academic references. </a:t>
            </a:r>
          </a:p>
          <a:p>
            <a:pPr marL="0" indent="0">
              <a:buNone/>
            </a:pPr>
            <a:endParaRPr lang="en-GB" dirty="0"/>
          </a:p>
          <a:p>
            <a:pPr marL="0" indent="0">
              <a:buNone/>
            </a:pPr>
            <a:endParaRPr lang="en-GB" dirty="0"/>
          </a:p>
          <a:p>
            <a:r>
              <a:rPr lang="en-GB" dirty="0"/>
              <a:t>How does his version compare with the previous, more academic attempts to define adventure?</a:t>
            </a:r>
          </a:p>
          <a:p>
            <a:r>
              <a:rPr lang="en-GB" dirty="0"/>
              <a:t>Is it more or less like your own?</a:t>
            </a:r>
          </a:p>
          <a:p>
            <a:pPr marL="0" indent="0">
              <a:buNone/>
            </a:pPr>
            <a:endParaRPr lang="en-GB" dirty="0"/>
          </a:p>
          <a:p>
            <a:endParaRPr lang="en-GB" dirty="0"/>
          </a:p>
        </p:txBody>
      </p:sp>
    </p:spTree>
    <p:extLst>
      <p:ext uri="{BB962C8B-B14F-4D97-AF65-F5344CB8AC3E}">
        <p14:creationId xmlns:p14="http://schemas.microsoft.com/office/powerpoint/2010/main" val="3858430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150" y="243840"/>
            <a:ext cx="8596668" cy="1320800"/>
          </a:xfrm>
        </p:spPr>
        <p:txBody>
          <a:bodyPr/>
          <a:lstStyle/>
          <a:p>
            <a:r>
              <a:rPr lang="en-GB" dirty="0"/>
              <a:t>And more…</a:t>
            </a:r>
          </a:p>
        </p:txBody>
      </p:sp>
      <p:sp>
        <p:nvSpPr>
          <p:cNvPr id="3" name="Content Placeholder 2"/>
          <p:cNvSpPr>
            <a:spLocks noGrp="1"/>
          </p:cNvSpPr>
          <p:nvPr>
            <p:ph idx="1"/>
          </p:nvPr>
        </p:nvSpPr>
        <p:spPr>
          <a:xfrm>
            <a:off x="348150" y="904240"/>
            <a:ext cx="8710506" cy="5740400"/>
          </a:xfrm>
        </p:spPr>
        <p:txBody>
          <a:bodyPr>
            <a:normAutofit fontScale="92500" lnSpcReduction="20000"/>
          </a:bodyPr>
          <a:lstStyle/>
          <a:p>
            <a:r>
              <a:rPr lang="en-GB" sz="1900" dirty="0"/>
              <a:t>4 very short videos that offer further perspectives on adventure:</a:t>
            </a:r>
          </a:p>
          <a:p>
            <a:r>
              <a:rPr lang="en-GB" sz="1900" dirty="0"/>
              <a:t>Why have these films been made?  </a:t>
            </a:r>
          </a:p>
          <a:p>
            <a:r>
              <a:rPr lang="en-GB" sz="1900" dirty="0"/>
              <a:t>Are they reliable sources?</a:t>
            </a:r>
          </a:p>
          <a:p>
            <a:r>
              <a:rPr lang="en-GB" sz="1900" dirty="0"/>
              <a:t>Are they interesting?</a:t>
            </a:r>
          </a:p>
          <a:p>
            <a:r>
              <a:rPr lang="en-GB" sz="1900" dirty="0"/>
              <a:t>Do they correspond with or contradict the academic material that you have read on adventure?</a:t>
            </a:r>
          </a:p>
          <a:p>
            <a:r>
              <a:rPr lang="en-GB" sz="1900" dirty="0"/>
              <a:t>Are they useful to us in trying to develop our understanding of adventure? </a:t>
            </a:r>
          </a:p>
          <a:p>
            <a:pPr marL="0" indent="0">
              <a:buNone/>
            </a:pPr>
            <a:endParaRPr lang="en-GB" dirty="0"/>
          </a:p>
          <a:p>
            <a:pPr marL="0" indent="0">
              <a:buNone/>
            </a:pPr>
            <a:r>
              <a:rPr lang="en-GB" b="1" dirty="0"/>
              <a:t>Right Click on the address below to open the links to watch the videos from this PowerPoint slide</a:t>
            </a:r>
          </a:p>
          <a:p>
            <a:pPr marL="0" indent="0">
              <a:buNone/>
            </a:pPr>
            <a:endParaRPr lang="en-GB" dirty="0"/>
          </a:p>
          <a:p>
            <a:r>
              <a:rPr lang="en-GB" dirty="0"/>
              <a:t>What is adventure? (BMC, 2019: 5 minutes)   </a:t>
            </a:r>
            <a:r>
              <a:rPr lang="en-GB" u="sng" dirty="0">
                <a:hlinkClick r:id="rId2"/>
              </a:rPr>
              <a:t>https://www.youtube.com/watch?v=Hk7aKDJDQhY</a:t>
            </a:r>
            <a:endParaRPr lang="en-GB" dirty="0"/>
          </a:p>
          <a:p>
            <a:r>
              <a:rPr lang="en-GB" dirty="0"/>
              <a:t>What does adventure mean to you? (</a:t>
            </a:r>
            <a:r>
              <a:rPr lang="en-GB" dirty="0" err="1"/>
              <a:t>Berghaus</a:t>
            </a:r>
            <a:r>
              <a:rPr lang="en-GB" dirty="0"/>
              <a:t>, 2014: 2 minutes) </a:t>
            </a:r>
            <a:r>
              <a:rPr lang="en-GB" u="sng" dirty="0">
                <a:hlinkClick r:id="rId3"/>
              </a:rPr>
              <a:t>https://www.youtube.com/watch?v=0pMArnouJlo</a:t>
            </a:r>
            <a:endParaRPr lang="en-GB" dirty="0"/>
          </a:p>
          <a:p>
            <a:r>
              <a:rPr lang="en-GB" dirty="0"/>
              <a:t>What Adventure Means to People Who Do it for a Living (Banff Centre for Arts, 2014: 2 minutes)  </a:t>
            </a:r>
            <a:r>
              <a:rPr lang="en-GB" u="sng" dirty="0">
                <a:hlinkClick r:id="rId4"/>
              </a:rPr>
              <a:t>https://www.youtube.com/watch?v=XFwc49baxMQ</a:t>
            </a:r>
            <a:endParaRPr lang="en-GB" dirty="0"/>
          </a:p>
          <a:p>
            <a:r>
              <a:rPr lang="en-GB" dirty="0"/>
              <a:t>Life adventure (</a:t>
            </a:r>
            <a:r>
              <a:rPr lang="en-GB" dirty="0" err="1"/>
              <a:t>Jurian</a:t>
            </a:r>
            <a:r>
              <a:rPr lang="en-GB" dirty="0"/>
              <a:t> </a:t>
            </a:r>
            <a:r>
              <a:rPr lang="en-GB" dirty="0" err="1"/>
              <a:t>Gravett</a:t>
            </a:r>
            <a:r>
              <a:rPr lang="en-GB" dirty="0"/>
              <a:t>, 2014: 6 minutes) </a:t>
            </a:r>
            <a:r>
              <a:rPr lang="en-GB" u="sng" dirty="0">
                <a:hlinkClick r:id="rId5"/>
              </a:rPr>
              <a:t>https://www.youtube.com/watch?v=ISTQNt0_iCw</a:t>
            </a:r>
            <a:endParaRPr lang="en-GB" dirty="0"/>
          </a:p>
          <a:p>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74002" y="1416877"/>
            <a:ext cx="2729308" cy="4072128"/>
          </a:xfrm>
          <a:prstGeom prst="rect">
            <a:avLst/>
          </a:prstGeom>
        </p:spPr>
      </p:pic>
    </p:spTree>
    <p:extLst>
      <p:ext uri="{BB962C8B-B14F-4D97-AF65-F5344CB8AC3E}">
        <p14:creationId xmlns:p14="http://schemas.microsoft.com/office/powerpoint/2010/main" val="3151801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32" y="208156"/>
            <a:ext cx="8596668" cy="1320800"/>
          </a:xfrm>
        </p:spPr>
        <p:txBody>
          <a:bodyPr/>
          <a:lstStyle/>
          <a:p>
            <a:r>
              <a:rPr lang="en-GB" dirty="0"/>
              <a:t>Conclusion…</a:t>
            </a:r>
          </a:p>
        </p:txBody>
      </p:sp>
      <p:sp>
        <p:nvSpPr>
          <p:cNvPr id="3" name="Content Placeholder 2"/>
          <p:cNvSpPr>
            <a:spLocks noGrp="1"/>
          </p:cNvSpPr>
          <p:nvPr>
            <p:ph idx="1"/>
          </p:nvPr>
        </p:nvSpPr>
        <p:spPr>
          <a:xfrm>
            <a:off x="478190" y="868556"/>
            <a:ext cx="10951809" cy="5868420"/>
          </a:xfrm>
        </p:spPr>
        <p:txBody>
          <a:bodyPr>
            <a:noAutofit/>
          </a:bodyPr>
          <a:lstStyle/>
          <a:p>
            <a:r>
              <a:rPr lang="en-GB" sz="2000" dirty="0"/>
              <a:t>IF adventure involves risk, challenge and uncertainty, was this exercise in defining adventure an adventure in itself?</a:t>
            </a:r>
          </a:p>
          <a:p>
            <a:r>
              <a:rPr lang="en-GB" sz="2000" dirty="0"/>
              <a:t>Finding out new things poses a </a:t>
            </a:r>
            <a:r>
              <a:rPr lang="en-GB" sz="2000" b="1" u="sng" dirty="0"/>
              <a:t>risk</a:t>
            </a:r>
            <a:r>
              <a:rPr lang="en-GB" sz="2000" dirty="0"/>
              <a:t>- our identity and confidence amongst other things are at risk if we discover that our concept of risk is not in line with others</a:t>
            </a:r>
          </a:p>
          <a:p>
            <a:r>
              <a:rPr lang="en-GB" sz="2000" dirty="0"/>
              <a:t>Researching, thinking and sharing ideas  presents us with cognitive and even emotional </a:t>
            </a:r>
            <a:r>
              <a:rPr lang="en-GB" sz="2000" b="1" u="sng" dirty="0"/>
              <a:t>challenges- </a:t>
            </a:r>
            <a:r>
              <a:rPr lang="en-GB" sz="2000" dirty="0"/>
              <a:t>we need to try and appreciate other views, to challenge our established wisdom and maybe even confront our own biases and prejudices. </a:t>
            </a:r>
            <a:endParaRPr lang="en-GB" sz="2000" b="1" u="sng" dirty="0"/>
          </a:p>
          <a:p>
            <a:r>
              <a:rPr lang="en-GB" sz="2000" dirty="0"/>
              <a:t>We have encountered a degree of </a:t>
            </a:r>
            <a:r>
              <a:rPr lang="en-GB" sz="2000" b="1" u="sng" dirty="0"/>
              <a:t>uncertainty</a:t>
            </a:r>
            <a:r>
              <a:rPr lang="en-GB" sz="2000" dirty="0"/>
              <a:t>, and the more you read about adventure and outdoor education the more ambiguous and less well-defined things become!</a:t>
            </a:r>
          </a:p>
          <a:p>
            <a:pPr marL="0" indent="0">
              <a:buNone/>
            </a:pPr>
            <a:endParaRPr lang="en-GB" sz="2000" dirty="0"/>
          </a:p>
          <a:p>
            <a:pPr marL="0" indent="0">
              <a:buNone/>
            </a:pPr>
            <a:r>
              <a:rPr lang="en-GB" sz="2000" b="1" u="sng" dirty="0"/>
              <a:t>Final task!</a:t>
            </a:r>
          </a:p>
          <a:p>
            <a:pPr marL="0" indent="0">
              <a:buNone/>
            </a:pPr>
            <a:r>
              <a:rPr lang="en-GB" sz="2000" dirty="0"/>
              <a:t>Now that you have read some articles, watched some videos and read about what your classmates think, has your personal definition or conception of adventure changed?  </a:t>
            </a:r>
          </a:p>
          <a:p>
            <a:pPr marL="0" indent="0">
              <a:buNone/>
            </a:pPr>
            <a:r>
              <a:rPr lang="en-GB" sz="2000" b="1" u="sng" dirty="0"/>
              <a:t>Return to the forum and share your current thoughts on the idea of adventure- </a:t>
            </a:r>
            <a:r>
              <a:rPr lang="en-GB" sz="2000" dirty="0"/>
              <a:t>has your thinking changed in any way or have your views been reinforced?</a:t>
            </a:r>
          </a:p>
        </p:txBody>
      </p:sp>
    </p:spTree>
    <p:extLst>
      <p:ext uri="{BB962C8B-B14F-4D97-AF65-F5344CB8AC3E}">
        <p14:creationId xmlns:p14="http://schemas.microsoft.com/office/powerpoint/2010/main" val="1869738095"/>
      </p:ext>
    </p:extLst>
  </p:cSld>
  <p:clrMapOvr>
    <a:masterClrMapping/>
  </p:clrMapOvr>
</p:sld>
</file>

<file path=ppt/theme/theme1.xml><?xml version="1.0" encoding="utf-8"?>
<a:theme xmlns:a="http://schemas.openxmlformats.org/drawingml/2006/main" name="Facet">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613259F-F907-4274-9D12-9513FB97674F}">
  <ds:schemaRef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62A4C157-8D0B-4ADF-A130-E9A2CF0C1F2D}">
  <ds:schemaRefs>
    <ds:schemaRef ds:uri="http://schemas.microsoft.com/sharepoint/v3/contenttype/forms"/>
  </ds:schemaRefs>
</ds:datastoreItem>
</file>

<file path=customXml/itemProps3.xml><?xml version="1.0" encoding="utf-8"?>
<ds:datastoreItem xmlns:ds="http://schemas.openxmlformats.org/officeDocument/2006/customXml" ds:itemID="{7567E8E9-FF41-4A2D-BD4D-C0EE4C1823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869</TotalTime>
  <Words>1585</Words>
  <Application>Microsoft Office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PowerPoint Presentation</vt:lpstr>
      <vt:lpstr>What is Adventure? </vt:lpstr>
      <vt:lpstr>Dictionary definitions…</vt:lpstr>
      <vt:lpstr>Researching to help you develop your understanding of adventure.</vt:lpstr>
      <vt:lpstr>PowerPoint Presentation</vt:lpstr>
      <vt:lpstr>Cross referencing…</vt:lpstr>
      <vt:lpstr>Reading 2</vt:lpstr>
      <vt:lpstr>Reading 3</vt:lpstr>
      <vt:lpstr>Exploring other perspectives…</vt:lpstr>
      <vt:lpstr>Other perspectives continued…</vt:lpstr>
      <vt:lpstr>And more…</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Harvey</dc:creator>
  <cp:lastModifiedBy>Graham Harvey</cp:lastModifiedBy>
  <cp:revision>28</cp:revision>
  <dcterms:created xsi:type="dcterms:W3CDTF">2020-10-09T16:04:09Z</dcterms:created>
  <dcterms:modified xsi:type="dcterms:W3CDTF">2025-01-22T22:56:28Z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