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aval Thekkan (1808661)" initials="PT(" lastIdx="1" clrIdx="0">
    <p:extLst>
      <p:ext uri="{19B8F6BF-5375-455C-9EA6-DF929625EA0E}">
        <p15:presenceInfo xmlns:p15="http://schemas.microsoft.com/office/powerpoint/2012/main" userId="S::1808661@student.uwtsd.ac.uk::d08020ab-f509-4274-b11a-6276b1eefae9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9753"/>
    <p:restoredTop sz="94650"/>
  </p:normalViewPr>
  <p:slideViewPr>
    <p:cSldViewPr snapToGrid="0" snapToObjects="1">
      <p:cViewPr varScale="1">
        <p:scale>
          <a:sx n="90" d="100"/>
          <a:sy n="90" d="100"/>
        </p:scale>
        <p:origin x="232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6-12T15:04:39.136" idx="1">
    <p:pos x="7680" y="0"/>
    <p:text/>
    <p:extLst>
      <p:ext uri="{C676402C-5697-4E1C-873F-D02D1690AC5C}">
        <p15:threadingInfo xmlns:p15="http://schemas.microsoft.com/office/powerpoint/2012/main" timeZoneBias="-12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6/12/20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‹N›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96255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643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7518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184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6/12/20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285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6/12/20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534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6/12/20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144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6/12/20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3001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483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049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686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6/12/20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67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5" r:id="rId6"/>
    <p:sldLayoutId id="2147483680" r:id="rId7"/>
    <p:sldLayoutId id="2147483681" r:id="rId8"/>
    <p:sldLayoutId id="2147483682" r:id="rId9"/>
    <p:sldLayoutId id="2147483684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tiff"/><Relationship Id="rId5" Type="http://schemas.openxmlformats.org/officeDocument/2006/relationships/image" Target="../media/image5.tiff"/><Relationship Id="rId4" Type="http://schemas.openxmlformats.org/officeDocument/2006/relationships/image" Target="../media/image4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comments" Target="../comments/comment1.xml"/><Relationship Id="rId5" Type="http://schemas.openxmlformats.org/officeDocument/2006/relationships/image" Target="../media/image2.png"/><Relationship Id="rId4" Type="http://schemas.openxmlformats.org/officeDocument/2006/relationships/image" Target="../media/image7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8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0.tiff"/><Relationship Id="rId4" Type="http://schemas.openxmlformats.org/officeDocument/2006/relationships/image" Target="../media/image9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12.tiff"/><Relationship Id="rId4" Type="http://schemas.openxmlformats.org/officeDocument/2006/relationships/image" Target="../media/image11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4.tiff"/><Relationship Id="rId4" Type="http://schemas.openxmlformats.org/officeDocument/2006/relationships/image" Target="../media/image13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5A87B623-3102-784B-AA17-DC47C92B218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929" b="245"/>
          <a:stretch/>
        </p:blipFill>
        <p:spPr>
          <a:xfrm>
            <a:off x="-2" y="10"/>
            <a:ext cx="1219200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0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87C1CB41-0490-8646-9141-ED4B356D41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it-IT" sz="4800" dirty="0">
                <a:solidFill>
                  <a:schemeClr val="bg1"/>
                </a:solidFill>
              </a:rPr>
              <a:t>Swansea Marriott Hotel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6B952B0E-2BC1-C14E-A892-7082B66A1B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872922"/>
            <a:ext cx="4023360" cy="1208141"/>
          </a:xfrm>
        </p:spPr>
        <p:txBody>
          <a:bodyPr>
            <a:normAutofit/>
          </a:bodyPr>
          <a:lstStyle/>
          <a:p>
            <a:endParaRPr lang="it-IT" sz="2000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FE0B409-758D-CE40-BB00-3BEA900E80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245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27"/>
    </mc:Choice>
    <mc:Fallback>
      <p:transition spd="slow" advTm="70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0D01200-0224-43C5-AB38-FB4D16B73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AA85874D-500D-7A4A-A104-3028A661E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it-IT" sz="5200" dirty="0"/>
              <a:t>Location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28A44A4-A002-4A88-9FC9-1D0566C97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E7D5C7B-DD16-401B-85CE-4AAA2A4F5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225E372-925D-47CB-9350-7314A7F8DB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3355848"/>
            <a:ext cx="6268770" cy="2825496"/>
          </a:xfrm>
        </p:spPr>
        <p:txBody>
          <a:bodyPr>
            <a:normAutofit/>
          </a:bodyPr>
          <a:lstStyle/>
          <a:p>
            <a:r>
              <a:rPr lang="en-US" sz="1800" dirty="0"/>
              <a:t>The hotel is located in Swansea, maritime Quartier</a:t>
            </a:r>
          </a:p>
          <a:p>
            <a:r>
              <a:rPr lang="en-US" sz="1800" dirty="0"/>
              <a:t>Location point which relax and revitalize the travelers</a:t>
            </a:r>
          </a:p>
          <a:p>
            <a:r>
              <a:rPr lang="en-US" sz="1800" dirty="0"/>
              <a:t>Close to the public transport and around have the best attractions of the city and to the motorway M4</a:t>
            </a:r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Segnaposto contenuto 3">
            <a:extLst>
              <a:ext uri="{FF2B5EF4-FFF2-40B4-BE49-F238E27FC236}">
                <a16:creationId xmlns:a16="http://schemas.microsoft.com/office/drawing/2014/main" id="{1A487CEC-9DA7-1946-B167-AABE75459D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4066" y="1838499"/>
            <a:ext cx="4237686" cy="3105479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CB3183D-80B0-F14D-9109-FE943F00ED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546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127"/>
    </mc:Choice>
    <mc:Fallback>
      <p:transition spd="slow" advTm="35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3F59054-3394-4D87-8BD0-A28DCD47F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magine 5">
            <a:extLst>
              <a:ext uri="{FF2B5EF4-FFF2-40B4-BE49-F238E27FC236}">
                <a16:creationId xmlns:a16="http://schemas.microsoft.com/office/drawing/2014/main" id="{2DF00B32-4A80-0441-A9AB-BADFD97BAE6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752" r="33486" b="-1"/>
          <a:stretch/>
        </p:blipFill>
        <p:spPr>
          <a:xfrm>
            <a:off x="7381653" y="10"/>
            <a:ext cx="4810347" cy="6857990"/>
          </a:xfrm>
          <a:custGeom>
            <a:avLst/>
            <a:gdLst/>
            <a:ahLst/>
            <a:cxnLst/>
            <a:rect l="l" t="t" r="r" b="b"/>
            <a:pathLst>
              <a:path w="4817171" h="6858000">
                <a:moveTo>
                  <a:pt x="22751" y="0"/>
                </a:moveTo>
                <a:lnTo>
                  <a:pt x="4817171" y="0"/>
                </a:lnTo>
                <a:lnTo>
                  <a:pt x="4817171" y="6858000"/>
                </a:lnTo>
                <a:lnTo>
                  <a:pt x="0" y="6858000"/>
                </a:lnTo>
                <a:lnTo>
                  <a:pt x="6679" y="6845555"/>
                </a:lnTo>
                <a:cubicBezTo>
                  <a:pt x="496584" y="5886487"/>
                  <a:pt x="786702" y="4695963"/>
                  <a:pt x="786702" y="3406233"/>
                </a:cubicBezTo>
                <a:cubicBezTo>
                  <a:pt x="786702" y="2215714"/>
                  <a:pt x="539501" y="1109724"/>
                  <a:pt x="116147" y="192283"/>
                </a:cubicBezTo>
                <a:close/>
              </a:path>
            </a:pathLst>
          </a:cu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21DAF0D7-04C5-7F43-AA7A-D1388692F9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410" b="-2"/>
          <a:stretch/>
        </p:blipFill>
        <p:spPr>
          <a:xfrm>
            <a:off x="313638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4" name="Segnaposto contenuto 3">
            <a:extLst>
              <a:ext uri="{FF2B5EF4-FFF2-40B4-BE49-F238E27FC236}">
                <a16:creationId xmlns:a16="http://schemas.microsoft.com/office/drawing/2014/main" id="{C7EE0E74-1612-AA48-B45F-031B6CDD7C9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467" r="-2" b="-2"/>
          <a:stretch/>
        </p:blipFill>
        <p:spPr>
          <a:xfrm>
            <a:off x="318942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2FE0ABA9-CAF1-4816-837D-5F28AAA08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BC8B9C14-70F0-4F42-85FF-0DD3D5A58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319CD802-4DB5-324B-B99D-1B1C8DE7C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2807208" cy="1325563"/>
          </a:xfrm>
        </p:spPr>
        <p:txBody>
          <a:bodyPr>
            <a:normAutofit/>
          </a:bodyPr>
          <a:lstStyle/>
          <a:p>
            <a:r>
              <a:rPr lang="it-IT" sz="2800"/>
              <a:t>Rooms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8DE6C44-43F8-4DE4-AB81-66853FFEA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06856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409529B-9B56-4F10-BE4D-F934DB89E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0C00528-4DFA-4444-9616-A9E85AB986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258568"/>
            <a:ext cx="2807208" cy="3922776"/>
          </a:xfrm>
        </p:spPr>
        <p:txBody>
          <a:bodyPr>
            <a:normAutofit/>
          </a:bodyPr>
          <a:lstStyle/>
          <a:p>
            <a:r>
              <a:rPr lang="en-US" sz="1700" dirty="0"/>
              <a:t>Deluxe room</a:t>
            </a:r>
          </a:p>
          <a:p>
            <a:endParaRPr lang="en-US" sz="1700" dirty="0"/>
          </a:p>
          <a:p>
            <a:r>
              <a:rPr lang="en-US" sz="1700" dirty="0"/>
              <a:t>  Double deluxe room</a:t>
            </a:r>
          </a:p>
          <a:p>
            <a:endParaRPr lang="en-US" sz="1700" dirty="0"/>
          </a:p>
          <a:p>
            <a:r>
              <a:rPr lang="en-US" sz="1700" dirty="0"/>
              <a:t>  Superior room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A18A81B-44C3-7541-B652-969EE6CCCD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042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809"/>
    </mc:Choice>
    <mc:Fallback>
      <p:transition spd="slow" advTm="838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egnaposto contenuto 3">
            <a:extLst>
              <a:ext uri="{FF2B5EF4-FFF2-40B4-BE49-F238E27FC236}">
                <a16:creationId xmlns:a16="http://schemas.microsoft.com/office/drawing/2014/main" id="{33AC0504-3AE2-1D4F-9FBE-0B070DE56E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19093" r="9091" b="429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3A2A9D6A-FF2B-BB4E-9C84-A0CE4EFE9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730" y="109060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Restaurant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878638D0-1A5F-8544-B007-CB55B764F286}"/>
              </a:ext>
            </a:extLst>
          </p:cNvPr>
          <p:cNvSpPr txBox="1"/>
          <p:nvPr/>
        </p:nvSpPr>
        <p:spPr>
          <a:xfrm>
            <a:off x="376730" y="3204134"/>
            <a:ext cx="418623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it-IT" dirty="0"/>
          </a:p>
          <a:p>
            <a:r>
              <a:rPr lang="it-IT" b="1" dirty="0">
                <a:solidFill>
                  <a:schemeClr val="bg1"/>
                </a:solidFill>
              </a:rPr>
              <a:t>Breakfast</a:t>
            </a:r>
          </a:p>
          <a:p>
            <a:endParaRPr lang="it-IT" b="1" dirty="0">
              <a:solidFill>
                <a:schemeClr val="bg1"/>
              </a:solidFill>
            </a:endParaRPr>
          </a:p>
          <a:p>
            <a:r>
              <a:rPr lang="it-IT" b="1" dirty="0">
                <a:solidFill>
                  <a:schemeClr val="bg1"/>
                </a:solidFill>
              </a:rPr>
              <a:t>Lunch</a:t>
            </a:r>
          </a:p>
          <a:p>
            <a:endParaRPr lang="it-IT" b="1" dirty="0">
              <a:solidFill>
                <a:schemeClr val="bg1"/>
              </a:solidFill>
            </a:endParaRPr>
          </a:p>
          <a:p>
            <a:r>
              <a:rPr lang="it-IT" b="1" dirty="0" err="1">
                <a:solidFill>
                  <a:schemeClr val="bg1"/>
                </a:solidFill>
              </a:rPr>
              <a:t>Dinner</a:t>
            </a:r>
            <a:endParaRPr lang="it-IT" b="1" dirty="0">
              <a:solidFill>
                <a:schemeClr val="bg1"/>
              </a:solidFill>
            </a:endParaRPr>
          </a:p>
          <a:p>
            <a:endParaRPr lang="it-IT" b="1" dirty="0">
              <a:solidFill>
                <a:schemeClr val="bg1"/>
              </a:solidFill>
            </a:endParaRPr>
          </a:p>
          <a:p>
            <a:r>
              <a:rPr lang="it-IT" b="1" dirty="0" err="1">
                <a:solidFill>
                  <a:schemeClr val="bg1"/>
                </a:solidFill>
              </a:rPr>
              <a:t>Offers</a:t>
            </a:r>
            <a:endParaRPr lang="it-IT" b="1" dirty="0">
              <a:solidFill>
                <a:schemeClr val="bg1"/>
              </a:solidFill>
            </a:endParaRPr>
          </a:p>
          <a:p>
            <a:endParaRPr lang="it-IT" b="1" dirty="0">
              <a:solidFill>
                <a:schemeClr val="bg1"/>
              </a:solidFill>
            </a:endParaRPr>
          </a:p>
          <a:p>
            <a:r>
              <a:rPr lang="it-IT" b="1" dirty="0">
                <a:solidFill>
                  <a:schemeClr val="bg1"/>
                </a:solidFill>
              </a:rPr>
              <a:t>Timing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E36CE1E-3546-A341-9066-D44D711852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897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846"/>
    </mc:Choice>
    <mc:Fallback>
      <p:transition spd="slow" advTm="618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egnaposto contenuto 3">
            <a:extLst>
              <a:ext uri="{FF2B5EF4-FFF2-40B4-BE49-F238E27FC236}">
                <a16:creationId xmlns:a16="http://schemas.microsoft.com/office/drawing/2014/main" id="{E53C8567-B4C9-3149-9CDC-5C3ABB7361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12539" r="9091" b="1085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26D3E0C1-5BC7-B34A-9115-9E82DB1E2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Leisure Club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58F417E9-68B6-2748-8633-E4C838FE1A5C}"/>
              </a:ext>
            </a:extLst>
          </p:cNvPr>
          <p:cNvSpPr txBox="1"/>
          <p:nvPr/>
        </p:nvSpPr>
        <p:spPr>
          <a:xfrm>
            <a:off x="477981" y="4757738"/>
            <a:ext cx="420831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 err="1">
                <a:solidFill>
                  <a:schemeClr val="bg1"/>
                </a:solidFill>
              </a:rPr>
              <a:t>Equipment</a:t>
            </a:r>
            <a:endParaRPr lang="it-IT" b="1" dirty="0">
              <a:solidFill>
                <a:schemeClr val="bg1"/>
              </a:solidFill>
            </a:endParaRPr>
          </a:p>
          <a:p>
            <a:endParaRPr lang="it-IT" b="1" dirty="0">
              <a:solidFill>
                <a:schemeClr val="bg1"/>
              </a:solidFill>
            </a:endParaRPr>
          </a:p>
          <a:p>
            <a:r>
              <a:rPr lang="it-IT" b="1" dirty="0">
                <a:solidFill>
                  <a:schemeClr val="bg1"/>
                </a:solidFill>
              </a:rPr>
              <a:t>Sauna</a:t>
            </a:r>
          </a:p>
          <a:p>
            <a:endParaRPr lang="it-IT" b="1" dirty="0">
              <a:solidFill>
                <a:schemeClr val="bg1"/>
              </a:solidFill>
            </a:endParaRPr>
          </a:p>
          <a:p>
            <a:r>
              <a:rPr lang="it-IT" b="1" dirty="0">
                <a:solidFill>
                  <a:schemeClr val="bg1"/>
                </a:solidFill>
              </a:rPr>
              <a:t>Club </a:t>
            </a:r>
            <a:r>
              <a:rPr lang="it-IT" b="1" dirty="0" err="1">
                <a:solidFill>
                  <a:schemeClr val="bg1"/>
                </a:solidFill>
              </a:rPr>
              <a:t>offers</a:t>
            </a:r>
            <a:endParaRPr lang="it-IT" b="1" dirty="0">
              <a:solidFill>
                <a:schemeClr val="bg1"/>
              </a:solidFill>
            </a:endParaRPr>
          </a:p>
          <a:p>
            <a:endParaRPr lang="it-IT" b="1" dirty="0">
              <a:solidFill>
                <a:schemeClr val="bg1"/>
              </a:solidFill>
            </a:endParaRPr>
          </a:p>
          <a:p>
            <a:r>
              <a:rPr lang="it-IT" b="1" dirty="0" err="1">
                <a:solidFill>
                  <a:schemeClr val="bg1"/>
                </a:solidFill>
              </a:rPr>
              <a:t>Membership</a:t>
            </a:r>
            <a:endParaRPr lang="it-IT" b="1" dirty="0">
              <a:solidFill>
                <a:schemeClr val="bg1"/>
              </a:solidFill>
            </a:endParaRPr>
          </a:p>
          <a:p>
            <a:endParaRPr lang="it-IT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6955C8C-601A-704E-9134-472CBA6D30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911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271"/>
    </mc:Choice>
    <mc:Fallback>
      <p:transition spd="slow" advTm="612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0D35DEF-6008-463B-83B3-F65035F09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ADDB668-2CA4-4D2B-9C34-3487CA33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553" y="4716089"/>
            <a:ext cx="11097349" cy="1573149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A5D14D53-CB3E-BA4B-9D6F-0DC1345A8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4816862"/>
            <a:ext cx="5001768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Event Rooms</a:t>
            </a:r>
          </a:p>
        </p:txBody>
      </p:sp>
      <p:pic>
        <p:nvPicPr>
          <p:cNvPr id="4" name="Segnaposto contenuto 3">
            <a:extLst>
              <a:ext uri="{FF2B5EF4-FFF2-40B4-BE49-F238E27FC236}">
                <a16:creationId xmlns:a16="http://schemas.microsoft.com/office/drawing/2014/main" id="{4A48D25D-4557-FD43-BA8B-9EEA07567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770151" y="301751"/>
            <a:ext cx="2985884" cy="4205471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191F8BA2-4400-0847-895F-5EE49DEF68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3141" y="476291"/>
            <a:ext cx="5431536" cy="38563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568BC19-F052-4108-93E1-6A3D1DEC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4784" y="5175711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5FD337D-4D6B-4C8B-B6F5-121097E0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85271" y="5483123"/>
            <a:ext cx="1021458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asellaDiTesto 7">
            <a:extLst>
              <a:ext uri="{FF2B5EF4-FFF2-40B4-BE49-F238E27FC236}">
                <a16:creationId xmlns:a16="http://schemas.microsoft.com/office/drawing/2014/main" id="{2ECD1CD0-A775-A449-AEF5-D9903C893E92}"/>
              </a:ext>
            </a:extLst>
          </p:cNvPr>
          <p:cNvSpPr txBox="1"/>
          <p:nvPr/>
        </p:nvSpPr>
        <p:spPr>
          <a:xfrm>
            <a:off x="6321287" y="5049078"/>
            <a:ext cx="53276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b="1" dirty="0"/>
              <a:t>Port </a:t>
            </a:r>
            <a:r>
              <a:rPr lang="it-IT" b="1" dirty="0" err="1"/>
              <a:t>Eynon</a:t>
            </a:r>
            <a:r>
              <a:rPr lang="it-IT" b="1" dirty="0"/>
              <a:t>, </a:t>
            </a:r>
            <a:r>
              <a:rPr lang="it-IT" b="1" dirty="0" err="1"/>
              <a:t>Caswell</a:t>
            </a:r>
            <a:r>
              <a:rPr lang="it-IT" b="1" dirty="0"/>
              <a:t> room and </a:t>
            </a:r>
            <a:r>
              <a:rPr lang="it-IT" b="1" dirty="0" err="1"/>
              <a:t>Gower</a:t>
            </a:r>
            <a:r>
              <a:rPr lang="it-IT" b="1" dirty="0"/>
              <a:t> suite</a:t>
            </a:r>
          </a:p>
          <a:p>
            <a:endParaRPr lang="it-IT" b="1" dirty="0"/>
          </a:p>
          <a:p>
            <a:r>
              <a:rPr lang="it-IT" b="1" dirty="0" err="1"/>
              <a:t>Tellin</a:t>
            </a:r>
            <a:r>
              <a:rPr lang="it-IT" b="1" dirty="0"/>
              <a:t> room and Oyster room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56A0BE7-F8FC-7E4E-ABF6-E93E478F31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262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854"/>
    </mc:Choice>
    <mc:Fallback>
      <p:transition spd="slow" advTm="918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5F49D329-6D02-7D4B-80D3-C1A0E3953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12454"/>
            <a:ext cx="2381250" cy="2101850"/>
          </a:xfrm>
        </p:spPr>
        <p:txBody>
          <a:bodyPr>
            <a:normAutofit/>
          </a:bodyPr>
          <a:lstStyle/>
          <a:p>
            <a:r>
              <a:rPr lang="it-IT" sz="2800"/>
              <a:t>Wedding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02180" y="1457218"/>
            <a:ext cx="1463040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FD759B5-7BAD-4430-A360-D349CE6E51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8772" y="412454"/>
            <a:ext cx="3272028" cy="210185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1800" dirty="0"/>
              <a:t>Offers best location for the wedding</a:t>
            </a:r>
          </a:p>
          <a:p>
            <a:pPr marL="0" indent="0">
              <a:buNone/>
            </a:pPr>
            <a:r>
              <a:rPr lang="en-US" sz="1800" dirty="0"/>
              <a:t>3 packages : classic, extra special and the icing on the cake</a:t>
            </a:r>
          </a:p>
          <a:p>
            <a:pPr marL="0" indent="0">
              <a:buNone/>
            </a:pPr>
            <a:r>
              <a:rPr lang="en-US" sz="1800" dirty="0"/>
              <a:t>Kitchen offers canape menu</a:t>
            </a:r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60EEF3EB-7D7A-D64A-B8E6-DC1F16054E9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642" b="-1"/>
          <a:stretch/>
        </p:blipFill>
        <p:spPr>
          <a:xfrm>
            <a:off x="20" y="2959630"/>
            <a:ext cx="6400781" cy="3898370"/>
          </a:xfrm>
          <a:prstGeom prst="rect">
            <a:avLst/>
          </a:prstGeom>
        </p:spPr>
      </p:pic>
      <p:pic>
        <p:nvPicPr>
          <p:cNvPr id="4" name="Segnaposto contenuto 3">
            <a:extLst>
              <a:ext uri="{FF2B5EF4-FFF2-40B4-BE49-F238E27FC236}">
                <a16:creationId xmlns:a16="http://schemas.microsoft.com/office/drawing/2014/main" id="{8AD84075-E553-0A47-8EBB-49F9CF1F904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990" r="33343" b="-1"/>
          <a:stretch/>
        </p:blipFill>
        <p:spPr>
          <a:xfrm>
            <a:off x="6591299" y="1"/>
            <a:ext cx="5600701" cy="6857999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0571B3E-3F16-904B-898E-854F993780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660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091"/>
    </mc:Choice>
    <mc:Fallback>
      <p:transition spd="slow" advTm="470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F6649892-1A89-0342-8809-75A41B192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12454"/>
            <a:ext cx="2381250" cy="2101850"/>
          </a:xfrm>
        </p:spPr>
        <p:txBody>
          <a:bodyPr>
            <a:normAutofit/>
          </a:bodyPr>
          <a:lstStyle/>
          <a:p>
            <a:r>
              <a:rPr lang="it-IT" sz="2800" dirty="0"/>
              <a:t>Marriott &amp; UWTSD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02180" y="1457218"/>
            <a:ext cx="1463040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06E8998-84A3-4545-A604-1983590FD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8772" y="412454"/>
            <a:ext cx="3272028" cy="2101850"/>
          </a:xfrm>
        </p:spPr>
        <p:txBody>
          <a:bodyPr anchor="ctr">
            <a:normAutofit fontScale="92500" lnSpcReduction="20000"/>
          </a:bodyPr>
          <a:lstStyle/>
          <a:p>
            <a:r>
              <a:rPr lang="en-US" sz="1800" dirty="0"/>
              <a:t>Swansea Marriot collaboration with UWTSD</a:t>
            </a:r>
          </a:p>
          <a:p>
            <a:r>
              <a:rPr lang="en-US" sz="1800" dirty="0"/>
              <a:t>Opportunity for the students to learn about hospitality industry</a:t>
            </a:r>
          </a:p>
          <a:p>
            <a:r>
              <a:rPr lang="en-US" sz="1800" dirty="0"/>
              <a:t>Placement in one of the best hotel</a:t>
            </a:r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06427818-EE73-8B4D-81FE-7BD5A737408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851" b="3563"/>
          <a:stretch/>
        </p:blipFill>
        <p:spPr>
          <a:xfrm>
            <a:off x="20" y="2959630"/>
            <a:ext cx="6400781" cy="3898370"/>
          </a:xfrm>
          <a:prstGeom prst="rect">
            <a:avLst/>
          </a:prstGeom>
        </p:spPr>
      </p:pic>
      <p:pic>
        <p:nvPicPr>
          <p:cNvPr id="4" name="Segnaposto contenuto 3">
            <a:extLst>
              <a:ext uri="{FF2B5EF4-FFF2-40B4-BE49-F238E27FC236}">
                <a16:creationId xmlns:a16="http://schemas.microsoft.com/office/drawing/2014/main" id="{FAF0F489-224D-ED48-9932-1571C1D0960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5692"/>
          <a:stretch/>
        </p:blipFill>
        <p:spPr>
          <a:xfrm>
            <a:off x="6591299" y="1"/>
            <a:ext cx="5600701" cy="6857999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DEC4234-A8FE-064A-BD45-439C81C5C1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56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536"/>
    </mc:Choice>
    <mc:Fallback>
      <p:transition spd="slow" advTm="475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126</Words>
  <Application>Microsoft Macintosh PowerPoint</Application>
  <PresentationFormat>Widescreen</PresentationFormat>
  <Paragraphs>42</Paragraphs>
  <Slides>8</Slides>
  <Notes>0</Notes>
  <HiddenSlides>0</HiddenSlides>
  <MMClips>8</MMClips>
  <ScaleCrop>false</ScaleCrop>
  <HeadingPairs>
    <vt:vector size="6" baseType="variant">
      <vt:variant>
        <vt:lpstr>Caratteri utilizzati</vt:lpstr>
      </vt:variant>
      <vt:variant>
        <vt:i4>3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8</vt:i4>
      </vt:variant>
    </vt:vector>
  </HeadingPairs>
  <TitlesOfParts>
    <vt:vector size="12" baseType="lpstr">
      <vt:lpstr>Arial</vt:lpstr>
      <vt:lpstr>Avenir Next LT Pro</vt:lpstr>
      <vt:lpstr>Calibri</vt:lpstr>
      <vt:lpstr>AccentBoxVTI</vt:lpstr>
      <vt:lpstr>Swansea Marriott Hotel</vt:lpstr>
      <vt:lpstr>Location</vt:lpstr>
      <vt:lpstr>Rooms</vt:lpstr>
      <vt:lpstr>Restaurant</vt:lpstr>
      <vt:lpstr>Leisure Club</vt:lpstr>
      <vt:lpstr>Event Rooms</vt:lpstr>
      <vt:lpstr>Wedding</vt:lpstr>
      <vt:lpstr>Marriott &amp; UWTSD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Swansea Marriott Hotel</dc:title>
  <dc:creator>Paval Thekkan (1808661)</dc:creator>
  <cp:lastModifiedBy>Paval Thekkan (1808661)</cp:lastModifiedBy>
  <cp:revision>2</cp:revision>
  <dcterms:created xsi:type="dcterms:W3CDTF">2020-06-12T13:16:56Z</dcterms:created>
  <dcterms:modified xsi:type="dcterms:W3CDTF">2020-06-12T13:37:44Z</dcterms:modified>
</cp:coreProperties>
</file>