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4"/>
  </p:notesMasterIdLst>
  <p:sldIdLst>
    <p:sldId id="256" r:id="rId2"/>
    <p:sldId id="28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308" r:id="rId18"/>
    <p:sldId id="317" r:id="rId19"/>
    <p:sldId id="309" r:id="rId20"/>
    <p:sldId id="310" r:id="rId21"/>
    <p:sldId id="271" r:id="rId22"/>
    <p:sldId id="272" r:id="rId23"/>
    <p:sldId id="273" r:id="rId24"/>
    <p:sldId id="274" r:id="rId25"/>
    <p:sldId id="275" r:id="rId26"/>
    <p:sldId id="276" r:id="rId27"/>
    <p:sldId id="280" r:id="rId28"/>
    <p:sldId id="277" r:id="rId29"/>
    <p:sldId id="278" r:id="rId30"/>
    <p:sldId id="279" r:id="rId31"/>
    <p:sldId id="281" r:id="rId32"/>
    <p:sldId id="282" r:id="rId33"/>
    <p:sldId id="283" r:id="rId34"/>
    <p:sldId id="284" r:id="rId35"/>
    <p:sldId id="285" r:id="rId36"/>
    <p:sldId id="287" r:id="rId37"/>
    <p:sldId id="288" r:id="rId38"/>
    <p:sldId id="290" r:id="rId39"/>
    <p:sldId id="289" r:id="rId40"/>
    <p:sldId id="291" r:id="rId41"/>
    <p:sldId id="293" r:id="rId42"/>
    <p:sldId id="294" r:id="rId43"/>
    <p:sldId id="295" r:id="rId44"/>
    <p:sldId id="296" r:id="rId45"/>
    <p:sldId id="297" r:id="rId46"/>
    <p:sldId id="300" r:id="rId47"/>
    <p:sldId id="298" r:id="rId48"/>
    <p:sldId id="303" r:id="rId49"/>
    <p:sldId id="299" r:id="rId50"/>
    <p:sldId id="318" r:id="rId51"/>
    <p:sldId id="301" r:id="rId52"/>
    <p:sldId id="302" r:id="rId53"/>
    <p:sldId id="304" r:id="rId54"/>
    <p:sldId id="305" r:id="rId55"/>
    <p:sldId id="306" r:id="rId56"/>
    <p:sldId id="307" r:id="rId57"/>
    <p:sldId id="311" r:id="rId58"/>
    <p:sldId id="312" r:id="rId59"/>
    <p:sldId id="313" r:id="rId60"/>
    <p:sldId id="314" r:id="rId61"/>
    <p:sldId id="315" r:id="rId62"/>
    <p:sldId id="316"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143" autoAdjust="0"/>
  </p:normalViewPr>
  <p:slideViewPr>
    <p:cSldViewPr>
      <p:cViewPr varScale="1">
        <p:scale>
          <a:sx n="94" d="100"/>
          <a:sy n="94" d="100"/>
        </p:scale>
        <p:origin x="209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3379A2-92F5-4D23-823F-578BD22BC7D2}" type="datetimeFigureOut">
              <a:rPr lang="en-GB" smtClean="0"/>
              <a:t>28/10/2015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4FEF30-82B9-4230-8FC0-35C8130143EA}" type="slidenum">
              <a:rPr lang="en-GB" smtClean="0"/>
              <a:t>‹#›</a:t>
            </a:fld>
            <a:endParaRPr lang="en-GB"/>
          </a:p>
        </p:txBody>
      </p:sp>
    </p:spTree>
    <p:extLst>
      <p:ext uri="{BB962C8B-B14F-4D97-AF65-F5344CB8AC3E}">
        <p14:creationId xmlns:p14="http://schemas.microsoft.com/office/powerpoint/2010/main" val="2947599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Network layer must provide </a:t>
            </a:r>
            <a:r>
              <a:rPr lang="en-GB" b="1" dirty="0" smtClean="0"/>
              <a:t>encapsulation</a:t>
            </a:r>
            <a:r>
              <a:rPr lang="en-GB" dirty="0" smtClean="0"/>
              <a:t>. Not only must the devices be identified with an address, the individual pieces - the Network layer PDUs - must also contain these addresses. During the encapsulation process, Layer 3 receives the Layer 4 PDU and adds a Layer 3 header, or label, to create the Layer 3 PDU. When referring to the Network layer, we call this PDU a packet. When a packet is created, the header must contain, among other information, the address of the host to which it is being sent. This address is referred to as the destination address. The Layer 3 header also contains the address of the originating host. This address is called the source address.</a:t>
            </a:r>
          </a:p>
          <a:p>
            <a:endParaRPr lang="en-GB" dirty="0" smtClean="0"/>
          </a:p>
          <a:p>
            <a:r>
              <a:rPr lang="en-GB" dirty="0" smtClean="0"/>
              <a:t>After the Network layer completes its encapsulation process, the packet is sent down to the Data Link layer to be prepared for transportation over the media.</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41</a:t>
            </a:fld>
            <a:endParaRPr lang="en-GB"/>
          </a:p>
        </p:txBody>
      </p:sp>
    </p:spTree>
    <p:extLst>
      <p:ext uri="{BB962C8B-B14F-4D97-AF65-F5344CB8AC3E}">
        <p14:creationId xmlns:p14="http://schemas.microsoft.com/office/powerpoint/2010/main" val="3540401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Network layer must provide </a:t>
            </a:r>
            <a:r>
              <a:rPr lang="en-GB" b="1" dirty="0" smtClean="0"/>
              <a:t>encapsulation</a:t>
            </a:r>
            <a:r>
              <a:rPr lang="en-GB" dirty="0" smtClean="0"/>
              <a:t>. Not only must the devices be identified with an address, the individual pieces - the Network layer PDUs - must also contain these addresses. During the encapsulation process, Layer 3 receives the Layer 4 PDU and adds a Layer 3 header, or label, to create the Layer 3 PDU. When referring to the Network layer, we call this PDU a packet. When a packet is created, the header must contain, among other information, the address of the host to which it is being sent. This address is referred to as the destination address. The Layer 3 header also contains the address of the originating host. This address is called the source address.</a:t>
            </a:r>
          </a:p>
          <a:p>
            <a:endParaRPr lang="en-GB" dirty="0" smtClean="0"/>
          </a:p>
          <a:p>
            <a:r>
              <a:rPr lang="en-GB" dirty="0" smtClean="0"/>
              <a:t>After the Network layer completes its encapsulation process, the packet is sent down to the Data Link layer to be prepared for transportation over the media.</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42</a:t>
            </a:fld>
            <a:endParaRPr lang="en-GB"/>
          </a:p>
        </p:txBody>
      </p:sp>
    </p:spTree>
    <p:extLst>
      <p:ext uri="{BB962C8B-B14F-4D97-AF65-F5344CB8AC3E}">
        <p14:creationId xmlns:p14="http://schemas.microsoft.com/office/powerpoint/2010/main" val="815682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Network layer must provide </a:t>
            </a:r>
            <a:r>
              <a:rPr lang="en-GB" b="1" dirty="0" smtClean="0"/>
              <a:t>encapsulation</a:t>
            </a:r>
            <a:r>
              <a:rPr lang="en-GB" dirty="0" smtClean="0"/>
              <a:t>. Not only must the devices be identified with an address, the individual pieces - the Network layer PDUs - must also contain these addresses. During the encapsulation process, Layer 3 receives the Layer 4 PDU and adds a Layer 3 header, or label, to create the Layer 3 PDU. When referring to the Network layer, we call this PDU a packet. When a packet is created, the header must contain, among other information, the address of the host to which it is being sent. This address is referred to as the destination address. The Layer 3 header also contains the address of the originating host. This address is called the source address.</a:t>
            </a:r>
          </a:p>
          <a:p>
            <a:endParaRPr lang="en-GB" dirty="0" smtClean="0"/>
          </a:p>
          <a:p>
            <a:r>
              <a:rPr lang="en-GB" dirty="0" smtClean="0"/>
              <a:t>After the Network layer completes its encapsulation process, the packet is sent down to the Data Link layer to be prepared for transportation over the media.</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43</a:t>
            </a:fld>
            <a:endParaRPr lang="en-GB"/>
          </a:p>
        </p:txBody>
      </p:sp>
    </p:spTree>
    <p:extLst>
      <p:ext uri="{BB962C8B-B14F-4D97-AF65-F5344CB8AC3E}">
        <p14:creationId xmlns:p14="http://schemas.microsoft.com/office/powerpoint/2010/main" val="4076837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Network layer must provide </a:t>
            </a:r>
            <a:r>
              <a:rPr lang="en-GB" b="1" dirty="0" smtClean="0"/>
              <a:t>encapsulation</a:t>
            </a:r>
            <a:r>
              <a:rPr lang="en-GB" dirty="0" smtClean="0"/>
              <a:t>. Not only must the devices be identified with an address, the individual pieces - the Network layer PDUs - must also contain these addresses. During the encapsulation process, Layer 3 receives the Layer 4 PDU and adds a Layer 3 header, or label, to create the Layer 3 PDU. When referring to the Network layer, we call this PDU a packet. When a packet is created, the header must contain, among other information, the address of the host to which it is being sent. This address is referred to as the destination address. The Layer 3 header also contains the address of the originating host. This address is called the source address.</a:t>
            </a:r>
          </a:p>
          <a:p>
            <a:endParaRPr lang="en-GB" dirty="0" smtClean="0"/>
          </a:p>
          <a:p>
            <a:r>
              <a:rPr lang="en-GB" dirty="0" smtClean="0"/>
              <a:t>After the Network layer completes its encapsulation process, the packet is sent down to the Data Link layer to be prepared for transportation over the media.</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44</a:t>
            </a:fld>
            <a:endParaRPr lang="en-GB"/>
          </a:p>
        </p:txBody>
      </p:sp>
    </p:spTree>
    <p:extLst>
      <p:ext uri="{BB962C8B-B14F-4D97-AF65-F5344CB8AC3E}">
        <p14:creationId xmlns:p14="http://schemas.microsoft.com/office/powerpoint/2010/main" val="2309196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Network layer must provide </a:t>
            </a:r>
            <a:r>
              <a:rPr lang="en-GB" b="1" dirty="0" smtClean="0"/>
              <a:t>encapsulation</a:t>
            </a:r>
            <a:r>
              <a:rPr lang="en-GB" dirty="0" smtClean="0"/>
              <a:t>. Not only must the devices be identified with an address, the individual pieces - the Network layer PDUs - must also contain these addresses. During the encapsulation process, Layer 3 receives the Layer 4 PDU and adds a Layer 3 header, or label, to create the Layer 3 PDU. When referring to the Network layer, we call this PDU a packet. When a packet is created, the header must contain, among other information, the address of the host to which it is being sent. This address is referred to as the destination address. The Layer 3 header also contains the address of the originating host. This address is called the source address.</a:t>
            </a:r>
          </a:p>
          <a:p>
            <a:endParaRPr lang="en-GB" dirty="0" smtClean="0"/>
          </a:p>
          <a:p>
            <a:r>
              <a:rPr lang="en-GB" dirty="0" smtClean="0"/>
              <a:t>After the Network layer completes its encapsulation process, the packet is sent down to the Data Link layer to be prepared for transportation over the media.</a:t>
            </a:r>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45</a:t>
            </a:fld>
            <a:endParaRPr lang="en-GB"/>
          </a:p>
        </p:txBody>
      </p:sp>
    </p:spTree>
    <p:extLst>
      <p:ext uri="{BB962C8B-B14F-4D97-AF65-F5344CB8AC3E}">
        <p14:creationId xmlns:p14="http://schemas.microsoft.com/office/powerpoint/2010/main" val="435612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4FEF30-82B9-4230-8FC0-35C8130143EA}" type="slidenum">
              <a:rPr lang="en-GB" smtClean="0"/>
              <a:t>49</a:t>
            </a:fld>
            <a:endParaRPr lang="en-GB"/>
          </a:p>
        </p:txBody>
      </p:sp>
    </p:spTree>
    <p:extLst>
      <p:ext uri="{BB962C8B-B14F-4D97-AF65-F5344CB8AC3E}">
        <p14:creationId xmlns:p14="http://schemas.microsoft.com/office/powerpoint/2010/main" val="2501285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262" y="6305776"/>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596336" y="6165304"/>
            <a:ext cx="1432173" cy="563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3160C3-B448-4683-B3C9-5B5DE0F7B8D4}" type="datetimeFigureOut">
              <a:rPr lang="en-GB" smtClean="0"/>
              <a:t>28/10/2015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6D0515-CCC5-49ED-8394-1615D7190281}" type="slidenum">
              <a:rPr lang="en-GB" smtClean="0"/>
              <a:t>‹#›</a:t>
            </a:fld>
            <a:endParaRPr lang="en-GB" dirty="0"/>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3160C3-B448-4683-B3C9-5B5DE0F7B8D4}" type="datetimeFigureOut">
              <a:rPr lang="en-GB" smtClean="0"/>
              <a:t>28/10/2015</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6D0515-CCC5-49ED-8394-1615D7190281}" type="slidenum">
              <a:rPr lang="en-GB" smtClean="0"/>
              <a:t>‹#›</a:t>
            </a:fld>
            <a:endParaRPr lang="en-GB" dirty="0"/>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image" Target="../media/image47.tiff"/><Relationship Id="rId1" Type="http://schemas.openxmlformats.org/officeDocument/2006/relationships/slideLayout" Target="../slideLayouts/slideLayout2.xml"/><Relationship Id="rId6" Type="http://schemas.openxmlformats.org/officeDocument/2006/relationships/image" Target="../media/image51.tiff"/><Relationship Id="rId5" Type="http://schemas.openxmlformats.org/officeDocument/2006/relationships/image" Target="../media/image50.tiff"/><Relationship Id="rId4" Type="http://schemas.openxmlformats.org/officeDocument/2006/relationships/image" Target="../media/image49.tiff"/></Relationships>
</file>

<file path=ppt/slides/_rels/slide4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7.tif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8.tif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2.tif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Network Fundamentals Recap</a:t>
            </a:r>
            <a:endParaRPr lang="en-GB" dirty="0"/>
          </a:p>
        </p:txBody>
      </p:sp>
      <p:pic>
        <p:nvPicPr>
          <p:cNvPr id="4" name="Picture 4" descr="C:\Users\arya\Documents\logo\fwdnewuniversityandschoolofappliedcomputinglogos\TSD_swan2013.jpg"/>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824114" y="127968"/>
            <a:ext cx="3608674" cy="14197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Users\arya\Documents\logo\fwdnewuniversityandschoolofappliedcomputinglogos\image005.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8709" y="4748084"/>
            <a:ext cx="573405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6827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Recap on first module key topics</a:t>
            </a:r>
          </a:p>
          <a:p>
            <a:endParaRPr lang="en-GB" dirty="0"/>
          </a:p>
        </p:txBody>
      </p:sp>
    </p:spTree>
    <p:extLst>
      <p:ext uri="{BB962C8B-B14F-4D97-AF65-F5344CB8AC3E}">
        <p14:creationId xmlns:p14="http://schemas.microsoft.com/office/powerpoint/2010/main" val="23018842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Devices on a network</a:t>
            </a:r>
            <a:endParaRPr lang="en-GB" dirty="0"/>
          </a:p>
        </p:txBody>
      </p:sp>
      <p:pic>
        <p:nvPicPr>
          <p:cNvPr id="4" name="Content Placeholder 3" descr="CN2.jpg"/>
          <p:cNvPicPr>
            <a:picLocks noGrp="1" noChangeAspect="1"/>
          </p:cNvPicPr>
          <p:nvPr>
            <p:ph idx="1"/>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110" b="-773"/>
          <a:stretch/>
        </p:blipFill>
        <p:spPr>
          <a:xfrm>
            <a:off x="1843722" y="1600200"/>
            <a:ext cx="5456555" cy="4525963"/>
          </a:xfrm>
        </p:spPr>
      </p:pic>
    </p:spTree>
    <p:extLst>
      <p:ext uri="{BB962C8B-B14F-4D97-AF65-F5344CB8AC3E}">
        <p14:creationId xmlns:p14="http://schemas.microsoft.com/office/powerpoint/2010/main" val="13942761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Converged Networks</a:t>
            </a:r>
            <a:endParaRPr lang="en-GB" dirty="0"/>
          </a:p>
        </p:txBody>
      </p:sp>
      <p:pic>
        <p:nvPicPr>
          <p:cNvPr id="4" name="Content Placeholder 3" descr="Converged.jpg"/>
          <p:cNvPicPr>
            <a:picLocks noGrp="1" noChangeAspect="1"/>
          </p:cNvPicPr>
          <p:nvPr>
            <p:ph idx="1"/>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47664" y="1052736"/>
            <a:ext cx="5771640" cy="4525963"/>
          </a:xfrm>
          <a:prstGeom prst="rect">
            <a:avLst/>
          </a:prstGeom>
        </p:spPr>
      </p:pic>
      <p:sp>
        <p:nvSpPr>
          <p:cNvPr id="5" name="TextBox 4"/>
          <p:cNvSpPr txBox="1"/>
          <p:nvPr/>
        </p:nvSpPr>
        <p:spPr>
          <a:xfrm>
            <a:off x="611560" y="5373216"/>
            <a:ext cx="4536504" cy="646331"/>
          </a:xfrm>
          <a:prstGeom prst="rect">
            <a:avLst/>
          </a:prstGeom>
          <a:noFill/>
        </p:spPr>
        <p:txBody>
          <a:bodyPr wrap="square" rtlCol="0">
            <a:spAutoFit/>
          </a:bodyPr>
          <a:lstStyle/>
          <a:p>
            <a:r>
              <a:rPr lang="en-GB" b="1" u="sng" dirty="0" smtClean="0">
                <a:solidFill>
                  <a:srgbClr val="FF0000"/>
                </a:solidFill>
              </a:rPr>
              <a:t>Converged data networks carry multiple services on one network</a:t>
            </a:r>
            <a:endParaRPr lang="en-GB" b="1" u="sng" dirty="0">
              <a:solidFill>
                <a:srgbClr val="FF0000"/>
              </a:solidFill>
            </a:endParaRPr>
          </a:p>
        </p:txBody>
      </p:sp>
    </p:spTree>
    <p:extLst>
      <p:ext uri="{BB962C8B-B14F-4D97-AF65-F5344CB8AC3E}">
        <p14:creationId xmlns:p14="http://schemas.microsoft.com/office/powerpoint/2010/main" val="14255155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Network Characteristics</a:t>
            </a:r>
            <a:endParaRPr lang="en-GB" dirty="0"/>
          </a:p>
        </p:txBody>
      </p:sp>
      <p:sp>
        <p:nvSpPr>
          <p:cNvPr id="3" name="Content Placeholder 2"/>
          <p:cNvSpPr>
            <a:spLocks noGrp="1"/>
          </p:cNvSpPr>
          <p:nvPr>
            <p:ph idx="1"/>
          </p:nvPr>
        </p:nvSpPr>
        <p:spPr/>
        <p:txBody>
          <a:bodyPr/>
          <a:lstStyle/>
          <a:p>
            <a:r>
              <a:rPr lang="en-GB" dirty="0"/>
              <a:t>Fault Tolerance</a:t>
            </a:r>
          </a:p>
          <a:p>
            <a:endParaRPr lang="en-GB" dirty="0"/>
          </a:p>
          <a:p>
            <a:r>
              <a:rPr lang="en-GB" dirty="0"/>
              <a:t>Scalability</a:t>
            </a:r>
          </a:p>
          <a:p>
            <a:endParaRPr lang="en-GB" dirty="0"/>
          </a:p>
          <a:p>
            <a:r>
              <a:rPr lang="en-GB" dirty="0"/>
              <a:t>Quality of Service (QoS)</a:t>
            </a:r>
          </a:p>
          <a:p>
            <a:endParaRPr lang="en-GB" dirty="0"/>
          </a:p>
          <a:p>
            <a:r>
              <a:rPr lang="en-GB" dirty="0"/>
              <a:t>Security</a:t>
            </a:r>
          </a:p>
          <a:p>
            <a:endParaRPr lang="en-GB" dirty="0"/>
          </a:p>
        </p:txBody>
      </p:sp>
    </p:spTree>
    <p:extLst>
      <p:ext uri="{BB962C8B-B14F-4D97-AF65-F5344CB8AC3E}">
        <p14:creationId xmlns:p14="http://schemas.microsoft.com/office/powerpoint/2010/main" val="65901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Fault Tolerance</a:t>
            </a:r>
            <a:endParaRPr lang="en-GB" dirty="0"/>
          </a:p>
        </p:txBody>
      </p:sp>
      <p:pic>
        <p:nvPicPr>
          <p:cNvPr id="4" name="Picture 2"/>
          <p:cNvPicPr>
            <a:picLocks noChangeAspect="1" noChangeArrowheads="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73867" t="28108" r="390" b="29609"/>
          <a:stretch/>
        </p:blipFill>
        <p:spPr bwMode="auto">
          <a:xfrm>
            <a:off x="648767" y="1688355"/>
            <a:ext cx="7846466" cy="4349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60832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Scalability</a:t>
            </a:r>
            <a:endParaRPr lang="en-GB" dirty="0"/>
          </a:p>
        </p:txBody>
      </p:sp>
      <p:pic>
        <p:nvPicPr>
          <p:cNvPr id="4" name="Picture 2"/>
          <p:cNvPicPr>
            <a:picLocks noChangeAspect="1" noChangeArrowheads="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73825" t="27868" r="2379" b="24685"/>
          <a:stretch/>
        </p:blipFill>
        <p:spPr bwMode="auto">
          <a:xfrm>
            <a:off x="1209189" y="1600200"/>
            <a:ext cx="6725621"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259726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QoS</a:t>
            </a:r>
            <a:endParaRPr lang="en-GB" dirty="0"/>
          </a:p>
        </p:txBody>
      </p:sp>
      <p:pic>
        <p:nvPicPr>
          <p:cNvPr id="4" name="Picture 2"/>
          <p:cNvPicPr>
            <a:picLocks noGrp="1" noChangeAspect="1" noChangeArrowheads="1"/>
          </p:cNvPicPr>
          <p:nvPr>
            <p:ph idx="1"/>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73703" t="27147" r="2459" b="24925"/>
          <a:stretch/>
        </p:blipFill>
        <p:spPr bwMode="auto">
          <a:xfrm>
            <a:off x="1237062" y="1600200"/>
            <a:ext cx="6669875"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87481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Security</a:t>
            </a:r>
            <a:endParaRPr lang="en-GB" dirty="0"/>
          </a:p>
        </p:txBody>
      </p:sp>
      <p:pic>
        <p:nvPicPr>
          <p:cNvPr id="4" name="Picture 2"/>
          <p:cNvPicPr>
            <a:picLocks noGrp="1" noChangeAspect="1" noChangeArrowheads="1"/>
          </p:cNvPicPr>
          <p:nvPr>
            <p:ph idx="1"/>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73738" t="27963" r="763" b="27223"/>
          <a:stretch/>
        </p:blipFill>
        <p:spPr bwMode="auto">
          <a:xfrm>
            <a:off x="756806" y="1600200"/>
            <a:ext cx="7630388"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46621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Internet and Scalability</a:t>
            </a:r>
            <a:endParaRPr lang="en-GB" dirty="0"/>
          </a:p>
        </p:txBody>
      </p:sp>
      <p:pic>
        <p:nvPicPr>
          <p:cNvPr id="4" name="Content Placeholder 3" descr="Tier3.jpg"/>
          <p:cNvPicPr>
            <a:picLocks noGrp="1" noChangeAspect="1"/>
          </p:cNvPicPr>
          <p:nvPr>
            <p:ph idx="1"/>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r="-741"/>
          <a:stretch/>
        </p:blipFill>
        <p:spPr>
          <a:xfrm>
            <a:off x="457200" y="1831518"/>
            <a:ext cx="8229600" cy="4063326"/>
          </a:xfrm>
        </p:spPr>
      </p:pic>
    </p:spTree>
    <p:extLst>
      <p:ext uri="{BB962C8B-B14F-4D97-AF65-F5344CB8AC3E}">
        <p14:creationId xmlns:p14="http://schemas.microsoft.com/office/powerpoint/2010/main" val="34392819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Security</a:t>
            </a:r>
            <a:endParaRPr lang="en-GB" dirty="0"/>
          </a:p>
        </p:txBody>
      </p:sp>
      <p:sp>
        <p:nvSpPr>
          <p:cNvPr id="3" name="Content Placeholder 2"/>
          <p:cNvSpPr>
            <a:spLocks noGrp="1"/>
          </p:cNvSpPr>
          <p:nvPr>
            <p:ph idx="1"/>
          </p:nvPr>
        </p:nvSpPr>
        <p:spPr/>
        <p:txBody>
          <a:bodyPr>
            <a:normAutofit/>
          </a:bodyPr>
          <a:lstStyle/>
          <a:p>
            <a:r>
              <a:rPr lang="en-GB" sz="2000" dirty="0"/>
              <a:t>Ensure </a:t>
            </a:r>
            <a:r>
              <a:rPr lang="en-GB" sz="2000" b="1" u="sng" dirty="0"/>
              <a:t>Confidentiality</a:t>
            </a:r>
          </a:p>
          <a:p>
            <a:pPr lvl="1"/>
            <a:r>
              <a:rPr lang="en-GB" sz="2000" dirty="0"/>
              <a:t>The data being transmitted should be kept confidential and not seen or captured by others.</a:t>
            </a:r>
          </a:p>
          <a:p>
            <a:r>
              <a:rPr lang="en-GB" sz="2000" dirty="0" smtClean="0"/>
              <a:t>Maintain </a:t>
            </a:r>
            <a:r>
              <a:rPr lang="en-GB" sz="2000" b="1" u="sng" dirty="0" smtClean="0"/>
              <a:t>Integrity</a:t>
            </a:r>
          </a:p>
          <a:p>
            <a:pPr lvl="1"/>
            <a:r>
              <a:rPr lang="en-GB" sz="2000" dirty="0"/>
              <a:t>The data should not be tampered with and changed in an end to end communication.</a:t>
            </a:r>
          </a:p>
          <a:p>
            <a:r>
              <a:rPr lang="en-GB" sz="2000" dirty="0" smtClean="0"/>
              <a:t>Ensure </a:t>
            </a:r>
            <a:r>
              <a:rPr lang="en-GB" sz="2000" b="1" u="sng" dirty="0" smtClean="0"/>
              <a:t>Availability</a:t>
            </a:r>
          </a:p>
          <a:p>
            <a:pPr lvl="1"/>
            <a:r>
              <a:rPr lang="en-GB" sz="1600" dirty="0"/>
              <a:t>Data should be made available at all times when required and </a:t>
            </a:r>
            <a:r>
              <a:rPr lang="en-GB" sz="1600" dirty="0" err="1"/>
              <a:t>DoS</a:t>
            </a:r>
            <a:r>
              <a:rPr lang="en-GB" sz="1600" dirty="0"/>
              <a:t> attacks should be prevented.</a:t>
            </a:r>
            <a:endParaRPr lang="en-GB" sz="1600" b="1" dirty="0"/>
          </a:p>
          <a:p>
            <a:endParaRPr lang="en-GB" dirty="0"/>
          </a:p>
        </p:txBody>
      </p:sp>
    </p:spTree>
    <p:extLst>
      <p:ext uri="{BB962C8B-B14F-4D97-AF65-F5344CB8AC3E}">
        <p14:creationId xmlns:p14="http://schemas.microsoft.com/office/powerpoint/2010/main" val="16166196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Communication over the Network</a:t>
            </a:r>
            <a:endParaRPr lang="en-GB" dirty="0"/>
          </a:p>
        </p:txBody>
      </p:sp>
      <p:pic>
        <p:nvPicPr>
          <p:cNvPr id="4" name="Content Placeholder 3"/>
          <p:cNvPicPr>
            <a:picLocks noGrp="1" noChangeAspect="1" noChangeArrowheads="1"/>
          </p:cNvPicPr>
          <p:nvPr>
            <p:ph idx="1"/>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57200" y="1823412"/>
            <a:ext cx="8229600" cy="4079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1688880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Segmentation</a:t>
            </a:r>
            <a:endParaRPr lang="en-GB" dirty="0"/>
          </a:p>
        </p:txBody>
      </p:sp>
      <p:pic>
        <p:nvPicPr>
          <p:cNvPr id="4" name="Content Placeholder 3"/>
          <p:cNvPicPr>
            <a:picLocks noGrp="1" noChangeAspect="1" noChangeArrowheads="1"/>
          </p:cNvPicPr>
          <p:nvPr>
            <p:ph idx="1"/>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85951" y="1600200"/>
            <a:ext cx="6772098"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0354980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Multiplexing</a:t>
            </a:r>
          </a:p>
        </p:txBody>
      </p:sp>
      <p:pic>
        <p:nvPicPr>
          <p:cNvPr id="4" name="Picture 3" descr="Mutliplexing1.jpg"/>
          <p:cNvPicPr>
            <a:picLocks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0" y="1202219"/>
            <a:ext cx="4526035" cy="2935999"/>
          </a:xfrm>
          <a:prstGeom prst="rect">
            <a:avLst/>
          </a:prstGeom>
        </p:spPr>
      </p:pic>
      <p:pic>
        <p:nvPicPr>
          <p:cNvPr id="5" name="Picture 4" descr="Mutliplexing2.jpg"/>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504047" y="2916731"/>
            <a:ext cx="4639953" cy="2739051"/>
          </a:xfrm>
          <a:prstGeom prst="rect">
            <a:avLst/>
          </a:prstGeom>
        </p:spPr>
      </p:pic>
    </p:spTree>
    <p:extLst>
      <p:ext uri="{BB962C8B-B14F-4D97-AF65-F5344CB8AC3E}">
        <p14:creationId xmlns:p14="http://schemas.microsoft.com/office/powerpoint/2010/main" val="18208028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Labeling</a:t>
            </a:r>
            <a:endParaRPr lang="en-GB" dirty="0"/>
          </a:p>
        </p:txBody>
      </p:sp>
      <p:pic>
        <p:nvPicPr>
          <p:cNvPr id="4" name="Content Placeholder 3" descr="labelling.jpg"/>
          <p:cNvPicPr>
            <a:picLocks noGrp="1"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119994" y="1166019"/>
            <a:ext cx="6904011" cy="4525963"/>
          </a:xfrm>
          <a:prstGeom prst="rect">
            <a:avLst/>
          </a:prstGeom>
        </p:spPr>
      </p:pic>
    </p:spTree>
    <p:extLst>
      <p:ext uri="{BB962C8B-B14F-4D97-AF65-F5344CB8AC3E}">
        <p14:creationId xmlns:p14="http://schemas.microsoft.com/office/powerpoint/2010/main" val="5563517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Network Mediums</a:t>
            </a:r>
            <a:endParaRPr lang="en-GB" dirty="0"/>
          </a:p>
        </p:txBody>
      </p:sp>
      <p:pic>
        <p:nvPicPr>
          <p:cNvPr id="4" name="Picture 3"/>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378671" y="1166019"/>
            <a:ext cx="6386658"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9957041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Cabling</a:t>
            </a:r>
            <a:endParaRPr lang="en-GB" dirty="0"/>
          </a:p>
        </p:txBody>
      </p:sp>
      <p:sp>
        <p:nvSpPr>
          <p:cNvPr id="8" name="TextBox 7"/>
          <p:cNvSpPr txBox="1"/>
          <p:nvPr/>
        </p:nvSpPr>
        <p:spPr>
          <a:xfrm>
            <a:off x="6084168" y="1772816"/>
            <a:ext cx="2736304" cy="3416320"/>
          </a:xfrm>
          <a:prstGeom prst="rect">
            <a:avLst/>
          </a:prstGeom>
          <a:noFill/>
        </p:spPr>
        <p:txBody>
          <a:bodyPr wrap="square" rtlCol="0">
            <a:spAutoFit/>
          </a:bodyPr>
          <a:lstStyle/>
          <a:p>
            <a:r>
              <a:rPr lang="en-GB" dirty="0" smtClean="0"/>
              <a:t>Note:</a:t>
            </a:r>
          </a:p>
          <a:p>
            <a:r>
              <a:rPr lang="en-GB" b="1" u="sng" dirty="0" smtClean="0"/>
              <a:t>Our lab setup uses the </a:t>
            </a:r>
            <a:r>
              <a:rPr lang="en-GB" b="1" u="sng" dirty="0" smtClean="0">
                <a:solidFill>
                  <a:srgbClr val="FFC000"/>
                </a:solidFill>
              </a:rPr>
              <a:t>yellow (Straight) </a:t>
            </a:r>
            <a:r>
              <a:rPr lang="en-GB" b="1" u="sng" dirty="0" smtClean="0"/>
              <a:t>from patch to router/switch to enter terminal!!!!</a:t>
            </a:r>
          </a:p>
          <a:p>
            <a:endParaRPr lang="en-GB" b="1" u="sng" dirty="0"/>
          </a:p>
          <a:p>
            <a:pPr marL="285750" indent="-285750">
              <a:buFont typeface="Arial" pitchFamily="34" charset="0"/>
              <a:buChar char="•"/>
            </a:pPr>
            <a:r>
              <a:rPr lang="en-GB" dirty="0" smtClean="0"/>
              <a:t>ST have same termination  pairs</a:t>
            </a:r>
          </a:p>
          <a:p>
            <a:pPr marL="285750" indent="-285750">
              <a:buFont typeface="Arial" pitchFamily="34" charset="0"/>
              <a:buChar char="•"/>
            </a:pPr>
            <a:r>
              <a:rPr lang="en-GB" dirty="0" smtClean="0"/>
              <a:t>Cross-over have different terminations</a:t>
            </a:r>
          </a:p>
          <a:p>
            <a:pPr marL="285750" indent="-285750">
              <a:buFont typeface="Arial" pitchFamily="34" charset="0"/>
              <a:buChar char="•"/>
            </a:pPr>
            <a:r>
              <a:rPr lang="en-GB" dirty="0" smtClean="0"/>
              <a:t>Based on PINs</a:t>
            </a:r>
            <a:endParaRPr lang="en-GB" dirty="0"/>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988840"/>
            <a:ext cx="5472608" cy="29221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spTree>
    <p:extLst>
      <p:ext uri="{BB962C8B-B14F-4D97-AF65-F5344CB8AC3E}">
        <p14:creationId xmlns:p14="http://schemas.microsoft.com/office/powerpoint/2010/main" val="39919512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i.stack.imgur.com/kcrsH.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0"/>
            <a:ext cx="5467350" cy="43815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156176" y="548680"/>
            <a:ext cx="2736304" cy="2862322"/>
          </a:xfrm>
          <a:prstGeom prst="rect">
            <a:avLst/>
          </a:prstGeom>
          <a:noFill/>
        </p:spPr>
        <p:txBody>
          <a:bodyPr wrap="square" rtlCol="0">
            <a:spAutoFit/>
          </a:bodyPr>
          <a:lstStyle/>
          <a:p>
            <a:r>
              <a:rPr lang="en-GB" u="sng" dirty="0" smtClean="0"/>
              <a:t>Crossed</a:t>
            </a:r>
          </a:p>
          <a:p>
            <a:r>
              <a:rPr lang="en-GB" dirty="0" smtClean="0"/>
              <a:t>Connect different network components together</a:t>
            </a:r>
          </a:p>
          <a:p>
            <a:endParaRPr lang="en-GB" dirty="0"/>
          </a:p>
          <a:p>
            <a:endParaRPr lang="en-GB" dirty="0" smtClean="0"/>
          </a:p>
          <a:p>
            <a:r>
              <a:rPr lang="en-GB" u="sng" dirty="0" smtClean="0"/>
              <a:t>Straight</a:t>
            </a:r>
          </a:p>
          <a:p>
            <a:r>
              <a:rPr lang="en-GB" dirty="0" smtClean="0"/>
              <a:t>Connect devices with the same interface together</a:t>
            </a:r>
            <a:endParaRPr lang="en-GB" dirty="0"/>
          </a:p>
        </p:txBody>
      </p:sp>
    </p:spTree>
    <p:extLst>
      <p:ext uri="{BB962C8B-B14F-4D97-AF65-F5344CB8AC3E}">
        <p14:creationId xmlns:p14="http://schemas.microsoft.com/office/powerpoint/2010/main" val="1902904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Serial DCE/DTE</a:t>
            </a:r>
            <a:endParaRPr lang="en-GB" dirty="0"/>
          </a:p>
        </p:txBody>
      </p:sp>
      <p:pic>
        <p:nvPicPr>
          <p:cNvPr id="5122" name="Picture 2" descr="http://www.suntekpc.com/image/cb-rt-26m34f-end.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3058160"/>
            <a:ext cx="2226595" cy="216024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www.connectworld.net/cdepot/images/jpeg/M2551-1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6816" y="3058160"/>
            <a:ext cx="3034869" cy="21710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815162" y="2204864"/>
            <a:ext cx="1869423" cy="369332"/>
          </a:xfrm>
          <a:prstGeom prst="rect">
            <a:avLst/>
          </a:prstGeom>
          <a:noFill/>
        </p:spPr>
        <p:txBody>
          <a:bodyPr wrap="none" rtlCol="0">
            <a:spAutoFit/>
          </a:bodyPr>
          <a:lstStyle/>
          <a:p>
            <a:r>
              <a:rPr lang="en-GB" dirty="0" smtClean="0"/>
              <a:t>DCE – “Female”</a:t>
            </a:r>
            <a:endParaRPr lang="en-GB" dirty="0"/>
          </a:p>
        </p:txBody>
      </p:sp>
      <p:sp>
        <p:nvSpPr>
          <p:cNvPr id="8" name="TextBox 7"/>
          <p:cNvSpPr txBox="1"/>
          <p:nvPr/>
        </p:nvSpPr>
        <p:spPr>
          <a:xfrm>
            <a:off x="6508474" y="2206794"/>
            <a:ext cx="1587294" cy="369332"/>
          </a:xfrm>
          <a:prstGeom prst="rect">
            <a:avLst/>
          </a:prstGeom>
          <a:noFill/>
        </p:spPr>
        <p:txBody>
          <a:bodyPr wrap="none" rtlCol="0">
            <a:spAutoFit/>
          </a:bodyPr>
          <a:lstStyle/>
          <a:p>
            <a:r>
              <a:rPr lang="en-GB" dirty="0" smtClean="0"/>
              <a:t>DTE – “Male”</a:t>
            </a:r>
            <a:endParaRPr lang="en-GB" dirty="0"/>
          </a:p>
        </p:txBody>
      </p:sp>
      <p:sp>
        <p:nvSpPr>
          <p:cNvPr id="7" name="TextBox 6"/>
          <p:cNvSpPr txBox="1"/>
          <p:nvPr/>
        </p:nvSpPr>
        <p:spPr>
          <a:xfrm>
            <a:off x="320239" y="2602962"/>
            <a:ext cx="4237057" cy="369332"/>
          </a:xfrm>
          <a:prstGeom prst="rect">
            <a:avLst/>
          </a:prstGeom>
          <a:noFill/>
        </p:spPr>
        <p:txBody>
          <a:bodyPr wrap="none" rtlCol="0">
            <a:spAutoFit/>
          </a:bodyPr>
          <a:lstStyle/>
          <a:p>
            <a:r>
              <a:rPr lang="en-GB" dirty="0" smtClean="0"/>
              <a:t>Clock rate should be set on this end</a:t>
            </a:r>
            <a:endParaRPr lang="en-GB" dirty="0"/>
          </a:p>
        </p:txBody>
      </p:sp>
    </p:spTree>
    <p:extLst>
      <p:ext uri="{BB962C8B-B14F-4D97-AF65-F5344CB8AC3E}">
        <p14:creationId xmlns:p14="http://schemas.microsoft.com/office/powerpoint/2010/main" val="6252473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Console/Roll Over</a:t>
            </a:r>
            <a:endParaRPr lang="en-GB" dirty="0"/>
          </a:p>
        </p:txBody>
      </p:sp>
      <p:pic>
        <p:nvPicPr>
          <p:cNvPr id="6146" name="Picture 2" descr="http://www.routerswholesale.com/images/72-3382-01-lar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183048"/>
            <a:ext cx="3457575" cy="2724151"/>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ttp://dcmedia100.junobluellcdbadi.netdna-cdn.com/catalog/product/cache/6/image/500x500/9df78eab33525d08d6e5fb8d27136e95/1/4/1418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0953" y="3183048"/>
            <a:ext cx="2952328" cy="29523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40911" y="1475120"/>
            <a:ext cx="4867038" cy="923330"/>
          </a:xfrm>
          <a:prstGeom prst="rect">
            <a:avLst/>
          </a:prstGeom>
          <a:noFill/>
        </p:spPr>
        <p:txBody>
          <a:bodyPr wrap="none" rtlCol="0">
            <a:spAutoFit/>
          </a:bodyPr>
          <a:lstStyle/>
          <a:p>
            <a:r>
              <a:rPr lang="en-GB" dirty="0" smtClean="0"/>
              <a:t>Seem familiar??? – What we use in our Lab</a:t>
            </a:r>
          </a:p>
          <a:p>
            <a:endParaRPr lang="en-GB" dirty="0"/>
          </a:p>
          <a:p>
            <a:r>
              <a:rPr lang="en-GB" dirty="0"/>
              <a:t>	</a:t>
            </a:r>
          </a:p>
        </p:txBody>
      </p:sp>
      <p:sp>
        <p:nvSpPr>
          <p:cNvPr id="5" name="TextBox 4"/>
          <p:cNvSpPr txBox="1"/>
          <p:nvPr/>
        </p:nvSpPr>
        <p:spPr>
          <a:xfrm>
            <a:off x="1094162" y="2555612"/>
            <a:ext cx="1680268" cy="369332"/>
          </a:xfrm>
          <a:prstGeom prst="rect">
            <a:avLst/>
          </a:prstGeom>
          <a:noFill/>
        </p:spPr>
        <p:txBody>
          <a:bodyPr wrap="none" rtlCol="0">
            <a:spAutoFit/>
          </a:bodyPr>
          <a:lstStyle/>
          <a:p>
            <a:r>
              <a:rPr lang="en-GB" dirty="0" smtClean="0"/>
              <a:t>RJ45 to Serial</a:t>
            </a:r>
            <a:endParaRPr lang="en-GB" dirty="0"/>
          </a:p>
        </p:txBody>
      </p:sp>
      <p:sp>
        <p:nvSpPr>
          <p:cNvPr id="8" name="TextBox 7"/>
          <p:cNvSpPr txBox="1"/>
          <p:nvPr/>
        </p:nvSpPr>
        <p:spPr>
          <a:xfrm>
            <a:off x="6082668" y="2782988"/>
            <a:ext cx="1588897" cy="369332"/>
          </a:xfrm>
          <a:prstGeom prst="rect">
            <a:avLst/>
          </a:prstGeom>
          <a:noFill/>
        </p:spPr>
        <p:txBody>
          <a:bodyPr wrap="none" rtlCol="0">
            <a:spAutoFit/>
          </a:bodyPr>
          <a:lstStyle/>
          <a:p>
            <a:r>
              <a:rPr lang="en-GB" dirty="0" smtClean="0"/>
              <a:t>Serial to USB</a:t>
            </a:r>
            <a:endParaRPr lang="en-GB" dirty="0"/>
          </a:p>
        </p:txBody>
      </p:sp>
      <p:pic>
        <p:nvPicPr>
          <p:cNvPr id="1026" name="Picture 2" descr="http://www.cablesdirect.co.uk/write/UT-899548.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52120" y="1308630"/>
            <a:ext cx="2904257" cy="132235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4256395" y="2186280"/>
            <a:ext cx="1457450" cy="369332"/>
          </a:xfrm>
          <a:prstGeom prst="rect">
            <a:avLst/>
          </a:prstGeom>
          <a:noFill/>
        </p:spPr>
        <p:txBody>
          <a:bodyPr wrap="none" rtlCol="0">
            <a:spAutoFit/>
          </a:bodyPr>
          <a:lstStyle/>
          <a:p>
            <a:r>
              <a:rPr lang="en-GB" dirty="0" smtClean="0"/>
              <a:t>Patch Panel</a:t>
            </a:r>
            <a:endParaRPr lang="en-GB" dirty="0"/>
          </a:p>
        </p:txBody>
      </p:sp>
    </p:spTree>
    <p:extLst>
      <p:ext uri="{BB962C8B-B14F-4D97-AF65-F5344CB8AC3E}">
        <p14:creationId xmlns:p14="http://schemas.microsoft.com/office/powerpoint/2010/main" val="42278590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End-Devices</a:t>
            </a:r>
            <a:endParaRPr lang="en-GB" dirty="0"/>
          </a:p>
        </p:txBody>
      </p:sp>
      <p:pic>
        <p:nvPicPr>
          <p:cNvPr id="4" name="Content Placeholder 3" descr="devices.jpg"/>
          <p:cNvPicPr>
            <a:picLocks noGrp="1"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57200" y="1684951"/>
            <a:ext cx="8229600" cy="3488097"/>
          </a:xfrm>
          <a:prstGeom prst="rect">
            <a:avLst/>
          </a:prstGeom>
        </p:spPr>
      </p:pic>
      <p:sp>
        <p:nvSpPr>
          <p:cNvPr id="5" name="TextBox 4"/>
          <p:cNvSpPr txBox="1"/>
          <p:nvPr/>
        </p:nvSpPr>
        <p:spPr>
          <a:xfrm>
            <a:off x="457200" y="5085184"/>
            <a:ext cx="7929618"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smtClean="0"/>
              <a:t>Computers, Network Printer, VoIP Phones, Security Cameras, Mobile Phones and etc.</a:t>
            </a:r>
            <a:endParaRPr lang="en-GB" dirty="0"/>
          </a:p>
        </p:txBody>
      </p:sp>
    </p:spTree>
    <p:extLst>
      <p:ext uri="{BB962C8B-B14F-4D97-AF65-F5344CB8AC3E}">
        <p14:creationId xmlns:p14="http://schemas.microsoft.com/office/powerpoint/2010/main" val="391604969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Intermediary Devices</a:t>
            </a:r>
          </a:p>
        </p:txBody>
      </p:sp>
      <p:pic>
        <p:nvPicPr>
          <p:cNvPr id="4" name="Picture 3"/>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07257" y="1284166"/>
            <a:ext cx="7026249" cy="3154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5" name="TextBox 4"/>
          <p:cNvSpPr txBox="1"/>
          <p:nvPr/>
        </p:nvSpPr>
        <p:spPr>
          <a:xfrm>
            <a:off x="964381" y="4927504"/>
            <a:ext cx="7215238"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smtClean="0"/>
              <a:t>Network Access Devices, Internetworking Devices, Communication Servers and Modems, Security Devices and etc.</a:t>
            </a:r>
            <a:endParaRPr lang="en-GB" dirty="0"/>
          </a:p>
        </p:txBody>
      </p:sp>
    </p:spTree>
    <p:extLst>
      <p:ext uri="{BB962C8B-B14F-4D97-AF65-F5344CB8AC3E}">
        <p14:creationId xmlns:p14="http://schemas.microsoft.com/office/powerpoint/2010/main" val="1552303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Their Functions</a:t>
            </a:r>
            <a:endParaRPr lang="en-GB" dirty="0"/>
          </a:p>
        </p:txBody>
      </p:sp>
      <p:sp>
        <p:nvSpPr>
          <p:cNvPr id="3" name="Content Placeholder 2"/>
          <p:cNvSpPr>
            <a:spLocks noGrp="1"/>
          </p:cNvSpPr>
          <p:nvPr>
            <p:ph idx="1"/>
          </p:nvPr>
        </p:nvSpPr>
        <p:spPr/>
        <p:txBody>
          <a:bodyPr>
            <a:normAutofit fontScale="62500" lnSpcReduction="20000"/>
          </a:bodyPr>
          <a:lstStyle/>
          <a:p>
            <a:pPr marL="514350" indent="-514350">
              <a:lnSpc>
                <a:spcPct val="170000"/>
              </a:lnSpc>
              <a:buFont typeface="+mj-lt"/>
              <a:buAutoNum type="arabicPeriod"/>
            </a:pPr>
            <a:r>
              <a:rPr lang="en-GB" b="1" dirty="0"/>
              <a:t>Regenerate and retransmit</a:t>
            </a:r>
            <a:r>
              <a:rPr lang="en-GB" dirty="0"/>
              <a:t> data signals</a:t>
            </a:r>
          </a:p>
          <a:p>
            <a:pPr marL="514350" indent="-514350">
              <a:lnSpc>
                <a:spcPct val="170000"/>
              </a:lnSpc>
              <a:buFont typeface="+mj-lt"/>
              <a:buAutoNum type="arabicPeriod"/>
            </a:pPr>
            <a:r>
              <a:rPr lang="en-GB" b="1" dirty="0"/>
              <a:t>Maintain information</a:t>
            </a:r>
            <a:r>
              <a:rPr lang="en-GB" dirty="0"/>
              <a:t> </a:t>
            </a:r>
            <a:r>
              <a:rPr lang="en-GB" b="1" dirty="0"/>
              <a:t>about</a:t>
            </a:r>
            <a:r>
              <a:rPr lang="en-GB" dirty="0"/>
              <a:t> what </a:t>
            </a:r>
            <a:r>
              <a:rPr lang="en-GB" b="1" dirty="0"/>
              <a:t>pathways</a:t>
            </a:r>
            <a:r>
              <a:rPr lang="en-GB" dirty="0"/>
              <a:t> exist through the network and internetwork</a:t>
            </a:r>
          </a:p>
          <a:p>
            <a:pPr marL="514350" indent="-514350">
              <a:lnSpc>
                <a:spcPct val="170000"/>
              </a:lnSpc>
              <a:buFont typeface="+mj-lt"/>
              <a:buAutoNum type="arabicPeriod"/>
            </a:pPr>
            <a:r>
              <a:rPr lang="en-GB" b="1" dirty="0"/>
              <a:t>Notify</a:t>
            </a:r>
            <a:r>
              <a:rPr lang="en-GB" dirty="0"/>
              <a:t> other devices of </a:t>
            </a:r>
            <a:r>
              <a:rPr lang="en-GB" b="1" dirty="0"/>
              <a:t>errors and communication failures</a:t>
            </a:r>
          </a:p>
          <a:p>
            <a:pPr marL="514350" indent="-514350">
              <a:lnSpc>
                <a:spcPct val="170000"/>
              </a:lnSpc>
              <a:buFont typeface="+mj-lt"/>
              <a:buAutoNum type="arabicPeriod"/>
            </a:pPr>
            <a:r>
              <a:rPr lang="en-GB" b="1" dirty="0"/>
              <a:t>Direct data</a:t>
            </a:r>
            <a:r>
              <a:rPr lang="en-GB" dirty="0"/>
              <a:t> along alternate pathways </a:t>
            </a:r>
            <a:r>
              <a:rPr lang="en-GB" b="1" dirty="0"/>
              <a:t>when there is a link failure</a:t>
            </a:r>
          </a:p>
          <a:p>
            <a:pPr marL="514350" indent="-514350">
              <a:lnSpc>
                <a:spcPct val="170000"/>
              </a:lnSpc>
              <a:buFont typeface="+mj-lt"/>
              <a:buAutoNum type="arabicPeriod"/>
            </a:pPr>
            <a:r>
              <a:rPr lang="en-GB" b="1" dirty="0"/>
              <a:t>Classify and direct </a:t>
            </a:r>
            <a:r>
              <a:rPr lang="en-GB" dirty="0"/>
              <a:t>messages </a:t>
            </a:r>
            <a:r>
              <a:rPr lang="en-GB" b="1" dirty="0"/>
              <a:t>according to QoS </a:t>
            </a:r>
            <a:r>
              <a:rPr lang="en-GB" dirty="0"/>
              <a:t>priorities</a:t>
            </a:r>
          </a:p>
          <a:p>
            <a:pPr marL="514350" indent="-514350">
              <a:lnSpc>
                <a:spcPct val="170000"/>
              </a:lnSpc>
              <a:buFont typeface="+mj-lt"/>
              <a:buAutoNum type="arabicPeriod"/>
            </a:pPr>
            <a:r>
              <a:rPr lang="en-GB" b="1" dirty="0"/>
              <a:t>Permit or deny </a:t>
            </a:r>
            <a:r>
              <a:rPr lang="en-GB" dirty="0"/>
              <a:t>the flow of data, based on </a:t>
            </a:r>
            <a:r>
              <a:rPr lang="en-GB" b="1" dirty="0"/>
              <a:t>security</a:t>
            </a:r>
            <a:r>
              <a:rPr lang="en-GB" dirty="0"/>
              <a:t> settings </a:t>
            </a:r>
          </a:p>
          <a:p>
            <a:pPr marL="514350" indent="-514350">
              <a:buFont typeface="+mj-lt"/>
              <a:buAutoNum type="arabicPeriod"/>
            </a:pPr>
            <a:endParaRPr lang="en-GB" dirty="0"/>
          </a:p>
        </p:txBody>
      </p:sp>
    </p:spTree>
    <p:extLst>
      <p:ext uri="{BB962C8B-B14F-4D97-AF65-F5344CB8AC3E}">
        <p14:creationId xmlns:p14="http://schemas.microsoft.com/office/powerpoint/2010/main" val="21662196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390088" y="885711"/>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Local Area Network (LAN)</a:t>
            </a:r>
            <a:endParaRPr lang="en-GB" dirty="0"/>
          </a:p>
        </p:txBody>
      </p:sp>
      <p:pic>
        <p:nvPicPr>
          <p:cNvPr id="5" name="Picture 4"/>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576326" y="1896933"/>
            <a:ext cx="4206190" cy="2805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6" name="TextBox 4"/>
          <p:cNvSpPr txBox="1"/>
          <p:nvPr/>
        </p:nvSpPr>
        <p:spPr>
          <a:xfrm>
            <a:off x="361484" y="2682751"/>
            <a:ext cx="4143404"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Char char="•"/>
            </a:pPr>
            <a:r>
              <a:rPr lang="en-GB" dirty="0" smtClean="0"/>
              <a:t>Size of the area covered</a:t>
            </a:r>
          </a:p>
          <a:p>
            <a:pPr>
              <a:buFont typeface="Arial" pitchFamily="34" charset="0"/>
              <a:buChar char="•"/>
            </a:pPr>
            <a:r>
              <a:rPr lang="en-GB" dirty="0" smtClean="0"/>
              <a:t>Number of users connected</a:t>
            </a:r>
          </a:p>
          <a:p>
            <a:pPr>
              <a:buFont typeface="Arial" pitchFamily="34" charset="0"/>
              <a:buChar char="•"/>
            </a:pPr>
            <a:r>
              <a:rPr lang="en-GB" dirty="0" smtClean="0"/>
              <a:t>Number and types of services available</a:t>
            </a:r>
            <a:endParaRPr lang="en-GB" dirty="0"/>
          </a:p>
        </p:txBody>
      </p:sp>
      <p:sp>
        <p:nvSpPr>
          <p:cNvPr id="7" name="TextBox 5"/>
          <p:cNvSpPr txBox="1"/>
          <p:nvPr/>
        </p:nvSpPr>
        <p:spPr>
          <a:xfrm>
            <a:off x="718674" y="5325957"/>
            <a:ext cx="7715304"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smtClean="0"/>
              <a:t>A network serving a home, building or campus is considered as a LAN.</a:t>
            </a:r>
            <a:endParaRPr lang="en-GB" dirty="0"/>
          </a:p>
        </p:txBody>
      </p:sp>
    </p:spTree>
    <p:extLst>
      <p:ext uri="{BB962C8B-B14F-4D97-AF65-F5344CB8AC3E}">
        <p14:creationId xmlns:p14="http://schemas.microsoft.com/office/powerpoint/2010/main" val="34663630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71502" y="67577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Wide Area Network (WAN)</a:t>
            </a:r>
            <a:endParaRPr lang="en-GB" dirty="0"/>
          </a:p>
        </p:txBody>
      </p:sp>
      <p:pic>
        <p:nvPicPr>
          <p:cNvPr id="5" name="Picture 4"/>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42898" y="1472682"/>
            <a:ext cx="8229600" cy="31751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6" name="TextBox 4"/>
          <p:cNvSpPr txBox="1"/>
          <p:nvPr/>
        </p:nvSpPr>
        <p:spPr>
          <a:xfrm>
            <a:off x="585774" y="5258896"/>
            <a:ext cx="8001056"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smtClean="0"/>
              <a:t>LANs separated by geographic distance are connected by a network known as WAN.</a:t>
            </a:r>
          </a:p>
          <a:p>
            <a:endParaRPr lang="en-GB" dirty="0"/>
          </a:p>
        </p:txBody>
      </p:sp>
    </p:spTree>
    <p:extLst>
      <p:ext uri="{BB962C8B-B14F-4D97-AF65-F5344CB8AC3E}">
        <p14:creationId xmlns:p14="http://schemas.microsoft.com/office/powerpoint/2010/main" val="15170504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nvSpPr>
        <p:spPr>
          <a:xfrm>
            <a:off x="457200" y="255899"/>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The Internet</a:t>
            </a:r>
            <a:endParaRPr lang="en-GB" dirty="0"/>
          </a:p>
        </p:txBody>
      </p:sp>
      <p:pic>
        <p:nvPicPr>
          <p:cNvPr id="8" name="Content Placeholder 3"/>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57422" y="1552873"/>
            <a:ext cx="4536248" cy="33811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9" name="TextBox 4"/>
          <p:cNvSpPr txBox="1"/>
          <p:nvPr/>
        </p:nvSpPr>
        <p:spPr>
          <a:xfrm>
            <a:off x="571472" y="5124773"/>
            <a:ext cx="7929618" cy="147732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smtClean="0"/>
              <a:t>Intranet- Private connection of LANs and WANs that belongs to an organization</a:t>
            </a:r>
          </a:p>
          <a:p>
            <a:r>
              <a:rPr lang="en-GB" dirty="0" smtClean="0"/>
              <a:t>Internetwork - A global mesh of interconnected networks meets these human communication needs.</a:t>
            </a:r>
          </a:p>
          <a:p>
            <a:endParaRPr lang="en-GB" dirty="0"/>
          </a:p>
        </p:txBody>
      </p:sp>
    </p:spTree>
    <p:extLst>
      <p:ext uri="{BB962C8B-B14F-4D97-AF65-F5344CB8AC3E}">
        <p14:creationId xmlns:p14="http://schemas.microsoft.com/office/powerpoint/2010/main" val="413647999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Protocols</a:t>
            </a:r>
            <a:endParaRPr lang="en-GB" dirty="0"/>
          </a:p>
        </p:txBody>
      </p:sp>
      <p:sp>
        <p:nvSpPr>
          <p:cNvPr id="3" name="Content Placeholder 2"/>
          <p:cNvSpPr>
            <a:spLocks noGrp="1"/>
          </p:cNvSpPr>
          <p:nvPr>
            <p:ph idx="1"/>
          </p:nvPr>
        </p:nvSpPr>
        <p:spPr/>
        <p:txBody>
          <a:bodyPr>
            <a:normAutofit fontScale="85000" lnSpcReduction="20000"/>
          </a:bodyPr>
          <a:lstStyle/>
          <a:p>
            <a:r>
              <a:rPr lang="en-GB" dirty="0"/>
              <a:t>A set of predetermined rules providing:</a:t>
            </a:r>
          </a:p>
          <a:p>
            <a:pPr lvl="1">
              <a:lnSpc>
                <a:spcPct val="160000"/>
              </a:lnSpc>
            </a:pPr>
            <a:r>
              <a:rPr lang="en-GB" dirty="0"/>
              <a:t>The format or structure of the message</a:t>
            </a:r>
          </a:p>
          <a:p>
            <a:pPr lvl="1">
              <a:lnSpc>
                <a:spcPct val="160000"/>
              </a:lnSpc>
            </a:pPr>
            <a:r>
              <a:rPr lang="en-GB" dirty="0"/>
              <a:t>The process by which networking devices share information about pathways to other networks</a:t>
            </a:r>
          </a:p>
          <a:p>
            <a:pPr lvl="1">
              <a:lnSpc>
                <a:spcPct val="160000"/>
              </a:lnSpc>
            </a:pPr>
            <a:r>
              <a:rPr lang="en-GB" dirty="0"/>
              <a:t>How and when error and system messages are passed between devices</a:t>
            </a:r>
          </a:p>
          <a:p>
            <a:pPr lvl="1">
              <a:lnSpc>
                <a:spcPct val="160000"/>
              </a:lnSpc>
            </a:pPr>
            <a:r>
              <a:rPr lang="en-GB" dirty="0"/>
              <a:t>The setting up and termination of data transfer sessions</a:t>
            </a:r>
          </a:p>
          <a:p>
            <a:endParaRPr lang="en-GB" dirty="0"/>
          </a:p>
        </p:txBody>
      </p:sp>
    </p:spTree>
    <p:extLst>
      <p:ext uri="{BB962C8B-B14F-4D97-AF65-F5344CB8AC3E}">
        <p14:creationId xmlns:p14="http://schemas.microsoft.com/office/powerpoint/2010/main" val="44207715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Open Systems Interconnection (</a:t>
            </a:r>
            <a:r>
              <a:rPr lang="en-GB" u="sng" dirty="0"/>
              <a:t>OSI</a:t>
            </a:r>
            <a:r>
              <a:rPr lang="en-GB" dirty="0"/>
              <a:t>) model </a:t>
            </a:r>
          </a:p>
        </p:txBody>
      </p:sp>
      <p:sp>
        <p:nvSpPr>
          <p:cNvPr id="6" name="TextBox 5"/>
          <p:cNvSpPr txBox="1"/>
          <p:nvPr/>
        </p:nvSpPr>
        <p:spPr>
          <a:xfrm>
            <a:off x="5292080" y="2060848"/>
            <a:ext cx="3600400" cy="1200329"/>
          </a:xfrm>
          <a:prstGeom prst="rect">
            <a:avLst/>
          </a:prstGeom>
          <a:noFill/>
        </p:spPr>
        <p:txBody>
          <a:bodyPr wrap="square" rtlCol="0">
            <a:spAutoFit/>
          </a:bodyPr>
          <a:lstStyle/>
          <a:p>
            <a:r>
              <a:rPr lang="en-GB" dirty="0" smtClean="0"/>
              <a:t>Used for:</a:t>
            </a:r>
          </a:p>
          <a:p>
            <a:pPr marL="285750" indent="-285750">
              <a:buFont typeface="Arial" pitchFamily="34" charset="0"/>
              <a:buChar char="•"/>
            </a:pPr>
            <a:r>
              <a:rPr lang="en-GB" dirty="0" smtClean="0"/>
              <a:t>Data network design</a:t>
            </a:r>
          </a:p>
          <a:p>
            <a:pPr marL="285750" indent="-285750">
              <a:buFont typeface="Arial" pitchFamily="34" charset="0"/>
              <a:buChar char="•"/>
            </a:pPr>
            <a:r>
              <a:rPr lang="en-GB" dirty="0" smtClean="0"/>
              <a:t>Operation specifications</a:t>
            </a:r>
          </a:p>
          <a:p>
            <a:pPr marL="285750" indent="-285750">
              <a:buFont typeface="Arial" pitchFamily="34" charset="0"/>
              <a:buChar char="•"/>
            </a:pPr>
            <a:r>
              <a:rPr lang="en-GB" dirty="0" smtClean="0"/>
              <a:t>Troubleshooting</a:t>
            </a:r>
            <a:endParaRPr lang="en-GB" dirty="0"/>
          </a:p>
        </p:txBody>
      </p:sp>
      <p:pic>
        <p:nvPicPr>
          <p:cNvPr id="8" name="Content Placeholder 3" descr="Untitled.tiff"/>
          <p:cNvPicPr>
            <a:picLocks noGrp="1"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55576" y="2069005"/>
            <a:ext cx="4313911" cy="3528392"/>
          </a:xfrm>
          <a:prstGeom prst="rect">
            <a:avLst/>
          </a:prstGeom>
        </p:spPr>
      </p:pic>
    </p:spTree>
    <p:extLst>
      <p:ext uri="{BB962C8B-B14F-4D97-AF65-F5344CB8AC3E}">
        <p14:creationId xmlns:p14="http://schemas.microsoft.com/office/powerpoint/2010/main" val="289800498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57200" y="503237"/>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OSI </a:t>
            </a:r>
            <a:r>
              <a:rPr lang="en-GB" dirty="0" err="1" smtClean="0"/>
              <a:t>vs</a:t>
            </a:r>
            <a:r>
              <a:rPr lang="en-GB" dirty="0" smtClean="0"/>
              <a:t> TCP/IP</a:t>
            </a:r>
            <a:endParaRPr lang="en-GB" dirty="0"/>
          </a:p>
        </p:txBody>
      </p:sp>
      <p:pic>
        <p:nvPicPr>
          <p:cNvPr id="13" name="Picture 2" descr="https://mplsnet.files.wordpress.com/2014/06/osi-model.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1162" y="1508105"/>
            <a:ext cx="5781675" cy="4448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6278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Application Layer</a:t>
            </a:r>
            <a:endParaRPr lang="en-GB" dirty="0"/>
          </a:p>
        </p:txBody>
      </p:sp>
      <p:pic>
        <p:nvPicPr>
          <p:cNvPr id="5" name="Picture 4"/>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1120" y="1628800"/>
            <a:ext cx="7941852"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66951486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a:t>
            </a:r>
            <a:endParaRPr lang="en-GB" dirty="0"/>
          </a:p>
        </p:txBody>
      </p:sp>
      <p:sp>
        <p:nvSpPr>
          <p:cNvPr id="3" name="Content Placeholder 2"/>
          <p:cNvSpPr>
            <a:spLocks noGrp="1"/>
          </p:cNvSpPr>
          <p:nvPr>
            <p:ph idx="1"/>
          </p:nvPr>
        </p:nvSpPr>
        <p:spPr/>
        <p:txBody>
          <a:bodyPr>
            <a:normAutofit/>
          </a:bodyPr>
          <a:lstStyle/>
          <a:p>
            <a:pPr marL="285750" indent="-285750">
              <a:buFont typeface="Arial"/>
              <a:buChar char="•"/>
            </a:pPr>
            <a:r>
              <a:rPr lang="en-US" sz="1800" b="1" dirty="0"/>
              <a:t>Layer seven</a:t>
            </a:r>
            <a:r>
              <a:rPr lang="en-US" sz="1800" dirty="0"/>
              <a:t>, is the top layer of both the OSI and TCP/IP models.</a:t>
            </a:r>
          </a:p>
          <a:p>
            <a:pPr marL="285750" indent="-285750">
              <a:buFont typeface="Arial"/>
              <a:buChar char="•"/>
            </a:pPr>
            <a:r>
              <a:rPr lang="en-US" sz="1800" dirty="0"/>
              <a:t>Provides the </a:t>
            </a:r>
            <a:r>
              <a:rPr lang="en-US" sz="1800" b="1" u="sng" dirty="0"/>
              <a:t>interface between the applications</a:t>
            </a:r>
            <a:r>
              <a:rPr lang="en-US" sz="1800" u="sng" dirty="0"/>
              <a:t> </a:t>
            </a:r>
            <a:r>
              <a:rPr lang="en-US" sz="1800" dirty="0"/>
              <a:t>we use to communicate and the underlying network over which our messages are transmitted.</a:t>
            </a:r>
          </a:p>
          <a:p>
            <a:pPr marL="285750" indent="-285750">
              <a:buFont typeface="Arial"/>
              <a:buChar char="•"/>
            </a:pPr>
            <a:r>
              <a:rPr lang="en-US" sz="1800" dirty="0"/>
              <a:t>Application Layer </a:t>
            </a:r>
            <a:r>
              <a:rPr lang="en-US" sz="1800" b="1" u="sng" dirty="0"/>
              <a:t>protocols are used to exchange data between programs</a:t>
            </a:r>
            <a:r>
              <a:rPr lang="en-US" sz="1800" u="sng" dirty="0"/>
              <a:t> </a:t>
            </a:r>
            <a:r>
              <a:rPr lang="en-US" sz="1800" dirty="0"/>
              <a:t>running on the source and destination hosts</a:t>
            </a:r>
            <a:r>
              <a:rPr lang="en-US" sz="1800" dirty="0" smtClean="0"/>
              <a:t>.</a:t>
            </a:r>
          </a:p>
          <a:p>
            <a:pPr marL="685800" lvl="1">
              <a:buFont typeface="Arial"/>
              <a:buChar char="•"/>
            </a:pPr>
            <a:r>
              <a:rPr lang="en-US" sz="2000" dirty="0" smtClean="0"/>
              <a:t>Examples??????</a:t>
            </a:r>
          </a:p>
          <a:p>
            <a:pPr marL="685800" lvl="1">
              <a:buFont typeface="Arial"/>
              <a:buChar char="•"/>
            </a:pPr>
            <a:r>
              <a:rPr lang="en-US" sz="2000" dirty="0" smtClean="0"/>
              <a:t>FTP(20/21), HTTP(80), DNS(53), SMTP(25), DHCP (67/68)</a:t>
            </a:r>
          </a:p>
          <a:p>
            <a:pPr marL="685800" lvl="1">
              <a:buFont typeface="Arial"/>
              <a:buChar char="•"/>
            </a:pPr>
            <a:r>
              <a:rPr lang="en-US" sz="2000" dirty="0" smtClean="0"/>
              <a:t>Many more – Often exam questions on this.</a:t>
            </a:r>
            <a:endParaRPr lang="en-US" sz="2000" dirty="0"/>
          </a:p>
        </p:txBody>
      </p:sp>
    </p:spTree>
    <p:extLst>
      <p:ext uri="{BB962C8B-B14F-4D97-AF65-F5344CB8AC3E}">
        <p14:creationId xmlns:p14="http://schemas.microsoft.com/office/powerpoint/2010/main" val="65977746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Protocols</a:t>
            </a:r>
            <a:endParaRPr lang="en-GB" dirty="0"/>
          </a:p>
        </p:txBody>
      </p:sp>
      <p:pic>
        <p:nvPicPr>
          <p:cNvPr id="4" name="Content Placeholder 3"/>
          <p:cNvPicPr>
            <a:picLocks noGrp="1" noChangeAspect="1" noChangeArrowheads="1"/>
          </p:cNvPicPr>
          <p:nvPr>
            <p:ph idx="1"/>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488116" y="1600200"/>
            <a:ext cx="6167768"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176453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57200" y="1070372"/>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DNS Services and Protocol</a:t>
            </a:r>
          </a:p>
          <a:p>
            <a:r>
              <a:rPr lang="en-GB" dirty="0" smtClean="0"/>
              <a:t>(Domain name system)</a:t>
            </a:r>
            <a:endParaRPr lang="en-GB" dirty="0"/>
          </a:p>
        </p:txBody>
      </p:sp>
      <p:pic>
        <p:nvPicPr>
          <p:cNvPr id="5" name="Content Placeholder 3" descr="Untitled.tiff"/>
          <p:cNvPicPr>
            <a:picLocks noGrp="1"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333500" y="3530203"/>
            <a:ext cx="6477000" cy="2257425"/>
          </a:xfrm>
          <a:prstGeom prst="rect">
            <a:avLst/>
          </a:prstGeom>
        </p:spPr>
      </p:pic>
    </p:spTree>
    <p:extLst>
      <p:ext uri="{BB962C8B-B14F-4D97-AF65-F5344CB8AC3E}">
        <p14:creationId xmlns:p14="http://schemas.microsoft.com/office/powerpoint/2010/main" val="182696850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57200" y="89008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Dynamic Host Configuration Protocol (DHCP)</a:t>
            </a:r>
            <a:endParaRPr lang="en-GB" dirty="0"/>
          </a:p>
        </p:txBody>
      </p:sp>
      <p:pic>
        <p:nvPicPr>
          <p:cNvPr id="5" name="Content Placeholder 3" descr="Untitled.tiff"/>
          <p:cNvPicPr>
            <a:picLocks noGrp="1"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785918" y="2544252"/>
            <a:ext cx="5667375" cy="1790700"/>
          </a:xfrm>
          <a:prstGeom prst="rect">
            <a:avLst/>
          </a:prstGeom>
        </p:spPr>
      </p:pic>
      <p:sp>
        <p:nvSpPr>
          <p:cNvPr id="6" name="TextBox 4"/>
          <p:cNvSpPr txBox="1"/>
          <p:nvPr/>
        </p:nvSpPr>
        <p:spPr>
          <a:xfrm>
            <a:off x="1357290" y="5044582"/>
            <a:ext cx="6357982"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smtClean="0"/>
              <a:t>The Dynamic Host Configuration Protocol (DHCP) services enables devices on a network to obtain IP addresses and other information from a DHCP server.</a:t>
            </a:r>
            <a:endParaRPr lang="en-GB" dirty="0"/>
          </a:p>
        </p:txBody>
      </p:sp>
    </p:spTree>
    <p:extLst>
      <p:ext uri="{BB962C8B-B14F-4D97-AF65-F5344CB8AC3E}">
        <p14:creationId xmlns:p14="http://schemas.microsoft.com/office/powerpoint/2010/main" val="404921030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Transport Layer</a:t>
            </a:r>
            <a:endParaRPr lang="en-GB" dirty="0"/>
          </a:p>
        </p:txBody>
      </p:sp>
      <p:pic>
        <p:nvPicPr>
          <p:cNvPr id="4" name="Content Placeholder 3" descr="Untitled.tiff"/>
          <p:cNvPicPr>
            <a:picLocks noGrp="1"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07504" y="1916832"/>
            <a:ext cx="5667375" cy="3562350"/>
          </a:xfrm>
          <a:prstGeom prst="rect">
            <a:avLst/>
          </a:prstGeom>
        </p:spPr>
      </p:pic>
      <p:sp>
        <p:nvSpPr>
          <p:cNvPr id="5" name="TextBox 4"/>
          <p:cNvSpPr txBox="1"/>
          <p:nvPr/>
        </p:nvSpPr>
        <p:spPr>
          <a:xfrm>
            <a:off x="5774878" y="1556792"/>
            <a:ext cx="3117601" cy="3970318"/>
          </a:xfrm>
          <a:prstGeom prst="rect">
            <a:avLst/>
          </a:prstGeom>
          <a:noFill/>
        </p:spPr>
        <p:txBody>
          <a:bodyPr wrap="square" rtlCol="0">
            <a:spAutoFit/>
          </a:bodyPr>
          <a:lstStyle/>
          <a:p>
            <a:r>
              <a:rPr lang="en-GB" dirty="0" smtClean="0"/>
              <a:t>Used for:</a:t>
            </a:r>
          </a:p>
          <a:p>
            <a:pPr marL="285750" indent="-285750">
              <a:buFont typeface="Arial" pitchFamily="34" charset="0"/>
              <a:buChar char="•"/>
            </a:pPr>
            <a:r>
              <a:rPr lang="en-GB" dirty="0" smtClean="0"/>
              <a:t>Prepare data to transfer on network</a:t>
            </a:r>
          </a:p>
          <a:p>
            <a:pPr marL="285750" indent="-285750">
              <a:buFont typeface="Arial" pitchFamily="34" charset="0"/>
              <a:buChar char="•"/>
            </a:pPr>
            <a:r>
              <a:rPr lang="en-GB" dirty="0" smtClean="0"/>
              <a:t>Remember segmentation</a:t>
            </a:r>
          </a:p>
          <a:p>
            <a:pPr marL="285750" indent="-285750">
              <a:buFont typeface="Arial" pitchFamily="34" charset="0"/>
              <a:buChar char="•"/>
            </a:pPr>
            <a:r>
              <a:rPr lang="en-GB" dirty="0" smtClean="0"/>
              <a:t>Makes sure multiple application receive correct data</a:t>
            </a:r>
          </a:p>
          <a:p>
            <a:pPr marL="285750" indent="-285750">
              <a:buFont typeface="Arial" pitchFamily="34" charset="0"/>
              <a:buChar char="•"/>
            </a:pPr>
            <a:r>
              <a:rPr lang="en-GB" dirty="0" smtClean="0"/>
              <a:t>This process creates the</a:t>
            </a:r>
          </a:p>
          <a:p>
            <a:pPr marL="742950" lvl="1" indent="-285750">
              <a:buFont typeface="Arial" pitchFamily="34" charset="0"/>
              <a:buChar char="•"/>
            </a:pPr>
            <a:r>
              <a:rPr lang="en-GB" b="1" u="sng" dirty="0" smtClean="0"/>
              <a:t>Protocol Data Unit (PDU)</a:t>
            </a:r>
          </a:p>
          <a:p>
            <a:pPr marL="742950" lvl="1" indent="-285750">
              <a:buFont typeface="Arial" pitchFamily="34" charset="0"/>
              <a:buChar char="•"/>
            </a:pPr>
            <a:r>
              <a:rPr lang="en-GB" b="1" u="sng" dirty="0" smtClean="0"/>
              <a:t>A “Segment”</a:t>
            </a:r>
          </a:p>
          <a:p>
            <a:pPr marL="742950" lvl="1" indent="-285750">
              <a:buFont typeface="Arial" pitchFamily="34" charset="0"/>
              <a:buChar char="•"/>
            </a:pPr>
            <a:endParaRPr lang="en-GB" b="1" u="sng" dirty="0"/>
          </a:p>
        </p:txBody>
      </p:sp>
      <p:sp>
        <p:nvSpPr>
          <p:cNvPr id="6" name="TextBox 5"/>
          <p:cNvSpPr txBox="1"/>
          <p:nvPr/>
        </p:nvSpPr>
        <p:spPr>
          <a:xfrm>
            <a:off x="300523" y="5711776"/>
            <a:ext cx="8868133" cy="369332"/>
          </a:xfrm>
          <a:prstGeom prst="rect">
            <a:avLst/>
          </a:prstGeom>
          <a:noFill/>
        </p:spPr>
        <p:txBody>
          <a:bodyPr wrap="none" rtlCol="0">
            <a:spAutoFit/>
          </a:bodyPr>
          <a:lstStyle/>
          <a:p>
            <a:r>
              <a:rPr lang="en-GB" dirty="0" smtClean="0"/>
              <a:t>Note: Maximum size of PDU is known as Maximum Transmission Unit (MTU).  </a:t>
            </a:r>
            <a:endParaRPr lang="en-GB" dirty="0"/>
          </a:p>
        </p:txBody>
      </p:sp>
    </p:spTree>
    <p:extLst>
      <p:ext uri="{BB962C8B-B14F-4D97-AF65-F5344CB8AC3E}">
        <p14:creationId xmlns:p14="http://schemas.microsoft.com/office/powerpoint/2010/main" val="353210959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57200" y="503237"/>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Reliable Communication</a:t>
            </a:r>
            <a:endParaRPr lang="en-GB" dirty="0"/>
          </a:p>
        </p:txBody>
      </p:sp>
      <p:pic>
        <p:nvPicPr>
          <p:cNvPr id="5" name="Picture 4"/>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266192" y="1828799"/>
            <a:ext cx="6611615"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5403260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TCP and UDP</a:t>
            </a:r>
          </a:p>
        </p:txBody>
      </p:sp>
      <p:pic>
        <p:nvPicPr>
          <p:cNvPr id="1026" name="Picture 2" descr="http://www.bestvpnserver.com/wp-content/uploads/2013/09/UDP_vs_TC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772816"/>
            <a:ext cx="4608512" cy="349732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292080" y="1556792"/>
            <a:ext cx="3600400" cy="3139321"/>
          </a:xfrm>
          <a:prstGeom prst="rect">
            <a:avLst/>
          </a:prstGeom>
          <a:noFill/>
        </p:spPr>
        <p:txBody>
          <a:bodyPr wrap="square" rtlCol="0">
            <a:spAutoFit/>
          </a:bodyPr>
          <a:lstStyle/>
          <a:p>
            <a:r>
              <a:rPr lang="en-GB" dirty="0" smtClean="0"/>
              <a:t>TCP:</a:t>
            </a:r>
          </a:p>
          <a:p>
            <a:pPr marL="285750" indent="-285750">
              <a:buFont typeface="Arial" pitchFamily="34" charset="0"/>
              <a:buChar char="•"/>
            </a:pPr>
            <a:r>
              <a:rPr lang="en-GB" dirty="0" smtClean="0"/>
              <a:t>E-mail</a:t>
            </a:r>
          </a:p>
          <a:p>
            <a:pPr marL="285750" indent="-285750">
              <a:buFont typeface="Arial" pitchFamily="34" charset="0"/>
              <a:buChar char="•"/>
            </a:pPr>
            <a:r>
              <a:rPr lang="en-GB" dirty="0" smtClean="0"/>
              <a:t>Web</a:t>
            </a:r>
          </a:p>
          <a:p>
            <a:pPr marL="285750" indent="-285750">
              <a:buFont typeface="Arial" pitchFamily="34" charset="0"/>
              <a:buChar char="•"/>
            </a:pPr>
            <a:r>
              <a:rPr lang="en-GB" dirty="0" smtClean="0"/>
              <a:t>File transfer</a:t>
            </a:r>
          </a:p>
          <a:p>
            <a:pPr marL="285750" indent="-285750">
              <a:buFont typeface="Arial" pitchFamily="34" charset="0"/>
              <a:buChar char="•"/>
            </a:pPr>
            <a:r>
              <a:rPr lang="en-GB" u="sng" dirty="0" smtClean="0"/>
              <a:t>3 – way hand shake</a:t>
            </a:r>
          </a:p>
          <a:p>
            <a:endParaRPr lang="en-GB" dirty="0"/>
          </a:p>
          <a:p>
            <a:r>
              <a:rPr lang="en-GB" dirty="0" smtClean="0"/>
              <a:t>UDP</a:t>
            </a:r>
          </a:p>
          <a:p>
            <a:pPr marL="285750" indent="-285750">
              <a:buFont typeface="Arial" pitchFamily="34" charset="0"/>
              <a:buChar char="•"/>
            </a:pPr>
            <a:r>
              <a:rPr lang="en-GB" dirty="0" smtClean="0"/>
              <a:t>Video Streaming</a:t>
            </a:r>
          </a:p>
          <a:p>
            <a:pPr marL="285750" indent="-285750">
              <a:buFont typeface="Arial" pitchFamily="34" charset="0"/>
              <a:buChar char="•"/>
            </a:pPr>
            <a:r>
              <a:rPr lang="en-GB" dirty="0" smtClean="0"/>
              <a:t>VoIP</a:t>
            </a:r>
          </a:p>
          <a:p>
            <a:pPr marL="285750" indent="-285750">
              <a:buFont typeface="Arial" pitchFamily="34" charset="0"/>
              <a:buChar char="•"/>
            </a:pPr>
            <a:r>
              <a:rPr lang="en-GB" dirty="0" smtClean="0"/>
              <a:t>Online gaming</a:t>
            </a:r>
          </a:p>
          <a:p>
            <a:pPr marL="285750" indent="-285750">
              <a:buFont typeface="Arial" pitchFamily="34" charset="0"/>
              <a:buChar char="•"/>
            </a:pPr>
            <a:r>
              <a:rPr lang="en-GB" dirty="0" smtClean="0"/>
              <a:t>No confirmation</a:t>
            </a:r>
          </a:p>
        </p:txBody>
      </p:sp>
    </p:spTree>
    <p:extLst>
      <p:ext uri="{BB962C8B-B14F-4D97-AF65-F5344CB8AC3E}">
        <p14:creationId xmlns:p14="http://schemas.microsoft.com/office/powerpoint/2010/main" val="24377073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way hand shake</a:t>
            </a:r>
            <a:endParaRPr lang="en-GB" dirty="0"/>
          </a:p>
        </p:txBody>
      </p:sp>
      <p:pic>
        <p:nvPicPr>
          <p:cNvPr id="3074" name="Picture 2" descr="http://3.bp.blogspot.com/_AamnZyf3C_A/TBvQXqrnqII/AAAAAAAAAY0/lf0Kndz8N8A/s1600/tcp+3+way+handshak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628800"/>
            <a:ext cx="5410200" cy="19335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136640" y="3212976"/>
            <a:ext cx="2443472" cy="21602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1043608" y="4437112"/>
            <a:ext cx="3711272" cy="369332"/>
          </a:xfrm>
          <a:prstGeom prst="rect">
            <a:avLst/>
          </a:prstGeom>
          <a:noFill/>
        </p:spPr>
        <p:txBody>
          <a:bodyPr wrap="none" rtlCol="0">
            <a:spAutoFit/>
          </a:bodyPr>
          <a:lstStyle/>
          <a:p>
            <a:r>
              <a:rPr lang="en-GB" dirty="0" smtClean="0"/>
              <a:t>Synchronise and Acknowledge</a:t>
            </a:r>
            <a:endParaRPr lang="en-GB" dirty="0"/>
          </a:p>
        </p:txBody>
      </p:sp>
    </p:spTree>
    <p:extLst>
      <p:ext uri="{BB962C8B-B14F-4D97-AF65-F5344CB8AC3E}">
        <p14:creationId xmlns:p14="http://schemas.microsoft.com/office/powerpoint/2010/main" val="198164054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Network/Internet Layer</a:t>
            </a:r>
            <a:endParaRPr lang="en-GB" dirty="0"/>
          </a:p>
        </p:txBody>
      </p:sp>
      <p:pic>
        <p:nvPicPr>
          <p:cNvPr id="4" name="Picture 3"/>
          <p:cNvPicPr>
            <a:picLocks noGrp="1"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l="72590" t="14704" r="2658" b="27500"/>
          <a:stretch/>
        </p:blipFill>
        <p:spPr bwMode="auto">
          <a:xfrm>
            <a:off x="1456043" y="1196752"/>
            <a:ext cx="6180637" cy="46388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915715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Addressing</a:t>
            </a:r>
            <a:endParaRPr lang="en-GB" dirty="0"/>
          </a:p>
        </p:txBody>
      </p:sp>
      <p:pic>
        <p:nvPicPr>
          <p:cNvPr id="4" name="Picture 3"/>
          <p:cNvPicPr>
            <a:picLocks noGrp="1" noChangeAspect="1" noChangeArrowheads="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l="74246" t="18438" r="1786" b="34667"/>
          <a:stretch/>
        </p:blipFill>
        <p:spPr bwMode="auto">
          <a:xfrm>
            <a:off x="951921" y="1156140"/>
            <a:ext cx="7228116" cy="4545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086732" y="2297605"/>
            <a:ext cx="2808312" cy="646331"/>
          </a:xfrm>
          <a:prstGeom prst="rect">
            <a:avLst/>
          </a:prstGeom>
          <a:noFill/>
        </p:spPr>
        <p:txBody>
          <a:bodyPr wrap="square" rtlCol="0">
            <a:spAutoFit/>
          </a:bodyPr>
          <a:lstStyle/>
          <a:p>
            <a:r>
              <a:rPr lang="en-GB" dirty="0" smtClean="0"/>
              <a:t>Every device must have an address!</a:t>
            </a:r>
            <a:endParaRPr lang="en-GB" dirty="0"/>
          </a:p>
        </p:txBody>
      </p:sp>
    </p:spTree>
    <p:extLst>
      <p:ext uri="{BB962C8B-B14F-4D97-AF65-F5344CB8AC3E}">
        <p14:creationId xmlns:p14="http://schemas.microsoft.com/office/powerpoint/2010/main" val="293573995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Encapsulation/</a:t>
            </a:r>
            <a:r>
              <a:rPr lang="en-GB" dirty="0" err="1" smtClean="0"/>
              <a:t>Decapsulation</a:t>
            </a:r>
            <a:endParaRPr lang="en-GB" dirty="0"/>
          </a:p>
        </p:txBody>
      </p:sp>
      <p:pic>
        <p:nvPicPr>
          <p:cNvPr id="5" name="Picture 2"/>
          <p:cNvPicPr>
            <a:picLocks noGrp="1" noChangeAspect="1" noChangeArrowheads="1"/>
          </p:cNvPicPr>
          <p:nvPr>
            <p:ph idx="1"/>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74226" t="18024" r="1876" b="34692"/>
          <a:stretch/>
        </p:blipFill>
        <p:spPr bwMode="auto">
          <a:xfrm>
            <a:off x="1013689" y="1600200"/>
            <a:ext cx="7116621"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828049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Encapsulation</a:t>
            </a:r>
            <a:endParaRPr lang="en-GB" dirty="0"/>
          </a:p>
        </p:txBody>
      </p:sp>
      <p:pic>
        <p:nvPicPr>
          <p:cNvPr id="5" name="Picture 2"/>
          <p:cNvPicPr>
            <a:picLocks noGrp="1" noChangeAspect="1" noChangeArrowheads="1"/>
          </p:cNvPicPr>
          <p:nvPr>
            <p:ph idx="1"/>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74107" t="18394" r="1815" b="34507"/>
          <a:stretch/>
        </p:blipFill>
        <p:spPr bwMode="auto">
          <a:xfrm>
            <a:off x="972806" y="1600200"/>
            <a:ext cx="719838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298834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Encapsulation</a:t>
            </a:r>
            <a:endParaRPr lang="en-GB" dirty="0"/>
          </a:p>
        </p:txBody>
      </p:sp>
      <p:pic>
        <p:nvPicPr>
          <p:cNvPr id="7" name="Picture 3"/>
          <p:cNvPicPr>
            <a:picLocks noGrp="1" noChangeAspect="1" noChangeArrowheads="1"/>
          </p:cNvPicPr>
          <p:nvPr>
            <p:ph idx="1"/>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74168" t="18333" r="1816" b="34677"/>
          <a:stretch/>
        </p:blipFill>
        <p:spPr bwMode="auto">
          <a:xfrm>
            <a:off x="973746" y="1600200"/>
            <a:ext cx="7196507"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659112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Encapsulation</a:t>
            </a:r>
            <a:endParaRPr lang="en-GB" dirty="0"/>
          </a:p>
        </p:txBody>
      </p:sp>
      <p:pic>
        <p:nvPicPr>
          <p:cNvPr id="5" name="Picture 2"/>
          <p:cNvPicPr>
            <a:picLocks noGrp="1" noChangeAspect="1" noChangeArrowheads="1"/>
          </p:cNvPicPr>
          <p:nvPr>
            <p:ph idx="1"/>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74008" t="18024" r="1746" b="34706"/>
          <a:stretch/>
        </p:blipFill>
        <p:spPr bwMode="auto">
          <a:xfrm>
            <a:off x="989979" y="1600201"/>
            <a:ext cx="7164042" cy="4489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587244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Encapsulation</a:t>
            </a:r>
            <a:endParaRPr lang="en-GB" dirty="0"/>
          </a:p>
        </p:txBody>
      </p:sp>
      <p:pic>
        <p:nvPicPr>
          <p:cNvPr id="5" name="Picture 2"/>
          <p:cNvPicPr>
            <a:picLocks noGrp="1" noChangeAspect="1" noChangeArrowheads="1"/>
          </p:cNvPicPr>
          <p:nvPr>
            <p:ph idx="1"/>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l="74107" t="18057" r="1697" b="34567"/>
          <a:stretch/>
        </p:blipFill>
        <p:spPr bwMode="auto">
          <a:xfrm>
            <a:off x="976314" y="1600200"/>
            <a:ext cx="7191371"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203848" y="2399407"/>
            <a:ext cx="2520280" cy="923330"/>
          </a:xfrm>
          <a:prstGeom prst="rect">
            <a:avLst/>
          </a:prstGeom>
          <a:noFill/>
        </p:spPr>
        <p:txBody>
          <a:bodyPr wrap="square" rtlCol="0">
            <a:spAutoFit/>
          </a:bodyPr>
          <a:lstStyle/>
          <a:p>
            <a:r>
              <a:rPr lang="en-GB" dirty="0" smtClean="0"/>
              <a:t>This process is then reversed</a:t>
            </a:r>
          </a:p>
          <a:p>
            <a:r>
              <a:rPr lang="en-GB" dirty="0" err="1" smtClean="0"/>
              <a:t>Decapsulation</a:t>
            </a:r>
            <a:r>
              <a:rPr lang="en-GB" dirty="0" smtClean="0"/>
              <a:t>!!</a:t>
            </a:r>
            <a:endParaRPr lang="en-GB" dirty="0"/>
          </a:p>
        </p:txBody>
      </p:sp>
    </p:spTree>
    <p:extLst>
      <p:ext uri="{BB962C8B-B14F-4D97-AF65-F5344CB8AC3E}">
        <p14:creationId xmlns:p14="http://schemas.microsoft.com/office/powerpoint/2010/main" val="43501933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IP Addressing</a:t>
            </a:r>
            <a:endParaRPr lang="en-GB" dirty="0"/>
          </a:p>
        </p:txBody>
      </p:sp>
      <p:pic>
        <p:nvPicPr>
          <p:cNvPr id="4" name="Picture 3" descr="Untitled.tiff"/>
          <p:cNvPicPr>
            <a:picLocks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0" y="1857364"/>
            <a:ext cx="4712387" cy="2071702"/>
          </a:xfrm>
          <a:prstGeom prst="rect">
            <a:avLst/>
          </a:prstGeom>
        </p:spPr>
      </p:pic>
      <p:pic>
        <p:nvPicPr>
          <p:cNvPr id="5" name="Picture 4" descr="32bit.tiff"/>
          <p:cNvPicPr>
            <a:picLocks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647874" y="1857363"/>
            <a:ext cx="4496126" cy="1285884"/>
          </a:xfrm>
          <a:prstGeom prst="rect">
            <a:avLst/>
          </a:prstGeom>
        </p:spPr>
      </p:pic>
      <p:pic>
        <p:nvPicPr>
          <p:cNvPr id="6" name="Picture 5" descr="octet.tiff"/>
          <p:cNvPicPr>
            <a:picLocks noChangeAspect="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0" y="4202102"/>
            <a:ext cx="4652886" cy="1214446"/>
          </a:xfrm>
          <a:prstGeom prst="rect">
            <a:avLst/>
          </a:prstGeom>
        </p:spPr>
      </p:pic>
      <p:pic>
        <p:nvPicPr>
          <p:cNvPr id="7" name="Picture 6" descr="network.tiff"/>
          <p:cNvPicPr>
            <a:picLocks noChangeAspect="1"/>
          </p:cNvPicPr>
          <p:nvPr/>
        </p:nvPicPr>
        <p:blipFill>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4659490" y="4202102"/>
            <a:ext cx="4484510" cy="1214446"/>
          </a:xfrm>
          <a:prstGeom prst="rect">
            <a:avLst/>
          </a:prstGeom>
        </p:spPr>
      </p:pic>
      <p:pic>
        <p:nvPicPr>
          <p:cNvPr id="8" name="Picture 7" descr="host.tiff"/>
          <p:cNvPicPr>
            <a:picLocks noChangeAspect="1"/>
          </p:cNvPicPr>
          <p:nvPr/>
        </p:nvPicPr>
        <p:blipFill>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632971" y="5666167"/>
            <a:ext cx="4262966" cy="1155700"/>
          </a:xfrm>
          <a:prstGeom prst="rect">
            <a:avLst/>
          </a:prstGeom>
        </p:spPr>
      </p:pic>
      <p:sp>
        <p:nvSpPr>
          <p:cNvPr id="9" name="TextBox 8"/>
          <p:cNvSpPr txBox="1"/>
          <p:nvPr/>
        </p:nvSpPr>
        <p:spPr>
          <a:xfrm>
            <a:off x="2143108" y="5715016"/>
            <a:ext cx="785818" cy="369332"/>
          </a:xfrm>
          <a:prstGeom prst="rect">
            <a:avLst/>
          </a:prstGeom>
          <a:noFill/>
        </p:spPr>
        <p:txBody>
          <a:bodyPr wrap="square" rtlCol="0">
            <a:spAutoFit/>
          </a:bodyPr>
          <a:lstStyle/>
          <a:p>
            <a:r>
              <a:rPr lang="en-GB" dirty="0" smtClean="0"/>
              <a:t>Host</a:t>
            </a:r>
            <a:endParaRPr lang="en-GB" dirty="0"/>
          </a:p>
        </p:txBody>
      </p:sp>
      <p:sp>
        <p:nvSpPr>
          <p:cNvPr id="10" name="TextBox 9"/>
          <p:cNvSpPr txBox="1"/>
          <p:nvPr/>
        </p:nvSpPr>
        <p:spPr>
          <a:xfrm>
            <a:off x="6357950" y="3857628"/>
            <a:ext cx="1031239" cy="369332"/>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smtClean="0">
                <a:ln>
                  <a:noFill/>
                </a:ln>
                <a:solidFill>
                  <a:srgbClr val="244A58">
                    <a:lumMod val="50000"/>
                  </a:srgbClr>
                </a:solidFill>
                <a:effectLst/>
                <a:uLnTx/>
                <a:uFillTx/>
                <a:latin typeface="Arial"/>
                <a:cs typeface="Arial"/>
              </a:rPr>
              <a:t>Network </a:t>
            </a:r>
            <a:endParaRPr kumimoji="0" lang="en-US" sz="1800" b="0" i="0" u="none" strike="noStrike" kern="0" cap="none" spc="0" normalizeH="0" baseline="0" noProof="0" dirty="0">
              <a:ln>
                <a:noFill/>
              </a:ln>
              <a:solidFill>
                <a:srgbClr val="244A58">
                  <a:lumMod val="50000"/>
                </a:srgbClr>
              </a:solidFill>
              <a:effectLst/>
              <a:uLnTx/>
              <a:uFillTx/>
              <a:latin typeface="Arial"/>
              <a:cs typeface="Arial"/>
            </a:endParaRPr>
          </a:p>
        </p:txBody>
      </p:sp>
      <p:sp>
        <p:nvSpPr>
          <p:cNvPr id="11" name="TextBox 10"/>
          <p:cNvSpPr txBox="1"/>
          <p:nvPr/>
        </p:nvSpPr>
        <p:spPr>
          <a:xfrm>
            <a:off x="1785918" y="3857628"/>
            <a:ext cx="736274" cy="369332"/>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smtClean="0">
                <a:ln>
                  <a:noFill/>
                </a:ln>
                <a:solidFill>
                  <a:srgbClr val="244A58">
                    <a:lumMod val="50000"/>
                  </a:srgbClr>
                </a:solidFill>
                <a:effectLst/>
                <a:uLnTx/>
                <a:uFillTx/>
                <a:latin typeface="Arial"/>
                <a:cs typeface="Arial"/>
              </a:rPr>
              <a:t>Octet</a:t>
            </a:r>
            <a:endParaRPr kumimoji="0" lang="en-US" sz="1800" b="0" i="0" u="none" strike="noStrike" kern="0" cap="none" spc="0" normalizeH="0" baseline="0" noProof="0" dirty="0">
              <a:ln>
                <a:noFill/>
              </a:ln>
              <a:solidFill>
                <a:srgbClr val="244A58">
                  <a:lumMod val="50000"/>
                </a:srgbClr>
              </a:solidFill>
              <a:effectLst/>
              <a:uLnTx/>
              <a:uFillTx/>
              <a:latin typeface="Arial"/>
              <a:cs typeface="Arial"/>
            </a:endParaRPr>
          </a:p>
        </p:txBody>
      </p:sp>
      <p:sp>
        <p:nvSpPr>
          <p:cNvPr id="12" name="TextBox 11"/>
          <p:cNvSpPr txBox="1"/>
          <p:nvPr/>
        </p:nvSpPr>
        <p:spPr>
          <a:xfrm>
            <a:off x="1500166" y="1500174"/>
            <a:ext cx="1724300" cy="369332"/>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smtClean="0">
                <a:ln>
                  <a:noFill/>
                </a:ln>
                <a:solidFill>
                  <a:srgbClr val="244A58">
                    <a:lumMod val="50000"/>
                  </a:srgbClr>
                </a:solidFill>
                <a:effectLst/>
                <a:uLnTx/>
                <a:uFillTx/>
                <a:latin typeface="Arial"/>
                <a:cs typeface="Arial"/>
              </a:rPr>
              <a:t>Decimal dotted</a:t>
            </a:r>
            <a:endParaRPr kumimoji="0" lang="en-US" sz="1800" b="0" i="0" u="none" strike="noStrike" kern="0" cap="none" spc="0" normalizeH="0" baseline="0" noProof="0" dirty="0">
              <a:ln>
                <a:noFill/>
              </a:ln>
              <a:solidFill>
                <a:srgbClr val="244A58">
                  <a:lumMod val="50000"/>
                </a:srgbClr>
              </a:solidFill>
              <a:effectLst/>
              <a:uLnTx/>
              <a:uFillTx/>
              <a:latin typeface="Arial"/>
              <a:cs typeface="Arial"/>
            </a:endParaRPr>
          </a:p>
        </p:txBody>
      </p:sp>
      <p:sp>
        <p:nvSpPr>
          <p:cNvPr id="13" name="TextBox 12"/>
          <p:cNvSpPr txBox="1"/>
          <p:nvPr/>
        </p:nvSpPr>
        <p:spPr>
          <a:xfrm>
            <a:off x="6500826" y="1500174"/>
            <a:ext cx="749349" cy="369332"/>
          </a:xfrm>
          <a:prstGeom prst="rect">
            <a:avLst/>
          </a:prstGeom>
          <a:noFill/>
        </p:spPr>
        <p:txBody>
          <a:bodyPr wrap="non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smtClean="0">
                <a:ln>
                  <a:noFill/>
                </a:ln>
                <a:solidFill>
                  <a:srgbClr val="244A58">
                    <a:lumMod val="50000"/>
                  </a:srgbClr>
                </a:solidFill>
                <a:effectLst/>
                <a:uLnTx/>
                <a:uFillTx/>
                <a:latin typeface="Arial"/>
                <a:cs typeface="Arial"/>
              </a:rPr>
              <a:t>32 bit</a:t>
            </a:r>
            <a:endParaRPr kumimoji="0" lang="en-US" sz="1800" b="0" i="0" u="none" strike="noStrike" kern="0" cap="none" spc="0" normalizeH="0" baseline="0" noProof="0" dirty="0">
              <a:ln>
                <a:noFill/>
              </a:ln>
              <a:solidFill>
                <a:srgbClr val="244A58">
                  <a:lumMod val="50000"/>
                </a:srgbClr>
              </a:solidFill>
              <a:effectLst/>
              <a:uLnTx/>
              <a:uFillTx/>
              <a:latin typeface="Arial"/>
              <a:cs typeface="Arial"/>
            </a:endParaRPr>
          </a:p>
        </p:txBody>
      </p:sp>
    </p:spTree>
    <p:extLst>
      <p:ext uri="{BB962C8B-B14F-4D97-AF65-F5344CB8AC3E}">
        <p14:creationId xmlns:p14="http://schemas.microsoft.com/office/powerpoint/2010/main" val="158299260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57200" y="503237"/>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IPv4 Address</a:t>
            </a:r>
            <a:endParaRPr lang="en-GB" dirty="0"/>
          </a:p>
        </p:txBody>
      </p:sp>
      <p:pic>
        <p:nvPicPr>
          <p:cNvPr id="5" name="Picture 4"/>
          <p:cNvPicPr>
            <a:picLocks noGrp="1"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345574" y="1828799"/>
            <a:ext cx="6452851" cy="4525963"/>
          </a:xfrm>
          <a:prstGeom prst="rect">
            <a:avLst/>
          </a:prstGeom>
          <a:noFill/>
          <a:ln w="9525" algn="ctr">
            <a:noFill/>
            <a:miter lim="800000"/>
            <a:headEnd/>
            <a:tailEnd/>
          </a:ln>
          <a:effectLst/>
        </p:spPr>
      </p:pic>
    </p:spTree>
    <p:extLst>
      <p:ext uri="{BB962C8B-B14F-4D97-AF65-F5344CB8AC3E}">
        <p14:creationId xmlns:p14="http://schemas.microsoft.com/office/powerpoint/2010/main" val="44941638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images.slideplayer.com/12/3366765/slides/slide_9.jpg"/>
          <p:cNvPicPr>
            <a:picLocks noChangeAspect="1" noChangeArrowheads="1"/>
          </p:cNvPicPr>
          <p:nvPr/>
        </p:nvPicPr>
        <p:blipFill rotWithShape="1">
          <a:blip r:embed="rId2">
            <a:extLst>
              <a:ext uri="{28A0092B-C50C-407E-A947-70E740481C1C}">
                <a14:useLocalDpi xmlns:a14="http://schemas.microsoft.com/office/drawing/2010/main" val="0"/>
              </a:ext>
            </a:extLst>
          </a:blip>
          <a:srcRect t="34849" b="13838"/>
          <a:stretch/>
        </p:blipFill>
        <p:spPr bwMode="auto">
          <a:xfrm>
            <a:off x="992365" y="1772816"/>
            <a:ext cx="6934200" cy="266861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475656" y="5013176"/>
            <a:ext cx="6336704" cy="369332"/>
          </a:xfrm>
          <a:prstGeom prst="rect">
            <a:avLst/>
          </a:prstGeom>
          <a:noFill/>
        </p:spPr>
        <p:txBody>
          <a:bodyPr wrap="square" rtlCol="0">
            <a:spAutoFit/>
          </a:bodyPr>
          <a:lstStyle/>
          <a:p>
            <a:r>
              <a:rPr lang="en-GB" dirty="0" smtClean="0"/>
              <a:t>** Note: Static </a:t>
            </a:r>
            <a:r>
              <a:rPr lang="en-GB" dirty="0" err="1" smtClean="0"/>
              <a:t>vs</a:t>
            </a:r>
            <a:r>
              <a:rPr lang="en-GB" dirty="0" smtClean="0"/>
              <a:t> Dynamic (DHCP) Assignment **</a:t>
            </a:r>
            <a:endParaRPr lang="en-GB" dirty="0"/>
          </a:p>
        </p:txBody>
      </p:sp>
      <p:sp>
        <p:nvSpPr>
          <p:cNvPr id="6" name="Title 1"/>
          <p:cNvSpPr>
            <a:spLocks noGrp="1"/>
          </p:cNvSpPr>
          <p:nvPr/>
        </p:nvSpPr>
        <p:spPr>
          <a:xfrm>
            <a:off x="457200" y="503237"/>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Class Ranges</a:t>
            </a:r>
            <a:endParaRPr lang="en-GB" dirty="0"/>
          </a:p>
        </p:txBody>
      </p:sp>
    </p:spTree>
    <p:extLst>
      <p:ext uri="{BB962C8B-B14F-4D97-AF65-F5344CB8AC3E}">
        <p14:creationId xmlns:p14="http://schemas.microsoft.com/office/powerpoint/2010/main" val="375772517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395536" y="1886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Gateway</a:t>
            </a:r>
            <a:endParaRPr lang="en-GB" dirty="0"/>
          </a:p>
        </p:txBody>
      </p:sp>
      <p:pic>
        <p:nvPicPr>
          <p:cNvPr id="5" name="Content Placeholder 3" descr="Untitled.tiff"/>
          <p:cNvPicPr>
            <a:picLocks noGrp="1" noChangeAspect="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92696"/>
            <a:ext cx="5695950" cy="2828925"/>
          </a:xfrm>
          <a:prstGeom prst="rect">
            <a:avLst/>
          </a:prstGeom>
        </p:spPr>
      </p:pic>
      <p:sp>
        <p:nvSpPr>
          <p:cNvPr id="6" name="TextBox 5"/>
          <p:cNvSpPr txBox="1"/>
          <p:nvPr/>
        </p:nvSpPr>
        <p:spPr>
          <a:xfrm>
            <a:off x="395536" y="3645024"/>
            <a:ext cx="8013576" cy="2862322"/>
          </a:xfrm>
          <a:prstGeom prst="rect">
            <a:avLst/>
          </a:prstGeom>
          <a:noFill/>
        </p:spPr>
        <p:txBody>
          <a:bodyPr wrap="square" rtlCol="0">
            <a:spAutoFit/>
          </a:bodyPr>
          <a:lstStyle/>
          <a:p>
            <a:pPr marL="285750" indent="-285750">
              <a:buFont typeface="Arial" pitchFamily="34" charset="0"/>
              <a:buChar char="•"/>
            </a:pPr>
            <a:r>
              <a:rPr lang="en-GB" dirty="0" smtClean="0"/>
              <a:t>The gateway, also known as the default gateway is needed to send a packet out of the local network.</a:t>
            </a:r>
          </a:p>
          <a:p>
            <a:pPr marL="285750" indent="-285750">
              <a:buFont typeface="Arial" pitchFamily="34" charset="0"/>
              <a:buChar char="•"/>
            </a:pPr>
            <a:endParaRPr lang="en-GB" dirty="0" smtClean="0"/>
          </a:p>
          <a:p>
            <a:pPr marL="285750" indent="-285750">
              <a:buFont typeface="Arial" pitchFamily="34" charset="0"/>
              <a:buChar char="•"/>
            </a:pPr>
            <a:r>
              <a:rPr lang="en-GB" dirty="0" smtClean="0"/>
              <a:t>A gateway is a router interface connected to the local network. The gateway interface has a Network layer address that matches the network address of the hosts.</a:t>
            </a:r>
          </a:p>
          <a:p>
            <a:pPr marL="285750" indent="-285750">
              <a:buFont typeface="Arial" pitchFamily="34" charset="0"/>
              <a:buChar char="•"/>
            </a:pPr>
            <a:endParaRPr lang="en-GB" dirty="0" smtClean="0"/>
          </a:p>
          <a:p>
            <a:pPr marL="285750" indent="-285750">
              <a:buFont typeface="Arial" pitchFamily="34" charset="0"/>
              <a:buChar char="•"/>
            </a:pPr>
            <a:r>
              <a:rPr lang="en-GB" dirty="0" smtClean="0"/>
              <a:t>The hosts are configured to recognize that address as a gateway.</a:t>
            </a:r>
          </a:p>
          <a:p>
            <a:pPr marL="285750" indent="-285750">
              <a:buFont typeface="Arial" pitchFamily="34" charset="0"/>
              <a:buChar char="•"/>
            </a:pPr>
            <a:endParaRPr lang="en-GB" dirty="0" smtClean="0"/>
          </a:p>
          <a:p>
            <a:endParaRPr lang="en-GB" dirty="0"/>
          </a:p>
        </p:txBody>
      </p:sp>
    </p:spTree>
    <p:extLst>
      <p:ext uri="{BB962C8B-B14F-4D97-AF65-F5344CB8AC3E}">
        <p14:creationId xmlns:p14="http://schemas.microsoft.com/office/powerpoint/2010/main" val="310903384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is the gate way?</a:t>
            </a:r>
            <a:endParaRPr lang="en-GB" dirty="0"/>
          </a:p>
        </p:txBody>
      </p:sp>
      <p:pic>
        <p:nvPicPr>
          <p:cNvPr id="4" name="Picture 3"/>
          <p:cNvPicPr>
            <a:picLocks noChangeAspect="1"/>
          </p:cNvPicPr>
          <p:nvPr/>
        </p:nvPicPr>
        <p:blipFill>
          <a:blip r:embed="rId2"/>
          <a:stretch>
            <a:fillRect/>
          </a:stretch>
        </p:blipFill>
        <p:spPr>
          <a:xfrm>
            <a:off x="328612" y="2564904"/>
            <a:ext cx="8486775" cy="2085975"/>
          </a:xfrm>
          <a:prstGeom prst="rect">
            <a:avLst/>
          </a:prstGeom>
        </p:spPr>
      </p:pic>
    </p:spTree>
    <p:extLst>
      <p:ext uri="{BB962C8B-B14F-4D97-AF65-F5344CB8AC3E}">
        <p14:creationId xmlns:p14="http://schemas.microsoft.com/office/powerpoint/2010/main" val="28686268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1143000"/>
          </a:xfrm>
        </p:spPr>
        <p:txBody>
          <a:bodyPr/>
          <a:lstStyle/>
          <a:p>
            <a:r>
              <a:rPr lang="en-GB" dirty="0" smtClean="0"/>
              <a:t>Binary to Decimal Conversion</a:t>
            </a:r>
            <a:endParaRPr lang="en-GB" dirty="0"/>
          </a:p>
        </p:txBody>
      </p:sp>
      <p:pic>
        <p:nvPicPr>
          <p:cNvPr id="5" name="Picture 5"/>
          <p:cNvPicPr>
            <a:picLocks noGrp="1" noChangeAspect="1" noChangeArrowheads="1"/>
          </p:cNvPicPr>
          <p:nvPr>
            <p:ph idx="1"/>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631027" y="1600200"/>
            <a:ext cx="5881946"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62569028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1143000"/>
          </a:xfrm>
        </p:spPr>
        <p:txBody>
          <a:bodyPr/>
          <a:lstStyle/>
          <a:p>
            <a:r>
              <a:rPr lang="en-GB" dirty="0" smtClean="0"/>
              <a:t>Subnet Mask</a:t>
            </a:r>
            <a:endParaRPr lang="en-GB" dirty="0"/>
          </a:p>
        </p:txBody>
      </p:sp>
      <p:pic>
        <p:nvPicPr>
          <p:cNvPr id="5" name="Content Placeholder 3" descr="Untitled.tiff"/>
          <p:cNvPicPr>
            <a:picLocks noGrp="1" noChangeAspect="1"/>
          </p:cNvPicPr>
          <p:nvPr>
            <p:ph idx="1"/>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971601" y="1556792"/>
            <a:ext cx="6624736" cy="3523486"/>
          </a:xfrm>
          <a:prstGeom prst="rect">
            <a:avLst/>
          </a:prstGeom>
        </p:spPr>
      </p:pic>
    </p:spTree>
    <p:extLst>
      <p:ext uri="{BB962C8B-B14F-4D97-AF65-F5344CB8AC3E}">
        <p14:creationId xmlns:p14="http://schemas.microsoft.com/office/powerpoint/2010/main" val="374910849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1143000"/>
          </a:xfrm>
        </p:spPr>
        <p:txBody>
          <a:bodyPr/>
          <a:lstStyle/>
          <a:p>
            <a:r>
              <a:rPr lang="en-GB" dirty="0" err="1" smtClean="0"/>
              <a:t>ANDing</a:t>
            </a:r>
            <a:endParaRPr lang="en-GB" dirty="0"/>
          </a:p>
        </p:txBody>
      </p:sp>
      <p:pic>
        <p:nvPicPr>
          <p:cNvPr id="5" name="Content Placeholder 3" descr="Untitled.tiff"/>
          <p:cNvPicPr>
            <a:picLocks noGrp="1" noChangeAspect="1"/>
          </p:cNvPicPr>
          <p:nvPr>
            <p:ph idx="1"/>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331640" y="1340768"/>
            <a:ext cx="6336704" cy="4512706"/>
          </a:xfrm>
          <a:prstGeom prst="rect">
            <a:avLst/>
          </a:prstGeom>
        </p:spPr>
      </p:pic>
    </p:spTree>
    <p:extLst>
      <p:ext uri="{BB962C8B-B14F-4D97-AF65-F5344CB8AC3E}">
        <p14:creationId xmlns:p14="http://schemas.microsoft.com/office/powerpoint/2010/main" val="183243225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Subnetting</a:t>
            </a:r>
            <a:endParaRPr lang="en-GB" dirty="0"/>
          </a:p>
        </p:txBody>
      </p:sp>
      <p:sp>
        <p:nvSpPr>
          <p:cNvPr id="3" name="Content Placeholder 2"/>
          <p:cNvSpPr>
            <a:spLocks noGrp="1"/>
          </p:cNvSpPr>
          <p:nvPr>
            <p:ph idx="1"/>
          </p:nvPr>
        </p:nvSpPr>
        <p:spPr/>
        <p:txBody>
          <a:bodyPr/>
          <a:lstStyle/>
          <a:p>
            <a:r>
              <a:rPr lang="en-GB" dirty="0" smtClean="0"/>
              <a:t>Allow us to create separate logical blocks of IP addresses</a:t>
            </a:r>
          </a:p>
          <a:p>
            <a:endParaRPr lang="en-GB" dirty="0"/>
          </a:p>
          <a:p>
            <a:r>
              <a:rPr lang="en-GB" dirty="0" smtClean="0"/>
              <a:t>Calculated using 2^n </a:t>
            </a:r>
          </a:p>
          <a:p>
            <a:pPr lvl="1"/>
            <a:r>
              <a:rPr lang="en-GB" dirty="0" smtClean="0"/>
              <a:t>Where n the number of bits borrowed</a:t>
            </a:r>
          </a:p>
          <a:p>
            <a:pPr lvl="1"/>
            <a:endParaRPr lang="en-GB" dirty="0"/>
          </a:p>
          <a:p>
            <a:r>
              <a:rPr lang="en-GB" dirty="0" smtClean="0"/>
              <a:t>Hosts in the subnet is 2^n – 2</a:t>
            </a:r>
          </a:p>
          <a:p>
            <a:pPr lvl="1"/>
            <a:r>
              <a:rPr lang="en-GB" dirty="0" smtClean="0"/>
              <a:t>Where n is the number of bits remaining</a:t>
            </a:r>
          </a:p>
        </p:txBody>
      </p:sp>
    </p:spTree>
    <p:extLst>
      <p:ext uri="{BB962C8B-B14F-4D97-AF65-F5344CB8AC3E}">
        <p14:creationId xmlns:p14="http://schemas.microsoft.com/office/powerpoint/2010/main" val="423977599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normAutofit lnSpcReduction="10000"/>
          </a:bodyPr>
          <a:lstStyle/>
          <a:p>
            <a:r>
              <a:rPr lang="en-GB" dirty="0" smtClean="0"/>
              <a:t>192.168.1.0 /24 </a:t>
            </a:r>
          </a:p>
          <a:p>
            <a:r>
              <a:rPr lang="en-GB" dirty="0" smtClean="0"/>
              <a:t>Take one bit to split</a:t>
            </a:r>
          </a:p>
          <a:p>
            <a:r>
              <a:rPr lang="en-GB" dirty="0" smtClean="0"/>
              <a:t>So we end up with two networks</a:t>
            </a:r>
          </a:p>
          <a:p>
            <a:pPr lvl="1"/>
            <a:r>
              <a:rPr lang="en-GB" dirty="0" smtClean="0"/>
              <a:t>192.168.1.0/25</a:t>
            </a:r>
          </a:p>
          <a:p>
            <a:pPr lvl="1"/>
            <a:r>
              <a:rPr lang="en-GB" dirty="0" smtClean="0"/>
              <a:t>192.168.1.128/25</a:t>
            </a:r>
          </a:p>
          <a:p>
            <a:r>
              <a:rPr lang="en-GB" dirty="0" smtClean="0"/>
              <a:t>Show on board – Binary</a:t>
            </a:r>
          </a:p>
          <a:p>
            <a:r>
              <a:rPr lang="en-GB" dirty="0" smtClean="0"/>
              <a:t>Calculation table</a:t>
            </a:r>
          </a:p>
          <a:p>
            <a:r>
              <a:rPr lang="en-GB" dirty="0" smtClean="0"/>
              <a:t>If stuck, YOUTUBE TUTORIALS !!!</a:t>
            </a:r>
            <a:endParaRPr lang="en-GB" dirty="0"/>
          </a:p>
        </p:txBody>
      </p:sp>
    </p:spTree>
    <p:extLst>
      <p:ext uri="{BB962C8B-B14F-4D97-AF65-F5344CB8AC3E}">
        <p14:creationId xmlns:p14="http://schemas.microsoft.com/office/powerpoint/2010/main" val="172363513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Testing the network layer</a:t>
            </a:r>
            <a:endParaRPr lang="en-GB" dirty="0"/>
          </a:p>
        </p:txBody>
      </p:sp>
      <p:sp>
        <p:nvSpPr>
          <p:cNvPr id="3" name="Content Placeholder 2"/>
          <p:cNvSpPr>
            <a:spLocks noGrp="1"/>
          </p:cNvSpPr>
          <p:nvPr>
            <p:ph idx="1"/>
          </p:nvPr>
        </p:nvSpPr>
        <p:spPr/>
        <p:txBody>
          <a:bodyPr/>
          <a:lstStyle/>
          <a:p>
            <a:r>
              <a:rPr lang="en-GB" dirty="0" smtClean="0"/>
              <a:t>Ping and </a:t>
            </a:r>
            <a:r>
              <a:rPr lang="en-GB" dirty="0" err="1" smtClean="0"/>
              <a:t>Tracert</a:t>
            </a:r>
            <a:r>
              <a:rPr lang="en-GB" dirty="0" smtClean="0"/>
              <a:t> </a:t>
            </a:r>
          </a:p>
          <a:p>
            <a:r>
              <a:rPr lang="en-GB" dirty="0" smtClean="0"/>
              <a:t>Show example in windows CMD</a:t>
            </a:r>
            <a:endParaRPr lang="en-GB" dirty="0"/>
          </a:p>
        </p:txBody>
      </p:sp>
    </p:spTree>
    <p:extLst>
      <p:ext uri="{BB962C8B-B14F-4D97-AF65-F5344CB8AC3E}">
        <p14:creationId xmlns:p14="http://schemas.microsoft.com/office/powerpoint/2010/main" val="144977931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57200" y="503237"/>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Configuration Files</a:t>
            </a:r>
            <a:endParaRPr lang="en-GB" dirty="0"/>
          </a:p>
        </p:txBody>
      </p:sp>
      <p:pic>
        <p:nvPicPr>
          <p:cNvPr id="5" name="Picture 4"/>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91298" y="1828799"/>
            <a:ext cx="7761403"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53267403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57200" y="503237"/>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IOS Primary Modes</a:t>
            </a:r>
            <a:endParaRPr lang="en-GB" dirty="0"/>
          </a:p>
        </p:txBody>
      </p:sp>
      <p:pic>
        <p:nvPicPr>
          <p:cNvPr id="5" name="Picture 4"/>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14262" y="1828799"/>
            <a:ext cx="6115476"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8276393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57200" y="503237"/>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IOS Modes</a:t>
            </a:r>
            <a:endParaRPr lang="en-GB" dirty="0"/>
          </a:p>
        </p:txBody>
      </p:sp>
      <p:pic>
        <p:nvPicPr>
          <p:cNvPr id="5" name="Picture 4"/>
          <p:cNvPicPr>
            <a:picLocks noGrp="1"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78394" y="1828799"/>
            <a:ext cx="6818972"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24267841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457200" y="889397"/>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IOS Configuration Modes</a:t>
            </a:r>
            <a:endParaRPr lang="en-GB" dirty="0"/>
          </a:p>
        </p:txBody>
      </p:sp>
      <p:pic>
        <p:nvPicPr>
          <p:cNvPr id="5" name="Content Placeholder 3" descr="Untitled.tiff"/>
          <p:cNvPicPr>
            <a:picLocks noGrp="1"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519237" y="2987278"/>
            <a:ext cx="6105525" cy="2981325"/>
          </a:xfrm>
          <a:prstGeom prst="rect">
            <a:avLst/>
          </a:prstGeom>
        </p:spPr>
      </p:pic>
    </p:spTree>
    <p:extLst>
      <p:ext uri="{BB962C8B-B14F-4D97-AF65-F5344CB8AC3E}">
        <p14:creationId xmlns:p14="http://schemas.microsoft.com/office/powerpoint/2010/main" val="83227843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 Out</a:t>
            </a:r>
            <a:endParaRPr lang="en-GB" dirty="0"/>
          </a:p>
        </p:txBody>
      </p:sp>
      <p:sp>
        <p:nvSpPr>
          <p:cNvPr id="3" name="Content Placeholder 2"/>
          <p:cNvSpPr>
            <a:spLocks noGrp="1"/>
          </p:cNvSpPr>
          <p:nvPr>
            <p:ph idx="1"/>
          </p:nvPr>
        </p:nvSpPr>
        <p:spPr>
          <a:xfrm>
            <a:off x="457200" y="1600200"/>
            <a:ext cx="8229600" cy="4709120"/>
          </a:xfrm>
        </p:spPr>
        <p:txBody>
          <a:bodyPr/>
          <a:lstStyle/>
          <a:p>
            <a:r>
              <a:rPr lang="en-GB" dirty="0" smtClean="0"/>
              <a:t>Basic Command Cheat Sheet</a:t>
            </a:r>
          </a:p>
          <a:p>
            <a:r>
              <a:rPr lang="en-GB" dirty="0" smtClean="0"/>
              <a:t>Basic </a:t>
            </a:r>
            <a:r>
              <a:rPr lang="en-GB" dirty="0" err="1" smtClean="0"/>
              <a:t>Config</a:t>
            </a:r>
            <a:r>
              <a:rPr lang="en-GB" dirty="0" smtClean="0"/>
              <a:t> Lab – Will do this afternoon</a:t>
            </a:r>
          </a:p>
          <a:p>
            <a:r>
              <a:rPr lang="en-GB" dirty="0" smtClean="0"/>
              <a:t>Lab for next week – when </a:t>
            </a:r>
            <a:r>
              <a:rPr lang="en-GB" dirty="0" err="1" smtClean="0"/>
              <a:t>im</a:t>
            </a:r>
            <a:r>
              <a:rPr lang="en-GB" dirty="0" smtClean="0"/>
              <a:t> not here</a:t>
            </a:r>
          </a:p>
          <a:p>
            <a:pPr lvl="1"/>
            <a:r>
              <a:rPr lang="en-GB" dirty="0" smtClean="0"/>
              <a:t>Network fundamentals practical skills</a:t>
            </a:r>
          </a:p>
          <a:p>
            <a:pPr lvl="1"/>
            <a:r>
              <a:rPr lang="en-GB" dirty="0" smtClean="0"/>
              <a:t>Network Principles Cisco exam</a:t>
            </a:r>
          </a:p>
          <a:p>
            <a:pPr lvl="2"/>
            <a:r>
              <a:rPr lang="en-GB" dirty="0" smtClean="0"/>
              <a:t>12</a:t>
            </a:r>
            <a:r>
              <a:rPr lang="en-GB" baseline="30000" dirty="0" smtClean="0"/>
              <a:t>th</a:t>
            </a:r>
            <a:r>
              <a:rPr lang="en-GB" dirty="0" smtClean="0"/>
              <a:t> November? 26</a:t>
            </a:r>
            <a:r>
              <a:rPr lang="en-GB" baseline="30000" dirty="0" smtClean="0"/>
              <a:t>th</a:t>
            </a:r>
            <a:r>
              <a:rPr lang="en-GB" dirty="0" smtClean="0"/>
              <a:t> November</a:t>
            </a:r>
          </a:p>
          <a:p>
            <a:pPr lvl="1"/>
            <a:r>
              <a:rPr lang="en-GB" dirty="0" smtClean="0"/>
              <a:t>Will activate theory on the day </a:t>
            </a:r>
          </a:p>
          <a:p>
            <a:endParaRPr lang="en-GB" dirty="0"/>
          </a:p>
        </p:txBody>
      </p:sp>
    </p:spTree>
    <p:extLst>
      <p:ext uri="{BB962C8B-B14F-4D97-AF65-F5344CB8AC3E}">
        <p14:creationId xmlns:p14="http://schemas.microsoft.com/office/powerpoint/2010/main" val="213408012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Covered a lot</a:t>
            </a:r>
          </a:p>
          <a:p>
            <a:r>
              <a:rPr lang="en-GB" dirty="0" smtClean="0"/>
              <a:t>Don’t expect to know everything</a:t>
            </a:r>
          </a:p>
          <a:p>
            <a:r>
              <a:rPr lang="en-GB" b="1" u="sng" dirty="0" smtClean="0">
                <a:solidFill>
                  <a:srgbClr val="7030A0"/>
                </a:solidFill>
              </a:rPr>
              <a:t>SELF LEARNING IS VITAL!!!</a:t>
            </a:r>
          </a:p>
          <a:p>
            <a:pPr lvl="1"/>
            <a:r>
              <a:rPr lang="en-GB" b="1" u="sng" dirty="0" err="1" smtClean="0">
                <a:solidFill>
                  <a:srgbClr val="7030A0"/>
                </a:solidFill>
              </a:rPr>
              <a:t>Netacad</a:t>
            </a:r>
            <a:endParaRPr lang="en-GB" b="1" u="sng" dirty="0" smtClean="0">
              <a:solidFill>
                <a:srgbClr val="7030A0"/>
              </a:solidFill>
            </a:endParaRPr>
          </a:p>
          <a:p>
            <a:pPr lvl="1"/>
            <a:r>
              <a:rPr lang="en-GB" b="1" u="sng" dirty="0" err="1" smtClean="0">
                <a:solidFill>
                  <a:srgbClr val="7030A0"/>
                </a:solidFill>
              </a:rPr>
              <a:t>Youtube</a:t>
            </a:r>
            <a:r>
              <a:rPr lang="en-GB" b="1" u="sng" dirty="0" smtClean="0">
                <a:solidFill>
                  <a:srgbClr val="7030A0"/>
                </a:solidFill>
              </a:rPr>
              <a:t> – </a:t>
            </a:r>
            <a:r>
              <a:rPr lang="en-GB" b="1" u="sng" dirty="0" err="1" smtClean="0">
                <a:solidFill>
                  <a:srgbClr val="7030A0"/>
                </a:solidFill>
              </a:rPr>
              <a:t>Dancourses</a:t>
            </a:r>
            <a:endParaRPr lang="en-GB" b="1" u="sng" dirty="0" smtClean="0">
              <a:solidFill>
                <a:srgbClr val="7030A0"/>
              </a:solidFill>
            </a:endParaRPr>
          </a:p>
          <a:p>
            <a:pPr lvl="1"/>
            <a:r>
              <a:rPr lang="en-GB" b="1" u="sng" dirty="0" smtClean="0">
                <a:solidFill>
                  <a:srgbClr val="7030A0"/>
                </a:solidFill>
              </a:rPr>
              <a:t>Google</a:t>
            </a:r>
          </a:p>
          <a:p>
            <a:r>
              <a:rPr lang="en-GB" dirty="0" smtClean="0"/>
              <a:t>Still some aspects you will have to revise yourselves</a:t>
            </a:r>
          </a:p>
          <a:p>
            <a:endParaRPr lang="en-GB" b="1" u="sng" dirty="0">
              <a:solidFill>
                <a:srgbClr val="7030A0"/>
              </a:solidFill>
            </a:endParaRPr>
          </a:p>
        </p:txBody>
      </p:sp>
    </p:spTree>
    <p:extLst>
      <p:ext uri="{BB962C8B-B14F-4D97-AF65-F5344CB8AC3E}">
        <p14:creationId xmlns:p14="http://schemas.microsoft.com/office/powerpoint/2010/main" val="765515417"/>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198</TotalTime>
  <Words>1740</Words>
  <Application>Microsoft Office PowerPoint</Application>
  <PresentationFormat>On-screen Show (4:3)</PresentationFormat>
  <Paragraphs>218</Paragraphs>
  <Slides>62</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62</vt:i4>
      </vt:variant>
    </vt:vector>
  </HeadingPairs>
  <TitlesOfParts>
    <vt:vector size="66" baseType="lpstr">
      <vt:lpstr>Arial</vt:lpstr>
      <vt:lpstr>Calibri</vt:lpstr>
      <vt:lpstr>Lucida Sans Unicode</vt:lpstr>
      <vt:lpstr>Theme1</vt:lpstr>
      <vt:lpstr>Network Fundamentals Recap</vt:lpstr>
      <vt:lpstr>Objectives</vt:lpstr>
      <vt:lpstr>Devices on a network</vt:lpstr>
      <vt:lpstr>Converged Networks</vt:lpstr>
      <vt:lpstr>Network Characteristics</vt:lpstr>
      <vt:lpstr>Fault Tolerance</vt:lpstr>
      <vt:lpstr>Scalability</vt:lpstr>
      <vt:lpstr>QoS</vt:lpstr>
      <vt:lpstr>Security</vt:lpstr>
      <vt:lpstr>The Internet and Scalability</vt:lpstr>
      <vt:lpstr>Data Security</vt:lpstr>
      <vt:lpstr>Communication over the Network</vt:lpstr>
      <vt:lpstr>Segmentation</vt:lpstr>
      <vt:lpstr>Multiplexing</vt:lpstr>
      <vt:lpstr>Labeling</vt:lpstr>
      <vt:lpstr>Network Mediums</vt:lpstr>
      <vt:lpstr>Cabling</vt:lpstr>
      <vt:lpstr>PowerPoint Presentation</vt:lpstr>
      <vt:lpstr>Serial DCE/DTE</vt:lpstr>
      <vt:lpstr>Console/Roll Over</vt:lpstr>
      <vt:lpstr>End-Devices</vt:lpstr>
      <vt:lpstr>Intermediary Devices</vt:lpstr>
      <vt:lpstr>Their Functions</vt:lpstr>
      <vt:lpstr>PowerPoint Presentation</vt:lpstr>
      <vt:lpstr>PowerPoint Presentation</vt:lpstr>
      <vt:lpstr>PowerPoint Presentation</vt:lpstr>
      <vt:lpstr>Protocols</vt:lpstr>
      <vt:lpstr>The Open Systems Interconnection (OSI) model </vt:lpstr>
      <vt:lpstr>PowerPoint Presentation</vt:lpstr>
      <vt:lpstr>Application Layer</vt:lpstr>
      <vt:lpstr>Application</vt:lpstr>
      <vt:lpstr>Protocols</vt:lpstr>
      <vt:lpstr>PowerPoint Presentation</vt:lpstr>
      <vt:lpstr>PowerPoint Presentation</vt:lpstr>
      <vt:lpstr>Transport Layer</vt:lpstr>
      <vt:lpstr>PowerPoint Presentation</vt:lpstr>
      <vt:lpstr>TCP and UDP</vt:lpstr>
      <vt:lpstr>3 way hand shake</vt:lpstr>
      <vt:lpstr>Network/Internet Layer</vt:lpstr>
      <vt:lpstr>Addressing</vt:lpstr>
      <vt:lpstr>Encapsulation/Decapsulation</vt:lpstr>
      <vt:lpstr>Encapsulation</vt:lpstr>
      <vt:lpstr>Encapsulation</vt:lpstr>
      <vt:lpstr>Encapsulation</vt:lpstr>
      <vt:lpstr>Encapsulation</vt:lpstr>
      <vt:lpstr>IP Addressing</vt:lpstr>
      <vt:lpstr>PowerPoint Presentation</vt:lpstr>
      <vt:lpstr>PowerPoint Presentation</vt:lpstr>
      <vt:lpstr>PowerPoint Presentation</vt:lpstr>
      <vt:lpstr>Where is the gate way?</vt:lpstr>
      <vt:lpstr>Binary to Decimal Conversion</vt:lpstr>
      <vt:lpstr>Subnet Mask</vt:lpstr>
      <vt:lpstr>ANDing</vt:lpstr>
      <vt:lpstr>Subnetting</vt:lpstr>
      <vt:lpstr>Example</vt:lpstr>
      <vt:lpstr>Testing the network layer</vt:lpstr>
      <vt:lpstr>PowerPoint Presentation</vt:lpstr>
      <vt:lpstr>PowerPoint Presentation</vt:lpstr>
      <vt:lpstr>PowerPoint Presentation</vt:lpstr>
      <vt:lpstr>PowerPoint Presentation</vt:lpstr>
      <vt:lpstr>Hand Out</vt:lpstr>
      <vt:lpstr>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 Fundamentals Recap</dc:title>
  <dc:creator>Ethan</dc:creator>
  <cp:lastModifiedBy>Court, Ethan</cp:lastModifiedBy>
  <cp:revision>28</cp:revision>
  <dcterms:created xsi:type="dcterms:W3CDTF">2015-10-25T17:18:14Z</dcterms:created>
  <dcterms:modified xsi:type="dcterms:W3CDTF">2015-10-28T19:14:57Z</dcterms:modified>
</cp:coreProperties>
</file>