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7" d="100"/>
          <a:sy n="97" d="100"/>
        </p:scale>
        <p:origin x="6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937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3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291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87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656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19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3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42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343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71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9670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014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4409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07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769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769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306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blog.oxfordcollegeofmarketing.com/2016/06/30/pestel-analysis/?utm_source=chatgpt.com" TargetMode="External"/><Relationship Id="rId4" Type="http://schemas.openxmlformats.org/officeDocument/2006/relationships/hyperlink" Target="https://www.ons.gov.uk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42" y="1240775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Lauren-Jade McGrane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2532936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268982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5668" y="1204639"/>
            <a:ext cx="7799145" cy="5215895"/>
          </a:xfrm>
        </p:spPr>
        <p:txBody>
          <a:bodyPr>
            <a:normAutofit/>
          </a:bodyPr>
          <a:lstStyle/>
          <a:p>
            <a:r>
              <a:rPr lang="en-GB" sz="3200" b="1" dirty="0"/>
              <a:t>Introduction </a:t>
            </a:r>
          </a:p>
          <a:p>
            <a:r>
              <a:rPr lang="en-GB" sz="3200" b="1" dirty="0"/>
              <a:t>Company background</a:t>
            </a:r>
          </a:p>
          <a:p>
            <a:r>
              <a:rPr lang="en-GB" sz="3200" b="1" dirty="0"/>
              <a:t>Problem: nature and scope</a:t>
            </a:r>
          </a:p>
          <a:p>
            <a:r>
              <a:rPr lang="en-GB" sz="3200" b="1" dirty="0"/>
              <a:t>PESTLE ANALYSIS: Basil’s Bakery</a:t>
            </a:r>
          </a:p>
          <a:p>
            <a:r>
              <a:rPr lang="en-GB" sz="3200" b="1" dirty="0"/>
              <a:t>Cause and effect analysis: Fishbone diagram</a:t>
            </a:r>
          </a:p>
          <a:p>
            <a:r>
              <a:rPr lang="en-GB" sz="3200" b="1" dirty="0"/>
              <a:t>Conclusion</a:t>
            </a:r>
          </a:p>
          <a:p>
            <a:r>
              <a:rPr lang="en-GB" sz="3200" b="1" dirty="0"/>
              <a:t>References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8384B3E-D4C3-4331-6005-B052E3F2FCF5}"/>
              </a:ext>
            </a:extLst>
          </p:cNvPr>
          <p:cNvSpPr txBox="1">
            <a:spLocks/>
          </p:cNvSpPr>
          <p:nvPr/>
        </p:nvSpPr>
        <p:spPr>
          <a:xfrm>
            <a:off x="848616" y="1190694"/>
            <a:ext cx="8369997" cy="480370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>
                  <a:lumMod val="75000"/>
                </a:schemeClr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This presentation analyses the factors contributing to Basil Bakery's decline in sales and recommends strategies for improvement.</a:t>
            </a:r>
          </a:p>
          <a:p>
            <a:endParaRPr lang="en-GB" sz="1800" b="1" dirty="0"/>
          </a:p>
          <a:p>
            <a:r>
              <a:rPr lang="en-GB" sz="1800" b="1" dirty="0"/>
              <a:t>Aim of the presentation: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Analyse the causes of Basil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Evaluate the nature and scope of the issues affecting the business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Recommend practical solutions to improve business performance</a:t>
            </a:r>
          </a:p>
          <a:p>
            <a:endParaRPr lang="en-GB" sz="1800" dirty="0"/>
          </a:p>
          <a:p>
            <a:r>
              <a:rPr lang="en-GB" sz="1800" b="1" dirty="0"/>
              <a:t>Key concepts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Fishbone Analysis: Identifies the root causes of a business problem. Fishbone (Ishikawa) Analysis: A tool used to identify and organise the root causes of a business problem (Ishikawa, 1986).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PESTLE Analysis: Examines external factors affecting business performance. A strategic framework used to analyse factors that can influence an organisation's performance and decision-making (Oxford College of Marketing, 2016).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625" y="227942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3608" y="1328841"/>
            <a:ext cx="9090595" cy="4859280"/>
          </a:xfrm>
        </p:spPr>
        <p:txBody>
          <a:bodyPr>
            <a:normAutofit/>
          </a:bodyPr>
          <a:lstStyle/>
          <a:p>
            <a:r>
              <a:rPr lang="en-GB" sz="3000" b="1" dirty="0"/>
              <a:t>Basil’s Bakery</a:t>
            </a:r>
            <a:endParaRPr lang="en-GB" sz="2600" b="1" dirty="0"/>
          </a:p>
          <a:p>
            <a:r>
              <a:rPr lang="en-GB" b="1" dirty="0"/>
              <a:t>Founded:</a:t>
            </a:r>
            <a:r>
              <a:rPr lang="en-GB" dirty="0"/>
              <a:t> 2015 </a:t>
            </a:r>
          </a:p>
          <a:p>
            <a:r>
              <a:rPr lang="en-GB" b="1" dirty="0"/>
              <a:t>Owner:</a:t>
            </a:r>
            <a:r>
              <a:rPr lang="en-GB" dirty="0"/>
              <a:t> Basil (artisan baker and founder) </a:t>
            </a:r>
          </a:p>
          <a:p>
            <a:r>
              <a:rPr lang="en-GB" b="1" dirty="0"/>
              <a:t>Location:</a:t>
            </a:r>
            <a:r>
              <a:rPr lang="en-GB" dirty="0"/>
              <a:t> Retail park in Coventry</a:t>
            </a:r>
          </a:p>
          <a:p>
            <a:r>
              <a:rPr lang="en-GB" b="1" dirty="0"/>
              <a:t>Products:</a:t>
            </a:r>
            <a:r>
              <a:rPr lang="en-GB" dirty="0"/>
              <a:t> Cakes, pastries and artisan breads made using high quality organic ingredients </a:t>
            </a:r>
          </a:p>
          <a:p>
            <a:r>
              <a:rPr lang="en-GB" b="1" dirty="0"/>
              <a:t>Target Customers:</a:t>
            </a:r>
            <a:r>
              <a:rPr lang="en-GB" dirty="0"/>
              <a:t> Local shoppers, retail workers, office workers and warehouse staff from the nearby industrial estate </a:t>
            </a:r>
          </a:p>
          <a:p>
            <a:r>
              <a:rPr lang="en-GB" b="1" dirty="0"/>
              <a:t>Selling Point:</a:t>
            </a:r>
            <a:r>
              <a:rPr lang="en-GB" dirty="0"/>
              <a:t> Freshly baked products made with high quality organic ingredients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9009" y="323851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9156" y="1109083"/>
            <a:ext cx="9469244" cy="5425066"/>
          </a:xfrm>
        </p:spPr>
        <p:txBody>
          <a:bodyPr>
            <a:normAutofit fontScale="70000" lnSpcReduction="20000"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What?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Sales have stagnated and remained around 25% below 2019 levels </a:t>
            </a:r>
          </a:p>
          <a:p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Who?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>
                <a:solidFill>
                  <a:schemeClr val="bg1">
                    <a:lumMod val="50000"/>
                  </a:schemeClr>
                </a:solidFill>
              </a:rPr>
              <a:t>Basil’s Bakery, existing customers and potential customers</a:t>
            </a:r>
          </a:p>
          <a:p>
            <a:endParaRPr lang="en-GB" sz="28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Where? </a:t>
            </a:r>
            <a:r>
              <a:rPr lang="en-GB" sz="2800" dirty="0"/>
              <a:t>At the retail park in Coventry </a:t>
            </a:r>
          </a:p>
          <a:p>
            <a:endParaRPr lang="en-GB" sz="2800" b="1" dirty="0"/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Why? </a:t>
            </a:r>
            <a:r>
              <a:rPr lang="en-GB" sz="2800" dirty="0"/>
              <a:t>The decline is driven by both external factors - reduced footfall, hybrid working and shop closures and internal factors (limited delivery and pre-order services, reducing Basil's ability to attract and retain customers.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When? </a:t>
            </a:r>
            <a:r>
              <a:rPr lang="en-GB" sz="2800" dirty="0"/>
              <a:t>During the 2020 lockdowns and has continued from 2023–2025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How? </a:t>
            </a:r>
            <a:r>
              <a:rPr lang="en-GB" sz="2800" dirty="0"/>
              <a:t>Fewer customers, loyal customers have lost jobs/ WFH/ no delivery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How Much?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/>
              <a:t>Sales are averaging 25% below 2019 levels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6971" y="1350257"/>
            <a:ext cx="883146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Business rates continue to be a significant cost for UK business owners (GOV.UK, 2025)</a:t>
            </a: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Post Lockdown Pattern; customer behaviour didn’t return 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Organic ingredients costs more than regular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Rising overheads of bakery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Decline in footfall following lockdown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Hybrid working remains common in the UK, reducing footfall in retail areas (ONS, 2025).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743" y="259299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863" y="1540189"/>
            <a:ext cx="8821783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TECHNOLOGICAL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Online food ordering continues to grow across the UK bakery and café sector (Statista, 2025).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Cannot pre-order via phone as basil is busy baking/ shop floor</a:t>
            </a:r>
          </a:p>
          <a:p>
            <a:endParaRPr lang="en-GB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LEGAL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Food businesses must comply with allergen labelling requirements (FSA, 2025).</a:t>
            </a:r>
          </a:p>
          <a:p>
            <a:pPr marL="0" indent="0">
              <a:buNone/>
            </a:pPr>
            <a:endParaRPr lang="en-GB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ENVIRONMENTAL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If crops fail, stock not available or increased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Basil relies on energy for baking equipment – ovens etc.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023" y="678295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AD01088-6989-C40A-A7BA-0CF632B4AB40}"/>
              </a:ext>
            </a:extLst>
          </p:cNvPr>
          <p:cNvCxnSpPr/>
          <p:nvPr/>
        </p:nvCxnSpPr>
        <p:spPr>
          <a:xfrm>
            <a:off x="1157801" y="3614840"/>
            <a:ext cx="659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EDE70E9-AD50-125E-4238-E7DF36572A21}"/>
              </a:ext>
            </a:extLst>
          </p:cNvPr>
          <p:cNvSpPr/>
          <p:nvPr/>
        </p:nvSpPr>
        <p:spPr>
          <a:xfrm>
            <a:off x="7755953" y="3164218"/>
            <a:ext cx="1809065" cy="90124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603041-11F6-4144-4A9E-3C1D7C5595C8}"/>
              </a:ext>
            </a:extLst>
          </p:cNvPr>
          <p:cNvSpPr txBox="1"/>
          <p:nvPr/>
        </p:nvSpPr>
        <p:spPr>
          <a:xfrm>
            <a:off x="7805683" y="3229118"/>
            <a:ext cx="17096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Declined </a:t>
            </a:r>
          </a:p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Sales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EED6C51-174E-C431-40B5-253469A403F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6154420" y="1601173"/>
            <a:ext cx="1101553" cy="19838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7A3F332-F257-7276-F0C1-F10C58363292}"/>
              </a:ext>
            </a:extLst>
          </p:cNvPr>
          <p:cNvCxnSpPr>
            <a:cxnSpLocks/>
            <a:stCxn id="22" idx="3"/>
          </p:cNvCxnSpPr>
          <p:nvPr/>
        </p:nvCxnSpPr>
        <p:spPr>
          <a:xfrm>
            <a:off x="2893844" y="1605362"/>
            <a:ext cx="724285" cy="19797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81A4EBC-4E9D-D20F-CC2C-83CEF913FB59}"/>
              </a:ext>
            </a:extLst>
          </p:cNvPr>
          <p:cNvCxnSpPr>
            <a:cxnSpLocks/>
          </p:cNvCxnSpPr>
          <p:nvPr/>
        </p:nvCxnSpPr>
        <p:spPr>
          <a:xfrm flipV="1">
            <a:off x="2309024" y="3644617"/>
            <a:ext cx="1309105" cy="12274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DF1F33A-3601-769E-9421-553C0CE20830}"/>
              </a:ext>
            </a:extLst>
          </p:cNvPr>
          <p:cNvCxnSpPr>
            <a:cxnSpLocks/>
            <a:stCxn id="16" idx="0"/>
          </p:cNvCxnSpPr>
          <p:nvPr/>
        </p:nvCxnSpPr>
        <p:spPr>
          <a:xfrm flipV="1">
            <a:off x="5615036" y="3644617"/>
            <a:ext cx="1640937" cy="11999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975F9B-AE67-44C1-7D94-E570110BCA8B}"/>
              </a:ext>
            </a:extLst>
          </p:cNvPr>
          <p:cNvSpPr/>
          <p:nvPr/>
        </p:nvSpPr>
        <p:spPr>
          <a:xfrm>
            <a:off x="4710503" y="4844592"/>
            <a:ext cx="1809065" cy="2554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Material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F9F76C7-4211-0478-133B-168E10FEEEEA}"/>
              </a:ext>
            </a:extLst>
          </p:cNvPr>
          <p:cNvSpPr/>
          <p:nvPr/>
        </p:nvSpPr>
        <p:spPr>
          <a:xfrm>
            <a:off x="1084778" y="4844592"/>
            <a:ext cx="1809065" cy="2554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Method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F4EBE1C-F2D3-D028-5C00-8258E18A3585}"/>
              </a:ext>
            </a:extLst>
          </p:cNvPr>
          <p:cNvSpPr/>
          <p:nvPr/>
        </p:nvSpPr>
        <p:spPr>
          <a:xfrm>
            <a:off x="4345355" y="1473443"/>
            <a:ext cx="1809065" cy="2554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People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3E7B6A5-04A2-E462-21DE-B7066975CDE4}"/>
              </a:ext>
            </a:extLst>
          </p:cNvPr>
          <p:cNvSpPr/>
          <p:nvPr/>
        </p:nvSpPr>
        <p:spPr>
          <a:xfrm>
            <a:off x="1084779" y="1477632"/>
            <a:ext cx="1809065" cy="2554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Management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B82085-7E57-BB02-456E-C0F2228A8CA1}"/>
              </a:ext>
            </a:extLst>
          </p:cNvPr>
          <p:cNvSpPr txBox="1"/>
          <p:nvPr/>
        </p:nvSpPr>
        <p:spPr>
          <a:xfrm>
            <a:off x="4275970" y="1767857"/>
            <a:ext cx="20790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Customers are working from home more often, reducing lunchtime visits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55E5856-7CAD-C6E9-E37E-5CBA3B26337A}"/>
              </a:ext>
            </a:extLst>
          </p:cNvPr>
          <p:cNvSpPr txBox="1"/>
          <p:nvPr/>
        </p:nvSpPr>
        <p:spPr>
          <a:xfrm>
            <a:off x="4275971" y="2859786"/>
            <a:ext cx="2079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Basil is the only staff member – no delegation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BDDFD9B-45DE-6407-265F-EAC384C02047}"/>
              </a:ext>
            </a:extLst>
          </p:cNvPr>
          <p:cNvSpPr txBox="1"/>
          <p:nvPr/>
        </p:nvSpPr>
        <p:spPr>
          <a:xfrm>
            <a:off x="1007675" y="1777246"/>
            <a:ext cx="20790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 delivery service available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8009873-54EA-5DC2-0782-C4A01C7286B7}"/>
              </a:ext>
            </a:extLst>
          </p:cNvPr>
          <p:cNvSpPr txBox="1"/>
          <p:nvPr/>
        </p:nvSpPr>
        <p:spPr>
          <a:xfrm>
            <a:off x="1007674" y="2610037"/>
            <a:ext cx="2079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Reliance on a single owner to manage all business activities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503EAD3-BE79-71AA-B235-8F54759084B0}"/>
              </a:ext>
            </a:extLst>
          </p:cNvPr>
          <p:cNvSpPr txBox="1"/>
          <p:nvPr/>
        </p:nvSpPr>
        <p:spPr>
          <a:xfrm>
            <a:off x="1007673" y="5225598"/>
            <a:ext cx="21433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Unable to answer phone calls consistently for customer orders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1EB15BF-EB00-E69D-6286-0D3679D8431F}"/>
              </a:ext>
            </a:extLst>
          </p:cNvPr>
          <p:cNvSpPr txBox="1"/>
          <p:nvPr/>
        </p:nvSpPr>
        <p:spPr>
          <a:xfrm>
            <a:off x="1020169" y="6072011"/>
            <a:ext cx="2143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Long waiting times during busy periods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B266C45-C8E2-0C8E-6472-D4AF2A59ED57}"/>
              </a:ext>
            </a:extLst>
          </p:cNvPr>
          <p:cNvSpPr txBox="1"/>
          <p:nvPr/>
        </p:nvSpPr>
        <p:spPr>
          <a:xfrm>
            <a:off x="4575489" y="5100052"/>
            <a:ext cx="2079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Organic ingredients are more expensive (Soil Association, 2024).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C06C9EB-8F56-D66C-D5C4-1814C0B10A6D}"/>
              </a:ext>
            </a:extLst>
          </p:cNvPr>
          <p:cNvSpPr txBox="1"/>
          <p:nvPr/>
        </p:nvSpPr>
        <p:spPr>
          <a:xfrm>
            <a:off x="4575488" y="5810401"/>
            <a:ext cx="20790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Rising stock costs make budgeting difficult</a:t>
            </a:r>
          </a:p>
        </p:txBody>
      </p:sp>
      <p:sp>
        <p:nvSpPr>
          <p:cNvPr id="47" name="Flowchart: Connector 46">
            <a:extLst>
              <a:ext uri="{FF2B5EF4-FFF2-40B4-BE49-F238E27FC236}">
                <a16:creationId xmlns:a16="http://schemas.microsoft.com/office/drawing/2014/main" id="{71F4D7DA-3A5E-47CB-B5E3-BA5AEE038743}"/>
              </a:ext>
            </a:extLst>
          </p:cNvPr>
          <p:cNvSpPr/>
          <p:nvPr/>
        </p:nvSpPr>
        <p:spPr>
          <a:xfrm>
            <a:off x="947292" y="1901163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Flowchart: Connector 47">
            <a:extLst>
              <a:ext uri="{FF2B5EF4-FFF2-40B4-BE49-F238E27FC236}">
                <a16:creationId xmlns:a16="http://schemas.microsoft.com/office/drawing/2014/main" id="{C7F19DA4-4E40-1D17-5709-E54C4BC46C10}"/>
              </a:ext>
            </a:extLst>
          </p:cNvPr>
          <p:cNvSpPr/>
          <p:nvPr/>
        </p:nvSpPr>
        <p:spPr>
          <a:xfrm>
            <a:off x="947291" y="2731497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Flowchart: Connector 49">
            <a:extLst>
              <a:ext uri="{FF2B5EF4-FFF2-40B4-BE49-F238E27FC236}">
                <a16:creationId xmlns:a16="http://schemas.microsoft.com/office/drawing/2014/main" id="{7732A793-663A-C6EE-4C5D-82E08BDBEA44}"/>
              </a:ext>
            </a:extLst>
          </p:cNvPr>
          <p:cNvSpPr/>
          <p:nvPr/>
        </p:nvSpPr>
        <p:spPr>
          <a:xfrm>
            <a:off x="4253110" y="1901162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Flowchart: Connector 50">
            <a:extLst>
              <a:ext uri="{FF2B5EF4-FFF2-40B4-BE49-F238E27FC236}">
                <a16:creationId xmlns:a16="http://schemas.microsoft.com/office/drawing/2014/main" id="{8E8F4119-D81C-9CFF-1E44-1AD961089CBC}"/>
              </a:ext>
            </a:extLst>
          </p:cNvPr>
          <p:cNvSpPr/>
          <p:nvPr/>
        </p:nvSpPr>
        <p:spPr>
          <a:xfrm>
            <a:off x="4253110" y="2998941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Flowchart: Connector 51">
            <a:extLst>
              <a:ext uri="{FF2B5EF4-FFF2-40B4-BE49-F238E27FC236}">
                <a16:creationId xmlns:a16="http://schemas.microsoft.com/office/drawing/2014/main" id="{80384967-645B-F8F9-38A4-82A81DE5BDA4}"/>
              </a:ext>
            </a:extLst>
          </p:cNvPr>
          <p:cNvSpPr/>
          <p:nvPr/>
        </p:nvSpPr>
        <p:spPr>
          <a:xfrm>
            <a:off x="993010" y="5338802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Flowchart: Connector 52">
            <a:extLst>
              <a:ext uri="{FF2B5EF4-FFF2-40B4-BE49-F238E27FC236}">
                <a16:creationId xmlns:a16="http://schemas.microsoft.com/office/drawing/2014/main" id="{979DC98F-8891-FAEA-48E6-58FD146F1637}"/>
              </a:ext>
            </a:extLst>
          </p:cNvPr>
          <p:cNvSpPr/>
          <p:nvPr/>
        </p:nvSpPr>
        <p:spPr>
          <a:xfrm>
            <a:off x="993009" y="6208413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Flowchart: Connector 53">
            <a:extLst>
              <a:ext uri="{FF2B5EF4-FFF2-40B4-BE49-F238E27FC236}">
                <a16:creationId xmlns:a16="http://schemas.microsoft.com/office/drawing/2014/main" id="{5B066B65-19BD-8440-7038-17E62D49D557}"/>
              </a:ext>
            </a:extLst>
          </p:cNvPr>
          <p:cNvSpPr/>
          <p:nvPr/>
        </p:nvSpPr>
        <p:spPr>
          <a:xfrm>
            <a:off x="4529769" y="5942164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Flowchart: Connector 54">
            <a:extLst>
              <a:ext uri="{FF2B5EF4-FFF2-40B4-BE49-F238E27FC236}">
                <a16:creationId xmlns:a16="http://schemas.microsoft.com/office/drawing/2014/main" id="{20843DCD-CDE2-494A-D4C0-1A866B638E47}"/>
              </a:ext>
            </a:extLst>
          </p:cNvPr>
          <p:cNvSpPr/>
          <p:nvPr/>
        </p:nvSpPr>
        <p:spPr>
          <a:xfrm>
            <a:off x="4529768" y="5243549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195" y="68613"/>
            <a:ext cx="2778776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EE83C1B-99F5-E293-D21C-AA297E269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75832" y="997206"/>
            <a:ext cx="8833952" cy="5334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/>
              <a:t>In this presentation, I </a:t>
            </a:r>
            <a:r>
              <a:rPr lang="en-US" altLang="en-US" sz="1800" dirty="0" err="1"/>
              <a:t>analysed</a:t>
            </a:r>
            <a:r>
              <a:rPr lang="en-US" altLang="en-US" sz="1800" dirty="0"/>
              <a:t> the nature and scope of the issues affecting Basil's Bakery using different key concepts allowing me to look at the problems from different angles.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8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/>
              <a:t>Fishbone Analysis was used to identify the internal operational causes contributing to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/>
              <a:t>the bakery's current challenges.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8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/>
              <a:t>PESTLE Analysis was used to examine the external business environment and identify factors beyond Basil's control. 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8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/>
              <a:t>Using both analytical tools provided a broader understanding of the issues affecting the business, including declining sales, changing customer </a:t>
            </a:r>
            <a:r>
              <a:rPr lang="en-US" altLang="en-US" sz="1800" dirty="0" err="1"/>
              <a:t>behaviour</a:t>
            </a:r>
            <a:r>
              <a:rPr lang="en-US" altLang="en-US" sz="1800" dirty="0"/>
              <a:t>, rising operating costs and operational limitations. </a:t>
            </a:r>
          </a:p>
          <a:p>
            <a:endParaRPr lang="en-GB" sz="1800" dirty="0"/>
          </a:p>
          <a:p>
            <a:r>
              <a:rPr lang="en-GB" sz="1800" dirty="0"/>
              <a:t>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7863" y="126503"/>
            <a:ext cx="2884031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6895" y="1100240"/>
            <a:ext cx="9665966" cy="4517136"/>
          </a:xfrm>
        </p:spPr>
        <p:txBody>
          <a:bodyPr>
            <a:normAutofit fontScale="77500" lnSpcReduction="20000"/>
          </a:bodyPr>
          <a:lstStyle/>
          <a:p>
            <a:r>
              <a:rPr lang="en-GB" sz="1800" dirty="0"/>
              <a:t>Food Standards Agency (2025) </a:t>
            </a:r>
            <a:r>
              <a:rPr lang="en-GB" sz="1800" i="1" dirty="0"/>
              <a:t>Food allergens and labelling</a:t>
            </a:r>
            <a:r>
              <a:rPr lang="en-GB" sz="1800" dirty="0"/>
              <a:t>. Available at: </a:t>
            </a:r>
            <a:r>
              <a:rPr lang="en-GB" sz="1800" dirty="0">
                <a:hlinkClick r:id="rId2"/>
              </a:rPr>
              <a:t>https://www.food.gov.uk</a:t>
            </a:r>
            <a:r>
              <a:rPr lang="en-GB" sz="1800" dirty="0"/>
              <a:t> (Accessed: 17 June 2026).</a:t>
            </a:r>
          </a:p>
          <a:p>
            <a:endParaRPr lang="en-GB" sz="1800" dirty="0"/>
          </a:p>
          <a:p>
            <a:r>
              <a:rPr lang="en-GB" sz="1800" dirty="0"/>
              <a:t>GOV.UK (2025) Business rates. Available at: </a:t>
            </a:r>
            <a:r>
              <a:rPr lang="en-GB" sz="1800" dirty="0">
                <a:hlinkClick r:id="rId3"/>
              </a:rPr>
              <a:t>https://www.gov.uk</a:t>
            </a:r>
            <a:r>
              <a:rPr lang="en-GB" sz="1800" dirty="0"/>
              <a:t> (Accessed: 17 June 2026).</a:t>
            </a:r>
          </a:p>
          <a:p>
            <a:endParaRPr lang="en-GB" sz="1800" b="1" dirty="0">
              <a:latin typeface="Arial"/>
              <a:ea typeface="Roboto"/>
              <a:cs typeface="Roboto"/>
            </a:endParaRPr>
          </a:p>
          <a:p>
            <a:r>
              <a:rPr lang="en-GB" sz="1800" dirty="0"/>
              <a:t>Office for National Statistics (2025) Hybrid working in Great Britain. Available at: </a:t>
            </a:r>
            <a:r>
              <a:rPr lang="en-GB" sz="1800" dirty="0">
                <a:hlinkClick r:id="rId4"/>
              </a:rPr>
              <a:t>https://www.ons.gov.uk</a:t>
            </a:r>
            <a:r>
              <a:rPr lang="en-GB" sz="1800" dirty="0"/>
              <a:t> (Accessed: 17 June 2026).</a:t>
            </a:r>
          </a:p>
          <a:p>
            <a:endParaRPr lang="en-GB" sz="1800" dirty="0"/>
          </a:p>
          <a:p>
            <a:r>
              <a:rPr lang="en-GB" sz="1800" dirty="0"/>
              <a:t>Oxford College of Marketing (2016) </a:t>
            </a:r>
            <a:r>
              <a:rPr lang="en-GB" sz="1800" i="1" dirty="0"/>
              <a:t>What is a PESTEL analysis?</a:t>
            </a:r>
            <a:r>
              <a:rPr lang="en-GB" sz="1800" dirty="0"/>
              <a:t> Oxford College of Marketing Blog, 30 June. Available at: </a:t>
            </a:r>
            <a:r>
              <a:rPr lang="en-GB" sz="1800" dirty="0">
                <a:hlinkClick r:id="rId5"/>
              </a:rPr>
              <a:t>https://blog.oxfordcollegeofmarketing.com/2016/06/30/pestel-analysis/</a:t>
            </a:r>
            <a:r>
              <a:rPr lang="en-GB" sz="1800" dirty="0"/>
              <a:t> (Accessed: 1 July 2026)</a:t>
            </a:r>
            <a:endParaRPr lang="en-GB" sz="1800" b="1" dirty="0"/>
          </a:p>
          <a:p>
            <a:r>
              <a:rPr lang="en-GB" sz="1800" b="1" dirty="0"/>
              <a:t>Ishikawa, K.</a:t>
            </a:r>
            <a:r>
              <a:rPr lang="en-GB" sz="1800" dirty="0"/>
              <a:t> (1986) </a:t>
            </a:r>
            <a:r>
              <a:rPr lang="en-GB" sz="1800" i="1" dirty="0"/>
              <a:t>Guide to Quality Control</a:t>
            </a:r>
            <a:r>
              <a:rPr lang="en-GB" sz="1800" dirty="0"/>
              <a:t>. Tokyo: Asian Productivity Organization.</a:t>
            </a:r>
          </a:p>
          <a:p>
            <a:endParaRPr lang="en-GB" sz="1800" b="1" dirty="0">
              <a:latin typeface="Arial"/>
              <a:ea typeface="Roboto"/>
              <a:cs typeface="Roboto"/>
            </a:endParaRPr>
          </a:p>
          <a:p>
            <a:r>
              <a:rPr lang="en-GB" sz="1800" b="1" dirty="0"/>
              <a:t>Johnson, G., Scholes, K. and Whittington, R.</a:t>
            </a:r>
            <a:r>
              <a:rPr lang="en-GB" sz="1800" dirty="0"/>
              <a:t> (2020) </a:t>
            </a:r>
            <a:r>
              <a:rPr lang="en-GB" sz="1800" i="1" dirty="0"/>
              <a:t>Exploring Strategy</a:t>
            </a:r>
            <a:r>
              <a:rPr lang="en-GB" sz="1800" dirty="0"/>
              <a:t>. 12th </a:t>
            </a:r>
            <a:r>
              <a:rPr lang="en-GB" sz="1800" dirty="0" err="1"/>
              <a:t>edn</a:t>
            </a:r>
            <a:r>
              <a:rPr lang="en-GB" sz="1800" dirty="0"/>
              <a:t>. Harlow: Pearson.</a:t>
            </a:r>
            <a:endParaRPr lang="en-GB" sz="1800" b="1" dirty="0">
              <a:latin typeface="Arial"/>
              <a:ea typeface="Roboto"/>
              <a:cs typeface="Roboto"/>
            </a:endParaRPr>
          </a:p>
          <a:p>
            <a:br>
              <a:rPr lang="en-GB" sz="1800" b="1" dirty="0">
                <a:latin typeface="Arial"/>
                <a:ea typeface="Roboto"/>
                <a:cs typeface="Roboto"/>
              </a:rPr>
            </a:br>
            <a:r>
              <a:rPr lang="en-GB" sz="1800" dirty="0"/>
              <a:t>Soil Association (2024) </a:t>
            </a:r>
            <a:r>
              <a:rPr lang="en-GB" sz="1800" i="1" dirty="0"/>
              <a:t>Organic Market Report 2024</a:t>
            </a:r>
            <a:r>
              <a:rPr lang="en-GB" sz="1800" dirty="0"/>
              <a:t>. Bristol: Soil Association. Available at: https://www.soilassociation.org/our-work-influencing-policy/reports/organic-market-report/ (Accessed: 1 July 2026).</a:t>
            </a:r>
            <a:endParaRPr lang="en-GB" sz="1800" b="1" dirty="0">
              <a:latin typeface="Arial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467" y="190774"/>
            <a:ext cx="4340631" cy="10665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882</Words>
  <Application>Microsoft Office PowerPoint</Application>
  <PresentationFormat>Widescreen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Trebuchet MS</vt:lpstr>
      <vt:lpstr>Wingdings</vt:lpstr>
      <vt:lpstr>Wingdings 3</vt:lpstr>
      <vt:lpstr>Facet</vt:lpstr>
      <vt:lpstr>Problem Solving and Decision Making  LCLM4004 Lauren-Jade McGrane  2532936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Lauren McGrane</cp:lastModifiedBy>
  <cp:revision>97</cp:revision>
  <dcterms:created xsi:type="dcterms:W3CDTF">2024-10-08T15:58:04Z</dcterms:created>
  <dcterms:modified xsi:type="dcterms:W3CDTF">2026-07-13T08:03:19Z</dcterms:modified>
</cp:coreProperties>
</file>