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97" r:id="rId3"/>
    <p:sldId id="293" r:id="rId4"/>
    <p:sldId id="294" r:id="rId5"/>
    <p:sldId id="295" r:id="rId6"/>
    <p:sldId id="296" r:id="rId7"/>
    <p:sldId id="286" r:id="rId8"/>
    <p:sldId id="287" r:id="rId9"/>
    <p:sldId id="288" r:id="rId10"/>
    <p:sldId id="292" r:id="rId11"/>
    <p:sldId id="265" r:id="rId12"/>
    <p:sldId id="271" r:id="rId13"/>
    <p:sldId id="270" r:id="rId14"/>
    <p:sldId id="272" r:id="rId15"/>
    <p:sldId id="273" r:id="rId16"/>
    <p:sldId id="282" r:id="rId17"/>
    <p:sldId id="276" r:id="rId18"/>
    <p:sldId id="274" r:id="rId19"/>
    <p:sldId id="257" r:id="rId20"/>
    <p:sldId id="259" r:id="rId21"/>
    <p:sldId id="284" r:id="rId22"/>
    <p:sldId id="283" r:id="rId23"/>
    <p:sldId id="285" r:id="rId24"/>
    <p:sldId id="262" r:id="rId25"/>
    <p:sldId id="277" r:id="rId26"/>
    <p:sldId id="263" r:id="rId27"/>
    <p:sldId id="298" r:id="rId28"/>
    <p:sldId id="299" r:id="rId29"/>
    <p:sldId id="279" r:id="rId30"/>
    <p:sldId id="300" r:id="rId31"/>
    <p:sldId id="301" r:id="rId32"/>
    <p:sldId id="302" r:id="rId33"/>
    <p:sldId id="303" r:id="rId34"/>
    <p:sldId id="280" r:id="rId35"/>
    <p:sldId id="26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79713" autoAdjust="0"/>
  </p:normalViewPr>
  <p:slideViewPr>
    <p:cSldViewPr snapToGrid="0">
      <p:cViewPr varScale="1">
        <p:scale>
          <a:sx n="45" d="100"/>
          <a:sy n="45" d="100"/>
        </p:scale>
        <p:origin x="48" y="8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1201DF-D215-4302-A6C2-98761404BA0D}" type="datetimeFigureOut">
              <a:rPr lang="en-GB" smtClean="0"/>
              <a:t>25/02/2021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7BAEBA-C1D9-413C-B004-37A20A76121D}" type="slidenum">
              <a:rPr lang="en-GB" smtClean="0"/>
              <a:t>‹#›</a:t>
            </a:fld>
            <a:endParaRPr lang="en-GB"/>
          </a:p>
        </p:txBody>
      </p:sp>
    </p:spTree>
    <p:extLst>
      <p:ext uri="{BB962C8B-B14F-4D97-AF65-F5344CB8AC3E}">
        <p14:creationId xmlns:p14="http://schemas.microsoft.com/office/powerpoint/2010/main" val="135959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7BAEBA-C1D9-413C-B004-37A20A76121D}" type="slidenum">
              <a:rPr lang="en-GB" smtClean="0"/>
              <a:t>7</a:t>
            </a:fld>
            <a:endParaRPr lang="en-GB"/>
          </a:p>
        </p:txBody>
      </p:sp>
    </p:spTree>
    <p:extLst>
      <p:ext uri="{BB962C8B-B14F-4D97-AF65-F5344CB8AC3E}">
        <p14:creationId xmlns:p14="http://schemas.microsoft.com/office/powerpoint/2010/main" val="2270290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7BAEBA-C1D9-413C-B004-37A20A76121D}" type="slidenum">
              <a:rPr lang="en-GB" smtClean="0"/>
              <a:t>10</a:t>
            </a:fld>
            <a:endParaRPr lang="en-GB"/>
          </a:p>
        </p:txBody>
      </p:sp>
    </p:spTree>
    <p:extLst>
      <p:ext uri="{BB962C8B-B14F-4D97-AF65-F5344CB8AC3E}">
        <p14:creationId xmlns:p14="http://schemas.microsoft.com/office/powerpoint/2010/main" val="3174859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7BAEBA-C1D9-413C-B004-37A20A76121D}" type="slidenum">
              <a:rPr lang="en-GB" smtClean="0"/>
              <a:t>16</a:t>
            </a:fld>
            <a:endParaRPr lang="en-GB"/>
          </a:p>
        </p:txBody>
      </p:sp>
    </p:spTree>
    <p:extLst>
      <p:ext uri="{BB962C8B-B14F-4D97-AF65-F5344CB8AC3E}">
        <p14:creationId xmlns:p14="http://schemas.microsoft.com/office/powerpoint/2010/main" val="3737166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7BAEBA-C1D9-413C-B004-37A20A76121D}" type="slidenum">
              <a:rPr lang="en-GB" smtClean="0"/>
              <a:t>18</a:t>
            </a:fld>
            <a:endParaRPr lang="en-GB"/>
          </a:p>
        </p:txBody>
      </p:sp>
    </p:spTree>
    <p:extLst>
      <p:ext uri="{BB962C8B-B14F-4D97-AF65-F5344CB8AC3E}">
        <p14:creationId xmlns:p14="http://schemas.microsoft.com/office/powerpoint/2010/main" val="946651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7BAEBA-C1D9-413C-B004-37A20A76121D}" type="slidenum">
              <a:rPr lang="en-GB" smtClean="0"/>
              <a:t>20</a:t>
            </a:fld>
            <a:endParaRPr lang="en-GB"/>
          </a:p>
        </p:txBody>
      </p:sp>
    </p:spTree>
    <p:extLst>
      <p:ext uri="{BB962C8B-B14F-4D97-AF65-F5344CB8AC3E}">
        <p14:creationId xmlns:p14="http://schemas.microsoft.com/office/powerpoint/2010/main" val="2349311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22494F5-2192-48EC-BFA1-F5FDACE36230}" type="slidenum">
              <a:rPr lang="en-GB" smtClean="0"/>
              <a:t>30</a:t>
            </a:fld>
            <a:endParaRPr lang="en-GB"/>
          </a:p>
        </p:txBody>
      </p:sp>
    </p:spTree>
    <p:extLst>
      <p:ext uri="{BB962C8B-B14F-4D97-AF65-F5344CB8AC3E}">
        <p14:creationId xmlns:p14="http://schemas.microsoft.com/office/powerpoint/2010/main" val="3872170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D9F52AA-E834-406F-9EF3-EC5C0894085D}"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F06B3-EBD3-4457-99C4-6DB225A2835D}" type="slidenum">
              <a:rPr lang="en-GB" smtClean="0"/>
              <a:t>‹#›</a:t>
            </a:fld>
            <a:endParaRPr lang="en-GB"/>
          </a:p>
        </p:txBody>
      </p:sp>
    </p:spTree>
    <p:extLst>
      <p:ext uri="{BB962C8B-B14F-4D97-AF65-F5344CB8AC3E}">
        <p14:creationId xmlns:p14="http://schemas.microsoft.com/office/powerpoint/2010/main" val="2112626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9F52AA-E834-406F-9EF3-EC5C0894085D}"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F06B3-EBD3-4457-99C4-6DB225A2835D}" type="slidenum">
              <a:rPr lang="en-GB" smtClean="0"/>
              <a:t>‹#›</a:t>
            </a:fld>
            <a:endParaRPr lang="en-GB"/>
          </a:p>
        </p:txBody>
      </p:sp>
    </p:spTree>
    <p:extLst>
      <p:ext uri="{BB962C8B-B14F-4D97-AF65-F5344CB8AC3E}">
        <p14:creationId xmlns:p14="http://schemas.microsoft.com/office/powerpoint/2010/main" val="4227207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D9F52AA-E834-406F-9EF3-EC5C0894085D}"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F06B3-EBD3-4457-99C4-6DB225A2835D}" type="slidenum">
              <a:rPr lang="en-GB" smtClean="0"/>
              <a:t>‹#›</a:t>
            </a:fld>
            <a:endParaRPr lang="en-GB"/>
          </a:p>
        </p:txBody>
      </p:sp>
    </p:spTree>
    <p:extLst>
      <p:ext uri="{BB962C8B-B14F-4D97-AF65-F5344CB8AC3E}">
        <p14:creationId xmlns:p14="http://schemas.microsoft.com/office/powerpoint/2010/main" val="1346615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D9F52AA-E834-406F-9EF3-EC5C0894085D}"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6F06B3-EBD3-4457-99C4-6DB225A2835D}" type="slidenum">
              <a:rPr lang="en-GB" smtClean="0"/>
              <a:t>‹#›</a:t>
            </a:fld>
            <a:endParaRPr lang="en-GB"/>
          </a:p>
        </p:txBody>
      </p:sp>
    </p:spTree>
    <p:extLst>
      <p:ext uri="{BB962C8B-B14F-4D97-AF65-F5344CB8AC3E}">
        <p14:creationId xmlns:p14="http://schemas.microsoft.com/office/powerpoint/2010/main" val="1753144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D9F52AA-E834-406F-9EF3-EC5C0894085D}" type="datetimeFigureOut">
              <a:rPr lang="en-GB" smtClean="0"/>
              <a:t>25/02/2021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6F06B3-EBD3-4457-99C4-6DB225A2835D}" type="slidenum">
              <a:rPr lang="en-GB" smtClean="0"/>
              <a:t>‹#›</a:t>
            </a:fld>
            <a:endParaRPr lang="en-GB"/>
          </a:p>
        </p:txBody>
      </p:sp>
    </p:spTree>
    <p:extLst>
      <p:ext uri="{BB962C8B-B14F-4D97-AF65-F5344CB8AC3E}">
        <p14:creationId xmlns:p14="http://schemas.microsoft.com/office/powerpoint/2010/main" val="975988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D9F52AA-E834-406F-9EF3-EC5C0894085D}" type="datetimeFigureOut">
              <a:rPr lang="en-GB" smtClean="0"/>
              <a:t>25/02/2021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6F06B3-EBD3-4457-99C4-6DB225A2835D}" type="slidenum">
              <a:rPr lang="en-GB" smtClean="0"/>
              <a:t>‹#›</a:t>
            </a:fld>
            <a:endParaRPr lang="en-GB"/>
          </a:p>
        </p:txBody>
      </p:sp>
    </p:spTree>
    <p:extLst>
      <p:ext uri="{BB962C8B-B14F-4D97-AF65-F5344CB8AC3E}">
        <p14:creationId xmlns:p14="http://schemas.microsoft.com/office/powerpoint/2010/main" val="2556560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9F52AA-E834-406F-9EF3-EC5C0894085D}" type="datetimeFigureOut">
              <a:rPr lang="en-GB" smtClean="0"/>
              <a:t>25/02/2021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6F06B3-EBD3-4457-99C4-6DB225A2835D}" type="slidenum">
              <a:rPr lang="en-GB" smtClean="0"/>
              <a:t>‹#›</a:t>
            </a:fld>
            <a:endParaRPr lang="en-GB"/>
          </a:p>
        </p:txBody>
      </p:sp>
    </p:spTree>
    <p:extLst>
      <p:ext uri="{BB962C8B-B14F-4D97-AF65-F5344CB8AC3E}">
        <p14:creationId xmlns:p14="http://schemas.microsoft.com/office/powerpoint/2010/main" val="3232396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9F52AA-E834-406F-9EF3-EC5C0894085D}"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6F06B3-EBD3-4457-99C4-6DB225A2835D}" type="slidenum">
              <a:rPr lang="en-GB" smtClean="0"/>
              <a:t>‹#›</a:t>
            </a:fld>
            <a:endParaRPr lang="en-GB"/>
          </a:p>
        </p:txBody>
      </p:sp>
    </p:spTree>
    <p:extLst>
      <p:ext uri="{BB962C8B-B14F-4D97-AF65-F5344CB8AC3E}">
        <p14:creationId xmlns:p14="http://schemas.microsoft.com/office/powerpoint/2010/main" val="3333902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9F52AA-E834-406F-9EF3-EC5C0894085D}"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6F06B3-EBD3-4457-99C4-6DB225A2835D}" type="slidenum">
              <a:rPr lang="en-GB" smtClean="0"/>
              <a:t>‹#›</a:t>
            </a:fld>
            <a:endParaRPr lang="en-GB"/>
          </a:p>
        </p:txBody>
      </p:sp>
    </p:spTree>
    <p:extLst>
      <p:ext uri="{BB962C8B-B14F-4D97-AF65-F5344CB8AC3E}">
        <p14:creationId xmlns:p14="http://schemas.microsoft.com/office/powerpoint/2010/main" val="3973873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9F52AA-E834-406F-9EF3-EC5C0894085D}"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F06B3-EBD3-4457-99C4-6DB225A2835D}" type="slidenum">
              <a:rPr lang="en-GB" smtClean="0"/>
              <a:t>‹#›</a:t>
            </a:fld>
            <a:endParaRPr lang="en-GB"/>
          </a:p>
        </p:txBody>
      </p:sp>
    </p:spTree>
    <p:extLst>
      <p:ext uri="{BB962C8B-B14F-4D97-AF65-F5344CB8AC3E}">
        <p14:creationId xmlns:p14="http://schemas.microsoft.com/office/powerpoint/2010/main" val="3375834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9F52AA-E834-406F-9EF3-EC5C0894085D}"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F06B3-EBD3-4457-99C4-6DB225A2835D}" type="slidenum">
              <a:rPr lang="en-GB" smtClean="0"/>
              <a:t>‹#›</a:t>
            </a:fld>
            <a:endParaRPr lang="en-GB"/>
          </a:p>
        </p:txBody>
      </p:sp>
    </p:spTree>
    <p:extLst>
      <p:ext uri="{BB962C8B-B14F-4D97-AF65-F5344CB8AC3E}">
        <p14:creationId xmlns:p14="http://schemas.microsoft.com/office/powerpoint/2010/main" val="3255224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9F52AA-E834-406F-9EF3-EC5C0894085D}" type="datetimeFigureOut">
              <a:rPr lang="en-GB" smtClean="0"/>
              <a:t>25/02/2021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6F06B3-EBD3-4457-99C4-6DB225A2835D}" type="slidenum">
              <a:rPr lang="en-GB" smtClean="0"/>
              <a:t>‹#›</a:t>
            </a:fld>
            <a:endParaRPr lang="en-GB"/>
          </a:p>
        </p:txBody>
      </p:sp>
    </p:spTree>
    <p:extLst>
      <p:ext uri="{BB962C8B-B14F-4D97-AF65-F5344CB8AC3E}">
        <p14:creationId xmlns:p14="http://schemas.microsoft.com/office/powerpoint/2010/main" val="20440667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youtube.com/watch?v=j9cuHvaSOhQ"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4-C2i9Iq9vY"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summerhillschool.co.uk/about.php"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youtube.com/watch?v=FX7JKgFWRE4"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nant-y-cwm.co.uk/"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BpiRYqZvAAc"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8" Type="http://schemas.openxmlformats.org/officeDocument/2006/relationships/hyperlink" Target="http://sunrise.org.uk/about-2" TargetMode="External"/><Relationship Id="rId3" Type="http://schemas.openxmlformats.org/officeDocument/2006/relationships/hyperlink" Target="https://www.isc.co.uk/research/" TargetMode="External"/><Relationship Id="rId7" Type="http://schemas.openxmlformats.org/officeDocument/2006/relationships/hyperlink" Target="http://www.summerhillschool.co.uk/about.php" TargetMode="External"/><Relationship Id="rId2" Type="http://schemas.openxmlformats.org/officeDocument/2006/relationships/hyperlink" Target="https://www.youtube.com/watch?v=4-C2i9Iq9vY" TargetMode="External"/><Relationship Id="rId1" Type="http://schemas.openxmlformats.org/officeDocument/2006/relationships/slideLayout" Target="../slideLayouts/slideLayout2.xml"/><Relationship Id="rId6" Type="http://schemas.openxmlformats.org/officeDocument/2006/relationships/hyperlink" Target="http://www.bbc.co.uk/news/uk-wales-36746094" TargetMode="External"/><Relationship Id="rId5" Type="http://schemas.openxmlformats.org/officeDocument/2006/relationships/hyperlink" Target="https://www.youtube.com/watch?v=FX7JKgFWRE4" TargetMode="External"/><Relationship Id="rId10" Type="http://schemas.openxmlformats.org/officeDocument/2006/relationships/hyperlink" Target="http://gov.wales/docs/dcells/publications/160106-ehe-guidance-en.pdf" TargetMode="External"/><Relationship Id="rId4" Type="http://schemas.openxmlformats.org/officeDocument/2006/relationships/hyperlink" Target="http://www.nant-y-cwm.co.uk/education/" TargetMode="External"/><Relationship Id="rId9" Type="http://schemas.openxmlformats.org/officeDocument/2006/relationships/hyperlink" Target="http://gov.wales/docs/dcells/publications/160112-elective-home-education-parents-leaflet-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6418" y="638173"/>
            <a:ext cx="9144000" cy="2387600"/>
          </a:xfrm>
        </p:spPr>
        <p:txBody>
          <a:bodyPr/>
          <a:lstStyle/>
          <a:p>
            <a:r>
              <a:rPr lang="en-GB" dirty="0"/>
              <a:t>ECES6008/C </a:t>
            </a:r>
            <a:r>
              <a:rPr lang="en-GB" dirty="0" smtClean="0"/>
              <a:t>	</a:t>
            </a:r>
            <a:endParaRPr lang="en-GB" dirty="0"/>
          </a:p>
        </p:txBody>
      </p:sp>
      <p:sp>
        <p:nvSpPr>
          <p:cNvPr id="3" name="Subtitle 2"/>
          <p:cNvSpPr>
            <a:spLocks noGrp="1"/>
          </p:cNvSpPr>
          <p:nvPr>
            <p:ph type="subTitle" idx="1"/>
          </p:nvPr>
        </p:nvSpPr>
        <p:spPr>
          <a:xfrm>
            <a:off x="-816244" y="3664031"/>
            <a:ext cx="9144000" cy="1655762"/>
          </a:xfrm>
        </p:spPr>
        <p:txBody>
          <a:bodyPr/>
          <a:lstStyle/>
          <a:p>
            <a:r>
              <a:rPr lang="en-GB" dirty="0" err="1" smtClean="0"/>
              <a:t>Addysg</a:t>
            </a:r>
            <a:r>
              <a:rPr lang="en-GB" dirty="0" smtClean="0"/>
              <a:t> </a:t>
            </a:r>
            <a:r>
              <a:rPr lang="en-GB" dirty="0"/>
              <a:t>Radical </a:t>
            </a:r>
            <a:r>
              <a:rPr lang="en-GB" dirty="0" smtClean="0"/>
              <a:t>/ Radical </a:t>
            </a:r>
            <a:r>
              <a:rPr lang="en-GB" dirty="0"/>
              <a:t>Education</a:t>
            </a:r>
            <a:endParaRPr lang="en-GB" dirty="0" smtClean="0"/>
          </a:p>
          <a:p>
            <a:r>
              <a:rPr lang="en-GB" dirty="0" smtClean="0"/>
              <a:t>Sesiwn 9 </a:t>
            </a:r>
            <a:r>
              <a:rPr lang="en-GB" dirty="0" err="1" smtClean="0"/>
              <a:t>Anghydamserol</a:t>
            </a:r>
            <a:r>
              <a:rPr lang="en-GB" dirty="0" smtClean="0"/>
              <a:t> / Session </a:t>
            </a:r>
            <a:r>
              <a:rPr lang="en-GB" dirty="0"/>
              <a:t>9</a:t>
            </a:r>
            <a:r>
              <a:rPr lang="en-GB" dirty="0" smtClean="0"/>
              <a:t> Asynchronous</a:t>
            </a:r>
            <a:endParaRPr lang="en-GB" dirty="0"/>
          </a:p>
        </p:txBody>
      </p:sp>
      <p:pic>
        <p:nvPicPr>
          <p:cNvPr id="4" name="Picture 3" descr="clipart thinking brain 20 free Cliparts | Download images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27164" y="743514"/>
            <a:ext cx="4223127" cy="4408945"/>
          </a:xfrm>
          <a:prstGeom prst="rect">
            <a:avLst/>
          </a:prstGeom>
        </p:spPr>
      </p:pic>
    </p:spTree>
    <p:extLst>
      <p:ext uri="{BB962C8B-B14F-4D97-AF65-F5344CB8AC3E}">
        <p14:creationId xmlns:p14="http://schemas.microsoft.com/office/powerpoint/2010/main" val="3044617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Module Aims</a:t>
            </a:r>
            <a:br>
              <a:rPr lang="en-GB" dirty="0" smtClean="0"/>
            </a:br>
            <a:r>
              <a:rPr lang="en-GB" i="1" dirty="0" err="1" smtClean="0">
                <a:solidFill>
                  <a:schemeClr val="accent1"/>
                </a:solidFill>
              </a:rPr>
              <a:t>Amcanion</a:t>
            </a:r>
            <a:r>
              <a:rPr lang="en-GB" i="1" dirty="0" smtClean="0">
                <a:solidFill>
                  <a:schemeClr val="accent1"/>
                </a:solidFill>
              </a:rPr>
              <a:t> </a:t>
            </a:r>
            <a:endParaRPr lang="en-GB" i="1" dirty="0">
              <a:solidFill>
                <a:schemeClr val="accent1"/>
              </a:solidFill>
            </a:endParaRP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lnSpc>
                <a:spcPct val="120000"/>
              </a:lnSpc>
            </a:pPr>
            <a:r>
              <a:rPr lang="cy-GB" dirty="0"/>
              <a:t>Rhoi cyfle i fyfyrwyr ystyried posibiliadau ar gyfer strwythurau ac ystyron addysgol hollol wahanol. Defnyddir llawer o’r gwaith a wnaed yn y ddwy flynedd flaenorol i ddatblygu safbwyntiau beirniadol ar addysg ac i archwilio ffyrdd eraill o gysyniadoli. </a:t>
            </a:r>
            <a:endParaRPr lang="en-GB" dirty="0"/>
          </a:p>
          <a:p>
            <a:pPr lvl="0">
              <a:lnSpc>
                <a:spcPct val="120000"/>
              </a:lnSpc>
            </a:pPr>
            <a:r>
              <a:rPr lang="cy-GB" dirty="0"/>
              <a:t>Anogir myfyrwyr i feddwl yn feirniadol ac yn greadigol a rhoddir cyfle iddynt lunio ac amddiffyn eu datblygiadau addysgol newydd eu hunain</a:t>
            </a:r>
            <a:endParaRPr lang="en-GB" dirty="0"/>
          </a:p>
          <a:p>
            <a:endParaRPr lang="en-GB" dirty="0"/>
          </a:p>
        </p:txBody>
      </p:sp>
      <p:sp>
        <p:nvSpPr>
          <p:cNvPr id="6" name="Content Placeholder 5"/>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lnSpc>
                <a:spcPct val="120000"/>
              </a:lnSpc>
            </a:pPr>
            <a:r>
              <a:rPr lang="en-US" dirty="0"/>
              <a:t>Give students the opportunity to consider possibilities for radically different educational structures and meanings. It will make use of much of the work covered in the previous two years to develop critical perspectives on education and to explore alternative conceptualizations </a:t>
            </a:r>
            <a:endParaRPr lang="en-GB" dirty="0"/>
          </a:p>
          <a:p>
            <a:pPr lvl="0">
              <a:lnSpc>
                <a:spcPct val="120000"/>
              </a:lnSpc>
            </a:pPr>
            <a:r>
              <a:rPr lang="en-US" dirty="0"/>
              <a:t>Students will be encouraged to think critically and creatively and will have the chance to produce and defend their own educational innovations</a:t>
            </a:r>
            <a:endParaRPr lang="en-GB" dirty="0"/>
          </a:p>
          <a:p>
            <a:endParaRPr lang="en-GB" dirty="0"/>
          </a:p>
        </p:txBody>
      </p:sp>
    </p:spTree>
    <p:extLst>
      <p:ext uri="{BB962C8B-B14F-4D97-AF65-F5344CB8AC3E}">
        <p14:creationId xmlns:p14="http://schemas.microsoft.com/office/powerpoint/2010/main" val="1602262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sp>
        <p:nvSpPr>
          <p:cNvPr id="3" name="Content Placeholder 2"/>
          <p:cNvSpPr>
            <a:spLocks noGrp="1"/>
          </p:cNvSpPr>
          <p:nvPr>
            <p:ph sz="half" idx="1"/>
          </p:nvPr>
        </p:nvSpPr>
        <p:spPr>
          <a:xfrm>
            <a:off x="838200" y="3898899"/>
            <a:ext cx="5181600" cy="2278064"/>
          </a:xfrm>
        </p:spPr>
        <p:style>
          <a:lnRef idx="2">
            <a:schemeClr val="dk1"/>
          </a:lnRef>
          <a:fillRef idx="1">
            <a:schemeClr val="lt1"/>
          </a:fillRef>
          <a:effectRef idx="0">
            <a:schemeClr val="dk1"/>
          </a:effectRef>
          <a:fontRef idx="minor">
            <a:schemeClr val="dk1"/>
          </a:fontRef>
        </p:style>
        <p:txBody>
          <a:bodyPr/>
          <a:lstStyle/>
          <a:p>
            <a:r>
              <a:rPr lang="cy-GB" dirty="0"/>
              <a:t>Gynnig beirniadaeth eang o strwythurau addysgol traddodiadol (yn cynnwys addysg, cwricwlwm, asesu, addysgeg</a:t>
            </a:r>
            <a:r>
              <a:rPr lang="cy-GB" dirty="0" smtClean="0"/>
              <a:t>).</a:t>
            </a:r>
            <a:endParaRPr lang="en-GB" dirty="0" smtClean="0">
              <a:effectLst/>
            </a:endParaRPr>
          </a:p>
          <a:p>
            <a:endParaRPr lang="en-GB" dirty="0"/>
          </a:p>
        </p:txBody>
      </p:sp>
      <p:sp>
        <p:nvSpPr>
          <p:cNvPr id="4" name="Content Placeholder 3"/>
          <p:cNvSpPr>
            <a:spLocks noGrp="1"/>
          </p:cNvSpPr>
          <p:nvPr>
            <p:ph sz="half" idx="2"/>
          </p:nvPr>
        </p:nvSpPr>
        <p:spPr>
          <a:xfrm>
            <a:off x="6172200" y="3898899"/>
            <a:ext cx="5181600" cy="2278063"/>
          </a:xfrm>
        </p:spPr>
        <p:style>
          <a:lnRef idx="2">
            <a:schemeClr val="accent1"/>
          </a:lnRef>
          <a:fillRef idx="1">
            <a:schemeClr val="lt1"/>
          </a:fillRef>
          <a:effectRef idx="0">
            <a:schemeClr val="accent1"/>
          </a:effectRef>
          <a:fontRef idx="minor">
            <a:schemeClr val="dk1"/>
          </a:fontRef>
        </p:style>
        <p:txBody>
          <a:bodyPr/>
          <a:lstStyle/>
          <a:p>
            <a:r>
              <a:rPr lang="en-US" dirty="0"/>
              <a:t>Offer a broad critique of traditional educational structures (including schooling, curriculum, assessment, pedagogy</a:t>
            </a:r>
            <a:r>
              <a:rPr lang="en-US" dirty="0" smtClean="0"/>
              <a:t>).</a:t>
            </a:r>
            <a:endParaRPr lang="en-GB" dirty="0" smtClean="0">
              <a:effectLst/>
            </a:endParaRPr>
          </a:p>
          <a:p>
            <a:pPr marL="0" indent="0">
              <a:buNone/>
            </a:pPr>
            <a:endParaRPr lang="en-GB" dirty="0"/>
          </a:p>
        </p:txBody>
      </p:sp>
      <p:pic>
        <p:nvPicPr>
          <p:cNvPr id="5" name="Picture 4"/>
          <p:cNvPicPr>
            <a:picLocks noChangeAspect="1"/>
          </p:cNvPicPr>
          <p:nvPr/>
        </p:nvPicPr>
        <p:blipFill>
          <a:blip r:embed="rId2"/>
          <a:stretch>
            <a:fillRect/>
          </a:stretch>
        </p:blipFill>
        <p:spPr>
          <a:xfrm>
            <a:off x="4767262" y="2051050"/>
            <a:ext cx="2505075" cy="1670050"/>
          </a:xfrm>
          <a:prstGeom prst="rect">
            <a:avLst/>
          </a:prstGeom>
        </p:spPr>
      </p:pic>
    </p:spTree>
    <p:extLst>
      <p:ext uri="{BB962C8B-B14F-4D97-AF65-F5344CB8AC3E}">
        <p14:creationId xmlns:p14="http://schemas.microsoft.com/office/powerpoint/2010/main" val="3020789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2441575"/>
          </a:xfrm>
        </p:spPr>
        <p:style>
          <a:lnRef idx="2">
            <a:schemeClr val="dk1"/>
          </a:lnRef>
          <a:fillRef idx="1">
            <a:schemeClr val="lt1"/>
          </a:fillRef>
          <a:effectRef idx="0">
            <a:schemeClr val="dk1"/>
          </a:effectRef>
          <a:fontRef idx="minor">
            <a:schemeClr val="dk1"/>
          </a:fontRef>
        </p:style>
        <p:txBody>
          <a:bodyPr/>
          <a:lstStyle/>
          <a:p>
            <a:r>
              <a:rPr lang="cy-GB" dirty="0"/>
              <a:t>Dangos ymwybyddiaeth feirniadol o ddamcaniaethau radical allweddol, dulliau o gysyniadoli a gweledigaethau o addysg (yn enwedig addysgeg feirniadol)</a:t>
            </a:r>
            <a:endParaRPr lang="en-GB" dirty="0" smtClean="0">
              <a:effectLst/>
            </a:endParaRPr>
          </a:p>
          <a:p>
            <a:endParaRPr lang="en-GB" dirty="0"/>
          </a:p>
        </p:txBody>
      </p:sp>
      <p:sp>
        <p:nvSpPr>
          <p:cNvPr id="4" name="Content Placeholder 3"/>
          <p:cNvSpPr>
            <a:spLocks noGrp="1"/>
          </p:cNvSpPr>
          <p:nvPr>
            <p:ph sz="half" idx="2"/>
          </p:nvPr>
        </p:nvSpPr>
        <p:spPr>
          <a:xfrm>
            <a:off x="6172200" y="1825625"/>
            <a:ext cx="5181600" cy="2441575"/>
          </a:xfrm>
        </p:spPr>
        <p:style>
          <a:lnRef idx="2">
            <a:schemeClr val="accent1"/>
          </a:lnRef>
          <a:fillRef idx="1">
            <a:schemeClr val="lt1"/>
          </a:fillRef>
          <a:effectRef idx="0">
            <a:schemeClr val="accent1"/>
          </a:effectRef>
          <a:fontRef idx="minor">
            <a:schemeClr val="dk1"/>
          </a:fontRef>
        </p:style>
        <p:txBody>
          <a:bodyPr/>
          <a:lstStyle/>
          <a:p>
            <a:r>
              <a:rPr lang="en-US" dirty="0"/>
              <a:t>Demonstrate a critical awareness of  key radical theories, conceptualizations and visions of education (in particular critical pedagogy)</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298950" y="4597400"/>
            <a:ext cx="3238500" cy="2000250"/>
          </a:xfrm>
          <a:prstGeom prst="rect">
            <a:avLst/>
          </a:prstGeom>
        </p:spPr>
      </p:pic>
    </p:spTree>
    <p:extLst>
      <p:ext uri="{BB962C8B-B14F-4D97-AF65-F5344CB8AC3E}">
        <p14:creationId xmlns:p14="http://schemas.microsoft.com/office/powerpoint/2010/main" val="1829668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216399"/>
            <a:ext cx="5181600" cy="2400301"/>
          </a:xfrm>
        </p:spPr>
        <p:style>
          <a:lnRef idx="2">
            <a:schemeClr val="dk1"/>
          </a:lnRef>
          <a:fillRef idx="1">
            <a:schemeClr val="lt1"/>
          </a:fillRef>
          <a:effectRef idx="0">
            <a:schemeClr val="dk1"/>
          </a:effectRef>
          <a:fontRef idx="minor">
            <a:schemeClr val="dk1"/>
          </a:fontRef>
        </p:style>
        <p:txBody>
          <a:bodyPr>
            <a:normAutofit/>
          </a:bodyPr>
          <a:lstStyle/>
          <a:p>
            <a:r>
              <a:rPr lang="cy-GB" dirty="0"/>
              <a:t>Datblygu ymagweddau dychmygus ac arloesol ar addysg, cwricwlwm, asesu, y dosbarth a deunyddiau dysgu ac addysgu eraill</a:t>
            </a:r>
            <a:endParaRPr lang="en-GB" dirty="0" smtClean="0">
              <a:effectLst/>
            </a:endParaRPr>
          </a:p>
          <a:p>
            <a:endParaRPr lang="en-GB" dirty="0"/>
          </a:p>
        </p:txBody>
      </p:sp>
      <p:sp>
        <p:nvSpPr>
          <p:cNvPr id="4" name="Content Placeholder 3"/>
          <p:cNvSpPr>
            <a:spLocks noGrp="1"/>
          </p:cNvSpPr>
          <p:nvPr>
            <p:ph sz="half" idx="2"/>
          </p:nvPr>
        </p:nvSpPr>
        <p:spPr>
          <a:xfrm>
            <a:off x="6172200" y="4216398"/>
            <a:ext cx="5181600" cy="2400301"/>
          </a:xfrm>
        </p:spPr>
        <p:style>
          <a:lnRef idx="2">
            <a:schemeClr val="accent1"/>
          </a:lnRef>
          <a:fillRef idx="1">
            <a:schemeClr val="lt1"/>
          </a:fillRef>
          <a:effectRef idx="0">
            <a:schemeClr val="accent1"/>
          </a:effectRef>
          <a:fontRef idx="minor">
            <a:schemeClr val="dk1"/>
          </a:fontRef>
        </p:style>
        <p:txBody>
          <a:bodyPr>
            <a:normAutofit/>
          </a:bodyPr>
          <a:lstStyle/>
          <a:p>
            <a:r>
              <a:rPr lang="en-US" dirty="0"/>
              <a:t>Develop imaginative and innovative approaches to schooling, curriculum, assessment, the classroom and other learning and teaching materials</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410075" y="1898650"/>
            <a:ext cx="3219450" cy="2154750"/>
          </a:xfrm>
          <a:prstGeom prst="rect">
            <a:avLst/>
          </a:prstGeom>
        </p:spPr>
      </p:pic>
    </p:spTree>
    <p:extLst>
      <p:ext uri="{BB962C8B-B14F-4D97-AF65-F5344CB8AC3E}">
        <p14:creationId xmlns:p14="http://schemas.microsoft.com/office/powerpoint/2010/main" val="2870593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973263"/>
            <a:ext cx="5181600" cy="2344737"/>
          </a:xfrm>
        </p:spPr>
        <p:style>
          <a:lnRef idx="2">
            <a:schemeClr val="dk1"/>
          </a:lnRef>
          <a:fillRef idx="1">
            <a:schemeClr val="lt1"/>
          </a:fillRef>
          <a:effectRef idx="0">
            <a:schemeClr val="dk1"/>
          </a:effectRef>
          <a:fontRef idx="minor">
            <a:schemeClr val="dk1"/>
          </a:fontRef>
        </p:style>
        <p:txBody>
          <a:bodyPr>
            <a:normAutofit lnSpcReduction="10000"/>
          </a:bodyPr>
          <a:lstStyle/>
          <a:p>
            <a:r>
              <a:rPr lang="cy-GB" dirty="0"/>
              <a:t>Trefnu eu gwybodaeth a’r hyn y maent wedi’i ddysgu drwy ddefnyddio amrywiaeth o ffynonellau gwybodaeth, gan gynnwys TGCh, a chyflwyno’u gwaith ar y lefel briodol</a:t>
            </a:r>
            <a:endParaRPr lang="en-GB" dirty="0"/>
          </a:p>
          <a:p>
            <a:endParaRPr lang="en-GB" dirty="0"/>
          </a:p>
        </p:txBody>
      </p:sp>
      <p:sp>
        <p:nvSpPr>
          <p:cNvPr id="4" name="Content Placeholder 3"/>
          <p:cNvSpPr>
            <a:spLocks noGrp="1"/>
          </p:cNvSpPr>
          <p:nvPr>
            <p:ph sz="half" idx="2"/>
          </p:nvPr>
        </p:nvSpPr>
        <p:spPr>
          <a:xfrm>
            <a:off x="6172200" y="4508499"/>
            <a:ext cx="5181600" cy="2197101"/>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US" dirty="0"/>
              <a:t>Organize their knowledge and learning through the use of a range of information sources, including ICT and present their work at the appropriate level.</a:t>
            </a:r>
            <a:endParaRPr lang="en-GB" dirty="0"/>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7718425" y="2101056"/>
            <a:ext cx="2089150" cy="2089150"/>
          </a:xfrm>
          <a:prstGeom prst="rect">
            <a:avLst/>
          </a:prstGeom>
        </p:spPr>
      </p:pic>
      <p:pic>
        <p:nvPicPr>
          <p:cNvPr id="8" name="Picture 7"/>
          <p:cNvPicPr>
            <a:picLocks noChangeAspect="1"/>
          </p:cNvPicPr>
          <p:nvPr/>
        </p:nvPicPr>
        <p:blipFill>
          <a:blip r:embed="rId3"/>
          <a:stretch>
            <a:fillRect/>
          </a:stretch>
        </p:blipFill>
        <p:spPr>
          <a:xfrm>
            <a:off x="1663700" y="4603829"/>
            <a:ext cx="3027362" cy="2006439"/>
          </a:xfrm>
          <a:prstGeom prst="rect">
            <a:avLst/>
          </a:prstGeom>
        </p:spPr>
      </p:pic>
    </p:spTree>
    <p:extLst>
      <p:ext uri="{BB962C8B-B14F-4D97-AF65-F5344CB8AC3E}">
        <p14:creationId xmlns:p14="http://schemas.microsoft.com/office/powerpoint/2010/main" val="1198176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solidFill>
                  <a:schemeClr val="accent6"/>
                </a:solidFill>
              </a:rPr>
              <a:t>Pwrpas</a:t>
            </a:r>
            <a:r>
              <a:rPr lang="en-GB" i="1" dirty="0" smtClean="0">
                <a:solidFill>
                  <a:schemeClr val="accent6"/>
                </a:solidFill>
              </a:rPr>
              <a:t> </a:t>
            </a:r>
            <a:r>
              <a:rPr lang="en-GB" i="1" dirty="0" err="1" smtClean="0">
                <a:solidFill>
                  <a:schemeClr val="accent6"/>
                </a:solidFill>
              </a:rPr>
              <a:t>Ysgol</a:t>
            </a:r>
            <a:r>
              <a:rPr lang="en-GB" i="1" dirty="0" smtClean="0">
                <a:solidFill>
                  <a:schemeClr val="accent6"/>
                </a:solidFill>
              </a:rPr>
              <a:t/>
            </a:r>
            <a:br>
              <a:rPr lang="en-GB" i="1" dirty="0" smtClean="0">
                <a:solidFill>
                  <a:schemeClr val="accent6"/>
                </a:solidFill>
              </a:rPr>
            </a:br>
            <a:r>
              <a:rPr lang="en-GB" dirty="0" smtClean="0"/>
              <a:t>The Purpose of School </a:t>
            </a:r>
            <a:endParaRPr lang="en-GB" dirty="0"/>
          </a:p>
        </p:txBody>
      </p:sp>
      <p:sp>
        <p:nvSpPr>
          <p:cNvPr id="3" name="Content Placeholder 2"/>
          <p:cNvSpPr>
            <a:spLocks noGrp="1"/>
          </p:cNvSpPr>
          <p:nvPr>
            <p:ph sz="half" idx="1"/>
          </p:nvPr>
        </p:nvSpPr>
        <p:spPr>
          <a:xfrm>
            <a:off x="838200" y="5123145"/>
            <a:ext cx="5181600" cy="1053818"/>
          </a:xfrm>
        </p:spPr>
        <p:txBody>
          <a:bodyPr>
            <a:noAutofit/>
          </a:bodyPr>
          <a:lstStyle/>
          <a:p>
            <a:r>
              <a:rPr lang="en-GB" sz="3200" dirty="0" err="1"/>
              <a:t>Y</a:t>
            </a:r>
            <a:r>
              <a:rPr lang="en-GB" sz="3200" dirty="0" err="1" smtClean="0"/>
              <a:t>sgrifennwch</a:t>
            </a:r>
            <a:r>
              <a:rPr lang="en-GB" sz="3200" dirty="0" smtClean="0"/>
              <a:t> </a:t>
            </a:r>
            <a:r>
              <a:rPr lang="en-GB" sz="3200" dirty="0" err="1"/>
              <a:t>restr</a:t>
            </a:r>
            <a:r>
              <a:rPr lang="en-GB" sz="3200" dirty="0"/>
              <a:t> o </a:t>
            </a:r>
            <a:r>
              <a:rPr lang="en-GB" sz="3200" dirty="0" err="1" smtClean="0"/>
              <a:t>resymau</a:t>
            </a:r>
            <a:r>
              <a:rPr lang="en-GB" sz="3200" dirty="0"/>
              <a:t> </a:t>
            </a:r>
            <a:r>
              <a:rPr lang="en-GB" sz="3200" dirty="0" smtClean="0"/>
              <a:t>pam </a:t>
            </a:r>
            <a:r>
              <a:rPr lang="en-GB" sz="3200" dirty="0" err="1" smtClean="0"/>
              <a:t>mae</a:t>
            </a:r>
            <a:r>
              <a:rPr lang="en-GB" sz="3200" dirty="0" smtClean="0"/>
              <a:t> angen </a:t>
            </a:r>
            <a:r>
              <a:rPr lang="en-GB" sz="3200" dirty="0" err="1"/>
              <a:t>ysgolion</a:t>
            </a:r>
            <a:r>
              <a:rPr lang="en-GB" sz="3200" dirty="0"/>
              <a:t>. </a:t>
            </a:r>
          </a:p>
        </p:txBody>
      </p:sp>
      <p:sp>
        <p:nvSpPr>
          <p:cNvPr id="4" name="Content Placeholder 3"/>
          <p:cNvSpPr>
            <a:spLocks noGrp="1"/>
          </p:cNvSpPr>
          <p:nvPr>
            <p:ph sz="half" idx="2"/>
          </p:nvPr>
        </p:nvSpPr>
        <p:spPr>
          <a:xfrm>
            <a:off x="6172200" y="5123145"/>
            <a:ext cx="5181600" cy="1053818"/>
          </a:xfrm>
        </p:spPr>
        <p:txBody>
          <a:bodyPr>
            <a:normAutofit/>
          </a:bodyPr>
          <a:lstStyle/>
          <a:p>
            <a:r>
              <a:rPr lang="en-GB" sz="3200" dirty="0"/>
              <a:t>W</a:t>
            </a:r>
            <a:r>
              <a:rPr lang="en-GB" sz="3200" dirty="0" smtClean="0"/>
              <a:t>rite a list of reasons why we need schools. </a:t>
            </a:r>
            <a:endParaRPr lang="en-GB" sz="3200" dirty="0"/>
          </a:p>
        </p:txBody>
      </p:sp>
      <p:pic>
        <p:nvPicPr>
          <p:cNvPr id="5" name="Picture 4"/>
          <p:cNvPicPr>
            <a:picLocks noChangeAspect="1"/>
          </p:cNvPicPr>
          <p:nvPr/>
        </p:nvPicPr>
        <p:blipFill>
          <a:blip r:embed="rId3"/>
          <a:stretch>
            <a:fillRect/>
          </a:stretch>
        </p:blipFill>
        <p:spPr>
          <a:xfrm>
            <a:off x="3540935" y="1928682"/>
            <a:ext cx="4782366" cy="2514599"/>
          </a:xfrm>
          <a:prstGeom prst="rect">
            <a:avLst/>
          </a:prstGeom>
        </p:spPr>
      </p:pic>
    </p:spTree>
    <p:extLst>
      <p:ext uri="{BB962C8B-B14F-4D97-AF65-F5344CB8AC3E}">
        <p14:creationId xmlns:p14="http://schemas.microsoft.com/office/powerpoint/2010/main" val="3980095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solidFill>
                  <a:schemeClr val="accent6"/>
                </a:solidFill>
              </a:rPr>
              <a:t>Y </a:t>
            </a:r>
            <a:r>
              <a:rPr lang="en-GB" i="1" dirty="0" err="1" smtClean="0">
                <a:solidFill>
                  <a:schemeClr val="accent6"/>
                </a:solidFill>
              </a:rPr>
              <a:t>Ddadl</a:t>
            </a:r>
            <a:r>
              <a:rPr lang="en-GB" i="1" dirty="0" smtClean="0">
                <a:solidFill>
                  <a:schemeClr val="accent6"/>
                </a:solidFill>
              </a:rPr>
              <a:t> </a:t>
            </a:r>
            <a:r>
              <a:rPr lang="en-GB" i="1" dirty="0" err="1" smtClean="0">
                <a:solidFill>
                  <a:schemeClr val="accent6"/>
                </a:solidFill>
              </a:rPr>
              <a:t>yn</a:t>
            </a:r>
            <a:r>
              <a:rPr lang="en-GB" i="1" dirty="0" smtClean="0">
                <a:solidFill>
                  <a:schemeClr val="accent6"/>
                </a:solidFill>
              </a:rPr>
              <a:t> </a:t>
            </a:r>
            <a:r>
              <a:rPr lang="en-GB" i="1" dirty="0" err="1" smtClean="0">
                <a:solidFill>
                  <a:schemeClr val="accent6"/>
                </a:solidFill>
              </a:rPr>
              <a:t>Erbyn</a:t>
            </a:r>
            <a:r>
              <a:rPr lang="en-GB" i="1" dirty="0" smtClean="0">
                <a:solidFill>
                  <a:schemeClr val="accent6"/>
                </a:solidFill>
              </a:rPr>
              <a:t> </a:t>
            </a:r>
            <a:r>
              <a:rPr lang="en-GB" i="1" dirty="0" err="1" smtClean="0">
                <a:solidFill>
                  <a:schemeClr val="accent6"/>
                </a:solidFill>
              </a:rPr>
              <a:t>Ysgolion</a:t>
            </a:r>
            <a:r>
              <a:rPr lang="en-GB" i="1" dirty="0" smtClean="0">
                <a:solidFill>
                  <a:schemeClr val="accent6"/>
                </a:solidFill>
              </a:rPr>
              <a:t/>
            </a:r>
            <a:br>
              <a:rPr lang="en-GB" i="1" dirty="0" smtClean="0">
                <a:solidFill>
                  <a:schemeClr val="accent6"/>
                </a:solidFill>
              </a:rPr>
            </a:br>
            <a:r>
              <a:rPr lang="en-GB" dirty="0" smtClean="0"/>
              <a:t>The Argument against Schools </a:t>
            </a:r>
            <a:endParaRPr lang="en-GB" dirty="0"/>
          </a:p>
        </p:txBody>
      </p:sp>
      <p:sp>
        <p:nvSpPr>
          <p:cNvPr id="3" name="Content Placeholder 2"/>
          <p:cNvSpPr>
            <a:spLocks noGrp="1"/>
          </p:cNvSpPr>
          <p:nvPr>
            <p:ph sz="half" idx="1"/>
          </p:nvPr>
        </p:nvSpPr>
        <p:spPr>
          <a:xfrm>
            <a:off x="838200" y="1825625"/>
            <a:ext cx="5181600" cy="4788116"/>
          </a:xfrm>
        </p:spPr>
        <p:style>
          <a:lnRef idx="2">
            <a:schemeClr val="accent6"/>
          </a:lnRef>
          <a:fillRef idx="1">
            <a:schemeClr val="lt1"/>
          </a:fillRef>
          <a:effectRef idx="0">
            <a:schemeClr val="accent6"/>
          </a:effectRef>
          <a:fontRef idx="minor">
            <a:schemeClr val="dk1"/>
          </a:fontRef>
        </p:style>
        <p:txBody>
          <a:bodyPr>
            <a:normAutofit fontScale="92500"/>
          </a:bodyPr>
          <a:lstStyle/>
          <a:p>
            <a:r>
              <a:rPr lang="en-GB" dirty="0"/>
              <a:t>Mae </a:t>
            </a:r>
            <a:r>
              <a:rPr lang="en-GB" dirty="0" err="1"/>
              <a:t>ysgolion</a:t>
            </a:r>
            <a:r>
              <a:rPr lang="en-GB" dirty="0"/>
              <a:t> </a:t>
            </a:r>
            <a:r>
              <a:rPr lang="en-GB" dirty="0" err="1"/>
              <a:t>yn</a:t>
            </a:r>
            <a:r>
              <a:rPr lang="en-GB" dirty="0"/>
              <a:t> </a:t>
            </a:r>
            <a:r>
              <a:rPr lang="en-GB" dirty="0" err="1"/>
              <a:t>ffurf</a:t>
            </a:r>
            <a:r>
              <a:rPr lang="en-GB" dirty="0"/>
              <a:t> o </a:t>
            </a:r>
            <a:r>
              <a:rPr lang="en-GB" dirty="0" err="1"/>
              <a:t>reolaeth</a:t>
            </a:r>
            <a:r>
              <a:rPr lang="en-GB" dirty="0"/>
              <a:t> </a:t>
            </a:r>
            <a:r>
              <a:rPr lang="en-GB" dirty="0" err="1"/>
              <a:t>wladwriaethol</a:t>
            </a:r>
            <a:r>
              <a:rPr lang="en-GB" dirty="0"/>
              <a:t>: </a:t>
            </a:r>
            <a:endParaRPr lang="en-GB" dirty="0" smtClean="0"/>
          </a:p>
          <a:p>
            <a:pPr lvl="1"/>
            <a:r>
              <a:rPr lang="en-GB" dirty="0" smtClean="0"/>
              <a:t>“</a:t>
            </a:r>
            <a:r>
              <a:rPr lang="en-GB" dirty="0"/>
              <a:t>Education systems within capitalist societies are a form of ‘ideological state apparatus’ designed as a means of social control” (Althusser, 1971 </a:t>
            </a:r>
            <a:r>
              <a:rPr lang="en-GB" dirty="0" err="1" smtClean="0"/>
              <a:t>yn</a:t>
            </a:r>
            <a:r>
              <a:rPr lang="en-GB" dirty="0" smtClean="0"/>
              <a:t> Pollard </a:t>
            </a:r>
            <a:r>
              <a:rPr lang="en-GB" dirty="0"/>
              <a:t>et al, 2008</a:t>
            </a:r>
            <a:r>
              <a:rPr lang="en-GB" dirty="0" smtClean="0"/>
              <a:t>).</a:t>
            </a:r>
          </a:p>
          <a:p>
            <a:pPr marL="457200" lvl="1" indent="0">
              <a:buNone/>
            </a:pPr>
            <a:endParaRPr lang="en-GB" dirty="0" smtClean="0"/>
          </a:p>
          <a:p>
            <a:r>
              <a:rPr lang="en-GB" dirty="0"/>
              <a:t>Mae </a:t>
            </a:r>
            <a:r>
              <a:rPr lang="en-GB" dirty="0" err="1"/>
              <a:t>pwyslais</a:t>
            </a:r>
            <a:r>
              <a:rPr lang="en-GB" dirty="0"/>
              <a:t> </a:t>
            </a:r>
            <a:r>
              <a:rPr lang="en-GB" dirty="0" err="1"/>
              <a:t>ar</a:t>
            </a:r>
            <a:r>
              <a:rPr lang="en-GB" dirty="0"/>
              <a:t> </a:t>
            </a:r>
            <a:r>
              <a:rPr lang="en-GB" dirty="0" err="1"/>
              <a:t>reoli</a:t>
            </a:r>
            <a:r>
              <a:rPr lang="en-GB" dirty="0"/>
              <a:t> </a:t>
            </a:r>
            <a:r>
              <a:rPr lang="en-GB" dirty="0" smtClean="0"/>
              <a:t>dosbarth yn ymwneud mwy â </a:t>
            </a:r>
            <a:r>
              <a:rPr lang="en-GB" dirty="0" err="1"/>
              <a:t>disgyblaeth</a:t>
            </a:r>
            <a:r>
              <a:rPr lang="en-GB" dirty="0"/>
              <a:t> </a:t>
            </a:r>
            <a:r>
              <a:rPr lang="en-GB" dirty="0" err="1" smtClean="0"/>
              <a:t>na</a:t>
            </a:r>
            <a:r>
              <a:rPr lang="en-GB" dirty="0" smtClean="0"/>
              <a:t> dysgu</a:t>
            </a:r>
            <a:r>
              <a:rPr lang="en-GB" dirty="0"/>
              <a:t>. </a:t>
            </a:r>
            <a:r>
              <a:rPr lang="en-GB" dirty="0" err="1"/>
              <a:t>Mae’n</a:t>
            </a:r>
            <a:r>
              <a:rPr lang="en-GB" dirty="0"/>
              <a:t> </a:t>
            </a:r>
            <a:r>
              <a:rPr lang="en-GB" dirty="0" err="1"/>
              <a:t>ffordd</a:t>
            </a:r>
            <a:r>
              <a:rPr lang="en-GB" dirty="0"/>
              <a:t> o </a:t>
            </a:r>
            <a:r>
              <a:rPr lang="en-GB" dirty="0" err="1"/>
              <a:t>greu</a:t>
            </a:r>
            <a:r>
              <a:rPr lang="en-GB" dirty="0"/>
              <a:t> </a:t>
            </a:r>
            <a:r>
              <a:rPr lang="en-GB" dirty="0" err="1"/>
              <a:t>disgyblion</a:t>
            </a:r>
            <a:r>
              <a:rPr lang="en-GB" dirty="0"/>
              <a:t> </a:t>
            </a:r>
            <a:r>
              <a:rPr lang="en-GB" dirty="0" err="1"/>
              <a:t>sy’n</a:t>
            </a:r>
            <a:r>
              <a:rPr lang="en-GB" dirty="0"/>
              <a:t> </a:t>
            </a:r>
            <a:r>
              <a:rPr lang="en-GB" dirty="0" err="1"/>
              <a:t>cydymffurfio</a:t>
            </a:r>
            <a:r>
              <a:rPr lang="en-GB" dirty="0"/>
              <a:t> </a:t>
            </a:r>
            <a:r>
              <a:rPr lang="en-GB" dirty="0" err="1"/>
              <a:t>i</a:t>
            </a:r>
            <a:r>
              <a:rPr lang="en-GB" dirty="0"/>
              <a:t> </a:t>
            </a:r>
            <a:r>
              <a:rPr lang="en-GB" dirty="0" err="1"/>
              <a:t>ddisgwyliadau</a:t>
            </a:r>
            <a:r>
              <a:rPr lang="en-GB" dirty="0"/>
              <a:t> </a:t>
            </a:r>
            <a:r>
              <a:rPr lang="en-GB" dirty="0" err="1"/>
              <a:t>cymdeithas</a:t>
            </a:r>
            <a:r>
              <a:rPr lang="en-GB" dirty="0"/>
              <a:t>. </a:t>
            </a:r>
          </a:p>
          <a:p>
            <a:endParaRPr lang="en-GB" dirty="0"/>
          </a:p>
        </p:txBody>
      </p:sp>
      <p:sp>
        <p:nvSpPr>
          <p:cNvPr id="4" name="Content Placeholder 3"/>
          <p:cNvSpPr>
            <a:spLocks noGrp="1"/>
          </p:cNvSpPr>
          <p:nvPr>
            <p:ph sz="half" idx="2"/>
          </p:nvPr>
        </p:nvSpPr>
        <p:spPr>
          <a:xfrm>
            <a:off x="6172200" y="1825624"/>
            <a:ext cx="5181600" cy="4788117"/>
          </a:xfrm>
        </p:spPr>
        <p:style>
          <a:lnRef idx="2">
            <a:schemeClr val="accent6">
              <a:shade val="50000"/>
            </a:schemeClr>
          </a:lnRef>
          <a:fillRef idx="1">
            <a:schemeClr val="accent6"/>
          </a:fillRef>
          <a:effectRef idx="0">
            <a:schemeClr val="accent6"/>
          </a:effectRef>
          <a:fontRef idx="minor">
            <a:schemeClr val="lt1"/>
          </a:fontRef>
        </p:style>
        <p:txBody>
          <a:bodyPr>
            <a:normAutofit fontScale="92500"/>
          </a:bodyPr>
          <a:lstStyle/>
          <a:p>
            <a:r>
              <a:rPr lang="en-GB" dirty="0" smtClean="0"/>
              <a:t>Schools are state mechanisms for control:</a:t>
            </a:r>
          </a:p>
          <a:p>
            <a:pPr lvl="1"/>
            <a:r>
              <a:rPr lang="en-GB" dirty="0" smtClean="0"/>
              <a:t>“Education systems within capitalist societies are a form of ‘ideological state apparatus’ designed as a means of social control” (Althusser, 1971 cited in Pollard et al, 2008).</a:t>
            </a:r>
          </a:p>
          <a:p>
            <a:pPr marL="457200" lvl="1" indent="0">
              <a:buNone/>
            </a:pPr>
            <a:endParaRPr lang="en-GB" dirty="0" smtClean="0"/>
          </a:p>
          <a:p>
            <a:r>
              <a:rPr lang="en-GB" dirty="0"/>
              <a:t>Emphasis in schools on ‘classroom management’ is more about discipline and less about learning. It’s a way of getting students to conform to society’s expectations. </a:t>
            </a:r>
          </a:p>
          <a:p>
            <a:endParaRPr lang="en-GB" dirty="0" smtClean="0"/>
          </a:p>
        </p:txBody>
      </p:sp>
    </p:spTree>
    <p:extLst>
      <p:ext uri="{BB962C8B-B14F-4D97-AF65-F5344CB8AC3E}">
        <p14:creationId xmlns:p14="http://schemas.microsoft.com/office/powerpoint/2010/main" val="2025241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72511" y="171437"/>
            <a:ext cx="5485109" cy="3908120"/>
          </a:xfrm>
        </p:spPr>
        <p:style>
          <a:lnRef idx="2">
            <a:schemeClr val="accent6"/>
          </a:lnRef>
          <a:fillRef idx="1">
            <a:schemeClr val="lt1"/>
          </a:fillRef>
          <a:effectRef idx="0">
            <a:schemeClr val="accent6"/>
          </a:effectRef>
          <a:fontRef idx="minor">
            <a:schemeClr val="dk1"/>
          </a:fontRef>
        </p:style>
        <p:txBody>
          <a:bodyPr>
            <a:normAutofit/>
          </a:bodyPr>
          <a:lstStyle/>
          <a:p>
            <a:r>
              <a:rPr lang="en-GB" dirty="0" err="1" smtClean="0"/>
              <a:t>Strwythurau</a:t>
            </a:r>
            <a:r>
              <a:rPr lang="en-GB" dirty="0" smtClean="0"/>
              <a:t> </a:t>
            </a:r>
            <a:r>
              <a:rPr lang="en-GB" dirty="0" err="1" smtClean="0"/>
              <a:t>hierarchaidd</a:t>
            </a:r>
            <a:r>
              <a:rPr lang="en-GB" dirty="0" smtClean="0"/>
              <a:t> </a:t>
            </a:r>
          </a:p>
          <a:p>
            <a:r>
              <a:rPr lang="en-GB" dirty="0" smtClean="0"/>
              <a:t>Mae’n bosibl </a:t>
            </a:r>
            <a:r>
              <a:rPr lang="en-GB" dirty="0" err="1" smtClean="0"/>
              <a:t>arsylwi</a:t>
            </a:r>
            <a:r>
              <a:rPr lang="en-GB" dirty="0" smtClean="0"/>
              <a:t> </a:t>
            </a:r>
            <a:r>
              <a:rPr lang="en-GB" dirty="0" err="1" smtClean="0"/>
              <a:t>pob</a:t>
            </a:r>
            <a:r>
              <a:rPr lang="en-GB" dirty="0" smtClean="0"/>
              <a:t> darn </a:t>
            </a:r>
            <a:r>
              <a:rPr lang="en-GB" dirty="0" err="1" smtClean="0"/>
              <a:t>bach</a:t>
            </a:r>
            <a:r>
              <a:rPr lang="en-GB" dirty="0" smtClean="0"/>
              <a:t> o’r </a:t>
            </a:r>
            <a:r>
              <a:rPr lang="en-GB" dirty="0" err="1" smtClean="0"/>
              <a:t>diwrnod</a:t>
            </a:r>
            <a:r>
              <a:rPr lang="en-GB" dirty="0" smtClean="0"/>
              <a:t> ysgol mewn </a:t>
            </a:r>
            <a:r>
              <a:rPr lang="en-GB" dirty="0" err="1" smtClean="0"/>
              <a:t>manylder</a:t>
            </a:r>
            <a:endParaRPr lang="en-GB" dirty="0" smtClean="0"/>
          </a:p>
          <a:p>
            <a:r>
              <a:rPr lang="en-GB" dirty="0" smtClean="0"/>
              <a:t>Mae </a:t>
            </a:r>
            <a:r>
              <a:rPr lang="en-GB" dirty="0" err="1" smtClean="0"/>
              <a:t>adeiladau</a:t>
            </a:r>
            <a:r>
              <a:rPr lang="en-GB" dirty="0" smtClean="0"/>
              <a:t> wedi </a:t>
            </a:r>
            <a:r>
              <a:rPr lang="en-GB" dirty="0" err="1" smtClean="0"/>
              <a:t>eu</a:t>
            </a:r>
            <a:r>
              <a:rPr lang="en-GB" dirty="0" smtClean="0"/>
              <a:t> </a:t>
            </a:r>
            <a:r>
              <a:rPr lang="en-GB" dirty="0" err="1" smtClean="0"/>
              <a:t>cynllunio</a:t>
            </a:r>
            <a:r>
              <a:rPr lang="en-GB" dirty="0" smtClean="0"/>
              <a:t> </a:t>
            </a:r>
            <a:r>
              <a:rPr lang="en-GB" dirty="0" err="1" smtClean="0"/>
              <a:t>er</a:t>
            </a:r>
            <a:r>
              <a:rPr lang="en-GB" dirty="0" smtClean="0"/>
              <a:t> mwyn </a:t>
            </a:r>
            <a:r>
              <a:rPr lang="en-GB" dirty="0" err="1" smtClean="0"/>
              <a:t>galluogi</a:t>
            </a:r>
            <a:r>
              <a:rPr lang="en-GB" dirty="0" smtClean="0"/>
              <a:t> </a:t>
            </a:r>
            <a:r>
              <a:rPr lang="en-GB" dirty="0" err="1" smtClean="0"/>
              <a:t>goruwchwyliaeth</a:t>
            </a:r>
            <a:r>
              <a:rPr lang="en-GB" dirty="0"/>
              <a:t>. </a:t>
            </a:r>
            <a:r>
              <a:rPr lang="en-GB" dirty="0" smtClean="0"/>
              <a:t>(</a:t>
            </a:r>
            <a:r>
              <a:rPr lang="en-GB" dirty="0"/>
              <a:t>Schwan </a:t>
            </a:r>
            <a:r>
              <a:rPr lang="en-GB" dirty="0" smtClean="0"/>
              <a:t>a </a:t>
            </a:r>
            <a:r>
              <a:rPr lang="en-GB" dirty="0"/>
              <a:t>Shapiro, 2011 </a:t>
            </a:r>
            <a:r>
              <a:rPr lang="en-GB" dirty="0" err="1" smtClean="0"/>
              <a:t>yn</a:t>
            </a:r>
            <a:r>
              <a:rPr lang="en-GB" dirty="0" smtClean="0"/>
              <a:t> Aubrey </a:t>
            </a:r>
            <a:r>
              <a:rPr lang="en-GB" dirty="0"/>
              <a:t>and Riley, 2017). </a:t>
            </a:r>
          </a:p>
          <a:p>
            <a:endParaRPr lang="en-GB" dirty="0"/>
          </a:p>
        </p:txBody>
      </p:sp>
      <p:sp>
        <p:nvSpPr>
          <p:cNvPr id="4" name="Content Placeholder 3"/>
          <p:cNvSpPr>
            <a:spLocks noGrp="1"/>
          </p:cNvSpPr>
          <p:nvPr>
            <p:ph sz="half" idx="2"/>
          </p:nvPr>
        </p:nvSpPr>
        <p:spPr>
          <a:xfrm>
            <a:off x="6319381" y="171437"/>
            <a:ext cx="5541935" cy="3908121"/>
          </a:xfrm>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dirty="0"/>
              <a:t>Hierarchical power </a:t>
            </a:r>
            <a:r>
              <a:rPr lang="en-GB" dirty="0" smtClean="0"/>
              <a:t>structures</a:t>
            </a:r>
            <a:endParaRPr lang="en-GB" dirty="0"/>
          </a:p>
          <a:p>
            <a:r>
              <a:rPr lang="en-GB" dirty="0" smtClean="0"/>
              <a:t>Each aspect of the school day can be observed in minute detail</a:t>
            </a:r>
          </a:p>
          <a:p>
            <a:r>
              <a:rPr lang="en-GB" dirty="0"/>
              <a:t>School buildings are built to create ‘space in ways that allow for total supervision’ (Schwan and Shapiro, 2011 cited in Aubrey and Riley, 2017). </a:t>
            </a:r>
          </a:p>
          <a:p>
            <a:endParaRPr lang="en-GB" dirty="0"/>
          </a:p>
        </p:txBody>
      </p:sp>
      <p:sp>
        <p:nvSpPr>
          <p:cNvPr id="5" name="Rounded Rectangle 4"/>
          <p:cNvSpPr/>
          <p:nvPr/>
        </p:nvSpPr>
        <p:spPr>
          <a:xfrm>
            <a:off x="367288" y="4231037"/>
            <a:ext cx="11426921" cy="2510725"/>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r>
              <a:rPr lang="en-GB" sz="2400" dirty="0" smtClean="0"/>
              <a:t>“Schools are broken down into houses, the school day into a timetable and a curriculum (a serial space of serial knowledges) and into specialist locations; pupil movements are broken down within and into lessons, they are allocated to seats, organised onto tables or in rows, labelled, tested, measured and calculated by the techniques of examination”</a:t>
            </a:r>
          </a:p>
          <a:p>
            <a:pPr algn="r"/>
            <a:r>
              <a:rPr lang="en-GB" sz="2000" dirty="0" smtClean="0"/>
              <a:t> (Ball, 2013, p46 cited in Aubrey and Riley, 2017). </a:t>
            </a:r>
            <a:endParaRPr lang="en-GB" sz="2000" dirty="0"/>
          </a:p>
        </p:txBody>
      </p:sp>
    </p:spTree>
    <p:extLst>
      <p:ext uri="{BB962C8B-B14F-4D97-AF65-F5344CB8AC3E}">
        <p14:creationId xmlns:p14="http://schemas.microsoft.com/office/powerpoint/2010/main" val="1637368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6464" y="148148"/>
            <a:ext cx="10515600" cy="1325563"/>
          </a:xfrm>
        </p:spPr>
        <p:txBody>
          <a:bodyPr/>
          <a:lstStyle/>
          <a:p>
            <a:pPr algn="ctr"/>
            <a:r>
              <a:rPr lang="en-GB" i="1" dirty="0" err="1" smtClean="0">
                <a:solidFill>
                  <a:schemeClr val="accent6"/>
                </a:solidFill>
              </a:rPr>
              <a:t>Gwybodaeth</a:t>
            </a:r>
            <a:r>
              <a:rPr lang="en-GB" i="1" dirty="0" smtClean="0">
                <a:solidFill>
                  <a:schemeClr val="accent6"/>
                </a:solidFill>
              </a:rPr>
              <a:t> </a:t>
            </a:r>
            <a:r>
              <a:rPr lang="en-GB" i="1" dirty="0" err="1" smtClean="0">
                <a:solidFill>
                  <a:schemeClr val="accent6"/>
                </a:solidFill>
              </a:rPr>
              <a:t>a’r</a:t>
            </a:r>
            <a:r>
              <a:rPr lang="en-GB" i="1" dirty="0" smtClean="0">
                <a:solidFill>
                  <a:schemeClr val="accent6"/>
                </a:solidFill>
              </a:rPr>
              <a:t> </a:t>
            </a:r>
            <a:r>
              <a:rPr lang="en-GB" i="1" dirty="0" err="1" smtClean="0">
                <a:solidFill>
                  <a:schemeClr val="accent6"/>
                </a:solidFill>
              </a:rPr>
              <a:t>Cwricwlwm</a:t>
            </a:r>
            <a:r>
              <a:rPr lang="en-GB" i="1" dirty="0" smtClean="0">
                <a:solidFill>
                  <a:schemeClr val="accent6"/>
                </a:solidFill>
              </a:rPr>
              <a:t> </a:t>
            </a:r>
            <a:br>
              <a:rPr lang="en-GB" i="1" dirty="0" smtClean="0">
                <a:solidFill>
                  <a:schemeClr val="accent6"/>
                </a:solidFill>
              </a:rPr>
            </a:br>
            <a:r>
              <a:rPr lang="en-GB" dirty="0" smtClean="0"/>
              <a:t>Knowledge and the Curriculum </a:t>
            </a:r>
            <a:endParaRPr lang="en-GB" dirty="0"/>
          </a:p>
        </p:txBody>
      </p:sp>
      <p:sp>
        <p:nvSpPr>
          <p:cNvPr id="3" name="Content Placeholder 2"/>
          <p:cNvSpPr>
            <a:spLocks noGrp="1"/>
          </p:cNvSpPr>
          <p:nvPr>
            <p:ph sz="half" idx="1"/>
          </p:nvPr>
        </p:nvSpPr>
        <p:spPr>
          <a:xfrm>
            <a:off x="154983" y="1534332"/>
            <a:ext cx="5709834" cy="5066882"/>
          </a:xfrm>
        </p:spPr>
        <p:style>
          <a:lnRef idx="2">
            <a:schemeClr val="accent6"/>
          </a:lnRef>
          <a:fillRef idx="1">
            <a:schemeClr val="lt1"/>
          </a:fillRef>
          <a:effectRef idx="0">
            <a:schemeClr val="accent6"/>
          </a:effectRef>
          <a:fontRef idx="minor">
            <a:schemeClr val="dk1"/>
          </a:fontRef>
        </p:style>
        <p:txBody>
          <a:bodyPr>
            <a:noAutofit/>
          </a:bodyPr>
          <a:lstStyle/>
          <a:p>
            <a:r>
              <a:rPr lang="en-GB" sz="2400" dirty="0"/>
              <a:t>Mae’r </a:t>
            </a:r>
            <a:r>
              <a:rPr lang="en-GB" sz="2400" dirty="0" err="1"/>
              <a:t>cwricwlwm</a:t>
            </a:r>
            <a:r>
              <a:rPr lang="en-GB" sz="2400" dirty="0"/>
              <a:t> yn </a:t>
            </a:r>
            <a:r>
              <a:rPr lang="en-GB" sz="2400" dirty="0" err="1"/>
              <a:t>cynrychioli</a:t>
            </a:r>
            <a:r>
              <a:rPr lang="en-GB" sz="2400" dirty="0"/>
              <a:t> </a:t>
            </a:r>
            <a:r>
              <a:rPr lang="en-GB" sz="2400" dirty="0" err="1" smtClean="0"/>
              <a:t>yr</a:t>
            </a:r>
            <a:r>
              <a:rPr lang="en-GB" sz="2400" dirty="0" smtClean="0"/>
              <a:t> hyn a </a:t>
            </a:r>
            <a:r>
              <a:rPr lang="en-GB" sz="2400" dirty="0" err="1" smtClean="0"/>
              <a:t>ystyrir</a:t>
            </a:r>
            <a:r>
              <a:rPr lang="en-GB" sz="2400" dirty="0" smtClean="0"/>
              <a:t> yn ‘</a:t>
            </a:r>
            <a:r>
              <a:rPr lang="en-GB" sz="2400" dirty="0" err="1" smtClean="0"/>
              <a:t>wir</a:t>
            </a:r>
            <a:r>
              <a:rPr lang="en-GB" sz="2400" dirty="0" smtClean="0"/>
              <a:t>’ wybodaeth o </a:t>
            </a:r>
            <a:r>
              <a:rPr lang="en-GB" sz="2400" dirty="0" err="1" smtClean="0"/>
              <a:t>bwnc</a:t>
            </a:r>
            <a:endParaRPr lang="en-GB" sz="2400" dirty="0"/>
          </a:p>
          <a:p>
            <a:pPr lvl="1"/>
            <a:r>
              <a:rPr lang="en-GB" sz="2000" dirty="0"/>
              <a:t>Pwy sy’n </a:t>
            </a:r>
            <a:r>
              <a:rPr lang="en-GB" sz="2000" dirty="0" err="1"/>
              <a:t>penderfynu</a:t>
            </a:r>
            <a:r>
              <a:rPr lang="en-GB" sz="2000" dirty="0"/>
              <a:t> </a:t>
            </a:r>
            <a:r>
              <a:rPr lang="en-GB" sz="2000" dirty="0" err="1" smtClean="0"/>
              <a:t>beth</a:t>
            </a:r>
            <a:r>
              <a:rPr lang="en-GB" sz="2000" dirty="0" smtClean="0"/>
              <a:t> y </a:t>
            </a:r>
            <a:r>
              <a:rPr lang="en-GB" sz="2000" dirty="0" err="1" smtClean="0"/>
              <a:t>dylid</a:t>
            </a:r>
            <a:r>
              <a:rPr lang="en-GB" sz="2000" dirty="0" smtClean="0"/>
              <a:t> ei gynnwys</a:t>
            </a:r>
            <a:r>
              <a:rPr lang="en-GB" sz="2000" dirty="0"/>
              <a:t>?</a:t>
            </a:r>
          </a:p>
          <a:p>
            <a:r>
              <a:rPr lang="en-GB" sz="2400" dirty="0"/>
              <a:t>Y </a:t>
            </a:r>
            <a:r>
              <a:rPr lang="en-GB" sz="2400" dirty="0" smtClean="0"/>
              <a:t>‘</a:t>
            </a:r>
            <a:r>
              <a:rPr lang="en-GB" sz="2400" dirty="0" err="1" smtClean="0"/>
              <a:t>cwricwlwm</a:t>
            </a:r>
            <a:r>
              <a:rPr lang="en-GB" sz="2400" dirty="0" smtClean="0"/>
              <a:t> </a:t>
            </a:r>
            <a:r>
              <a:rPr lang="en-GB" sz="2400" dirty="0" err="1"/>
              <a:t>cudd</a:t>
            </a:r>
            <a:r>
              <a:rPr lang="en-GB" sz="2400" dirty="0"/>
              <a:t> – </a:t>
            </a:r>
            <a:r>
              <a:rPr lang="en-GB" sz="2400" dirty="0" smtClean="0"/>
              <a:t>yn </a:t>
            </a:r>
            <a:r>
              <a:rPr lang="en-GB" sz="2400" dirty="0" err="1" smtClean="0"/>
              <a:t>annog</a:t>
            </a:r>
            <a:r>
              <a:rPr lang="en-GB" sz="2400" dirty="0" smtClean="0"/>
              <a:t> </a:t>
            </a:r>
            <a:r>
              <a:rPr lang="en-GB" sz="2400" dirty="0" err="1" smtClean="0"/>
              <a:t>cydymffurfiaeth</a:t>
            </a:r>
            <a:r>
              <a:rPr lang="en-GB" sz="2400" dirty="0" smtClean="0"/>
              <a:t> </a:t>
            </a:r>
            <a:r>
              <a:rPr lang="en-GB" sz="2400" dirty="0" err="1"/>
              <a:t>cymdeithasol</a:t>
            </a:r>
            <a:r>
              <a:rPr lang="en-GB" sz="2400" dirty="0"/>
              <a:t>?</a:t>
            </a:r>
          </a:p>
          <a:p>
            <a:r>
              <a:rPr lang="en-GB" sz="2400" dirty="0"/>
              <a:t>Mae Bowles a </a:t>
            </a:r>
            <a:r>
              <a:rPr lang="en-GB" sz="2400" dirty="0" err="1"/>
              <a:t>Gintis</a:t>
            </a:r>
            <a:r>
              <a:rPr lang="en-GB" sz="2400" dirty="0"/>
              <a:t> (1976) </a:t>
            </a:r>
            <a:r>
              <a:rPr lang="en-GB" sz="2400" dirty="0" err="1"/>
              <a:t>yn</a:t>
            </a:r>
            <a:r>
              <a:rPr lang="en-GB" sz="2400" dirty="0"/>
              <a:t> </a:t>
            </a:r>
            <a:r>
              <a:rPr lang="en-GB" sz="2400" dirty="0" err="1"/>
              <a:t>dadlau</a:t>
            </a:r>
            <a:r>
              <a:rPr lang="en-GB" sz="2400" dirty="0"/>
              <a:t> </a:t>
            </a:r>
            <a:r>
              <a:rPr lang="en-GB" sz="2400" dirty="0" err="1"/>
              <a:t>fod</a:t>
            </a:r>
            <a:r>
              <a:rPr lang="en-GB" sz="2400" dirty="0"/>
              <a:t> </a:t>
            </a:r>
            <a:r>
              <a:rPr lang="en-GB" sz="2400" dirty="0" err="1"/>
              <a:t>prosesau</a:t>
            </a:r>
            <a:r>
              <a:rPr lang="en-GB" sz="2400" dirty="0"/>
              <a:t> </a:t>
            </a:r>
            <a:r>
              <a:rPr lang="en-GB" sz="2400" dirty="0" err="1"/>
              <a:t>ysgolion</a:t>
            </a:r>
            <a:r>
              <a:rPr lang="en-GB" sz="2400" dirty="0"/>
              <a:t> </a:t>
            </a:r>
            <a:r>
              <a:rPr lang="en-GB" sz="2400" dirty="0" err="1"/>
              <a:t>yn</a:t>
            </a:r>
            <a:r>
              <a:rPr lang="en-GB" sz="2400" dirty="0"/>
              <a:t> </a:t>
            </a:r>
            <a:r>
              <a:rPr lang="en-GB" sz="2400" dirty="0" err="1"/>
              <a:t>creu</a:t>
            </a:r>
            <a:r>
              <a:rPr lang="en-GB" sz="2400" dirty="0"/>
              <a:t> </a:t>
            </a:r>
            <a:r>
              <a:rPr lang="en-GB" sz="2400" dirty="0" err="1"/>
              <a:t>disgyblion</a:t>
            </a:r>
            <a:r>
              <a:rPr lang="en-GB" sz="2400" dirty="0"/>
              <a:t> </a:t>
            </a:r>
            <a:r>
              <a:rPr lang="en-GB" sz="2400" dirty="0" err="1"/>
              <a:t>goddefol</a:t>
            </a:r>
            <a:r>
              <a:rPr lang="en-GB" sz="2400" dirty="0"/>
              <a:t> </a:t>
            </a:r>
            <a:r>
              <a:rPr lang="en-GB" sz="2400" dirty="0" err="1"/>
              <a:t>sy’n</a:t>
            </a:r>
            <a:r>
              <a:rPr lang="en-GB" sz="2400" dirty="0"/>
              <a:t> </a:t>
            </a:r>
            <a:r>
              <a:rPr lang="en-GB" sz="2400" dirty="0" err="1"/>
              <a:t>derbyn</a:t>
            </a:r>
            <a:r>
              <a:rPr lang="en-GB" sz="2400" dirty="0"/>
              <a:t> </a:t>
            </a:r>
            <a:r>
              <a:rPr lang="en-GB" sz="2400" dirty="0" err="1" smtClean="0"/>
              <a:t>awdurdod</a:t>
            </a:r>
            <a:r>
              <a:rPr lang="en-GB" sz="2400" dirty="0" smtClean="0"/>
              <a:t> </a:t>
            </a:r>
            <a:endParaRPr lang="en-GB" sz="2400" dirty="0"/>
          </a:p>
          <a:p>
            <a:r>
              <a:rPr lang="en-GB" sz="2400" dirty="0" err="1"/>
              <a:t>Maent</a:t>
            </a:r>
            <a:r>
              <a:rPr lang="en-GB" sz="2400" dirty="0"/>
              <a:t> hefyd yn </a:t>
            </a:r>
            <a:r>
              <a:rPr lang="en-GB" sz="2400" dirty="0" err="1"/>
              <a:t>dadlau</a:t>
            </a:r>
            <a:r>
              <a:rPr lang="en-GB" sz="2400" dirty="0"/>
              <a:t> bod </a:t>
            </a:r>
            <a:r>
              <a:rPr lang="en-GB" sz="2400" dirty="0" smtClean="0"/>
              <a:t>mwy o </a:t>
            </a:r>
            <a:r>
              <a:rPr lang="en-GB" sz="2400" dirty="0" err="1" smtClean="0"/>
              <a:t>gonsyrn</a:t>
            </a:r>
            <a:r>
              <a:rPr lang="en-GB" sz="2400" dirty="0" smtClean="0"/>
              <a:t> am faint ac </a:t>
            </a:r>
            <a:r>
              <a:rPr lang="en-GB" sz="2400" dirty="0" err="1" smtClean="0"/>
              <a:t>ansawdd</a:t>
            </a:r>
            <a:r>
              <a:rPr lang="en-GB" sz="2400" dirty="0" smtClean="0"/>
              <a:t> gwaith yn hytrach </a:t>
            </a:r>
            <a:r>
              <a:rPr lang="en-GB" sz="2400" dirty="0" err="1" smtClean="0"/>
              <a:t>na’i</a:t>
            </a:r>
            <a:r>
              <a:rPr lang="en-GB" sz="2400" dirty="0" smtClean="0"/>
              <a:t> </a:t>
            </a:r>
            <a:r>
              <a:rPr lang="en-GB" sz="2400" dirty="0" err="1" smtClean="0"/>
              <a:t>bwrpas</a:t>
            </a:r>
            <a:r>
              <a:rPr lang="en-GB" sz="2400" dirty="0" smtClean="0"/>
              <a:t>. </a:t>
            </a:r>
            <a:endParaRPr lang="en-GB" sz="2400" dirty="0"/>
          </a:p>
          <a:p>
            <a:pPr marL="0" indent="0" algn="r">
              <a:buNone/>
            </a:pPr>
            <a:r>
              <a:rPr lang="en-GB" sz="2400" dirty="0" smtClean="0"/>
              <a:t>Pollard et al, 2008 </a:t>
            </a:r>
            <a:endParaRPr lang="en-GB" sz="2400" dirty="0"/>
          </a:p>
        </p:txBody>
      </p:sp>
      <p:sp>
        <p:nvSpPr>
          <p:cNvPr id="4" name="Content Placeholder 3"/>
          <p:cNvSpPr>
            <a:spLocks noGrp="1"/>
          </p:cNvSpPr>
          <p:nvPr>
            <p:ph sz="half" idx="2"/>
          </p:nvPr>
        </p:nvSpPr>
        <p:spPr>
          <a:xfrm>
            <a:off x="6172200" y="1534332"/>
            <a:ext cx="5676254" cy="5066883"/>
          </a:xfrm>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sz="2400" dirty="0" smtClean="0"/>
              <a:t>Curriculum – prescribed knowledge which is the accepted ‘truth’ of a subject</a:t>
            </a:r>
          </a:p>
          <a:p>
            <a:pPr lvl="1"/>
            <a:r>
              <a:rPr lang="en-GB" sz="2000" dirty="0" smtClean="0"/>
              <a:t>Who decides what should be included? </a:t>
            </a:r>
          </a:p>
          <a:p>
            <a:r>
              <a:rPr lang="en-GB" sz="2400" dirty="0" smtClean="0"/>
              <a:t>The ‘hidden curriculum’ – reproducing social conformity?</a:t>
            </a:r>
          </a:p>
          <a:p>
            <a:r>
              <a:rPr lang="en-GB" sz="2400" dirty="0" smtClean="0"/>
              <a:t>Bowles and </a:t>
            </a:r>
            <a:r>
              <a:rPr lang="en-GB" sz="2400" dirty="0" err="1" smtClean="0"/>
              <a:t>Gintis</a:t>
            </a:r>
            <a:r>
              <a:rPr lang="en-GB" sz="2400" dirty="0" smtClean="0"/>
              <a:t> (1976) argued school processes tend to induce passivity and the acceptance of authority.</a:t>
            </a:r>
          </a:p>
          <a:p>
            <a:r>
              <a:rPr lang="en-GB" sz="2400" dirty="0" smtClean="0"/>
              <a:t>They also argued that there’s more of a concern about the quantity and quality of work irrespective of purpose.</a:t>
            </a:r>
          </a:p>
          <a:p>
            <a:pPr marL="0" indent="0" algn="r">
              <a:buNone/>
            </a:pPr>
            <a:r>
              <a:rPr lang="en-GB" sz="2400" dirty="0" smtClean="0"/>
              <a:t>Pollard et al, 2008</a:t>
            </a:r>
            <a:endParaRPr lang="en-GB" sz="2400" dirty="0"/>
          </a:p>
        </p:txBody>
      </p:sp>
    </p:spTree>
    <p:extLst>
      <p:ext uri="{BB962C8B-B14F-4D97-AF65-F5344CB8AC3E}">
        <p14:creationId xmlns:p14="http://schemas.microsoft.com/office/powerpoint/2010/main" val="2762872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6"/>
                </a:solidFill>
              </a:rPr>
              <a:t>Sesiwn heddiw - oes </a:t>
            </a:r>
            <a:r>
              <a:rPr lang="en-GB" dirty="0" err="1" smtClean="0">
                <a:solidFill>
                  <a:schemeClr val="accent6"/>
                </a:solidFill>
              </a:rPr>
              <a:t>dewis</a:t>
            </a:r>
            <a:r>
              <a:rPr lang="en-GB" dirty="0" smtClean="0">
                <a:solidFill>
                  <a:schemeClr val="accent6"/>
                </a:solidFill>
              </a:rPr>
              <a:t> arall?</a:t>
            </a:r>
            <a:br>
              <a:rPr lang="en-GB" dirty="0" smtClean="0">
                <a:solidFill>
                  <a:schemeClr val="accent6"/>
                </a:solidFill>
              </a:rPr>
            </a:br>
            <a:r>
              <a:rPr lang="en-GB" dirty="0" smtClean="0"/>
              <a:t>Today’s session - what’s the alternative?</a:t>
            </a:r>
            <a:endParaRPr lang="en-GB" dirty="0"/>
          </a:p>
        </p:txBody>
      </p:sp>
      <p:sp>
        <p:nvSpPr>
          <p:cNvPr id="4" name="Content Placeholder 3"/>
          <p:cNvSpPr>
            <a:spLocks noGrp="1"/>
          </p:cNvSpPr>
          <p:nvPr>
            <p:ph sz="half" idx="1"/>
          </p:nvPr>
        </p:nvSpPr>
        <p:spPr>
          <a:xfrm>
            <a:off x="288010" y="2422310"/>
            <a:ext cx="4609454" cy="4351338"/>
          </a:xfrm>
        </p:spPr>
        <p:txBody>
          <a:bodyPr>
            <a:normAutofit/>
          </a:bodyPr>
          <a:lstStyle/>
          <a:p>
            <a:r>
              <a:rPr lang="en-GB" dirty="0" err="1" smtClean="0"/>
              <a:t>Ysgolion</a:t>
            </a:r>
            <a:r>
              <a:rPr lang="en-GB" dirty="0" smtClean="0"/>
              <a:t>…ond nid fel </a:t>
            </a:r>
            <a:r>
              <a:rPr lang="en-GB" dirty="0" err="1" smtClean="0"/>
              <a:t>ydym</a:t>
            </a:r>
            <a:r>
              <a:rPr lang="en-GB" dirty="0" smtClean="0"/>
              <a:t> yn </a:t>
            </a:r>
            <a:r>
              <a:rPr lang="en-GB" dirty="0" err="1" smtClean="0"/>
              <a:t>eu</a:t>
            </a:r>
            <a:r>
              <a:rPr lang="en-GB" dirty="0" smtClean="0"/>
              <a:t> </a:t>
            </a:r>
            <a:r>
              <a:rPr lang="en-GB" dirty="0" err="1" smtClean="0"/>
              <a:t>hadnabod</a:t>
            </a:r>
            <a:r>
              <a:rPr lang="en-GB" dirty="0" smtClean="0"/>
              <a:t>! </a:t>
            </a:r>
            <a:endParaRPr lang="en-GB" dirty="0"/>
          </a:p>
          <a:p>
            <a:r>
              <a:rPr lang="en-GB" dirty="0" smtClean="0"/>
              <a:t>Sut gellir </a:t>
            </a:r>
            <a:r>
              <a:rPr lang="en-GB" dirty="0" err="1" smtClean="0"/>
              <a:t>defnyddio’r</a:t>
            </a:r>
            <a:r>
              <a:rPr lang="en-GB" dirty="0" smtClean="0"/>
              <a:t> ‘model </a:t>
            </a:r>
            <a:r>
              <a:rPr lang="en-GB" dirty="0"/>
              <a:t>seiliedig </a:t>
            </a:r>
            <a:r>
              <a:rPr lang="en-GB" dirty="0" err="1"/>
              <a:t>ar</a:t>
            </a:r>
            <a:r>
              <a:rPr lang="en-GB" dirty="0"/>
              <a:t> </a:t>
            </a:r>
            <a:r>
              <a:rPr lang="en-GB" dirty="0" smtClean="0"/>
              <a:t>ysgol’ </a:t>
            </a:r>
            <a:r>
              <a:rPr lang="en-GB" dirty="0" err="1" smtClean="0"/>
              <a:t>i</a:t>
            </a:r>
            <a:r>
              <a:rPr lang="en-GB" dirty="0" smtClean="0"/>
              <a:t> </a:t>
            </a:r>
            <a:r>
              <a:rPr lang="en-GB" dirty="0" err="1" smtClean="0"/>
              <a:t>ddarparu</a:t>
            </a:r>
            <a:r>
              <a:rPr lang="en-GB" dirty="0" smtClean="0"/>
              <a:t> math gwahanol o </a:t>
            </a:r>
            <a:r>
              <a:rPr lang="en-GB" dirty="0" err="1" smtClean="0"/>
              <a:t>brofiad</a:t>
            </a:r>
            <a:r>
              <a:rPr lang="en-GB" dirty="0" smtClean="0"/>
              <a:t> dysgu </a:t>
            </a:r>
            <a:r>
              <a:rPr lang="en-GB" dirty="0" err="1"/>
              <a:t>i</a:t>
            </a:r>
            <a:r>
              <a:rPr lang="en-GB" dirty="0"/>
              <a:t> </a:t>
            </a:r>
            <a:r>
              <a:rPr lang="en-GB" dirty="0" err="1"/>
              <a:t>blant</a:t>
            </a:r>
            <a:r>
              <a:rPr lang="en-GB" dirty="0"/>
              <a:t>?</a:t>
            </a:r>
          </a:p>
          <a:p>
            <a:r>
              <a:rPr lang="en-GB" dirty="0" smtClean="0"/>
              <a:t>Sut </a:t>
            </a:r>
            <a:r>
              <a:rPr lang="en-GB" dirty="0" err="1" smtClean="0"/>
              <a:t>allai</a:t>
            </a:r>
            <a:r>
              <a:rPr lang="en-GB" dirty="0" smtClean="0"/>
              <a:t> </a:t>
            </a:r>
            <a:r>
              <a:rPr lang="en-GB" dirty="0"/>
              <a:t>‘</a:t>
            </a:r>
            <a:r>
              <a:rPr lang="en-GB" dirty="0" err="1"/>
              <a:t>ysgolion</a:t>
            </a:r>
            <a:r>
              <a:rPr lang="en-GB" dirty="0"/>
              <a:t> </a:t>
            </a:r>
            <a:r>
              <a:rPr lang="en-GB" dirty="0" err="1"/>
              <a:t>radicalaidd</a:t>
            </a:r>
            <a:r>
              <a:rPr lang="en-GB" dirty="0"/>
              <a:t>’ </a:t>
            </a:r>
            <a:r>
              <a:rPr lang="en-GB" dirty="0" smtClean="0"/>
              <a:t>edrych? </a:t>
            </a:r>
            <a:endParaRPr lang="en-GB" dirty="0"/>
          </a:p>
          <a:p>
            <a:endParaRPr lang="en-GB" dirty="0"/>
          </a:p>
        </p:txBody>
      </p:sp>
      <p:sp>
        <p:nvSpPr>
          <p:cNvPr id="5" name="Content Placeholder 4"/>
          <p:cNvSpPr>
            <a:spLocks noGrp="1"/>
          </p:cNvSpPr>
          <p:nvPr>
            <p:ph sz="half" idx="2"/>
          </p:nvPr>
        </p:nvSpPr>
        <p:spPr>
          <a:xfrm>
            <a:off x="7249332" y="2276542"/>
            <a:ext cx="4676613" cy="4351338"/>
          </a:xfrm>
        </p:spPr>
        <p:txBody>
          <a:bodyPr>
            <a:normAutofit/>
          </a:bodyPr>
          <a:lstStyle/>
          <a:p>
            <a:r>
              <a:rPr lang="en-GB" dirty="0" smtClean="0"/>
              <a:t>Schools… but not as we may know them! </a:t>
            </a:r>
          </a:p>
          <a:p>
            <a:r>
              <a:rPr lang="en-GB" dirty="0" smtClean="0"/>
              <a:t>How can the ‘school-based model’ of education be used to provide a different type of learning experience for children?  </a:t>
            </a:r>
          </a:p>
          <a:p>
            <a:r>
              <a:rPr lang="en-GB" dirty="0" smtClean="0"/>
              <a:t>What might ‘radical schools’ look like? </a:t>
            </a:r>
            <a:endParaRPr lang="en-GB" dirty="0"/>
          </a:p>
        </p:txBody>
      </p:sp>
      <p:pic>
        <p:nvPicPr>
          <p:cNvPr id="3" name="Picture 2" descr="Critical Question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7415" y="2678032"/>
            <a:ext cx="1854584" cy="2917879"/>
          </a:xfrm>
          <a:prstGeom prst="rect">
            <a:avLst/>
          </a:prstGeom>
        </p:spPr>
      </p:pic>
    </p:spTree>
    <p:extLst>
      <p:ext uri="{BB962C8B-B14F-4D97-AF65-F5344CB8AC3E}">
        <p14:creationId xmlns:p14="http://schemas.microsoft.com/office/powerpoint/2010/main" val="4061314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7061" y="524323"/>
            <a:ext cx="10816612" cy="750026"/>
          </a:xfrm>
        </p:spPr>
        <p:txBody>
          <a:bodyPr>
            <a:normAutofit fontScale="90000"/>
          </a:bodyPr>
          <a:lstStyle/>
          <a:p>
            <a:pPr algn="ctr"/>
            <a:r>
              <a:rPr lang="en-GB" dirty="0">
                <a:solidFill>
                  <a:schemeClr val="accent6"/>
                </a:solidFill>
              </a:rPr>
              <a:t>Y Sector </a:t>
            </a:r>
            <a:r>
              <a:rPr lang="en-GB" dirty="0" err="1">
                <a:solidFill>
                  <a:schemeClr val="accent6"/>
                </a:solidFill>
              </a:rPr>
              <a:t>Annibynnol</a:t>
            </a:r>
            <a:r>
              <a:rPr lang="en-GB" dirty="0">
                <a:solidFill>
                  <a:schemeClr val="accent6"/>
                </a:solidFill>
              </a:rPr>
              <a:t> </a:t>
            </a:r>
            <a:br>
              <a:rPr lang="en-GB" dirty="0">
                <a:solidFill>
                  <a:schemeClr val="accent6"/>
                </a:solidFill>
              </a:rPr>
            </a:br>
            <a:r>
              <a:rPr lang="en-GB" dirty="0"/>
              <a:t>The Independent Sector</a:t>
            </a:r>
          </a:p>
        </p:txBody>
      </p:sp>
      <p:pic>
        <p:nvPicPr>
          <p:cNvPr id="1026"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8414" y="524323"/>
            <a:ext cx="3275606" cy="103551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half" idx="1"/>
          </p:nvPr>
        </p:nvSpPr>
        <p:spPr>
          <a:xfrm>
            <a:off x="838200" y="1825624"/>
            <a:ext cx="5181600" cy="4754789"/>
          </a:xfrm>
        </p:spPr>
        <p:txBody>
          <a:bodyPr>
            <a:normAutofit fontScale="77500" lnSpcReduction="20000"/>
          </a:bodyPr>
          <a:lstStyle/>
          <a:p>
            <a:pPr>
              <a:lnSpc>
                <a:spcPct val="120000"/>
              </a:lnSpc>
            </a:pPr>
            <a:r>
              <a:rPr lang="en-GB" dirty="0"/>
              <a:t>Mae </a:t>
            </a:r>
            <a:r>
              <a:rPr lang="en-GB" dirty="0" err="1"/>
              <a:t>yna</a:t>
            </a:r>
            <a:r>
              <a:rPr lang="en-GB" dirty="0"/>
              <a:t> 625,000 o </a:t>
            </a:r>
            <a:r>
              <a:rPr lang="en-GB" dirty="0" err="1"/>
              <a:t>blant</a:t>
            </a:r>
            <a:r>
              <a:rPr lang="en-GB" dirty="0"/>
              <a:t> yn </a:t>
            </a:r>
            <a:r>
              <a:rPr lang="en-GB" dirty="0" err="1"/>
              <a:t>cael</a:t>
            </a:r>
            <a:r>
              <a:rPr lang="en-GB" dirty="0"/>
              <a:t> </a:t>
            </a:r>
            <a:r>
              <a:rPr lang="en-GB" dirty="0" err="1"/>
              <a:t>eu</a:t>
            </a:r>
            <a:r>
              <a:rPr lang="en-GB" dirty="0"/>
              <a:t> </a:t>
            </a:r>
            <a:r>
              <a:rPr lang="en-GB" dirty="0" err="1"/>
              <a:t>haddysgu</a:t>
            </a:r>
            <a:r>
              <a:rPr lang="en-GB" dirty="0"/>
              <a:t> mewn </a:t>
            </a:r>
            <a:r>
              <a:rPr lang="en-GB" dirty="0" err="1"/>
              <a:t>tua</a:t>
            </a:r>
            <a:r>
              <a:rPr lang="en-GB" dirty="0"/>
              <a:t> </a:t>
            </a:r>
            <a:r>
              <a:rPr lang="en-GB" dirty="0" smtClean="0"/>
              <a:t>2,600 </a:t>
            </a:r>
            <a:r>
              <a:rPr lang="en-GB" dirty="0"/>
              <a:t>o </a:t>
            </a:r>
            <a:r>
              <a:rPr lang="en-GB" dirty="0" err="1"/>
              <a:t>ysgolion</a:t>
            </a:r>
            <a:r>
              <a:rPr lang="en-GB" dirty="0"/>
              <a:t> </a:t>
            </a:r>
            <a:r>
              <a:rPr lang="en-GB" dirty="0" err="1" smtClean="0"/>
              <a:t>annibynnol</a:t>
            </a:r>
            <a:r>
              <a:rPr lang="en-GB" dirty="0" smtClean="0"/>
              <a:t> yn y DU. </a:t>
            </a:r>
          </a:p>
          <a:p>
            <a:pPr>
              <a:lnSpc>
                <a:spcPct val="120000"/>
              </a:lnSpc>
            </a:pPr>
            <a:r>
              <a:rPr lang="en-GB" dirty="0" smtClean="0"/>
              <a:t>Mae </a:t>
            </a:r>
            <a:r>
              <a:rPr lang="en-GB" dirty="0"/>
              <a:t>hyn yn </a:t>
            </a:r>
            <a:r>
              <a:rPr lang="en-GB" dirty="0" err="1"/>
              <a:t>cyfateb</a:t>
            </a:r>
            <a:r>
              <a:rPr lang="en-GB" dirty="0"/>
              <a:t> </a:t>
            </a:r>
            <a:r>
              <a:rPr lang="en-GB" dirty="0" err="1"/>
              <a:t>i</a:t>
            </a:r>
            <a:r>
              <a:rPr lang="en-GB" dirty="0"/>
              <a:t> </a:t>
            </a:r>
            <a:r>
              <a:rPr lang="en-GB" dirty="0" err="1" smtClean="0"/>
              <a:t>tua</a:t>
            </a:r>
            <a:r>
              <a:rPr lang="en-GB" dirty="0" smtClean="0"/>
              <a:t> 6.5</a:t>
            </a:r>
            <a:r>
              <a:rPr lang="en-GB" dirty="0"/>
              <a:t>% </a:t>
            </a:r>
            <a:r>
              <a:rPr lang="en-GB" dirty="0" smtClean="0"/>
              <a:t>o’r </a:t>
            </a:r>
            <a:r>
              <a:rPr lang="en-GB" dirty="0" err="1" smtClean="0"/>
              <a:t>holl</a:t>
            </a:r>
            <a:r>
              <a:rPr lang="en-GB" dirty="0" smtClean="0"/>
              <a:t> </a:t>
            </a:r>
            <a:r>
              <a:rPr lang="en-GB" dirty="0" err="1" smtClean="0"/>
              <a:t>blant</a:t>
            </a:r>
            <a:r>
              <a:rPr lang="en-GB" dirty="0" smtClean="0"/>
              <a:t> mewn </a:t>
            </a:r>
            <a:r>
              <a:rPr lang="en-GB" dirty="0" err="1" smtClean="0"/>
              <a:t>addysg</a:t>
            </a:r>
            <a:r>
              <a:rPr lang="en-GB" dirty="0" smtClean="0"/>
              <a:t> ym </a:t>
            </a:r>
            <a:r>
              <a:rPr lang="en-GB" dirty="0" err="1" smtClean="0"/>
              <a:t>Mhrydain</a:t>
            </a:r>
            <a:r>
              <a:rPr lang="en-GB" dirty="0" smtClean="0"/>
              <a:t> (</a:t>
            </a:r>
            <a:r>
              <a:rPr lang="en-GB" dirty="0"/>
              <a:t>a dros 7% o </a:t>
            </a:r>
            <a:r>
              <a:rPr lang="en-GB" dirty="0" err="1"/>
              <a:t>blant</a:t>
            </a:r>
            <a:r>
              <a:rPr lang="en-GB" dirty="0"/>
              <a:t> </a:t>
            </a:r>
            <a:r>
              <a:rPr lang="en-GB" dirty="0" smtClean="0"/>
              <a:t>ysgol yn </a:t>
            </a:r>
            <a:r>
              <a:rPr lang="en-GB" dirty="0" err="1"/>
              <a:t>Lloegr</a:t>
            </a:r>
            <a:r>
              <a:rPr lang="en-GB" dirty="0"/>
              <a:t>) gyda’r </a:t>
            </a:r>
            <a:r>
              <a:rPr lang="en-GB" dirty="0" err="1" smtClean="0"/>
              <a:t>ffigwr</a:t>
            </a:r>
            <a:r>
              <a:rPr lang="en-GB" dirty="0" smtClean="0"/>
              <a:t> </a:t>
            </a:r>
            <a:r>
              <a:rPr lang="en-GB" dirty="0"/>
              <a:t>yn </a:t>
            </a:r>
            <a:r>
              <a:rPr lang="en-GB" dirty="0" err="1"/>
              <a:t>codi</a:t>
            </a:r>
            <a:r>
              <a:rPr lang="en-GB" dirty="0"/>
              <a:t> </a:t>
            </a:r>
            <a:r>
              <a:rPr lang="en-GB" dirty="0" err="1" smtClean="0"/>
              <a:t>i</a:t>
            </a:r>
            <a:r>
              <a:rPr lang="en-GB" dirty="0" smtClean="0"/>
              <a:t> mwy </a:t>
            </a:r>
            <a:r>
              <a:rPr lang="en-GB" dirty="0" err="1" smtClean="0"/>
              <a:t>na</a:t>
            </a:r>
            <a:r>
              <a:rPr lang="en-GB" dirty="0" smtClean="0"/>
              <a:t> 18</a:t>
            </a:r>
            <a:r>
              <a:rPr lang="en-GB" dirty="0"/>
              <a:t>% </a:t>
            </a:r>
            <a:r>
              <a:rPr lang="en-GB" dirty="0" smtClean="0"/>
              <a:t>o </a:t>
            </a:r>
            <a:r>
              <a:rPr lang="en-GB" dirty="0" err="1" smtClean="0"/>
              <a:t>ddisgyblion</a:t>
            </a:r>
            <a:r>
              <a:rPr lang="en-GB" dirty="0" smtClean="0"/>
              <a:t> dros 16 </a:t>
            </a:r>
            <a:r>
              <a:rPr lang="en-GB" dirty="0" err="1" smtClean="0"/>
              <a:t>oed</a:t>
            </a:r>
            <a:r>
              <a:rPr lang="en-GB" dirty="0" smtClean="0"/>
              <a:t>. (Independent Schools Council, 2017)</a:t>
            </a:r>
          </a:p>
          <a:p>
            <a:pPr>
              <a:lnSpc>
                <a:spcPct val="120000"/>
              </a:lnSpc>
            </a:pPr>
            <a:r>
              <a:rPr lang="en-GB" dirty="0" smtClean="0"/>
              <a:t>Mae </a:t>
            </a:r>
            <a:r>
              <a:rPr lang="en-GB" dirty="0" err="1"/>
              <a:t>tua</a:t>
            </a:r>
            <a:r>
              <a:rPr lang="en-GB" dirty="0"/>
              <a:t> 65 ysgol </a:t>
            </a:r>
            <a:r>
              <a:rPr lang="en-GB" dirty="0" err="1"/>
              <a:t>annibynnol</a:t>
            </a:r>
            <a:r>
              <a:rPr lang="en-GB" dirty="0"/>
              <a:t> </a:t>
            </a:r>
            <a:r>
              <a:rPr lang="en-GB" dirty="0" err="1"/>
              <a:t>ar</a:t>
            </a:r>
            <a:r>
              <a:rPr lang="en-GB" dirty="0"/>
              <a:t> draws </a:t>
            </a:r>
            <a:r>
              <a:rPr lang="en-GB" dirty="0" err="1" smtClean="0"/>
              <a:t>Cymru</a:t>
            </a:r>
            <a:r>
              <a:rPr lang="en-GB" dirty="0"/>
              <a:t> </a:t>
            </a:r>
            <a:r>
              <a:rPr lang="en-GB" dirty="0" smtClean="0"/>
              <a:t>(</a:t>
            </a:r>
            <a:r>
              <a:rPr lang="en-GB" dirty="0" err="1" smtClean="0"/>
              <a:t>Llywodraeth</a:t>
            </a:r>
            <a:r>
              <a:rPr lang="en-GB" dirty="0" smtClean="0"/>
              <a:t> </a:t>
            </a:r>
            <a:r>
              <a:rPr lang="en-GB" dirty="0" err="1" smtClean="0"/>
              <a:t>Cymru</a:t>
            </a:r>
            <a:r>
              <a:rPr lang="en-GB" dirty="0" smtClean="0"/>
              <a:t>, 2011)</a:t>
            </a:r>
            <a:endParaRPr lang="en-GB" dirty="0"/>
          </a:p>
          <a:p>
            <a:endParaRPr lang="en-GB" dirty="0"/>
          </a:p>
        </p:txBody>
      </p:sp>
      <p:sp>
        <p:nvSpPr>
          <p:cNvPr id="4" name="Content Placeholder 3"/>
          <p:cNvSpPr>
            <a:spLocks noGrp="1"/>
          </p:cNvSpPr>
          <p:nvPr>
            <p:ph sz="half" idx="2"/>
          </p:nvPr>
        </p:nvSpPr>
        <p:spPr>
          <a:xfrm>
            <a:off x="6172200" y="1825624"/>
            <a:ext cx="5181600" cy="4918075"/>
          </a:xfrm>
        </p:spPr>
        <p:txBody>
          <a:bodyPr>
            <a:normAutofit fontScale="77500" lnSpcReduction="20000"/>
          </a:bodyPr>
          <a:lstStyle/>
          <a:p>
            <a:pPr>
              <a:lnSpc>
                <a:spcPct val="120000"/>
              </a:lnSpc>
            </a:pPr>
            <a:r>
              <a:rPr lang="en-GB" dirty="0" smtClean="0"/>
              <a:t>The </a:t>
            </a:r>
            <a:r>
              <a:rPr lang="en-GB" dirty="0"/>
              <a:t>UK independent sector as a whole educates around 625,000 children in around 2,600 schools.</a:t>
            </a:r>
          </a:p>
          <a:p>
            <a:pPr>
              <a:lnSpc>
                <a:spcPct val="120000"/>
              </a:lnSpc>
            </a:pPr>
            <a:r>
              <a:rPr lang="en-GB" dirty="0"/>
              <a:t>The independent sector educates around 6.5% of the total number of school children in the UK (and over 7% of the total number of school children in England) with the figure rising to more than 18% of pupils over the age of 16</a:t>
            </a:r>
            <a:r>
              <a:rPr lang="en-GB" dirty="0" smtClean="0"/>
              <a:t>. (Independent Schools Council, 2017). </a:t>
            </a:r>
          </a:p>
          <a:p>
            <a:pPr>
              <a:lnSpc>
                <a:spcPct val="120000"/>
              </a:lnSpc>
            </a:pPr>
            <a:r>
              <a:rPr lang="en-GB" dirty="0" smtClean="0"/>
              <a:t>There are approximately 65 independent schools across Wales (Welsh Government, 2011). </a:t>
            </a:r>
            <a:endParaRPr lang="en-GB" dirty="0"/>
          </a:p>
          <a:p>
            <a:endParaRPr lang="en-GB" dirty="0"/>
          </a:p>
        </p:txBody>
      </p:sp>
    </p:spTree>
    <p:extLst>
      <p:ext uri="{BB962C8B-B14F-4D97-AF65-F5344CB8AC3E}">
        <p14:creationId xmlns:p14="http://schemas.microsoft.com/office/powerpoint/2010/main" val="41102936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4071" y="248887"/>
            <a:ext cx="10515600" cy="1325563"/>
          </a:xfrm>
        </p:spPr>
        <p:txBody>
          <a:bodyPr/>
          <a:lstStyle/>
          <a:p>
            <a:pPr algn="ctr"/>
            <a:r>
              <a:rPr lang="en-GB" dirty="0" smtClean="0"/>
              <a:t>Y Sector </a:t>
            </a:r>
            <a:r>
              <a:rPr lang="en-GB" dirty="0" err="1" smtClean="0"/>
              <a:t>Annibynnol</a:t>
            </a:r>
            <a:r>
              <a:rPr lang="en-GB" dirty="0" smtClean="0"/>
              <a:t> </a:t>
            </a:r>
            <a:br>
              <a:rPr lang="en-GB" dirty="0" smtClean="0"/>
            </a:br>
            <a:r>
              <a:rPr lang="en-GB" dirty="0" smtClean="0">
                <a:hlinkClick r:id="rId2"/>
              </a:rPr>
              <a:t>The Independent Sector</a:t>
            </a:r>
            <a:endParaRPr lang="en-GB" dirty="0"/>
          </a:p>
        </p:txBody>
      </p:sp>
      <p:sp>
        <p:nvSpPr>
          <p:cNvPr id="3" name="Content Placeholder 2"/>
          <p:cNvSpPr>
            <a:spLocks noGrp="1"/>
          </p:cNvSpPr>
          <p:nvPr>
            <p:ph sz="half" idx="1"/>
          </p:nvPr>
        </p:nvSpPr>
        <p:spPr>
          <a:xfrm>
            <a:off x="450742" y="1825624"/>
            <a:ext cx="5181600" cy="4327203"/>
          </a:xfrm>
        </p:spPr>
        <p:style>
          <a:lnRef idx="2">
            <a:schemeClr val="accent6"/>
          </a:lnRef>
          <a:fillRef idx="1">
            <a:schemeClr val="lt1"/>
          </a:fillRef>
          <a:effectRef idx="0">
            <a:schemeClr val="accent6"/>
          </a:effectRef>
          <a:fontRef idx="minor">
            <a:schemeClr val="dk1"/>
          </a:fontRef>
        </p:style>
        <p:txBody>
          <a:bodyPr>
            <a:normAutofit fontScale="77500" lnSpcReduction="20000"/>
          </a:bodyPr>
          <a:lstStyle/>
          <a:p>
            <a:pPr>
              <a:lnSpc>
                <a:spcPct val="120000"/>
              </a:lnSpc>
            </a:pPr>
            <a:r>
              <a:rPr lang="en-GB" dirty="0"/>
              <a:t>Mae </a:t>
            </a:r>
            <a:r>
              <a:rPr lang="en-GB" dirty="0" err="1"/>
              <a:t>nifer</a:t>
            </a:r>
            <a:r>
              <a:rPr lang="en-GB" dirty="0"/>
              <a:t> o </a:t>
            </a:r>
            <a:r>
              <a:rPr lang="en-GB" dirty="0" err="1"/>
              <a:t>wahanol</a:t>
            </a:r>
            <a:r>
              <a:rPr lang="en-GB" dirty="0"/>
              <a:t> </a:t>
            </a:r>
            <a:r>
              <a:rPr lang="en-GB" dirty="0" err="1"/>
              <a:t>fathau</a:t>
            </a:r>
            <a:r>
              <a:rPr lang="en-GB" dirty="0"/>
              <a:t> -  </a:t>
            </a:r>
            <a:r>
              <a:rPr lang="en-GB" dirty="0" err="1"/>
              <a:t>preifat</a:t>
            </a:r>
            <a:r>
              <a:rPr lang="en-GB" dirty="0"/>
              <a:t>, </a:t>
            </a:r>
            <a:r>
              <a:rPr lang="en-GB" dirty="0" err="1"/>
              <a:t>preswyl</a:t>
            </a:r>
            <a:r>
              <a:rPr lang="en-GB" dirty="0"/>
              <a:t>, </a:t>
            </a:r>
            <a:r>
              <a:rPr lang="en-GB" dirty="0" err="1" smtClean="0"/>
              <a:t>cyhoeddus</a:t>
            </a:r>
            <a:endParaRPr lang="en-GB" dirty="0"/>
          </a:p>
          <a:p>
            <a:pPr>
              <a:lnSpc>
                <a:spcPct val="120000"/>
              </a:lnSpc>
            </a:pPr>
            <a:r>
              <a:rPr lang="en-GB" dirty="0"/>
              <a:t>Mae </a:t>
            </a:r>
            <a:r>
              <a:rPr lang="en-GB" dirty="0" err="1"/>
              <a:t>angen</a:t>
            </a:r>
            <a:r>
              <a:rPr lang="en-GB" dirty="0"/>
              <a:t> </a:t>
            </a:r>
            <a:r>
              <a:rPr lang="en-GB" dirty="0" err="1"/>
              <a:t>talu</a:t>
            </a:r>
            <a:r>
              <a:rPr lang="en-GB" dirty="0"/>
              <a:t> </a:t>
            </a:r>
            <a:r>
              <a:rPr lang="en-GB" dirty="0" err="1"/>
              <a:t>ffioedd</a:t>
            </a:r>
            <a:r>
              <a:rPr lang="en-GB" dirty="0"/>
              <a:t> </a:t>
            </a:r>
            <a:r>
              <a:rPr lang="en-GB" dirty="0" err="1"/>
              <a:t>fel</a:t>
            </a:r>
            <a:r>
              <a:rPr lang="en-GB" dirty="0"/>
              <a:t> </a:t>
            </a:r>
            <a:r>
              <a:rPr lang="en-GB" dirty="0" err="1" smtClean="0"/>
              <a:t>arfer</a:t>
            </a:r>
            <a:endParaRPr lang="en-GB" dirty="0"/>
          </a:p>
          <a:p>
            <a:pPr>
              <a:lnSpc>
                <a:spcPct val="120000"/>
              </a:lnSpc>
            </a:pPr>
            <a:r>
              <a:rPr lang="en-GB" dirty="0" err="1"/>
              <a:t>Yn</a:t>
            </a:r>
            <a:r>
              <a:rPr lang="en-GB" dirty="0"/>
              <a:t> </a:t>
            </a:r>
            <a:r>
              <a:rPr lang="en-GB" dirty="0" err="1"/>
              <a:t>aml</a:t>
            </a:r>
            <a:r>
              <a:rPr lang="en-GB" dirty="0"/>
              <a:t> </a:t>
            </a:r>
            <a:r>
              <a:rPr lang="en-GB" dirty="0" err="1"/>
              <a:t>mae</a:t>
            </a:r>
            <a:r>
              <a:rPr lang="en-GB" dirty="0"/>
              <a:t> </a:t>
            </a:r>
            <a:r>
              <a:rPr lang="en-GB" dirty="0" err="1"/>
              <a:t>ysgolion</a:t>
            </a:r>
            <a:r>
              <a:rPr lang="en-GB" dirty="0"/>
              <a:t> </a:t>
            </a:r>
            <a:r>
              <a:rPr lang="en-GB" dirty="0" err="1"/>
              <a:t>yn</a:t>
            </a:r>
            <a:r>
              <a:rPr lang="en-GB" dirty="0"/>
              <a:t> </a:t>
            </a:r>
            <a:r>
              <a:rPr lang="en-GB" dirty="0" err="1"/>
              <a:t>cynnig</a:t>
            </a:r>
            <a:r>
              <a:rPr lang="en-GB" dirty="0"/>
              <a:t> </a:t>
            </a:r>
            <a:r>
              <a:rPr lang="en-GB" dirty="0" err="1"/>
              <a:t>opsiwn</a:t>
            </a:r>
            <a:r>
              <a:rPr lang="en-GB" dirty="0"/>
              <a:t> ‘</a:t>
            </a:r>
            <a:r>
              <a:rPr lang="en-GB" dirty="0" err="1"/>
              <a:t>preswyl</a:t>
            </a:r>
            <a:r>
              <a:rPr lang="en-GB" dirty="0" smtClean="0"/>
              <a:t>’</a:t>
            </a:r>
            <a:endParaRPr lang="en-GB" dirty="0"/>
          </a:p>
          <a:p>
            <a:pPr>
              <a:lnSpc>
                <a:spcPct val="120000"/>
              </a:lnSpc>
            </a:pPr>
            <a:r>
              <a:rPr lang="en-GB" dirty="0" err="1"/>
              <a:t>Nid</a:t>
            </a:r>
            <a:r>
              <a:rPr lang="en-GB" dirty="0"/>
              <a:t> </a:t>
            </a:r>
            <a:r>
              <a:rPr lang="en-GB" dirty="0" err="1" smtClean="0"/>
              <a:t>ydynt</a:t>
            </a:r>
            <a:r>
              <a:rPr lang="en-GB" dirty="0" smtClean="0"/>
              <a:t> </a:t>
            </a:r>
            <a:r>
              <a:rPr lang="en-GB" dirty="0" err="1" smtClean="0"/>
              <a:t>yn</a:t>
            </a:r>
            <a:r>
              <a:rPr lang="en-GB" dirty="0" smtClean="0"/>
              <a:t> </a:t>
            </a:r>
            <a:r>
              <a:rPr lang="en-GB" dirty="0" err="1"/>
              <a:t>cael</a:t>
            </a:r>
            <a:r>
              <a:rPr lang="en-GB" dirty="0"/>
              <a:t> </a:t>
            </a:r>
            <a:r>
              <a:rPr lang="en-GB" dirty="0" err="1" smtClean="0"/>
              <a:t>eu</a:t>
            </a:r>
            <a:r>
              <a:rPr lang="en-GB" dirty="0" smtClean="0"/>
              <a:t> </a:t>
            </a:r>
            <a:r>
              <a:rPr lang="en-GB" dirty="0" err="1"/>
              <a:t>ariannu</a:t>
            </a:r>
            <a:r>
              <a:rPr lang="en-GB" dirty="0"/>
              <a:t> </a:t>
            </a:r>
            <a:r>
              <a:rPr lang="en-GB" dirty="0" err="1"/>
              <a:t>gan</a:t>
            </a:r>
            <a:r>
              <a:rPr lang="en-GB" dirty="0"/>
              <a:t> y </a:t>
            </a:r>
            <a:r>
              <a:rPr lang="en-GB" dirty="0" err="1"/>
              <a:t>llywodraeth</a:t>
            </a:r>
            <a:r>
              <a:rPr lang="en-GB" dirty="0"/>
              <a:t> (</a:t>
            </a:r>
            <a:r>
              <a:rPr lang="en-GB" dirty="0" err="1"/>
              <a:t>er</a:t>
            </a:r>
            <a:r>
              <a:rPr lang="en-GB" dirty="0"/>
              <a:t> </a:t>
            </a:r>
            <a:r>
              <a:rPr lang="en-GB" dirty="0" err="1"/>
              <a:t>maent</a:t>
            </a:r>
            <a:r>
              <a:rPr lang="en-GB" dirty="0"/>
              <a:t> â</a:t>
            </a:r>
            <a:r>
              <a:rPr lang="en-GB" dirty="0" smtClean="0"/>
              <a:t> </a:t>
            </a:r>
            <a:r>
              <a:rPr lang="en-GB" dirty="0" err="1"/>
              <a:t>statws</a:t>
            </a:r>
            <a:r>
              <a:rPr lang="en-GB" dirty="0"/>
              <a:t> </a:t>
            </a:r>
            <a:r>
              <a:rPr lang="en-GB" dirty="0" err="1"/>
              <a:t>elusennol</a:t>
            </a:r>
            <a:r>
              <a:rPr lang="en-GB" dirty="0" smtClean="0"/>
              <a:t>)</a:t>
            </a:r>
            <a:endParaRPr lang="en-GB" dirty="0"/>
          </a:p>
          <a:p>
            <a:pPr>
              <a:lnSpc>
                <a:spcPct val="120000"/>
              </a:lnSpc>
            </a:pPr>
            <a:r>
              <a:rPr lang="en-GB" dirty="0" err="1"/>
              <a:t>Nid</a:t>
            </a:r>
            <a:r>
              <a:rPr lang="en-GB" dirty="0"/>
              <a:t> </a:t>
            </a:r>
            <a:r>
              <a:rPr lang="en-GB" dirty="0" err="1"/>
              <a:t>oes</a:t>
            </a:r>
            <a:r>
              <a:rPr lang="en-GB" dirty="0"/>
              <a:t> </a:t>
            </a:r>
            <a:r>
              <a:rPr lang="en-GB" dirty="0" err="1"/>
              <a:t>rhaid</a:t>
            </a:r>
            <a:r>
              <a:rPr lang="en-GB" dirty="0"/>
              <a:t> </a:t>
            </a:r>
            <a:r>
              <a:rPr lang="en-GB" dirty="0" err="1"/>
              <a:t>dysgu’r</a:t>
            </a:r>
            <a:r>
              <a:rPr lang="en-GB" dirty="0"/>
              <a:t> </a:t>
            </a:r>
            <a:r>
              <a:rPr lang="en-GB" dirty="0" err="1"/>
              <a:t>cwricwlwm</a:t>
            </a:r>
            <a:r>
              <a:rPr lang="en-GB" dirty="0"/>
              <a:t> </a:t>
            </a:r>
            <a:r>
              <a:rPr lang="en-GB" dirty="0" err="1"/>
              <a:t>cenedlaethol</a:t>
            </a:r>
            <a:r>
              <a:rPr lang="en-GB" dirty="0"/>
              <a:t> </a:t>
            </a:r>
            <a:r>
              <a:rPr lang="en-GB" dirty="0" err="1" smtClean="0"/>
              <a:t>na</a:t>
            </a:r>
            <a:r>
              <a:rPr lang="en-GB" dirty="0" smtClean="0"/>
              <a:t> </a:t>
            </a:r>
            <a:r>
              <a:rPr lang="en-GB" dirty="0" err="1" smtClean="0"/>
              <a:t>chymwysterau</a:t>
            </a:r>
            <a:r>
              <a:rPr lang="en-GB" dirty="0" smtClean="0"/>
              <a:t> </a:t>
            </a:r>
            <a:r>
              <a:rPr lang="en-GB" dirty="0" err="1"/>
              <a:t>penodol</a:t>
            </a:r>
            <a:r>
              <a:rPr lang="en-GB" dirty="0"/>
              <a:t> </a:t>
            </a:r>
          </a:p>
        </p:txBody>
      </p:sp>
      <p:sp>
        <p:nvSpPr>
          <p:cNvPr id="4" name="Content Placeholder 3"/>
          <p:cNvSpPr>
            <a:spLocks noGrp="1"/>
          </p:cNvSpPr>
          <p:nvPr>
            <p:ph sz="half" idx="2"/>
          </p:nvPr>
        </p:nvSpPr>
        <p:spPr>
          <a:xfrm>
            <a:off x="6234194" y="1719474"/>
            <a:ext cx="5181600" cy="4226464"/>
          </a:xfrm>
        </p:spPr>
        <p:style>
          <a:lnRef idx="2">
            <a:schemeClr val="accent6">
              <a:shade val="50000"/>
            </a:schemeClr>
          </a:lnRef>
          <a:fillRef idx="1">
            <a:schemeClr val="accent6"/>
          </a:fillRef>
          <a:effectRef idx="0">
            <a:schemeClr val="accent6"/>
          </a:effectRef>
          <a:fontRef idx="minor">
            <a:schemeClr val="lt1"/>
          </a:fontRef>
        </p:style>
        <p:txBody>
          <a:bodyPr>
            <a:normAutofit fontScale="77500" lnSpcReduction="20000"/>
          </a:bodyPr>
          <a:lstStyle/>
          <a:p>
            <a:r>
              <a:rPr lang="en-GB" dirty="0" smtClean="0"/>
              <a:t>Different types - private schools, boarding schools, prep/public schools</a:t>
            </a:r>
          </a:p>
          <a:p>
            <a:r>
              <a:rPr lang="en-GB" dirty="0" smtClean="0"/>
              <a:t>Usually require fees to attend </a:t>
            </a:r>
          </a:p>
          <a:p>
            <a:r>
              <a:rPr lang="en-GB" dirty="0" smtClean="0"/>
              <a:t>Often offer residential (or ‘boarding’) facilities</a:t>
            </a:r>
          </a:p>
          <a:p>
            <a:r>
              <a:rPr lang="en-GB" dirty="0" smtClean="0"/>
              <a:t>Not government-funded (though they do have ‘charitable status’)</a:t>
            </a:r>
          </a:p>
          <a:p>
            <a:r>
              <a:rPr lang="en-GB" dirty="0" smtClean="0"/>
              <a:t>Do not have to teach the state prescribed national curriculum and/or required qualification syllabi </a:t>
            </a:r>
          </a:p>
          <a:p>
            <a:endParaRPr lang="en-GB" dirty="0"/>
          </a:p>
        </p:txBody>
      </p:sp>
      <p:pic>
        <p:nvPicPr>
          <p:cNvPr id="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9959" y="393911"/>
            <a:ext cx="3275606" cy="1035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20516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1888" y="721586"/>
            <a:ext cx="10515600" cy="1325563"/>
          </a:xfrm>
        </p:spPr>
        <p:txBody>
          <a:bodyPr/>
          <a:lstStyle/>
          <a:p>
            <a:pPr algn="ctr"/>
            <a:r>
              <a:rPr lang="en-GB" dirty="0" err="1" smtClean="0">
                <a:solidFill>
                  <a:schemeClr val="accent6"/>
                </a:solidFill>
              </a:rPr>
              <a:t>Manteision</a:t>
            </a:r>
            <a:r>
              <a:rPr lang="en-GB" dirty="0" smtClean="0">
                <a:solidFill>
                  <a:schemeClr val="accent6"/>
                </a:solidFill>
              </a:rPr>
              <a:t> ac </a:t>
            </a:r>
            <a:r>
              <a:rPr lang="en-GB" dirty="0" err="1" smtClean="0">
                <a:solidFill>
                  <a:schemeClr val="accent6"/>
                </a:solidFill>
              </a:rPr>
              <a:t>Anfanteision</a:t>
            </a:r>
            <a:r>
              <a:rPr lang="en-GB" dirty="0" smtClean="0">
                <a:solidFill>
                  <a:schemeClr val="accent6"/>
                </a:solidFill>
              </a:rPr>
              <a:t> </a:t>
            </a:r>
            <a:r>
              <a:rPr lang="en-GB" dirty="0" smtClean="0"/>
              <a:t/>
            </a:r>
            <a:br>
              <a:rPr lang="en-GB" dirty="0" smtClean="0"/>
            </a:br>
            <a:r>
              <a:rPr lang="en-GB" dirty="0" smtClean="0"/>
              <a:t>Benefits and Drawbacks </a:t>
            </a:r>
            <a:endParaRPr lang="en-GB" dirty="0"/>
          </a:p>
        </p:txBody>
      </p:sp>
      <p:sp>
        <p:nvSpPr>
          <p:cNvPr id="3" name="Content Placeholder 2"/>
          <p:cNvSpPr>
            <a:spLocks noGrp="1"/>
          </p:cNvSpPr>
          <p:nvPr>
            <p:ph sz="half" idx="1"/>
          </p:nvPr>
        </p:nvSpPr>
        <p:spPr>
          <a:xfrm>
            <a:off x="721963" y="3039955"/>
            <a:ext cx="5181600" cy="2428660"/>
          </a:xfrm>
        </p:spPr>
        <p:style>
          <a:lnRef idx="2">
            <a:schemeClr val="accent6"/>
          </a:lnRef>
          <a:fillRef idx="1">
            <a:schemeClr val="lt1"/>
          </a:fillRef>
          <a:effectRef idx="0">
            <a:schemeClr val="accent6"/>
          </a:effectRef>
          <a:fontRef idx="minor">
            <a:schemeClr val="dk1"/>
          </a:fontRef>
        </p:style>
        <p:txBody>
          <a:bodyPr>
            <a:noAutofit/>
          </a:bodyPr>
          <a:lstStyle/>
          <a:p>
            <a:r>
              <a:rPr lang="en-GB" sz="3200" dirty="0" err="1" smtClean="0"/>
              <a:t>Ymchwiliwch</a:t>
            </a:r>
            <a:r>
              <a:rPr lang="en-GB" sz="3200" dirty="0" smtClean="0"/>
              <a:t> ac </a:t>
            </a:r>
            <a:r>
              <a:rPr lang="en-GB" sz="3200" dirty="0" err="1" smtClean="0"/>
              <a:t>ystyriwch</a:t>
            </a:r>
            <a:r>
              <a:rPr lang="en-GB" sz="3200" dirty="0" smtClean="0"/>
              <a:t>:</a:t>
            </a:r>
          </a:p>
          <a:p>
            <a:pPr lvl="1"/>
            <a:r>
              <a:rPr lang="en-GB" sz="2800" dirty="0" smtClean="0"/>
              <a:t>Beth </a:t>
            </a:r>
            <a:r>
              <a:rPr lang="en-GB" sz="2800" dirty="0" err="1" smtClean="0"/>
              <a:t>yw</a:t>
            </a:r>
            <a:r>
              <a:rPr lang="en-GB" sz="2800" dirty="0" smtClean="0"/>
              <a:t> </a:t>
            </a:r>
            <a:r>
              <a:rPr lang="en-GB" sz="2800" dirty="0" err="1" smtClean="0"/>
              <a:t>manteision</a:t>
            </a:r>
            <a:r>
              <a:rPr lang="en-GB" sz="2800" dirty="0" smtClean="0"/>
              <a:t> </a:t>
            </a:r>
            <a:r>
              <a:rPr lang="en-GB" sz="2800" dirty="0" err="1" smtClean="0"/>
              <a:t>ysgolion</a:t>
            </a:r>
            <a:r>
              <a:rPr lang="en-GB" sz="2800" dirty="0" smtClean="0"/>
              <a:t> </a:t>
            </a:r>
            <a:r>
              <a:rPr lang="en-GB" sz="2800" dirty="0" err="1" smtClean="0"/>
              <a:t>annibynnol</a:t>
            </a:r>
            <a:r>
              <a:rPr lang="en-GB" sz="2800" dirty="0" smtClean="0"/>
              <a:t>?</a:t>
            </a:r>
          </a:p>
          <a:p>
            <a:pPr lvl="1"/>
            <a:r>
              <a:rPr lang="en-GB" sz="2800" dirty="0" smtClean="0"/>
              <a:t>Beth </a:t>
            </a:r>
            <a:r>
              <a:rPr lang="en-GB" sz="2800" dirty="0" err="1" smtClean="0"/>
              <a:t>yw</a:t>
            </a:r>
            <a:r>
              <a:rPr lang="en-GB" sz="2800" dirty="0" smtClean="0"/>
              <a:t> </a:t>
            </a:r>
            <a:r>
              <a:rPr lang="en-GB" sz="2800" dirty="0" err="1" smtClean="0"/>
              <a:t>anfanteision</a:t>
            </a:r>
            <a:r>
              <a:rPr lang="en-GB" sz="2800" dirty="0" smtClean="0"/>
              <a:t> </a:t>
            </a:r>
            <a:r>
              <a:rPr lang="en-GB" sz="2800" dirty="0" err="1" smtClean="0"/>
              <a:t>ysgolion</a:t>
            </a:r>
            <a:r>
              <a:rPr lang="en-GB" sz="2800" dirty="0" smtClean="0"/>
              <a:t> </a:t>
            </a:r>
            <a:r>
              <a:rPr lang="en-GB" sz="2800" dirty="0" err="1" smtClean="0"/>
              <a:t>annibynnol</a:t>
            </a:r>
            <a:r>
              <a:rPr lang="en-GB" sz="2800" dirty="0" smtClean="0"/>
              <a:t>? </a:t>
            </a:r>
            <a:endParaRPr lang="en-GB" sz="2800" dirty="0"/>
          </a:p>
        </p:txBody>
      </p:sp>
      <p:sp>
        <p:nvSpPr>
          <p:cNvPr id="4" name="Content Placeholder 3"/>
          <p:cNvSpPr>
            <a:spLocks noGrp="1"/>
          </p:cNvSpPr>
          <p:nvPr>
            <p:ph sz="half" idx="2"/>
          </p:nvPr>
        </p:nvSpPr>
        <p:spPr>
          <a:xfrm>
            <a:off x="6396925" y="3039955"/>
            <a:ext cx="5181600" cy="2428660"/>
          </a:xfrm>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GB" dirty="0" smtClean="0"/>
              <a:t>Research and consider:</a:t>
            </a:r>
          </a:p>
          <a:p>
            <a:pPr lvl="1"/>
            <a:r>
              <a:rPr lang="en-GB" dirty="0" smtClean="0"/>
              <a:t>What are the possible benefits of an independent school sector?</a:t>
            </a:r>
          </a:p>
          <a:p>
            <a:pPr lvl="1"/>
            <a:r>
              <a:rPr lang="en-GB" dirty="0" smtClean="0"/>
              <a:t>What are the possible drawbacks of an independent school sector? </a:t>
            </a:r>
            <a:endParaRPr lang="en-GB" dirty="0"/>
          </a:p>
        </p:txBody>
      </p:sp>
      <p:pic>
        <p:nvPicPr>
          <p:cNvPr id="5" name="Picture 4" descr="Research Clipart | Clipart Panda - Free Clipart Image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32920" y="286719"/>
            <a:ext cx="1983784" cy="1983784"/>
          </a:xfrm>
          <a:prstGeom prst="rect">
            <a:avLst/>
          </a:prstGeom>
        </p:spPr>
      </p:pic>
    </p:spTree>
    <p:extLst>
      <p:ext uri="{BB962C8B-B14F-4D97-AF65-F5344CB8AC3E}">
        <p14:creationId xmlns:p14="http://schemas.microsoft.com/office/powerpoint/2010/main" val="301633318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solidFill>
                  <a:schemeClr val="accent6"/>
                </a:solidFill>
              </a:rPr>
              <a:t>Rhyddid</a:t>
            </a:r>
            <a:r>
              <a:rPr lang="en-GB" i="1" dirty="0" smtClean="0">
                <a:solidFill>
                  <a:schemeClr val="accent6"/>
                </a:solidFill>
              </a:rPr>
              <a:t> </a:t>
            </a:r>
            <a:r>
              <a:rPr lang="en-GB" i="1" dirty="0" err="1" smtClean="0">
                <a:solidFill>
                  <a:schemeClr val="accent6"/>
                </a:solidFill>
              </a:rPr>
              <a:t>o’r</a:t>
            </a:r>
            <a:r>
              <a:rPr lang="en-GB" i="1" dirty="0" smtClean="0">
                <a:solidFill>
                  <a:schemeClr val="accent6"/>
                </a:solidFill>
              </a:rPr>
              <a:t> </a:t>
            </a:r>
            <a:r>
              <a:rPr lang="en-GB" i="1" dirty="0" err="1" smtClean="0">
                <a:solidFill>
                  <a:schemeClr val="accent6"/>
                </a:solidFill>
              </a:rPr>
              <a:t>Cwricwlwm</a:t>
            </a:r>
            <a:r>
              <a:rPr lang="en-GB" i="1" dirty="0" smtClean="0">
                <a:solidFill>
                  <a:schemeClr val="accent6"/>
                </a:solidFill>
              </a:rPr>
              <a:t> </a:t>
            </a:r>
            <a:br>
              <a:rPr lang="en-GB" i="1" dirty="0" smtClean="0">
                <a:solidFill>
                  <a:schemeClr val="accent6"/>
                </a:solidFill>
              </a:rPr>
            </a:br>
            <a:r>
              <a:rPr lang="en-GB" dirty="0" smtClean="0"/>
              <a:t>Freedom from Curriculum Constraints </a:t>
            </a:r>
            <a:endParaRPr lang="en-GB" dirty="0"/>
          </a:p>
        </p:txBody>
      </p:sp>
      <p:sp>
        <p:nvSpPr>
          <p:cNvPr id="3" name="Content Placeholder 2"/>
          <p:cNvSpPr>
            <a:spLocks noGrp="1"/>
          </p:cNvSpPr>
          <p:nvPr>
            <p:ph sz="half" idx="1"/>
          </p:nvPr>
        </p:nvSpPr>
        <p:spPr>
          <a:xfrm>
            <a:off x="357752" y="1934113"/>
            <a:ext cx="5181600" cy="4351338"/>
          </a:xfrm>
        </p:spPr>
        <p:style>
          <a:lnRef idx="2">
            <a:schemeClr val="accent6"/>
          </a:lnRef>
          <a:fillRef idx="1">
            <a:schemeClr val="lt1"/>
          </a:fillRef>
          <a:effectRef idx="0">
            <a:schemeClr val="accent6"/>
          </a:effectRef>
          <a:fontRef idx="minor">
            <a:schemeClr val="dk1"/>
          </a:fontRef>
        </p:style>
        <p:txBody>
          <a:bodyPr>
            <a:normAutofit fontScale="85000" lnSpcReduction="20000"/>
          </a:bodyPr>
          <a:lstStyle/>
          <a:p>
            <a:pPr>
              <a:lnSpc>
                <a:spcPct val="120000"/>
              </a:lnSpc>
            </a:pPr>
            <a:r>
              <a:rPr lang="en-GB" dirty="0"/>
              <a:t>Mae </a:t>
            </a:r>
            <a:r>
              <a:rPr lang="en-GB" dirty="0" err="1"/>
              <a:t>rhyddid</a:t>
            </a:r>
            <a:r>
              <a:rPr lang="en-GB" dirty="0"/>
              <a:t> gan </a:t>
            </a:r>
            <a:r>
              <a:rPr lang="en-GB" dirty="0" err="1" smtClean="0"/>
              <a:t>ysgolion</a:t>
            </a:r>
            <a:r>
              <a:rPr lang="en-GB" dirty="0" smtClean="0"/>
              <a:t> </a:t>
            </a:r>
            <a:r>
              <a:rPr lang="en-GB" dirty="0" err="1" smtClean="0"/>
              <a:t>annibynnol</a:t>
            </a:r>
            <a:r>
              <a:rPr lang="en-GB" dirty="0" smtClean="0"/>
              <a:t>, </a:t>
            </a:r>
            <a:r>
              <a:rPr lang="en-GB" dirty="0" err="1" smtClean="0"/>
              <a:t>ysgolion</a:t>
            </a:r>
            <a:r>
              <a:rPr lang="en-GB" dirty="0" smtClean="0"/>
              <a:t> rhydd ac </a:t>
            </a:r>
            <a:r>
              <a:rPr lang="en-GB" dirty="0" err="1" smtClean="0"/>
              <a:t>academ</a:t>
            </a:r>
            <a:r>
              <a:rPr lang="en-GB" dirty="0" err="1" smtClean="0">
                <a:latin typeface="Arial" panose="020B0604020202020204" pitchFamily="34" charset="0"/>
                <a:cs typeface="Arial" panose="020B0604020202020204" pitchFamily="34" charset="0"/>
              </a:rPr>
              <a:t>ï</a:t>
            </a:r>
            <a:r>
              <a:rPr lang="en-GB" dirty="0" err="1" smtClean="0"/>
              <a:t>au</a:t>
            </a:r>
            <a:r>
              <a:rPr lang="en-GB" dirty="0" smtClean="0"/>
              <a:t> </a:t>
            </a:r>
            <a:r>
              <a:rPr lang="en-GB" dirty="0" err="1"/>
              <a:t>i</a:t>
            </a:r>
            <a:r>
              <a:rPr lang="en-GB" dirty="0"/>
              <a:t> </a:t>
            </a:r>
            <a:r>
              <a:rPr lang="en-GB" dirty="0" err="1"/>
              <a:t>ddewis</a:t>
            </a:r>
            <a:r>
              <a:rPr lang="en-GB" dirty="0"/>
              <a:t> </a:t>
            </a:r>
            <a:r>
              <a:rPr lang="en-GB" dirty="0" err="1" smtClean="0"/>
              <a:t>eu</a:t>
            </a:r>
            <a:r>
              <a:rPr lang="en-GB" dirty="0" smtClean="0"/>
              <a:t> </a:t>
            </a:r>
            <a:r>
              <a:rPr lang="en-GB" dirty="0" err="1" smtClean="0"/>
              <a:t>hathroniaeth</a:t>
            </a:r>
            <a:r>
              <a:rPr lang="en-GB" dirty="0" smtClean="0"/>
              <a:t> </a:t>
            </a:r>
            <a:r>
              <a:rPr lang="en-GB" dirty="0" err="1" smtClean="0"/>
              <a:t>eu</a:t>
            </a:r>
            <a:r>
              <a:rPr lang="en-GB" dirty="0" smtClean="0"/>
              <a:t> </a:t>
            </a:r>
            <a:r>
              <a:rPr lang="en-GB" dirty="0" err="1" smtClean="0"/>
              <a:t>hunain</a:t>
            </a:r>
            <a:r>
              <a:rPr lang="en-GB" dirty="0" smtClean="0"/>
              <a:t> </a:t>
            </a:r>
            <a:r>
              <a:rPr lang="en-GB" dirty="0" err="1"/>
              <a:t>tuag</a:t>
            </a:r>
            <a:r>
              <a:rPr lang="en-GB" dirty="0"/>
              <a:t> at </a:t>
            </a:r>
            <a:r>
              <a:rPr lang="en-GB" dirty="0" err="1"/>
              <a:t>addysg</a:t>
            </a:r>
            <a:endParaRPr lang="en-GB" dirty="0"/>
          </a:p>
          <a:p>
            <a:pPr>
              <a:lnSpc>
                <a:spcPct val="120000"/>
              </a:lnSpc>
            </a:pPr>
            <a:r>
              <a:rPr lang="en-GB" dirty="0" smtClean="0"/>
              <a:t>Nid </a:t>
            </a:r>
            <a:r>
              <a:rPr lang="en-GB" dirty="0"/>
              <a:t>oes </a:t>
            </a:r>
            <a:r>
              <a:rPr lang="en-GB" dirty="0" err="1"/>
              <a:t>rhaid</a:t>
            </a:r>
            <a:r>
              <a:rPr lang="en-GB" dirty="0"/>
              <a:t> </a:t>
            </a:r>
            <a:r>
              <a:rPr lang="en-GB" dirty="0" err="1"/>
              <a:t>dysgu’r</a:t>
            </a:r>
            <a:r>
              <a:rPr lang="en-GB" dirty="0"/>
              <a:t> </a:t>
            </a:r>
            <a:r>
              <a:rPr lang="en-GB" dirty="0" err="1" smtClean="0"/>
              <a:t>cwricwlwm</a:t>
            </a:r>
            <a:r>
              <a:rPr lang="en-GB" dirty="0" smtClean="0"/>
              <a:t> </a:t>
            </a:r>
            <a:r>
              <a:rPr lang="en-GB" dirty="0" err="1" smtClean="0"/>
              <a:t>cenedlaethol</a:t>
            </a:r>
            <a:r>
              <a:rPr lang="en-GB" dirty="0" smtClean="0"/>
              <a:t> </a:t>
            </a:r>
            <a:endParaRPr lang="en-GB" dirty="0"/>
          </a:p>
          <a:p>
            <a:pPr>
              <a:lnSpc>
                <a:spcPct val="120000"/>
              </a:lnSpc>
            </a:pPr>
            <a:r>
              <a:rPr lang="en-GB" dirty="0" smtClean="0"/>
              <a:t>Yn </a:t>
            </a:r>
            <a:r>
              <a:rPr lang="en-GB" dirty="0" err="1"/>
              <a:t>aml</a:t>
            </a:r>
            <a:r>
              <a:rPr lang="en-GB" dirty="0"/>
              <a:t> yn </a:t>
            </a:r>
            <a:r>
              <a:rPr lang="en-GB" dirty="0" err="1"/>
              <a:t>cael</a:t>
            </a:r>
            <a:r>
              <a:rPr lang="en-GB" dirty="0"/>
              <a:t> </a:t>
            </a:r>
            <a:r>
              <a:rPr lang="en-GB" dirty="0" err="1" smtClean="0"/>
              <a:t>eu</a:t>
            </a:r>
            <a:r>
              <a:rPr lang="en-GB" dirty="0" smtClean="0"/>
              <a:t> </a:t>
            </a:r>
            <a:r>
              <a:rPr lang="en-GB" dirty="0" err="1"/>
              <a:t>rhedeg</a:t>
            </a:r>
            <a:r>
              <a:rPr lang="en-GB" dirty="0"/>
              <a:t> gan </a:t>
            </a:r>
            <a:r>
              <a:rPr lang="en-GB" dirty="0" err="1"/>
              <a:t>rieni</a:t>
            </a:r>
            <a:r>
              <a:rPr lang="en-GB" dirty="0"/>
              <a:t> </a:t>
            </a:r>
            <a:r>
              <a:rPr lang="en-GB" dirty="0" smtClean="0"/>
              <a:t>neu </a:t>
            </a:r>
            <a:r>
              <a:rPr lang="en-GB" dirty="0" err="1" smtClean="0"/>
              <a:t>grwpiau</a:t>
            </a:r>
            <a:r>
              <a:rPr lang="en-GB" dirty="0" smtClean="0"/>
              <a:t> </a:t>
            </a:r>
            <a:r>
              <a:rPr lang="en-GB" dirty="0" smtClean="0"/>
              <a:t>sy’n </a:t>
            </a:r>
            <a:r>
              <a:rPr lang="en-GB" dirty="0" err="1"/>
              <a:t>chwilio</a:t>
            </a:r>
            <a:r>
              <a:rPr lang="en-GB" dirty="0"/>
              <a:t> am </a:t>
            </a:r>
            <a:r>
              <a:rPr lang="en-GB" dirty="0" err="1"/>
              <a:t>ddewis</a:t>
            </a:r>
            <a:r>
              <a:rPr lang="en-GB" dirty="0"/>
              <a:t> arall </a:t>
            </a:r>
            <a:r>
              <a:rPr lang="en-GB" dirty="0" err="1"/>
              <a:t>i</a:t>
            </a:r>
            <a:r>
              <a:rPr lang="en-GB" dirty="0"/>
              <a:t> </a:t>
            </a:r>
            <a:r>
              <a:rPr lang="en-GB" dirty="0" err="1"/>
              <a:t>addysg</a:t>
            </a:r>
            <a:r>
              <a:rPr lang="en-GB" dirty="0"/>
              <a:t> </a:t>
            </a:r>
            <a:r>
              <a:rPr lang="en-GB" dirty="0" err="1"/>
              <a:t>wladwriaethol</a:t>
            </a:r>
            <a:r>
              <a:rPr lang="en-GB" dirty="0"/>
              <a:t> </a:t>
            </a:r>
            <a:r>
              <a:rPr lang="en-GB" dirty="0" smtClean="0"/>
              <a:t>– </a:t>
            </a:r>
            <a:r>
              <a:rPr lang="en-GB" b="1" dirty="0" smtClean="0"/>
              <a:t>ffocws sesiwn heddiw</a:t>
            </a:r>
            <a:endParaRPr lang="en-GB" b="1" dirty="0"/>
          </a:p>
          <a:p>
            <a:endParaRPr lang="en-GB" dirty="0"/>
          </a:p>
        </p:txBody>
      </p:sp>
      <p:sp>
        <p:nvSpPr>
          <p:cNvPr id="4" name="Content Placeholder 3"/>
          <p:cNvSpPr>
            <a:spLocks noGrp="1"/>
          </p:cNvSpPr>
          <p:nvPr>
            <p:ph sz="half" idx="2"/>
          </p:nvPr>
        </p:nvSpPr>
        <p:spPr>
          <a:xfrm>
            <a:off x="6249691" y="1954185"/>
            <a:ext cx="5181600" cy="4351338"/>
          </a:xfrm>
        </p:spPr>
        <p:style>
          <a:lnRef idx="2">
            <a:schemeClr val="accent6">
              <a:shade val="50000"/>
            </a:schemeClr>
          </a:lnRef>
          <a:fillRef idx="1">
            <a:schemeClr val="accent6"/>
          </a:fillRef>
          <a:effectRef idx="0">
            <a:schemeClr val="accent6"/>
          </a:effectRef>
          <a:fontRef idx="minor">
            <a:schemeClr val="lt1"/>
          </a:fontRef>
        </p:style>
        <p:txBody>
          <a:bodyPr>
            <a:normAutofit fontScale="85000" lnSpcReduction="20000"/>
          </a:bodyPr>
          <a:lstStyle/>
          <a:p>
            <a:pPr>
              <a:lnSpc>
                <a:spcPct val="110000"/>
              </a:lnSpc>
            </a:pPr>
            <a:r>
              <a:rPr lang="en-GB" dirty="0" smtClean="0"/>
              <a:t>Independent schools, free schools and academies are free to choose their own philosophical approaches to education </a:t>
            </a:r>
          </a:p>
          <a:p>
            <a:pPr>
              <a:lnSpc>
                <a:spcPct val="110000"/>
              </a:lnSpc>
            </a:pPr>
            <a:r>
              <a:rPr lang="en-GB" dirty="0" smtClean="0"/>
              <a:t>Not </a:t>
            </a:r>
            <a:r>
              <a:rPr lang="en-GB" dirty="0" smtClean="0"/>
              <a:t>required to teach the national curriculum </a:t>
            </a:r>
          </a:p>
          <a:p>
            <a:pPr>
              <a:lnSpc>
                <a:spcPct val="110000"/>
              </a:lnSpc>
            </a:pPr>
            <a:r>
              <a:rPr lang="en-GB" dirty="0" smtClean="0"/>
              <a:t>May </a:t>
            </a:r>
            <a:r>
              <a:rPr lang="en-GB" dirty="0" smtClean="0"/>
              <a:t>be run by parents or interest groups who are seeking a particular alternative to state </a:t>
            </a:r>
            <a:r>
              <a:rPr lang="en-GB" dirty="0" smtClean="0"/>
              <a:t>education – </a:t>
            </a:r>
            <a:r>
              <a:rPr lang="en-GB" b="1" dirty="0" smtClean="0"/>
              <a:t>focus of </a:t>
            </a:r>
            <a:r>
              <a:rPr lang="en-GB" b="1" dirty="0" err="1" smtClean="0"/>
              <a:t>toaday’r</a:t>
            </a:r>
            <a:r>
              <a:rPr lang="en-GB" b="1" dirty="0" smtClean="0"/>
              <a:t> session</a:t>
            </a:r>
            <a:endParaRPr lang="en-GB" b="1" u="sng" dirty="0"/>
          </a:p>
        </p:txBody>
      </p:sp>
    </p:spTree>
    <p:extLst>
      <p:ext uri="{BB962C8B-B14F-4D97-AF65-F5344CB8AC3E}">
        <p14:creationId xmlns:p14="http://schemas.microsoft.com/office/powerpoint/2010/main" val="27510789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 Neill</a:t>
            </a:r>
            <a:endParaRPr lang="en-GB" dirty="0"/>
          </a:p>
        </p:txBody>
      </p:sp>
      <p:sp>
        <p:nvSpPr>
          <p:cNvPr id="3" name="Content Placeholder 2"/>
          <p:cNvSpPr>
            <a:spLocks noGrp="1"/>
          </p:cNvSpPr>
          <p:nvPr>
            <p:ph sz="half" idx="1"/>
          </p:nvPr>
        </p:nvSpPr>
        <p:spPr>
          <a:xfrm>
            <a:off x="838200" y="1825625"/>
            <a:ext cx="5181600" cy="4700434"/>
          </a:xfrm>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a:t>Cred </a:t>
            </a:r>
            <a:r>
              <a:rPr lang="en-GB" dirty="0" err="1"/>
              <a:t>fod</a:t>
            </a:r>
            <a:r>
              <a:rPr lang="en-GB" dirty="0"/>
              <a:t> y </a:t>
            </a:r>
            <a:r>
              <a:rPr lang="en-GB" dirty="0" err="1"/>
              <a:t>plentyn</a:t>
            </a:r>
            <a:r>
              <a:rPr lang="en-GB" dirty="0"/>
              <a:t> </a:t>
            </a:r>
            <a:r>
              <a:rPr lang="en-GB" dirty="0" err="1"/>
              <a:t>yn</a:t>
            </a:r>
            <a:r>
              <a:rPr lang="en-GB" dirty="0"/>
              <a:t> </a:t>
            </a:r>
            <a:r>
              <a:rPr lang="en-GB" dirty="0" err="1"/>
              <a:t>dda</a:t>
            </a:r>
            <a:endParaRPr lang="en-GB" dirty="0"/>
          </a:p>
          <a:p>
            <a:r>
              <a:rPr lang="en-GB" dirty="0" err="1"/>
              <a:t>Pwrpas</a:t>
            </a:r>
            <a:r>
              <a:rPr lang="en-GB" dirty="0"/>
              <a:t> </a:t>
            </a:r>
            <a:r>
              <a:rPr lang="en-GB" dirty="0" err="1"/>
              <a:t>addysg</a:t>
            </a:r>
            <a:r>
              <a:rPr lang="en-GB" dirty="0"/>
              <a:t> </a:t>
            </a:r>
            <a:r>
              <a:rPr lang="en-GB" dirty="0" err="1"/>
              <a:t>yw</a:t>
            </a:r>
            <a:r>
              <a:rPr lang="en-GB" dirty="0"/>
              <a:t> </a:t>
            </a:r>
            <a:r>
              <a:rPr lang="en-GB" dirty="0" err="1" smtClean="0"/>
              <a:t>gweithio’n</a:t>
            </a:r>
            <a:r>
              <a:rPr lang="en-GB" dirty="0" smtClean="0"/>
              <a:t> </a:t>
            </a:r>
            <a:r>
              <a:rPr lang="en-GB" dirty="0" err="1" smtClean="0"/>
              <a:t>hapus</a:t>
            </a:r>
            <a:r>
              <a:rPr lang="en-GB" dirty="0" smtClean="0"/>
              <a:t> a </a:t>
            </a:r>
            <a:r>
              <a:rPr lang="en-GB" dirty="0" err="1" smtClean="0"/>
              <a:t>darganfod</a:t>
            </a:r>
            <a:r>
              <a:rPr lang="en-GB" dirty="0" smtClean="0"/>
              <a:t> </a:t>
            </a:r>
            <a:r>
              <a:rPr lang="en-GB" dirty="0" err="1"/>
              <a:t>hapusrwydd</a:t>
            </a:r>
            <a:endParaRPr lang="en-GB" dirty="0"/>
          </a:p>
          <a:p>
            <a:r>
              <a:rPr lang="en-GB" dirty="0" err="1"/>
              <a:t>A</a:t>
            </a:r>
            <a:r>
              <a:rPr lang="en-GB" dirty="0" err="1" smtClean="0"/>
              <a:t>ddysg</a:t>
            </a:r>
            <a:r>
              <a:rPr lang="en-GB" dirty="0" smtClean="0"/>
              <a:t> yn ymwneud gyda </a:t>
            </a:r>
            <a:r>
              <a:rPr lang="en-GB" dirty="0" err="1" smtClean="0"/>
              <a:t>datblygiad</a:t>
            </a:r>
            <a:r>
              <a:rPr lang="en-GB" dirty="0" smtClean="0"/>
              <a:t> </a:t>
            </a:r>
            <a:r>
              <a:rPr lang="en-GB" dirty="0" err="1" smtClean="0"/>
              <a:t>gwybyddol</a:t>
            </a:r>
            <a:r>
              <a:rPr lang="en-GB" dirty="0" smtClean="0"/>
              <a:t> </a:t>
            </a:r>
            <a:r>
              <a:rPr lang="en-GB" dirty="0"/>
              <a:t>ac </a:t>
            </a:r>
            <a:r>
              <a:rPr lang="en-GB" dirty="0" err="1" smtClean="0"/>
              <a:t>emosiynol</a:t>
            </a:r>
            <a:r>
              <a:rPr lang="en-GB" dirty="0" smtClean="0"/>
              <a:t> </a:t>
            </a:r>
            <a:endParaRPr lang="en-GB" dirty="0"/>
          </a:p>
          <a:p>
            <a:r>
              <a:rPr lang="en-GB" dirty="0" err="1"/>
              <a:t>D</a:t>
            </a:r>
            <a:r>
              <a:rPr lang="en-GB" dirty="0" err="1" smtClean="0"/>
              <a:t>isgyblaeth</a:t>
            </a:r>
            <a:r>
              <a:rPr lang="en-GB" dirty="0" smtClean="0"/>
              <a:t> </a:t>
            </a:r>
            <a:r>
              <a:rPr lang="en-GB" dirty="0"/>
              <a:t>a </a:t>
            </a:r>
            <a:r>
              <a:rPr lang="en-GB" dirty="0" err="1"/>
              <a:t>chosb</a:t>
            </a:r>
            <a:r>
              <a:rPr lang="en-GB" dirty="0"/>
              <a:t> yn </a:t>
            </a:r>
            <a:r>
              <a:rPr lang="en-GB" dirty="0" err="1"/>
              <a:t>niweidiol</a:t>
            </a:r>
            <a:r>
              <a:rPr lang="en-GB" dirty="0"/>
              <a:t> </a:t>
            </a:r>
            <a:r>
              <a:rPr lang="en-GB" dirty="0" err="1"/>
              <a:t>i</a:t>
            </a:r>
            <a:r>
              <a:rPr lang="en-GB" dirty="0"/>
              <a:t> </a:t>
            </a:r>
            <a:r>
              <a:rPr lang="en-GB" dirty="0" err="1" smtClean="0"/>
              <a:t>ddatblygiad</a:t>
            </a:r>
            <a:r>
              <a:rPr lang="en-GB" dirty="0" smtClean="0"/>
              <a:t> plant</a:t>
            </a:r>
            <a:endParaRPr lang="en-GB" dirty="0"/>
          </a:p>
          <a:p>
            <a:r>
              <a:rPr lang="en-GB" dirty="0" err="1"/>
              <a:t>R</a:t>
            </a:r>
            <a:r>
              <a:rPr lang="en-GB" dirty="0" err="1" smtClean="0"/>
              <a:t>hyddid</a:t>
            </a:r>
            <a:r>
              <a:rPr lang="en-GB" dirty="0" smtClean="0"/>
              <a:t> </a:t>
            </a:r>
            <a:r>
              <a:rPr lang="en-GB" dirty="0"/>
              <a:t>a </a:t>
            </a:r>
            <a:r>
              <a:rPr lang="en-GB" dirty="0" err="1"/>
              <a:t>thrwydded</a:t>
            </a:r>
            <a:r>
              <a:rPr lang="en-GB" dirty="0"/>
              <a:t> yn wahanol </a:t>
            </a:r>
            <a:r>
              <a:rPr lang="en-GB" dirty="0" smtClean="0"/>
              <a:t>– parch yn </a:t>
            </a:r>
            <a:r>
              <a:rPr lang="en-GB" dirty="0" err="1" smtClean="0"/>
              <a:t>gweithio’r</a:t>
            </a:r>
            <a:r>
              <a:rPr lang="en-GB" dirty="0" smtClean="0"/>
              <a:t> </a:t>
            </a:r>
            <a:r>
              <a:rPr lang="en-GB" dirty="0" err="1" smtClean="0"/>
              <a:t>ddwy</a:t>
            </a:r>
            <a:r>
              <a:rPr lang="en-GB" dirty="0" smtClean="0"/>
              <a:t> ffordd</a:t>
            </a:r>
            <a:endParaRPr lang="en-GB" dirty="0"/>
          </a:p>
          <a:p>
            <a:r>
              <a:rPr lang="en-GB" dirty="0" err="1"/>
              <a:t>Dylai</a:t>
            </a:r>
            <a:r>
              <a:rPr lang="en-GB" dirty="0"/>
              <a:t> dysgu </a:t>
            </a:r>
            <a:r>
              <a:rPr lang="en-GB" dirty="0" smtClean="0"/>
              <a:t>a </a:t>
            </a:r>
            <a:r>
              <a:rPr lang="en-GB" dirty="0" err="1" smtClean="0"/>
              <a:t>datblygiad</a:t>
            </a:r>
            <a:r>
              <a:rPr lang="en-GB" dirty="0" smtClean="0"/>
              <a:t> fod </a:t>
            </a:r>
            <a:r>
              <a:rPr lang="en-GB" dirty="0"/>
              <a:t>yn rhydd o </a:t>
            </a:r>
            <a:r>
              <a:rPr lang="en-GB" dirty="0" err="1"/>
              <a:t>euogrwydd</a:t>
            </a:r>
            <a:r>
              <a:rPr lang="en-GB" dirty="0"/>
              <a:t> </a:t>
            </a:r>
          </a:p>
          <a:p>
            <a:endParaRPr lang="en-GB" dirty="0"/>
          </a:p>
        </p:txBody>
      </p:sp>
      <p:sp>
        <p:nvSpPr>
          <p:cNvPr id="4" name="Content Placeholder 3"/>
          <p:cNvSpPr>
            <a:spLocks noGrp="1"/>
          </p:cNvSpPr>
          <p:nvPr>
            <p:ph sz="half" idx="2"/>
          </p:nvPr>
        </p:nvSpPr>
        <p:spPr>
          <a:xfrm>
            <a:off x="6172200" y="1825624"/>
            <a:ext cx="5181600" cy="4700435"/>
          </a:xfrm>
        </p:spPr>
        <p:style>
          <a:lnRef idx="2">
            <a:schemeClr val="accent6">
              <a:shade val="50000"/>
            </a:schemeClr>
          </a:lnRef>
          <a:fillRef idx="1">
            <a:schemeClr val="accent6"/>
          </a:fillRef>
          <a:effectRef idx="0">
            <a:schemeClr val="accent6"/>
          </a:effectRef>
          <a:fontRef idx="minor">
            <a:schemeClr val="lt1"/>
          </a:fontRef>
        </p:style>
        <p:txBody>
          <a:bodyPr>
            <a:normAutofit fontScale="92500" lnSpcReduction="10000"/>
          </a:bodyPr>
          <a:lstStyle/>
          <a:p>
            <a:r>
              <a:rPr lang="en-GB" dirty="0" smtClean="0"/>
              <a:t>A faith in the goodness of the child</a:t>
            </a:r>
          </a:p>
          <a:p>
            <a:r>
              <a:rPr lang="en-GB" dirty="0" smtClean="0"/>
              <a:t>Aim of education is to work joyfully and find happiness</a:t>
            </a:r>
          </a:p>
          <a:p>
            <a:r>
              <a:rPr lang="en-GB" dirty="0" smtClean="0"/>
              <a:t>Education is about both intellectual and emotional development</a:t>
            </a:r>
          </a:p>
          <a:p>
            <a:r>
              <a:rPr lang="en-GB" dirty="0" smtClean="0"/>
              <a:t>Discipline and punishment is harmful to child development</a:t>
            </a:r>
          </a:p>
          <a:p>
            <a:r>
              <a:rPr lang="en-GB" dirty="0" smtClean="0"/>
              <a:t>Freedom doesn’t mean licence – respect is a two way process</a:t>
            </a:r>
          </a:p>
          <a:p>
            <a:r>
              <a:rPr lang="en-GB" dirty="0" smtClean="0"/>
              <a:t>Learning and development needs to be free from guilt</a:t>
            </a:r>
          </a:p>
          <a:p>
            <a:pPr marL="0" indent="0" algn="r">
              <a:buNone/>
            </a:pPr>
            <a:r>
              <a:rPr lang="en-GB" dirty="0" smtClean="0"/>
              <a:t>Aubrey and Riley 2017</a:t>
            </a:r>
            <a:endParaRPr lang="en-GB" dirty="0"/>
          </a:p>
        </p:txBody>
      </p:sp>
    </p:spTree>
    <p:extLst>
      <p:ext uri="{BB962C8B-B14F-4D97-AF65-F5344CB8AC3E}">
        <p14:creationId xmlns:p14="http://schemas.microsoft.com/office/powerpoint/2010/main" val="192115745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098" y="943391"/>
            <a:ext cx="10515600" cy="1325563"/>
          </a:xfrm>
        </p:spPr>
        <p:txBody>
          <a:bodyPr>
            <a:normAutofit/>
          </a:bodyPr>
          <a:lstStyle/>
          <a:p>
            <a:pPr algn="ctr"/>
            <a:r>
              <a:rPr lang="en-GB" sz="4800" dirty="0" smtClean="0"/>
              <a:t>A.S. Neill </a:t>
            </a:r>
            <a:endParaRPr lang="en-GB" sz="4800" dirty="0"/>
          </a:p>
        </p:txBody>
      </p:sp>
      <p:sp>
        <p:nvSpPr>
          <p:cNvPr id="4" name="Content Placeholder 3"/>
          <p:cNvSpPr>
            <a:spLocks noGrp="1"/>
          </p:cNvSpPr>
          <p:nvPr>
            <p:ph sz="half" idx="1"/>
          </p:nvPr>
        </p:nvSpPr>
        <p:spPr>
          <a:xfrm>
            <a:off x="838200" y="3725839"/>
            <a:ext cx="5181600" cy="2451123"/>
          </a:xfrm>
        </p:spPr>
        <p:txBody>
          <a:bodyPr>
            <a:normAutofit lnSpcReduction="10000"/>
          </a:bodyPr>
          <a:lstStyle/>
          <a:p>
            <a:r>
              <a:rPr lang="en-GB" dirty="0" err="1"/>
              <a:t>Gwyliwch</a:t>
            </a:r>
            <a:r>
              <a:rPr lang="en-GB" dirty="0"/>
              <a:t> y </a:t>
            </a:r>
            <a:r>
              <a:rPr lang="en-GB" dirty="0" err="1" smtClean="0"/>
              <a:t>fideo</a:t>
            </a:r>
            <a:r>
              <a:rPr lang="en-GB" dirty="0" smtClean="0"/>
              <a:t> </a:t>
            </a:r>
            <a:r>
              <a:rPr lang="en-GB" dirty="0"/>
              <a:t>o A.S. </a:t>
            </a:r>
            <a:r>
              <a:rPr lang="en-GB" dirty="0" smtClean="0"/>
              <a:t>Neill </a:t>
            </a:r>
            <a:r>
              <a:rPr lang="en-GB" dirty="0"/>
              <a:t>yn </a:t>
            </a:r>
            <a:r>
              <a:rPr lang="en-GB" dirty="0" err="1"/>
              <a:t>trafod</a:t>
            </a:r>
            <a:r>
              <a:rPr lang="en-GB" dirty="0"/>
              <a:t> </a:t>
            </a:r>
            <a:r>
              <a:rPr lang="en-GB" dirty="0" smtClean="0"/>
              <a:t>ei </a:t>
            </a:r>
            <a:r>
              <a:rPr lang="en-GB" dirty="0" err="1" smtClean="0"/>
              <a:t>athroniaeth</a:t>
            </a:r>
            <a:r>
              <a:rPr lang="en-GB" dirty="0" smtClean="0"/>
              <a:t> am </a:t>
            </a:r>
            <a:r>
              <a:rPr lang="en-GB" dirty="0" err="1" smtClean="0"/>
              <a:t>addysg</a:t>
            </a:r>
            <a:r>
              <a:rPr lang="en-GB" dirty="0"/>
              <a:t>. </a:t>
            </a:r>
          </a:p>
          <a:p>
            <a:endParaRPr lang="en-GB" dirty="0"/>
          </a:p>
          <a:p>
            <a:r>
              <a:rPr lang="en-GB" dirty="0" err="1"/>
              <a:t>Nodwch</a:t>
            </a:r>
            <a:r>
              <a:rPr lang="en-GB" dirty="0"/>
              <a:t> </a:t>
            </a:r>
            <a:r>
              <a:rPr lang="en-GB" dirty="0" err="1"/>
              <a:t>b</a:t>
            </a:r>
            <a:r>
              <a:rPr lang="en-GB" dirty="0" err="1" smtClean="0"/>
              <a:t>rif</a:t>
            </a:r>
            <a:r>
              <a:rPr lang="en-GB" dirty="0" smtClean="0"/>
              <a:t> </a:t>
            </a:r>
            <a:r>
              <a:rPr lang="en-GB" dirty="0" err="1"/>
              <a:t>g</a:t>
            </a:r>
            <a:r>
              <a:rPr lang="en-GB" dirty="0" err="1" smtClean="0"/>
              <a:t>redoau</a:t>
            </a:r>
            <a:r>
              <a:rPr lang="en-GB" dirty="0" smtClean="0"/>
              <a:t> Neill. </a:t>
            </a:r>
            <a:endParaRPr lang="en-GB" dirty="0"/>
          </a:p>
          <a:p>
            <a:endParaRPr lang="en-GB" dirty="0"/>
          </a:p>
        </p:txBody>
      </p:sp>
      <p:sp>
        <p:nvSpPr>
          <p:cNvPr id="5" name="Content Placeholder 4"/>
          <p:cNvSpPr>
            <a:spLocks noGrp="1"/>
          </p:cNvSpPr>
          <p:nvPr>
            <p:ph sz="half" idx="2"/>
          </p:nvPr>
        </p:nvSpPr>
        <p:spPr>
          <a:xfrm>
            <a:off x="6172200" y="3671247"/>
            <a:ext cx="5181600" cy="2505715"/>
          </a:xfrm>
        </p:spPr>
        <p:txBody>
          <a:bodyPr>
            <a:normAutofit lnSpcReduction="10000"/>
          </a:bodyPr>
          <a:lstStyle/>
          <a:p>
            <a:r>
              <a:rPr lang="en-GB" dirty="0" smtClean="0"/>
              <a:t>Watch the </a:t>
            </a:r>
            <a:r>
              <a:rPr lang="en-GB" dirty="0" smtClean="0">
                <a:hlinkClick r:id="rId2"/>
              </a:rPr>
              <a:t>following video </a:t>
            </a:r>
            <a:r>
              <a:rPr lang="en-GB" dirty="0" smtClean="0"/>
              <a:t>of A.S. Neill discussing his philosophy of education. </a:t>
            </a:r>
          </a:p>
          <a:p>
            <a:pPr marL="0" indent="0">
              <a:buNone/>
            </a:pPr>
            <a:endParaRPr lang="en-GB" dirty="0" smtClean="0"/>
          </a:p>
          <a:p>
            <a:r>
              <a:rPr lang="en-GB" dirty="0" smtClean="0"/>
              <a:t>Make a note of Neill’s key beliefs. </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316" y="829482"/>
            <a:ext cx="246697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492857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54071" y="199189"/>
            <a:ext cx="10515600" cy="1325563"/>
          </a:xfrm>
        </p:spPr>
        <p:txBody>
          <a:bodyPr>
            <a:normAutofit/>
          </a:bodyPr>
          <a:lstStyle/>
          <a:p>
            <a:pPr algn="ctr"/>
            <a:r>
              <a:rPr lang="en-GB" sz="4800" dirty="0" smtClean="0"/>
              <a:t>A.S. Neill </a:t>
            </a:r>
            <a:endParaRPr lang="en-GB" sz="4800" dirty="0"/>
          </a:p>
        </p:txBody>
      </p:sp>
      <p:sp>
        <p:nvSpPr>
          <p:cNvPr id="5" name="Content Placeholder 4"/>
          <p:cNvSpPr>
            <a:spLocks noGrp="1"/>
          </p:cNvSpPr>
          <p:nvPr>
            <p:ph sz="half" idx="1"/>
          </p:nvPr>
        </p:nvSpPr>
        <p:spPr>
          <a:xfrm>
            <a:off x="373128" y="1917762"/>
            <a:ext cx="5181600" cy="4820104"/>
          </a:xfrm>
        </p:spPr>
        <p:style>
          <a:lnRef idx="2">
            <a:schemeClr val="accent6"/>
          </a:lnRef>
          <a:fillRef idx="1">
            <a:schemeClr val="lt1"/>
          </a:fillRef>
          <a:effectRef idx="0">
            <a:schemeClr val="accent6"/>
          </a:effectRef>
          <a:fontRef idx="minor">
            <a:schemeClr val="dk1"/>
          </a:fontRef>
        </p:style>
        <p:txBody>
          <a:bodyPr>
            <a:normAutofit fontScale="77500" lnSpcReduction="20000"/>
          </a:bodyPr>
          <a:lstStyle/>
          <a:p>
            <a:pPr>
              <a:lnSpc>
                <a:spcPct val="120000"/>
              </a:lnSpc>
            </a:pPr>
            <a:r>
              <a:rPr lang="en-GB" dirty="0" err="1" smtClean="0"/>
              <a:t>Sylfaenydd</a:t>
            </a:r>
            <a:r>
              <a:rPr lang="en-GB" dirty="0" smtClean="0"/>
              <a:t> </a:t>
            </a:r>
            <a:r>
              <a:rPr lang="en-GB" dirty="0"/>
              <a:t>Y</a:t>
            </a:r>
            <a:r>
              <a:rPr lang="en-GB" dirty="0" smtClean="0"/>
              <a:t>sgol </a:t>
            </a:r>
            <a:r>
              <a:rPr lang="en-GB" dirty="0"/>
              <a:t>Summerhill</a:t>
            </a:r>
          </a:p>
          <a:p>
            <a:pPr>
              <a:lnSpc>
                <a:spcPct val="120000"/>
              </a:lnSpc>
            </a:pPr>
            <a:r>
              <a:rPr lang="en-GB" dirty="0"/>
              <a:t>Wedi </a:t>
            </a:r>
            <a:r>
              <a:rPr lang="en-GB" dirty="0" err="1"/>
              <a:t>cael</a:t>
            </a:r>
            <a:r>
              <a:rPr lang="en-GB" dirty="0"/>
              <a:t> ei </a:t>
            </a:r>
            <a:r>
              <a:rPr lang="en-GB" dirty="0" err="1"/>
              <a:t>ddylanwadu</a:t>
            </a:r>
            <a:r>
              <a:rPr lang="en-GB" dirty="0"/>
              <a:t> gan </a:t>
            </a:r>
            <a:r>
              <a:rPr lang="en-GB" dirty="0" err="1" smtClean="0"/>
              <a:t>athroniaeth</a:t>
            </a:r>
            <a:r>
              <a:rPr lang="en-GB" dirty="0" smtClean="0"/>
              <a:t> </a:t>
            </a:r>
            <a:r>
              <a:rPr lang="en-GB" dirty="0" err="1" smtClean="0"/>
              <a:t>Ysgolion</a:t>
            </a:r>
            <a:r>
              <a:rPr lang="en-GB" dirty="0" smtClean="0"/>
              <a:t> </a:t>
            </a:r>
            <a:r>
              <a:rPr lang="en-GB" dirty="0" err="1" smtClean="0"/>
              <a:t>Dynolaidd</a:t>
            </a:r>
            <a:r>
              <a:rPr lang="en-GB" dirty="0" smtClean="0"/>
              <a:t> a </a:t>
            </a:r>
            <a:r>
              <a:rPr lang="en-GB" dirty="0" err="1" smtClean="0"/>
              <a:t>Freudaidd</a:t>
            </a:r>
            <a:r>
              <a:rPr lang="en-GB" dirty="0" smtClean="0"/>
              <a:t> </a:t>
            </a:r>
            <a:endParaRPr lang="en-GB" dirty="0"/>
          </a:p>
          <a:p>
            <a:pPr>
              <a:lnSpc>
                <a:spcPct val="120000"/>
              </a:lnSpc>
            </a:pPr>
            <a:r>
              <a:rPr lang="en-GB" dirty="0" err="1" smtClean="0"/>
              <a:t>Yn</a:t>
            </a:r>
            <a:r>
              <a:rPr lang="en-GB" dirty="0" smtClean="0"/>
              <a:t> </a:t>
            </a:r>
            <a:r>
              <a:rPr lang="en-GB" dirty="0" err="1"/>
              <a:t>c</a:t>
            </a:r>
            <a:r>
              <a:rPr lang="en-GB" dirty="0" err="1" smtClean="0"/>
              <a:t>redu</a:t>
            </a:r>
            <a:r>
              <a:rPr lang="en-GB" dirty="0" smtClean="0"/>
              <a:t> </a:t>
            </a:r>
            <a:r>
              <a:rPr lang="en-GB" dirty="0"/>
              <a:t>bod plant </a:t>
            </a:r>
            <a:r>
              <a:rPr lang="en-GB" dirty="0" err="1"/>
              <a:t>yn</a:t>
            </a:r>
            <a:r>
              <a:rPr lang="en-GB" dirty="0"/>
              <a:t> </a:t>
            </a:r>
            <a:r>
              <a:rPr lang="en-GB" dirty="0" err="1"/>
              <a:t>naturiol</a:t>
            </a:r>
            <a:r>
              <a:rPr lang="en-GB" dirty="0"/>
              <a:t> </a:t>
            </a:r>
            <a:r>
              <a:rPr lang="en-GB" dirty="0" err="1"/>
              <a:t>dda</a:t>
            </a:r>
            <a:endParaRPr lang="en-GB" dirty="0"/>
          </a:p>
          <a:p>
            <a:pPr>
              <a:lnSpc>
                <a:spcPct val="120000"/>
              </a:lnSpc>
            </a:pPr>
            <a:r>
              <a:rPr lang="en-GB" dirty="0"/>
              <a:t>A</a:t>
            </a:r>
            <a:r>
              <a:rPr lang="en-GB" dirty="0" smtClean="0"/>
              <a:t>ngen </a:t>
            </a:r>
            <a:r>
              <a:rPr lang="en-GB" dirty="0" err="1" smtClean="0"/>
              <a:t>wir</a:t>
            </a:r>
            <a:r>
              <a:rPr lang="en-GB" dirty="0" smtClean="0"/>
              <a:t> </a:t>
            </a:r>
            <a:r>
              <a:rPr lang="en-GB" dirty="0" err="1"/>
              <a:t>ddiddordeb</a:t>
            </a:r>
            <a:r>
              <a:rPr lang="en-GB" dirty="0"/>
              <a:t> </a:t>
            </a:r>
            <a:r>
              <a:rPr lang="en-GB" dirty="0" err="1"/>
              <a:t>ar</a:t>
            </a:r>
            <a:r>
              <a:rPr lang="en-GB" dirty="0"/>
              <a:t> gyfer </a:t>
            </a:r>
            <a:r>
              <a:rPr lang="en-GB" dirty="0" err="1" smtClean="0"/>
              <a:t>hybu</a:t>
            </a:r>
            <a:r>
              <a:rPr lang="en-GB" dirty="0" smtClean="0"/>
              <a:t> dysgu </a:t>
            </a:r>
            <a:endParaRPr lang="en-GB" dirty="0"/>
          </a:p>
          <a:p>
            <a:pPr>
              <a:lnSpc>
                <a:spcPct val="120000"/>
              </a:lnSpc>
            </a:pPr>
            <a:r>
              <a:rPr lang="en-GB" dirty="0" err="1"/>
              <a:t>Rhyddid</a:t>
            </a:r>
            <a:r>
              <a:rPr lang="en-GB" dirty="0"/>
              <a:t> – </a:t>
            </a:r>
            <a:r>
              <a:rPr lang="en-GB" dirty="0" smtClean="0"/>
              <a:t>cyn belled ag ei fod </a:t>
            </a:r>
            <a:r>
              <a:rPr lang="en-GB" dirty="0"/>
              <a:t>ddim yn </a:t>
            </a:r>
            <a:r>
              <a:rPr lang="en-GB" dirty="0" err="1"/>
              <a:t>effeithio</a:t>
            </a:r>
            <a:r>
              <a:rPr lang="en-GB" dirty="0"/>
              <a:t> </a:t>
            </a:r>
            <a:r>
              <a:rPr lang="en-GB" dirty="0" err="1"/>
              <a:t>ar</a:t>
            </a:r>
            <a:r>
              <a:rPr lang="en-GB" dirty="0"/>
              <a:t> </a:t>
            </a:r>
            <a:r>
              <a:rPr lang="en-GB" dirty="0" err="1"/>
              <a:t>ryddid</a:t>
            </a:r>
            <a:r>
              <a:rPr lang="en-GB" dirty="0"/>
              <a:t> </a:t>
            </a:r>
            <a:r>
              <a:rPr lang="en-GB" dirty="0" err="1"/>
              <a:t>eraill</a:t>
            </a:r>
            <a:endParaRPr lang="en-GB" dirty="0"/>
          </a:p>
          <a:p>
            <a:pPr>
              <a:lnSpc>
                <a:spcPct val="120000"/>
              </a:lnSpc>
            </a:pPr>
            <a:r>
              <a:rPr lang="en-GB" dirty="0" err="1"/>
              <a:t>Hawl</a:t>
            </a:r>
            <a:r>
              <a:rPr lang="en-GB" dirty="0"/>
              <a:t> </a:t>
            </a:r>
            <a:r>
              <a:rPr lang="en-GB" dirty="0" err="1"/>
              <a:t>i’r</a:t>
            </a:r>
            <a:r>
              <a:rPr lang="en-GB" dirty="0"/>
              <a:t> </a:t>
            </a:r>
            <a:r>
              <a:rPr lang="en-GB" dirty="0" err="1"/>
              <a:t>plentyn</a:t>
            </a:r>
            <a:r>
              <a:rPr lang="en-GB" dirty="0"/>
              <a:t> </a:t>
            </a:r>
            <a:r>
              <a:rPr lang="en-GB" dirty="0" err="1"/>
              <a:t>rheoli</a:t>
            </a:r>
            <a:r>
              <a:rPr lang="en-GB" dirty="0"/>
              <a:t> </a:t>
            </a:r>
            <a:r>
              <a:rPr lang="en-GB" dirty="0" err="1"/>
              <a:t>ei</a:t>
            </a:r>
            <a:r>
              <a:rPr lang="en-GB" dirty="0"/>
              <a:t> </a:t>
            </a:r>
            <a:r>
              <a:rPr lang="en-GB" dirty="0" err="1"/>
              <a:t>hun</a:t>
            </a:r>
            <a:r>
              <a:rPr lang="en-GB" dirty="0"/>
              <a:t> </a:t>
            </a:r>
          </a:p>
          <a:p>
            <a:pPr>
              <a:lnSpc>
                <a:spcPct val="120000"/>
              </a:lnSpc>
            </a:pPr>
            <a:r>
              <a:rPr lang="en-GB" dirty="0"/>
              <a:t>Mae </a:t>
            </a:r>
            <a:r>
              <a:rPr lang="en-GB" dirty="0" err="1"/>
              <a:t>hapusrwydd</a:t>
            </a:r>
            <a:r>
              <a:rPr lang="en-GB" dirty="0"/>
              <a:t> </a:t>
            </a:r>
            <a:r>
              <a:rPr lang="en-GB" dirty="0" err="1"/>
              <a:t>mwy</a:t>
            </a:r>
            <a:r>
              <a:rPr lang="en-GB" dirty="0"/>
              <a:t> </a:t>
            </a:r>
            <a:r>
              <a:rPr lang="en-GB" dirty="0" err="1"/>
              <a:t>pwysig</a:t>
            </a:r>
            <a:r>
              <a:rPr lang="en-GB" dirty="0"/>
              <a:t> </a:t>
            </a:r>
            <a:r>
              <a:rPr lang="en-GB" dirty="0" err="1" smtClean="0"/>
              <a:t>na</a:t>
            </a:r>
            <a:r>
              <a:rPr lang="en-GB" dirty="0" smtClean="0"/>
              <a:t> </a:t>
            </a:r>
            <a:r>
              <a:rPr lang="en-GB" dirty="0" err="1"/>
              <a:t>datblygiad</a:t>
            </a:r>
            <a:r>
              <a:rPr lang="en-GB" dirty="0"/>
              <a:t> </a:t>
            </a:r>
            <a:r>
              <a:rPr lang="en-GB" dirty="0" err="1" smtClean="0"/>
              <a:t>deallusol</a:t>
            </a:r>
            <a:endParaRPr lang="en-GB" dirty="0"/>
          </a:p>
        </p:txBody>
      </p:sp>
      <p:sp>
        <p:nvSpPr>
          <p:cNvPr id="6" name="Content Placeholder 5"/>
          <p:cNvSpPr>
            <a:spLocks noGrp="1"/>
          </p:cNvSpPr>
          <p:nvPr>
            <p:ph sz="half" idx="2"/>
          </p:nvPr>
        </p:nvSpPr>
        <p:spPr>
          <a:xfrm>
            <a:off x="6110207" y="1917762"/>
            <a:ext cx="5181600" cy="4715511"/>
          </a:xfrm>
        </p:spPr>
        <p:style>
          <a:lnRef idx="2">
            <a:schemeClr val="accent6">
              <a:shade val="50000"/>
            </a:schemeClr>
          </a:lnRef>
          <a:fillRef idx="1">
            <a:schemeClr val="accent6"/>
          </a:fillRef>
          <a:effectRef idx="0">
            <a:schemeClr val="accent6"/>
          </a:effectRef>
          <a:fontRef idx="minor">
            <a:schemeClr val="lt1"/>
          </a:fontRef>
        </p:style>
        <p:txBody>
          <a:bodyPr>
            <a:normAutofit fontScale="77500" lnSpcReduction="20000"/>
          </a:bodyPr>
          <a:lstStyle/>
          <a:p>
            <a:r>
              <a:rPr lang="en-GB" dirty="0" smtClean="0"/>
              <a:t>Founder of Summerhill School</a:t>
            </a:r>
          </a:p>
          <a:p>
            <a:r>
              <a:rPr lang="en-GB" dirty="0" smtClean="0"/>
              <a:t>Influenced by Humanistic and Freudian schools of thought </a:t>
            </a:r>
          </a:p>
          <a:p>
            <a:r>
              <a:rPr lang="en-GB" dirty="0" smtClean="0"/>
              <a:t>Importance of nature </a:t>
            </a:r>
          </a:p>
          <a:p>
            <a:r>
              <a:rPr lang="en-GB" dirty="0" smtClean="0"/>
              <a:t>Children are innately good </a:t>
            </a:r>
          </a:p>
          <a:p>
            <a:r>
              <a:rPr lang="en-GB" dirty="0" smtClean="0"/>
              <a:t>Genuine interest is a prerequisite for learning </a:t>
            </a:r>
          </a:p>
          <a:p>
            <a:r>
              <a:rPr lang="en-GB" dirty="0" smtClean="0"/>
              <a:t>Freedom – as long as it does not encroach on another’s freedom</a:t>
            </a:r>
          </a:p>
          <a:p>
            <a:r>
              <a:rPr lang="en-GB" dirty="0" smtClean="0"/>
              <a:t>Children should be allowed to self-govern – role of self-determination </a:t>
            </a:r>
          </a:p>
          <a:p>
            <a:r>
              <a:rPr lang="en-GB" dirty="0" smtClean="0"/>
              <a:t>Happiness is just as important as intellectual development</a:t>
            </a:r>
          </a:p>
        </p:txBody>
      </p:sp>
      <p:sp>
        <p:nvSpPr>
          <p:cNvPr id="7" name="Cloud Callout 6"/>
          <p:cNvSpPr/>
          <p:nvPr/>
        </p:nvSpPr>
        <p:spPr>
          <a:xfrm>
            <a:off x="1414240" y="3769744"/>
            <a:ext cx="3795386" cy="2113764"/>
          </a:xfrm>
          <a:prstGeom prst="cloudCallout">
            <a:avLst>
              <a:gd name="adj1" fmla="val -50206"/>
              <a:gd name="adj2" fmla="val 72556"/>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sz="2400" dirty="0"/>
          </a:p>
          <a:p>
            <a:pPr algn="ctr"/>
            <a:r>
              <a:rPr lang="en-GB" sz="2400" dirty="0" smtClean="0"/>
              <a:t>Cysylltiad a </a:t>
            </a:r>
            <a:r>
              <a:rPr lang="en-GB" sz="2400" dirty="0" err="1" smtClean="0"/>
              <a:t>damcaniaethwyr</a:t>
            </a:r>
            <a:r>
              <a:rPr lang="en-GB" sz="2400" dirty="0" smtClean="0"/>
              <a:t>?</a:t>
            </a:r>
          </a:p>
          <a:p>
            <a:pPr algn="ctr"/>
            <a:r>
              <a:rPr lang="en-GB" sz="2400" dirty="0" err="1" smtClean="0"/>
              <a:t>Esiamplau</a:t>
            </a:r>
            <a:r>
              <a:rPr lang="en-GB" sz="2400" dirty="0" smtClean="0"/>
              <a:t> o </a:t>
            </a:r>
            <a:r>
              <a:rPr lang="en-GB" sz="2400" dirty="0" err="1" smtClean="0"/>
              <a:t>fywyd</a:t>
            </a:r>
            <a:r>
              <a:rPr lang="en-GB" sz="2400" dirty="0" smtClean="0"/>
              <a:t> go iawn?</a:t>
            </a:r>
          </a:p>
          <a:p>
            <a:pPr algn="ctr"/>
            <a:endParaRPr lang="en-GB" sz="2400" dirty="0"/>
          </a:p>
        </p:txBody>
      </p:sp>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9028" y="364214"/>
            <a:ext cx="1801757" cy="13495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Cloud Callout 8"/>
          <p:cNvSpPr/>
          <p:nvPr/>
        </p:nvSpPr>
        <p:spPr>
          <a:xfrm>
            <a:off x="7496421" y="4123426"/>
            <a:ext cx="3795386" cy="1825487"/>
          </a:xfrm>
          <a:prstGeom prst="cloudCallout">
            <a:avLst>
              <a:gd name="adj1" fmla="val -50206"/>
              <a:gd name="adj2" fmla="val 72556"/>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sz="2400" dirty="0" smtClean="0">
              <a:solidFill>
                <a:schemeClr val="tx1"/>
              </a:solidFill>
            </a:endParaRPr>
          </a:p>
          <a:p>
            <a:pPr algn="ctr"/>
            <a:r>
              <a:rPr lang="en-GB" sz="2400" dirty="0" smtClean="0">
                <a:solidFill>
                  <a:schemeClr val="tx1"/>
                </a:solidFill>
              </a:rPr>
              <a:t>Link to </a:t>
            </a:r>
            <a:r>
              <a:rPr lang="en-GB" sz="2400" dirty="0" smtClean="0">
                <a:solidFill>
                  <a:schemeClr val="tx1"/>
                </a:solidFill>
              </a:rPr>
              <a:t>theorists?   Real life examples?</a:t>
            </a:r>
          </a:p>
          <a:p>
            <a:pPr algn="ctr"/>
            <a:endParaRPr lang="en-GB" sz="2400" dirty="0"/>
          </a:p>
        </p:txBody>
      </p:sp>
    </p:spTree>
    <p:extLst>
      <p:ext uri="{BB962C8B-B14F-4D97-AF65-F5344CB8AC3E}">
        <p14:creationId xmlns:p14="http://schemas.microsoft.com/office/powerpoint/2010/main" val="2550465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2197" y="297457"/>
            <a:ext cx="7336971" cy="1580329"/>
          </a:xfrm>
        </p:spPr>
        <p:txBody>
          <a:bodyPr>
            <a:normAutofit fontScale="90000"/>
          </a:bodyPr>
          <a:lstStyle/>
          <a:p>
            <a:pPr algn="ctr"/>
            <a:r>
              <a:rPr lang="en-GB" dirty="0" smtClean="0">
                <a:solidFill>
                  <a:schemeClr val="accent6">
                    <a:lumMod val="75000"/>
                  </a:schemeClr>
                </a:solidFill>
              </a:rPr>
              <a:t>Ysgol Summerhill </a:t>
            </a:r>
            <a:br>
              <a:rPr lang="en-GB" dirty="0" smtClean="0">
                <a:solidFill>
                  <a:schemeClr val="accent6">
                    <a:lumMod val="75000"/>
                  </a:schemeClr>
                </a:solidFill>
              </a:rPr>
            </a:br>
            <a:r>
              <a:rPr lang="en-GB" dirty="0" err="1" smtClean="0"/>
              <a:t>Summerhill</a:t>
            </a:r>
            <a:r>
              <a:rPr lang="en-GB" dirty="0" smtClean="0"/>
              <a:t> School </a:t>
            </a:r>
            <a:br>
              <a:rPr lang="en-GB" dirty="0" smtClean="0"/>
            </a:br>
            <a:r>
              <a:rPr lang="en-GB" dirty="0" smtClean="0"/>
              <a:t>(</a:t>
            </a:r>
            <a:r>
              <a:rPr lang="en-GB" dirty="0" err="1" smtClean="0"/>
              <a:t>A.S.Neill</a:t>
            </a:r>
            <a:r>
              <a:rPr lang="en-GB" dirty="0" smtClean="0"/>
              <a:t>) </a:t>
            </a:r>
            <a:endParaRPr lang="en-GB" dirty="0"/>
          </a:p>
        </p:txBody>
      </p:sp>
      <p:sp>
        <p:nvSpPr>
          <p:cNvPr id="3" name="Content Placeholder 2"/>
          <p:cNvSpPr>
            <a:spLocks noGrp="1"/>
          </p:cNvSpPr>
          <p:nvPr>
            <p:ph idx="1"/>
          </p:nvPr>
        </p:nvSpPr>
        <p:spPr>
          <a:xfrm>
            <a:off x="5992022" y="2566041"/>
            <a:ext cx="5946227" cy="3981716"/>
          </a:xfrm>
        </p:spPr>
        <p:style>
          <a:lnRef idx="1">
            <a:schemeClr val="accent6"/>
          </a:lnRef>
          <a:fillRef idx="2">
            <a:schemeClr val="accent6"/>
          </a:fillRef>
          <a:effectRef idx="1">
            <a:schemeClr val="accent6"/>
          </a:effectRef>
          <a:fontRef idx="minor">
            <a:schemeClr val="dk1"/>
          </a:fontRef>
        </p:style>
        <p:txBody>
          <a:bodyPr>
            <a:normAutofit fontScale="92500"/>
          </a:bodyPr>
          <a:lstStyle/>
          <a:p>
            <a:r>
              <a:rPr lang="en-GB" dirty="0" smtClean="0"/>
              <a:t>Democratic, self-governing school.</a:t>
            </a:r>
          </a:p>
          <a:p>
            <a:r>
              <a:rPr lang="en-GB" dirty="0" smtClean="0"/>
              <a:t>Adults and children have equal status.</a:t>
            </a:r>
          </a:p>
          <a:p>
            <a:r>
              <a:rPr lang="en-GB" dirty="0"/>
              <a:t>I</a:t>
            </a:r>
            <a:r>
              <a:rPr lang="en-GB" dirty="0" smtClean="0"/>
              <a:t>nformal environment. First names only. </a:t>
            </a:r>
          </a:p>
          <a:p>
            <a:r>
              <a:rPr lang="en-GB" dirty="0" smtClean="0"/>
              <a:t>Children can choose their own path in life – including lessons.</a:t>
            </a:r>
          </a:p>
          <a:p>
            <a:r>
              <a:rPr lang="en-GB" dirty="0" smtClean="0"/>
              <a:t>Learning takes place outside class in a casual environment.</a:t>
            </a:r>
          </a:p>
          <a:p>
            <a:r>
              <a:rPr lang="en-GB" dirty="0" smtClean="0"/>
              <a:t>Unlimited opportunities for play (which is believed is how children learn best). </a:t>
            </a:r>
            <a:endParaRPr lang="en-GB" dirty="0"/>
          </a:p>
        </p:txBody>
      </p:sp>
      <p:pic>
        <p:nvPicPr>
          <p:cNvPr id="6" name="Picture 5"/>
          <p:cNvPicPr>
            <a:picLocks noChangeAspect="1"/>
          </p:cNvPicPr>
          <p:nvPr/>
        </p:nvPicPr>
        <p:blipFill>
          <a:blip r:embed="rId2"/>
          <a:stretch>
            <a:fillRect/>
          </a:stretch>
        </p:blipFill>
        <p:spPr>
          <a:xfrm>
            <a:off x="838200" y="110359"/>
            <a:ext cx="3978729" cy="1767427"/>
          </a:xfrm>
          <a:prstGeom prst="rect">
            <a:avLst/>
          </a:prstGeom>
        </p:spPr>
      </p:pic>
      <p:sp>
        <p:nvSpPr>
          <p:cNvPr id="7" name="TextBox 6"/>
          <p:cNvSpPr txBox="1"/>
          <p:nvPr/>
        </p:nvSpPr>
        <p:spPr>
          <a:xfrm>
            <a:off x="375557" y="2310130"/>
            <a:ext cx="5355772" cy="4154984"/>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285750" indent="-285750">
              <a:buFont typeface="Arial" panose="020B0604020202020204" pitchFamily="34" charset="0"/>
              <a:buChar char="•"/>
            </a:pPr>
            <a:r>
              <a:rPr lang="en-GB" sz="2200" dirty="0" err="1" smtClean="0">
                <a:solidFill>
                  <a:schemeClr val="accent6">
                    <a:lumMod val="75000"/>
                  </a:schemeClr>
                </a:solidFill>
              </a:rPr>
              <a:t>Democrataidd</a:t>
            </a:r>
            <a:r>
              <a:rPr lang="en-GB" sz="2200" dirty="0" smtClean="0">
                <a:solidFill>
                  <a:schemeClr val="accent6">
                    <a:lumMod val="75000"/>
                  </a:schemeClr>
                </a:solidFill>
              </a:rPr>
              <a:t> – ysgol </a:t>
            </a:r>
            <a:r>
              <a:rPr lang="en-GB" sz="2200" dirty="0" err="1" smtClean="0">
                <a:solidFill>
                  <a:schemeClr val="accent6">
                    <a:lumMod val="75000"/>
                  </a:schemeClr>
                </a:solidFill>
              </a:rPr>
              <a:t>hunan-lywodraethol</a:t>
            </a:r>
            <a:r>
              <a:rPr lang="en-GB" sz="2200" dirty="0" smtClean="0">
                <a:solidFill>
                  <a:schemeClr val="accent6">
                    <a:lumMod val="75000"/>
                  </a:schemeClr>
                </a:solidFill>
              </a:rPr>
              <a:t> </a:t>
            </a:r>
            <a:endParaRPr lang="en-GB" sz="2200" dirty="0" smtClean="0">
              <a:solidFill>
                <a:schemeClr val="accent6">
                  <a:lumMod val="75000"/>
                </a:schemeClr>
              </a:solidFill>
            </a:endParaRPr>
          </a:p>
          <a:p>
            <a:pPr marL="285750" indent="-285750">
              <a:buFont typeface="Arial" panose="020B0604020202020204" pitchFamily="34" charset="0"/>
              <a:buChar char="•"/>
            </a:pPr>
            <a:r>
              <a:rPr lang="en-GB" sz="2200" dirty="0" err="1">
                <a:solidFill>
                  <a:schemeClr val="accent6">
                    <a:lumMod val="75000"/>
                  </a:schemeClr>
                </a:solidFill>
              </a:rPr>
              <a:t>O</a:t>
            </a:r>
            <a:r>
              <a:rPr lang="en-GB" sz="2200" dirty="0" err="1" smtClean="0">
                <a:solidFill>
                  <a:schemeClr val="accent6">
                    <a:lumMod val="75000"/>
                  </a:schemeClr>
                </a:solidFill>
              </a:rPr>
              <a:t>edolion</a:t>
            </a:r>
            <a:r>
              <a:rPr lang="en-GB" sz="2200" dirty="0" smtClean="0">
                <a:solidFill>
                  <a:schemeClr val="accent6">
                    <a:lumMod val="75000"/>
                  </a:schemeClr>
                </a:solidFill>
              </a:rPr>
              <a:t> </a:t>
            </a:r>
            <a:r>
              <a:rPr lang="en-GB" sz="2200" dirty="0" smtClean="0">
                <a:solidFill>
                  <a:schemeClr val="accent6">
                    <a:lumMod val="75000"/>
                  </a:schemeClr>
                </a:solidFill>
              </a:rPr>
              <a:t>a </a:t>
            </a:r>
            <a:r>
              <a:rPr lang="en-GB" sz="2200" dirty="0" err="1" smtClean="0">
                <a:solidFill>
                  <a:schemeClr val="accent6">
                    <a:lumMod val="75000"/>
                  </a:schemeClr>
                </a:solidFill>
              </a:rPr>
              <a:t>phlant</a:t>
            </a:r>
            <a:r>
              <a:rPr lang="en-GB" sz="2200" dirty="0" smtClean="0">
                <a:solidFill>
                  <a:schemeClr val="accent6">
                    <a:lumMod val="75000"/>
                  </a:schemeClr>
                </a:solidFill>
              </a:rPr>
              <a:t> </a:t>
            </a:r>
            <a:r>
              <a:rPr lang="en-GB" sz="2000" dirty="0">
                <a:solidFill>
                  <a:schemeClr val="accent6">
                    <a:lumMod val="75000"/>
                  </a:schemeClr>
                </a:solidFill>
                <a:latin typeface="Trebuchet MS" panose="020B0603020202020204" pitchFamily="34" charset="0"/>
              </a:rPr>
              <a:t>â</a:t>
            </a:r>
            <a:r>
              <a:rPr lang="en-GB" sz="2200" dirty="0" smtClean="0">
                <a:solidFill>
                  <a:schemeClr val="accent6">
                    <a:lumMod val="75000"/>
                  </a:schemeClr>
                </a:solidFill>
              </a:rPr>
              <a:t> </a:t>
            </a:r>
            <a:r>
              <a:rPr lang="en-GB" sz="2200" dirty="0" err="1" smtClean="0">
                <a:solidFill>
                  <a:schemeClr val="accent6">
                    <a:lumMod val="75000"/>
                  </a:schemeClr>
                </a:solidFill>
              </a:rPr>
              <a:t>statws</a:t>
            </a:r>
            <a:r>
              <a:rPr lang="en-GB" sz="2200" dirty="0" smtClean="0">
                <a:solidFill>
                  <a:schemeClr val="accent6">
                    <a:lumMod val="75000"/>
                  </a:schemeClr>
                </a:solidFill>
              </a:rPr>
              <a:t> </a:t>
            </a:r>
            <a:r>
              <a:rPr lang="en-GB" sz="2200" dirty="0" err="1" smtClean="0">
                <a:solidFill>
                  <a:schemeClr val="accent6">
                    <a:lumMod val="75000"/>
                  </a:schemeClr>
                </a:solidFill>
              </a:rPr>
              <a:t>hafal</a:t>
            </a:r>
            <a:endParaRPr lang="en-GB" sz="2200" dirty="0" smtClean="0">
              <a:solidFill>
                <a:schemeClr val="accent6">
                  <a:lumMod val="75000"/>
                </a:schemeClr>
              </a:solidFill>
            </a:endParaRPr>
          </a:p>
          <a:p>
            <a:pPr marL="285750" indent="-285750">
              <a:buFont typeface="Arial" panose="020B0604020202020204" pitchFamily="34" charset="0"/>
              <a:buChar char="•"/>
            </a:pPr>
            <a:r>
              <a:rPr lang="en-GB" sz="2200" dirty="0" err="1" smtClean="0">
                <a:solidFill>
                  <a:schemeClr val="accent6">
                    <a:lumMod val="75000"/>
                  </a:schemeClr>
                </a:solidFill>
              </a:rPr>
              <a:t>Awyrgylch</a:t>
            </a:r>
            <a:r>
              <a:rPr lang="en-GB" sz="2200" dirty="0" smtClean="0">
                <a:solidFill>
                  <a:schemeClr val="accent6">
                    <a:lumMod val="75000"/>
                  </a:schemeClr>
                </a:solidFill>
              </a:rPr>
              <a:t> </a:t>
            </a:r>
            <a:r>
              <a:rPr lang="en-GB" sz="2200" dirty="0" err="1" smtClean="0">
                <a:solidFill>
                  <a:schemeClr val="accent6">
                    <a:lumMod val="75000"/>
                  </a:schemeClr>
                </a:solidFill>
              </a:rPr>
              <a:t>anffurfiol</a:t>
            </a:r>
            <a:r>
              <a:rPr lang="en-GB" sz="2200" dirty="0" smtClean="0">
                <a:solidFill>
                  <a:schemeClr val="accent6">
                    <a:lumMod val="75000"/>
                  </a:schemeClr>
                </a:solidFill>
              </a:rPr>
              <a:t>. </a:t>
            </a:r>
            <a:r>
              <a:rPr lang="en-GB" sz="2200" dirty="0" err="1" smtClean="0">
                <a:solidFill>
                  <a:schemeClr val="accent6">
                    <a:lumMod val="75000"/>
                  </a:schemeClr>
                </a:solidFill>
              </a:rPr>
              <a:t>Enwau</a:t>
            </a:r>
            <a:r>
              <a:rPr lang="en-GB" sz="2200" dirty="0" smtClean="0">
                <a:solidFill>
                  <a:schemeClr val="accent6">
                    <a:lumMod val="75000"/>
                  </a:schemeClr>
                </a:solidFill>
              </a:rPr>
              <a:t> </a:t>
            </a:r>
            <a:r>
              <a:rPr lang="en-GB" sz="2200" dirty="0" err="1" smtClean="0">
                <a:solidFill>
                  <a:schemeClr val="accent6">
                    <a:lumMod val="75000"/>
                  </a:schemeClr>
                </a:solidFill>
              </a:rPr>
              <a:t>cyntaf</a:t>
            </a:r>
            <a:r>
              <a:rPr lang="en-GB" sz="2200" dirty="0" smtClean="0">
                <a:solidFill>
                  <a:schemeClr val="accent6">
                    <a:lumMod val="75000"/>
                  </a:schemeClr>
                </a:solidFill>
              </a:rPr>
              <a:t> </a:t>
            </a:r>
            <a:r>
              <a:rPr lang="en-GB" sz="2200" dirty="0" err="1" smtClean="0">
                <a:solidFill>
                  <a:schemeClr val="accent6">
                    <a:lumMod val="75000"/>
                  </a:schemeClr>
                </a:solidFill>
              </a:rPr>
              <a:t>yn</a:t>
            </a:r>
            <a:r>
              <a:rPr lang="en-GB" sz="2200" dirty="0" smtClean="0">
                <a:solidFill>
                  <a:schemeClr val="accent6">
                    <a:lumMod val="75000"/>
                  </a:schemeClr>
                </a:solidFill>
              </a:rPr>
              <a:t> </a:t>
            </a:r>
            <a:r>
              <a:rPr lang="en-GB" sz="2200" dirty="0" err="1" smtClean="0">
                <a:solidFill>
                  <a:schemeClr val="accent6">
                    <a:lumMod val="75000"/>
                  </a:schemeClr>
                </a:solidFill>
              </a:rPr>
              <a:t>unig</a:t>
            </a:r>
            <a:r>
              <a:rPr lang="en-GB" sz="2200" dirty="0" smtClean="0">
                <a:solidFill>
                  <a:schemeClr val="accent6">
                    <a:lumMod val="75000"/>
                  </a:schemeClr>
                </a:solidFill>
              </a:rPr>
              <a:t>.</a:t>
            </a:r>
          </a:p>
          <a:p>
            <a:pPr marL="285750" indent="-285750">
              <a:buFont typeface="Arial" panose="020B0604020202020204" pitchFamily="34" charset="0"/>
              <a:buChar char="•"/>
            </a:pPr>
            <a:r>
              <a:rPr lang="en-GB" sz="2200" dirty="0">
                <a:solidFill>
                  <a:schemeClr val="accent6">
                    <a:lumMod val="75000"/>
                  </a:schemeClr>
                </a:solidFill>
              </a:rPr>
              <a:t>P</a:t>
            </a:r>
            <a:r>
              <a:rPr lang="en-GB" sz="2200" dirty="0" smtClean="0">
                <a:solidFill>
                  <a:schemeClr val="accent6">
                    <a:lumMod val="75000"/>
                  </a:schemeClr>
                </a:solidFill>
              </a:rPr>
              <a:t>lant </a:t>
            </a:r>
            <a:r>
              <a:rPr lang="en-GB" sz="2200" dirty="0" smtClean="0">
                <a:solidFill>
                  <a:schemeClr val="accent6">
                    <a:lumMod val="75000"/>
                  </a:schemeClr>
                </a:solidFill>
              </a:rPr>
              <a:t>yn </a:t>
            </a:r>
            <a:r>
              <a:rPr lang="en-GB" sz="2200" dirty="0" smtClean="0">
                <a:solidFill>
                  <a:schemeClr val="accent6">
                    <a:lumMod val="75000"/>
                  </a:schemeClr>
                </a:solidFill>
              </a:rPr>
              <a:t>gallu </a:t>
            </a:r>
            <a:r>
              <a:rPr lang="en-GB" sz="2200" dirty="0" err="1" smtClean="0">
                <a:solidFill>
                  <a:schemeClr val="accent6">
                    <a:lumMod val="75000"/>
                  </a:schemeClr>
                </a:solidFill>
              </a:rPr>
              <a:t>dewis</a:t>
            </a:r>
            <a:r>
              <a:rPr lang="en-GB" sz="2200" dirty="0" smtClean="0">
                <a:solidFill>
                  <a:schemeClr val="accent6">
                    <a:lumMod val="75000"/>
                  </a:schemeClr>
                </a:solidFill>
              </a:rPr>
              <a:t> </a:t>
            </a:r>
            <a:r>
              <a:rPr lang="en-GB" sz="2200" dirty="0" err="1" smtClean="0">
                <a:solidFill>
                  <a:schemeClr val="accent6">
                    <a:lumMod val="75000"/>
                  </a:schemeClr>
                </a:solidFill>
              </a:rPr>
              <a:t>eu</a:t>
            </a:r>
            <a:r>
              <a:rPr lang="en-GB" sz="2200" dirty="0" smtClean="0">
                <a:solidFill>
                  <a:schemeClr val="accent6">
                    <a:lumMod val="75000"/>
                  </a:schemeClr>
                </a:solidFill>
              </a:rPr>
              <a:t> </a:t>
            </a:r>
            <a:r>
              <a:rPr lang="en-GB" sz="2200" dirty="0" err="1" smtClean="0">
                <a:solidFill>
                  <a:schemeClr val="accent6">
                    <a:lumMod val="75000"/>
                  </a:schemeClr>
                </a:solidFill>
              </a:rPr>
              <a:t>llwybr</a:t>
            </a:r>
            <a:r>
              <a:rPr lang="en-GB" sz="2200" dirty="0" smtClean="0">
                <a:solidFill>
                  <a:schemeClr val="accent6">
                    <a:lumMod val="75000"/>
                  </a:schemeClr>
                </a:solidFill>
              </a:rPr>
              <a:t> </a:t>
            </a:r>
            <a:r>
              <a:rPr lang="en-GB" sz="2200" dirty="0" err="1" smtClean="0">
                <a:solidFill>
                  <a:schemeClr val="accent6">
                    <a:lumMod val="75000"/>
                  </a:schemeClr>
                </a:solidFill>
              </a:rPr>
              <a:t>eu</a:t>
            </a:r>
            <a:r>
              <a:rPr lang="en-GB" sz="2200" dirty="0" smtClean="0">
                <a:solidFill>
                  <a:schemeClr val="accent6">
                    <a:lumMod val="75000"/>
                  </a:schemeClr>
                </a:solidFill>
              </a:rPr>
              <a:t> </a:t>
            </a:r>
            <a:r>
              <a:rPr lang="en-GB" sz="2200" dirty="0" err="1" smtClean="0">
                <a:solidFill>
                  <a:schemeClr val="accent6">
                    <a:lumMod val="75000"/>
                  </a:schemeClr>
                </a:solidFill>
              </a:rPr>
              <a:t>hunain</a:t>
            </a:r>
            <a:r>
              <a:rPr lang="en-GB" sz="2200" dirty="0" smtClean="0">
                <a:solidFill>
                  <a:schemeClr val="accent6">
                    <a:lumMod val="75000"/>
                  </a:schemeClr>
                </a:solidFill>
              </a:rPr>
              <a:t> mewn </a:t>
            </a:r>
            <a:r>
              <a:rPr lang="en-GB" sz="2200" dirty="0" err="1" smtClean="0">
                <a:solidFill>
                  <a:schemeClr val="accent6">
                    <a:lumMod val="75000"/>
                  </a:schemeClr>
                </a:solidFill>
              </a:rPr>
              <a:t>bywyd</a:t>
            </a:r>
            <a:r>
              <a:rPr lang="en-GB" sz="2200" dirty="0" smtClean="0">
                <a:solidFill>
                  <a:schemeClr val="accent6">
                    <a:lumMod val="75000"/>
                  </a:schemeClr>
                </a:solidFill>
              </a:rPr>
              <a:t> – yn cynnwys </a:t>
            </a:r>
            <a:r>
              <a:rPr lang="en-GB" sz="2200" dirty="0" err="1" smtClean="0">
                <a:solidFill>
                  <a:schemeClr val="accent6">
                    <a:lumMod val="75000"/>
                  </a:schemeClr>
                </a:solidFill>
              </a:rPr>
              <a:t>gwersi</a:t>
            </a:r>
            <a:r>
              <a:rPr lang="en-GB" sz="2200" dirty="0" smtClean="0">
                <a:solidFill>
                  <a:schemeClr val="accent6">
                    <a:lumMod val="75000"/>
                  </a:schemeClr>
                </a:solidFill>
              </a:rPr>
              <a:t>. </a:t>
            </a:r>
          </a:p>
          <a:p>
            <a:pPr marL="285750" indent="-285750">
              <a:buFont typeface="Arial" panose="020B0604020202020204" pitchFamily="34" charset="0"/>
              <a:buChar char="•"/>
            </a:pPr>
            <a:r>
              <a:rPr lang="en-GB" sz="2200" dirty="0">
                <a:solidFill>
                  <a:schemeClr val="accent6">
                    <a:lumMod val="75000"/>
                  </a:schemeClr>
                </a:solidFill>
              </a:rPr>
              <a:t>D</a:t>
            </a:r>
            <a:r>
              <a:rPr lang="en-GB" sz="2200" dirty="0" smtClean="0">
                <a:solidFill>
                  <a:schemeClr val="accent6">
                    <a:lumMod val="75000"/>
                  </a:schemeClr>
                </a:solidFill>
              </a:rPr>
              <a:t>ysgu </a:t>
            </a:r>
            <a:r>
              <a:rPr lang="en-GB" sz="2200" dirty="0" smtClean="0">
                <a:solidFill>
                  <a:schemeClr val="accent6">
                    <a:lumMod val="75000"/>
                  </a:schemeClr>
                </a:solidFill>
              </a:rPr>
              <a:t>yn cymryd lle </a:t>
            </a:r>
            <a:r>
              <a:rPr lang="en-GB" sz="2200" dirty="0" err="1" smtClean="0">
                <a:solidFill>
                  <a:schemeClr val="accent6">
                    <a:lumMod val="75000"/>
                  </a:schemeClr>
                </a:solidFill>
              </a:rPr>
              <a:t>tu</a:t>
            </a:r>
            <a:r>
              <a:rPr lang="en-GB" sz="2200" dirty="0" smtClean="0">
                <a:solidFill>
                  <a:schemeClr val="accent6">
                    <a:lumMod val="75000"/>
                  </a:schemeClr>
                </a:solidFill>
              </a:rPr>
              <a:t> </a:t>
            </a:r>
            <a:r>
              <a:rPr lang="en-GB" sz="2200" dirty="0" err="1" smtClean="0">
                <a:solidFill>
                  <a:schemeClr val="accent6">
                    <a:lumMod val="75000"/>
                  </a:schemeClr>
                </a:solidFill>
              </a:rPr>
              <a:t>allan</a:t>
            </a:r>
            <a:r>
              <a:rPr lang="en-GB" sz="2200" dirty="0" smtClean="0">
                <a:solidFill>
                  <a:schemeClr val="accent6">
                    <a:lumMod val="75000"/>
                  </a:schemeClr>
                </a:solidFill>
              </a:rPr>
              <a:t> </a:t>
            </a:r>
            <a:r>
              <a:rPr lang="en-GB" sz="2200" dirty="0" err="1" smtClean="0">
                <a:solidFill>
                  <a:schemeClr val="accent6">
                    <a:lumMod val="75000"/>
                  </a:schemeClr>
                </a:solidFill>
              </a:rPr>
              <a:t>i</a:t>
            </a:r>
            <a:r>
              <a:rPr lang="en-GB" sz="2200" dirty="0" smtClean="0">
                <a:solidFill>
                  <a:schemeClr val="accent6">
                    <a:lumMod val="75000"/>
                  </a:schemeClr>
                </a:solidFill>
              </a:rPr>
              <a:t> </a:t>
            </a:r>
            <a:r>
              <a:rPr lang="en-GB" sz="2200" dirty="0" err="1" smtClean="0">
                <a:solidFill>
                  <a:schemeClr val="accent6">
                    <a:lumMod val="75000"/>
                  </a:schemeClr>
                </a:solidFill>
              </a:rPr>
              <a:t>ystafell</a:t>
            </a:r>
            <a:r>
              <a:rPr lang="en-GB" sz="2200" dirty="0" smtClean="0">
                <a:solidFill>
                  <a:schemeClr val="accent6">
                    <a:lumMod val="75000"/>
                  </a:schemeClr>
                </a:solidFill>
              </a:rPr>
              <a:t> </a:t>
            </a:r>
            <a:r>
              <a:rPr lang="en-GB" sz="2200" dirty="0" err="1" smtClean="0">
                <a:solidFill>
                  <a:schemeClr val="accent6">
                    <a:lumMod val="75000"/>
                  </a:schemeClr>
                </a:solidFill>
              </a:rPr>
              <a:t>ddosbarth</a:t>
            </a:r>
            <a:r>
              <a:rPr lang="en-GB" sz="2200" dirty="0" smtClean="0">
                <a:solidFill>
                  <a:schemeClr val="accent6">
                    <a:lumMod val="75000"/>
                  </a:schemeClr>
                </a:solidFill>
              </a:rPr>
              <a:t> </a:t>
            </a:r>
            <a:r>
              <a:rPr lang="en-GB" sz="2200" dirty="0" err="1" smtClean="0">
                <a:solidFill>
                  <a:schemeClr val="accent6">
                    <a:lumMod val="75000"/>
                  </a:schemeClr>
                </a:solidFill>
              </a:rPr>
              <a:t>traddodiadol</a:t>
            </a:r>
            <a:r>
              <a:rPr lang="en-GB" sz="2200" dirty="0" smtClean="0">
                <a:solidFill>
                  <a:schemeClr val="accent6">
                    <a:lumMod val="75000"/>
                  </a:schemeClr>
                </a:solidFill>
              </a:rPr>
              <a:t> ac o fewn </a:t>
            </a:r>
            <a:r>
              <a:rPr lang="en-GB" sz="2200" dirty="0" err="1" smtClean="0">
                <a:solidFill>
                  <a:schemeClr val="accent6">
                    <a:lumMod val="75000"/>
                  </a:schemeClr>
                </a:solidFill>
              </a:rPr>
              <a:t>awyrgylch</a:t>
            </a:r>
            <a:r>
              <a:rPr lang="en-GB" sz="2200" dirty="0" smtClean="0">
                <a:solidFill>
                  <a:schemeClr val="accent6">
                    <a:lumMod val="75000"/>
                  </a:schemeClr>
                </a:solidFill>
              </a:rPr>
              <a:t> </a:t>
            </a:r>
            <a:r>
              <a:rPr lang="en-GB" sz="2200" dirty="0" err="1" smtClean="0">
                <a:solidFill>
                  <a:schemeClr val="accent6">
                    <a:lumMod val="75000"/>
                  </a:schemeClr>
                </a:solidFill>
              </a:rPr>
              <a:t>anffurfiol</a:t>
            </a:r>
            <a:r>
              <a:rPr lang="en-GB" sz="2200" dirty="0" smtClean="0">
                <a:solidFill>
                  <a:schemeClr val="accent6">
                    <a:lumMod val="75000"/>
                  </a:schemeClr>
                </a:solidFill>
              </a:rPr>
              <a:t>.</a:t>
            </a:r>
          </a:p>
          <a:p>
            <a:pPr marL="285750" indent="-285750">
              <a:buFont typeface="Arial" panose="020B0604020202020204" pitchFamily="34" charset="0"/>
              <a:buChar char="•"/>
            </a:pPr>
            <a:r>
              <a:rPr lang="en-GB" sz="2200" dirty="0" err="1" smtClean="0">
                <a:solidFill>
                  <a:schemeClr val="accent6">
                    <a:lumMod val="75000"/>
                  </a:schemeClr>
                </a:solidFill>
              </a:rPr>
              <a:t>Cyfleodd</a:t>
            </a:r>
            <a:r>
              <a:rPr lang="en-GB" sz="2200" dirty="0" smtClean="0">
                <a:solidFill>
                  <a:schemeClr val="accent6">
                    <a:lumMod val="75000"/>
                  </a:schemeClr>
                </a:solidFill>
              </a:rPr>
              <a:t> di-</a:t>
            </a:r>
            <a:r>
              <a:rPr lang="en-GB" sz="2200" dirty="0" err="1" smtClean="0">
                <a:solidFill>
                  <a:schemeClr val="accent6">
                    <a:lumMod val="75000"/>
                  </a:schemeClr>
                </a:solidFill>
              </a:rPr>
              <a:t>diwedd</a:t>
            </a:r>
            <a:r>
              <a:rPr lang="en-GB" sz="2200" dirty="0" smtClean="0">
                <a:solidFill>
                  <a:schemeClr val="accent6">
                    <a:lumMod val="75000"/>
                  </a:schemeClr>
                </a:solidFill>
              </a:rPr>
              <a:t> </a:t>
            </a:r>
            <a:r>
              <a:rPr lang="en-GB" sz="2200" dirty="0" err="1" smtClean="0">
                <a:solidFill>
                  <a:schemeClr val="accent6">
                    <a:lumMod val="75000"/>
                  </a:schemeClr>
                </a:solidFill>
              </a:rPr>
              <a:t>i</a:t>
            </a:r>
            <a:r>
              <a:rPr lang="en-GB" sz="2200" dirty="0" smtClean="0">
                <a:solidFill>
                  <a:schemeClr val="accent6">
                    <a:lumMod val="75000"/>
                  </a:schemeClr>
                </a:solidFill>
              </a:rPr>
              <a:t> </a:t>
            </a:r>
            <a:r>
              <a:rPr lang="en-GB" sz="2200" dirty="0" err="1" smtClean="0">
                <a:solidFill>
                  <a:schemeClr val="accent6">
                    <a:lumMod val="75000"/>
                  </a:schemeClr>
                </a:solidFill>
              </a:rPr>
              <a:t>chwarae</a:t>
            </a:r>
            <a:r>
              <a:rPr lang="en-GB" sz="2200" dirty="0" smtClean="0">
                <a:solidFill>
                  <a:schemeClr val="accent6">
                    <a:lumMod val="75000"/>
                  </a:schemeClr>
                </a:solidFill>
              </a:rPr>
              <a:t> (</a:t>
            </a:r>
            <a:r>
              <a:rPr lang="en-GB" sz="2200" dirty="0" smtClean="0">
                <a:solidFill>
                  <a:schemeClr val="accent6">
                    <a:lumMod val="75000"/>
                  </a:schemeClr>
                </a:solidFill>
              </a:rPr>
              <a:t>gan </a:t>
            </a:r>
            <a:r>
              <a:rPr lang="en-GB" sz="2200" dirty="0" err="1" smtClean="0">
                <a:solidFill>
                  <a:schemeClr val="accent6">
                    <a:lumMod val="75000"/>
                  </a:schemeClr>
                </a:solidFill>
              </a:rPr>
              <a:t>dyma</a:t>
            </a:r>
            <a:r>
              <a:rPr lang="en-GB" sz="2200" dirty="0" smtClean="0">
                <a:solidFill>
                  <a:schemeClr val="accent6">
                    <a:lumMod val="75000"/>
                  </a:schemeClr>
                </a:solidFill>
              </a:rPr>
              <a:t> sut </a:t>
            </a:r>
            <a:r>
              <a:rPr lang="en-GB" sz="2200" dirty="0" smtClean="0">
                <a:solidFill>
                  <a:schemeClr val="accent6">
                    <a:lumMod val="75000"/>
                  </a:schemeClr>
                </a:solidFill>
              </a:rPr>
              <a:t>y </a:t>
            </a:r>
            <a:r>
              <a:rPr lang="en-GB" sz="2200" dirty="0" err="1" smtClean="0">
                <a:solidFill>
                  <a:schemeClr val="accent6">
                    <a:lumMod val="75000"/>
                  </a:schemeClr>
                </a:solidFill>
              </a:rPr>
              <a:t>credir</a:t>
            </a:r>
            <a:r>
              <a:rPr lang="en-GB" sz="2200" dirty="0" smtClean="0">
                <a:solidFill>
                  <a:schemeClr val="accent6">
                    <a:lumMod val="75000"/>
                  </a:schemeClr>
                </a:solidFill>
              </a:rPr>
              <a:t> </a:t>
            </a:r>
            <a:r>
              <a:rPr lang="en-GB" sz="2200" dirty="0" err="1" smtClean="0">
                <a:solidFill>
                  <a:schemeClr val="accent6">
                    <a:lumMod val="75000"/>
                  </a:schemeClr>
                </a:solidFill>
              </a:rPr>
              <a:t>mae</a:t>
            </a:r>
            <a:r>
              <a:rPr lang="en-GB" sz="2200" dirty="0" smtClean="0">
                <a:solidFill>
                  <a:schemeClr val="accent6">
                    <a:lumMod val="75000"/>
                  </a:schemeClr>
                </a:solidFill>
              </a:rPr>
              <a:t> </a:t>
            </a:r>
            <a:r>
              <a:rPr lang="en-GB" sz="2200" dirty="0" smtClean="0">
                <a:solidFill>
                  <a:schemeClr val="accent6">
                    <a:lumMod val="75000"/>
                  </a:schemeClr>
                </a:solidFill>
              </a:rPr>
              <a:t>plant yn </a:t>
            </a:r>
            <a:r>
              <a:rPr lang="en-GB" sz="2200" dirty="0" smtClean="0">
                <a:solidFill>
                  <a:schemeClr val="accent6">
                    <a:lumMod val="75000"/>
                  </a:schemeClr>
                </a:solidFill>
              </a:rPr>
              <a:t>dysgu </a:t>
            </a:r>
            <a:r>
              <a:rPr lang="en-GB" sz="2200" dirty="0" err="1" smtClean="0">
                <a:solidFill>
                  <a:schemeClr val="accent6">
                    <a:lumMod val="75000"/>
                  </a:schemeClr>
                </a:solidFill>
              </a:rPr>
              <a:t>orau</a:t>
            </a:r>
            <a:r>
              <a:rPr lang="en-GB" sz="2200" dirty="0" smtClean="0">
                <a:solidFill>
                  <a:schemeClr val="accent6">
                    <a:lumMod val="75000"/>
                  </a:schemeClr>
                </a:solidFill>
              </a:rPr>
              <a:t>). </a:t>
            </a:r>
          </a:p>
          <a:p>
            <a:pPr marL="285750" indent="-285750">
              <a:buFont typeface="Arial" panose="020B0604020202020204" pitchFamily="34" charset="0"/>
              <a:buChar char="•"/>
            </a:pPr>
            <a:endParaRPr lang="en-GB" sz="2200" dirty="0">
              <a:solidFill>
                <a:schemeClr val="accent6">
                  <a:lumMod val="75000"/>
                </a:schemeClr>
              </a:solidFill>
            </a:endParaRPr>
          </a:p>
        </p:txBody>
      </p:sp>
      <p:pic>
        <p:nvPicPr>
          <p:cNvPr id="4" name="Picture 3" descr="SummerHill School - SummerHill School | Hom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63995" y="363848"/>
            <a:ext cx="2026391" cy="1730110"/>
          </a:xfrm>
          <a:prstGeom prst="rect">
            <a:avLst/>
          </a:prstGeom>
        </p:spPr>
      </p:pic>
    </p:spTree>
    <p:extLst>
      <p:ext uri="{BB962C8B-B14F-4D97-AF65-F5344CB8AC3E}">
        <p14:creationId xmlns:p14="http://schemas.microsoft.com/office/powerpoint/2010/main" val="1388023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lumMod val="75000"/>
                  </a:schemeClr>
                </a:solidFill>
              </a:rPr>
              <a:t>Tasg</a:t>
            </a:r>
            <a:r>
              <a:rPr lang="en-GB" dirty="0" smtClean="0">
                <a:solidFill>
                  <a:schemeClr val="accent6">
                    <a:lumMod val="75000"/>
                  </a:schemeClr>
                </a:solidFill>
              </a:rPr>
              <a:t> / </a:t>
            </a:r>
            <a:r>
              <a:rPr lang="en-GB" dirty="0" smtClean="0"/>
              <a:t>Task </a:t>
            </a:r>
            <a:endParaRPr lang="en-GB" dirty="0"/>
          </a:p>
        </p:txBody>
      </p:sp>
      <p:sp>
        <p:nvSpPr>
          <p:cNvPr id="4" name="Content Placeholder 3"/>
          <p:cNvSpPr>
            <a:spLocks noGrp="1"/>
          </p:cNvSpPr>
          <p:nvPr>
            <p:ph sz="half" idx="1"/>
          </p:nvPr>
        </p:nvSpPr>
        <p:spPr>
          <a:xfrm>
            <a:off x="503704" y="2271024"/>
            <a:ext cx="5181600" cy="4351338"/>
          </a:xfrm>
        </p:spPr>
        <p:style>
          <a:lnRef idx="2">
            <a:schemeClr val="accent6"/>
          </a:lnRef>
          <a:fillRef idx="1">
            <a:schemeClr val="lt1"/>
          </a:fillRef>
          <a:effectRef idx="0">
            <a:schemeClr val="accent6"/>
          </a:effectRef>
          <a:fontRef idx="minor">
            <a:schemeClr val="dk1"/>
          </a:fontRef>
        </p:style>
        <p:txBody>
          <a:bodyPr>
            <a:normAutofit fontScale="92500"/>
          </a:bodyPr>
          <a:lstStyle/>
          <a:p>
            <a:r>
              <a:rPr lang="cy-GB" sz="3200" dirty="0" smtClean="0"/>
              <a:t>Ewch i safle we Summerhill. </a:t>
            </a:r>
          </a:p>
          <a:p>
            <a:pPr lvl="1"/>
            <a:r>
              <a:rPr lang="cy-GB" sz="2800" dirty="0" smtClean="0"/>
              <a:t>Beth ydych chi’n sylwi am gredoau’r ysgol ynglŷn â dysgu?</a:t>
            </a:r>
          </a:p>
          <a:p>
            <a:pPr lvl="1"/>
            <a:r>
              <a:rPr lang="cy-GB" sz="2800" dirty="0" smtClean="0"/>
              <a:t>Nodwch </a:t>
            </a:r>
            <a:r>
              <a:rPr lang="cy-GB" sz="2800" dirty="0" smtClean="0"/>
              <a:t>rhai o syniadau </a:t>
            </a:r>
            <a:r>
              <a:rPr lang="cy-GB" sz="2800" dirty="0" smtClean="0"/>
              <a:t>a chredoau cryfaf yr ysgol.</a:t>
            </a:r>
          </a:p>
          <a:p>
            <a:pPr lvl="1"/>
            <a:r>
              <a:rPr lang="cy-GB" sz="2800" dirty="0" smtClean="0"/>
              <a:t>Beth yw manteision </a:t>
            </a:r>
            <a:r>
              <a:rPr lang="cy-GB" sz="2800" dirty="0" smtClean="0"/>
              <a:t>y dull yma?</a:t>
            </a:r>
            <a:endParaRPr lang="cy-GB" sz="2800" dirty="0" smtClean="0"/>
          </a:p>
          <a:p>
            <a:pPr lvl="1"/>
            <a:r>
              <a:rPr lang="cy-GB" sz="2800" dirty="0" smtClean="0"/>
              <a:t>Beth </a:t>
            </a:r>
            <a:r>
              <a:rPr lang="cy-GB" sz="2800" dirty="0" smtClean="0"/>
              <a:t>yw anfanteision y dull yma? </a:t>
            </a:r>
            <a:endParaRPr lang="cy-GB" sz="2800" dirty="0" smtClean="0"/>
          </a:p>
          <a:p>
            <a:pPr lvl="1"/>
            <a:r>
              <a:rPr lang="cy-GB" sz="2800" dirty="0" smtClean="0"/>
              <a:t>Beth sy’n gwneud yr ysgol yma yn ‘radical’?</a:t>
            </a:r>
            <a:endParaRPr lang="en-GB" sz="2800" dirty="0"/>
          </a:p>
        </p:txBody>
      </p:sp>
      <p:sp>
        <p:nvSpPr>
          <p:cNvPr id="5" name="Content Placeholder 4"/>
          <p:cNvSpPr>
            <a:spLocks noGrp="1"/>
          </p:cNvSpPr>
          <p:nvPr>
            <p:ph sz="half" idx="2"/>
          </p:nvPr>
        </p:nvSpPr>
        <p:spPr>
          <a:xfrm>
            <a:off x="6430993" y="2291452"/>
            <a:ext cx="5181600" cy="4351338"/>
          </a:xfrm>
        </p:spPr>
        <p:style>
          <a:lnRef idx="1">
            <a:schemeClr val="accent6"/>
          </a:lnRef>
          <a:fillRef idx="2">
            <a:schemeClr val="accent6"/>
          </a:fillRef>
          <a:effectRef idx="1">
            <a:schemeClr val="accent6"/>
          </a:effectRef>
          <a:fontRef idx="minor">
            <a:schemeClr val="dk1"/>
          </a:fontRef>
        </p:style>
        <p:txBody>
          <a:bodyPr>
            <a:normAutofit fontScale="92500"/>
          </a:bodyPr>
          <a:lstStyle/>
          <a:p>
            <a:r>
              <a:rPr lang="en-GB" dirty="0" smtClean="0"/>
              <a:t>Go to the </a:t>
            </a:r>
            <a:r>
              <a:rPr lang="en-GB" dirty="0" smtClean="0">
                <a:hlinkClick r:id="rId3"/>
              </a:rPr>
              <a:t>About </a:t>
            </a:r>
            <a:r>
              <a:rPr lang="en-GB" dirty="0" err="1" smtClean="0">
                <a:hlinkClick r:id="rId3"/>
              </a:rPr>
              <a:t>Summerhill</a:t>
            </a:r>
            <a:r>
              <a:rPr lang="en-GB" dirty="0" smtClean="0">
                <a:hlinkClick r:id="rId3"/>
              </a:rPr>
              <a:t> </a:t>
            </a:r>
            <a:r>
              <a:rPr lang="en-GB" dirty="0" smtClean="0"/>
              <a:t>webpage. </a:t>
            </a:r>
          </a:p>
          <a:p>
            <a:pPr lvl="1"/>
            <a:r>
              <a:rPr lang="en-GB" dirty="0" smtClean="0"/>
              <a:t>What do you notice about the school’s beliefs about learning?</a:t>
            </a:r>
          </a:p>
          <a:p>
            <a:pPr lvl="1"/>
            <a:r>
              <a:rPr lang="en-GB" dirty="0" smtClean="0"/>
              <a:t>Identify some of the school’s strongest beliefs or principles. </a:t>
            </a:r>
          </a:p>
          <a:p>
            <a:pPr lvl="1"/>
            <a:r>
              <a:rPr lang="en-GB" dirty="0" smtClean="0"/>
              <a:t>What are the benefits of this approach?</a:t>
            </a:r>
          </a:p>
          <a:p>
            <a:pPr lvl="1"/>
            <a:r>
              <a:rPr lang="en-GB" dirty="0" smtClean="0"/>
              <a:t>What are the drawbacks of this approach?</a:t>
            </a:r>
          </a:p>
          <a:p>
            <a:pPr lvl="1"/>
            <a:r>
              <a:rPr lang="en-GB" dirty="0" smtClean="0"/>
              <a:t>What makes this a ‘radical’ school?</a:t>
            </a:r>
            <a:endParaRPr lang="en-GB" dirty="0"/>
          </a:p>
        </p:txBody>
      </p:sp>
      <p:pic>
        <p:nvPicPr>
          <p:cNvPr id="6" name="Picture 5" descr="Big Pencil Vector Art image - Free stock photo - Public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14600" y="230188"/>
            <a:ext cx="1159809" cy="1160293"/>
          </a:xfrm>
          <a:prstGeom prst="rect">
            <a:avLst/>
          </a:prstGeom>
        </p:spPr>
      </p:pic>
      <p:pic>
        <p:nvPicPr>
          <p:cNvPr id="8" name="Picture 7" descr="SummerHill School - SummerHill School | Home"/>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264924" y="230188"/>
            <a:ext cx="2026391" cy="1730110"/>
          </a:xfrm>
          <a:prstGeom prst="rect">
            <a:avLst/>
          </a:prstGeom>
        </p:spPr>
      </p:pic>
    </p:spTree>
    <p:extLst>
      <p:ext uri="{BB962C8B-B14F-4D97-AF65-F5344CB8AC3E}">
        <p14:creationId xmlns:p14="http://schemas.microsoft.com/office/powerpoint/2010/main" val="3752175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6"/>
                </a:solidFill>
              </a:rPr>
              <a:t>Yn rhy </a:t>
            </a:r>
            <a:r>
              <a:rPr lang="en-GB" dirty="0" smtClean="0">
                <a:solidFill>
                  <a:schemeClr val="accent6"/>
                </a:solidFill>
              </a:rPr>
              <a:t>‘radical’ </a:t>
            </a:r>
            <a:r>
              <a:rPr lang="en-GB" dirty="0" err="1" smtClean="0">
                <a:solidFill>
                  <a:schemeClr val="accent6"/>
                </a:solidFill>
              </a:rPr>
              <a:t>ar</a:t>
            </a:r>
            <a:r>
              <a:rPr lang="en-GB" dirty="0" smtClean="0">
                <a:solidFill>
                  <a:schemeClr val="accent6"/>
                </a:solidFill>
              </a:rPr>
              <a:t> gyfer </a:t>
            </a:r>
            <a:r>
              <a:rPr lang="en-GB" dirty="0" err="1" smtClean="0">
                <a:solidFill>
                  <a:schemeClr val="accent6"/>
                </a:solidFill>
              </a:rPr>
              <a:t>ysgolion</a:t>
            </a:r>
            <a:r>
              <a:rPr lang="en-GB" dirty="0" smtClean="0">
                <a:solidFill>
                  <a:schemeClr val="accent6"/>
                </a:solidFill>
              </a:rPr>
              <a:t> </a:t>
            </a:r>
            <a:r>
              <a:rPr lang="en-GB" dirty="0" err="1" smtClean="0">
                <a:solidFill>
                  <a:schemeClr val="accent6"/>
                </a:solidFill>
              </a:rPr>
              <a:t>prif-ffrwd</a:t>
            </a:r>
            <a:r>
              <a:rPr lang="en-GB" dirty="0" smtClean="0">
                <a:solidFill>
                  <a:schemeClr val="accent6"/>
                </a:solidFill>
              </a:rPr>
              <a:t>?</a:t>
            </a:r>
            <a:br>
              <a:rPr lang="en-GB" dirty="0" smtClean="0">
                <a:solidFill>
                  <a:schemeClr val="accent6"/>
                </a:solidFill>
              </a:rPr>
            </a:br>
            <a:r>
              <a:rPr lang="en-GB" dirty="0" smtClean="0"/>
              <a:t>Too </a:t>
            </a:r>
            <a:r>
              <a:rPr lang="en-GB" dirty="0" smtClean="0"/>
              <a:t>‘radical’ </a:t>
            </a:r>
            <a:r>
              <a:rPr lang="en-GB" dirty="0" smtClean="0"/>
              <a:t>for mainstream school? </a:t>
            </a:r>
            <a:endParaRPr lang="en-GB" dirty="0"/>
          </a:p>
        </p:txBody>
      </p:sp>
      <p:sp>
        <p:nvSpPr>
          <p:cNvPr id="3" name="Content Placeholder 2"/>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lstStyle/>
          <a:p>
            <a:r>
              <a:rPr lang="en-GB" dirty="0" smtClean="0"/>
              <a:t>Parch </a:t>
            </a:r>
            <a:r>
              <a:rPr lang="en-GB" dirty="0" err="1" smtClean="0"/>
              <a:t>ar</a:t>
            </a:r>
            <a:r>
              <a:rPr lang="en-GB" dirty="0" smtClean="0"/>
              <a:t> gyfer </a:t>
            </a:r>
            <a:r>
              <a:rPr lang="en-GB" dirty="0"/>
              <a:t>p</a:t>
            </a:r>
            <a:r>
              <a:rPr lang="en-GB" dirty="0" smtClean="0"/>
              <a:t>lant</a:t>
            </a:r>
          </a:p>
          <a:p>
            <a:r>
              <a:rPr lang="en-GB" dirty="0" smtClean="0"/>
              <a:t>Yn </a:t>
            </a:r>
            <a:r>
              <a:rPr lang="en-GB" dirty="0" err="1" smtClean="0"/>
              <a:t>gosod</a:t>
            </a:r>
            <a:r>
              <a:rPr lang="en-GB" dirty="0" smtClean="0"/>
              <a:t> </a:t>
            </a:r>
            <a:r>
              <a:rPr lang="en-GB" dirty="0" err="1" smtClean="0"/>
              <a:t>d</a:t>
            </a:r>
            <a:r>
              <a:rPr lang="en-GB" dirty="0" err="1" smtClean="0"/>
              <a:t>iddordebau’r</a:t>
            </a:r>
            <a:r>
              <a:rPr lang="en-GB" dirty="0" smtClean="0"/>
              <a:t> plant </a:t>
            </a:r>
            <a:r>
              <a:rPr lang="en-GB" dirty="0" smtClean="0"/>
              <a:t>yn </a:t>
            </a:r>
            <a:r>
              <a:rPr lang="en-GB" dirty="0" err="1" smtClean="0"/>
              <a:t>ganolog</a:t>
            </a:r>
            <a:r>
              <a:rPr lang="en-GB" dirty="0" smtClean="0"/>
              <a:t> </a:t>
            </a:r>
            <a:r>
              <a:rPr lang="en-GB" dirty="0" smtClean="0"/>
              <a:t>i’r dysgu</a:t>
            </a:r>
            <a:endParaRPr lang="en-GB" dirty="0" smtClean="0"/>
          </a:p>
          <a:p>
            <a:r>
              <a:rPr lang="en-GB" dirty="0" err="1" smtClean="0"/>
              <a:t>Llais</a:t>
            </a:r>
            <a:r>
              <a:rPr lang="en-GB" dirty="0" smtClean="0"/>
              <a:t> y </a:t>
            </a:r>
            <a:r>
              <a:rPr lang="en-GB" dirty="0" err="1" smtClean="0"/>
              <a:t>plentyn</a:t>
            </a:r>
            <a:endParaRPr lang="en-GB" dirty="0" smtClean="0"/>
          </a:p>
          <a:p>
            <a:r>
              <a:rPr lang="en-GB" dirty="0" smtClean="0"/>
              <a:t>Dysgu </a:t>
            </a:r>
            <a:r>
              <a:rPr lang="en-GB" dirty="0" err="1" smtClean="0"/>
              <a:t>plentyn-ganolog</a:t>
            </a:r>
            <a:endParaRPr lang="en-GB" dirty="0" smtClean="0"/>
          </a:p>
          <a:p>
            <a:r>
              <a:rPr lang="en-GB" dirty="0" err="1" smtClean="0"/>
              <a:t>Creadigrwydd</a:t>
            </a:r>
            <a:r>
              <a:rPr lang="en-GB" dirty="0" smtClean="0"/>
              <a:t> a meddwl </a:t>
            </a:r>
            <a:r>
              <a:rPr lang="en-GB" dirty="0" err="1" smtClean="0"/>
              <a:t>creadigol</a:t>
            </a:r>
            <a:endParaRPr lang="en-GB" dirty="0" smtClean="0"/>
          </a:p>
          <a:p>
            <a:r>
              <a:rPr lang="en-GB" dirty="0" err="1" smtClean="0"/>
              <a:t>Rol</a:t>
            </a:r>
            <a:r>
              <a:rPr lang="en-GB" dirty="0" smtClean="0"/>
              <a:t> </a:t>
            </a:r>
            <a:r>
              <a:rPr lang="en-GB" dirty="0" err="1" smtClean="0"/>
              <a:t>c</a:t>
            </a:r>
            <a:r>
              <a:rPr lang="en-GB" dirty="0" err="1" smtClean="0"/>
              <a:t>hwarae</a:t>
            </a:r>
            <a:r>
              <a:rPr lang="en-GB" dirty="0" smtClean="0"/>
              <a:t> mewn dysgu</a:t>
            </a:r>
            <a:endParaRPr lang="en-GB" dirty="0" smtClean="0"/>
          </a:p>
          <a:p>
            <a:r>
              <a:rPr lang="en-GB" dirty="0" err="1" smtClean="0"/>
              <a:t>Dulliau</a:t>
            </a:r>
            <a:r>
              <a:rPr lang="en-GB" dirty="0" smtClean="0"/>
              <a:t> </a:t>
            </a:r>
            <a:r>
              <a:rPr lang="en-GB" dirty="0" err="1" smtClean="0"/>
              <a:t>gweithredol</a:t>
            </a:r>
            <a:r>
              <a:rPr lang="en-GB" dirty="0" smtClean="0"/>
              <a:t> o </a:t>
            </a:r>
            <a:r>
              <a:rPr lang="en-GB" dirty="0" err="1" smtClean="0"/>
              <a:t>ddysgu</a:t>
            </a:r>
            <a:endParaRPr lang="en-GB" dirty="0"/>
          </a:p>
        </p:txBody>
      </p:sp>
      <p:sp>
        <p:nvSpPr>
          <p:cNvPr id="4" name="Content Placeholder 3"/>
          <p:cNvSpPr>
            <a:spLocks noGrp="1"/>
          </p:cNvSpPr>
          <p:nvPr>
            <p:ph sz="half" idx="2"/>
          </p:nvPr>
        </p:nvSpPr>
        <p:spPr/>
        <p:style>
          <a:lnRef idx="1">
            <a:schemeClr val="accent6"/>
          </a:lnRef>
          <a:fillRef idx="2">
            <a:schemeClr val="accent6"/>
          </a:fillRef>
          <a:effectRef idx="1">
            <a:schemeClr val="accent6"/>
          </a:effectRef>
          <a:fontRef idx="minor">
            <a:schemeClr val="dk1"/>
          </a:fontRef>
        </p:style>
        <p:txBody>
          <a:bodyPr/>
          <a:lstStyle/>
          <a:p>
            <a:r>
              <a:rPr lang="en-GB" dirty="0" smtClean="0"/>
              <a:t>Respect for children </a:t>
            </a:r>
          </a:p>
          <a:p>
            <a:r>
              <a:rPr lang="en-GB" dirty="0" smtClean="0"/>
              <a:t>Placing children’s interests at the heart of learning</a:t>
            </a:r>
          </a:p>
          <a:p>
            <a:r>
              <a:rPr lang="en-GB" dirty="0" smtClean="0"/>
              <a:t>The voice of the child (‘student voice’) </a:t>
            </a:r>
          </a:p>
          <a:p>
            <a:r>
              <a:rPr lang="en-GB" dirty="0" smtClean="0"/>
              <a:t>Pupil-centred learning </a:t>
            </a:r>
          </a:p>
          <a:p>
            <a:r>
              <a:rPr lang="en-GB" dirty="0" smtClean="0"/>
              <a:t>Creativity and creative thinking</a:t>
            </a:r>
          </a:p>
          <a:p>
            <a:r>
              <a:rPr lang="en-GB" dirty="0" smtClean="0"/>
              <a:t>Role of play in learning</a:t>
            </a:r>
          </a:p>
          <a:p>
            <a:r>
              <a:rPr lang="en-GB" dirty="0" smtClean="0"/>
              <a:t>Active approaches to learning</a:t>
            </a:r>
            <a:endParaRPr lang="en-GB" dirty="0"/>
          </a:p>
        </p:txBody>
      </p:sp>
      <p:sp>
        <p:nvSpPr>
          <p:cNvPr id="5" name="Cloud Callout 4"/>
          <p:cNvSpPr/>
          <p:nvPr/>
        </p:nvSpPr>
        <p:spPr>
          <a:xfrm>
            <a:off x="1414240" y="3769744"/>
            <a:ext cx="4605560" cy="2113764"/>
          </a:xfrm>
          <a:prstGeom prst="cloudCallout">
            <a:avLst>
              <a:gd name="adj1" fmla="val -50206"/>
              <a:gd name="adj2" fmla="val 72556"/>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sz="2400" dirty="0"/>
          </a:p>
          <a:p>
            <a:pPr algn="ctr"/>
            <a:r>
              <a:rPr lang="en-GB" sz="2400" dirty="0" smtClean="0"/>
              <a:t>A </a:t>
            </a:r>
            <a:r>
              <a:rPr lang="en-GB" sz="2400" dirty="0" err="1" smtClean="0"/>
              <a:t>gynrychiolir</a:t>
            </a:r>
            <a:r>
              <a:rPr lang="en-GB" sz="2400" dirty="0" smtClean="0"/>
              <a:t> rhain mewn addysgu a dysgu mwy </a:t>
            </a:r>
            <a:r>
              <a:rPr lang="en-GB" sz="2400" dirty="0" err="1" smtClean="0"/>
              <a:t>prif-ffrwd</a:t>
            </a:r>
            <a:r>
              <a:rPr lang="en-GB" sz="2400" dirty="0" smtClean="0"/>
              <a:t>?</a:t>
            </a:r>
          </a:p>
          <a:p>
            <a:pPr algn="ctr"/>
            <a:r>
              <a:rPr lang="en-GB" sz="2400" dirty="0" err="1" smtClean="0"/>
              <a:t>Ystyriwch</a:t>
            </a:r>
            <a:r>
              <a:rPr lang="en-GB" sz="2400" dirty="0" smtClean="0"/>
              <a:t> </a:t>
            </a:r>
            <a:r>
              <a:rPr lang="en-GB" sz="2400" dirty="0" err="1" smtClean="0"/>
              <a:t>esiamplau</a:t>
            </a:r>
            <a:r>
              <a:rPr lang="en-GB" sz="2400" dirty="0" smtClean="0"/>
              <a:t>.</a:t>
            </a:r>
          </a:p>
          <a:p>
            <a:pPr algn="ctr"/>
            <a:endParaRPr lang="en-GB" sz="2400" dirty="0"/>
          </a:p>
        </p:txBody>
      </p:sp>
      <p:sp>
        <p:nvSpPr>
          <p:cNvPr id="6" name="Cloud Callout 5"/>
          <p:cNvSpPr/>
          <p:nvPr/>
        </p:nvSpPr>
        <p:spPr>
          <a:xfrm>
            <a:off x="6702725" y="3528204"/>
            <a:ext cx="4589082" cy="2420709"/>
          </a:xfrm>
          <a:prstGeom prst="cloudCallout">
            <a:avLst>
              <a:gd name="adj1" fmla="val -50206"/>
              <a:gd name="adj2" fmla="val 72556"/>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sz="2400" dirty="0" smtClean="0">
              <a:solidFill>
                <a:schemeClr val="tx1"/>
              </a:solidFill>
            </a:endParaRPr>
          </a:p>
          <a:p>
            <a:pPr algn="ctr"/>
            <a:r>
              <a:rPr lang="en-GB" sz="2400" dirty="0" smtClean="0">
                <a:solidFill>
                  <a:schemeClr val="tx1"/>
                </a:solidFill>
              </a:rPr>
              <a:t>Are these represented in more mainstream teaching and learning? Consider examples.</a:t>
            </a:r>
          </a:p>
          <a:p>
            <a:pPr algn="ctr"/>
            <a:endParaRPr lang="en-GB" sz="2400" dirty="0"/>
          </a:p>
        </p:txBody>
      </p:sp>
    </p:spTree>
    <p:extLst>
      <p:ext uri="{BB962C8B-B14F-4D97-AF65-F5344CB8AC3E}">
        <p14:creationId xmlns:p14="http://schemas.microsoft.com/office/powerpoint/2010/main" val="2262503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6"/>
                </a:solidFill>
              </a:rPr>
              <a:t>Beirniadaeth</a:t>
            </a:r>
            <a:r>
              <a:rPr lang="en-GB" dirty="0">
                <a:solidFill>
                  <a:schemeClr val="accent6"/>
                </a:solidFill>
              </a:rPr>
              <a:t> </a:t>
            </a:r>
            <a:r>
              <a:rPr lang="en-GB" dirty="0" err="1">
                <a:solidFill>
                  <a:schemeClr val="accent6"/>
                </a:solidFill>
              </a:rPr>
              <a:t>Posib</a:t>
            </a:r>
            <a:r>
              <a:rPr lang="en-GB" dirty="0">
                <a:solidFill>
                  <a:schemeClr val="accent6"/>
                </a:solidFill>
              </a:rPr>
              <a:t> </a:t>
            </a:r>
            <a:br>
              <a:rPr lang="en-GB" dirty="0">
                <a:solidFill>
                  <a:schemeClr val="accent6"/>
                </a:solidFill>
              </a:rPr>
            </a:br>
            <a:r>
              <a:rPr lang="en-GB" dirty="0"/>
              <a:t>Possible Criticisms </a:t>
            </a:r>
          </a:p>
        </p:txBody>
      </p:sp>
      <p:sp>
        <p:nvSpPr>
          <p:cNvPr id="3" name="Content Placeholder 2"/>
          <p:cNvSpPr>
            <a:spLocks noGrp="1"/>
          </p:cNvSpPr>
          <p:nvPr>
            <p:ph sz="half" idx="1"/>
          </p:nvPr>
        </p:nvSpPr>
        <p:spPr>
          <a:xfrm>
            <a:off x="319177" y="1825625"/>
            <a:ext cx="5700623" cy="4695944"/>
          </a:xfrm>
        </p:spPr>
        <p:style>
          <a:lnRef idx="2">
            <a:schemeClr val="accent6"/>
          </a:lnRef>
          <a:fillRef idx="1">
            <a:schemeClr val="lt1"/>
          </a:fillRef>
          <a:effectRef idx="0">
            <a:schemeClr val="accent6"/>
          </a:effectRef>
          <a:fontRef idx="minor">
            <a:schemeClr val="dk1"/>
          </a:fontRef>
        </p:style>
        <p:txBody>
          <a:bodyPr>
            <a:normAutofit/>
          </a:bodyPr>
          <a:lstStyle/>
          <a:p>
            <a:r>
              <a:rPr lang="en-GB" sz="2400" dirty="0" err="1"/>
              <a:t>Gellid</a:t>
            </a:r>
            <a:r>
              <a:rPr lang="en-GB" sz="2400" dirty="0"/>
              <a:t> </a:t>
            </a:r>
            <a:r>
              <a:rPr lang="en-GB" sz="2400" dirty="0" err="1"/>
              <a:t>herio</a:t>
            </a:r>
            <a:r>
              <a:rPr lang="en-GB" sz="2400" dirty="0"/>
              <a:t> </a:t>
            </a:r>
            <a:r>
              <a:rPr lang="en-GB" sz="2400" dirty="0" err="1"/>
              <a:t>syniadau</a:t>
            </a:r>
            <a:r>
              <a:rPr lang="en-GB" sz="2400" dirty="0"/>
              <a:t> Neil:</a:t>
            </a:r>
          </a:p>
          <a:p>
            <a:pPr lvl="1"/>
            <a:r>
              <a:rPr lang="en-GB" dirty="0" err="1"/>
              <a:t>Ydy</a:t>
            </a:r>
            <a:r>
              <a:rPr lang="en-GB" dirty="0"/>
              <a:t> plant </a:t>
            </a:r>
            <a:r>
              <a:rPr lang="en-GB" dirty="0" err="1"/>
              <a:t>gwir</a:t>
            </a:r>
            <a:r>
              <a:rPr lang="en-GB" dirty="0"/>
              <a:t> </a:t>
            </a:r>
            <a:r>
              <a:rPr lang="en-GB" dirty="0" err="1"/>
              <a:t>yn</a:t>
            </a:r>
            <a:r>
              <a:rPr lang="en-GB" dirty="0"/>
              <a:t> </a:t>
            </a:r>
            <a:r>
              <a:rPr lang="en-GB" dirty="0" err="1"/>
              <a:t>gwybod</a:t>
            </a:r>
            <a:r>
              <a:rPr lang="en-GB" dirty="0"/>
              <a:t> </a:t>
            </a:r>
            <a:r>
              <a:rPr lang="en-GB" dirty="0" err="1"/>
              <a:t>beth</a:t>
            </a:r>
            <a:r>
              <a:rPr lang="en-GB" dirty="0"/>
              <a:t> </a:t>
            </a:r>
            <a:r>
              <a:rPr lang="en-GB" dirty="0" err="1"/>
              <a:t>sy’n</a:t>
            </a:r>
            <a:r>
              <a:rPr lang="en-GB" dirty="0"/>
              <a:t> well </a:t>
            </a:r>
            <a:r>
              <a:rPr lang="en-GB" dirty="0" err="1"/>
              <a:t>iddynt</a:t>
            </a:r>
            <a:r>
              <a:rPr lang="en-GB" dirty="0"/>
              <a:t> </a:t>
            </a:r>
            <a:r>
              <a:rPr lang="en-GB" dirty="0" err="1"/>
              <a:t>yn</a:t>
            </a:r>
            <a:r>
              <a:rPr lang="en-GB" dirty="0"/>
              <a:t> </a:t>
            </a:r>
            <a:r>
              <a:rPr lang="en-GB" dirty="0" err="1"/>
              <a:t>gymdeithasol</a:t>
            </a:r>
            <a:r>
              <a:rPr lang="en-GB" dirty="0"/>
              <a:t> ac </a:t>
            </a:r>
            <a:r>
              <a:rPr lang="en-GB" dirty="0" err="1"/>
              <a:t>yn</a:t>
            </a:r>
            <a:r>
              <a:rPr lang="en-GB" dirty="0"/>
              <a:t> </a:t>
            </a:r>
            <a:r>
              <a:rPr lang="en-GB" dirty="0" err="1"/>
              <a:t>addysgol</a:t>
            </a:r>
            <a:r>
              <a:rPr lang="en-GB" dirty="0"/>
              <a:t>?</a:t>
            </a:r>
          </a:p>
          <a:p>
            <a:pPr lvl="1"/>
            <a:r>
              <a:rPr lang="en-GB" dirty="0"/>
              <a:t>A </a:t>
            </a:r>
            <a:r>
              <a:rPr lang="en-GB" dirty="0" err="1"/>
              <a:t>ddylai</a:t>
            </a:r>
            <a:r>
              <a:rPr lang="en-GB" dirty="0"/>
              <a:t> </a:t>
            </a:r>
            <a:r>
              <a:rPr lang="en-GB" dirty="0" err="1"/>
              <a:t>addysg</a:t>
            </a:r>
            <a:r>
              <a:rPr lang="en-GB" dirty="0"/>
              <a:t> </a:t>
            </a:r>
            <a:r>
              <a:rPr lang="en-GB" dirty="0" err="1"/>
              <a:t>g</a:t>
            </a:r>
            <a:r>
              <a:rPr lang="en-GB" dirty="0" err="1" smtClean="0"/>
              <a:t>anolbwyntio</a:t>
            </a:r>
            <a:r>
              <a:rPr lang="en-GB" dirty="0" smtClean="0"/>
              <a:t> </a:t>
            </a:r>
            <a:r>
              <a:rPr lang="en-GB" dirty="0" err="1"/>
              <a:t>mwy</a:t>
            </a:r>
            <a:r>
              <a:rPr lang="en-GB" dirty="0"/>
              <a:t> </a:t>
            </a:r>
            <a:r>
              <a:rPr lang="en-GB" dirty="0" err="1"/>
              <a:t>ar</a:t>
            </a:r>
            <a:r>
              <a:rPr lang="en-GB" dirty="0"/>
              <a:t> </a:t>
            </a:r>
            <a:r>
              <a:rPr lang="en-GB" dirty="0" err="1"/>
              <a:t>faterion</a:t>
            </a:r>
            <a:r>
              <a:rPr lang="en-GB" dirty="0"/>
              <a:t> </a:t>
            </a:r>
            <a:r>
              <a:rPr lang="en-GB" dirty="0" err="1"/>
              <a:t>ymarferol</a:t>
            </a:r>
            <a:r>
              <a:rPr lang="en-GB" dirty="0"/>
              <a:t> </a:t>
            </a:r>
            <a:r>
              <a:rPr lang="en-GB" dirty="0" smtClean="0"/>
              <a:t>nag </a:t>
            </a:r>
            <a:r>
              <a:rPr lang="en-GB" dirty="0" err="1" smtClean="0"/>
              <a:t>ar</a:t>
            </a:r>
            <a:r>
              <a:rPr lang="en-GB" dirty="0" smtClean="0"/>
              <a:t> </a:t>
            </a:r>
            <a:r>
              <a:rPr lang="en-GB" dirty="0" err="1" smtClean="0"/>
              <a:t>faterion</a:t>
            </a:r>
            <a:r>
              <a:rPr lang="en-GB" dirty="0" smtClean="0"/>
              <a:t> </a:t>
            </a:r>
            <a:r>
              <a:rPr lang="en-GB" dirty="0" err="1" smtClean="0"/>
              <a:t>deallusol</a:t>
            </a:r>
            <a:r>
              <a:rPr lang="en-GB" dirty="0" smtClean="0"/>
              <a:t>?</a:t>
            </a:r>
            <a:endParaRPr lang="en-GB" dirty="0"/>
          </a:p>
          <a:p>
            <a:pPr lvl="1"/>
            <a:endParaRPr lang="en-GB" dirty="0"/>
          </a:p>
          <a:p>
            <a:r>
              <a:rPr lang="en-GB" sz="2400" dirty="0"/>
              <a:t>E</a:t>
            </a:r>
            <a:r>
              <a:rPr lang="en-GB" sz="2400" dirty="0" smtClean="0"/>
              <a:t>i </a:t>
            </a:r>
            <a:r>
              <a:rPr lang="en-GB" sz="2400" dirty="0"/>
              <a:t>waith </a:t>
            </a:r>
            <a:r>
              <a:rPr lang="en-GB" sz="2400" dirty="0" smtClean="0"/>
              <a:t>yn seiliedig </a:t>
            </a:r>
            <a:r>
              <a:rPr lang="en-GB" sz="2400" dirty="0" err="1" smtClean="0"/>
              <a:t>ar</a:t>
            </a:r>
            <a:r>
              <a:rPr lang="en-GB" sz="2400" dirty="0" smtClean="0"/>
              <a:t> ei </a:t>
            </a:r>
            <a:r>
              <a:rPr lang="en-GB" sz="2400" dirty="0" err="1" smtClean="0"/>
              <a:t>brofiadau</a:t>
            </a:r>
            <a:r>
              <a:rPr lang="en-GB" sz="2400" dirty="0" smtClean="0"/>
              <a:t> </a:t>
            </a:r>
            <a:r>
              <a:rPr lang="en-GB" sz="2400" dirty="0" err="1" smtClean="0"/>
              <a:t>a’i</a:t>
            </a:r>
            <a:r>
              <a:rPr lang="en-GB" sz="2400" dirty="0" smtClean="0"/>
              <a:t> </a:t>
            </a:r>
            <a:r>
              <a:rPr lang="en-GB" sz="2400" dirty="0" err="1"/>
              <a:t>arsylwadau</a:t>
            </a:r>
            <a:r>
              <a:rPr lang="en-GB" sz="2400" dirty="0"/>
              <a:t> ei </a:t>
            </a:r>
            <a:r>
              <a:rPr lang="en-GB" sz="2400" dirty="0" err="1" smtClean="0"/>
              <a:t>hun</a:t>
            </a:r>
            <a:r>
              <a:rPr lang="en-GB" sz="2400" dirty="0" smtClean="0"/>
              <a:t>, </a:t>
            </a:r>
            <a:r>
              <a:rPr lang="en-GB" sz="2400" dirty="0"/>
              <a:t>yn hytrach </a:t>
            </a:r>
            <a:r>
              <a:rPr lang="en-GB" sz="2400" dirty="0" err="1" smtClean="0"/>
              <a:t>na</a:t>
            </a:r>
            <a:r>
              <a:rPr lang="en-GB" sz="2400" dirty="0" smtClean="0"/>
              <a:t> </a:t>
            </a:r>
            <a:r>
              <a:rPr lang="en-GB" sz="2400" dirty="0" err="1" smtClean="0"/>
              <a:t>chredoau</a:t>
            </a:r>
            <a:r>
              <a:rPr lang="en-GB" sz="2400" dirty="0" smtClean="0"/>
              <a:t> sefydledig</a:t>
            </a:r>
            <a:endParaRPr lang="en-GB" sz="2400" dirty="0"/>
          </a:p>
        </p:txBody>
      </p:sp>
      <p:sp>
        <p:nvSpPr>
          <p:cNvPr id="4" name="Content Placeholder 3"/>
          <p:cNvSpPr>
            <a:spLocks noGrp="1"/>
          </p:cNvSpPr>
          <p:nvPr>
            <p:ph sz="half" idx="2"/>
          </p:nvPr>
        </p:nvSpPr>
        <p:spPr>
          <a:xfrm>
            <a:off x="6172200" y="1825624"/>
            <a:ext cx="5723626" cy="4695945"/>
          </a:xfrm>
        </p:spPr>
        <p:style>
          <a:lnRef idx="2">
            <a:schemeClr val="accent6">
              <a:shade val="50000"/>
            </a:schemeClr>
          </a:lnRef>
          <a:fillRef idx="1">
            <a:schemeClr val="accent6"/>
          </a:fillRef>
          <a:effectRef idx="0">
            <a:schemeClr val="accent6"/>
          </a:effectRef>
          <a:fontRef idx="minor">
            <a:schemeClr val="lt1"/>
          </a:fontRef>
        </p:style>
        <p:txBody>
          <a:bodyPr>
            <a:noAutofit/>
          </a:bodyPr>
          <a:lstStyle/>
          <a:p>
            <a:r>
              <a:rPr lang="en-GB" sz="2400" dirty="0" smtClean="0"/>
              <a:t>Possible to question his thinking:</a:t>
            </a:r>
          </a:p>
          <a:p>
            <a:pPr lvl="1"/>
            <a:r>
              <a:rPr lang="en-GB" dirty="0" smtClean="0"/>
              <a:t>Do children actually know what is best for them socially and educationally?</a:t>
            </a:r>
          </a:p>
          <a:p>
            <a:pPr lvl="1"/>
            <a:r>
              <a:rPr lang="en-GB" dirty="0" smtClean="0"/>
              <a:t>Should education be centred on practical rather than intellectual matters? </a:t>
            </a:r>
          </a:p>
          <a:p>
            <a:pPr marL="457200" lvl="1" indent="0">
              <a:buNone/>
            </a:pPr>
            <a:endParaRPr lang="en-GB" dirty="0" smtClean="0"/>
          </a:p>
          <a:p>
            <a:r>
              <a:rPr lang="en-GB" sz="2400" dirty="0" smtClean="0"/>
              <a:t>Most of his work based on his own experiences and observations, not established systems of belief. </a:t>
            </a:r>
          </a:p>
        </p:txBody>
      </p:sp>
    </p:spTree>
    <p:extLst>
      <p:ext uri="{BB962C8B-B14F-4D97-AF65-F5344CB8AC3E}">
        <p14:creationId xmlns:p14="http://schemas.microsoft.com/office/powerpoint/2010/main" val="134731411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6"/>
                </a:solidFill>
              </a:rPr>
              <a:t>Beirniadaeth</a:t>
            </a:r>
            <a:r>
              <a:rPr lang="en-GB" dirty="0">
                <a:solidFill>
                  <a:schemeClr val="accent6"/>
                </a:solidFill>
              </a:rPr>
              <a:t> </a:t>
            </a:r>
            <a:r>
              <a:rPr lang="en-GB" dirty="0" smtClean="0">
                <a:solidFill>
                  <a:schemeClr val="accent6"/>
                </a:solidFill>
              </a:rPr>
              <a:t>Posibl </a:t>
            </a:r>
            <a:r>
              <a:rPr lang="en-GB" dirty="0">
                <a:solidFill>
                  <a:schemeClr val="accent6"/>
                </a:solidFill>
              </a:rPr>
              <a:t/>
            </a:r>
            <a:br>
              <a:rPr lang="en-GB" dirty="0">
                <a:solidFill>
                  <a:schemeClr val="accent6"/>
                </a:solidFill>
              </a:rPr>
            </a:br>
            <a:r>
              <a:rPr lang="en-GB" dirty="0"/>
              <a:t>Possible Criticisms </a:t>
            </a:r>
          </a:p>
        </p:txBody>
      </p:sp>
      <p:sp>
        <p:nvSpPr>
          <p:cNvPr id="3" name="Content Placeholder 2"/>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85000" lnSpcReduction="20000"/>
          </a:bodyPr>
          <a:lstStyle/>
          <a:p>
            <a:pPr>
              <a:lnSpc>
                <a:spcPct val="120000"/>
              </a:lnSpc>
            </a:pPr>
            <a:r>
              <a:rPr lang="en-GB" dirty="0"/>
              <a:t>Mae ei waith yn </a:t>
            </a:r>
            <a:r>
              <a:rPr lang="en-GB" dirty="0" smtClean="0"/>
              <a:t>rhy </a:t>
            </a:r>
            <a:r>
              <a:rPr lang="en-GB" dirty="0" err="1" smtClean="0"/>
              <a:t>gyffredinol</a:t>
            </a:r>
            <a:r>
              <a:rPr lang="en-GB" dirty="0" smtClean="0"/>
              <a:t> </a:t>
            </a:r>
            <a:r>
              <a:rPr lang="en-GB" dirty="0"/>
              <a:t>ac nid </a:t>
            </a:r>
            <a:r>
              <a:rPr lang="en-GB" dirty="0" err="1" smtClean="0"/>
              <a:t>yw’n</a:t>
            </a:r>
            <a:r>
              <a:rPr lang="en-GB" dirty="0" smtClean="0"/>
              <a:t> </a:t>
            </a:r>
            <a:r>
              <a:rPr lang="en-GB" dirty="0" err="1" smtClean="0"/>
              <a:t>ymchwilio</a:t>
            </a:r>
            <a:r>
              <a:rPr lang="en-GB" dirty="0" smtClean="0"/>
              <a:t> </a:t>
            </a:r>
            <a:r>
              <a:rPr lang="en-GB" dirty="0" err="1" smtClean="0"/>
              <a:t>rhesymeg</a:t>
            </a:r>
            <a:r>
              <a:rPr lang="en-GB" dirty="0" smtClean="0"/>
              <a:t> </a:t>
            </a:r>
            <a:r>
              <a:rPr lang="en-GB" dirty="0" err="1" smtClean="0"/>
              <a:t>damcaniaethol</a:t>
            </a:r>
            <a:r>
              <a:rPr lang="en-GB" dirty="0" smtClean="0"/>
              <a:t> ei </a:t>
            </a:r>
            <a:r>
              <a:rPr lang="en-GB" dirty="0" err="1" smtClean="0"/>
              <a:t>syniadau</a:t>
            </a:r>
            <a:r>
              <a:rPr lang="en-GB" dirty="0" smtClean="0"/>
              <a:t>.</a:t>
            </a:r>
            <a:endParaRPr lang="en-GB" dirty="0"/>
          </a:p>
          <a:p>
            <a:pPr>
              <a:lnSpc>
                <a:spcPct val="120000"/>
              </a:lnSpc>
            </a:pPr>
            <a:r>
              <a:rPr lang="en-GB" dirty="0" err="1" smtClean="0"/>
              <a:t>Rhoddwyd</a:t>
            </a:r>
            <a:r>
              <a:rPr lang="en-GB" dirty="0" smtClean="0"/>
              <a:t> </a:t>
            </a:r>
            <a:r>
              <a:rPr lang="en-GB" dirty="0"/>
              <a:t>y </a:t>
            </a:r>
            <a:r>
              <a:rPr lang="en-GB" dirty="0" err="1"/>
              <a:t>bai</a:t>
            </a:r>
            <a:r>
              <a:rPr lang="en-GB" dirty="0"/>
              <a:t> </a:t>
            </a:r>
            <a:r>
              <a:rPr lang="en-GB" dirty="0" err="1"/>
              <a:t>ar</a:t>
            </a:r>
            <a:r>
              <a:rPr lang="en-GB" dirty="0"/>
              <a:t> </a:t>
            </a:r>
            <a:r>
              <a:rPr lang="en-GB" dirty="0" err="1" smtClean="0"/>
              <a:t>fagwraeth</a:t>
            </a:r>
            <a:r>
              <a:rPr lang="en-GB" dirty="0" smtClean="0"/>
              <a:t> </a:t>
            </a:r>
            <a:r>
              <a:rPr lang="en-GB" dirty="0" err="1"/>
              <a:t>cynnar</a:t>
            </a:r>
            <a:r>
              <a:rPr lang="en-GB" dirty="0"/>
              <a:t> plant </a:t>
            </a:r>
            <a:r>
              <a:rPr lang="en-GB" dirty="0" err="1" smtClean="0"/>
              <a:t>os</a:t>
            </a:r>
            <a:r>
              <a:rPr lang="en-GB" dirty="0" smtClean="0"/>
              <a:t> </a:t>
            </a:r>
            <a:r>
              <a:rPr lang="en-GB" dirty="0" err="1"/>
              <a:t>nad</a:t>
            </a:r>
            <a:r>
              <a:rPr lang="en-GB" dirty="0"/>
              <a:t> </a:t>
            </a:r>
            <a:r>
              <a:rPr lang="en-GB" dirty="0" err="1" smtClean="0"/>
              <a:t>oeddynt</a:t>
            </a:r>
            <a:r>
              <a:rPr lang="en-GB" dirty="0" smtClean="0"/>
              <a:t> </a:t>
            </a:r>
            <a:r>
              <a:rPr lang="en-GB" dirty="0"/>
              <a:t>yn </a:t>
            </a:r>
            <a:r>
              <a:rPr lang="en-GB" dirty="0" err="1" smtClean="0"/>
              <a:t>ymddwyn</a:t>
            </a:r>
            <a:r>
              <a:rPr lang="en-GB" dirty="0" smtClean="0"/>
              <a:t> yn addas </a:t>
            </a:r>
            <a:r>
              <a:rPr lang="en-GB" dirty="0" smtClean="0"/>
              <a:t>yn </a:t>
            </a:r>
            <a:r>
              <a:rPr lang="en-GB" dirty="0" err="1" smtClean="0"/>
              <a:t>Sumerhill</a:t>
            </a:r>
            <a:r>
              <a:rPr lang="en-GB" dirty="0" smtClean="0"/>
              <a:t>.</a:t>
            </a:r>
            <a:endParaRPr lang="en-GB" dirty="0"/>
          </a:p>
          <a:p>
            <a:pPr>
              <a:lnSpc>
                <a:spcPct val="120000"/>
              </a:lnSpc>
            </a:pPr>
            <a:r>
              <a:rPr lang="en-GB" dirty="0" smtClean="0"/>
              <a:t>Nid </a:t>
            </a:r>
            <a:r>
              <a:rPr lang="en-GB" dirty="0"/>
              <a:t>yw’r </a:t>
            </a:r>
            <a:r>
              <a:rPr lang="en-GB" dirty="0" err="1"/>
              <a:t>syniadau</a:t>
            </a:r>
            <a:r>
              <a:rPr lang="en-GB" dirty="0"/>
              <a:t> yma </a:t>
            </a:r>
            <a:r>
              <a:rPr lang="en-GB" dirty="0" err="1"/>
              <a:t>bellach</a:t>
            </a:r>
            <a:r>
              <a:rPr lang="en-GB" dirty="0"/>
              <a:t> yn </a:t>
            </a:r>
            <a:r>
              <a:rPr lang="en-GB" dirty="0" smtClean="0"/>
              <a:t>berthnasol - </a:t>
            </a:r>
            <a:r>
              <a:rPr lang="en-GB" dirty="0" err="1" smtClean="0"/>
              <a:t>addysg</a:t>
            </a:r>
            <a:r>
              <a:rPr lang="en-GB" dirty="0" smtClean="0"/>
              <a:t> </a:t>
            </a:r>
            <a:r>
              <a:rPr lang="en-GB" dirty="0"/>
              <a:t>yn </a:t>
            </a:r>
            <a:r>
              <a:rPr lang="en-GB" dirty="0" err="1"/>
              <a:t>paratoi</a:t>
            </a:r>
            <a:r>
              <a:rPr lang="en-GB" dirty="0"/>
              <a:t> plant yn wahanol </a:t>
            </a:r>
            <a:r>
              <a:rPr lang="en-GB" dirty="0" smtClean="0"/>
              <a:t>erbyn hyn am </a:t>
            </a:r>
            <a:r>
              <a:rPr lang="en-GB" dirty="0" err="1"/>
              <a:t>fywyd</a:t>
            </a:r>
            <a:r>
              <a:rPr lang="en-GB" dirty="0"/>
              <a:t> a gwaith. </a:t>
            </a:r>
          </a:p>
          <a:p>
            <a:endParaRPr lang="en-GB" dirty="0"/>
          </a:p>
        </p:txBody>
      </p:sp>
      <p:sp>
        <p:nvSpPr>
          <p:cNvPr id="4" name="Content Placeholder 3"/>
          <p:cNvSpPr>
            <a:spLocks noGrp="1"/>
          </p:cNvSpPr>
          <p:nvPr>
            <p:ph sz="half" idx="2"/>
          </p:nvPr>
        </p:nvSpPr>
        <p:spPr/>
        <p:style>
          <a:lnRef idx="2">
            <a:schemeClr val="accent6">
              <a:shade val="50000"/>
            </a:schemeClr>
          </a:lnRef>
          <a:fillRef idx="1">
            <a:schemeClr val="accent6"/>
          </a:fillRef>
          <a:effectRef idx="0">
            <a:schemeClr val="accent6"/>
          </a:effectRef>
          <a:fontRef idx="minor">
            <a:schemeClr val="lt1"/>
          </a:fontRef>
        </p:style>
        <p:txBody>
          <a:bodyPr>
            <a:normAutofit fontScale="85000" lnSpcReduction="20000"/>
          </a:bodyPr>
          <a:lstStyle/>
          <a:p>
            <a:r>
              <a:rPr lang="en-GB" dirty="0"/>
              <a:t>Generalises too much and doesn’t explore in depth the philosophical rationale for his ideas</a:t>
            </a:r>
            <a:r>
              <a:rPr lang="en-GB" dirty="0" smtClean="0"/>
              <a:t>.</a:t>
            </a:r>
          </a:p>
          <a:p>
            <a:pPr marL="0" indent="0">
              <a:buNone/>
            </a:pPr>
            <a:endParaRPr lang="en-GB" dirty="0"/>
          </a:p>
          <a:p>
            <a:r>
              <a:rPr lang="en-GB" dirty="0"/>
              <a:t>Children who presented with bad behaviour at Summerhill were said to have been affected by their early upbringing. </a:t>
            </a:r>
            <a:endParaRPr lang="en-GB" dirty="0" smtClean="0"/>
          </a:p>
          <a:p>
            <a:pPr marL="0" indent="0">
              <a:buNone/>
            </a:pPr>
            <a:endParaRPr lang="en-GB" dirty="0"/>
          </a:p>
          <a:p>
            <a:r>
              <a:rPr lang="en-GB" dirty="0"/>
              <a:t>No longer relevant in a modern and diverse society – education is preparing children differently now for work and life. </a:t>
            </a:r>
            <a:endParaRPr lang="en-GB" dirty="0" smtClean="0"/>
          </a:p>
          <a:p>
            <a:pPr marL="0" indent="0" algn="r">
              <a:buNone/>
            </a:pPr>
            <a:r>
              <a:rPr lang="en-GB" dirty="0" smtClean="0"/>
              <a:t>Aubrey and Riley, 2017 </a:t>
            </a:r>
            <a:endParaRPr lang="en-GB" dirty="0"/>
          </a:p>
          <a:p>
            <a:endParaRPr lang="en-GB" dirty="0"/>
          </a:p>
        </p:txBody>
      </p:sp>
    </p:spTree>
    <p:extLst>
      <p:ext uri="{BB962C8B-B14F-4D97-AF65-F5344CB8AC3E}">
        <p14:creationId xmlns:p14="http://schemas.microsoft.com/office/powerpoint/2010/main" val="22997518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6"/>
                </a:solidFill>
              </a:rPr>
              <a:t>Ysgol </a:t>
            </a:r>
            <a:r>
              <a:rPr lang="en-GB" dirty="0" smtClean="0">
                <a:solidFill>
                  <a:schemeClr val="accent6"/>
                </a:solidFill>
              </a:rPr>
              <a:t>Sunrise / </a:t>
            </a:r>
            <a:r>
              <a:rPr lang="en-GB" dirty="0" smtClean="0"/>
              <a:t>Sunrise </a:t>
            </a:r>
            <a:r>
              <a:rPr lang="en-GB" dirty="0" smtClean="0"/>
              <a:t>School</a:t>
            </a:r>
            <a:endParaRPr lang="en-GB" dirty="0"/>
          </a:p>
        </p:txBody>
      </p:sp>
      <p:sp>
        <p:nvSpPr>
          <p:cNvPr id="3" name="Content Placeholder 2"/>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85000" lnSpcReduction="20000"/>
          </a:bodyPr>
          <a:lstStyle/>
          <a:p>
            <a:pPr>
              <a:lnSpc>
                <a:spcPct val="120000"/>
              </a:lnSpc>
            </a:pPr>
            <a:r>
              <a:rPr lang="en-GB" dirty="0" smtClean="0"/>
              <a:t>Ysgol </a:t>
            </a:r>
            <a:r>
              <a:rPr lang="en-GB" dirty="0" err="1" smtClean="0"/>
              <a:t>ar</a:t>
            </a:r>
            <a:r>
              <a:rPr lang="en-GB" dirty="0" smtClean="0"/>
              <a:t> gyfer plant </a:t>
            </a:r>
            <a:r>
              <a:rPr lang="en-GB" dirty="0" err="1" smtClean="0"/>
              <a:t>oed</a:t>
            </a:r>
            <a:r>
              <a:rPr lang="en-GB" dirty="0" smtClean="0"/>
              <a:t> 2 – 11</a:t>
            </a:r>
            <a:r>
              <a:rPr lang="en-GB" dirty="0" smtClean="0"/>
              <a:t>;</a:t>
            </a:r>
          </a:p>
          <a:p>
            <a:pPr>
              <a:lnSpc>
                <a:spcPct val="120000"/>
              </a:lnSpc>
            </a:pPr>
            <a:r>
              <a:rPr lang="en-GB" dirty="0" smtClean="0"/>
              <a:t>Ysgol neo-</a:t>
            </a:r>
            <a:r>
              <a:rPr lang="en-GB" dirty="0" err="1" smtClean="0"/>
              <a:t>ddynoliadd</a:t>
            </a:r>
            <a:r>
              <a:rPr lang="en-GB" dirty="0" smtClean="0"/>
              <a:t>;</a:t>
            </a:r>
            <a:endParaRPr lang="en-GB" dirty="0" smtClean="0"/>
          </a:p>
          <a:p>
            <a:pPr>
              <a:lnSpc>
                <a:spcPct val="120000"/>
              </a:lnSpc>
            </a:pPr>
            <a:r>
              <a:rPr lang="en-GB" dirty="0" smtClean="0"/>
              <a:t>Dysgu </a:t>
            </a:r>
            <a:r>
              <a:rPr lang="en-GB" dirty="0" err="1" smtClean="0"/>
              <a:t>cwricwlwm</a:t>
            </a:r>
            <a:r>
              <a:rPr lang="en-GB" dirty="0"/>
              <a:t> </a:t>
            </a:r>
            <a:r>
              <a:rPr lang="en-GB" dirty="0" smtClean="0"/>
              <a:t>a </a:t>
            </a:r>
            <a:r>
              <a:rPr lang="en-GB" dirty="0" err="1" smtClean="0"/>
              <a:t>ddisgrifir</a:t>
            </a:r>
            <a:r>
              <a:rPr lang="en-GB" dirty="0" smtClean="0"/>
              <a:t> fel </a:t>
            </a:r>
            <a:r>
              <a:rPr lang="en-GB" dirty="0" err="1" smtClean="0"/>
              <a:t>cyfuniad</a:t>
            </a:r>
            <a:r>
              <a:rPr lang="en-GB" dirty="0" smtClean="0"/>
              <a:t> o </a:t>
            </a:r>
            <a:r>
              <a:rPr lang="en-GB" dirty="0" err="1" smtClean="0"/>
              <a:t>Gwricwlwm</a:t>
            </a:r>
            <a:r>
              <a:rPr lang="en-GB" dirty="0" smtClean="0"/>
              <a:t> </a:t>
            </a:r>
            <a:r>
              <a:rPr lang="en-GB" dirty="0" err="1" smtClean="0"/>
              <a:t>Cenedlaethol</a:t>
            </a:r>
            <a:r>
              <a:rPr lang="en-GB" dirty="0" smtClean="0"/>
              <a:t> y DU, M</a:t>
            </a:r>
            <a:r>
              <a:rPr lang="en-GB" dirty="0" smtClean="0"/>
              <a:t>ontessori a </a:t>
            </a:r>
            <a:r>
              <a:rPr lang="en-GB" dirty="0" err="1" smtClean="0"/>
              <a:t>dulliau</a:t>
            </a:r>
            <a:r>
              <a:rPr lang="en-GB" dirty="0" smtClean="0"/>
              <a:t> Neo-</a:t>
            </a:r>
            <a:r>
              <a:rPr lang="en-GB" dirty="0" err="1" smtClean="0"/>
              <a:t>ddynolaidd</a:t>
            </a:r>
            <a:r>
              <a:rPr lang="en-GB" dirty="0" smtClean="0"/>
              <a:t>;</a:t>
            </a:r>
            <a:endParaRPr lang="en-GB" dirty="0" smtClean="0"/>
          </a:p>
          <a:p>
            <a:pPr>
              <a:lnSpc>
                <a:spcPct val="120000"/>
              </a:lnSpc>
            </a:pPr>
            <a:r>
              <a:rPr lang="en-GB" dirty="0" smtClean="0"/>
              <a:t>Rhoi ffocws </a:t>
            </a:r>
            <a:r>
              <a:rPr lang="en-GB" dirty="0" err="1" smtClean="0"/>
              <a:t>ar</a:t>
            </a:r>
            <a:r>
              <a:rPr lang="en-GB" dirty="0" smtClean="0"/>
              <a:t> </a:t>
            </a:r>
            <a:r>
              <a:rPr lang="en-GB" dirty="0" err="1" smtClean="0"/>
              <a:t>ddysgu</a:t>
            </a:r>
            <a:r>
              <a:rPr lang="en-GB" dirty="0" smtClean="0"/>
              <a:t> sydd </a:t>
            </a:r>
            <a:r>
              <a:rPr lang="en-GB" dirty="0" err="1" smtClean="0"/>
              <a:t>wedi’i</a:t>
            </a:r>
            <a:r>
              <a:rPr lang="en-GB" dirty="0" smtClean="0"/>
              <a:t> </a:t>
            </a:r>
            <a:r>
              <a:rPr lang="en-GB" dirty="0" err="1" smtClean="0"/>
              <a:t>hunan-arwain</a:t>
            </a:r>
            <a:r>
              <a:rPr lang="en-GB" dirty="0" smtClean="0"/>
              <a:t>;</a:t>
            </a:r>
          </a:p>
          <a:p>
            <a:pPr>
              <a:lnSpc>
                <a:spcPct val="120000"/>
              </a:lnSpc>
            </a:pPr>
            <a:r>
              <a:rPr lang="en-GB" dirty="0" smtClean="0"/>
              <a:t>Yn cynnwys </a:t>
            </a:r>
            <a:r>
              <a:rPr lang="en-GB" dirty="0" err="1" smtClean="0"/>
              <a:t>ioga</a:t>
            </a:r>
            <a:r>
              <a:rPr lang="en-GB" dirty="0" smtClean="0"/>
              <a:t>, </a:t>
            </a:r>
            <a:r>
              <a:rPr lang="en-GB" dirty="0" err="1" smtClean="0"/>
              <a:t>myfyrio</a:t>
            </a:r>
            <a:r>
              <a:rPr lang="en-GB" dirty="0" smtClean="0"/>
              <a:t> a </a:t>
            </a:r>
            <a:r>
              <a:rPr lang="en-GB" dirty="0" err="1" smtClean="0"/>
              <a:t>garddio</a:t>
            </a:r>
            <a:r>
              <a:rPr lang="en-GB" dirty="0" smtClean="0"/>
              <a:t> fel rhan o </a:t>
            </a:r>
            <a:r>
              <a:rPr lang="en-GB" dirty="0" err="1" smtClean="0"/>
              <a:t>arferion</a:t>
            </a:r>
            <a:r>
              <a:rPr lang="en-GB" dirty="0" smtClean="0"/>
              <a:t> </a:t>
            </a:r>
            <a:r>
              <a:rPr lang="en-GB" dirty="0" err="1" smtClean="0"/>
              <a:t>rheolaidd</a:t>
            </a:r>
            <a:r>
              <a:rPr lang="en-GB" dirty="0" smtClean="0"/>
              <a:t>. </a:t>
            </a:r>
          </a:p>
          <a:p>
            <a:pPr>
              <a:lnSpc>
                <a:spcPct val="120000"/>
              </a:lnSpc>
            </a:pPr>
            <a:endParaRPr lang="en-GB" dirty="0"/>
          </a:p>
        </p:txBody>
      </p:sp>
      <p:sp>
        <p:nvSpPr>
          <p:cNvPr id="4" name="Content Placeholder 3"/>
          <p:cNvSpPr>
            <a:spLocks noGrp="1"/>
          </p:cNvSpPr>
          <p:nvPr>
            <p:ph sz="half" idx="2"/>
          </p:nvPr>
        </p:nvSpPr>
        <p:spPr/>
        <p:style>
          <a:lnRef idx="1">
            <a:schemeClr val="accent6"/>
          </a:lnRef>
          <a:fillRef idx="2">
            <a:schemeClr val="accent6"/>
          </a:fillRef>
          <a:effectRef idx="1">
            <a:schemeClr val="accent6"/>
          </a:effectRef>
          <a:fontRef idx="minor">
            <a:schemeClr val="dk1"/>
          </a:fontRef>
        </p:style>
        <p:txBody>
          <a:bodyPr>
            <a:normAutofit fontScale="85000" lnSpcReduction="20000"/>
          </a:bodyPr>
          <a:lstStyle/>
          <a:p>
            <a:r>
              <a:rPr lang="en-GB" dirty="0" smtClean="0"/>
              <a:t>School which caters for 2-11 year olds;</a:t>
            </a:r>
          </a:p>
          <a:p>
            <a:r>
              <a:rPr lang="en-GB" dirty="0" smtClean="0"/>
              <a:t>Neo-humanist school;</a:t>
            </a:r>
          </a:p>
          <a:p>
            <a:r>
              <a:rPr lang="en-GB" dirty="0" smtClean="0"/>
              <a:t>Teaches a curriculum described as a ‘synthesis of UK National Curriculum, Montessori and Neo-Humanist approaches’;</a:t>
            </a:r>
          </a:p>
          <a:p>
            <a:r>
              <a:rPr lang="en-GB" dirty="0" smtClean="0"/>
              <a:t>Places a focus on self-directed learning;</a:t>
            </a:r>
          </a:p>
          <a:p>
            <a:r>
              <a:rPr lang="en-GB" dirty="0" smtClean="0"/>
              <a:t>Includes yoga, meditation and gardening as part of normal routines. </a:t>
            </a:r>
            <a:endParaRPr lang="en-GB" dirty="0"/>
          </a:p>
        </p:txBody>
      </p:sp>
      <p:pic>
        <p:nvPicPr>
          <p:cNvPr id="5" name="Picture 4" descr="Sunrise Primary and Nursery School | educating the heart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6053" y="639718"/>
            <a:ext cx="999744" cy="914400"/>
          </a:xfrm>
          <a:prstGeom prst="rect">
            <a:avLst/>
          </a:prstGeom>
        </p:spPr>
      </p:pic>
      <p:pic>
        <p:nvPicPr>
          <p:cNvPr id="6" name="Picture 5" descr="Sunrise Primary and Nursery School | educating the heart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0581" y="639718"/>
            <a:ext cx="999744" cy="914400"/>
          </a:xfrm>
          <a:prstGeom prst="rect">
            <a:avLst/>
          </a:prstGeom>
        </p:spPr>
      </p:pic>
    </p:spTree>
    <p:extLst>
      <p:ext uri="{BB962C8B-B14F-4D97-AF65-F5344CB8AC3E}">
        <p14:creationId xmlns:p14="http://schemas.microsoft.com/office/powerpoint/2010/main" val="804126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Addysg</a:t>
            </a:r>
            <a:r>
              <a:rPr lang="en-GB" dirty="0" smtClean="0">
                <a:solidFill>
                  <a:schemeClr val="accent6"/>
                </a:solidFill>
              </a:rPr>
              <a:t> Neo-</a:t>
            </a:r>
            <a:r>
              <a:rPr lang="en-GB" dirty="0" err="1" smtClean="0">
                <a:solidFill>
                  <a:schemeClr val="accent6"/>
                </a:solidFill>
              </a:rPr>
              <a:t>Ddynolaidd</a:t>
            </a:r>
            <a:r>
              <a:rPr lang="en-GB" dirty="0" smtClean="0">
                <a:solidFill>
                  <a:schemeClr val="accent6"/>
                </a:solidFill>
              </a:rPr>
              <a:t>  </a:t>
            </a:r>
            <a:r>
              <a:rPr lang="en-GB" dirty="0" smtClean="0"/>
              <a:t/>
            </a:r>
            <a:br>
              <a:rPr lang="en-GB" dirty="0" smtClean="0"/>
            </a:br>
            <a:r>
              <a:rPr lang="en-GB" dirty="0" smtClean="0"/>
              <a:t>Neo-Humanist </a:t>
            </a:r>
            <a:r>
              <a:rPr lang="en-GB" dirty="0" smtClean="0"/>
              <a:t>Education </a:t>
            </a:r>
            <a:endParaRPr lang="en-GB" dirty="0"/>
          </a:p>
        </p:txBody>
      </p:sp>
      <p:sp>
        <p:nvSpPr>
          <p:cNvPr id="3" name="Content Placeholder 2"/>
          <p:cNvSpPr>
            <a:spLocks noGrp="1"/>
          </p:cNvSpPr>
          <p:nvPr>
            <p:ph sz="half" idx="1"/>
          </p:nvPr>
        </p:nvSpPr>
        <p:spPr/>
        <p:txBody>
          <a:bodyPr/>
          <a:lstStyle/>
          <a:p>
            <a:r>
              <a:rPr lang="cy-GB" dirty="0"/>
              <a:t>Gwyliwch y </a:t>
            </a:r>
            <a:r>
              <a:rPr lang="cy-GB" dirty="0" smtClean="0"/>
              <a:t>fideo byr ynglŷn </a:t>
            </a:r>
            <a:r>
              <a:rPr lang="cy-GB" dirty="0"/>
              <a:t>ag addysg </a:t>
            </a:r>
            <a:r>
              <a:rPr lang="cy-GB" dirty="0" err="1" smtClean="0"/>
              <a:t>neo-ddynolaidd</a:t>
            </a:r>
            <a:r>
              <a:rPr lang="cy-GB" dirty="0" smtClean="0"/>
              <a:t>. </a:t>
            </a:r>
            <a:endParaRPr lang="cy-GB" dirty="0"/>
          </a:p>
          <a:p>
            <a:endParaRPr lang="cy-GB" dirty="0"/>
          </a:p>
          <a:p>
            <a:r>
              <a:rPr lang="cy-GB" dirty="0"/>
              <a:t>Ysgrifennwch restr o 3 – 5 cred sy’n </a:t>
            </a:r>
            <a:r>
              <a:rPr lang="cy-GB" dirty="0" smtClean="0"/>
              <a:t>tanategu </a:t>
            </a:r>
            <a:r>
              <a:rPr lang="cy-GB" dirty="0"/>
              <a:t>dull </a:t>
            </a:r>
            <a:r>
              <a:rPr lang="cy-GB" dirty="0" err="1" smtClean="0"/>
              <a:t>neo-ddynolaidd</a:t>
            </a:r>
            <a:r>
              <a:rPr lang="cy-GB" dirty="0" smtClean="0"/>
              <a:t> </a:t>
            </a:r>
            <a:r>
              <a:rPr lang="cy-GB" dirty="0"/>
              <a:t>o addysg. </a:t>
            </a:r>
          </a:p>
          <a:p>
            <a:endParaRPr lang="en-GB" dirty="0"/>
          </a:p>
        </p:txBody>
      </p:sp>
      <p:sp>
        <p:nvSpPr>
          <p:cNvPr id="4" name="Content Placeholder 3"/>
          <p:cNvSpPr>
            <a:spLocks noGrp="1"/>
          </p:cNvSpPr>
          <p:nvPr>
            <p:ph sz="half" idx="2"/>
          </p:nvPr>
        </p:nvSpPr>
        <p:spPr/>
        <p:txBody>
          <a:bodyPr/>
          <a:lstStyle/>
          <a:p>
            <a:r>
              <a:rPr lang="en-GB" dirty="0" smtClean="0"/>
              <a:t>Watch this </a:t>
            </a:r>
            <a:r>
              <a:rPr lang="en-GB" dirty="0" smtClean="0">
                <a:hlinkClick r:id="rId2"/>
              </a:rPr>
              <a:t>short video </a:t>
            </a:r>
            <a:r>
              <a:rPr lang="en-GB" dirty="0" smtClean="0"/>
              <a:t>about neo-humanist approaches to education.</a:t>
            </a:r>
          </a:p>
          <a:p>
            <a:pPr marL="0" indent="0">
              <a:buNone/>
            </a:pPr>
            <a:r>
              <a:rPr lang="en-GB" dirty="0" smtClean="0"/>
              <a:t> </a:t>
            </a:r>
          </a:p>
          <a:p>
            <a:r>
              <a:rPr lang="en-GB" dirty="0" smtClean="0"/>
              <a:t>Write a list of 3 -5 key beliefs which inform a neo-humanist approach. </a:t>
            </a:r>
            <a:endParaRPr lang="en-GB" dirty="0"/>
          </a:p>
        </p:txBody>
      </p:sp>
      <p:pic>
        <p:nvPicPr>
          <p:cNvPr id="5" name="Picture 4" descr="Books – Neohumanist Educati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3076" y="4930317"/>
            <a:ext cx="6286500" cy="1476375"/>
          </a:xfrm>
          <a:prstGeom prst="rect">
            <a:avLst/>
          </a:prstGeom>
        </p:spPr>
      </p:pic>
    </p:spTree>
    <p:extLst>
      <p:ext uri="{BB962C8B-B14F-4D97-AF65-F5344CB8AC3E}">
        <p14:creationId xmlns:p14="http://schemas.microsoft.com/office/powerpoint/2010/main" val="15270423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116810" y="141190"/>
            <a:ext cx="10515600" cy="1325563"/>
          </a:xfrm>
        </p:spPr>
        <p:txBody>
          <a:bodyPr>
            <a:normAutofit/>
          </a:bodyPr>
          <a:lstStyle/>
          <a:p>
            <a:pPr algn="ctr"/>
            <a:r>
              <a:rPr lang="en-GB" dirty="0" err="1" smtClean="0">
                <a:solidFill>
                  <a:schemeClr val="accent6">
                    <a:lumMod val="75000"/>
                  </a:schemeClr>
                </a:solidFill>
              </a:rPr>
              <a:t>Esiampl</a:t>
            </a:r>
            <a:r>
              <a:rPr lang="en-GB" dirty="0" smtClean="0">
                <a:solidFill>
                  <a:schemeClr val="accent6">
                    <a:lumMod val="75000"/>
                  </a:schemeClr>
                </a:solidFill>
              </a:rPr>
              <a:t>: </a:t>
            </a:r>
            <a:r>
              <a:rPr lang="en-GB" dirty="0" err="1" smtClean="0">
                <a:solidFill>
                  <a:schemeClr val="accent6">
                    <a:lumMod val="75000"/>
                  </a:schemeClr>
                </a:solidFill>
              </a:rPr>
              <a:t>Cwricwlwm</a:t>
            </a:r>
            <a:r>
              <a:rPr lang="en-GB" dirty="0" smtClean="0">
                <a:solidFill>
                  <a:schemeClr val="accent6">
                    <a:lumMod val="75000"/>
                  </a:schemeClr>
                </a:solidFill>
              </a:rPr>
              <a:t> </a:t>
            </a:r>
            <a:r>
              <a:rPr lang="en-GB" dirty="0" err="1" smtClean="0">
                <a:solidFill>
                  <a:schemeClr val="accent6">
                    <a:lumMod val="75000"/>
                  </a:schemeClr>
                </a:solidFill>
              </a:rPr>
              <a:t>Cynradd</a:t>
            </a:r>
            <a:r>
              <a:rPr lang="en-GB" dirty="0" smtClean="0">
                <a:solidFill>
                  <a:schemeClr val="accent6">
                    <a:lumMod val="75000"/>
                  </a:schemeClr>
                </a:solidFill>
              </a:rPr>
              <a:t/>
            </a:r>
            <a:br>
              <a:rPr lang="en-GB" dirty="0" smtClean="0">
                <a:solidFill>
                  <a:schemeClr val="accent6">
                    <a:lumMod val="75000"/>
                  </a:schemeClr>
                </a:solidFill>
              </a:rPr>
            </a:br>
            <a:r>
              <a:rPr lang="en-GB" dirty="0" smtClean="0"/>
              <a:t>Example: Primary Curriculum</a:t>
            </a:r>
            <a:endParaRPr lang="en-GB" dirty="0"/>
          </a:p>
        </p:txBody>
      </p:sp>
      <p:pic>
        <p:nvPicPr>
          <p:cNvPr id="6" name="Picture 5"/>
          <p:cNvPicPr>
            <a:picLocks noChangeAspect="1"/>
          </p:cNvPicPr>
          <p:nvPr/>
        </p:nvPicPr>
        <p:blipFill rotWithShape="1">
          <a:blip r:embed="rId2"/>
          <a:srcRect l="-279" t="35045" r="31473" b="11161"/>
          <a:stretch/>
        </p:blipFill>
        <p:spPr>
          <a:xfrm>
            <a:off x="3450772" y="1690688"/>
            <a:ext cx="8180615" cy="479690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7" name="Cloud Callout 6"/>
          <p:cNvSpPr/>
          <p:nvPr/>
        </p:nvSpPr>
        <p:spPr>
          <a:xfrm>
            <a:off x="414302" y="4007684"/>
            <a:ext cx="2612572" cy="1950583"/>
          </a:xfrm>
          <a:prstGeom prst="cloudCallout">
            <a:avLst>
              <a:gd name="adj1" fmla="val -35208"/>
              <a:gd name="adj2" fmla="val 65848"/>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smtClean="0"/>
              <a:t>Make a note of your own reflections</a:t>
            </a:r>
            <a:r>
              <a:rPr lang="en-GB" sz="2000" dirty="0" smtClean="0"/>
              <a:t>?</a:t>
            </a:r>
            <a:endParaRPr lang="en-GB" sz="2000" dirty="0"/>
          </a:p>
        </p:txBody>
      </p:sp>
      <p:sp>
        <p:nvSpPr>
          <p:cNvPr id="8" name="Cloud Callout 7"/>
          <p:cNvSpPr/>
          <p:nvPr/>
        </p:nvSpPr>
        <p:spPr>
          <a:xfrm>
            <a:off x="289855" y="1466753"/>
            <a:ext cx="2612572" cy="1950583"/>
          </a:xfrm>
          <a:prstGeom prst="cloudCallout">
            <a:avLst>
              <a:gd name="adj1" fmla="val -35208"/>
              <a:gd name="adj2" fmla="val 65848"/>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err="1" smtClean="0">
                <a:solidFill>
                  <a:schemeClr val="accent6"/>
                </a:solidFill>
              </a:rPr>
              <a:t>Nodwch</a:t>
            </a:r>
            <a:r>
              <a:rPr lang="en-GB" sz="2000" dirty="0" smtClean="0">
                <a:solidFill>
                  <a:schemeClr val="accent6"/>
                </a:solidFill>
              </a:rPr>
              <a:t> eich </a:t>
            </a:r>
            <a:r>
              <a:rPr lang="en-GB" sz="2000" dirty="0" err="1" smtClean="0">
                <a:solidFill>
                  <a:schemeClr val="accent6"/>
                </a:solidFill>
              </a:rPr>
              <a:t>adfyryriadau</a:t>
            </a:r>
            <a:r>
              <a:rPr lang="en-GB" sz="2000" dirty="0" smtClean="0">
                <a:solidFill>
                  <a:schemeClr val="accent6"/>
                </a:solidFill>
              </a:rPr>
              <a:t> eich </a:t>
            </a:r>
            <a:r>
              <a:rPr lang="en-GB" sz="2000" dirty="0" err="1" smtClean="0">
                <a:solidFill>
                  <a:schemeClr val="accent6"/>
                </a:solidFill>
              </a:rPr>
              <a:t>hunan</a:t>
            </a:r>
            <a:r>
              <a:rPr lang="en-GB" sz="2000" dirty="0" smtClean="0">
                <a:solidFill>
                  <a:schemeClr val="accent6"/>
                </a:solidFill>
              </a:rPr>
              <a:t>?</a:t>
            </a:r>
            <a:endParaRPr lang="en-GB" sz="2000" dirty="0">
              <a:solidFill>
                <a:schemeClr val="accent6"/>
              </a:solidFill>
            </a:endParaRPr>
          </a:p>
        </p:txBody>
      </p:sp>
    </p:spTree>
    <p:extLst>
      <p:ext uri="{BB962C8B-B14F-4D97-AF65-F5344CB8AC3E}">
        <p14:creationId xmlns:p14="http://schemas.microsoft.com/office/powerpoint/2010/main" val="1560549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5542" y="233363"/>
            <a:ext cx="10515600" cy="1325563"/>
          </a:xfrm>
        </p:spPr>
        <p:txBody>
          <a:bodyPr>
            <a:normAutofit/>
          </a:bodyPr>
          <a:lstStyle/>
          <a:p>
            <a:r>
              <a:rPr lang="cy-GB" dirty="0" smtClean="0">
                <a:solidFill>
                  <a:schemeClr val="accent6"/>
                </a:solidFill>
              </a:rPr>
              <a:t>Ysgolion </a:t>
            </a:r>
            <a:r>
              <a:rPr lang="cy-GB" dirty="0" err="1" smtClean="0">
                <a:solidFill>
                  <a:schemeClr val="accent6"/>
                </a:solidFill>
              </a:rPr>
              <a:t>Steiner</a:t>
            </a:r>
            <a:r>
              <a:rPr lang="cy-GB" dirty="0" smtClean="0">
                <a:solidFill>
                  <a:schemeClr val="accent6"/>
                </a:solidFill>
              </a:rPr>
              <a:t> </a:t>
            </a:r>
            <a:r>
              <a:rPr lang="cy-GB" dirty="0" err="1" smtClean="0">
                <a:solidFill>
                  <a:schemeClr val="accent6"/>
                </a:solidFill>
              </a:rPr>
              <a:t>Waldorf</a:t>
            </a:r>
            <a:r>
              <a:rPr lang="cy-GB" dirty="0" smtClean="0"/>
              <a:t/>
            </a:r>
            <a:br>
              <a:rPr lang="cy-GB" dirty="0" smtClean="0"/>
            </a:br>
            <a:r>
              <a:rPr lang="cy-GB" dirty="0" err="1" smtClean="0"/>
              <a:t>Steiner</a:t>
            </a:r>
            <a:r>
              <a:rPr lang="cy-GB" dirty="0"/>
              <a:t> </a:t>
            </a:r>
            <a:r>
              <a:rPr lang="cy-GB" dirty="0" err="1" smtClean="0"/>
              <a:t>Waldorf</a:t>
            </a:r>
            <a:r>
              <a:rPr lang="cy-GB" dirty="0" smtClean="0"/>
              <a:t> </a:t>
            </a:r>
            <a:r>
              <a:rPr lang="cy-GB" dirty="0" err="1" smtClean="0"/>
              <a:t>Schools</a:t>
            </a:r>
            <a:endParaRPr lang="en-GB" dirty="0"/>
          </a:p>
        </p:txBody>
      </p:sp>
      <p:sp>
        <p:nvSpPr>
          <p:cNvPr id="3" name="Content Placeholder 2"/>
          <p:cNvSpPr>
            <a:spLocks noGrp="1"/>
          </p:cNvSpPr>
          <p:nvPr>
            <p:ph sz="half" idx="1"/>
          </p:nvPr>
        </p:nvSpPr>
        <p:spPr/>
        <p:txBody>
          <a:bodyPr>
            <a:normAutofit fontScale="70000" lnSpcReduction="20000"/>
          </a:bodyPr>
          <a:lstStyle/>
          <a:p>
            <a:r>
              <a:rPr lang="cy-GB" dirty="0" smtClean="0"/>
              <a:t>Wedi selio ar syniadau </a:t>
            </a:r>
            <a:r>
              <a:rPr lang="cy-GB" dirty="0" err="1" smtClean="0"/>
              <a:t>Rudolf</a:t>
            </a:r>
            <a:r>
              <a:rPr lang="cy-GB" dirty="0" smtClean="0"/>
              <a:t> </a:t>
            </a:r>
            <a:r>
              <a:rPr lang="cy-GB" dirty="0" err="1" smtClean="0"/>
              <a:t>Steiner</a:t>
            </a:r>
            <a:r>
              <a:rPr lang="cy-GB" dirty="0" smtClean="0"/>
              <a:t> (1861 – 1925);</a:t>
            </a:r>
          </a:p>
          <a:p>
            <a:r>
              <a:rPr lang="cy-GB" dirty="0"/>
              <a:t>C</a:t>
            </a:r>
            <a:r>
              <a:rPr lang="cy-GB" dirty="0" smtClean="0"/>
              <a:t>wricwlwm wedi’i gynllunio </a:t>
            </a:r>
            <a:r>
              <a:rPr lang="cy-GB" dirty="0" smtClean="0"/>
              <a:t>o gwmpas y syniad bod plant yn datblygu yn gorfforol, </a:t>
            </a:r>
            <a:r>
              <a:rPr lang="cy-GB" dirty="0" smtClean="0"/>
              <a:t>yn emosiynol </a:t>
            </a:r>
            <a:r>
              <a:rPr lang="cy-GB" dirty="0" smtClean="0"/>
              <a:t>ac yn </a:t>
            </a:r>
            <a:r>
              <a:rPr lang="cy-GB" dirty="0" smtClean="0"/>
              <a:t>ddeallusol drwy ddilyniant penodol;</a:t>
            </a:r>
            <a:endParaRPr lang="cy-GB" dirty="0" smtClean="0"/>
          </a:p>
          <a:p>
            <a:r>
              <a:rPr lang="cy-GB" dirty="0" smtClean="0"/>
              <a:t>Ffocws cryf ar gysylltiad ysbrydol </a:t>
            </a:r>
            <a:r>
              <a:rPr lang="cy-GB" dirty="0"/>
              <a:t>(‘</a:t>
            </a:r>
            <a:r>
              <a:rPr lang="cy-GB" dirty="0" err="1"/>
              <a:t>conscious</a:t>
            </a:r>
            <a:r>
              <a:rPr lang="cy-GB" dirty="0"/>
              <a:t> Christian </a:t>
            </a:r>
            <a:r>
              <a:rPr lang="cy-GB" dirty="0" err="1"/>
              <a:t>impulse</a:t>
            </a:r>
            <a:r>
              <a:rPr lang="cy-GB" dirty="0"/>
              <a:t>’)</a:t>
            </a:r>
          </a:p>
          <a:p>
            <a:r>
              <a:rPr lang="cy-GB" dirty="0"/>
              <a:t>P</a:t>
            </a:r>
            <a:r>
              <a:rPr lang="cy-GB" dirty="0" smtClean="0"/>
              <a:t>lant </a:t>
            </a:r>
            <a:r>
              <a:rPr lang="cy-GB" dirty="0" smtClean="0"/>
              <a:t>yn dysgu darllen o 7 </a:t>
            </a:r>
            <a:r>
              <a:rPr lang="cy-GB" dirty="0" smtClean="0"/>
              <a:t>mlwydd </a:t>
            </a:r>
            <a:r>
              <a:rPr lang="cy-GB" dirty="0" smtClean="0"/>
              <a:t>oed ac yn gallu dewis chwarae neu </a:t>
            </a:r>
            <a:r>
              <a:rPr lang="cy-GB" dirty="0" smtClean="0"/>
              <a:t>gymryd </a:t>
            </a:r>
            <a:r>
              <a:rPr lang="cy-GB" dirty="0" smtClean="0"/>
              <a:t>rhan mewn </a:t>
            </a:r>
            <a:r>
              <a:rPr lang="cy-GB" dirty="0" smtClean="0"/>
              <a:t>gweithgareddau a arweinir gan oedolyn;</a:t>
            </a:r>
            <a:endParaRPr lang="cy-GB" dirty="0" smtClean="0"/>
          </a:p>
          <a:p>
            <a:r>
              <a:rPr lang="cy-GB" dirty="0" smtClean="0"/>
              <a:t>Ffocws ar ganu, symud a cherddoriaeth;</a:t>
            </a:r>
          </a:p>
          <a:p>
            <a:r>
              <a:rPr lang="cy-GB" dirty="0" smtClean="0"/>
              <a:t>Dull holistig sy’n canolbwyntio ar anghenion </a:t>
            </a:r>
            <a:r>
              <a:rPr lang="cy-GB" dirty="0" smtClean="0"/>
              <a:t> plan</a:t>
            </a:r>
            <a:r>
              <a:rPr lang="cy-GB" dirty="0">
                <a:hlinkClick r:id="rId2"/>
              </a:rPr>
              <a:t> </a:t>
            </a:r>
            <a:r>
              <a:rPr lang="cy-GB" dirty="0" smtClean="0"/>
              <a:t>t yn hytrach na ‘chyflwyno </a:t>
            </a:r>
            <a:r>
              <a:rPr lang="cy-GB" dirty="0" smtClean="0"/>
              <a:t>gwybodaeth’.</a:t>
            </a:r>
            <a:r>
              <a:rPr lang="cy-GB" dirty="0">
                <a:hlinkClick r:id="rId2"/>
              </a:rPr>
              <a:t> </a:t>
            </a:r>
            <a:endParaRPr lang="cy-GB" dirty="0" smtClean="0">
              <a:hlinkClick r:id="rId2"/>
            </a:endParaRPr>
          </a:p>
          <a:p>
            <a:r>
              <a:rPr lang="cy-GB" dirty="0" smtClean="0">
                <a:hlinkClick r:id="rId2"/>
              </a:rPr>
              <a:t>Ysgol </a:t>
            </a:r>
            <a:r>
              <a:rPr lang="cy-GB" dirty="0" err="1">
                <a:hlinkClick r:id="rId2"/>
              </a:rPr>
              <a:t>Steiner</a:t>
            </a:r>
            <a:r>
              <a:rPr lang="cy-GB" dirty="0">
                <a:hlinkClick r:id="rId2"/>
              </a:rPr>
              <a:t> Nant-y-Cwm Sir Benfro</a:t>
            </a:r>
            <a:r>
              <a:rPr lang="cy-GB" dirty="0"/>
              <a:t> </a:t>
            </a:r>
            <a:endParaRPr lang="en-GB" dirty="0"/>
          </a:p>
        </p:txBody>
      </p:sp>
      <p:sp>
        <p:nvSpPr>
          <p:cNvPr id="4" name="Content Placeholder 3"/>
          <p:cNvSpPr>
            <a:spLocks noGrp="1"/>
          </p:cNvSpPr>
          <p:nvPr>
            <p:ph sz="half" idx="2"/>
          </p:nvPr>
        </p:nvSpPr>
        <p:spPr/>
        <p:txBody>
          <a:bodyPr>
            <a:normAutofit fontScale="70000" lnSpcReduction="20000"/>
          </a:bodyPr>
          <a:lstStyle/>
          <a:p>
            <a:r>
              <a:rPr lang="cy-GB" dirty="0" err="1" smtClean="0"/>
              <a:t>Based</a:t>
            </a:r>
            <a:r>
              <a:rPr lang="cy-GB" dirty="0" smtClean="0"/>
              <a:t> </a:t>
            </a:r>
            <a:r>
              <a:rPr lang="cy-GB" dirty="0" err="1" smtClean="0"/>
              <a:t>on</a:t>
            </a:r>
            <a:r>
              <a:rPr lang="cy-GB" dirty="0" smtClean="0"/>
              <a:t> the </a:t>
            </a:r>
            <a:r>
              <a:rPr lang="cy-GB" dirty="0" err="1" smtClean="0"/>
              <a:t>ideas</a:t>
            </a:r>
            <a:r>
              <a:rPr lang="cy-GB" dirty="0" smtClean="0"/>
              <a:t> of </a:t>
            </a:r>
            <a:r>
              <a:rPr lang="cy-GB" dirty="0" err="1" smtClean="0"/>
              <a:t>Rudolf</a:t>
            </a:r>
            <a:r>
              <a:rPr lang="cy-GB" dirty="0" smtClean="0"/>
              <a:t> </a:t>
            </a:r>
            <a:r>
              <a:rPr lang="cy-GB" dirty="0" err="1" smtClean="0"/>
              <a:t>Steiner</a:t>
            </a:r>
            <a:r>
              <a:rPr lang="cy-GB" dirty="0" smtClean="0"/>
              <a:t> (1861 – 1925)</a:t>
            </a:r>
          </a:p>
          <a:p>
            <a:r>
              <a:rPr lang="cy-GB" dirty="0" err="1" smtClean="0"/>
              <a:t>Curriculum</a:t>
            </a:r>
            <a:r>
              <a:rPr lang="cy-GB" dirty="0" smtClean="0"/>
              <a:t> is </a:t>
            </a:r>
            <a:r>
              <a:rPr lang="cy-GB" dirty="0" err="1" smtClean="0"/>
              <a:t>designed</a:t>
            </a:r>
            <a:r>
              <a:rPr lang="cy-GB" dirty="0" smtClean="0"/>
              <a:t> </a:t>
            </a:r>
            <a:r>
              <a:rPr lang="cy-GB" dirty="0" err="1" smtClean="0"/>
              <a:t>around</a:t>
            </a:r>
            <a:r>
              <a:rPr lang="cy-GB" dirty="0" smtClean="0"/>
              <a:t> the </a:t>
            </a:r>
            <a:r>
              <a:rPr lang="cy-GB" dirty="0" err="1" smtClean="0"/>
              <a:t>idea</a:t>
            </a:r>
            <a:r>
              <a:rPr lang="cy-GB" dirty="0" smtClean="0"/>
              <a:t> </a:t>
            </a:r>
            <a:r>
              <a:rPr lang="cy-GB" dirty="0" err="1" smtClean="0"/>
              <a:t>that</a:t>
            </a:r>
            <a:r>
              <a:rPr lang="cy-GB" dirty="0" smtClean="0"/>
              <a:t> </a:t>
            </a:r>
            <a:r>
              <a:rPr lang="cy-GB" dirty="0" err="1" smtClean="0"/>
              <a:t>children’s</a:t>
            </a:r>
            <a:r>
              <a:rPr lang="cy-GB" dirty="0" smtClean="0"/>
              <a:t> </a:t>
            </a:r>
            <a:r>
              <a:rPr lang="cy-GB" dirty="0" err="1" smtClean="0"/>
              <a:t>physical</a:t>
            </a:r>
            <a:r>
              <a:rPr lang="cy-GB" dirty="0" smtClean="0"/>
              <a:t>, </a:t>
            </a:r>
            <a:r>
              <a:rPr lang="cy-GB" dirty="0" err="1" smtClean="0"/>
              <a:t>emotional</a:t>
            </a:r>
            <a:r>
              <a:rPr lang="cy-GB" dirty="0" smtClean="0"/>
              <a:t> </a:t>
            </a:r>
            <a:r>
              <a:rPr lang="cy-GB" dirty="0" err="1" smtClean="0"/>
              <a:t>and</a:t>
            </a:r>
            <a:r>
              <a:rPr lang="cy-GB" dirty="0" smtClean="0"/>
              <a:t> </a:t>
            </a:r>
            <a:r>
              <a:rPr lang="cy-GB" dirty="0" err="1" smtClean="0"/>
              <a:t>intellectual</a:t>
            </a:r>
            <a:r>
              <a:rPr lang="cy-GB" dirty="0" smtClean="0"/>
              <a:t> </a:t>
            </a:r>
            <a:r>
              <a:rPr lang="cy-GB" dirty="0" err="1" smtClean="0"/>
              <a:t>development</a:t>
            </a:r>
            <a:r>
              <a:rPr lang="cy-GB" dirty="0" smtClean="0"/>
              <a:t> </a:t>
            </a:r>
            <a:r>
              <a:rPr lang="cy-GB" dirty="0" err="1" smtClean="0"/>
              <a:t>follow</a:t>
            </a:r>
            <a:r>
              <a:rPr lang="cy-GB" dirty="0" smtClean="0"/>
              <a:t> a set </a:t>
            </a:r>
            <a:r>
              <a:rPr lang="cy-GB" dirty="0" err="1" smtClean="0"/>
              <a:t>sequence</a:t>
            </a:r>
            <a:r>
              <a:rPr lang="cy-GB" dirty="0" smtClean="0"/>
              <a:t>;</a:t>
            </a:r>
          </a:p>
          <a:p>
            <a:r>
              <a:rPr lang="cy-GB" dirty="0" err="1" smtClean="0"/>
              <a:t>Strong</a:t>
            </a:r>
            <a:r>
              <a:rPr lang="cy-GB" dirty="0" smtClean="0"/>
              <a:t> </a:t>
            </a:r>
            <a:r>
              <a:rPr lang="cy-GB" dirty="0" err="1" smtClean="0"/>
              <a:t>focus</a:t>
            </a:r>
            <a:r>
              <a:rPr lang="cy-GB" dirty="0" smtClean="0"/>
              <a:t> </a:t>
            </a:r>
            <a:r>
              <a:rPr lang="cy-GB" dirty="0" err="1" smtClean="0"/>
              <a:t>on</a:t>
            </a:r>
            <a:r>
              <a:rPr lang="cy-GB" dirty="0" smtClean="0"/>
              <a:t> a </a:t>
            </a:r>
            <a:r>
              <a:rPr lang="cy-GB" dirty="0" err="1" smtClean="0"/>
              <a:t>spiritual</a:t>
            </a:r>
            <a:r>
              <a:rPr lang="cy-GB" dirty="0" smtClean="0"/>
              <a:t> </a:t>
            </a:r>
            <a:r>
              <a:rPr lang="cy-GB" dirty="0" err="1" smtClean="0"/>
              <a:t>connection</a:t>
            </a:r>
            <a:r>
              <a:rPr lang="cy-GB" dirty="0" smtClean="0"/>
              <a:t> (‘</a:t>
            </a:r>
            <a:r>
              <a:rPr lang="cy-GB" dirty="0" err="1" smtClean="0"/>
              <a:t>conscious</a:t>
            </a:r>
            <a:r>
              <a:rPr lang="cy-GB" dirty="0" smtClean="0"/>
              <a:t> Christian </a:t>
            </a:r>
            <a:r>
              <a:rPr lang="cy-GB" dirty="0" err="1" smtClean="0"/>
              <a:t>impulse</a:t>
            </a:r>
            <a:r>
              <a:rPr lang="cy-GB" dirty="0" smtClean="0"/>
              <a:t>’)</a:t>
            </a:r>
          </a:p>
          <a:p>
            <a:r>
              <a:rPr lang="cy-GB" dirty="0" err="1" smtClean="0"/>
              <a:t>Pupils</a:t>
            </a:r>
            <a:r>
              <a:rPr lang="cy-GB" dirty="0" smtClean="0"/>
              <a:t> </a:t>
            </a:r>
            <a:r>
              <a:rPr lang="cy-GB" dirty="0" err="1" smtClean="0"/>
              <a:t>learn</a:t>
            </a:r>
            <a:r>
              <a:rPr lang="cy-GB" dirty="0" smtClean="0"/>
              <a:t> to </a:t>
            </a:r>
            <a:r>
              <a:rPr lang="cy-GB" dirty="0" err="1" smtClean="0"/>
              <a:t>read</a:t>
            </a:r>
            <a:r>
              <a:rPr lang="cy-GB" dirty="0" smtClean="0"/>
              <a:t> </a:t>
            </a:r>
            <a:r>
              <a:rPr lang="cy-GB" dirty="0" err="1" smtClean="0"/>
              <a:t>when</a:t>
            </a:r>
            <a:r>
              <a:rPr lang="cy-GB" dirty="0" smtClean="0"/>
              <a:t> </a:t>
            </a:r>
            <a:r>
              <a:rPr lang="cy-GB" dirty="0" err="1" smtClean="0"/>
              <a:t>they</a:t>
            </a:r>
            <a:r>
              <a:rPr lang="cy-GB" dirty="0" smtClean="0"/>
              <a:t> </a:t>
            </a:r>
            <a:r>
              <a:rPr lang="cy-GB" dirty="0" err="1" smtClean="0"/>
              <a:t>are</a:t>
            </a:r>
            <a:r>
              <a:rPr lang="cy-GB" dirty="0" smtClean="0"/>
              <a:t> </a:t>
            </a:r>
            <a:r>
              <a:rPr lang="cy-GB" dirty="0" err="1" smtClean="0"/>
              <a:t>seven</a:t>
            </a:r>
            <a:r>
              <a:rPr lang="cy-GB" dirty="0" smtClean="0"/>
              <a:t> </a:t>
            </a:r>
            <a:r>
              <a:rPr lang="cy-GB" dirty="0" err="1" smtClean="0"/>
              <a:t>and</a:t>
            </a:r>
            <a:r>
              <a:rPr lang="cy-GB" dirty="0" smtClean="0"/>
              <a:t> can </a:t>
            </a:r>
            <a:r>
              <a:rPr lang="cy-GB" dirty="0" err="1" smtClean="0"/>
              <a:t>choose</a:t>
            </a:r>
            <a:r>
              <a:rPr lang="cy-GB" dirty="0" smtClean="0"/>
              <a:t> to </a:t>
            </a:r>
            <a:r>
              <a:rPr lang="cy-GB" dirty="0" err="1" smtClean="0"/>
              <a:t>play</a:t>
            </a:r>
            <a:r>
              <a:rPr lang="cy-GB" dirty="0" smtClean="0"/>
              <a:t> or </a:t>
            </a:r>
            <a:r>
              <a:rPr lang="cy-GB" dirty="0" err="1" smtClean="0"/>
              <a:t>join</a:t>
            </a:r>
            <a:r>
              <a:rPr lang="cy-GB" dirty="0" smtClean="0"/>
              <a:t> </a:t>
            </a:r>
            <a:r>
              <a:rPr lang="cy-GB" dirty="0" err="1" smtClean="0"/>
              <a:t>in</a:t>
            </a:r>
            <a:r>
              <a:rPr lang="cy-GB" dirty="0" smtClean="0"/>
              <a:t> </a:t>
            </a:r>
            <a:r>
              <a:rPr lang="cy-GB" dirty="0" err="1" smtClean="0"/>
              <a:t>with</a:t>
            </a:r>
            <a:r>
              <a:rPr lang="cy-GB" dirty="0" smtClean="0"/>
              <a:t> </a:t>
            </a:r>
            <a:r>
              <a:rPr lang="cy-GB" dirty="0" err="1" smtClean="0"/>
              <a:t>adult</a:t>
            </a:r>
            <a:r>
              <a:rPr lang="cy-GB" dirty="0" smtClean="0"/>
              <a:t>-led </a:t>
            </a:r>
            <a:r>
              <a:rPr lang="cy-GB" dirty="0" err="1" smtClean="0"/>
              <a:t>activities</a:t>
            </a:r>
            <a:r>
              <a:rPr lang="cy-GB" dirty="0" smtClean="0"/>
              <a:t>;</a:t>
            </a:r>
          </a:p>
          <a:p>
            <a:r>
              <a:rPr lang="cy-GB" dirty="0" err="1" smtClean="0"/>
              <a:t>Focus</a:t>
            </a:r>
            <a:r>
              <a:rPr lang="cy-GB" dirty="0" smtClean="0"/>
              <a:t> </a:t>
            </a:r>
            <a:r>
              <a:rPr lang="cy-GB" dirty="0" err="1" smtClean="0"/>
              <a:t>on</a:t>
            </a:r>
            <a:r>
              <a:rPr lang="cy-GB" dirty="0" smtClean="0"/>
              <a:t> </a:t>
            </a:r>
            <a:r>
              <a:rPr lang="cy-GB" dirty="0" err="1" smtClean="0"/>
              <a:t>singing</a:t>
            </a:r>
            <a:r>
              <a:rPr lang="cy-GB" dirty="0" smtClean="0"/>
              <a:t>, </a:t>
            </a:r>
            <a:r>
              <a:rPr lang="cy-GB" dirty="0" err="1" smtClean="0"/>
              <a:t>movement</a:t>
            </a:r>
            <a:r>
              <a:rPr lang="cy-GB" dirty="0" smtClean="0"/>
              <a:t> </a:t>
            </a:r>
            <a:r>
              <a:rPr lang="cy-GB" dirty="0" err="1" smtClean="0"/>
              <a:t>and</a:t>
            </a:r>
            <a:r>
              <a:rPr lang="cy-GB" dirty="0" smtClean="0"/>
              <a:t> </a:t>
            </a:r>
            <a:r>
              <a:rPr lang="cy-GB" dirty="0" err="1" smtClean="0"/>
              <a:t>music</a:t>
            </a:r>
            <a:r>
              <a:rPr lang="cy-GB" dirty="0" smtClean="0"/>
              <a:t>;</a:t>
            </a:r>
          </a:p>
          <a:p>
            <a:r>
              <a:rPr lang="cy-GB" dirty="0" err="1" smtClean="0"/>
              <a:t>Holistic</a:t>
            </a:r>
            <a:r>
              <a:rPr lang="cy-GB" dirty="0" smtClean="0"/>
              <a:t> </a:t>
            </a:r>
            <a:r>
              <a:rPr lang="cy-GB" dirty="0" err="1" smtClean="0"/>
              <a:t>approach</a:t>
            </a:r>
            <a:r>
              <a:rPr lang="cy-GB" dirty="0" smtClean="0"/>
              <a:t> </a:t>
            </a:r>
            <a:r>
              <a:rPr lang="cy-GB" dirty="0" err="1" smtClean="0"/>
              <a:t>which</a:t>
            </a:r>
            <a:r>
              <a:rPr lang="cy-GB" dirty="0" smtClean="0"/>
              <a:t> </a:t>
            </a:r>
            <a:r>
              <a:rPr lang="cy-GB" dirty="0" err="1" smtClean="0"/>
              <a:t>focuses</a:t>
            </a:r>
            <a:r>
              <a:rPr lang="cy-GB" dirty="0" smtClean="0"/>
              <a:t> </a:t>
            </a:r>
            <a:r>
              <a:rPr lang="cy-GB" dirty="0" err="1" smtClean="0"/>
              <a:t>on</a:t>
            </a:r>
            <a:r>
              <a:rPr lang="cy-GB" dirty="0" smtClean="0"/>
              <a:t> </a:t>
            </a:r>
            <a:r>
              <a:rPr lang="cy-GB" dirty="0" err="1" smtClean="0"/>
              <a:t>children’s</a:t>
            </a:r>
            <a:r>
              <a:rPr lang="cy-GB" dirty="0" smtClean="0"/>
              <a:t> </a:t>
            </a:r>
            <a:r>
              <a:rPr lang="cy-GB" dirty="0" err="1" smtClean="0"/>
              <a:t>needs</a:t>
            </a:r>
            <a:r>
              <a:rPr lang="cy-GB" dirty="0" smtClean="0"/>
              <a:t> </a:t>
            </a:r>
            <a:r>
              <a:rPr lang="cy-GB" dirty="0" smtClean="0"/>
              <a:t>rather than ‘</a:t>
            </a:r>
            <a:r>
              <a:rPr lang="cy-GB" dirty="0" err="1" smtClean="0"/>
              <a:t>delivering</a:t>
            </a:r>
            <a:r>
              <a:rPr lang="cy-GB" dirty="0" smtClean="0"/>
              <a:t> </a:t>
            </a:r>
            <a:r>
              <a:rPr lang="cy-GB" dirty="0" err="1" smtClean="0"/>
              <a:t>information</a:t>
            </a:r>
            <a:r>
              <a:rPr lang="cy-GB" dirty="0" smtClean="0"/>
              <a:t>’.</a:t>
            </a:r>
          </a:p>
          <a:p>
            <a:r>
              <a:rPr lang="cy-GB" dirty="0" smtClean="0">
                <a:hlinkClick r:id="rId2"/>
              </a:rPr>
              <a:t>Nant-y-Cwm </a:t>
            </a:r>
            <a:r>
              <a:rPr lang="cy-GB" dirty="0" err="1">
                <a:hlinkClick r:id="rId2"/>
              </a:rPr>
              <a:t>Steiner</a:t>
            </a:r>
            <a:r>
              <a:rPr lang="cy-GB" dirty="0">
                <a:hlinkClick r:id="rId2"/>
              </a:rPr>
              <a:t> </a:t>
            </a:r>
            <a:r>
              <a:rPr lang="cy-GB" dirty="0" err="1">
                <a:hlinkClick r:id="rId2"/>
              </a:rPr>
              <a:t>School</a:t>
            </a:r>
            <a:r>
              <a:rPr lang="cy-GB" dirty="0">
                <a:hlinkClick r:id="rId2"/>
              </a:rPr>
              <a:t> </a:t>
            </a:r>
            <a:r>
              <a:rPr lang="cy-GB" dirty="0" err="1">
                <a:hlinkClick r:id="rId2"/>
              </a:rPr>
              <a:t>Pembrokeshire</a:t>
            </a:r>
            <a:endParaRPr lang="en-GB" dirty="0"/>
          </a:p>
        </p:txBody>
      </p:sp>
      <p:pic>
        <p:nvPicPr>
          <p:cNvPr id="5" name="Picture 4" descr="Steiner Waldorf Schools Fellowship - Floris Book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14026" y="219532"/>
            <a:ext cx="2409370" cy="1339394"/>
          </a:xfrm>
          <a:prstGeom prst="rect">
            <a:avLst/>
          </a:prstGeom>
        </p:spPr>
      </p:pic>
    </p:spTree>
    <p:extLst>
      <p:ext uri="{BB962C8B-B14F-4D97-AF65-F5344CB8AC3E}">
        <p14:creationId xmlns:p14="http://schemas.microsoft.com/office/powerpoint/2010/main" val="190836775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754" y="419369"/>
            <a:ext cx="11755464" cy="1325563"/>
          </a:xfrm>
        </p:spPr>
        <p:txBody>
          <a:bodyPr>
            <a:normAutofit/>
          </a:bodyPr>
          <a:lstStyle/>
          <a:p>
            <a:r>
              <a:rPr lang="cy-GB" sz="2800" b="1" dirty="0" smtClean="0">
                <a:solidFill>
                  <a:schemeClr val="accent6"/>
                </a:solidFill>
              </a:rPr>
              <a:t>Y Ddadl </a:t>
            </a:r>
            <a:r>
              <a:rPr lang="cy-GB" sz="2800" b="1" dirty="0" err="1" smtClean="0">
                <a:solidFill>
                  <a:schemeClr val="accent6"/>
                </a:solidFill>
              </a:rPr>
              <a:t>Steiner</a:t>
            </a:r>
            <a:r>
              <a:rPr lang="cy-GB" sz="2800" b="1" dirty="0" smtClean="0">
                <a:solidFill>
                  <a:schemeClr val="accent6"/>
                </a:solidFill>
              </a:rPr>
              <a:t> (a’r Symudiad </a:t>
            </a:r>
            <a:r>
              <a:rPr lang="cy-GB" sz="2800" b="1" dirty="0" smtClean="0">
                <a:solidFill>
                  <a:schemeClr val="accent6"/>
                </a:solidFill>
              </a:rPr>
              <a:t>Ysgolion Rhydd) – athroniaeth ddadleuol?</a:t>
            </a:r>
            <a:r>
              <a:rPr lang="cy-GB" sz="2800" b="1" dirty="0" smtClean="0"/>
              <a:t/>
            </a:r>
            <a:br>
              <a:rPr lang="cy-GB" sz="2800" b="1" dirty="0" smtClean="0"/>
            </a:br>
            <a:r>
              <a:rPr lang="cy-GB" sz="2800" b="1" dirty="0" smtClean="0"/>
              <a:t>The </a:t>
            </a:r>
            <a:r>
              <a:rPr lang="cy-GB" sz="2800" b="1" dirty="0" err="1" smtClean="0"/>
              <a:t>Steiner</a:t>
            </a:r>
            <a:r>
              <a:rPr lang="cy-GB" sz="2800" b="1" dirty="0" smtClean="0"/>
              <a:t> </a:t>
            </a:r>
            <a:r>
              <a:rPr lang="cy-GB" sz="2800" b="1" dirty="0" err="1" smtClean="0"/>
              <a:t>Debate</a:t>
            </a:r>
            <a:r>
              <a:rPr lang="cy-GB" sz="2800" b="1" dirty="0" smtClean="0"/>
              <a:t> (</a:t>
            </a:r>
            <a:r>
              <a:rPr lang="cy-GB" sz="2800" b="1" dirty="0" err="1" smtClean="0"/>
              <a:t>and</a:t>
            </a:r>
            <a:r>
              <a:rPr lang="cy-GB" sz="2800" b="1" dirty="0" smtClean="0"/>
              <a:t> the </a:t>
            </a:r>
            <a:r>
              <a:rPr lang="cy-GB" sz="2800" b="1" dirty="0" err="1" smtClean="0"/>
              <a:t>Free</a:t>
            </a:r>
            <a:r>
              <a:rPr lang="cy-GB" sz="2800" b="1" dirty="0" smtClean="0"/>
              <a:t> School </a:t>
            </a:r>
            <a:r>
              <a:rPr lang="cy-GB" sz="2800" b="1" dirty="0" err="1" smtClean="0"/>
              <a:t>Movement</a:t>
            </a:r>
            <a:r>
              <a:rPr lang="cy-GB" sz="2800" b="1" dirty="0" smtClean="0"/>
              <a:t>) – a </a:t>
            </a:r>
            <a:r>
              <a:rPr lang="cy-GB" sz="2800" b="1" dirty="0" err="1" smtClean="0"/>
              <a:t>controversial</a:t>
            </a:r>
            <a:r>
              <a:rPr lang="cy-GB" sz="2800" b="1" dirty="0" smtClean="0"/>
              <a:t> </a:t>
            </a:r>
            <a:r>
              <a:rPr lang="cy-GB" sz="2800" b="1" dirty="0" err="1" smtClean="0"/>
              <a:t>philosophy</a:t>
            </a:r>
            <a:r>
              <a:rPr lang="cy-GB" sz="2800" b="1" dirty="0" smtClean="0"/>
              <a:t>?</a:t>
            </a:r>
            <a:endParaRPr lang="en-GB" sz="2800" b="1" dirty="0"/>
          </a:p>
        </p:txBody>
      </p:sp>
      <p:sp>
        <p:nvSpPr>
          <p:cNvPr id="3" name="Content Placeholder 2"/>
          <p:cNvSpPr>
            <a:spLocks noGrp="1"/>
          </p:cNvSpPr>
          <p:nvPr>
            <p:ph sz="half" idx="1"/>
          </p:nvPr>
        </p:nvSpPr>
        <p:spPr>
          <a:xfrm>
            <a:off x="512689" y="2058099"/>
            <a:ext cx="5181600" cy="1585790"/>
          </a:xfrm>
        </p:spPr>
        <p:txBody>
          <a:bodyPr/>
          <a:lstStyle/>
          <a:p>
            <a:r>
              <a:rPr lang="cy-GB" dirty="0" smtClean="0"/>
              <a:t>Gwyliwch yr adroddiad BBC ar Addysg </a:t>
            </a:r>
            <a:r>
              <a:rPr lang="cy-GB" dirty="0" err="1" smtClean="0"/>
              <a:t>Steiner</a:t>
            </a:r>
            <a:r>
              <a:rPr lang="cy-GB" dirty="0" smtClean="0"/>
              <a:t>. </a:t>
            </a:r>
            <a:r>
              <a:rPr lang="cy-GB" dirty="0" err="1" smtClean="0"/>
              <a:t>Copiwch</a:t>
            </a:r>
            <a:r>
              <a:rPr lang="cy-GB" dirty="0" smtClean="0"/>
              <a:t> a chwblhewch y tabl isod:</a:t>
            </a:r>
          </a:p>
          <a:p>
            <a:endParaRPr lang="en-GB" dirty="0"/>
          </a:p>
        </p:txBody>
      </p:sp>
      <p:sp>
        <p:nvSpPr>
          <p:cNvPr id="4" name="Content Placeholder 3"/>
          <p:cNvSpPr>
            <a:spLocks noGrp="1"/>
          </p:cNvSpPr>
          <p:nvPr>
            <p:ph sz="half" idx="2"/>
          </p:nvPr>
        </p:nvSpPr>
        <p:spPr>
          <a:xfrm>
            <a:off x="6195448" y="2103819"/>
            <a:ext cx="5181600" cy="1494350"/>
          </a:xfrm>
        </p:spPr>
        <p:txBody>
          <a:bodyPr/>
          <a:lstStyle/>
          <a:p>
            <a:r>
              <a:rPr lang="cy-GB" dirty="0" err="1" smtClean="0"/>
              <a:t>Watch</a:t>
            </a:r>
            <a:r>
              <a:rPr lang="cy-GB" dirty="0" smtClean="0"/>
              <a:t> </a:t>
            </a:r>
            <a:r>
              <a:rPr lang="cy-GB" dirty="0" err="1" smtClean="0">
                <a:hlinkClick r:id="rId2"/>
              </a:rPr>
              <a:t>this</a:t>
            </a:r>
            <a:r>
              <a:rPr lang="cy-GB" dirty="0" smtClean="0">
                <a:hlinkClick r:id="rId2"/>
              </a:rPr>
              <a:t> </a:t>
            </a:r>
            <a:r>
              <a:rPr lang="cy-GB" dirty="0" smtClean="0"/>
              <a:t>BBC </a:t>
            </a:r>
            <a:r>
              <a:rPr lang="cy-GB" dirty="0" err="1" smtClean="0"/>
              <a:t>report</a:t>
            </a:r>
            <a:r>
              <a:rPr lang="cy-GB" dirty="0" smtClean="0"/>
              <a:t> </a:t>
            </a:r>
            <a:r>
              <a:rPr lang="cy-GB" dirty="0" err="1" smtClean="0"/>
              <a:t>on</a:t>
            </a:r>
            <a:r>
              <a:rPr lang="cy-GB" dirty="0" smtClean="0"/>
              <a:t> </a:t>
            </a:r>
            <a:r>
              <a:rPr lang="cy-GB" dirty="0" err="1" smtClean="0"/>
              <a:t>Steiner</a:t>
            </a:r>
            <a:r>
              <a:rPr lang="cy-GB" dirty="0" smtClean="0"/>
              <a:t> </a:t>
            </a:r>
            <a:r>
              <a:rPr lang="cy-GB" dirty="0" err="1" smtClean="0"/>
              <a:t>Education</a:t>
            </a:r>
            <a:r>
              <a:rPr lang="cy-GB" dirty="0" smtClean="0"/>
              <a:t>. </a:t>
            </a:r>
            <a:r>
              <a:rPr lang="cy-GB" dirty="0" err="1" smtClean="0"/>
              <a:t>Copy</a:t>
            </a:r>
            <a:r>
              <a:rPr lang="cy-GB" dirty="0" smtClean="0"/>
              <a:t> </a:t>
            </a:r>
            <a:r>
              <a:rPr lang="cy-GB" dirty="0" err="1" smtClean="0"/>
              <a:t>and</a:t>
            </a:r>
            <a:r>
              <a:rPr lang="cy-GB" dirty="0" smtClean="0"/>
              <a:t> </a:t>
            </a:r>
            <a:r>
              <a:rPr lang="cy-GB" dirty="0" err="1" smtClean="0"/>
              <a:t>complete</a:t>
            </a:r>
            <a:r>
              <a:rPr lang="cy-GB" dirty="0" smtClean="0"/>
              <a:t> the </a:t>
            </a:r>
            <a:r>
              <a:rPr lang="cy-GB" dirty="0" err="1" smtClean="0"/>
              <a:t>table</a:t>
            </a:r>
            <a:r>
              <a:rPr lang="cy-GB" dirty="0" smtClean="0"/>
              <a:t> </a:t>
            </a:r>
            <a:r>
              <a:rPr lang="cy-GB" dirty="0" err="1" smtClean="0"/>
              <a:t>below</a:t>
            </a:r>
            <a:r>
              <a:rPr lang="cy-GB" dirty="0" smtClean="0"/>
              <a:t>:</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527103151"/>
              </p:ext>
            </p:extLst>
          </p:nvPr>
        </p:nvGraphicFramePr>
        <p:xfrm>
          <a:off x="512689" y="3411415"/>
          <a:ext cx="4882272" cy="3152117"/>
        </p:xfrm>
        <a:graphic>
          <a:graphicData uri="http://schemas.openxmlformats.org/drawingml/2006/table">
            <a:tbl>
              <a:tblPr firstRow="1" bandRow="1">
                <a:tableStyleId>{5C22544A-7EE6-4342-B048-85BDC9FD1C3A}</a:tableStyleId>
              </a:tblPr>
              <a:tblGrid>
                <a:gridCol w="2441136">
                  <a:extLst>
                    <a:ext uri="{9D8B030D-6E8A-4147-A177-3AD203B41FA5}">
                      <a16:colId xmlns:a16="http://schemas.microsoft.com/office/drawing/2014/main" val="3308753621"/>
                    </a:ext>
                  </a:extLst>
                </a:gridCol>
                <a:gridCol w="2441136">
                  <a:extLst>
                    <a:ext uri="{9D8B030D-6E8A-4147-A177-3AD203B41FA5}">
                      <a16:colId xmlns:a16="http://schemas.microsoft.com/office/drawing/2014/main" val="3967540797"/>
                    </a:ext>
                  </a:extLst>
                </a:gridCol>
              </a:tblGrid>
              <a:tr h="966926">
                <a:tc>
                  <a:txBody>
                    <a:bodyPr/>
                    <a:lstStyle/>
                    <a:p>
                      <a:r>
                        <a:rPr lang="cy-GB" dirty="0" smtClean="0"/>
                        <a:t>O blaid ...</a:t>
                      </a:r>
                      <a:endParaRPr lang="en-GB" dirty="0"/>
                    </a:p>
                  </a:txBody>
                  <a:tcPr/>
                </a:tc>
                <a:tc>
                  <a:txBody>
                    <a:bodyPr/>
                    <a:lstStyle/>
                    <a:p>
                      <a:r>
                        <a:rPr lang="cy-GB" dirty="0" smtClean="0"/>
                        <a:t>Yn erbyn ...</a:t>
                      </a:r>
                      <a:endParaRPr lang="en-GB" dirty="0"/>
                    </a:p>
                  </a:txBody>
                  <a:tcPr/>
                </a:tc>
                <a:extLst>
                  <a:ext uri="{0D108BD9-81ED-4DB2-BD59-A6C34878D82A}">
                    <a16:rowId xmlns:a16="http://schemas.microsoft.com/office/drawing/2014/main" val="3071190167"/>
                  </a:ext>
                </a:extLst>
              </a:tr>
              <a:tr h="2185191">
                <a:tc>
                  <a:txBody>
                    <a:bodyPr/>
                    <a:lstStyle/>
                    <a:p>
                      <a:endParaRPr lang="en-GB"/>
                    </a:p>
                  </a:txBody>
                  <a:tcPr/>
                </a:tc>
                <a:tc>
                  <a:txBody>
                    <a:bodyPr/>
                    <a:lstStyle/>
                    <a:p>
                      <a:endParaRPr lang="en-GB" dirty="0"/>
                    </a:p>
                  </a:txBody>
                  <a:tcPr/>
                </a:tc>
                <a:extLst>
                  <a:ext uri="{0D108BD9-81ED-4DB2-BD59-A6C34878D82A}">
                    <a16:rowId xmlns:a16="http://schemas.microsoft.com/office/drawing/2014/main" val="1541870485"/>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947299016"/>
              </p:ext>
            </p:extLst>
          </p:nvPr>
        </p:nvGraphicFramePr>
        <p:xfrm>
          <a:off x="6404706" y="3411415"/>
          <a:ext cx="4882272" cy="3152117"/>
        </p:xfrm>
        <a:graphic>
          <a:graphicData uri="http://schemas.openxmlformats.org/drawingml/2006/table">
            <a:tbl>
              <a:tblPr firstRow="1" bandRow="1">
                <a:tableStyleId>{5C22544A-7EE6-4342-B048-85BDC9FD1C3A}</a:tableStyleId>
              </a:tblPr>
              <a:tblGrid>
                <a:gridCol w="2441136">
                  <a:extLst>
                    <a:ext uri="{9D8B030D-6E8A-4147-A177-3AD203B41FA5}">
                      <a16:colId xmlns:a16="http://schemas.microsoft.com/office/drawing/2014/main" val="3308753621"/>
                    </a:ext>
                  </a:extLst>
                </a:gridCol>
                <a:gridCol w="2441136">
                  <a:extLst>
                    <a:ext uri="{9D8B030D-6E8A-4147-A177-3AD203B41FA5}">
                      <a16:colId xmlns:a16="http://schemas.microsoft.com/office/drawing/2014/main" val="3967540797"/>
                    </a:ext>
                  </a:extLst>
                </a:gridCol>
              </a:tblGrid>
              <a:tr h="966926">
                <a:tc>
                  <a:txBody>
                    <a:bodyPr/>
                    <a:lstStyle/>
                    <a:p>
                      <a:r>
                        <a:rPr lang="cy-GB" dirty="0" err="1" smtClean="0"/>
                        <a:t>Advocates</a:t>
                      </a:r>
                      <a:r>
                        <a:rPr lang="cy-GB" baseline="0" dirty="0" smtClean="0"/>
                        <a:t> </a:t>
                      </a:r>
                      <a:r>
                        <a:rPr lang="cy-GB" baseline="0" dirty="0" err="1" smtClean="0"/>
                        <a:t>say</a:t>
                      </a:r>
                      <a:r>
                        <a:rPr lang="cy-GB" dirty="0" smtClean="0"/>
                        <a:t> ...</a:t>
                      </a:r>
                      <a:endParaRPr lang="en-GB" dirty="0"/>
                    </a:p>
                  </a:txBody>
                  <a:tcPr/>
                </a:tc>
                <a:tc>
                  <a:txBody>
                    <a:bodyPr/>
                    <a:lstStyle/>
                    <a:p>
                      <a:r>
                        <a:rPr lang="cy-GB" dirty="0" err="1" smtClean="0"/>
                        <a:t>Critics</a:t>
                      </a:r>
                      <a:r>
                        <a:rPr lang="cy-GB" baseline="0" dirty="0" smtClean="0"/>
                        <a:t> </a:t>
                      </a:r>
                      <a:r>
                        <a:rPr lang="cy-GB" baseline="0" dirty="0" err="1" smtClean="0"/>
                        <a:t>say</a:t>
                      </a:r>
                      <a:r>
                        <a:rPr lang="cy-GB" baseline="0" dirty="0" smtClean="0"/>
                        <a:t> </a:t>
                      </a:r>
                      <a:r>
                        <a:rPr lang="cy-GB" dirty="0" smtClean="0"/>
                        <a:t>...</a:t>
                      </a:r>
                      <a:endParaRPr lang="en-GB" dirty="0"/>
                    </a:p>
                  </a:txBody>
                  <a:tcPr/>
                </a:tc>
                <a:extLst>
                  <a:ext uri="{0D108BD9-81ED-4DB2-BD59-A6C34878D82A}">
                    <a16:rowId xmlns:a16="http://schemas.microsoft.com/office/drawing/2014/main" val="3071190167"/>
                  </a:ext>
                </a:extLst>
              </a:tr>
              <a:tr h="2185191">
                <a:tc>
                  <a:txBody>
                    <a:bodyPr/>
                    <a:lstStyle/>
                    <a:p>
                      <a:endParaRPr lang="en-GB"/>
                    </a:p>
                  </a:txBody>
                  <a:tcPr/>
                </a:tc>
                <a:tc>
                  <a:txBody>
                    <a:bodyPr/>
                    <a:lstStyle/>
                    <a:p>
                      <a:endParaRPr lang="en-GB" dirty="0"/>
                    </a:p>
                  </a:txBody>
                  <a:tcPr/>
                </a:tc>
                <a:extLst>
                  <a:ext uri="{0D108BD9-81ED-4DB2-BD59-A6C34878D82A}">
                    <a16:rowId xmlns:a16="http://schemas.microsoft.com/office/drawing/2014/main" val="1541870485"/>
                  </a:ext>
                </a:extLst>
              </a:tr>
            </a:tbl>
          </a:graphicData>
        </a:graphic>
      </p:graphicFrame>
    </p:spTree>
    <p:extLst>
      <p:ext uri="{BB962C8B-B14F-4D97-AF65-F5344CB8AC3E}">
        <p14:creationId xmlns:p14="http://schemas.microsoft.com/office/powerpoint/2010/main" val="262184263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796618" y="1666733"/>
            <a:ext cx="10515600" cy="5034105"/>
          </a:xfrm>
        </p:spPr>
        <p:txBody>
          <a:bodyPr>
            <a:normAutofit fontScale="77500" lnSpcReduction="20000"/>
          </a:bodyPr>
          <a:lstStyle/>
          <a:p>
            <a:pPr marL="0" indent="0">
              <a:buNone/>
            </a:pPr>
            <a:r>
              <a:rPr lang="en-GB" dirty="0" smtClean="0"/>
              <a:t>“</a:t>
            </a:r>
            <a:r>
              <a:rPr lang="en-GB" sz="3100" dirty="0" smtClean="0"/>
              <a:t>A radical ideology thus attempts to go to the root of things, to question the fundamental premises of dominant beliefs. Radical ideology comes into existence when a group begins to challenge the status quo in society, e.g. in relation to politics, economics, religion, race, gender, education.</a:t>
            </a:r>
          </a:p>
          <a:p>
            <a:endParaRPr lang="en-GB" sz="3100" dirty="0" smtClean="0"/>
          </a:p>
          <a:p>
            <a:pPr marL="0" indent="0">
              <a:buNone/>
            </a:pPr>
            <a:r>
              <a:rPr lang="en-GB" sz="3100" dirty="0" smtClean="0"/>
              <a:t>A radical ideology is defined by what it is against as well as what it stands for. Radicals are driven by their vision of what a better society could look like and the need to act in order to bring this about. They oppose injustice and inequality and abuse of power and privilege. They challenge all forms of disempowerment (lack of control over one’s life chances) and seek to promote empowerment (being fully responsible for one’s life chances).</a:t>
            </a:r>
          </a:p>
          <a:p>
            <a:pPr marL="0" indent="0">
              <a:buNone/>
            </a:pPr>
            <a:endParaRPr lang="en-GB" sz="3100" dirty="0" smtClean="0"/>
          </a:p>
          <a:p>
            <a:pPr marL="0" indent="0">
              <a:buNone/>
            </a:pPr>
            <a:r>
              <a:rPr lang="en-GB" sz="3100" dirty="0" smtClean="0"/>
              <a:t>Adherents to the dominant ideology will always see radicalism as dangerous but over a period of time radical ideas and demands often become incorporated into the dominant ideology, e.g. the abolition of slavery, the establishment of votes for women.” </a:t>
            </a:r>
          </a:p>
          <a:p>
            <a:pPr marL="0" indent="0" algn="r">
              <a:buNone/>
            </a:pPr>
            <a:r>
              <a:rPr lang="en-GB" sz="2000" dirty="0"/>
              <a:t>H</a:t>
            </a:r>
            <a:r>
              <a:rPr lang="en-GB" sz="2000" dirty="0" smtClean="0"/>
              <a:t>icks in Ward, 2004</a:t>
            </a:r>
            <a:endParaRPr lang="en-GB" sz="2000" dirty="0"/>
          </a:p>
        </p:txBody>
      </p:sp>
      <p:sp>
        <p:nvSpPr>
          <p:cNvPr id="2" name="Rectangle 1"/>
          <p:cNvSpPr/>
          <p:nvPr/>
        </p:nvSpPr>
        <p:spPr>
          <a:xfrm>
            <a:off x="3905249" y="462647"/>
            <a:ext cx="9210675" cy="1077218"/>
          </a:xfrm>
          <a:prstGeom prst="rect">
            <a:avLst/>
          </a:prstGeom>
        </p:spPr>
        <p:txBody>
          <a:bodyPr wrap="square">
            <a:spAutoFit/>
          </a:bodyPr>
          <a:lstStyle/>
          <a:p>
            <a:r>
              <a:rPr lang="en-GB" sz="3200" dirty="0">
                <a:solidFill>
                  <a:schemeClr val="accent6"/>
                </a:solidFill>
              </a:rPr>
              <a:t>Beth </a:t>
            </a:r>
            <a:r>
              <a:rPr lang="en-GB" sz="3200" dirty="0" err="1">
                <a:solidFill>
                  <a:schemeClr val="accent6"/>
                </a:solidFill>
              </a:rPr>
              <a:t>yw</a:t>
            </a:r>
            <a:r>
              <a:rPr lang="en-GB" sz="3200" dirty="0">
                <a:solidFill>
                  <a:schemeClr val="accent6"/>
                </a:solidFill>
              </a:rPr>
              <a:t> </a:t>
            </a:r>
            <a:r>
              <a:rPr lang="en-GB" sz="3200" dirty="0" err="1">
                <a:solidFill>
                  <a:schemeClr val="accent6"/>
                </a:solidFill>
              </a:rPr>
              <a:t>addysg</a:t>
            </a:r>
            <a:r>
              <a:rPr lang="en-GB" sz="3200" dirty="0">
                <a:solidFill>
                  <a:schemeClr val="accent6"/>
                </a:solidFill>
              </a:rPr>
              <a:t> ‘radical’?</a:t>
            </a:r>
            <a:br>
              <a:rPr lang="en-GB" sz="3200" dirty="0">
                <a:solidFill>
                  <a:schemeClr val="accent6"/>
                </a:solidFill>
              </a:rPr>
            </a:br>
            <a:r>
              <a:rPr lang="en-GB" sz="3200" dirty="0"/>
              <a:t>What is ‘radical’ education? </a:t>
            </a:r>
          </a:p>
        </p:txBody>
      </p:sp>
    </p:spTree>
    <p:extLst>
      <p:ext uri="{BB962C8B-B14F-4D97-AF65-F5344CB8AC3E}">
        <p14:creationId xmlns:p14="http://schemas.microsoft.com/office/powerpoint/2010/main" val="387820590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a:noAutofit/>
          </a:bodyPr>
          <a:lstStyle/>
          <a:p>
            <a:pPr algn="ctr"/>
            <a:r>
              <a:rPr lang="en-GB" sz="3600" dirty="0" err="1" smtClean="0">
                <a:solidFill>
                  <a:schemeClr val="accent6"/>
                </a:solidFill>
              </a:rPr>
              <a:t>Gwir</a:t>
            </a:r>
            <a:r>
              <a:rPr lang="en-GB" sz="3600" dirty="0" smtClean="0">
                <a:solidFill>
                  <a:schemeClr val="accent6"/>
                </a:solidFill>
              </a:rPr>
              <a:t> neu </a:t>
            </a:r>
            <a:r>
              <a:rPr lang="en-GB" sz="3600" dirty="0" err="1" smtClean="0">
                <a:solidFill>
                  <a:schemeClr val="accent6"/>
                </a:solidFill>
              </a:rPr>
              <a:t>Anwir</a:t>
            </a:r>
            <a:r>
              <a:rPr lang="en-GB" sz="3600" dirty="0" smtClean="0">
                <a:solidFill>
                  <a:schemeClr val="accent6"/>
                </a:solidFill>
              </a:rPr>
              <a:t>? – </a:t>
            </a:r>
            <a:r>
              <a:rPr lang="en-GB" sz="3600" dirty="0" err="1" smtClean="0">
                <a:solidFill>
                  <a:schemeClr val="accent6"/>
                </a:solidFill>
              </a:rPr>
              <a:t>dewch</a:t>
            </a:r>
            <a:r>
              <a:rPr lang="en-GB" sz="3600" dirty="0" smtClean="0">
                <a:solidFill>
                  <a:schemeClr val="accent6"/>
                </a:solidFill>
              </a:rPr>
              <a:t> </a:t>
            </a:r>
            <a:r>
              <a:rPr lang="en-GB" sz="3600" dirty="0" smtClean="0">
                <a:solidFill>
                  <a:schemeClr val="accent6"/>
                </a:solidFill>
              </a:rPr>
              <a:t>o </a:t>
            </a:r>
            <a:r>
              <a:rPr lang="en-GB" sz="3600" dirty="0" err="1" smtClean="0">
                <a:solidFill>
                  <a:schemeClr val="accent6"/>
                </a:solidFill>
              </a:rPr>
              <a:t>hyd</a:t>
            </a:r>
            <a:r>
              <a:rPr lang="en-GB" sz="3600" dirty="0" smtClean="0">
                <a:solidFill>
                  <a:schemeClr val="accent6"/>
                </a:solidFill>
              </a:rPr>
              <a:t> i’r </a:t>
            </a:r>
            <a:r>
              <a:rPr lang="en-GB" sz="3600" dirty="0" err="1" smtClean="0">
                <a:solidFill>
                  <a:schemeClr val="accent6"/>
                </a:solidFill>
              </a:rPr>
              <a:t>ffeithiau</a:t>
            </a:r>
            <a:r>
              <a:rPr lang="en-GB" sz="3600" dirty="0" smtClean="0">
                <a:solidFill>
                  <a:schemeClr val="accent6"/>
                </a:solidFill>
              </a:rPr>
              <a:t> cywir drwy </a:t>
            </a:r>
            <a:r>
              <a:rPr lang="en-GB" sz="3600" dirty="0" err="1" smtClean="0">
                <a:solidFill>
                  <a:schemeClr val="accent6"/>
                </a:solidFill>
              </a:rPr>
              <a:t>ymchwilio</a:t>
            </a:r>
            <a:r>
              <a:rPr lang="en-GB" sz="3600" dirty="0" smtClean="0"/>
              <a:t/>
            </a:r>
            <a:br>
              <a:rPr lang="en-GB" sz="3600" dirty="0" smtClean="0"/>
            </a:br>
            <a:r>
              <a:rPr lang="en-GB" sz="3600" i="1" dirty="0" smtClean="0"/>
              <a:t>True or False? </a:t>
            </a:r>
            <a:r>
              <a:rPr lang="en-GB" sz="3600" i="1" dirty="0" smtClean="0"/>
              <a:t>– find the correct facts through research</a:t>
            </a:r>
            <a:endParaRPr lang="en-GB" sz="3600" i="1" dirty="0"/>
          </a:p>
        </p:txBody>
      </p:sp>
      <p:sp>
        <p:nvSpPr>
          <p:cNvPr id="3" name="Content Placeholder 2"/>
          <p:cNvSpPr>
            <a:spLocks noGrp="1"/>
          </p:cNvSpPr>
          <p:nvPr>
            <p:ph sz="half" idx="1"/>
          </p:nvPr>
        </p:nvSpPr>
        <p:spPr>
          <a:xfrm>
            <a:off x="241516" y="1690689"/>
            <a:ext cx="4632702" cy="4857346"/>
          </a:xfrm>
        </p:spPr>
        <p:style>
          <a:lnRef idx="2">
            <a:schemeClr val="dk1"/>
          </a:lnRef>
          <a:fillRef idx="1">
            <a:schemeClr val="lt1"/>
          </a:fillRef>
          <a:effectRef idx="0">
            <a:schemeClr val="dk1"/>
          </a:effectRef>
          <a:fontRef idx="minor">
            <a:schemeClr val="dk1"/>
          </a:fontRef>
        </p:style>
        <p:txBody>
          <a:bodyPr>
            <a:noAutofit/>
          </a:bodyPr>
          <a:lstStyle/>
          <a:p>
            <a:pPr>
              <a:lnSpc>
                <a:spcPct val="120000"/>
              </a:lnSpc>
            </a:pPr>
            <a:r>
              <a:rPr lang="en-GB" sz="1900" dirty="0" err="1"/>
              <a:t>Mae’n</a:t>
            </a:r>
            <a:r>
              <a:rPr lang="en-GB" sz="1900" dirty="0"/>
              <a:t> </a:t>
            </a:r>
            <a:r>
              <a:rPr lang="en-GB" sz="1900" dirty="0" err="1" smtClean="0"/>
              <a:t>ofynnol</a:t>
            </a:r>
            <a:r>
              <a:rPr lang="en-GB" sz="1900" dirty="0" smtClean="0"/>
              <a:t> </a:t>
            </a:r>
            <a:r>
              <a:rPr lang="en-GB" sz="1900" dirty="0" err="1" smtClean="0"/>
              <a:t>yn</a:t>
            </a:r>
            <a:r>
              <a:rPr lang="en-GB" sz="1900" dirty="0" smtClean="0"/>
              <a:t>  </a:t>
            </a:r>
            <a:r>
              <a:rPr lang="en-GB" sz="1900" dirty="0" err="1"/>
              <a:t>g</a:t>
            </a:r>
            <a:r>
              <a:rPr lang="en-GB" sz="1900" dirty="0" err="1" smtClean="0"/>
              <a:t>yfreithiol</a:t>
            </a:r>
            <a:r>
              <a:rPr lang="en-GB" sz="1900" dirty="0" smtClean="0"/>
              <a:t> </a:t>
            </a:r>
            <a:r>
              <a:rPr lang="en-GB" sz="1900" dirty="0" err="1"/>
              <a:t>i</a:t>
            </a:r>
            <a:r>
              <a:rPr lang="en-GB" sz="1900" dirty="0"/>
              <a:t> </a:t>
            </a:r>
            <a:r>
              <a:rPr lang="en-GB" sz="1900" dirty="0" err="1"/>
              <a:t>blentyn</a:t>
            </a:r>
            <a:r>
              <a:rPr lang="en-GB" sz="1900" dirty="0"/>
              <a:t> </a:t>
            </a:r>
            <a:r>
              <a:rPr lang="en-GB" sz="1900" dirty="0" err="1"/>
              <a:t>f</a:t>
            </a:r>
            <a:r>
              <a:rPr lang="en-GB" sz="1900" dirty="0" err="1" smtClean="0"/>
              <a:t>ynychu</a:t>
            </a:r>
            <a:r>
              <a:rPr lang="en-GB" sz="1900" dirty="0" smtClean="0"/>
              <a:t> </a:t>
            </a:r>
            <a:r>
              <a:rPr lang="en-GB" sz="1900" dirty="0" err="1" smtClean="0"/>
              <a:t>ysgol</a:t>
            </a:r>
            <a:r>
              <a:rPr lang="en-GB" sz="1900" dirty="0" smtClean="0"/>
              <a:t> </a:t>
            </a:r>
            <a:endParaRPr lang="en-GB" sz="1900" dirty="0"/>
          </a:p>
          <a:p>
            <a:pPr>
              <a:lnSpc>
                <a:spcPct val="120000"/>
              </a:lnSpc>
            </a:pPr>
            <a:r>
              <a:rPr lang="en-GB" sz="1900" dirty="0"/>
              <a:t>Rhaid </a:t>
            </a:r>
            <a:r>
              <a:rPr lang="en-GB" sz="1900" dirty="0" err="1"/>
              <a:t>cael</a:t>
            </a:r>
            <a:r>
              <a:rPr lang="en-GB" sz="1900" dirty="0"/>
              <a:t> </a:t>
            </a:r>
            <a:r>
              <a:rPr lang="en-GB" sz="1900" dirty="0" err="1"/>
              <a:t>caniatâd</a:t>
            </a:r>
            <a:r>
              <a:rPr lang="en-GB" sz="1900" dirty="0"/>
              <a:t> </a:t>
            </a:r>
            <a:r>
              <a:rPr lang="en-GB" sz="1900" dirty="0" err="1"/>
              <a:t>cyfreithiol</a:t>
            </a:r>
            <a:r>
              <a:rPr lang="en-GB" sz="1900" dirty="0"/>
              <a:t> </a:t>
            </a:r>
            <a:r>
              <a:rPr lang="en-GB" sz="1900" dirty="0" err="1"/>
              <a:t>i</a:t>
            </a:r>
            <a:r>
              <a:rPr lang="en-GB" sz="1900" dirty="0"/>
              <a:t> </a:t>
            </a:r>
            <a:r>
              <a:rPr lang="en-GB" sz="1900" dirty="0" err="1"/>
              <a:t>ddysgu</a:t>
            </a:r>
            <a:r>
              <a:rPr lang="en-GB" sz="1900" dirty="0"/>
              <a:t> yn y </a:t>
            </a:r>
            <a:r>
              <a:rPr lang="en-GB" sz="1900" dirty="0" err="1"/>
              <a:t>cartref</a:t>
            </a:r>
            <a:r>
              <a:rPr lang="en-GB" sz="1900" dirty="0"/>
              <a:t> ac </a:t>
            </a:r>
            <a:r>
              <a:rPr lang="en-GB" sz="1900" dirty="0" smtClean="0"/>
              <a:t>mae’n </a:t>
            </a:r>
            <a:r>
              <a:rPr lang="en-GB" sz="1900" dirty="0" err="1"/>
              <a:t>rhaid</a:t>
            </a:r>
            <a:r>
              <a:rPr lang="en-GB" sz="1900" dirty="0"/>
              <a:t> </a:t>
            </a:r>
            <a:r>
              <a:rPr lang="en-GB" sz="1900" dirty="0" err="1"/>
              <a:t>cofrestru</a:t>
            </a:r>
            <a:r>
              <a:rPr lang="en-GB" sz="1900" dirty="0"/>
              <a:t> gyda’r </a:t>
            </a:r>
            <a:r>
              <a:rPr lang="en-GB" sz="1900" dirty="0" err="1"/>
              <a:t>A</a:t>
            </a:r>
            <a:r>
              <a:rPr lang="en-GB" sz="1900" dirty="0" err="1" smtClean="0"/>
              <a:t>wdurdod</a:t>
            </a:r>
            <a:r>
              <a:rPr lang="en-GB" sz="1900" dirty="0" smtClean="0"/>
              <a:t> </a:t>
            </a:r>
            <a:r>
              <a:rPr lang="en-GB" sz="1900" dirty="0" err="1"/>
              <a:t>L</a:t>
            </a:r>
            <a:r>
              <a:rPr lang="en-GB" sz="1900" dirty="0" err="1" smtClean="0"/>
              <a:t>leol</a:t>
            </a:r>
            <a:endParaRPr lang="en-GB" sz="1900" dirty="0"/>
          </a:p>
          <a:p>
            <a:pPr>
              <a:lnSpc>
                <a:spcPct val="120000"/>
              </a:lnSpc>
            </a:pPr>
            <a:r>
              <a:rPr lang="en-GB" sz="1900" dirty="0" smtClean="0"/>
              <a:t>Gellir </a:t>
            </a:r>
            <a:r>
              <a:rPr lang="en-GB" sz="1900" dirty="0" err="1"/>
              <a:t>gadael</a:t>
            </a:r>
            <a:r>
              <a:rPr lang="en-GB" sz="1900" dirty="0"/>
              <a:t> ysgol yn 16 </a:t>
            </a:r>
            <a:r>
              <a:rPr lang="en-GB" sz="1900" dirty="0" err="1"/>
              <a:t>oed</a:t>
            </a:r>
            <a:r>
              <a:rPr lang="en-GB" sz="1900" dirty="0"/>
              <a:t> </a:t>
            </a:r>
            <a:r>
              <a:rPr lang="en-GB" sz="1900" dirty="0" err="1"/>
              <a:t>yng</a:t>
            </a:r>
            <a:r>
              <a:rPr lang="en-GB" sz="1900" dirty="0"/>
              <a:t> </a:t>
            </a:r>
            <a:r>
              <a:rPr lang="en-GB" sz="1900" dirty="0" err="1"/>
              <a:t>Nghymru</a:t>
            </a:r>
            <a:r>
              <a:rPr lang="en-GB" sz="1900" dirty="0"/>
              <a:t> ond yn </a:t>
            </a:r>
            <a:r>
              <a:rPr lang="en-GB" sz="1900" dirty="0" err="1"/>
              <a:t>Lloegr</a:t>
            </a:r>
            <a:r>
              <a:rPr lang="en-GB" sz="1900" dirty="0"/>
              <a:t>, </a:t>
            </a:r>
            <a:r>
              <a:rPr lang="en-GB" sz="1900" dirty="0" err="1"/>
              <a:t>rhaid</a:t>
            </a:r>
            <a:r>
              <a:rPr lang="en-GB" sz="1900" dirty="0"/>
              <a:t> </a:t>
            </a:r>
            <a:r>
              <a:rPr lang="en-GB" sz="1900" dirty="0" err="1"/>
              <a:t>mynychu</a:t>
            </a:r>
            <a:r>
              <a:rPr lang="en-GB" sz="1900" dirty="0"/>
              <a:t> ysgol, </a:t>
            </a:r>
            <a:r>
              <a:rPr lang="en-GB" sz="1900" dirty="0" err="1"/>
              <a:t>hyfforddiant</a:t>
            </a:r>
            <a:r>
              <a:rPr lang="en-GB" sz="1900" dirty="0"/>
              <a:t> neu </a:t>
            </a:r>
            <a:r>
              <a:rPr lang="en-GB" sz="1900" dirty="0" err="1"/>
              <a:t>weithle</a:t>
            </a:r>
            <a:r>
              <a:rPr lang="en-GB" sz="1900" dirty="0"/>
              <a:t> </a:t>
            </a:r>
            <a:r>
              <a:rPr lang="en-GB" sz="1900" dirty="0" err="1"/>
              <a:t>nes</a:t>
            </a:r>
            <a:r>
              <a:rPr lang="en-GB" sz="1900" dirty="0"/>
              <a:t> </a:t>
            </a:r>
            <a:r>
              <a:rPr lang="en-GB" sz="1900" dirty="0" smtClean="0"/>
              <a:t>yn 18 </a:t>
            </a:r>
            <a:r>
              <a:rPr lang="en-GB" sz="1900" dirty="0" err="1" smtClean="0"/>
              <a:t>oed</a:t>
            </a:r>
            <a:r>
              <a:rPr lang="en-GB" sz="1900" dirty="0" smtClean="0"/>
              <a:t> </a:t>
            </a:r>
            <a:endParaRPr lang="en-GB" sz="1900" dirty="0"/>
          </a:p>
          <a:p>
            <a:pPr>
              <a:lnSpc>
                <a:spcPct val="120000"/>
              </a:lnSpc>
            </a:pPr>
            <a:r>
              <a:rPr lang="en-GB" sz="1900" dirty="0" err="1"/>
              <a:t>Rhieni</a:t>
            </a:r>
            <a:r>
              <a:rPr lang="en-GB" sz="1900" dirty="0"/>
              <a:t> </a:t>
            </a:r>
            <a:r>
              <a:rPr lang="en-GB" sz="1900" dirty="0" err="1"/>
              <a:t>sy’n</a:t>
            </a:r>
            <a:r>
              <a:rPr lang="en-GB" sz="1900" dirty="0"/>
              <a:t> </a:t>
            </a:r>
            <a:r>
              <a:rPr lang="en-GB" sz="1900" dirty="0" err="1"/>
              <a:t>gyfrifol</a:t>
            </a:r>
            <a:r>
              <a:rPr lang="en-GB" sz="1900" dirty="0"/>
              <a:t> </a:t>
            </a:r>
            <a:r>
              <a:rPr lang="en-GB" sz="1900" dirty="0" smtClean="0"/>
              <a:t>am </a:t>
            </a:r>
            <a:r>
              <a:rPr lang="en-GB" sz="1900" dirty="0" err="1"/>
              <a:t>addysg</a:t>
            </a:r>
            <a:r>
              <a:rPr lang="en-GB" sz="1900" dirty="0"/>
              <a:t> </a:t>
            </a:r>
            <a:r>
              <a:rPr lang="en-GB" sz="1900" dirty="0" err="1" smtClean="0"/>
              <a:t>eu</a:t>
            </a:r>
            <a:r>
              <a:rPr lang="en-GB" sz="1900" dirty="0" smtClean="0"/>
              <a:t> </a:t>
            </a:r>
            <a:r>
              <a:rPr lang="en-GB" sz="1900" dirty="0" err="1"/>
              <a:t>p</a:t>
            </a:r>
            <a:r>
              <a:rPr lang="en-GB" sz="1900" dirty="0" err="1" smtClean="0"/>
              <a:t>lentyn</a:t>
            </a:r>
            <a:r>
              <a:rPr lang="en-GB" sz="1900" dirty="0" smtClean="0"/>
              <a:t>.</a:t>
            </a:r>
            <a:endParaRPr lang="en-GB" sz="1900" dirty="0"/>
          </a:p>
          <a:p>
            <a:pPr>
              <a:lnSpc>
                <a:spcPct val="120000"/>
              </a:lnSpc>
            </a:pPr>
            <a:r>
              <a:rPr lang="en-GB" sz="1900" dirty="0"/>
              <a:t>Nid oes angen </a:t>
            </a:r>
            <a:r>
              <a:rPr lang="en-GB" sz="1900" dirty="0" err="1"/>
              <a:t>i</a:t>
            </a:r>
            <a:r>
              <a:rPr lang="en-GB" sz="1900" dirty="0"/>
              <a:t> </a:t>
            </a:r>
            <a:r>
              <a:rPr lang="en-GB" sz="1900" dirty="0" err="1"/>
              <a:t>blant</a:t>
            </a:r>
            <a:r>
              <a:rPr lang="en-GB" sz="1900" dirty="0"/>
              <a:t> sydd â </a:t>
            </a:r>
            <a:r>
              <a:rPr lang="en-GB" sz="1900" dirty="0" err="1"/>
              <a:t>salwch</a:t>
            </a:r>
            <a:r>
              <a:rPr lang="en-GB" sz="1900" dirty="0"/>
              <a:t> </a:t>
            </a:r>
            <a:r>
              <a:rPr lang="en-GB" sz="1900" dirty="0" err="1"/>
              <a:t>tymor</a:t>
            </a:r>
            <a:r>
              <a:rPr lang="en-GB" sz="1900" dirty="0"/>
              <a:t> </a:t>
            </a:r>
            <a:r>
              <a:rPr lang="en-GB" sz="1900" dirty="0" err="1"/>
              <a:t>hir</a:t>
            </a:r>
            <a:r>
              <a:rPr lang="en-GB" sz="1900" dirty="0"/>
              <a:t>, </a:t>
            </a:r>
            <a:r>
              <a:rPr lang="en-GB" sz="1900" dirty="0" smtClean="0"/>
              <a:t>ADY </a:t>
            </a:r>
            <a:r>
              <a:rPr lang="en-GB" sz="1900" dirty="0" err="1"/>
              <a:t>dwys</a:t>
            </a:r>
            <a:r>
              <a:rPr lang="en-GB" sz="1900" dirty="0"/>
              <a:t> neu sydd wedi </a:t>
            </a:r>
            <a:r>
              <a:rPr lang="en-GB" sz="1900" dirty="0" err="1" smtClean="0"/>
              <a:t>eu</a:t>
            </a:r>
            <a:r>
              <a:rPr lang="en-GB" sz="1900" dirty="0" smtClean="0"/>
              <a:t> </a:t>
            </a:r>
            <a:r>
              <a:rPr lang="en-GB" sz="1900" dirty="0" err="1"/>
              <a:t>g</a:t>
            </a:r>
            <a:r>
              <a:rPr lang="en-GB" sz="1900" dirty="0" err="1" smtClean="0"/>
              <a:t>wahardd</a:t>
            </a:r>
            <a:r>
              <a:rPr lang="en-GB" sz="1900" dirty="0" smtClean="0"/>
              <a:t> </a:t>
            </a:r>
            <a:r>
              <a:rPr lang="en-GB" sz="1900" dirty="0"/>
              <a:t>yn </a:t>
            </a:r>
            <a:r>
              <a:rPr lang="en-GB" sz="1900" dirty="0" err="1"/>
              <a:t>barhaol</a:t>
            </a:r>
            <a:r>
              <a:rPr lang="en-GB" sz="1900" dirty="0"/>
              <a:t> o ysgol </a:t>
            </a:r>
            <a:r>
              <a:rPr lang="en-GB" sz="1900" dirty="0" err="1" smtClean="0"/>
              <a:t>dderbyn</a:t>
            </a:r>
            <a:r>
              <a:rPr lang="en-GB" sz="1900" dirty="0" smtClean="0"/>
              <a:t> </a:t>
            </a:r>
            <a:r>
              <a:rPr lang="en-GB" sz="1900" dirty="0" err="1"/>
              <a:t>addysg</a:t>
            </a:r>
            <a:r>
              <a:rPr lang="en-GB" sz="1900" dirty="0"/>
              <a:t>. </a:t>
            </a:r>
          </a:p>
        </p:txBody>
      </p:sp>
      <p:sp>
        <p:nvSpPr>
          <p:cNvPr id="4" name="Content Placeholder 3"/>
          <p:cNvSpPr>
            <a:spLocks noGrp="1"/>
          </p:cNvSpPr>
          <p:nvPr>
            <p:ph sz="half" idx="2"/>
          </p:nvPr>
        </p:nvSpPr>
        <p:spPr>
          <a:xfrm>
            <a:off x="7269482" y="1577651"/>
            <a:ext cx="4687460" cy="5102117"/>
          </a:xfrm>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pPr>
              <a:lnSpc>
                <a:spcPct val="120000"/>
              </a:lnSpc>
            </a:pPr>
            <a:r>
              <a:rPr lang="en-GB" sz="3200" dirty="0" smtClean="0"/>
              <a:t>It is a legal requirement to attend school. </a:t>
            </a:r>
          </a:p>
          <a:p>
            <a:pPr>
              <a:lnSpc>
                <a:spcPct val="120000"/>
              </a:lnSpc>
            </a:pPr>
            <a:r>
              <a:rPr lang="en-GB" sz="3200" dirty="0" smtClean="0"/>
              <a:t>You must have legal permission to home school a child and </a:t>
            </a:r>
            <a:r>
              <a:rPr lang="en-GB" sz="3200" dirty="0" smtClean="0"/>
              <a:t>you must register </a:t>
            </a:r>
            <a:r>
              <a:rPr lang="en-GB" sz="3200" dirty="0" smtClean="0"/>
              <a:t>with the Local Authority. </a:t>
            </a:r>
          </a:p>
          <a:p>
            <a:pPr>
              <a:lnSpc>
                <a:spcPct val="120000"/>
              </a:lnSpc>
            </a:pPr>
            <a:r>
              <a:rPr lang="en-GB" sz="3200" dirty="0" smtClean="0"/>
              <a:t>The legal school leaving age in Wales is 16 but in England you must be in education, employment or training until you are 18. </a:t>
            </a:r>
          </a:p>
          <a:p>
            <a:pPr>
              <a:lnSpc>
                <a:spcPct val="120000"/>
              </a:lnSpc>
            </a:pPr>
            <a:r>
              <a:rPr lang="en-GB" sz="3200" dirty="0" smtClean="0"/>
              <a:t>Parents are responsible for their child’s education.  </a:t>
            </a:r>
          </a:p>
          <a:p>
            <a:pPr>
              <a:lnSpc>
                <a:spcPct val="120000"/>
              </a:lnSpc>
            </a:pPr>
            <a:r>
              <a:rPr lang="en-GB" sz="3200" dirty="0" smtClean="0"/>
              <a:t>Children who have long term illness, have a severe ALN or who are permanently excluded from school do not need to receive an education. </a:t>
            </a:r>
          </a:p>
          <a:p>
            <a:pPr marL="0" indent="0">
              <a:buNone/>
            </a:pPr>
            <a:endParaRPr lang="en-GB" dirty="0" smtClean="0"/>
          </a:p>
          <a:p>
            <a:endParaRPr lang="en-GB" dirty="0"/>
          </a:p>
        </p:txBody>
      </p:sp>
      <p:pic>
        <p:nvPicPr>
          <p:cNvPr id="5" name="Picture 4" descr="True and False PNG Transparent Images | PNG Al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22168" y="2903214"/>
            <a:ext cx="2499365" cy="1539243"/>
          </a:xfrm>
          <a:prstGeom prst="rect">
            <a:avLst/>
          </a:prstGeom>
        </p:spPr>
      </p:pic>
    </p:spTree>
    <p:extLst>
      <p:ext uri="{BB962C8B-B14F-4D97-AF65-F5344CB8AC3E}">
        <p14:creationId xmlns:p14="http://schemas.microsoft.com/office/powerpoint/2010/main" val="344198419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smtClean="0">
                <a:solidFill>
                  <a:schemeClr val="accent6"/>
                </a:solidFill>
              </a:rPr>
              <a:t>Y </a:t>
            </a:r>
            <a:r>
              <a:rPr lang="en-GB" dirty="0" err="1" smtClean="0">
                <a:solidFill>
                  <a:schemeClr val="accent6"/>
                </a:solidFill>
              </a:rPr>
              <a:t>Gyfraith</a:t>
            </a:r>
            <a:r>
              <a:rPr lang="en-GB" dirty="0" smtClean="0"/>
              <a:t/>
            </a:r>
            <a:br>
              <a:rPr lang="en-GB" dirty="0" smtClean="0"/>
            </a:br>
            <a:r>
              <a:rPr lang="en-GB" i="1" dirty="0" smtClean="0"/>
              <a:t>The Law</a:t>
            </a:r>
            <a:endParaRPr lang="cy-GB" i="1" dirty="0"/>
          </a:p>
        </p:txBody>
      </p:sp>
      <p:sp>
        <p:nvSpPr>
          <p:cNvPr id="6" name="Content Placeholder 5"/>
          <p:cNvSpPr>
            <a:spLocks noGrp="1"/>
          </p:cNvSpPr>
          <p:nvPr>
            <p:ph idx="1"/>
          </p:nvPr>
        </p:nvSpPr>
        <p:spPr>
          <a:xfrm>
            <a:off x="838200" y="2057401"/>
            <a:ext cx="10515600" cy="4119562"/>
          </a:xfrm>
        </p:spPr>
        <p:style>
          <a:lnRef idx="2">
            <a:schemeClr val="accent1"/>
          </a:lnRef>
          <a:fillRef idx="1">
            <a:schemeClr val="lt1"/>
          </a:fillRef>
          <a:effectRef idx="0">
            <a:schemeClr val="accent1"/>
          </a:effectRef>
          <a:fontRef idx="minor">
            <a:schemeClr val="dk1"/>
          </a:fontRef>
        </p:style>
        <p:txBody>
          <a:bodyPr>
            <a:noAutofit/>
          </a:bodyPr>
          <a:lstStyle/>
          <a:p>
            <a:pPr marL="301943" lvl="1" indent="0">
              <a:buNone/>
            </a:pPr>
            <a:r>
              <a:rPr lang="en-GB" sz="3200" dirty="0"/>
              <a:t>Each local education authority shall make arrangements for the provision of </a:t>
            </a:r>
            <a:r>
              <a:rPr lang="en-GB" sz="3200" b="1" dirty="0"/>
              <a:t>suitable</a:t>
            </a:r>
            <a:r>
              <a:rPr lang="en-GB" sz="3200" dirty="0"/>
              <a:t> education at school or otherwise than at school for children of a compulsory school age who, by reason of illness, exclusion or school or otherwise, may not for any period receive suitable education unless such arrangements are made for them</a:t>
            </a:r>
          </a:p>
          <a:p>
            <a:pPr marL="301943" lvl="1" indent="0">
              <a:buNone/>
            </a:pPr>
            <a:endParaRPr lang="en-GB" dirty="0" smtClean="0"/>
          </a:p>
          <a:p>
            <a:pPr marL="301943" lvl="1" indent="0" algn="r">
              <a:buNone/>
            </a:pPr>
            <a:r>
              <a:rPr lang="en-GB" dirty="0" smtClean="0"/>
              <a:t>Section </a:t>
            </a:r>
            <a:r>
              <a:rPr lang="en-GB" dirty="0"/>
              <a:t>19(1) of the Education Act 1996 (as amended by Section 47 of the Education Act 1997)</a:t>
            </a:r>
            <a:endParaRPr lang="cy-GB" dirty="0"/>
          </a:p>
        </p:txBody>
      </p:sp>
    </p:spTree>
    <p:extLst>
      <p:ext uri="{BB962C8B-B14F-4D97-AF65-F5344CB8AC3E}">
        <p14:creationId xmlns:p14="http://schemas.microsoft.com/office/powerpoint/2010/main" val="122664792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smtClean="0">
                <a:solidFill>
                  <a:schemeClr val="accent6"/>
                </a:solidFill>
              </a:rPr>
              <a:t>Sut y </a:t>
            </a:r>
            <a:r>
              <a:rPr lang="en-GB" dirty="0" err="1" smtClean="0">
                <a:solidFill>
                  <a:schemeClr val="accent6"/>
                </a:solidFill>
              </a:rPr>
              <a:t>ddiffinir</a:t>
            </a:r>
            <a:r>
              <a:rPr lang="en-GB" dirty="0" smtClean="0">
                <a:solidFill>
                  <a:schemeClr val="accent6"/>
                </a:solidFill>
              </a:rPr>
              <a:t> </a:t>
            </a:r>
            <a:r>
              <a:rPr lang="en-GB" dirty="0" err="1" smtClean="0">
                <a:solidFill>
                  <a:schemeClr val="accent6"/>
                </a:solidFill>
              </a:rPr>
              <a:t>addysg</a:t>
            </a:r>
            <a:r>
              <a:rPr lang="en-GB" dirty="0" smtClean="0">
                <a:solidFill>
                  <a:schemeClr val="accent6"/>
                </a:solidFill>
              </a:rPr>
              <a:t> </a:t>
            </a:r>
            <a:r>
              <a:rPr lang="en-GB" b="1" dirty="0" smtClean="0">
                <a:solidFill>
                  <a:schemeClr val="accent6"/>
                </a:solidFill>
              </a:rPr>
              <a:t>addas</a:t>
            </a:r>
            <a:r>
              <a:rPr lang="en-GB" dirty="0" smtClean="0">
                <a:solidFill>
                  <a:schemeClr val="accent6"/>
                </a:solidFill>
              </a:rPr>
              <a:t>?</a:t>
            </a:r>
            <a:r>
              <a:rPr lang="en-GB" dirty="0" smtClean="0"/>
              <a:t/>
            </a:r>
            <a:br>
              <a:rPr lang="en-GB" dirty="0" smtClean="0"/>
            </a:br>
            <a:r>
              <a:rPr lang="en-GB" dirty="0" smtClean="0"/>
              <a:t>How is a </a:t>
            </a:r>
            <a:r>
              <a:rPr lang="en-GB" b="1" dirty="0" smtClean="0"/>
              <a:t>suitable</a:t>
            </a:r>
            <a:r>
              <a:rPr lang="en-GB" dirty="0" smtClean="0"/>
              <a:t> education defined?</a:t>
            </a:r>
            <a:endParaRPr lang="cy-GB" dirty="0"/>
          </a:p>
        </p:txBody>
      </p:sp>
      <p:sp>
        <p:nvSpPr>
          <p:cNvPr id="5" name="Content Placeholder 4"/>
          <p:cNvSpPr>
            <a:spLocks noGrp="1"/>
          </p:cNvSpPr>
          <p:nvPr>
            <p:ph sz="half" idx="1"/>
          </p:nvPr>
        </p:nvSpPr>
        <p:spPr>
          <a:xfrm>
            <a:off x="838200" y="3390899"/>
            <a:ext cx="5181600" cy="2786063"/>
          </a:xfrm>
          <a:prstGeom prst="rect">
            <a:avLst/>
          </a:prstGeo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err="1" smtClean="0"/>
              <a:t>Addysg</a:t>
            </a:r>
            <a:r>
              <a:rPr lang="en-GB" dirty="0" smtClean="0"/>
              <a:t> </a:t>
            </a:r>
            <a:r>
              <a:rPr lang="en-GB" dirty="0" smtClean="0"/>
              <a:t>addas:</a:t>
            </a:r>
            <a:endParaRPr lang="en-GB" dirty="0" smtClean="0"/>
          </a:p>
          <a:p>
            <a:r>
              <a:rPr lang="en-GB" dirty="0" err="1" smtClean="0"/>
              <a:t>Addysg</a:t>
            </a:r>
            <a:r>
              <a:rPr lang="en-GB" dirty="0" smtClean="0"/>
              <a:t> </a:t>
            </a:r>
            <a:r>
              <a:rPr lang="en-GB" dirty="0" err="1" smtClean="0"/>
              <a:t>effeithlon</a:t>
            </a:r>
            <a:r>
              <a:rPr lang="en-GB" dirty="0" smtClean="0"/>
              <a:t> </a:t>
            </a:r>
            <a:r>
              <a:rPr lang="en-GB" dirty="0" err="1" smtClean="0"/>
              <a:t>addas</a:t>
            </a:r>
            <a:r>
              <a:rPr lang="en-GB" dirty="0" smtClean="0"/>
              <a:t> </a:t>
            </a:r>
            <a:r>
              <a:rPr lang="en-GB" dirty="0" err="1" smtClean="0"/>
              <a:t>ar</a:t>
            </a:r>
            <a:r>
              <a:rPr lang="en-GB" dirty="0" smtClean="0"/>
              <a:t> </a:t>
            </a:r>
            <a:r>
              <a:rPr lang="en-GB" dirty="0" err="1" smtClean="0"/>
              <a:t>gyfer</a:t>
            </a:r>
            <a:r>
              <a:rPr lang="en-GB" dirty="0" smtClean="0"/>
              <a:t> </a:t>
            </a:r>
            <a:r>
              <a:rPr lang="en-GB" dirty="0" err="1" smtClean="0"/>
              <a:t>oed</a:t>
            </a:r>
            <a:r>
              <a:rPr lang="en-GB" dirty="0" smtClean="0"/>
              <a:t>, </a:t>
            </a:r>
            <a:r>
              <a:rPr lang="en-GB" dirty="0" err="1" smtClean="0"/>
              <a:t>gallu</a:t>
            </a:r>
            <a:r>
              <a:rPr lang="en-GB" dirty="0" smtClean="0"/>
              <a:t>, </a:t>
            </a:r>
            <a:r>
              <a:rPr lang="en-GB" dirty="0" err="1" smtClean="0"/>
              <a:t>tueddfryd</a:t>
            </a:r>
            <a:r>
              <a:rPr lang="en-GB" dirty="0" smtClean="0"/>
              <a:t> ac </a:t>
            </a:r>
            <a:r>
              <a:rPr lang="en-GB" dirty="0" err="1" smtClean="0"/>
              <a:t>unrhyw</a:t>
            </a:r>
            <a:r>
              <a:rPr lang="en-GB" dirty="0" smtClean="0"/>
              <a:t> </a:t>
            </a:r>
            <a:r>
              <a:rPr lang="en-GB" dirty="0" err="1" smtClean="0"/>
              <a:t>anghenion</a:t>
            </a:r>
            <a:r>
              <a:rPr lang="en-GB" dirty="0" smtClean="0"/>
              <a:t> </a:t>
            </a:r>
            <a:r>
              <a:rPr lang="en-GB" dirty="0" err="1" smtClean="0"/>
              <a:t>addysgol</a:t>
            </a:r>
            <a:r>
              <a:rPr lang="en-GB" dirty="0" smtClean="0"/>
              <a:t> </a:t>
            </a:r>
            <a:r>
              <a:rPr lang="en-GB" dirty="0" err="1" smtClean="0"/>
              <a:t>arbennig</a:t>
            </a:r>
            <a:r>
              <a:rPr lang="en-GB" dirty="0" smtClean="0"/>
              <a:t> </a:t>
            </a:r>
            <a:r>
              <a:rPr lang="en-GB" dirty="0" err="1" smtClean="0"/>
              <a:t>allai</a:t>
            </a:r>
            <a:r>
              <a:rPr lang="en-GB" dirty="0" smtClean="0"/>
              <a:t> </a:t>
            </a:r>
            <a:r>
              <a:rPr lang="en-GB" dirty="0" err="1" smtClean="0"/>
              <a:t>fod</a:t>
            </a:r>
            <a:r>
              <a:rPr lang="en-GB" dirty="0" smtClean="0"/>
              <a:t> </a:t>
            </a:r>
            <a:r>
              <a:rPr lang="en-GB" dirty="0" err="1" smtClean="0"/>
              <a:t>gan</a:t>
            </a:r>
            <a:r>
              <a:rPr lang="en-GB" dirty="0" smtClean="0"/>
              <a:t> y </a:t>
            </a:r>
            <a:r>
              <a:rPr lang="en-GB" dirty="0" err="1" smtClean="0"/>
              <a:t>plentyn</a:t>
            </a:r>
            <a:r>
              <a:rPr lang="en-GB" dirty="0" smtClean="0"/>
              <a:t> </a:t>
            </a:r>
            <a:r>
              <a:rPr lang="en-GB" dirty="0" err="1" smtClean="0"/>
              <a:t>neu’r</a:t>
            </a:r>
            <a:r>
              <a:rPr lang="en-GB" dirty="0" smtClean="0"/>
              <a:t> person </a:t>
            </a:r>
            <a:r>
              <a:rPr lang="en-GB" dirty="0" err="1" smtClean="0"/>
              <a:t>ifanc</a:t>
            </a:r>
            <a:endParaRPr lang="cy-GB" dirty="0"/>
          </a:p>
        </p:txBody>
      </p:sp>
      <p:sp>
        <p:nvSpPr>
          <p:cNvPr id="6" name="Content Placeholder 5"/>
          <p:cNvSpPr>
            <a:spLocks noGrp="1"/>
          </p:cNvSpPr>
          <p:nvPr>
            <p:ph sz="half" idx="2"/>
          </p:nvPr>
        </p:nvSpPr>
        <p:spPr>
          <a:xfrm>
            <a:off x="6172200" y="3390899"/>
            <a:ext cx="5181600" cy="2786064"/>
          </a:xfrm>
          <a:prstGeom prst="rect">
            <a:avLst/>
          </a:prstGeo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i="1" dirty="0" smtClean="0"/>
              <a:t>Suitable </a:t>
            </a:r>
            <a:r>
              <a:rPr lang="en-GB" i="1" dirty="0" smtClean="0"/>
              <a:t>education:</a:t>
            </a:r>
            <a:endParaRPr lang="en-GB" i="1" dirty="0" smtClean="0"/>
          </a:p>
          <a:p>
            <a:r>
              <a:rPr lang="en-GB" i="1" dirty="0" smtClean="0"/>
              <a:t>Efficient education suitable to the age, ability, aptitude and to any special educational needs the child or young person may have</a:t>
            </a:r>
          </a:p>
          <a:p>
            <a:r>
              <a:rPr lang="en-GB" sz="1600" i="1" dirty="0"/>
              <a:t>(WAG 2006)</a:t>
            </a:r>
          </a:p>
          <a:p>
            <a:endParaRPr lang="cy-GB" i="1" dirty="0"/>
          </a:p>
        </p:txBody>
      </p:sp>
      <p:pic>
        <p:nvPicPr>
          <p:cNvPr id="2" name="Picture 1"/>
          <p:cNvPicPr>
            <a:picLocks noChangeAspect="1"/>
          </p:cNvPicPr>
          <p:nvPr/>
        </p:nvPicPr>
        <p:blipFill>
          <a:blip r:embed="rId2"/>
          <a:stretch>
            <a:fillRect/>
          </a:stretch>
        </p:blipFill>
        <p:spPr>
          <a:xfrm>
            <a:off x="5163072" y="1779588"/>
            <a:ext cx="1453627" cy="1314450"/>
          </a:xfrm>
          <a:prstGeom prst="rect">
            <a:avLst/>
          </a:prstGeom>
        </p:spPr>
      </p:pic>
    </p:spTree>
    <p:extLst>
      <p:ext uri="{BB962C8B-B14F-4D97-AF65-F5344CB8AC3E}">
        <p14:creationId xmlns:p14="http://schemas.microsoft.com/office/powerpoint/2010/main" val="406757851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38200" y="2247899"/>
            <a:ext cx="10515600" cy="3243263"/>
          </a:xfrm>
        </p:spPr>
        <p:style>
          <a:lnRef idx="2">
            <a:schemeClr val="accent1"/>
          </a:lnRef>
          <a:fillRef idx="1">
            <a:schemeClr val="lt1"/>
          </a:fillRef>
          <a:effectRef idx="0">
            <a:schemeClr val="accent1"/>
          </a:effectRef>
          <a:fontRef idx="minor">
            <a:schemeClr val="dk1"/>
          </a:fontRef>
        </p:style>
        <p:txBody>
          <a:bodyPr/>
          <a:lstStyle/>
          <a:p>
            <a:r>
              <a:rPr lang="en-GB" dirty="0" smtClean="0"/>
              <a:t>No person shall be denied the right to education. In the exercise of any functions which it assumes in relation to education and to teaching, the State shall respect the right of parents to ensure that such education and teaching is in conformity with their own religious and philosophical convictions</a:t>
            </a:r>
          </a:p>
          <a:p>
            <a:pPr marL="0" indent="0" algn="r">
              <a:buNone/>
            </a:pPr>
            <a:r>
              <a:rPr lang="en-GB" sz="1600" dirty="0"/>
              <a:t>Article 2 of Protocol 1 of the European Convention on Human Rights, cited in WAG 2006</a:t>
            </a:r>
            <a:endParaRPr lang="cy-GB" sz="1600" dirty="0"/>
          </a:p>
        </p:txBody>
      </p:sp>
      <p:sp>
        <p:nvSpPr>
          <p:cNvPr id="2" name="Title 1"/>
          <p:cNvSpPr>
            <a:spLocks noGrp="1"/>
          </p:cNvSpPr>
          <p:nvPr>
            <p:ph type="title"/>
          </p:nvPr>
        </p:nvSpPr>
        <p:spPr>
          <a:xfrm>
            <a:off x="-1308315" y="388372"/>
            <a:ext cx="10515600" cy="1325563"/>
          </a:xfrm>
        </p:spPr>
        <p:txBody>
          <a:bodyPr>
            <a:normAutofit/>
          </a:bodyPr>
          <a:lstStyle/>
          <a:p>
            <a:pPr algn="ctr"/>
            <a:r>
              <a:rPr lang="en-GB" dirty="0" err="1" smtClean="0">
                <a:solidFill>
                  <a:schemeClr val="accent6"/>
                </a:solidFill>
              </a:rPr>
              <a:t>Hawliau</a:t>
            </a:r>
            <a:r>
              <a:rPr lang="en-GB" dirty="0" smtClean="0">
                <a:solidFill>
                  <a:schemeClr val="accent6"/>
                </a:solidFill>
              </a:rPr>
              <a:t> </a:t>
            </a:r>
            <a:r>
              <a:rPr lang="en-GB" dirty="0" err="1" smtClean="0">
                <a:solidFill>
                  <a:schemeClr val="accent6"/>
                </a:solidFill>
              </a:rPr>
              <a:t>Dynol</a:t>
            </a:r>
            <a:r>
              <a:rPr lang="en-GB" dirty="0" smtClean="0"/>
              <a:t/>
            </a:r>
            <a:br>
              <a:rPr lang="en-GB" dirty="0" smtClean="0"/>
            </a:br>
            <a:r>
              <a:rPr lang="en-GB" dirty="0" smtClean="0"/>
              <a:t>Human Rights</a:t>
            </a:r>
            <a:endParaRPr lang="cy-GB" dirty="0"/>
          </a:p>
        </p:txBody>
      </p:sp>
      <p:pic>
        <p:nvPicPr>
          <p:cNvPr id="3" name="Picture 2" descr="Evicted Daughter Takes Parents to European Court of Human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85738" y="459005"/>
            <a:ext cx="2129484" cy="1322008"/>
          </a:xfrm>
          <a:prstGeom prst="rect">
            <a:avLst/>
          </a:prstGeom>
        </p:spPr>
      </p:pic>
    </p:spTree>
    <p:extLst>
      <p:ext uri="{BB962C8B-B14F-4D97-AF65-F5344CB8AC3E}">
        <p14:creationId xmlns:p14="http://schemas.microsoft.com/office/powerpoint/2010/main" val="352877370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smtClean="0">
                <a:solidFill>
                  <a:schemeClr val="accent6"/>
                </a:solidFill>
              </a:rPr>
              <a:t>Adfyfyriad</a:t>
            </a:r>
            <a:r>
              <a:rPr lang="en-GB" dirty="0" smtClean="0">
                <a:solidFill>
                  <a:schemeClr val="accent6"/>
                </a:solidFill>
              </a:rPr>
              <a:t/>
            </a:r>
            <a:br>
              <a:rPr lang="en-GB" dirty="0" smtClean="0">
                <a:solidFill>
                  <a:schemeClr val="accent6"/>
                </a:solidFill>
              </a:rPr>
            </a:br>
            <a:r>
              <a:rPr lang="en-GB" dirty="0" smtClean="0"/>
              <a:t>Reflection </a:t>
            </a:r>
            <a:endParaRPr lang="en-GB" dirty="0"/>
          </a:p>
        </p:txBody>
      </p:sp>
      <p:sp>
        <p:nvSpPr>
          <p:cNvPr id="5" name="Content Placeholder 4"/>
          <p:cNvSpPr>
            <a:spLocks noGrp="1"/>
          </p:cNvSpPr>
          <p:nvPr>
            <p:ph sz="half" idx="1"/>
          </p:nvPr>
        </p:nvSpPr>
        <p:spPr>
          <a:xfrm>
            <a:off x="326756" y="2116918"/>
            <a:ext cx="5181600" cy="4351338"/>
          </a:xfrm>
        </p:spPr>
        <p:txBody>
          <a:bodyPr>
            <a:noAutofit/>
          </a:bodyPr>
          <a:lstStyle/>
          <a:p>
            <a:r>
              <a:rPr lang="cy-GB" sz="2400" dirty="0"/>
              <a:t>Adlewyrchwch ar </a:t>
            </a:r>
            <a:r>
              <a:rPr lang="cy-GB" sz="2400" dirty="0" smtClean="0"/>
              <a:t>rai o’r syniadau yr ydym wedi eu hystyried yn y sesiwn hon. </a:t>
            </a:r>
            <a:endParaRPr lang="cy-GB" sz="2400" dirty="0"/>
          </a:p>
          <a:p>
            <a:pPr lvl="1"/>
            <a:r>
              <a:rPr lang="cy-GB" sz="2000" dirty="0"/>
              <a:t>Ym mha ffordd </a:t>
            </a:r>
            <a:r>
              <a:rPr lang="cy-GB" sz="2000" dirty="0" smtClean="0"/>
              <a:t>y gallai’r syniadau </a:t>
            </a:r>
            <a:r>
              <a:rPr lang="cy-GB" sz="2000" dirty="0"/>
              <a:t>yma </a:t>
            </a:r>
            <a:r>
              <a:rPr lang="cy-GB" sz="2000" dirty="0" smtClean="0"/>
              <a:t>gael </a:t>
            </a:r>
            <a:r>
              <a:rPr lang="cy-GB" sz="2000" dirty="0"/>
              <a:t>eu hystyried yn ‘radical’?</a:t>
            </a:r>
          </a:p>
          <a:p>
            <a:pPr lvl="1"/>
            <a:r>
              <a:rPr lang="cy-GB" sz="2000" dirty="0"/>
              <a:t>Oes yna unrhyw </a:t>
            </a:r>
            <a:r>
              <a:rPr lang="cy-GB" sz="2000" dirty="0" smtClean="0"/>
              <a:t>fuddiannau neu fanteision sylweddol yr ydych yn credu y gallai </a:t>
            </a:r>
            <a:r>
              <a:rPr lang="cy-GB" sz="2000" dirty="0"/>
              <a:t>ysgolion prif-ffrwd </a:t>
            </a:r>
            <a:r>
              <a:rPr lang="cy-GB" sz="2000" dirty="0" smtClean="0"/>
              <a:t>eu mabwysiadu</a:t>
            </a:r>
            <a:r>
              <a:rPr lang="cy-GB" sz="2000" dirty="0" smtClean="0"/>
              <a:t>?</a:t>
            </a:r>
            <a:endParaRPr lang="cy-GB" sz="2000" dirty="0"/>
          </a:p>
          <a:p>
            <a:pPr lvl="1"/>
            <a:r>
              <a:rPr lang="cy-GB" sz="2000" dirty="0"/>
              <a:t>Beth yw eich beirniadaeth fwyaf cryf ynglŷn â </a:t>
            </a:r>
            <a:r>
              <a:rPr lang="cy-GB" sz="2000" dirty="0" smtClean="0"/>
              <a:t>rhai o’r syniadau yr ydym wedi eu hystyried heddiw?</a:t>
            </a:r>
          </a:p>
          <a:p>
            <a:pPr lvl="1"/>
            <a:r>
              <a:rPr lang="cy-GB" sz="2000" dirty="0" smtClean="0"/>
              <a:t>Sut fydd ystyriaethau heddiw yn dylanwadu ar eich asesiad </a:t>
            </a:r>
            <a:r>
              <a:rPr lang="cy-GB" sz="2000" dirty="0" err="1" smtClean="0"/>
              <a:t>propectws</a:t>
            </a:r>
            <a:r>
              <a:rPr lang="cy-GB" sz="2000" dirty="0" smtClean="0"/>
              <a:t>?</a:t>
            </a:r>
            <a:r>
              <a:rPr lang="cy-GB" sz="2000" dirty="0" smtClean="0"/>
              <a:t> </a:t>
            </a:r>
            <a:endParaRPr lang="en-GB" sz="2000" dirty="0"/>
          </a:p>
        </p:txBody>
      </p:sp>
      <p:sp>
        <p:nvSpPr>
          <p:cNvPr id="6" name="Content Placeholder 5"/>
          <p:cNvSpPr>
            <a:spLocks noGrp="1"/>
          </p:cNvSpPr>
          <p:nvPr>
            <p:ph sz="half" idx="2"/>
          </p:nvPr>
        </p:nvSpPr>
        <p:spPr>
          <a:xfrm>
            <a:off x="6350430" y="2050350"/>
            <a:ext cx="5181600" cy="4730158"/>
          </a:xfrm>
        </p:spPr>
        <p:txBody>
          <a:bodyPr>
            <a:normAutofit fontScale="92500"/>
          </a:bodyPr>
          <a:lstStyle/>
          <a:p>
            <a:r>
              <a:rPr lang="en-GB" sz="2600" dirty="0" smtClean="0"/>
              <a:t>Reflect on some of the ideas </a:t>
            </a:r>
            <a:r>
              <a:rPr lang="en-GB" sz="2600" dirty="0" smtClean="0"/>
              <a:t>that we </a:t>
            </a:r>
            <a:r>
              <a:rPr lang="en-GB" sz="2600" dirty="0" smtClean="0"/>
              <a:t>have considered </a:t>
            </a:r>
            <a:r>
              <a:rPr lang="en-GB" sz="2600" dirty="0" smtClean="0"/>
              <a:t>during this session</a:t>
            </a:r>
            <a:r>
              <a:rPr lang="en-GB" sz="2600" dirty="0" smtClean="0"/>
              <a:t>. </a:t>
            </a:r>
            <a:endParaRPr lang="en-GB" sz="2600" dirty="0" smtClean="0"/>
          </a:p>
          <a:p>
            <a:pPr lvl="1"/>
            <a:r>
              <a:rPr lang="en-GB" dirty="0" smtClean="0"/>
              <a:t>In what way could these ideas be considered </a:t>
            </a:r>
            <a:r>
              <a:rPr lang="en-GB" dirty="0" smtClean="0"/>
              <a:t>‘radical’? </a:t>
            </a:r>
            <a:endParaRPr lang="en-GB" dirty="0" smtClean="0"/>
          </a:p>
          <a:p>
            <a:pPr lvl="1"/>
            <a:r>
              <a:rPr lang="en-GB" dirty="0" smtClean="0"/>
              <a:t>Are there any major benefits or advantages which you believe could be incorporated into mainstream ideas about education? </a:t>
            </a:r>
          </a:p>
          <a:p>
            <a:pPr lvl="1"/>
            <a:r>
              <a:rPr lang="en-GB" dirty="0" smtClean="0"/>
              <a:t>What are your strongest criticisms of some of the ideas we have encountered today? </a:t>
            </a:r>
            <a:endParaRPr lang="en-GB" dirty="0" smtClean="0"/>
          </a:p>
          <a:p>
            <a:pPr lvl="1"/>
            <a:r>
              <a:rPr lang="en-GB" dirty="0" smtClean="0"/>
              <a:t>How will these considerations influence your prospectus assignment?</a:t>
            </a:r>
            <a:endParaRPr lang="en-GB" dirty="0"/>
          </a:p>
        </p:txBody>
      </p:sp>
      <p:pic>
        <p:nvPicPr>
          <p:cNvPr id="2" name="Picture 1" descr="Reflection clipart thinking cap - Pencil and in color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89330" y="198304"/>
            <a:ext cx="728226" cy="1627321"/>
          </a:xfrm>
          <a:prstGeom prst="rect">
            <a:avLst/>
          </a:prstGeom>
        </p:spPr>
      </p:pic>
      <p:pic>
        <p:nvPicPr>
          <p:cNvPr id="7" name="Picture 6" descr="Reflection clipart thinking cap - Pencil and in color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96035" y="164576"/>
            <a:ext cx="728226" cy="1627321"/>
          </a:xfrm>
          <a:prstGeom prst="rect">
            <a:avLst/>
          </a:prstGeom>
        </p:spPr>
      </p:pic>
    </p:spTree>
    <p:extLst>
      <p:ext uri="{BB962C8B-B14F-4D97-AF65-F5344CB8AC3E}">
        <p14:creationId xmlns:p14="http://schemas.microsoft.com/office/powerpoint/2010/main" val="393089679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err="1" smtClean="0">
                <a:solidFill>
                  <a:schemeClr val="accent6">
                    <a:lumMod val="75000"/>
                  </a:schemeClr>
                </a:solidFill>
              </a:rPr>
              <a:t>Llyfryddiaeth</a:t>
            </a:r>
            <a:r>
              <a:rPr lang="en-GB" dirty="0" smtClean="0">
                <a:solidFill>
                  <a:schemeClr val="accent6">
                    <a:lumMod val="75000"/>
                  </a:schemeClr>
                </a:solidFill>
              </a:rPr>
              <a:t> </a:t>
            </a:r>
            <a:br>
              <a:rPr lang="en-GB" dirty="0" smtClean="0">
                <a:solidFill>
                  <a:schemeClr val="accent6">
                    <a:lumMod val="75000"/>
                  </a:schemeClr>
                </a:solidFill>
              </a:rPr>
            </a:br>
            <a:r>
              <a:rPr lang="en-GB" dirty="0" smtClean="0"/>
              <a:t>Bibliography</a:t>
            </a:r>
            <a:endParaRPr lang="en-GB" dirty="0"/>
          </a:p>
        </p:txBody>
      </p:sp>
      <p:sp>
        <p:nvSpPr>
          <p:cNvPr id="4" name="Content Placeholder 3"/>
          <p:cNvSpPr>
            <a:spLocks noGrp="1"/>
          </p:cNvSpPr>
          <p:nvPr>
            <p:ph idx="1"/>
          </p:nvPr>
        </p:nvSpPr>
        <p:spPr>
          <a:xfrm>
            <a:off x="838200" y="1825625"/>
            <a:ext cx="10515600" cy="4738948"/>
          </a:xfrm>
        </p:spPr>
        <p:txBody>
          <a:bodyPr>
            <a:normAutofit fontScale="62500" lnSpcReduction="20000"/>
          </a:bodyPr>
          <a:lstStyle/>
          <a:p>
            <a:r>
              <a:rPr lang="en-GB" sz="2600" dirty="0" smtClean="0"/>
              <a:t>Aubrey, K. &amp; Riley, A. ( 2017) </a:t>
            </a:r>
            <a:r>
              <a:rPr lang="en-GB" sz="2600" i="1" dirty="0" smtClean="0"/>
              <a:t>Understanding and Using Challenging Educational Theories, </a:t>
            </a:r>
            <a:r>
              <a:rPr lang="en-GB" sz="2600" dirty="0" smtClean="0"/>
              <a:t>London: SAGE. </a:t>
            </a:r>
          </a:p>
          <a:p>
            <a:r>
              <a:rPr lang="en-GB" sz="2600" i="1" dirty="0" err="1" smtClean="0"/>
              <a:t>A.S.Neil</a:t>
            </a:r>
            <a:r>
              <a:rPr lang="en-GB" sz="2600" i="1" dirty="0" smtClean="0"/>
              <a:t> </a:t>
            </a:r>
            <a:r>
              <a:rPr lang="en-GB" sz="2600" i="1" dirty="0"/>
              <a:t>Founder of Summerhill School – 1964. </a:t>
            </a:r>
            <a:r>
              <a:rPr lang="en-GB" sz="2600" dirty="0"/>
              <a:t>Available at: </a:t>
            </a:r>
            <a:r>
              <a:rPr lang="en-GB" sz="2600" dirty="0">
                <a:hlinkClick r:id="rId2"/>
              </a:rPr>
              <a:t>https://www.youtube.com/watch?v=4-C2i9Iq9vY</a:t>
            </a:r>
            <a:r>
              <a:rPr lang="en-GB" sz="2600" dirty="0"/>
              <a:t> </a:t>
            </a:r>
            <a:endParaRPr lang="en-GB" sz="2600" dirty="0" smtClean="0"/>
          </a:p>
          <a:p>
            <a:r>
              <a:rPr lang="en-GB" sz="2600" dirty="0"/>
              <a:t>Hicks, D. (N.D.) ‘Radical Education’ in Ward, S. ed. (2004) </a:t>
            </a:r>
            <a:r>
              <a:rPr lang="en-GB" sz="2600" i="1" dirty="0"/>
              <a:t>Education Studies: A Student Guide</a:t>
            </a:r>
            <a:r>
              <a:rPr lang="en-GB" sz="2600" dirty="0"/>
              <a:t>, </a:t>
            </a:r>
            <a:r>
              <a:rPr lang="en-GB" sz="2600" dirty="0" err="1"/>
              <a:t>RoutledgeFalmer</a:t>
            </a:r>
            <a:r>
              <a:rPr lang="en-GB" sz="2600" dirty="0"/>
              <a:t>.</a:t>
            </a:r>
          </a:p>
          <a:p>
            <a:r>
              <a:rPr lang="en-GB" sz="2600" dirty="0"/>
              <a:t>Independent Schools Council (2017) </a:t>
            </a:r>
            <a:r>
              <a:rPr lang="en-GB" sz="2600" i="1" dirty="0"/>
              <a:t>Research. </a:t>
            </a:r>
            <a:r>
              <a:rPr lang="en-GB" sz="2600" dirty="0"/>
              <a:t>Available at: </a:t>
            </a:r>
            <a:r>
              <a:rPr lang="en-GB" sz="2600" dirty="0">
                <a:hlinkClick r:id="rId3"/>
              </a:rPr>
              <a:t>https://www.isc.co.uk/research/</a:t>
            </a:r>
            <a:r>
              <a:rPr lang="en-GB" sz="2600" dirty="0"/>
              <a:t> [Accessed 13/02/17]. </a:t>
            </a:r>
          </a:p>
          <a:p>
            <a:r>
              <a:rPr lang="en-GB" sz="2600" dirty="0" smtClean="0"/>
              <a:t>Nant-y-Cwm (2016) </a:t>
            </a:r>
            <a:r>
              <a:rPr lang="en-GB" sz="2600" i="1" dirty="0" smtClean="0"/>
              <a:t>What is a Steiner School? </a:t>
            </a:r>
            <a:r>
              <a:rPr lang="en-GB" sz="2600" i="1" dirty="0" smtClean="0">
                <a:hlinkClick r:id="rId4"/>
              </a:rPr>
              <a:t>http://www.nant-y-cwm.co.uk/education/</a:t>
            </a:r>
            <a:r>
              <a:rPr lang="en-GB" sz="2600" i="1" dirty="0" smtClean="0"/>
              <a:t> </a:t>
            </a:r>
            <a:r>
              <a:rPr lang="en-GB" sz="2600" dirty="0" smtClean="0"/>
              <a:t>(Accessed: 3.3.16). </a:t>
            </a:r>
          </a:p>
          <a:p>
            <a:r>
              <a:rPr lang="en-GB" sz="2600" i="1" dirty="0"/>
              <a:t>Neo-Humanist Education. </a:t>
            </a:r>
            <a:r>
              <a:rPr lang="en-GB" sz="2600" dirty="0"/>
              <a:t>Available at: </a:t>
            </a:r>
            <a:r>
              <a:rPr lang="en-GB" sz="2600" dirty="0">
                <a:hlinkClick r:id="rId5"/>
              </a:rPr>
              <a:t>https://www.youtube.com/watch?v=FX7JKgFWRE4</a:t>
            </a:r>
            <a:r>
              <a:rPr lang="en-GB" sz="2600" dirty="0"/>
              <a:t>  </a:t>
            </a:r>
            <a:r>
              <a:rPr lang="en-GB" sz="2600" dirty="0" smtClean="0"/>
              <a:t> </a:t>
            </a:r>
          </a:p>
          <a:p>
            <a:r>
              <a:rPr lang="en-GB" sz="2600" dirty="0" smtClean="0"/>
              <a:t>Pollard, A., Anderson, J., </a:t>
            </a:r>
            <a:r>
              <a:rPr lang="en-GB" sz="2600" dirty="0" err="1" smtClean="0"/>
              <a:t>Swaffield</a:t>
            </a:r>
            <a:r>
              <a:rPr lang="en-GB" sz="2600" dirty="0" smtClean="0"/>
              <a:t>, S., Swann, M., </a:t>
            </a:r>
            <a:r>
              <a:rPr lang="en-GB" sz="2600" dirty="0" err="1" smtClean="0"/>
              <a:t>Warin</a:t>
            </a:r>
            <a:r>
              <a:rPr lang="en-GB" sz="2600" dirty="0" smtClean="0"/>
              <a:t>, J. &amp; Warwick, P. (2008) </a:t>
            </a:r>
            <a:r>
              <a:rPr lang="en-GB" sz="2600" i="1" dirty="0" smtClean="0"/>
              <a:t>Reflective Teaching </a:t>
            </a:r>
            <a:r>
              <a:rPr lang="en-GB" sz="2600" dirty="0" smtClean="0"/>
              <a:t>(3</a:t>
            </a:r>
            <a:r>
              <a:rPr lang="en-GB" sz="2600" baseline="30000" dirty="0" smtClean="0"/>
              <a:t>rd</a:t>
            </a:r>
            <a:r>
              <a:rPr lang="en-GB" sz="2600" dirty="0" smtClean="0"/>
              <a:t> ed.), London: Continuum. </a:t>
            </a:r>
            <a:endParaRPr lang="en-GB" sz="2600" dirty="0" smtClean="0"/>
          </a:p>
          <a:p>
            <a:r>
              <a:rPr lang="en-GB" sz="2600" dirty="0"/>
              <a:t>Pollock, I. (2016) ‘Boy’s scurvy death prompts home schooling register call’ </a:t>
            </a:r>
            <a:r>
              <a:rPr lang="en-GB" sz="2600" dirty="0">
                <a:hlinkClick r:id="rId6"/>
              </a:rPr>
              <a:t>http://www.bbc.co.uk/news/uk-wales-36746094</a:t>
            </a:r>
            <a:r>
              <a:rPr lang="en-GB" sz="2600" dirty="0"/>
              <a:t>  (Accessed 26/2/18). </a:t>
            </a:r>
          </a:p>
          <a:p>
            <a:r>
              <a:rPr lang="en-GB" sz="2600" dirty="0" smtClean="0"/>
              <a:t>Summerhill </a:t>
            </a:r>
            <a:r>
              <a:rPr lang="en-GB" sz="2600" dirty="0" smtClean="0"/>
              <a:t>School (2016) </a:t>
            </a:r>
            <a:r>
              <a:rPr lang="en-GB" sz="2600" i="1" dirty="0" smtClean="0"/>
              <a:t>About Summerhill. </a:t>
            </a:r>
            <a:r>
              <a:rPr lang="en-GB" sz="2600" i="1" dirty="0" smtClean="0">
                <a:hlinkClick r:id="rId7"/>
              </a:rPr>
              <a:t>http://www.summerhillschool.co.uk/about.php</a:t>
            </a:r>
            <a:r>
              <a:rPr lang="en-GB" sz="2600" i="1" dirty="0" smtClean="0"/>
              <a:t> </a:t>
            </a:r>
            <a:r>
              <a:rPr lang="en-GB" sz="2600" dirty="0" smtClean="0"/>
              <a:t>(Accessed: 3.3.16).</a:t>
            </a:r>
          </a:p>
          <a:p>
            <a:r>
              <a:rPr lang="en-GB" sz="2600" dirty="0" smtClean="0"/>
              <a:t>Sunrise Primary and Nursery School (2016) </a:t>
            </a:r>
            <a:r>
              <a:rPr lang="en-GB" sz="2600" i="1" dirty="0" smtClean="0"/>
              <a:t>About. </a:t>
            </a:r>
            <a:r>
              <a:rPr lang="en-GB" sz="2600" i="1" dirty="0" smtClean="0">
                <a:hlinkClick r:id="rId8"/>
              </a:rPr>
              <a:t>http://sunrise.org.uk/about-2</a:t>
            </a:r>
            <a:r>
              <a:rPr lang="en-GB" sz="2600" i="1" dirty="0" smtClean="0"/>
              <a:t> </a:t>
            </a:r>
            <a:r>
              <a:rPr lang="en-GB" sz="2600" dirty="0" smtClean="0"/>
              <a:t>(Accessed: 3.3.16). </a:t>
            </a:r>
            <a:endParaRPr lang="en-GB" sz="2600" dirty="0" smtClean="0"/>
          </a:p>
          <a:p>
            <a:r>
              <a:rPr lang="en-GB" sz="2600" dirty="0"/>
              <a:t>Welsh Assembly Government (2017a) </a:t>
            </a:r>
            <a:r>
              <a:rPr lang="en-GB" sz="2600" i="1" dirty="0"/>
              <a:t>Elective Home Education, </a:t>
            </a:r>
            <a:r>
              <a:rPr lang="en-GB" sz="2600" dirty="0"/>
              <a:t>Cardiff: Welsh Assembly Government. Available at: </a:t>
            </a:r>
            <a:r>
              <a:rPr lang="en-GB" sz="2600" dirty="0">
                <a:hlinkClick r:id="rId9"/>
              </a:rPr>
              <a:t>http://gov.wales/docs/dcells/publications/160112-elective-home-education-parents-leaflet-en.pdf</a:t>
            </a:r>
            <a:r>
              <a:rPr lang="en-GB" sz="2600" dirty="0"/>
              <a:t> (Accessed 26/2/18). </a:t>
            </a:r>
          </a:p>
          <a:p>
            <a:r>
              <a:rPr lang="en-GB" sz="2600" dirty="0"/>
              <a:t>Welsh Assembly Government (2017b) </a:t>
            </a:r>
            <a:r>
              <a:rPr lang="en-GB" sz="2600" i="1" dirty="0"/>
              <a:t>Elective Home Education: Non-Statutory Guidance for LEAs, </a:t>
            </a:r>
            <a:r>
              <a:rPr lang="en-GB" sz="2600" dirty="0"/>
              <a:t>Cardiff: Welsh Assembly Government. Available at: </a:t>
            </a:r>
            <a:r>
              <a:rPr lang="en-GB" sz="2600" dirty="0">
                <a:hlinkClick r:id="rId10"/>
              </a:rPr>
              <a:t>http://gov.wales/docs/dcells/publications/160106-ehe-guidance-en.pdf</a:t>
            </a:r>
            <a:r>
              <a:rPr lang="en-GB" sz="2600" dirty="0"/>
              <a:t> (Accessed 26/2/18). </a:t>
            </a:r>
          </a:p>
          <a:p>
            <a:endParaRPr lang="en-GB" sz="2600" dirty="0" smtClean="0"/>
          </a:p>
          <a:p>
            <a:endParaRPr lang="en-GB" dirty="0" smtClean="0"/>
          </a:p>
          <a:p>
            <a:endParaRPr lang="en-GB" dirty="0"/>
          </a:p>
        </p:txBody>
      </p:sp>
    </p:spTree>
    <p:extLst>
      <p:ext uri="{BB962C8B-B14F-4D97-AF65-F5344CB8AC3E}">
        <p14:creationId xmlns:p14="http://schemas.microsoft.com/office/powerpoint/2010/main" val="99629235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592</TotalTime>
  <Words>3685</Words>
  <Application>Microsoft Office PowerPoint</Application>
  <PresentationFormat>Widescreen</PresentationFormat>
  <Paragraphs>306</Paragraphs>
  <Slides>35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Calibri Light</vt:lpstr>
      <vt:lpstr>Trebuchet MS</vt:lpstr>
      <vt:lpstr>Office Theme</vt:lpstr>
      <vt:lpstr>ECES6008/C  </vt:lpstr>
      <vt:lpstr>Module Aims Amcanion </vt:lpstr>
      <vt:lpstr>Learning Outcomes Deilliannau Dysgu </vt:lpstr>
      <vt:lpstr>Learning Outcomes Deilliannau Dysgu </vt:lpstr>
      <vt:lpstr>Learning Outcomes Deilliannau Dysgu </vt:lpstr>
      <vt:lpstr>Learning Outcomes Deilliannau Dysgu </vt:lpstr>
      <vt:lpstr>Pwrpas Ysgol The Purpose of School </vt:lpstr>
      <vt:lpstr>Y Ddadl yn Erbyn Ysgolion The Argument against Schools </vt:lpstr>
      <vt:lpstr>PowerPoint Presentation</vt:lpstr>
      <vt:lpstr>Gwybodaeth a’r Cwricwlwm  Knowledge and the Curriculum </vt:lpstr>
      <vt:lpstr>Sesiwn heddiw - oes dewis arall? Today’s session - what’s the alternative?</vt:lpstr>
      <vt:lpstr>Y Sector Annibynnol  The Independent Sector</vt:lpstr>
      <vt:lpstr>Y Sector Annibynnol  The Independent Sector</vt:lpstr>
      <vt:lpstr>Manteision ac Anfanteision  Benefits and Drawbacks </vt:lpstr>
      <vt:lpstr>Rhyddid o’r Cwricwlwm  Freedom from Curriculum Constraints </vt:lpstr>
      <vt:lpstr>A.S Neill</vt:lpstr>
      <vt:lpstr>A.S. Neill </vt:lpstr>
      <vt:lpstr>A.S. Neill </vt:lpstr>
      <vt:lpstr>Ysgol Summerhill  Summerhill School  (A.S.Neill) </vt:lpstr>
      <vt:lpstr>Tasg / Task </vt:lpstr>
      <vt:lpstr>Yn rhy ‘radical’ ar gyfer ysgolion prif-ffrwd? Too ‘radical’ for mainstream school? </vt:lpstr>
      <vt:lpstr>Beirniadaeth Posib  Possible Criticisms </vt:lpstr>
      <vt:lpstr>Beirniadaeth Posibl  Possible Criticisms </vt:lpstr>
      <vt:lpstr>Ysgol Sunrise / Sunrise School</vt:lpstr>
      <vt:lpstr>Addysg Neo-Ddynolaidd   Neo-Humanist Education </vt:lpstr>
      <vt:lpstr>Esiampl: Cwricwlwm Cynradd Example: Primary Curriculum</vt:lpstr>
      <vt:lpstr>Ysgolion Steiner Waldorf Steiner Waldorf Schools</vt:lpstr>
      <vt:lpstr>Y Ddadl Steiner (a’r Symudiad Ysgolion Rhydd) – athroniaeth ddadleuol? The Steiner Debate (and the Free School Movement) – a controversial philosophy?</vt:lpstr>
      <vt:lpstr>PowerPoint Presentation</vt:lpstr>
      <vt:lpstr>Gwir neu Anwir? – dewch o hyd i’r ffeithiau cywir drwy ymchwilio True or False? – find the correct facts through research</vt:lpstr>
      <vt:lpstr>Y Gyfraith The Law</vt:lpstr>
      <vt:lpstr>Sut y ddiffinir addysg addas? How is a suitable education defined?</vt:lpstr>
      <vt:lpstr>Hawliau Dynol Human Rights</vt:lpstr>
      <vt:lpstr>Adfyfyriad Reflection </vt:lpstr>
      <vt:lpstr>Llyfryddiaeth  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Education</dc:title>
  <dc:creator>Sarah Stewart</dc:creator>
  <cp:lastModifiedBy>Helen A Griffiths</cp:lastModifiedBy>
  <cp:revision>68</cp:revision>
  <dcterms:created xsi:type="dcterms:W3CDTF">2016-03-03T13:02:45Z</dcterms:created>
  <dcterms:modified xsi:type="dcterms:W3CDTF">2021-02-25T13:47:36Z</dcterms:modified>
</cp:coreProperties>
</file>