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301" r:id="rId6"/>
    <p:sldId id="337" r:id="rId7"/>
    <p:sldId id="261" r:id="rId8"/>
    <p:sldId id="336" r:id="rId9"/>
    <p:sldId id="334" r:id="rId10"/>
    <p:sldId id="338" r:id="rId11"/>
    <p:sldId id="339" r:id="rId12"/>
    <p:sldId id="257" r:id="rId13"/>
    <p:sldId id="258" r:id="rId14"/>
    <p:sldId id="259" r:id="rId15"/>
    <p:sldId id="260" r:id="rId16"/>
    <p:sldId id="263" r:id="rId17"/>
    <p:sldId id="264" r:id="rId18"/>
    <p:sldId id="265" r:id="rId19"/>
    <p:sldId id="266" r:id="rId20"/>
    <p:sldId id="267" r:id="rId21"/>
    <p:sldId id="268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71"/>
  </p:normalViewPr>
  <p:slideViewPr>
    <p:cSldViewPr>
      <p:cViewPr varScale="1">
        <p:scale>
          <a:sx n="100" d="100"/>
          <a:sy n="100" d="100"/>
        </p:scale>
        <p:origin x="1424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6/29/22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/>
            </a:br>
            <a:r>
              <a:rPr lang="en-GB" altLang="en-US" b="1"/>
              <a:t>LCHS 4002 </a:t>
            </a:r>
            <a:r>
              <a:rPr lang="en-GB" altLang="en-US" b="1" dirty="0"/>
              <a:t>(</a:t>
            </a:r>
            <a:r>
              <a:rPr lang="en-GB" altLang="en-US" b="1" dirty="0" err="1"/>
              <a:t>H&amp;Sc</a:t>
            </a:r>
            <a:r>
              <a:rPr lang="en-GB" altLang="en-US" b="1" dirty="0"/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156815" y="4221088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1: Session 1: </a:t>
            </a:r>
          </a:p>
          <a:p>
            <a:pPr algn="ctr"/>
            <a:r>
              <a:rPr lang="en-GB" sz="2400" b="1" dirty="0"/>
              <a:t>Digital Skills &amp; Literacy 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2DF4E04-4E77-4B7F-82C3-244195D5CB96}"/>
              </a:ext>
            </a:extLst>
          </p:cNvPr>
          <p:cNvSpPr txBox="1">
            <a:spLocks/>
          </p:cNvSpPr>
          <p:nvPr/>
        </p:nvSpPr>
        <p:spPr>
          <a:xfrm>
            <a:off x="450927" y="371430"/>
            <a:ext cx="7280031" cy="1223597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9pPr>
            <a:extLst/>
          </a:lstStyle>
          <a:p>
            <a:pPr algn="ctr"/>
            <a:r>
              <a:rPr lang="en-GB" sz="3785" dirty="0">
                <a:solidFill>
                  <a:schemeClr val="tx1"/>
                </a:solidFill>
              </a:rPr>
              <a:t>Lesson Aims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9F3D527-F887-4F65-BD2D-E395D97DB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916" y="1242020"/>
            <a:ext cx="8083602" cy="437395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Introduction to the module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Aim &amp; learning outcomes of the module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Digital Skills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Traditional and Digital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Digital Literacy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Why should we care to ‘being digital’</a:t>
            </a:r>
            <a:endParaRPr lang="en-GB" sz="2400" i="1" dirty="0"/>
          </a:p>
          <a:p>
            <a:pPr>
              <a:lnSpc>
                <a:spcPct val="150000"/>
              </a:lnSpc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6453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6D9F-5F0F-4D5B-B5C3-599B14B33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753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FE9C883-8D34-D64B-93D4-19AEE92D3CA3}"/>
              </a:ext>
            </a:extLst>
          </p:cNvPr>
          <p:cNvSpPr/>
          <p:nvPr/>
        </p:nvSpPr>
        <p:spPr>
          <a:xfrm>
            <a:off x="611560" y="908720"/>
            <a:ext cx="79208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/>
              <a:t>AIM(S):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To improve the student’s digital skills within the workplace.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To develop awareness of the importance of effective analysis of information and its translation into knowledge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LEARNING OUTCOMES:</a:t>
            </a:r>
          </a:p>
          <a:p>
            <a:pPr algn="just"/>
            <a:r>
              <a:rPr lang="en-GB" sz="2400" dirty="0"/>
              <a:t>Upon the successful completion of this module, the student should be able to: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evaluate the appropriate use of contemporary technologies to improve workplace efficiency and employability;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identify and effectively evaluate a range of information sources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show competence in workplace data handling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38673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44" y="1417638"/>
            <a:ext cx="8229600" cy="187220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sz="2800" dirty="0"/>
              <a:t>In this sense, digital literacy means the functional skills required to operate and communicate with technology and media.</a:t>
            </a:r>
          </a:p>
          <a:p>
            <a:pPr algn="just"/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F58A3B-8AF5-4F40-B9D0-81E4B2A60940}"/>
              </a:ext>
            </a:extLst>
          </p:cNvPr>
          <p:cNvSpPr/>
          <p:nvPr/>
        </p:nvSpPr>
        <p:spPr>
          <a:xfrm>
            <a:off x="461768" y="2993538"/>
            <a:ext cx="7920880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/>
              <a:t>“the ability to understand and use information in multiple formats from a wide range of sources when it is presented via computers” </a:t>
            </a:r>
          </a:p>
          <a:p>
            <a:pPr algn="just">
              <a:lnSpc>
                <a:spcPct val="90000"/>
              </a:lnSpc>
            </a:pPr>
            <a:endParaRPr lang="en-GB" alt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altLang="en-US" sz="2000" dirty="0" err="1"/>
              <a:t>Gilster</a:t>
            </a:r>
            <a:r>
              <a:rPr lang="en-GB" altLang="en-US" sz="2000" dirty="0"/>
              <a:t>, Paul. Digital Literacy .  New York: Wiley and Computer Publishing, 1997. p. 1. </a:t>
            </a:r>
          </a:p>
          <a:p>
            <a:pPr algn="just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04736-D8EB-403E-98A6-69832CBA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376"/>
            <a:ext cx="8229600" cy="1143000"/>
          </a:xfrm>
        </p:spPr>
        <p:txBody>
          <a:bodyPr/>
          <a:lstStyle/>
          <a:p>
            <a:r>
              <a:rPr lang="en-GB" b="1" dirty="0"/>
              <a:t>Digital Skills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EA1A0-A8C1-4ECD-9799-89A47ED517B2}"/>
              </a:ext>
            </a:extLst>
          </p:cNvPr>
          <p:cNvSpPr txBox="1">
            <a:spLocks/>
          </p:cNvSpPr>
          <p:nvPr/>
        </p:nvSpPr>
        <p:spPr>
          <a:xfrm>
            <a:off x="251520" y="1160189"/>
            <a:ext cx="8229600" cy="194421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Key Abilities</a:t>
            </a:r>
            <a:endParaRPr lang="en-US" b="1" dirty="0"/>
          </a:p>
          <a:p>
            <a:pPr marL="0" indent="0">
              <a:buNone/>
            </a:pPr>
            <a:r>
              <a:rPr lang="en-US" sz="2400" dirty="0"/>
              <a:t>Develop an understanding of information that is available through digital media and how it can be used in workplace environment </a:t>
            </a:r>
          </a:p>
        </p:txBody>
      </p:sp>
      <p:pic>
        <p:nvPicPr>
          <p:cNvPr id="4" name="Picture 2" descr="overload">
            <a:extLst>
              <a:ext uri="{FF2B5EF4-FFF2-40B4-BE49-F238E27FC236}">
                <a16:creationId xmlns:a16="http://schemas.microsoft.com/office/drawing/2014/main" id="{3E6DE8C3-E3E6-4EA6-87E8-56B3EE0D0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5728"/>
            <a:ext cx="3046128" cy="261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23n8tt31115a3dybmf43l1id.wpengine.netdna-cdn.com/wp-content/uploads/2015/06/rubix-cube.jpg">
            <a:extLst>
              <a:ext uri="{FF2B5EF4-FFF2-40B4-BE49-F238E27FC236}">
                <a16:creationId xmlns:a16="http://schemas.microsoft.com/office/drawing/2014/main" id="{AAF5D94A-4CB7-4F31-8B0B-5022F7A2F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430"/>
            <a:ext cx="3253265" cy="25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3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48B47A-8651-476C-98BC-0A4359FB9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en-GB" b="1" dirty="0"/>
              <a:t>What is Digital?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30588-EBC3-4A1E-8E0D-28AFA2EA4FA0}"/>
              </a:ext>
            </a:extLst>
          </p:cNvPr>
          <p:cNvSpPr/>
          <p:nvPr/>
        </p:nvSpPr>
        <p:spPr>
          <a:xfrm>
            <a:off x="719572" y="2012210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“Involving or relating to the use of </a:t>
            </a:r>
            <a:r>
              <a:rPr lang="en-GB" sz="4000" b="1" dirty="0">
                <a:solidFill>
                  <a:srgbClr val="222222"/>
                </a:solidFill>
                <a:latin typeface="arial" panose="020B0604020202020204" pitchFamily="34" charset="0"/>
              </a:rPr>
              <a:t>computer technology</a:t>
            </a:r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” </a:t>
            </a:r>
          </a:p>
        </p:txBody>
      </p:sp>
    </p:spTree>
    <p:extLst>
      <p:ext uri="{BB962C8B-B14F-4D97-AF65-F5344CB8AC3E}">
        <p14:creationId xmlns:p14="http://schemas.microsoft.com/office/powerpoint/2010/main" val="32397269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4AEBD5-E700-4BE8-BAFE-CDC4F27447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Computers – They are everywhere!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621F61-DE45-4ED7-B0F8-34052FA21899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TV’s</a:t>
            </a:r>
          </a:p>
          <a:p>
            <a:r>
              <a:rPr lang="en-GB" dirty="0"/>
              <a:t>Phones</a:t>
            </a:r>
          </a:p>
          <a:p>
            <a:r>
              <a:rPr lang="en-GB" dirty="0"/>
              <a:t>Microwaves</a:t>
            </a:r>
          </a:p>
          <a:p>
            <a:r>
              <a:rPr lang="en-GB" dirty="0"/>
              <a:t>Watches</a:t>
            </a:r>
          </a:p>
          <a:p>
            <a:r>
              <a:rPr lang="en-GB" dirty="0"/>
              <a:t>Traffic Lights</a:t>
            </a:r>
          </a:p>
          <a:p>
            <a:r>
              <a:rPr lang="en-GB" dirty="0"/>
              <a:t>Games Consoles</a:t>
            </a:r>
          </a:p>
        </p:txBody>
      </p:sp>
    </p:spTree>
    <p:extLst>
      <p:ext uri="{BB962C8B-B14F-4D97-AF65-F5344CB8AC3E}">
        <p14:creationId xmlns:p14="http://schemas.microsoft.com/office/powerpoint/2010/main" val="3415413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F762-705A-4BDC-A07C-DCDF4BB6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Advancement in computer technology over the years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D2ABC-7AF3-4A12-BB0C-712B4F23A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3568595"/>
            <a:ext cx="2893750" cy="21567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6DC763-44BD-4A33-BBE8-5DDC1F9B9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093" y="3596003"/>
            <a:ext cx="2739927" cy="2119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B8A444-7165-4FCE-A3A6-81EF001972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1360240"/>
            <a:ext cx="2893750" cy="2168331"/>
          </a:xfrm>
          <a:prstGeom prst="rect">
            <a:avLst/>
          </a:prstGeom>
        </p:spPr>
      </p:pic>
      <p:pic>
        <p:nvPicPr>
          <p:cNvPr id="1026" name="Picture 2" descr="Image result for tv">
            <a:extLst>
              <a:ext uri="{FF2B5EF4-FFF2-40B4-BE49-F238E27FC236}">
                <a16:creationId xmlns:a16="http://schemas.microsoft.com/office/drawing/2014/main" id="{BEBD2C54-4B58-4345-97BB-129A70AF8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980" y="1222007"/>
            <a:ext cx="3422154" cy="22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81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628800"/>
            <a:ext cx="7550496" cy="331236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dirty="0"/>
              <a:t>In a pair of three, discuss the difference between traditional and digital life 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 our life style?</a:t>
            </a:r>
            <a:endParaRPr lang="en-GB" b="1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a typeface="ＭＳ Ｐゴシック" charset="0"/>
              </a:rPr>
              <a:t>Think how Internet has changed?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You learn faster:</a:t>
            </a:r>
          </a:p>
          <a:p>
            <a:pPr lvl="1" algn="just"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/>
            <a:r>
              <a:rPr lang="en-US" altLang="en-US" dirty="0"/>
              <a:t>You save money:</a:t>
            </a:r>
          </a:p>
          <a:p>
            <a:pPr marL="971550" lvl="1" indent="-571500" algn="just"/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It keeps you connected:</a:t>
            </a:r>
          </a:p>
          <a:p>
            <a:pPr lvl="1" algn="just">
              <a:defRPr/>
            </a:pPr>
            <a:r>
              <a:rPr lang="en-US" dirty="0"/>
              <a:t>Technology allows you to talk to anyone, anytime on your own terms.</a:t>
            </a:r>
          </a:p>
          <a:p>
            <a:pPr lvl="1" algn="just">
              <a:defRPr/>
            </a:pPr>
            <a:r>
              <a:rPr lang="en-US" dirty="0"/>
              <a:t>Examples?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defRPr/>
            </a:pPr>
            <a:r>
              <a:rPr lang="en-US" altLang="en-US" dirty="0"/>
              <a:t>It can keep you employed:</a:t>
            </a:r>
          </a:p>
          <a:p>
            <a:pPr marL="971550" lvl="1" indent="-571500" algn="just"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03207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buNone/>
              <a:defRPr/>
            </a:pPr>
            <a:endParaRPr lang="en-US" dirty="0"/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>
                <a:solidFill>
                  <a:srgbClr val="FF0000"/>
                </a:solidFill>
              </a:rPr>
              <a:t>How digital technologies are being used within health &amp; social care (GP, hospitals etc.)?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>
                <a:solidFill>
                  <a:srgbClr val="FF0000"/>
                </a:solidFill>
              </a:rPr>
              <a:t>How digital technologies have influenced your position/experience?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>
                <a:solidFill>
                  <a:srgbClr val="FF0000"/>
                </a:solidFill>
              </a:rPr>
              <a:t>Share with the class what digital technologies you have been using at your workplace and why? </a:t>
            </a:r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37746</TotalTime>
  <Words>723</Words>
  <Application>Microsoft Macintosh PowerPoint</Application>
  <PresentationFormat>On-screen Show (4:3)</PresentationFormat>
  <Paragraphs>91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Arial</vt:lpstr>
      <vt:lpstr>Calibri</vt:lpstr>
      <vt:lpstr>Myriad Pro</vt:lpstr>
      <vt:lpstr>20140311PresentationUWTSDTemplate</vt:lpstr>
      <vt:lpstr>Digital Skills and Research Methods (DSR) LCHS 4002 (H&amp;Sc)</vt:lpstr>
      <vt:lpstr>PowerPoint Presentation</vt:lpstr>
      <vt:lpstr>Learning Outcomes </vt:lpstr>
      <vt:lpstr>Digital Literacy</vt:lpstr>
      <vt:lpstr>Digital Skills  </vt:lpstr>
      <vt:lpstr>What is Digital? </vt:lpstr>
      <vt:lpstr>Computers – They are everywhere!</vt:lpstr>
      <vt:lpstr>Advancement in computer technology over the years  </vt:lpstr>
      <vt:lpstr>Traditional and Digital</vt:lpstr>
      <vt:lpstr>Traditional and Digital</vt:lpstr>
      <vt:lpstr>Think how Internet has changed our life style?</vt:lpstr>
      <vt:lpstr>Think how Internet has changed?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Koushik Modak</cp:lastModifiedBy>
  <cp:revision>81</cp:revision>
  <dcterms:created xsi:type="dcterms:W3CDTF">2015-04-14T15:21:28Z</dcterms:created>
  <dcterms:modified xsi:type="dcterms:W3CDTF">2022-06-29T05:21:24Z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