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602" r:id="rId3"/>
    <p:sldId id="684" r:id="rId4"/>
    <p:sldId id="686" r:id="rId5"/>
    <p:sldId id="695" r:id="rId6"/>
    <p:sldId id="687" r:id="rId7"/>
    <p:sldId id="702" r:id="rId8"/>
    <p:sldId id="703" r:id="rId9"/>
    <p:sldId id="691" r:id="rId10"/>
    <p:sldId id="706" r:id="rId11"/>
    <p:sldId id="707" r:id="rId12"/>
    <p:sldId id="708" r:id="rId13"/>
    <p:sldId id="709" r:id="rId14"/>
    <p:sldId id="699" r:id="rId15"/>
    <p:sldId id="697" r:id="rId16"/>
    <p:sldId id="700" r:id="rId17"/>
    <p:sldId id="720" r:id="rId18"/>
    <p:sldId id="723" r:id="rId19"/>
    <p:sldId id="724" r:id="rId20"/>
    <p:sldId id="727" r:id="rId21"/>
    <p:sldId id="716" r:id="rId22"/>
    <p:sldId id="710" r:id="rId23"/>
    <p:sldId id="711" r:id="rId24"/>
    <p:sldId id="715" r:id="rId25"/>
    <p:sldId id="701" r:id="rId26"/>
    <p:sldId id="729" r:id="rId27"/>
    <p:sldId id="730" r:id="rId28"/>
    <p:sldId id="734" r:id="rId29"/>
    <p:sldId id="735" r:id="rId30"/>
    <p:sldId id="737" r:id="rId31"/>
    <p:sldId id="738" r:id="rId32"/>
    <p:sldId id="739" r:id="rId33"/>
    <p:sldId id="747" r:id="rId34"/>
    <p:sldId id="743" r:id="rId35"/>
    <p:sldId id="742" r:id="rId36"/>
    <p:sldId id="745" r:id="rId37"/>
    <p:sldId id="751" r:id="rId38"/>
    <p:sldId id="748" r:id="rId39"/>
    <p:sldId id="755" r:id="rId40"/>
    <p:sldId id="756" r:id="rId41"/>
    <p:sldId id="757" r:id="rId42"/>
    <p:sldId id="758" r:id="rId43"/>
    <p:sldId id="759" r:id="rId44"/>
    <p:sldId id="475" r:id="rId45"/>
    <p:sldId id="790" r:id="rId46"/>
    <p:sldId id="491" r:id="rId47"/>
    <p:sldId id="771" r:id="rId48"/>
    <p:sldId id="772" r:id="rId49"/>
    <p:sldId id="781" r:id="rId50"/>
    <p:sldId id="782" r:id="rId51"/>
    <p:sldId id="779" r:id="rId52"/>
    <p:sldId id="780" r:id="rId53"/>
    <p:sldId id="773" r:id="rId54"/>
    <p:sldId id="775" r:id="rId55"/>
    <p:sldId id="785" r:id="rId56"/>
    <p:sldId id="784" r:id="rId57"/>
    <p:sldId id="786" r:id="rId58"/>
    <p:sldId id="788" r:id="rId59"/>
    <p:sldId id="789" r:id="rId60"/>
    <p:sldId id="741" r:id="rId6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191"/>
    <p:restoredTop sz="94654"/>
  </p:normalViewPr>
  <p:slideViewPr>
    <p:cSldViewPr snapToObjects="1">
      <p:cViewPr varScale="1">
        <p:scale>
          <a:sx n="136" d="100"/>
          <a:sy n="136" d="100"/>
        </p:scale>
        <p:origin x="3040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3/5/20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3/5/20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B1F6B-D31F-AF43-8BF5-833965D78BCE}" type="datetimeFigureOut">
              <a:rPr lang="en-US" smtClean="0"/>
              <a:pPr/>
              <a:t>3/5/20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7" Type="http://schemas.openxmlformats.org/officeDocument/2006/relationships/image" Target="../media/image19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png"/><Relationship Id="rId5" Type="http://schemas.openxmlformats.org/officeDocument/2006/relationships/image" Target="../media/image47.jpg"/><Relationship Id="rId4" Type="http://schemas.openxmlformats.org/officeDocument/2006/relationships/image" Target="../media/image46.jp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685800"/>
            <a:ext cx="7391400" cy="5410200"/>
          </a:xfrm>
        </p:spPr>
        <p:txBody>
          <a:bodyPr>
            <a:normAutofit/>
          </a:bodyPr>
          <a:lstStyle/>
          <a:p>
            <a:pPr marL="514350" indent="-514350"/>
            <a:r>
              <a:rPr lang="en-US" sz="1600" dirty="0">
                <a:solidFill>
                  <a:schemeClr val="bg1"/>
                </a:solidFill>
                <a:latin typeface="Century Gothic"/>
              </a:rPr>
              <a:t>Principles of Marketing / Entertainment Marketing module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4.3.20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6. Principles of Promotion</a:t>
            </a:r>
          </a:p>
          <a:p>
            <a:pPr marL="514350" indent="-514350"/>
            <a:endParaRPr lang="en-GB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254FF5-5AE4-484D-B246-0D285FC6BC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4869160"/>
            <a:ext cx="6934200" cy="85090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 we have considered…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Branding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Target audience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strategy employed to reach that audience</a:t>
            </a:r>
          </a:p>
        </p:txBody>
      </p:sp>
    </p:spTree>
    <p:extLst>
      <p:ext uri="{BB962C8B-B14F-4D97-AF65-F5344CB8AC3E}">
        <p14:creationId xmlns:p14="http://schemas.microsoft.com/office/powerpoint/2010/main" val="1296201514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Today we’re going to consider the process of procuring third party uptake in more detail…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Via the process of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promotion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818974377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Promotion is the procurement of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third party coverage, without payment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913604998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There are several commonly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recognised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fields of music promotion:</a:t>
            </a:r>
          </a:p>
        </p:txBody>
      </p:sp>
    </p:spTree>
    <p:extLst>
      <p:ext uri="{BB962C8B-B14F-4D97-AF65-F5344CB8AC3E}">
        <p14:creationId xmlns:p14="http://schemas.microsoft.com/office/powerpoint/2010/main" val="2956607546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National Radio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AC01AC77-095F-D348-B868-7819C96E18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1844824"/>
            <a:ext cx="7848872" cy="4366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393831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Regional Radio</a:t>
            </a:r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C6F3053E-32AE-864F-A8B5-41CEC32CAC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0881" y="407417"/>
            <a:ext cx="2564285" cy="1365399"/>
          </a:xfrm>
          <a:prstGeom prst="rect">
            <a:avLst/>
          </a:prstGeom>
        </p:spPr>
      </p:pic>
      <p:pic>
        <p:nvPicPr>
          <p:cNvPr id="6" name="Picture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909FCCA2-057D-4446-85E7-EE03D07F47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834" y="3333782"/>
            <a:ext cx="6064455" cy="3409610"/>
          </a:xfrm>
          <a:prstGeom prst="rect">
            <a:avLst/>
          </a:prstGeom>
        </p:spPr>
      </p:pic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62F9FD79-F30D-A042-B9D5-DB153580B7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04" y="407417"/>
            <a:ext cx="2564286" cy="1538572"/>
          </a:xfrm>
          <a:prstGeom prst="rect">
            <a:avLst/>
          </a:prstGeom>
        </p:spPr>
      </p:pic>
      <p:pic>
        <p:nvPicPr>
          <p:cNvPr id="10" name="Picture 9" descr="A close up of a sign&#10;&#10;Description automatically generated">
            <a:extLst>
              <a:ext uri="{FF2B5EF4-FFF2-40B4-BE49-F238E27FC236}">
                <a16:creationId xmlns:a16="http://schemas.microsoft.com/office/drawing/2014/main" id="{8A7D16B4-D6B5-C947-9955-A3276C5839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0882" y="5508675"/>
            <a:ext cx="2564284" cy="1234655"/>
          </a:xfrm>
          <a:prstGeom prst="rect">
            <a:avLst/>
          </a:prstGeom>
        </p:spPr>
      </p:pic>
      <p:pic>
        <p:nvPicPr>
          <p:cNvPr id="12" name="Picture 11" descr="A picture containing drawing&#10;&#10;Description automatically generated">
            <a:extLst>
              <a:ext uri="{FF2B5EF4-FFF2-40B4-BE49-F238E27FC236}">
                <a16:creationId xmlns:a16="http://schemas.microsoft.com/office/drawing/2014/main" id="{C4F96238-2887-DA48-8A65-6FF23D34BB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0881" y="2002326"/>
            <a:ext cx="2564285" cy="1331456"/>
          </a:xfrm>
          <a:prstGeom prst="rect">
            <a:avLst/>
          </a:prstGeom>
        </p:spPr>
      </p:pic>
      <p:pic>
        <p:nvPicPr>
          <p:cNvPr id="14" name="Picture 13" descr="A picture containing drawing&#10;&#10;Description automatically generated">
            <a:extLst>
              <a:ext uri="{FF2B5EF4-FFF2-40B4-BE49-F238E27FC236}">
                <a16:creationId xmlns:a16="http://schemas.microsoft.com/office/drawing/2014/main" id="{C0A5DA04-3E35-F84A-A177-445596DFDD8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50882" y="3573016"/>
            <a:ext cx="2564284" cy="1706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310329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TV</a:t>
            </a:r>
          </a:p>
        </p:txBody>
      </p:sp>
      <p:pic>
        <p:nvPicPr>
          <p:cNvPr id="4" name="Picture 3" descr="A group of people sitting posing for the camera&#10;&#10;Description automatically generated">
            <a:extLst>
              <a:ext uri="{FF2B5EF4-FFF2-40B4-BE49-F238E27FC236}">
                <a16:creationId xmlns:a16="http://schemas.microsoft.com/office/drawing/2014/main" id="{8FB52E09-2324-3A4A-9C27-0FC73768ED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6176" y="1700808"/>
            <a:ext cx="2834228" cy="1594253"/>
          </a:xfrm>
          <a:prstGeom prst="rect">
            <a:avLst/>
          </a:prstGeom>
        </p:spPr>
      </p:pic>
      <p:pic>
        <p:nvPicPr>
          <p:cNvPr id="6" name="Picture 5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F4D2573F-949D-A445-86BD-E811ED302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80" y="2877932"/>
            <a:ext cx="2834228" cy="1415164"/>
          </a:xfrm>
          <a:prstGeom prst="rect">
            <a:avLst/>
          </a:prstGeom>
        </p:spPr>
      </p:pic>
      <p:pic>
        <p:nvPicPr>
          <p:cNvPr id="8" name="Picture 7" descr="A picture containing table, food, old&#10;&#10;Description automatically generated">
            <a:extLst>
              <a:ext uri="{FF2B5EF4-FFF2-40B4-BE49-F238E27FC236}">
                <a16:creationId xmlns:a16="http://schemas.microsoft.com/office/drawing/2014/main" id="{D623F975-DCC5-2E42-B07C-37E565E207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3695" y="3847592"/>
            <a:ext cx="2866709" cy="1612524"/>
          </a:xfrm>
          <a:prstGeom prst="rect">
            <a:avLst/>
          </a:prstGeom>
        </p:spPr>
      </p:pic>
      <p:pic>
        <p:nvPicPr>
          <p:cNvPr id="10" name="Picture 9" descr="A group of people in a restaurant&#10;&#10;Description automatically generated">
            <a:extLst>
              <a:ext uri="{FF2B5EF4-FFF2-40B4-BE49-F238E27FC236}">
                <a16:creationId xmlns:a16="http://schemas.microsoft.com/office/drawing/2014/main" id="{C1897ABE-DB6B-ED40-AC31-46CBEFD86F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0" y="345044"/>
            <a:ext cx="2834228" cy="1893264"/>
          </a:xfrm>
          <a:prstGeom prst="rect">
            <a:avLst/>
          </a:prstGeom>
        </p:spPr>
      </p:pic>
      <p:pic>
        <p:nvPicPr>
          <p:cNvPr id="12" name="Picture 11" descr="A picture containing sky, food&#10;&#10;Description automatically generated">
            <a:extLst>
              <a:ext uri="{FF2B5EF4-FFF2-40B4-BE49-F238E27FC236}">
                <a16:creationId xmlns:a16="http://schemas.microsoft.com/office/drawing/2014/main" id="{A20287BE-D289-7342-AFE7-F2A91CA6B1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912746"/>
            <a:ext cx="2857517" cy="160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343385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Print Press</a:t>
            </a:r>
          </a:p>
        </p:txBody>
      </p:sp>
      <p:pic>
        <p:nvPicPr>
          <p:cNvPr id="5" name="Picture 4" descr="A close up of a newspaper&#10;&#10;Description automatically generated">
            <a:extLst>
              <a:ext uri="{FF2B5EF4-FFF2-40B4-BE49-F238E27FC236}">
                <a16:creationId xmlns:a16="http://schemas.microsoft.com/office/drawing/2014/main" id="{700D0243-FE2B-2548-A110-1D7ABB6E4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6016" y="4941168"/>
            <a:ext cx="2809341" cy="1753960"/>
          </a:xfrm>
          <a:prstGeom prst="rect">
            <a:avLst/>
          </a:prstGeom>
        </p:spPr>
      </p:pic>
      <p:pic>
        <p:nvPicPr>
          <p:cNvPr id="9" name="Picture 8" descr="A picture containing text, table, newspaper, food&#10;&#10;Description automatically generated">
            <a:extLst>
              <a:ext uri="{FF2B5EF4-FFF2-40B4-BE49-F238E27FC236}">
                <a16:creationId xmlns:a16="http://schemas.microsoft.com/office/drawing/2014/main" id="{437B7CEE-AB0D-5E47-95E8-4E8EF44CD0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751" y="4879592"/>
            <a:ext cx="2809341" cy="1815536"/>
          </a:xfrm>
          <a:prstGeom prst="rect">
            <a:avLst/>
          </a:prstGeom>
        </p:spPr>
      </p:pic>
      <p:pic>
        <p:nvPicPr>
          <p:cNvPr id="15" name="Picture 14" descr="A close up of a newspaper&#10;&#10;Description automatically generated">
            <a:extLst>
              <a:ext uri="{FF2B5EF4-FFF2-40B4-BE49-F238E27FC236}">
                <a16:creationId xmlns:a16="http://schemas.microsoft.com/office/drawing/2014/main" id="{96C85FF3-822E-3E47-A67D-F263270E78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1228" y="2708920"/>
            <a:ext cx="2835577" cy="1872208"/>
          </a:xfrm>
          <a:prstGeom prst="rect">
            <a:avLst/>
          </a:prstGeom>
        </p:spPr>
      </p:pic>
      <p:pic>
        <p:nvPicPr>
          <p:cNvPr id="17" name="Picture 16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5B2BD36A-6EA8-C54A-96DF-8855258DDD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9592" y="363540"/>
            <a:ext cx="2009427" cy="2777428"/>
          </a:xfrm>
          <a:prstGeom prst="rect">
            <a:avLst/>
          </a:prstGeom>
        </p:spPr>
      </p:pic>
      <p:pic>
        <p:nvPicPr>
          <p:cNvPr id="19" name="Picture 18" descr="A picture containing newspaper, photo, text, items&#10;&#10;Description automatically generated">
            <a:extLst>
              <a:ext uri="{FF2B5EF4-FFF2-40B4-BE49-F238E27FC236}">
                <a16:creationId xmlns:a16="http://schemas.microsoft.com/office/drawing/2014/main" id="{EA252DC3-C8EC-3A4F-A199-9681EA8B41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1228" y="476671"/>
            <a:ext cx="2798781" cy="1872209"/>
          </a:xfrm>
          <a:prstGeom prst="rect">
            <a:avLst/>
          </a:prstGeom>
        </p:spPr>
      </p:pic>
      <p:pic>
        <p:nvPicPr>
          <p:cNvPr id="13" name="Picture 12" descr="A picture containing newspaper, shirt&#10;&#10;Description automatically generated">
            <a:extLst>
              <a:ext uri="{FF2B5EF4-FFF2-40B4-BE49-F238E27FC236}">
                <a16:creationId xmlns:a16="http://schemas.microsoft.com/office/drawing/2014/main" id="{33BF9E8C-438C-4340-85D4-E499316751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791" y="1587676"/>
            <a:ext cx="2035367" cy="2777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715922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Online Press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0869F3E-B1FC-6A49-95FE-7FEE692828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60" y="6010473"/>
            <a:ext cx="5753384" cy="676869"/>
          </a:xfrm>
          <a:prstGeom prst="rect">
            <a:avLst/>
          </a:prstGeom>
        </p:spPr>
      </p:pic>
      <p:pic>
        <p:nvPicPr>
          <p:cNvPr id="10" name="Picture 9" descr="A picture containing monitor, sitting, black, clock&#10;&#10;Description automatically generated">
            <a:extLst>
              <a:ext uri="{FF2B5EF4-FFF2-40B4-BE49-F238E27FC236}">
                <a16:creationId xmlns:a16="http://schemas.microsoft.com/office/drawing/2014/main" id="{EE077B18-B535-2A4B-ADB1-BCFE91A4EA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064" y="1774629"/>
            <a:ext cx="7559824" cy="10050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2951B3B-BCF9-4240-A194-02B93B90FC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060" y="4084267"/>
            <a:ext cx="3196006" cy="183512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E71F558-4654-8440-9DE9-427CF0301F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060" y="2442171"/>
            <a:ext cx="4364116" cy="15416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82A4281-66FF-9F47-8162-3F21D9FE50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8024" y="2492896"/>
            <a:ext cx="2786511" cy="206111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61BCC9C-3E0E-E941-9522-F929E69D2D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1407" y="3168702"/>
            <a:ext cx="2758086" cy="163031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0CD96B2-91A0-914F-9E2C-00ACFF69B6D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8567" y="4725144"/>
            <a:ext cx="2289476" cy="1974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719631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tore front at night&#10;&#10;Description automatically generated">
            <a:extLst>
              <a:ext uri="{FF2B5EF4-FFF2-40B4-BE49-F238E27FC236}">
                <a16:creationId xmlns:a16="http://schemas.microsoft.com/office/drawing/2014/main" id="{91853D71-5087-334B-A0F1-254E8039C2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0538" y="1975536"/>
            <a:ext cx="2724516" cy="2151945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Streaming Platforms/retail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0D55910F-57C1-F645-9439-0B3865CFB3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359" y="2000306"/>
            <a:ext cx="3709569" cy="1750806"/>
          </a:xfrm>
          <a:prstGeom prst="rect">
            <a:avLst/>
          </a:prstGeom>
        </p:spPr>
      </p:pic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DA9898E4-2148-AC4B-A432-026B723ABE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359" y="3910207"/>
            <a:ext cx="3024336" cy="1950497"/>
          </a:xfrm>
          <a:prstGeom prst="rect">
            <a:avLst/>
          </a:prstGeom>
        </p:spPr>
      </p:pic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07B2CC86-42E9-9C46-8936-10705B1788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5651" y="4005088"/>
            <a:ext cx="3411428" cy="2391001"/>
          </a:xfrm>
          <a:prstGeom prst="rect">
            <a:avLst/>
          </a:prstGeom>
        </p:spPr>
      </p:pic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17BE883E-77FF-C447-966C-42A7D9F235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3808" y="4703464"/>
            <a:ext cx="2931493" cy="2068914"/>
          </a:xfrm>
          <a:prstGeom prst="rect">
            <a:avLst/>
          </a:prstGeom>
        </p:spPr>
      </p:pic>
      <p:pic>
        <p:nvPicPr>
          <p:cNvPr id="14" name="Picture 13" descr="A picture containing drawing&#10;&#10;Description automatically generated">
            <a:extLst>
              <a:ext uri="{FF2B5EF4-FFF2-40B4-BE49-F238E27FC236}">
                <a16:creationId xmlns:a16="http://schemas.microsoft.com/office/drawing/2014/main" id="{4577571E-7384-9145-8CB4-B7A7DEEFF1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4359" y="1495743"/>
            <a:ext cx="1218901" cy="509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199169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Influencers</a:t>
            </a:r>
          </a:p>
        </p:txBody>
      </p:sp>
      <p:pic>
        <p:nvPicPr>
          <p:cNvPr id="4" name="Picture 3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E59344D3-1C08-0546-AB76-115EC95E4B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97" y="1844824"/>
            <a:ext cx="3711816" cy="2932648"/>
          </a:xfrm>
          <a:prstGeom prst="rect">
            <a:avLst/>
          </a:prstGeom>
        </p:spPr>
      </p:pic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D11C99FF-4B98-9B4D-80BE-80092923B9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891" y="1844824"/>
            <a:ext cx="3238112" cy="2876087"/>
          </a:xfrm>
          <a:prstGeom prst="rect">
            <a:avLst/>
          </a:prstGeom>
        </p:spPr>
      </p:pic>
      <p:pic>
        <p:nvPicPr>
          <p:cNvPr id="8" name="Picture 7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D55CF7C4-29B8-B944-B736-9DACEE76A4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4829" y="4072252"/>
            <a:ext cx="4583968" cy="2396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959959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There are other fields too…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Club, specialist &amp; DJ promo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Youtube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channels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Podcasting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etc</a:t>
            </a:r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713679414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Regardless of the field, there are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common principles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throughout the promotional process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391348438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Know who you’re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targetting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Who are the most important people for you to target?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 who’s opinion does your artist’s career depend most?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017351628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Quick test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Spotify UK’s head of curation…?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James Foley 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4" name="Picture 3" descr="A person standing in front of it&#10;&#10;Description automatically generated">
            <a:extLst>
              <a:ext uri="{FF2B5EF4-FFF2-40B4-BE49-F238E27FC236}">
                <a16:creationId xmlns:a16="http://schemas.microsoft.com/office/drawing/2014/main" id="{F9967D5E-4BA8-9244-8BBC-560D7C25F1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900" y="3886200"/>
            <a:ext cx="38100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800945"/>
      </p:ext>
    </p:extLst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Quick test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Radio 2, breakfast show producer?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Graham Albans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4" name="Picture 3" descr="A person standing in front of a sign&#10;&#10;Description automatically generated">
            <a:extLst>
              <a:ext uri="{FF2B5EF4-FFF2-40B4-BE49-F238E27FC236}">
                <a16:creationId xmlns:a16="http://schemas.microsoft.com/office/drawing/2014/main" id="{17E79C78-6BE0-0549-876F-08CCEA9B66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840" y="3717032"/>
            <a:ext cx="2687588" cy="2687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474927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Quick test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Apple Music, head of editorial?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Austin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Daboh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4" name="Picture 3" descr="A close up of a person&#10;&#10;Description automatically generated">
            <a:extLst>
              <a:ext uri="{FF2B5EF4-FFF2-40B4-BE49-F238E27FC236}">
                <a16:creationId xmlns:a16="http://schemas.microsoft.com/office/drawing/2014/main" id="{B305AF00-38F9-E348-AA13-3990884661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0" y="3861048"/>
            <a:ext cx="3365500" cy="241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101490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Quick test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Radio 1, head of music / playlist?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Chris Price 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4" name="Picture 3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BA25CC46-5DC3-4C4F-AC9B-E8C3A10D4A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900" y="3789040"/>
            <a:ext cx="38100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66886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Relationships are all important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Do you, or anyone else in the team, have a direct relationship with your target?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32554449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Relationships are all important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If not, find someone who does.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Often a plugger, or PR…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AB44F26-2C7B-EE44-B6FC-6A8E8C96E5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608727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Relationships are all important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You are seeking in-demand media targets, who will only reluctantly give you their time…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441317232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Relationships are all important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Your plugger/PR is hired to convey the message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Directly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person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 a way that is most likely to get a result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204397297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You will need to make available quality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assets to help procure buy-in</a:t>
            </a:r>
          </a:p>
        </p:txBody>
      </p:sp>
    </p:spTree>
    <p:extLst>
      <p:ext uri="{BB962C8B-B14F-4D97-AF65-F5344CB8AC3E}">
        <p14:creationId xmlns:p14="http://schemas.microsoft.com/office/powerpoint/2010/main" val="2984700145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absolute essentials are: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1. The music – Soundcloud link or stream (not download) or CD copy</a:t>
            </a:r>
          </a:p>
        </p:txBody>
      </p:sp>
    </p:spTree>
    <p:extLst>
      <p:ext uri="{BB962C8B-B14F-4D97-AF65-F5344CB8AC3E}">
        <p14:creationId xmlns:p14="http://schemas.microsoft.com/office/powerpoint/2010/main" val="184071637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absolute essentials are: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2. Artwork – must be ‘on brand’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If its distinctive / adds to narrative, even better</a:t>
            </a:r>
          </a:p>
        </p:txBody>
      </p:sp>
    </p:spTree>
    <p:extLst>
      <p:ext uri="{BB962C8B-B14F-4D97-AF65-F5344CB8AC3E}">
        <p14:creationId xmlns:p14="http://schemas.microsoft.com/office/powerpoint/2010/main" val="2436897061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absolute essentials are: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3. Press shots – ideally in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colour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with options in landscape and portrait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But…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Make them interesting…</a:t>
            </a:r>
          </a:p>
        </p:txBody>
      </p:sp>
    </p:spTree>
    <p:extLst>
      <p:ext uri="{BB962C8B-B14F-4D97-AF65-F5344CB8AC3E}">
        <p14:creationId xmlns:p14="http://schemas.microsoft.com/office/powerpoint/2010/main" val="4027866480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Press have seen this 1000 times before…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4" name="Picture 3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ACDE9D5A-EB1B-7D48-B469-9827135AF1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2564904"/>
            <a:ext cx="3492500" cy="2324100"/>
          </a:xfrm>
          <a:prstGeom prst="rect">
            <a:avLst/>
          </a:prstGeom>
        </p:spPr>
      </p:pic>
      <p:pic>
        <p:nvPicPr>
          <p:cNvPr id="6" name="Picture 5" descr="Two people walking down a street&#10;&#10;Description automatically generated">
            <a:extLst>
              <a:ext uri="{FF2B5EF4-FFF2-40B4-BE49-F238E27FC236}">
                <a16:creationId xmlns:a16="http://schemas.microsoft.com/office/drawing/2014/main" id="{A50F5193-D29D-8745-933D-9660F8B92A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4300" y="2420888"/>
            <a:ext cx="3035300" cy="2679700"/>
          </a:xfrm>
          <a:prstGeom prst="rect">
            <a:avLst/>
          </a:prstGeom>
        </p:spPr>
      </p:pic>
      <p:pic>
        <p:nvPicPr>
          <p:cNvPr id="8" name="Picture 7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7589ADC2-AE1B-0641-BE26-BE863FCB75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7650" y="4522909"/>
            <a:ext cx="349250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602060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8FACAF10-3031-7B4F-A595-D063F6ED6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27" y="1952278"/>
            <a:ext cx="3492500" cy="2328333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But these are better still…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7FA2988-95C6-934B-B07B-A4C67986FC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390" y="1960345"/>
            <a:ext cx="3071836" cy="2116727"/>
          </a:xfrm>
          <a:prstGeom prst="rect">
            <a:avLst/>
          </a:prstGeom>
        </p:spPr>
      </p:pic>
      <p:pic>
        <p:nvPicPr>
          <p:cNvPr id="17" name="Picture 16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D4BBA377-335F-5243-ADF9-C4076C7741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196" y="4077072"/>
            <a:ext cx="3526742" cy="2328334"/>
          </a:xfrm>
          <a:prstGeom prst="rect">
            <a:avLst/>
          </a:prstGeom>
        </p:spPr>
      </p:pic>
      <p:pic>
        <p:nvPicPr>
          <p:cNvPr id="23" name="Picture 22" descr="A picture containing person, young, man, doing&#10;&#10;Description automatically generated">
            <a:extLst>
              <a:ext uri="{FF2B5EF4-FFF2-40B4-BE49-F238E27FC236}">
                <a16:creationId xmlns:a16="http://schemas.microsoft.com/office/drawing/2014/main" id="{D584DB8B-8161-3D4C-B6E2-44F2754858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9912" y="2636912"/>
            <a:ext cx="1740116" cy="2465164"/>
          </a:xfrm>
          <a:prstGeom prst="rect">
            <a:avLst/>
          </a:prstGeom>
        </p:spPr>
      </p:pic>
      <p:pic>
        <p:nvPicPr>
          <p:cNvPr id="25" name="Picture 24" descr="A picture containing snow, riding, skiing, mountain&#10;&#10;Description automatically generated">
            <a:extLst>
              <a:ext uri="{FF2B5EF4-FFF2-40B4-BE49-F238E27FC236}">
                <a16:creationId xmlns:a16="http://schemas.microsoft.com/office/drawing/2014/main" id="{D83FE6D3-9B60-A341-822C-DAAC2E9B8C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9685" y="4098477"/>
            <a:ext cx="3084541" cy="2480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900221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All media have limited space, so the more interesting the press shot,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more likely it will be the one that gets chosen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addition, the media target will often see the press shot BEFORE they hear the music…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193423999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absolute essentials are: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4. A press release – and ideally a bio, but not everyone will have time/patience to read it…</a:t>
            </a:r>
          </a:p>
        </p:txBody>
      </p:sp>
    </p:spTree>
    <p:extLst>
      <p:ext uri="{BB962C8B-B14F-4D97-AF65-F5344CB8AC3E}">
        <p14:creationId xmlns:p14="http://schemas.microsoft.com/office/powerpoint/2010/main" val="1558698302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2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Press release guidelines: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1 or 2 pages max (2 if with artwork)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Stick to the facts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Headline relays core info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Selected press quotes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1st para expands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2</a:t>
            </a:r>
            <a:r>
              <a:rPr lang="en-US" baseline="30000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nd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para adds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colour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(probably a quote)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More key info (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inc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tour dates, links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etc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)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Contact info at end</a:t>
            </a:r>
          </a:p>
        </p:txBody>
      </p:sp>
    </p:spTree>
    <p:extLst>
      <p:ext uri="{BB962C8B-B14F-4D97-AF65-F5344CB8AC3E}">
        <p14:creationId xmlns:p14="http://schemas.microsoft.com/office/powerpoint/2010/main" val="3072520341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99F34E0B-0B4D-E142-837B-5446F2CE49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1035"/>
            <a:ext cx="9144000" cy="6675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080032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6" name="Picture 5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FBD7298A-76AD-0E4D-B64C-6E1B94420E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3039"/>
            <a:ext cx="9144000" cy="5971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80354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Often, core assets alone are not enough to procure coverage.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Media targets are often:</a:t>
            </a: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over-worked</a:t>
            </a: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time poor</a:t>
            </a: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have limited space for featuring artists </a:t>
            </a:r>
          </a:p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This is where a good PR stands out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545770057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Some common PR tactics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Pull in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favours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Leverage one artist against another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Offer exclusivity of content/access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Lavish experience (dinner, flights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etc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)</a:t>
            </a:r>
          </a:p>
          <a:p>
            <a:r>
              <a:rPr lang="en-US" dirty="0">
                <a:solidFill>
                  <a:schemeClr val="bg1"/>
                </a:solidFill>
                <a:latin typeface="Century Gothic"/>
              </a:rPr>
              <a:t>Apply FOMO principle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283519845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Promotion described as ‘the procurement of third party media coverage without payment’…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Sometimes,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taking out paid advertorial helps procure editorial coverage</a:t>
            </a:r>
          </a:p>
        </p:txBody>
      </p:sp>
    </p:spTree>
    <p:extLst>
      <p:ext uri="{BB962C8B-B14F-4D97-AF65-F5344CB8AC3E}">
        <p14:creationId xmlns:p14="http://schemas.microsoft.com/office/powerpoint/2010/main" val="4184140613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Two other elements help the promotional process: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PR 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only as good as the strength of their promotional message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Making narrative such a crucial part of promotion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853208702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Two other elements to helping the promotional process: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Conveying weight of promotional momentum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can help tip the balance away from another artist, and towards yours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718049821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 17 page example doc from</a:t>
            </a:r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EF005FFC-C7E2-5E4A-BD96-1209A0740F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800" y="2072543"/>
            <a:ext cx="3535660" cy="1639261"/>
          </a:xfrm>
          <a:prstGeom prst="rect">
            <a:avLst/>
          </a:prstGeom>
        </p:spPr>
      </p:pic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04006676-D258-8847-82E6-C4CBC2D8E8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4660" y="3781425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153150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E222DEA-3165-7E43-B668-04DD1AFDC1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6488" y="501003"/>
            <a:ext cx="6254824" cy="5855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148152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E2B147D5-26D3-9448-B361-AB281E7F11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888" y="836636"/>
            <a:ext cx="6020023" cy="5555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892433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This only scratches the surface of utilizing assets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to cajole your media target into supporting your artist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Which other assets might we use?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255408858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more heavily armed with campaign assets…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more you can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strategise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more sustained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your campaign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better your chances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711557041"/>
      </p:ext>
    </p:extLst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Artwork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Video content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Logo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One sheet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Social links / website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Track by track overview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504487878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Let’s consider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national radio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964737787"/>
      </p:ext>
    </p:extLst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Radio tends to work from centrally chosen weekly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playlists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(i.e. most musical content is taken from these playlists)</a:t>
            </a:r>
          </a:p>
        </p:txBody>
      </p:sp>
    </p:spTree>
    <p:extLst>
      <p:ext uri="{BB962C8B-B14F-4D97-AF65-F5344CB8AC3E}">
        <p14:creationId xmlns:p14="http://schemas.microsoft.com/office/powerpoint/2010/main" val="2663570704"/>
      </p:ext>
    </p:extLst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Certainly,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daytime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(breakfast until drivetime) selections are dominated by playlist music.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Playlists tend to be sub-divided into separate lists to determine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quantity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of plays they might receive. </a:t>
            </a:r>
          </a:p>
        </p:txBody>
      </p:sp>
    </p:spTree>
    <p:extLst>
      <p:ext uri="{BB962C8B-B14F-4D97-AF65-F5344CB8AC3E}">
        <p14:creationId xmlns:p14="http://schemas.microsoft.com/office/powerpoint/2010/main" val="1445545409"/>
      </p:ext>
    </p:extLst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Getting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presented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at the weekly playlist meeting then, is hugely important.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Usually, a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particular producer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will present a track they feel is playlist worthy, and the panel will judge its suitability for addition, relevant to the amount of spaces remaining that week.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039592865"/>
      </p:ext>
    </p:extLst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As tracks are 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added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 for several weeks at a time, there are only ever a handful of spaces for new playlist adds</a:t>
            </a:r>
          </a:p>
        </p:txBody>
      </p:sp>
    </p:spTree>
    <p:extLst>
      <p:ext uri="{BB962C8B-B14F-4D97-AF65-F5344CB8AC3E}">
        <p14:creationId xmlns:p14="http://schemas.microsoft.com/office/powerpoint/2010/main" val="129549234"/>
      </p:ext>
    </p:extLst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Part of the plugger’s job is to;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identify who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most likely presenting producer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is</a:t>
            </a: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ensure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they will present</a:t>
            </a: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 identify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who else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will be in the meeting that week</a:t>
            </a:r>
          </a:p>
          <a:p>
            <a:pPr marL="514350" indent="-514350">
              <a:buFontTx/>
              <a:buChar char="-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 encourage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their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positive reaction  </a:t>
            </a:r>
          </a:p>
        </p:txBody>
      </p:sp>
    </p:spTree>
    <p:extLst>
      <p:ext uri="{BB962C8B-B14F-4D97-AF65-F5344CB8AC3E}">
        <p14:creationId xmlns:p14="http://schemas.microsoft.com/office/powerpoint/2010/main" val="1615251707"/>
      </p:ext>
    </p:extLst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Presenters (their producers) are also permitted a certain amount of ‘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spot plays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’ (i.e. tracks from ‘off playlist’)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addition, stations will have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themed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programming slots which are likely to be more suited to certain genres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510507687"/>
      </p:ext>
    </p:extLst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Both of which are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pluggable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4183144992"/>
      </p:ext>
    </p:extLst>
  </p:cSld>
  <p:clrMapOvr>
    <a:masterClrMapping/>
  </p:clrMapOvr>
  <p:transition spd="slow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BBC has a public service remit to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inform, educate and entertain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Which makes its musical breadth far wider than most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commercial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(i.e. ad funded) radio output both in the UK, and across the rest of the world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728990215"/>
      </p:ext>
    </p:extLst>
  </p:cSld>
  <p:clrMapOvr>
    <a:masterClrMapping/>
  </p:clrMapOvr>
  <p:transition spd="slow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Hence 6 Music, Asian network, BBC Introducing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etc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etc. </a:t>
            </a:r>
          </a:p>
        </p:txBody>
      </p:sp>
    </p:spTree>
    <p:extLst>
      <p:ext uri="{BB962C8B-B14F-4D97-AF65-F5344CB8AC3E}">
        <p14:creationId xmlns:p14="http://schemas.microsoft.com/office/powerpoint/2010/main" val="2739894904"/>
      </p:ext>
    </p:extLst>
  </p:cSld>
  <p:clrMapOvr>
    <a:masterClrMapping/>
  </p:clrMapOvr>
  <p:transition spd="slow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Divide the class into groups, to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analyse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six radio entities: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Radio 1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Radio 2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1Xtra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6Music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Capital Radio 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BBC Introducing</a:t>
            </a:r>
          </a:p>
        </p:txBody>
      </p:sp>
    </p:spTree>
    <p:extLst>
      <p:ext uri="{BB962C8B-B14F-4D97-AF65-F5344CB8AC3E}">
        <p14:creationId xmlns:p14="http://schemas.microsoft.com/office/powerpoint/2010/main" val="2218414628"/>
      </p:ext>
    </p:extLst>
  </p:cSld>
  <p:clrMapOvr>
    <a:masterClrMapping/>
  </p:clrMapOvr>
  <p:transition spd="slow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Divide the class into groups, to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analyse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six radio entities: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Playlist policy &amp; make-up (genres)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Likely audience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Specialist programming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Any additional features (i.e. Live Lounge, record of the week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etc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49195079"/>
      </p:ext>
    </p:extLst>
  </p:cSld>
  <p:clrMapOvr>
    <a:masterClrMapping/>
  </p:clrMapOvr>
  <p:transition spd="slow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For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BBC Introducing:</a:t>
            </a:r>
          </a:p>
          <a:p>
            <a:pPr marL="514350" indent="-514350"/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What is its purpose?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How does it work?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Artists who have ‘come through the system’</a:t>
            </a:r>
          </a:p>
        </p:txBody>
      </p:sp>
    </p:spTree>
    <p:extLst>
      <p:ext uri="{BB962C8B-B14F-4D97-AF65-F5344CB8AC3E}">
        <p14:creationId xmlns:p14="http://schemas.microsoft.com/office/powerpoint/2010/main" val="1937553347"/>
      </p:ext>
    </p:extLst>
  </p:cSld>
  <p:clrMapOvr>
    <a:masterClrMapping/>
  </p:clrMapOvr>
  <p:transition spd="slow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Next week: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Digital Marketing Strategies</a:t>
            </a:r>
          </a:p>
        </p:txBody>
      </p:sp>
    </p:spTree>
    <p:extLst>
      <p:ext uri="{BB962C8B-B14F-4D97-AF65-F5344CB8AC3E}">
        <p14:creationId xmlns:p14="http://schemas.microsoft.com/office/powerpoint/2010/main" val="4043094065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11793</TotalTime>
  <Words>1081</Words>
  <Application>Microsoft Macintosh PowerPoint</Application>
  <PresentationFormat>On-screen Show (4:3)</PresentationFormat>
  <Paragraphs>185</Paragraphs>
  <Slides>60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4" baseType="lpstr">
      <vt:lpstr>Arial</vt:lpstr>
      <vt:lpstr>Calibri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Tee</dc:creator>
  <cp:lastModifiedBy>Microsoft Office User</cp:lastModifiedBy>
  <cp:revision>639</cp:revision>
  <dcterms:created xsi:type="dcterms:W3CDTF">2017-11-30T09:07:46Z</dcterms:created>
  <dcterms:modified xsi:type="dcterms:W3CDTF">2020-03-05T16:51:48Z</dcterms:modified>
</cp:coreProperties>
</file>