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71" r:id="rId4"/>
    <p:sldId id="263" r:id="rId5"/>
    <p:sldId id="267" r:id="rId6"/>
    <p:sldId id="272" r:id="rId7"/>
    <p:sldId id="273" r:id="rId8"/>
    <p:sldId id="274" r:id="rId9"/>
    <p:sldId id="275" r:id="rId10"/>
    <p:sldId id="276" r:id="rId11"/>
    <p:sldId id="269" r:id="rId12"/>
    <p:sldId id="277" r:id="rId13"/>
    <p:sldId id="278" r:id="rId14"/>
    <p:sldId id="279" r:id="rId15"/>
    <p:sldId id="280" r:id="rId16"/>
    <p:sldId id="281" r:id="rId17"/>
    <p:sldId id="282" r:id="rId18"/>
    <p:sldId id="28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22/11/2011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22/11/2011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22/11/2011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22/11/2011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22/11/2011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22/11/2011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22/11/2011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22/11/2011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22/11/2011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22/11/2011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22/11/2011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22/11/2011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22/11/2011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22/11/2011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dirty="0" smtClean="0"/>
              <a:t>War and Revolution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Modern Chinese History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 smtClean="0"/>
              <a:t>The Long March, Oct. 1934-Dec. 1935</a:t>
            </a:r>
            <a:endParaRPr lang="en-GB" sz="2400" dirty="0"/>
          </a:p>
        </p:txBody>
      </p:sp>
      <p:pic>
        <p:nvPicPr>
          <p:cNvPr id="6" name="Content Placeholder 5" descr="Long March Map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5050" y="537564"/>
            <a:ext cx="5111750" cy="5324084"/>
          </a:xfrm>
        </p:spPr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US" sz="2400" dirty="0" smtClean="0"/>
              <a:t>From Jiangxi to </a:t>
            </a:r>
            <a:r>
              <a:rPr lang="en-US" sz="2400" dirty="0" err="1" smtClean="0"/>
              <a:t>Yan’an</a:t>
            </a:r>
            <a:r>
              <a:rPr lang="en-US" sz="2400" dirty="0" smtClean="0"/>
              <a:t> (</a:t>
            </a:r>
            <a:r>
              <a:rPr lang="en-US" sz="2400" dirty="0" err="1" smtClean="0"/>
              <a:t>Yenan</a:t>
            </a:r>
            <a:r>
              <a:rPr lang="en-US" sz="2400" dirty="0" smtClean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 smtClean="0"/>
              <a:t>150,000 set out, 15,000 complete it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 smtClean="0"/>
              <a:t>Mao becomes Chairman of the Communist Party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 err="1" smtClean="0"/>
              <a:t>Yan’an</a:t>
            </a:r>
            <a:r>
              <a:rPr lang="en-US" sz="2400" dirty="0" smtClean="0"/>
              <a:t> </a:t>
            </a:r>
            <a:r>
              <a:rPr lang="en-US" sz="2400" dirty="0" err="1" smtClean="0"/>
              <a:t>beomes</a:t>
            </a:r>
            <a:r>
              <a:rPr lang="en-US" sz="2400" dirty="0" smtClean="0"/>
              <a:t> new base area</a:t>
            </a:r>
          </a:p>
          <a:p>
            <a:pPr>
              <a:buFont typeface="Arial" pitchFamily="34" charset="0"/>
              <a:buChar char="•"/>
            </a:pPr>
            <a:endParaRPr lang="en-GB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5107"/>
            <a:ext cx="8229600" cy="5022205"/>
          </a:xfrm>
        </p:spPr>
        <p:txBody>
          <a:bodyPr/>
          <a:lstStyle/>
          <a:p>
            <a:r>
              <a:rPr lang="en-GB" dirty="0" smtClean="0"/>
              <a:t>In December 1936, the CCP and GMD formed a new United Front.  </a:t>
            </a:r>
          </a:p>
          <a:p>
            <a:r>
              <a:rPr lang="en-GB" dirty="0" smtClean="0"/>
              <a:t>GMD General Zhang </a:t>
            </a:r>
            <a:r>
              <a:rPr lang="en-GB" dirty="0" err="1" smtClean="0"/>
              <a:t>Xueliang</a:t>
            </a:r>
            <a:r>
              <a:rPr lang="en-GB" dirty="0" smtClean="0"/>
              <a:t> "arrested" Chiang </a:t>
            </a:r>
            <a:r>
              <a:rPr lang="en-GB" dirty="0" err="1" smtClean="0"/>
              <a:t>Kaishek</a:t>
            </a:r>
            <a:r>
              <a:rPr lang="en-GB" dirty="0" smtClean="0"/>
              <a:t> and forced him to negotiate with the Communists. </a:t>
            </a:r>
          </a:p>
          <a:p>
            <a:r>
              <a:rPr lang="en-GB" dirty="0" smtClean="0"/>
              <a:t>The "Xian Incident," named for the city near which it took place, reflected the frustration of many patriotic Chinese with Chiang's refusal to fight the Japanese.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Xi’an Incident</a:t>
            </a:r>
            <a:endParaRPr lang="en-GB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Zhang </a:t>
            </a:r>
            <a:r>
              <a:rPr lang="en-GB" dirty="0" err="1" smtClean="0"/>
              <a:t>Xueliang</a:t>
            </a:r>
            <a:endParaRPr lang="en-GB" dirty="0"/>
          </a:p>
        </p:txBody>
      </p:sp>
      <p:pic>
        <p:nvPicPr>
          <p:cNvPr id="8" name="Content Placeholder 7" descr="Zhang_Xuelian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11560" y="2407243"/>
            <a:ext cx="3240360" cy="4109365"/>
          </a:xfrm>
        </p:spPr>
      </p:pic>
      <p:sp>
        <p:nvSpPr>
          <p:cNvPr id="12" name="Text Placeholder 11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Chiang Kai-shek</a:t>
            </a:r>
            <a:endParaRPr lang="en-GB" dirty="0"/>
          </a:p>
        </p:txBody>
      </p:sp>
      <p:pic>
        <p:nvPicPr>
          <p:cNvPr id="9" name="Content Placeholder 8" descr="Xi_an_incident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131135" y="2924944"/>
            <a:ext cx="4849517" cy="2376264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Manchukuo</a:t>
            </a:r>
            <a:endParaRPr lang="en-GB" dirty="0"/>
          </a:p>
        </p:txBody>
      </p:sp>
      <p:pic>
        <p:nvPicPr>
          <p:cNvPr id="9" name="Content Placeholder 8" descr="634px-Manchukuo_map_1939.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474562"/>
            <a:ext cx="7848871" cy="479103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Manchouku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332656"/>
            <a:ext cx="7973471" cy="6205391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err="1" smtClean="0"/>
              <a:t>Puyi</a:t>
            </a:r>
            <a:r>
              <a:rPr lang="en-GB" sz="4000" dirty="0" smtClean="0"/>
              <a:t>, 1934-45 Emperor of Manchukuo</a:t>
            </a:r>
            <a:endParaRPr lang="en-GB" sz="4000" dirty="0"/>
          </a:p>
        </p:txBody>
      </p:sp>
      <p:pic>
        <p:nvPicPr>
          <p:cNvPr id="4" name="Content Placeholder 3" descr="220px-Puyi-Manchuku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1414230"/>
            <a:ext cx="3960440" cy="5148572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ChineseCivilWar Japanese Occupation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404664"/>
            <a:ext cx="7758871" cy="6008581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china_194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01575" y="349086"/>
            <a:ext cx="8002873" cy="6104250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 smtClean="0"/>
              <a:t>Chiang Kai-shek (1887-1975), aka Jiang </a:t>
            </a:r>
            <a:r>
              <a:rPr lang="en-US" sz="2400" dirty="0" err="1" smtClean="0"/>
              <a:t>Jieshi</a:t>
            </a:r>
            <a:endParaRPr lang="en-GB" sz="2400" dirty="0"/>
          </a:p>
        </p:txBody>
      </p:sp>
      <p:pic>
        <p:nvPicPr>
          <p:cNvPr id="4" name="Content Placeholder 3" descr="Chiang Kai-she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36007" y="273050"/>
            <a:ext cx="4389835" cy="5853113"/>
          </a:xfrm>
        </p:spPr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US" sz="2400" dirty="0" smtClean="0"/>
              <a:t>Married to Song </a:t>
            </a:r>
            <a:r>
              <a:rPr lang="en-US" sz="2400" dirty="0" err="1" smtClean="0"/>
              <a:t>Meiling</a:t>
            </a:r>
            <a:r>
              <a:rPr lang="en-US" sz="2400" dirty="0" smtClean="0"/>
              <a:t>, Sun </a:t>
            </a:r>
            <a:r>
              <a:rPr lang="en-US" sz="2400" dirty="0" err="1" smtClean="0"/>
              <a:t>Yatsen’s</a:t>
            </a:r>
            <a:r>
              <a:rPr lang="en-US" sz="2400" dirty="0" smtClean="0"/>
              <a:t> brother-in-law</a:t>
            </a: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military academy at Whampoa (Huangpu), Canton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 smtClean="0"/>
              <a:t>Undertakes Northern Exhibition (1926-1928)</a:t>
            </a: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US" sz="2400" dirty="0" smtClean="0"/>
              <a:t> </a:t>
            </a:r>
            <a:endParaRPr lang="en-GB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Joseph Stilwell (1843-1946)</a:t>
            </a:r>
            <a:endParaRPr lang="en-GB" dirty="0"/>
          </a:p>
        </p:txBody>
      </p:sp>
      <p:pic>
        <p:nvPicPr>
          <p:cNvPr id="5" name="Content Placeholder 4" descr="Joseph Stilwel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32393" y="538390"/>
            <a:ext cx="4012015" cy="5626914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2000" dirty="0" smtClean="0"/>
              <a:t>American military advisor to Chiang Kai-shek</a:t>
            </a:r>
          </a:p>
          <a:p>
            <a:endParaRPr lang="en-GB" sz="2000" dirty="0" smtClean="0"/>
          </a:p>
          <a:p>
            <a:r>
              <a:rPr lang="en-GB" sz="2000" dirty="0" smtClean="0"/>
              <a:t>Frustrated with Chiang’s reluctance to confront Japan</a:t>
            </a:r>
          </a:p>
          <a:p>
            <a:endParaRPr lang="en-GB" sz="2000" dirty="0" smtClean="0"/>
          </a:p>
          <a:p>
            <a:r>
              <a:rPr lang="en-GB" sz="2000" dirty="0" smtClean="0"/>
              <a:t>Chiang knew that the Americans would defeat Japan and didn't want to expend his forces fighting the occupation army</a:t>
            </a:r>
            <a:endParaRPr lang="en-GB" sz="2000" dirty="0" smtClean="0"/>
          </a:p>
          <a:p>
            <a:endParaRPr lang="en-GB" sz="2000" dirty="0" smtClean="0"/>
          </a:p>
          <a:p>
            <a:endParaRPr lang="en-GB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After the War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Japan surrendered </a:t>
            </a:r>
            <a:r>
              <a:rPr lang="en-GB" sz="2400" dirty="0" smtClean="0">
                <a:sym typeface="Wingdings" pitchFamily="2" charset="2"/>
              </a:rPr>
              <a:t> </a:t>
            </a:r>
            <a:r>
              <a:rPr lang="en-GB" sz="2400" dirty="0" smtClean="0"/>
              <a:t>period </a:t>
            </a:r>
            <a:r>
              <a:rPr lang="en-GB" sz="2400" dirty="0" smtClean="0"/>
              <a:t>of negotiation, but civil war broke out before long. </a:t>
            </a:r>
          </a:p>
          <a:p>
            <a:r>
              <a:rPr lang="en-GB" sz="2400" dirty="0" smtClean="0"/>
              <a:t>United </a:t>
            </a:r>
            <a:r>
              <a:rPr lang="en-GB" sz="2400" dirty="0" smtClean="0"/>
              <a:t>States </a:t>
            </a:r>
            <a:r>
              <a:rPr lang="en-GB" sz="2400" dirty="0" smtClean="0"/>
              <a:t>try </a:t>
            </a:r>
            <a:r>
              <a:rPr lang="en-GB" sz="2400" dirty="0" smtClean="0"/>
              <a:t>to keep the peace in China, but </a:t>
            </a:r>
            <a:r>
              <a:rPr lang="en-GB" sz="2400" dirty="0" smtClean="0"/>
              <a:t>confrontation </a:t>
            </a:r>
            <a:r>
              <a:rPr lang="en-GB" sz="2400" dirty="0" smtClean="0"/>
              <a:t>between the CCP and the GMD was beyond control. </a:t>
            </a:r>
          </a:p>
          <a:p>
            <a:r>
              <a:rPr lang="en-GB" sz="2400" dirty="0" smtClean="0"/>
              <a:t>U</a:t>
            </a:r>
            <a:r>
              <a:rPr lang="en-GB" sz="2400" dirty="0" smtClean="0"/>
              <a:t>nited </a:t>
            </a:r>
            <a:r>
              <a:rPr lang="en-GB" sz="2400" dirty="0" smtClean="0"/>
              <a:t>States aided Chiang's </a:t>
            </a:r>
            <a:r>
              <a:rPr lang="en-GB" sz="2400" dirty="0" smtClean="0"/>
              <a:t>forces </a:t>
            </a:r>
            <a:endParaRPr lang="en-GB" sz="2400" dirty="0" smtClean="0"/>
          </a:p>
          <a:p>
            <a:r>
              <a:rPr lang="en-GB" sz="2400" dirty="0" smtClean="0"/>
              <a:t>Russians </a:t>
            </a:r>
            <a:r>
              <a:rPr lang="en-GB" sz="2400" dirty="0" smtClean="0"/>
              <a:t>gave the CCP some aid from their occupation of Manchuria. </a:t>
            </a:r>
          </a:p>
          <a:p>
            <a:r>
              <a:rPr lang="en-GB" sz="2400" dirty="0" smtClean="0"/>
              <a:t>Major </a:t>
            </a:r>
            <a:r>
              <a:rPr lang="en-GB" sz="2400" dirty="0" smtClean="0"/>
              <a:t>fighting </a:t>
            </a:r>
            <a:r>
              <a:rPr lang="en-GB" sz="2400" dirty="0" smtClean="0"/>
              <a:t>through 1948; early 1949 CCP appears as winner  </a:t>
            </a:r>
            <a:endParaRPr lang="en-GB" sz="24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November 1948, </a:t>
            </a:r>
            <a:r>
              <a:rPr lang="en-GB" dirty="0" err="1" smtClean="0"/>
              <a:t>Huai</a:t>
            </a:r>
            <a:r>
              <a:rPr lang="en-GB" dirty="0" smtClean="0"/>
              <a:t> </a:t>
            </a:r>
            <a:r>
              <a:rPr lang="en-GB" dirty="0" err="1" smtClean="0"/>
              <a:t>hai</a:t>
            </a:r>
            <a:r>
              <a:rPr lang="en-GB" dirty="0" smtClean="0"/>
              <a:t> Battle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Battle on </a:t>
            </a:r>
            <a:r>
              <a:rPr lang="en-GB" dirty="0" smtClean="0"/>
              <a:t>the plains surrounding the </a:t>
            </a:r>
            <a:r>
              <a:rPr lang="en-GB" dirty="0" err="1" smtClean="0"/>
              <a:t>Huai</a:t>
            </a:r>
            <a:r>
              <a:rPr lang="en-GB" dirty="0" smtClean="0"/>
              <a:t> </a:t>
            </a:r>
            <a:r>
              <a:rPr lang="en-GB" dirty="0" smtClean="0"/>
              <a:t>River</a:t>
            </a:r>
          </a:p>
          <a:p>
            <a:r>
              <a:rPr lang="en-GB" dirty="0" smtClean="0"/>
              <a:t>Chiang </a:t>
            </a:r>
            <a:r>
              <a:rPr lang="en-GB" dirty="0" err="1" smtClean="0"/>
              <a:t>Kaishek</a:t>
            </a:r>
            <a:r>
              <a:rPr lang="en-GB" dirty="0" smtClean="0"/>
              <a:t> begins to withdraw his forces to the island of </a:t>
            </a:r>
            <a:r>
              <a:rPr lang="en-GB" dirty="0" smtClean="0"/>
              <a:t>Taiwan</a:t>
            </a:r>
          </a:p>
          <a:p>
            <a:r>
              <a:rPr lang="en-GB" dirty="0" smtClean="0"/>
              <a:t>“28 </a:t>
            </a:r>
            <a:r>
              <a:rPr lang="en-GB" dirty="0" smtClean="0"/>
              <a:t>February </a:t>
            </a:r>
            <a:r>
              <a:rPr lang="en-GB" dirty="0" smtClean="0"/>
              <a:t>1947” Massacre</a:t>
            </a:r>
          </a:p>
          <a:p>
            <a:r>
              <a:rPr lang="en-GB" dirty="0" smtClean="0"/>
              <a:t>Martial law until 1987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228 Massacre Memorial, </a:t>
            </a:r>
            <a:r>
              <a:rPr lang="en-GB" dirty="0" err="1" smtClean="0"/>
              <a:t>Taipeh</a:t>
            </a:r>
            <a:r>
              <a:rPr lang="en-GB" dirty="0" smtClean="0"/>
              <a:t>, 1995</a:t>
            </a:r>
            <a:endParaRPr lang="en-GB" dirty="0"/>
          </a:p>
        </p:txBody>
      </p:sp>
      <p:pic>
        <p:nvPicPr>
          <p:cNvPr id="4" name="Content Placeholder 3" descr="228 Incident Memoria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86075" y="1600200"/>
            <a:ext cx="3371850" cy="4495800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October 1949</a:t>
            </a:r>
            <a:endParaRPr lang="en-GB" dirty="0"/>
          </a:p>
        </p:txBody>
      </p:sp>
      <p:pic>
        <p:nvPicPr>
          <p:cNvPr id="4" name="Content Placeholder 3" descr="Founding of Republic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177258"/>
            <a:ext cx="6696744" cy="5174757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New China: First measures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Government </a:t>
            </a:r>
            <a:r>
              <a:rPr lang="en-GB" sz="2400" dirty="0" smtClean="0"/>
              <a:t>set about stabilizing China, then launched a program of Socialist transformation. </a:t>
            </a:r>
          </a:p>
          <a:p>
            <a:r>
              <a:rPr lang="en-GB" sz="2400" dirty="0" smtClean="0"/>
              <a:t>The </a:t>
            </a:r>
            <a:r>
              <a:rPr lang="en-GB" sz="2400" dirty="0" smtClean="0"/>
              <a:t>foundation of the program was land reform, in which the economic back of the old literati elite was finally broken. </a:t>
            </a:r>
          </a:p>
          <a:p>
            <a:r>
              <a:rPr lang="en-GB" sz="2400" dirty="0" smtClean="0"/>
              <a:t>The </a:t>
            </a:r>
            <a:r>
              <a:rPr lang="en-GB" sz="2400" dirty="0" smtClean="0"/>
              <a:t>government also passed a new marriage law, which gave women freedom to marry whom they pleased and to own property. </a:t>
            </a:r>
          </a:p>
          <a:p>
            <a:r>
              <a:rPr lang="en-GB" sz="2400" dirty="0" smtClean="0"/>
              <a:t>Urban </a:t>
            </a:r>
            <a:r>
              <a:rPr lang="en-GB" sz="2400" dirty="0" smtClean="0"/>
              <a:t>industry began to be nationalized, and the financial system was brought under government control.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Foreign Policy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An alliance with the Soviet Union brought material aid to </a:t>
            </a:r>
            <a:r>
              <a:rPr lang="en-GB" sz="2800" dirty="0" smtClean="0"/>
              <a:t>China </a:t>
            </a:r>
            <a:endParaRPr lang="en-GB" sz="2800" dirty="0" smtClean="0"/>
          </a:p>
          <a:p>
            <a:r>
              <a:rPr lang="en-GB" sz="2800" dirty="0" smtClean="0"/>
              <a:t>Treaty </a:t>
            </a:r>
            <a:r>
              <a:rPr lang="en-GB" sz="2800" dirty="0" smtClean="0"/>
              <a:t>of friendship with Moscow in 1950. </a:t>
            </a:r>
          </a:p>
          <a:p>
            <a:r>
              <a:rPr lang="en-GB" sz="2800" dirty="0" smtClean="0"/>
              <a:t>Soviet </a:t>
            </a:r>
            <a:r>
              <a:rPr lang="en-GB" sz="2800" dirty="0" smtClean="0"/>
              <a:t>advisors came to China in great </a:t>
            </a:r>
            <a:r>
              <a:rPr lang="en-GB" sz="2800" dirty="0" smtClean="0"/>
              <a:t>numbers</a:t>
            </a:r>
            <a:endParaRPr lang="en-GB" sz="2800" dirty="0" smtClean="0"/>
          </a:p>
          <a:p>
            <a:r>
              <a:rPr lang="en-GB" sz="2800" dirty="0" smtClean="0"/>
              <a:t>Civil </a:t>
            </a:r>
            <a:r>
              <a:rPr lang="en-GB" sz="2800" dirty="0" smtClean="0"/>
              <a:t>war in Korea threatened to bring American troops into northeast China, but massive Chinese intervention saved the North Koreans and protected China's frontier.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140</TotalTime>
  <Words>436</Words>
  <Application>Microsoft Office PowerPoint</Application>
  <PresentationFormat>On-screen Show (4:3)</PresentationFormat>
  <Paragraphs>49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19" baseType="lpstr">
      <vt:lpstr>Quadrant</vt:lpstr>
      <vt:lpstr>ThemeKatharina</vt:lpstr>
      <vt:lpstr>War and Revolution</vt:lpstr>
      <vt:lpstr>The Long March, Oct. 1934-Dec. 1935</vt:lpstr>
      <vt:lpstr>Slide 3</vt:lpstr>
      <vt:lpstr>Xi’an Incident</vt:lpstr>
      <vt:lpstr>Manchukuo</vt:lpstr>
      <vt:lpstr>Slide 6</vt:lpstr>
      <vt:lpstr>Puyi, 1934-45 Emperor of Manchukuo</vt:lpstr>
      <vt:lpstr>Slide 8</vt:lpstr>
      <vt:lpstr>Slide 9</vt:lpstr>
      <vt:lpstr>Chiang Kai-shek (1887-1975), aka Jiang Jieshi</vt:lpstr>
      <vt:lpstr>Joseph Stilwell (1843-1946)</vt:lpstr>
      <vt:lpstr>After the War</vt:lpstr>
      <vt:lpstr>November 1948, Huai hai Battle</vt:lpstr>
      <vt:lpstr>228 Massacre Memorial, Taipeh, 1995</vt:lpstr>
      <vt:lpstr>1st October 1949</vt:lpstr>
      <vt:lpstr>The New China: First measures</vt:lpstr>
      <vt:lpstr>Foreign Policy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Threats from Within and Without</dc:title>
  <dc:creator>Thomas Jansen</dc:creator>
  <cp:lastModifiedBy>Thomas Jansen</cp:lastModifiedBy>
  <cp:revision>19</cp:revision>
  <dcterms:created xsi:type="dcterms:W3CDTF">2010-02-10T05:41:56Z</dcterms:created>
  <dcterms:modified xsi:type="dcterms:W3CDTF">2011-11-22T12:51:58Z</dcterms:modified>
</cp:coreProperties>
</file>