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4.xml" ContentType="application/inkml+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61" r:id="rId6"/>
    <p:sldId id="262" r:id="rId7"/>
    <p:sldId id="263" r:id="rId8"/>
    <p:sldId id="264"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7" d="100"/>
          <a:sy n="97" d="100"/>
        </p:scale>
        <p:origin x="58" y="-5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D4FEF0-A02C-45F5-95AF-290B4769254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34469D-579B-49D3-BE06-F6125D3E1043}">
      <dgm:prSet/>
      <dgm:spPr/>
      <dgm:t>
        <a:bodyPr/>
        <a:lstStyle/>
        <a:p>
          <a:pPr>
            <a:lnSpc>
              <a:spcPct val="100000"/>
            </a:lnSpc>
          </a:pPr>
          <a:r>
            <a:rPr lang="en-GB" b="0" i="0"/>
            <a:t>Improved customer relations</a:t>
          </a:r>
          <a:endParaRPr lang="en-US"/>
        </a:p>
      </dgm:t>
    </dgm:pt>
    <dgm:pt modelId="{592C0CFF-8B89-4796-A090-630DFD356117}" type="parTrans" cxnId="{C95E62EA-ED86-4440-A869-9846F8A172E5}">
      <dgm:prSet/>
      <dgm:spPr/>
      <dgm:t>
        <a:bodyPr/>
        <a:lstStyle/>
        <a:p>
          <a:endParaRPr lang="en-US"/>
        </a:p>
      </dgm:t>
    </dgm:pt>
    <dgm:pt modelId="{0DBE6B5C-818A-4F11-AB9F-2749C1A5725F}" type="sibTrans" cxnId="{C95E62EA-ED86-4440-A869-9846F8A172E5}">
      <dgm:prSet/>
      <dgm:spPr/>
      <dgm:t>
        <a:bodyPr/>
        <a:lstStyle/>
        <a:p>
          <a:endParaRPr lang="en-US"/>
        </a:p>
      </dgm:t>
    </dgm:pt>
    <dgm:pt modelId="{F6529143-2A86-4B65-BD85-78CBA25C11F1}">
      <dgm:prSet/>
      <dgm:spPr/>
      <dgm:t>
        <a:bodyPr/>
        <a:lstStyle/>
        <a:p>
          <a:pPr>
            <a:lnSpc>
              <a:spcPct val="100000"/>
            </a:lnSpc>
          </a:pPr>
          <a:r>
            <a:rPr lang="en-GB" b="0" i="0"/>
            <a:t>Reduced staff turnover</a:t>
          </a:r>
          <a:endParaRPr lang="en-US"/>
        </a:p>
      </dgm:t>
    </dgm:pt>
    <dgm:pt modelId="{9F2AD39F-062D-4529-9D42-44A9D3CF2724}" type="parTrans" cxnId="{C63C6DA0-E837-41C3-B5D8-FF5BC7997A41}">
      <dgm:prSet/>
      <dgm:spPr/>
      <dgm:t>
        <a:bodyPr/>
        <a:lstStyle/>
        <a:p>
          <a:endParaRPr lang="en-US"/>
        </a:p>
      </dgm:t>
    </dgm:pt>
    <dgm:pt modelId="{7E57DCE7-A53E-443D-BA1E-7DFAF510D001}" type="sibTrans" cxnId="{C63C6DA0-E837-41C3-B5D8-FF5BC7997A41}">
      <dgm:prSet/>
      <dgm:spPr/>
      <dgm:t>
        <a:bodyPr/>
        <a:lstStyle/>
        <a:p>
          <a:endParaRPr lang="en-US"/>
        </a:p>
      </dgm:t>
    </dgm:pt>
    <dgm:pt modelId="{7B050A9D-C750-48CF-86FD-D150DE6E2F02}">
      <dgm:prSet/>
      <dgm:spPr/>
      <dgm:t>
        <a:bodyPr/>
        <a:lstStyle/>
        <a:p>
          <a:pPr>
            <a:lnSpc>
              <a:spcPct val="100000"/>
            </a:lnSpc>
          </a:pPr>
          <a:r>
            <a:rPr lang="en-GB" b="0" i="0"/>
            <a:t>Greater productivity</a:t>
          </a:r>
          <a:endParaRPr lang="en-US"/>
        </a:p>
      </dgm:t>
    </dgm:pt>
    <dgm:pt modelId="{2E30D5CB-2A87-4A35-AAE9-165D86ADA7A9}" type="parTrans" cxnId="{BDC3B403-DB81-4326-874B-04E0E2AF5D3E}">
      <dgm:prSet/>
      <dgm:spPr/>
      <dgm:t>
        <a:bodyPr/>
        <a:lstStyle/>
        <a:p>
          <a:endParaRPr lang="en-US"/>
        </a:p>
      </dgm:t>
    </dgm:pt>
    <dgm:pt modelId="{27D894BF-7847-482C-9D47-81C3CECE64C4}" type="sibTrans" cxnId="{BDC3B403-DB81-4326-874B-04E0E2AF5D3E}">
      <dgm:prSet/>
      <dgm:spPr/>
      <dgm:t>
        <a:bodyPr/>
        <a:lstStyle/>
        <a:p>
          <a:endParaRPr lang="en-US"/>
        </a:p>
      </dgm:t>
    </dgm:pt>
    <dgm:pt modelId="{C1D26E19-8DC1-46CC-B0AC-A9923BF3B55B}">
      <dgm:prSet/>
      <dgm:spPr/>
      <dgm:t>
        <a:bodyPr/>
        <a:lstStyle/>
        <a:p>
          <a:pPr>
            <a:lnSpc>
              <a:spcPct val="100000"/>
            </a:lnSpc>
          </a:pPr>
          <a:r>
            <a:rPr lang="en-GB" b="0" i="0"/>
            <a:t>Increased revenue</a:t>
          </a:r>
          <a:endParaRPr lang="en-US"/>
        </a:p>
      </dgm:t>
    </dgm:pt>
    <dgm:pt modelId="{087502E3-AC8E-4A1E-9415-B1D50606E7E9}" type="parTrans" cxnId="{A2F587D6-D8A4-4D4B-9D10-E686E6F68B54}">
      <dgm:prSet/>
      <dgm:spPr/>
      <dgm:t>
        <a:bodyPr/>
        <a:lstStyle/>
        <a:p>
          <a:endParaRPr lang="en-US"/>
        </a:p>
      </dgm:t>
    </dgm:pt>
    <dgm:pt modelId="{ECBEF36C-FF37-478D-9407-FA4C436C5ABB}" type="sibTrans" cxnId="{A2F587D6-D8A4-4D4B-9D10-E686E6F68B54}">
      <dgm:prSet/>
      <dgm:spPr/>
      <dgm:t>
        <a:bodyPr/>
        <a:lstStyle/>
        <a:p>
          <a:endParaRPr lang="en-US"/>
        </a:p>
      </dgm:t>
    </dgm:pt>
    <dgm:pt modelId="{97214209-12C0-438C-BEBC-78B3D1DA46E7}" type="pres">
      <dgm:prSet presAssocID="{3DD4FEF0-A02C-45F5-95AF-290B47692548}" presName="root" presStyleCnt="0">
        <dgm:presLayoutVars>
          <dgm:dir/>
          <dgm:resizeHandles val="exact"/>
        </dgm:presLayoutVars>
      </dgm:prSet>
      <dgm:spPr/>
    </dgm:pt>
    <dgm:pt modelId="{0EC93792-B1CA-4200-8A91-60258662D3B6}" type="pres">
      <dgm:prSet presAssocID="{D534469D-579B-49D3-BE06-F6125D3E1043}" presName="compNode" presStyleCnt="0"/>
      <dgm:spPr/>
    </dgm:pt>
    <dgm:pt modelId="{AE9C60B9-6842-4AD7-8A44-5289CD173C31}" type="pres">
      <dgm:prSet presAssocID="{D534469D-579B-49D3-BE06-F6125D3E10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iling Face with No Fill"/>
        </a:ext>
      </dgm:extLst>
    </dgm:pt>
    <dgm:pt modelId="{E5CEE55E-BAA0-4883-A589-D3FF40E0D9FF}" type="pres">
      <dgm:prSet presAssocID="{D534469D-579B-49D3-BE06-F6125D3E1043}" presName="spaceRect" presStyleCnt="0"/>
      <dgm:spPr/>
    </dgm:pt>
    <dgm:pt modelId="{90B6D086-C928-4543-A0A8-E188EA5CAE53}" type="pres">
      <dgm:prSet presAssocID="{D534469D-579B-49D3-BE06-F6125D3E1043}" presName="textRect" presStyleLbl="revTx" presStyleIdx="0" presStyleCnt="4">
        <dgm:presLayoutVars>
          <dgm:chMax val="1"/>
          <dgm:chPref val="1"/>
        </dgm:presLayoutVars>
      </dgm:prSet>
      <dgm:spPr/>
    </dgm:pt>
    <dgm:pt modelId="{73BB1439-828B-4FAB-ADAB-CBE184C5D93D}" type="pres">
      <dgm:prSet presAssocID="{0DBE6B5C-818A-4F11-AB9F-2749C1A5725F}" presName="sibTrans" presStyleCnt="0"/>
      <dgm:spPr/>
    </dgm:pt>
    <dgm:pt modelId="{F9F5F74D-EF88-4791-972A-E50CF0D5498F}" type="pres">
      <dgm:prSet presAssocID="{F6529143-2A86-4B65-BD85-78CBA25C11F1}" presName="compNode" presStyleCnt="0"/>
      <dgm:spPr/>
    </dgm:pt>
    <dgm:pt modelId="{95344AEE-1659-452B-9ABB-3990D04FEF6C}" type="pres">
      <dgm:prSet presAssocID="{F6529143-2A86-4B65-BD85-78CBA25C11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B5EA3278-AD82-40D0-84F6-9A218C9DB023}" type="pres">
      <dgm:prSet presAssocID="{F6529143-2A86-4B65-BD85-78CBA25C11F1}" presName="spaceRect" presStyleCnt="0"/>
      <dgm:spPr/>
    </dgm:pt>
    <dgm:pt modelId="{B53C52B4-D0DC-4B77-A87B-52D60C7F3D7D}" type="pres">
      <dgm:prSet presAssocID="{F6529143-2A86-4B65-BD85-78CBA25C11F1}" presName="textRect" presStyleLbl="revTx" presStyleIdx="1" presStyleCnt="4">
        <dgm:presLayoutVars>
          <dgm:chMax val="1"/>
          <dgm:chPref val="1"/>
        </dgm:presLayoutVars>
      </dgm:prSet>
      <dgm:spPr/>
    </dgm:pt>
    <dgm:pt modelId="{1969C1FB-0501-4EC1-B04B-A538FD10B075}" type="pres">
      <dgm:prSet presAssocID="{7E57DCE7-A53E-443D-BA1E-7DFAF510D001}" presName="sibTrans" presStyleCnt="0"/>
      <dgm:spPr/>
    </dgm:pt>
    <dgm:pt modelId="{BD5A626A-85A9-4107-8007-2BE54D8511FC}" type="pres">
      <dgm:prSet presAssocID="{7B050A9D-C750-48CF-86FD-D150DE6E2F02}" presName="compNode" presStyleCnt="0"/>
      <dgm:spPr/>
    </dgm:pt>
    <dgm:pt modelId="{A4B1B076-37BF-46B1-B836-A90CD5A2CA5A}" type="pres">
      <dgm:prSet presAssocID="{7B050A9D-C750-48CF-86FD-D150DE6E2F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610EB72B-B961-48FF-97EC-219B755B4054}" type="pres">
      <dgm:prSet presAssocID="{7B050A9D-C750-48CF-86FD-D150DE6E2F02}" presName="spaceRect" presStyleCnt="0"/>
      <dgm:spPr/>
    </dgm:pt>
    <dgm:pt modelId="{AF4F08FD-2E74-49BB-AC65-FEE56FE7D1D3}" type="pres">
      <dgm:prSet presAssocID="{7B050A9D-C750-48CF-86FD-D150DE6E2F02}" presName="textRect" presStyleLbl="revTx" presStyleIdx="2" presStyleCnt="4">
        <dgm:presLayoutVars>
          <dgm:chMax val="1"/>
          <dgm:chPref val="1"/>
        </dgm:presLayoutVars>
      </dgm:prSet>
      <dgm:spPr/>
    </dgm:pt>
    <dgm:pt modelId="{FDA542CA-CD13-4D5C-A4A8-229D60B63473}" type="pres">
      <dgm:prSet presAssocID="{27D894BF-7847-482C-9D47-81C3CECE64C4}" presName="sibTrans" presStyleCnt="0"/>
      <dgm:spPr/>
    </dgm:pt>
    <dgm:pt modelId="{E9E62D79-A45E-45E5-B795-9D5EF3893B3E}" type="pres">
      <dgm:prSet presAssocID="{C1D26E19-8DC1-46CC-B0AC-A9923BF3B55B}" presName="compNode" presStyleCnt="0"/>
      <dgm:spPr/>
    </dgm:pt>
    <dgm:pt modelId="{AF36B1DF-904B-4B22-814B-1983AC2BD6BF}" type="pres">
      <dgm:prSet presAssocID="{C1D26E19-8DC1-46CC-B0AC-A9923BF3B5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76CD5D29-7184-42D2-ABCF-DD603DA2ABA0}" type="pres">
      <dgm:prSet presAssocID="{C1D26E19-8DC1-46CC-B0AC-A9923BF3B55B}" presName="spaceRect" presStyleCnt="0"/>
      <dgm:spPr/>
    </dgm:pt>
    <dgm:pt modelId="{9F31A7CB-8C12-4C31-8046-2848CE773A60}" type="pres">
      <dgm:prSet presAssocID="{C1D26E19-8DC1-46CC-B0AC-A9923BF3B55B}" presName="textRect" presStyleLbl="revTx" presStyleIdx="3" presStyleCnt="4">
        <dgm:presLayoutVars>
          <dgm:chMax val="1"/>
          <dgm:chPref val="1"/>
        </dgm:presLayoutVars>
      </dgm:prSet>
      <dgm:spPr/>
    </dgm:pt>
  </dgm:ptLst>
  <dgm:cxnLst>
    <dgm:cxn modelId="{BDC3B403-DB81-4326-874B-04E0E2AF5D3E}" srcId="{3DD4FEF0-A02C-45F5-95AF-290B47692548}" destId="{7B050A9D-C750-48CF-86FD-D150DE6E2F02}" srcOrd="2" destOrd="0" parTransId="{2E30D5CB-2A87-4A35-AAE9-165D86ADA7A9}" sibTransId="{27D894BF-7847-482C-9D47-81C3CECE64C4}"/>
    <dgm:cxn modelId="{0C143512-1370-4D40-B88C-BDDFA6CE069C}" type="presOf" srcId="{3DD4FEF0-A02C-45F5-95AF-290B47692548}" destId="{97214209-12C0-438C-BEBC-78B3D1DA46E7}" srcOrd="0" destOrd="0" presId="urn:microsoft.com/office/officeart/2018/2/layout/IconLabelList"/>
    <dgm:cxn modelId="{D9C1903C-672D-41AA-8879-C51E893BA842}" type="presOf" srcId="{F6529143-2A86-4B65-BD85-78CBA25C11F1}" destId="{B53C52B4-D0DC-4B77-A87B-52D60C7F3D7D}" srcOrd="0" destOrd="0" presId="urn:microsoft.com/office/officeart/2018/2/layout/IconLabelList"/>
    <dgm:cxn modelId="{F2B35D6A-66A1-4698-B4A4-A98927E5E74F}" type="presOf" srcId="{D534469D-579B-49D3-BE06-F6125D3E1043}" destId="{90B6D086-C928-4543-A0A8-E188EA5CAE53}" srcOrd="0" destOrd="0" presId="urn:microsoft.com/office/officeart/2018/2/layout/IconLabelList"/>
    <dgm:cxn modelId="{6853AF9F-8FB4-44CB-AC35-10854F794574}" type="presOf" srcId="{7B050A9D-C750-48CF-86FD-D150DE6E2F02}" destId="{AF4F08FD-2E74-49BB-AC65-FEE56FE7D1D3}" srcOrd="0" destOrd="0" presId="urn:microsoft.com/office/officeart/2018/2/layout/IconLabelList"/>
    <dgm:cxn modelId="{C63C6DA0-E837-41C3-B5D8-FF5BC7997A41}" srcId="{3DD4FEF0-A02C-45F5-95AF-290B47692548}" destId="{F6529143-2A86-4B65-BD85-78CBA25C11F1}" srcOrd="1" destOrd="0" parTransId="{9F2AD39F-062D-4529-9D42-44A9D3CF2724}" sibTransId="{7E57DCE7-A53E-443D-BA1E-7DFAF510D001}"/>
    <dgm:cxn modelId="{A2F587D6-D8A4-4D4B-9D10-E686E6F68B54}" srcId="{3DD4FEF0-A02C-45F5-95AF-290B47692548}" destId="{C1D26E19-8DC1-46CC-B0AC-A9923BF3B55B}" srcOrd="3" destOrd="0" parTransId="{087502E3-AC8E-4A1E-9415-B1D50606E7E9}" sibTransId="{ECBEF36C-FF37-478D-9407-FA4C436C5ABB}"/>
    <dgm:cxn modelId="{078E48E5-2740-49A6-AA0D-3B4E302C7E4A}" type="presOf" srcId="{C1D26E19-8DC1-46CC-B0AC-A9923BF3B55B}" destId="{9F31A7CB-8C12-4C31-8046-2848CE773A60}" srcOrd="0" destOrd="0" presId="urn:microsoft.com/office/officeart/2018/2/layout/IconLabelList"/>
    <dgm:cxn modelId="{C95E62EA-ED86-4440-A869-9846F8A172E5}" srcId="{3DD4FEF0-A02C-45F5-95AF-290B47692548}" destId="{D534469D-579B-49D3-BE06-F6125D3E1043}" srcOrd="0" destOrd="0" parTransId="{592C0CFF-8B89-4796-A090-630DFD356117}" sibTransId="{0DBE6B5C-818A-4F11-AB9F-2749C1A5725F}"/>
    <dgm:cxn modelId="{162F05B4-4168-4398-B469-13E87EA5858C}" type="presParOf" srcId="{97214209-12C0-438C-BEBC-78B3D1DA46E7}" destId="{0EC93792-B1CA-4200-8A91-60258662D3B6}" srcOrd="0" destOrd="0" presId="urn:microsoft.com/office/officeart/2018/2/layout/IconLabelList"/>
    <dgm:cxn modelId="{81F35D39-3AEC-4F44-AC4B-6AB34A964EDC}" type="presParOf" srcId="{0EC93792-B1CA-4200-8A91-60258662D3B6}" destId="{AE9C60B9-6842-4AD7-8A44-5289CD173C31}" srcOrd="0" destOrd="0" presId="urn:microsoft.com/office/officeart/2018/2/layout/IconLabelList"/>
    <dgm:cxn modelId="{2C3877AC-BC69-4DFF-9E14-81512757A793}" type="presParOf" srcId="{0EC93792-B1CA-4200-8A91-60258662D3B6}" destId="{E5CEE55E-BAA0-4883-A589-D3FF40E0D9FF}" srcOrd="1" destOrd="0" presId="urn:microsoft.com/office/officeart/2018/2/layout/IconLabelList"/>
    <dgm:cxn modelId="{1331196E-DC51-4937-9D13-E41369DAB539}" type="presParOf" srcId="{0EC93792-B1CA-4200-8A91-60258662D3B6}" destId="{90B6D086-C928-4543-A0A8-E188EA5CAE53}" srcOrd="2" destOrd="0" presId="urn:microsoft.com/office/officeart/2018/2/layout/IconLabelList"/>
    <dgm:cxn modelId="{93E6D4D5-E3AA-4BDA-B1FD-C72C9224AF85}" type="presParOf" srcId="{97214209-12C0-438C-BEBC-78B3D1DA46E7}" destId="{73BB1439-828B-4FAB-ADAB-CBE184C5D93D}" srcOrd="1" destOrd="0" presId="urn:microsoft.com/office/officeart/2018/2/layout/IconLabelList"/>
    <dgm:cxn modelId="{8C3001D9-721E-4836-B678-E4C9C77ADA5D}" type="presParOf" srcId="{97214209-12C0-438C-BEBC-78B3D1DA46E7}" destId="{F9F5F74D-EF88-4791-972A-E50CF0D5498F}" srcOrd="2" destOrd="0" presId="urn:microsoft.com/office/officeart/2018/2/layout/IconLabelList"/>
    <dgm:cxn modelId="{BA4378B4-70EB-452D-A468-B9B8C8E280F7}" type="presParOf" srcId="{F9F5F74D-EF88-4791-972A-E50CF0D5498F}" destId="{95344AEE-1659-452B-9ABB-3990D04FEF6C}" srcOrd="0" destOrd="0" presId="urn:microsoft.com/office/officeart/2018/2/layout/IconLabelList"/>
    <dgm:cxn modelId="{CFC97F3E-54D9-497D-8823-BF9D2EA5EA52}" type="presParOf" srcId="{F9F5F74D-EF88-4791-972A-E50CF0D5498F}" destId="{B5EA3278-AD82-40D0-84F6-9A218C9DB023}" srcOrd="1" destOrd="0" presId="urn:microsoft.com/office/officeart/2018/2/layout/IconLabelList"/>
    <dgm:cxn modelId="{1226CCFF-3393-4A82-B3ED-B80ED98E62A5}" type="presParOf" srcId="{F9F5F74D-EF88-4791-972A-E50CF0D5498F}" destId="{B53C52B4-D0DC-4B77-A87B-52D60C7F3D7D}" srcOrd="2" destOrd="0" presId="urn:microsoft.com/office/officeart/2018/2/layout/IconLabelList"/>
    <dgm:cxn modelId="{C7BB6E20-C347-4576-B049-9449FB88C24A}" type="presParOf" srcId="{97214209-12C0-438C-BEBC-78B3D1DA46E7}" destId="{1969C1FB-0501-4EC1-B04B-A538FD10B075}" srcOrd="3" destOrd="0" presId="urn:microsoft.com/office/officeart/2018/2/layout/IconLabelList"/>
    <dgm:cxn modelId="{740DC05B-6339-4C8E-BC01-727B9442A106}" type="presParOf" srcId="{97214209-12C0-438C-BEBC-78B3D1DA46E7}" destId="{BD5A626A-85A9-4107-8007-2BE54D8511FC}" srcOrd="4" destOrd="0" presId="urn:microsoft.com/office/officeart/2018/2/layout/IconLabelList"/>
    <dgm:cxn modelId="{EDE28551-AE3B-4922-85B4-714EB77B9B2D}" type="presParOf" srcId="{BD5A626A-85A9-4107-8007-2BE54D8511FC}" destId="{A4B1B076-37BF-46B1-B836-A90CD5A2CA5A}" srcOrd="0" destOrd="0" presId="urn:microsoft.com/office/officeart/2018/2/layout/IconLabelList"/>
    <dgm:cxn modelId="{4E3D39F9-8E44-48F9-BE08-E92E80C259C0}" type="presParOf" srcId="{BD5A626A-85A9-4107-8007-2BE54D8511FC}" destId="{610EB72B-B961-48FF-97EC-219B755B4054}" srcOrd="1" destOrd="0" presId="urn:microsoft.com/office/officeart/2018/2/layout/IconLabelList"/>
    <dgm:cxn modelId="{1E5D5585-C68E-4799-BA76-BD76A58D4AE5}" type="presParOf" srcId="{BD5A626A-85A9-4107-8007-2BE54D8511FC}" destId="{AF4F08FD-2E74-49BB-AC65-FEE56FE7D1D3}" srcOrd="2" destOrd="0" presId="urn:microsoft.com/office/officeart/2018/2/layout/IconLabelList"/>
    <dgm:cxn modelId="{B2476E44-026D-4333-8886-0C8557D1CDB7}" type="presParOf" srcId="{97214209-12C0-438C-BEBC-78B3D1DA46E7}" destId="{FDA542CA-CD13-4D5C-A4A8-229D60B63473}" srcOrd="5" destOrd="0" presId="urn:microsoft.com/office/officeart/2018/2/layout/IconLabelList"/>
    <dgm:cxn modelId="{A542E421-0504-4678-B67F-3D106C99B359}" type="presParOf" srcId="{97214209-12C0-438C-BEBC-78B3D1DA46E7}" destId="{E9E62D79-A45E-45E5-B795-9D5EF3893B3E}" srcOrd="6" destOrd="0" presId="urn:microsoft.com/office/officeart/2018/2/layout/IconLabelList"/>
    <dgm:cxn modelId="{2E93D5B1-3566-4A7D-909E-ABEF62A722E5}" type="presParOf" srcId="{E9E62D79-A45E-45E5-B795-9D5EF3893B3E}" destId="{AF36B1DF-904B-4B22-814B-1983AC2BD6BF}" srcOrd="0" destOrd="0" presId="urn:microsoft.com/office/officeart/2018/2/layout/IconLabelList"/>
    <dgm:cxn modelId="{EE801533-8307-4FC8-84D9-1E23CF989064}" type="presParOf" srcId="{E9E62D79-A45E-45E5-B795-9D5EF3893B3E}" destId="{76CD5D29-7184-42D2-ABCF-DD603DA2ABA0}" srcOrd="1" destOrd="0" presId="urn:microsoft.com/office/officeart/2018/2/layout/IconLabelList"/>
    <dgm:cxn modelId="{BEE8B816-CA7F-46A7-A09E-B4CC8B2ADD8A}" type="presParOf" srcId="{E9E62D79-A45E-45E5-B795-9D5EF3893B3E}" destId="{9F31A7CB-8C12-4C31-8046-2848CE773A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FFB369-FF3D-43CA-983B-FED5769E633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3D7C689-2DF6-476E-A19A-6C14463D32DC}">
      <dgm:prSet custT="1"/>
      <dgm:spPr/>
      <dgm:t>
        <a:bodyPr/>
        <a:lstStyle/>
        <a:p>
          <a:pPr algn="l">
            <a:lnSpc>
              <a:spcPct val="100000"/>
            </a:lnSpc>
          </a:pPr>
          <a:r>
            <a:rPr lang="en-GB" sz="1600" b="0" i="0" dirty="0"/>
            <a:t>Employee engagement is a model scheme that shows how the business will make the employees feel appreciated and more productive at their workplace.  </a:t>
          </a:r>
          <a:endParaRPr lang="en-US" sz="1600" dirty="0"/>
        </a:p>
      </dgm:t>
    </dgm:pt>
    <dgm:pt modelId="{7FAC3FA0-6706-4193-853E-CE8724FE3D7B}" type="parTrans" cxnId="{0DF4092B-7675-4A30-B063-2BEBBB162CD0}">
      <dgm:prSet/>
      <dgm:spPr/>
      <dgm:t>
        <a:bodyPr/>
        <a:lstStyle/>
        <a:p>
          <a:endParaRPr lang="en-US"/>
        </a:p>
      </dgm:t>
    </dgm:pt>
    <dgm:pt modelId="{CB75C360-F0CE-40AF-A2EF-D8602566D141}" type="sibTrans" cxnId="{0DF4092B-7675-4A30-B063-2BEBBB162CD0}">
      <dgm:prSet/>
      <dgm:spPr/>
      <dgm:t>
        <a:bodyPr/>
        <a:lstStyle/>
        <a:p>
          <a:endParaRPr lang="en-US"/>
        </a:p>
      </dgm:t>
    </dgm:pt>
    <dgm:pt modelId="{F0EB3F18-2F14-4FAC-B550-B5D086CF26D4}">
      <dgm:prSet/>
      <dgm:spPr/>
      <dgm:t>
        <a:bodyPr/>
        <a:lstStyle/>
        <a:p>
          <a:pPr>
            <a:lnSpc>
              <a:spcPct val="100000"/>
            </a:lnSpc>
          </a:pPr>
          <a:r>
            <a:rPr lang="en-GB" b="0" i="0" dirty="0"/>
            <a:t>Kahn, Maslow, and AON-Hewitt are the most common employee engagement frameworks. </a:t>
          </a:r>
          <a:endParaRPr lang="en-US" dirty="0"/>
        </a:p>
      </dgm:t>
    </dgm:pt>
    <dgm:pt modelId="{43EE3776-7956-417B-B907-E277DE2DFEF1}" type="parTrans" cxnId="{84719CF2-5570-46F1-9B24-779EDC601B8E}">
      <dgm:prSet/>
      <dgm:spPr/>
      <dgm:t>
        <a:bodyPr/>
        <a:lstStyle/>
        <a:p>
          <a:endParaRPr lang="en-US"/>
        </a:p>
      </dgm:t>
    </dgm:pt>
    <dgm:pt modelId="{7E93AA9E-F7E5-4F05-821E-13801E2D35DC}" type="sibTrans" cxnId="{84719CF2-5570-46F1-9B24-779EDC601B8E}">
      <dgm:prSet/>
      <dgm:spPr/>
      <dgm:t>
        <a:bodyPr/>
        <a:lstStyle/>
        <a:p>
          <a:endParaRPr lang="en-US"/>
        </a:p>
      </dgm:t>
    </dgm:pt>
    <dgm:pt modelId="{DF41EFA8-C8D4-44C3-AF98-D0BCD87BB4DB}" type="pres">
      <dgm:prSet presAssocID="{6FFFB369-FF3D-43CA-983B-FED5769E6331}" presName="root" presStyleCnt="0">
        <dgm:presLayoutVars>
          <dgm:dir/>
          <dgm:resizeHandles val="exact"/>
        </dgm:presLayoutVars>
      </dgm:prSet>
      <dgm:spPr/>
    </dgm:pt>
    <dgm:pt modelId="{79E012DE-982F-4FE5-BBEC-5F97E9ED2EE9}" type="pres">
      <dgm:prSet presAssocID="{93D7C689-2DF6-476E-A19A-6C14463D32DC}" presName="compNode" presStyleCnt="0"/>
      <dgm:spPr/>
    </dgm:pt>
    <dgm:pt modelId="{1EE70B3D-777F-4ACB-8387-24499D24DB18}" type="pres">
      <dgm:prSet presAssocID="{93D7C689-2DF6-476E-A19A-6C14463D32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ocial Network"/>
        </a:ext>
      </dgm:extLst>
    </dgm:pt>
    <dgm:pt modelId="{16B73F2D-78FA-4861-8796-DD277FC8DBF3}" type="pres">
      <dgm:prSet presAssocID="{93D7C689-2DF6-476E-A19A-6C14463D32DC}" presName="spaceRect" presStyleCnt="0"/>
      <dgm:spPr/>
    </dgm:pt>
    <dgm:pt modelId="{009A8942-5D64-4C46-91F2-9C822854E5F9}" type="pres">
      <dgm:prSet presAssocID="{93D7C689-2DF6-476E-A19A-6C14463D32DC}" presName="textRect" presStyleLbl="revTx" presStyleIdx="0" presStyleCnt="2" custFlipHor="1" custScaleX="100741" custScaleY="158561">
        <dgm:presLayoutVars>
          <dgm:chMax val="1"/>
          <dgm:chPref val="1"/>
        </dgm:presLayoutVars>
      </dgm:prSet>
      <dgm:spPr/>
    </dgm:pt>
    <dgm:pt modelId="{64DDE624-8D77-4DA1-96B0-E9DDA93B43D8}" type="pres">
      <dgm:prSet presAssocID="{CB75C360-F0CE-40AF-A2EF-D8602566D141}" presName="sibTrans" presStyleCnt="0"/>
      <dgm:spPr/>
    </dgm:pt>
    <dgm:pt modelId="{DC0C1B3D-C19C-4160-89C8-EE13CDCFCD86}" type="pres">
      <dgm:prSet presAssocID="{F0EB3F18-2F14-4FAC-B550-B5D086CF26D4}" presName="compNode" presStyleCnt="0"/>
      <dgm:spPr/>
    </dgm:pt>
    <dgm:pt modelId="{424335A4-35A2-4126-806B-38F07B18E2E9}" type="pres">
      <dgm:prSet presAssocID="{F0EB3F18-2F14-4FAC-B550-B5D086CF26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3E6C4B4E-4B43-4130-8FE0-FA9EBC273D84}" type="pres">
      <dgm:prSet presAssocID="{F0EB3F18-2F14-4FAC-B550-B5D086CF26D4}" presName="spaceRect" presStyleCnt="0"/>
      <dgm:spPr/>
    </dgm:pt>
    <dgm:pt modelId="{8FCC6196-95F4-41FA-8C0E-0F3FD530F8FF}" type="pres">
      <dgm:prSet presAssocID="{F0EB3F18-2F14-4FAC-B550-B5D086CF26D4}" presName="textRect" presStyleLbl="revTx" presStyleIdx="1" presStyleCnt="2">
        <dgm:presLayoutVars>
          <dgm:chMax val="1"/>
          <dgm:chPref val="1"/>
        </dgm:presLayoutVars>
      </dgm:prSet>
      <dgm:spPr/>
    </dgm:pt>
  </dgm:ptLst>
  <dgm:cxnLst>
    <dgm:cxn modelId="{0DF4092B-7675-4A30-B063-2BEBBB162CD0}" srcId="{6FFFB369-FF3D-43CA-983B-FED5769E6331}" destId="{93D7C689-2DF6-476E-A19A-6C14463D32DC}" srcOrd="0" destOrd="0" parTransId="{7FAC3FA0-6706-4193-853E-CE8724FE3D7B}" sibTransId="{CB75C360-F0CE-40AF-A2EF-D8602566D141}"/>
    <dgm:cxn modelId="{49BCBF54-D7A0-47E6-87BA-36D5566BABBB}" type="presOf" srcId="{93D7C689-2DF6-476E-A19A-6C14463D32DC}" destId="{009A8942-5D64-4C46-91F2-9C822854E5F9}" srcOrd="0" destOrd="0" presId="urn:microsoft.com/office/officeart/2018/2/layout/IconLabelList"/>
    <dgm:cxn modelId="{C210ECD9-4B48-471E-BB9E-E2DB47EFC607}" type="presOf" srcId="{F0EB3F18-2F14-4FAC-B550-B5D086CF26D4}" destId="{8FCC6196-95F4-41FA-8C0E-0F3FD530F8FF}" srcOrd="0" destOrd="0" presId="urn:microsoft.com/office/officeart/2018/2/layout/IconLabelList"/>
    <dgm:cxn modelId="{B840D6E7-AB81-43D4-9BD4-7C7F7E156DF4}" type="presOf" srcId="{6FFFB369-FF3D-43CA-983B-FED5769E6331}" destId="{DF41EFA8-C8D4-44C3-AF98-D0BCD87BB4DB}" srcOrd="0" destOrd="0" presId="urn:microsoft.com/office/officeart/2018/2/layout/IconLabelList"/>
    <dgm:cxn modelId="{84719CF2-5570-46F1-9B24-779EDC601B8E}" srcId="{6FFFB369-FF3D-43CA-983B-FED5769E6331}" destId="{F0EB3F18-2F14-4FAC-B550-B5D086CF26D4}" srcOrd="1" destOrd="0" parTransId="{43EE3776-7956-417B-B907-E277DE2DFEF1}" sibTransId="{7E93AA9E-F7E5-4F05-821E-13801E2D35DC}"/>
    <dgm:cxn modelId="{916F34BF-A9D7-48AA-96B8-E4B7AC388E64}" type="presParOf" srcId="{DF41EFA8-C8D4-44C3-AF98-D0BCD87BB4DB}" destId="{79E012DE-982F-4FE5-BBEC-5F97E9ED2EE9}" srcOrd="0" destOrd="0" presId="urn:microsoft.com/office/officeart/2018/2/layout/IconLabelList"/>
    <dgm:cxn modelId="{B7FFD381-EC8C-4F49-B160-AE732DFE0504}" type="presParOf" srcId="{79E012DE-982F-4FE5-BBEC-5F97E9ED2EE9}" destId="{1EE70B3D-777F-4ACB-8387-24499D24DB18}" srcOrd="0" destOrd="0" presId="urn:microsoft.com/office/officeart/2018/2/layout/IconLabelList"/>
    <dgm:cxn modelId="{7E8B7E6D-FB4E-4B7C-9B70-12A68F0A2B02}" type="presParOf" srcId="{79E012DE-982F-4FE5-BBEC-5F97E9ED2EE9}" destId="{16B73F2D-78FA-4861-8796-DD277FC8DBF3}" srcOrd="1" destOrd="0" presId="urn:microsoft.com/office/officeart/2018/2/layout/IconLabelList"/>
    <dgm:cxn modelId="{0D81AE85-7226-499C-AC7F-B9528B1BAAA1}" type="presParOf" srcId="{79E012DE-982F-4FE5-BBEC-5F97E9ED2EE9}" destId="{009A8942-5D64-4C46-91F2-9C822854E5F9}" srcOrd="2" destOrd="0" presId="urn:microsoft.com/office/officeart/2018/2/layout/IconLabelList"/>
    <dgm:cxn modelId="{B80DABB7-A0FF-4F06-AA33-AE189EDC64A0}" type="presParOf" srcId="{DF41EFA8-C8D4-44C3-AF98-D0BCD87BB4DB}" destId="{64DDE624-8D77-4DA1-96B0-E9DDA93B43D8}" srcOrd="1" destOrd="0" presId="urn:microsoft.com/office/officeart/2018/2/layout/IconLabelList"/>
    <dgm:cxn modelId="{DB538FC2-205B-428D-A901-A026130FF382}" type="presParOf" srcId="{DF41EFA8-C8D4-44C3-AF98-D0BCD87BB4DB}" destId="{DC0C1B3D-C19C-4160-89C8-EE13CDCFCD86}" srcOrd="2" destOrd="0" presId="urn:microsoft.com/office/officeart/2018/2/layout/IconLabelList"/>
    <dgm:cxn modelId="{DB8189AF-B366-40A7-BC34-5F57FED1DAC9}" type="presParOf" srcId="{DC0C1B3D-C19C-4160-89C8-EE13CDCFCD86}" destId="{424335A4-35A2-4126-806B-38F07B18E2E9}" srcOrd="0" destOrd="0" presId="urn:microsoft.com/office/officeart/2018/2/layout/IconLabelList"/>
    <dgm:cxn modelId="{B9350AAA-50C7-43C5-BDDB-F9D39A9F1A28}" type="presParOf" srcId="{DC0C1B3D-C19C-4160-89C8-EE13CDCFCD86}" destId="{3E6C4B4E-4B43-4130-8FE0-FA9EBC273D84}" srcOrd="1" destOrd="0" presId="urn:microsoft.com/office/officeart/2018/2/layout/IconLabelList"/>
    <dgm:cxn modelId="{4F41623B-0C9E-4E83-8EDB-0345DE60CFA6}" type="presParOf" srcId="{DC0C1B3D-C19C-4160-89C8-EE13CDCFCD86}" destId="{8FCC6196-95F4-41FA-8C0E-0F3FD530F8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C60B9-6842-4AD7-8A44-5289CD173C31}">
      <dsp:nvSpPr>
        <dsp:cNvPr id="0" name=""/>
        <dsp:cNvSpPr/>
      </dsp:nvSpPr>
      <dsp:spPr>
        <a:xfrm>
          <a:off x="745591" y="454528"/>
          <a:ext cx="1127469" cy="11274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6D086-C928-4543-A0A8-E188EA5CAE53}">
      <dsp:nvSpPr>
        <dsp:cNvPr id="0" name=""/>
        <dsp:cNvSpPr/>
      </dsp:nvSpPr>
      <dsp:spPr>
        <a:xfrm>
          <a:off x="56582" y="1938614"/>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Improved customer relations</a:t>
          </a:r>
          <a:endParaRPr lang="en-US" sz="2500" kern="1200"/>
        </a:p>
      </dsp:txBody>
      <dsp:txXfrm>
        <a:off x="56582" y="1938614"/>
        <a:ext cx="2505487" cy="720000"/>
      </dsp:txXfrm>
    </dsp:sp>
    <dsp:sp modelId="{95344AEE-1659-452B-9ABB-3990D04FEF6C}">
      <dsp:nvSpPr>
        <dsp:cNvPr id="0" name=""/>
        <dsp:cNvSpPr/>
      </dsp:nvSpPr>
      <dsp:spPr>
        <a:xfrm>
          <a:off x="3689539" y="454528"/>
          <a:ext cx="1127469" cy="11274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C52B4-D0DC-4B77-A87B-52D60C7F3D7D}">
      <dsp:nvSpPr>
        <dsp:cNvPr id="0" name=""/>
        <dsp:cNvSpPr/>
      </dsp:nvSpPr>
      <dsp:spPr>
        <a:xfrm>
          <a:off x="3000530" y="1938614"/>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Reduced staff turnover</a:t>
          </a:r>
          <a:endParaRPr lang="en-US" sz="2500" kern="1200"/>
        </a:p>
      </dsp:txBody>
      <dsp:txXfrm>
        <a:off x="3000530" y="1938614"/>
        <a:ext cx="2505487" cy="720000"/>
      </dsp:txXfrm>
    </dsp:sp>
    <dsp:sp modelId="{A4B1B076-37BF-46B1-B836-A90CD5A2CA5A}">
      <dsp:nvSpPr>
        <dsp:cNvPr id="0" name=""/>
        <dsp:cNvSpPr/>
      </dsp:nvSpPr>
      <dsp:spPr>
        <a:xfrm>
          <a:off x="745591" y="3284985"/>
          <a:ext cx="1127469" cy="11274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F08FD-2E74-49BB-AC65-FEE56FE7D1D3}">
      <dsp:nvSpPr>
        <dsp:cNvPr id="0" name=""/>
        <dsp:cNvSpPr/>
      </dsp:nvSpPr>
      <dsp:spPr>
        <a:xfrm>
          <a:off x="56582" y="4769071"/>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Greater productivity</a:t>
          </a:r>
          <a:endParaRPr lang="en-US" sz="2500" kern="1200"/>
        </a:p>
      </dsp:txBody>
      <dsp:txXfrm>
        <a:off x="56582" y="4769071"/>
        <a:ext cx="2505487" cy="720000"/>
      </dsp:txXfrm>
    </dsp:sp>
    <dsp:sp modelId="{AF36B1DF-904B-4B22-814B-1983AC2BD6BF}">
      <dsp:nvSpPr>
        <dsp:cNvPr id="0" name=""/>
        <dsp:cNvSpPr/>
      </dsp:nvSpPr>
      <dsp:spPr>
        <a:xfrm>
          <a:off x="3689539" y="3284985"/>
          <a:ext cx="1127469" cy="11274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31A7CB-8C12-4C31-8046-2848CE773A60}">
      <dsp:nvSpPr>
        <dsp:cNvPr id="0" name=""/>
        <dsp:cNvSpPr/>
      </dsp:nvSpPr>
      <dsp:spPr>
        <a:xfrm>
          <a:off x="3000530" y="4769071"/>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Increased revenue</a:t>
          </a:r>
          <a:endParaRPr lang="en-US" sz="2500" kern="1200"/>
        </a:p>
      </dsp:txBody>
      <dsp:txXfrm>
        <a:off x="3000530" y="4769071"/>
        <a:ext cx="250548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70B3D-777F-4ACB-8387-24499D24DB18}">
      <dsp:nvSpPr>
        <dsp:cNvPr id="0" name=""/>
        <dsp:cNvSpPr/>
      </dsp:nvSpPr>
      <dsp:spPr>
        <a:xfrm>
          <a:off x="1395302" y="54186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A8942-5D64-4C46-91F2-9C822854E5F9}">
      <dsp:nvSpPr>
        <dsp:cNvPr id="0" name=""/>
        <dsp:cNvSpPr/>
      </dsp:nvSpPr>
      <dsp:spPr>
        <a:xfrm flipH="1">
          <a:off x="191296" y="2745251"/>
          <a:ext cx="4352011" cy="114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b="0" i="0" kern="1200" dirty="0"/>
            <a:t>Employee engagement is a model scheme that shows how the business will make the employees feel appreciated and more productive at their workplace.  </a:t>
          </a:r>
          <a:endParaRPr lang="en-US" sz="1600" kern="1200" dirty="0"/>
        </a:p>
      </dsp:txBody>
      <dsp:txXfrm>
        <a:off x="191296" y="2745251"/>
        <a:ext cx="4352011" cy="1141639"/>
      </dsp:txXfrm>
    </dsp:sp>
    <dsp:sp modelId="{424335A4-35A2-4126-806B-38F07B18E2E9}">
      <dsp:nvSpPr>
        <dsp:cNvPr id="0" name=""/>
        <dsp:cNvSpPr/>
      </dsp:nvSpPr>
      <dsp:spPr>
        <a:xfrm>
          <a:off x="6487307" y="64727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C6196-95F4-41FA-8C0E-0F3FD530F8FF}">
      <dsp:nvSpPr>
        <dsp:cNvPr id="0" name=""/>
        <dsp:cNvSpPr/>
      </dsp:nvSpPr>
      <dsp:spPr>
        <a:xfrm>
          <a:off x="5299307" y="306148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Kahn, Maslow, and AON-Hewitt are the most common employee engagement frameworks. </a:t>
          </a:r>
          <a:endParaRPr lang="en-US" sz="1800" kern="1200" dirty="0"/>
        </a:p>
      </dsp:txBody>
      <dsp:txXfrm>
        <a:off x="5299307" y="3061481"/>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1T11:53:06.723"/>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24:32.851"/>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08:59.181"/>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23:36.025"/>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2,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6323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2,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18530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2,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562039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2,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135431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2,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40764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2,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38158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2,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8570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2,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57975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2,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2785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2,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9376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2,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38019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2,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38439014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72"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8.xml"/><Relationship Id="rId6" Type="http://schemas.openxmlformats.org/officeDocument/2006/relationships/hyperlink" Target="https://people-equation.com/4-things-top-managers-do-to-improve-employee-engagement/happy-workers-holding-sign_employee-engagement/" TargetMode="External"/><Relationship Id="rId5" Type="http://schemas.openxmlformats.org/officeDocument/2006/relationships/image" Target="../media/image4.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peoplematters.in/article/recruitment/hiring-trends-for-2020-in-the-indian-hospitality-sector-24315" TargetMode="External"/><Relationship Id="rId3" Type="http://schemas.openxmlformats.org/officeDocument/2006/relationships/diagramLayout" Target="../diagrams/layout1.xml"/><Relationship Id="rId7" Type="http://schemas.openxmlformats.org/officeDocument/2006/relationships/image" Target="../media/image14.jp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hyperlink" Target="https://donrheem.com/william-kahn-father-of-employee-engagement/" TargetMode="External"/><Relationship Id="rId5" Type="http://schemas.openxmlformats.org/officeDocument/2006/relationships/image" Target="../media/image21.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hyperlink" Target="https://www.kasahorow.org/node?cat=references" TargetMode="External"/><Relationship Id="rId3" Type="http://schemas.openxmlformats.org/officeDocument/2006/relationships/hyperlink" Target="https://app.industry.co/blog/4-reasons-restaurants-need-mentorship-programs" TargetMode="External"/><Relationship Id="rId7" Type="http://schemas.openxmlformats.org/officeDocument/2006/relationships/image" Target="../media/image24.png"/><Relationship Id="rId2" Type="http://schemas.openxmlformats.org/officeDocument/2006/relationships/hyperlink" Target="https://www.iofficecorp.com/blog/employees-engagement-sinking-boat" TargetMode="External"/><Relationship Id="rId1" Type="http://schemas.openxmlformats.org/officeDocument/2006/relationships/slideLayout" Target="../slideLayouts/slideLayout2.xml"/><Relationship Id="rId6" Type="http://schemas.openxmlformats.org/officeDocument/2006/relationships/hyperlink" Target="https://www.talkfreely.com/blog/dimensions-of-employee-engagement" TargetMode="External"/><Relationship Id="rId5" Type="http://schemas.openxmlformats.org/officeDocument/2006/relationships/hyperlink" Target="https://skytouchtechnology.com/hotels-motivate-employees/" TargetMode="External"/><Relationship Id="rId4" Type="http://schemas.openxmlformats.org/officeDocument/2006/relationships/hyperlink" Target="https://youtu.be/eEdv9bAjB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8" name="Ink 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8" name="Ink 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30" name="Rectangle 2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72AE8-0BC9-6B67-8503-B4D4E6E48F7F}"/>
              </a:ext>
            </a:extLst>
          </p:cNvPr>
          <p:cNvSpPr>
            <a:spLocks noGrp="1"/>
          </p:cNvSpPr>
          <p:nvPr>
            <p:ph type="ctrTitle"/>
          </p:nvPr>
        </p:nvSpPr>
        <p:spPr>
          <a:xfrm>
            <a:off x="1050879" y="609601"/>
            <a:ext cx="4476464" cy="1216024"/>
          </a:xfrm>
        </p:spPr>
        <p:txBody>
          <a:bodyPr vert="horz" lIns="91440" tIns="45720" rIns="91440" bIns="45720" rtlCol="0" anchor="ctr">
            <a:normAutofit/>
          </a:bodyPr>
          <a:lstStyle/>
          <a:p>
            <a:pPr algn="l"/>
            <a:r>
              <a:rPr lang="en-US"/>
              <a:t>Employee Engagement </a:t>
            </a:r>
          </a:p>
        </p:txBody>
      </p:sp>
      <p:sp>
        <p:nvSpPr>
          <p:cNvPr id="3" name="Subtitle 2">
            <a:extLst>
              <a:ext uri="{FF2B5EF4-FFF2-40B4-BE49-F238E27FC236}">
                <a16:creationId xmlns:a16="http://schemas.microsoft.com/office/drawing/2014/main" id="{ECCA807A-F539-2E30-57E3-829AFEED06B4}"/>
              </a:ext>
            </a:extLst>
          </p:cNvPr>
          <p:cNvSpPr>
            <a:spLocks noGrp="1"/>
          </p:cNvSpPr>
          <p:nvPr>
            <p:ph type="subTitle" idx="1"/>
          </p:nvPr>
        </p:nvSpPr>
        <p:spPr>
          <a:xfrm>
            <a:off x="1050879" y="2163685"/>
            <a:ext cx="3875963" cy="4107020"/>
          </a:xfrm>
        </p:spPr>
        <p:txBody>
          <a:bodyPr vert="horz" lIns="91440" tIns="45720" rIns="91440" bIns="45720" rtlCol="0">
            <a:normAutofit/>
          </a:bodyPr>
          <a:lstStyle/>
          <a:p>
            <a:pPr algn="l">
              <a:spcAft>
                <a:spcPts val="800"/>
              </a:spcAft>
            </a:pPr>
            <a:r>
              <a:rPr lang="en-US" b="1" spc="50" dirty="0">
                <a:effectLst/>
              </a:rPr>
              <a:t>Student : Andreea Ioana Boscornea</a:t>
            </a:r>
            <a:endParaRPr lang="en-US" spc="50" dirty="0">
              <a:effectLst/>
            </a:endParaRPr>
          </a:p>
          <a:p>
            <a:pPr algn="l">
              <a:spcAft>
                <a:spcPts val="800"/>
              </a:spcAft>
            </a:pPr>
            <a:r>
              <a:rPr lang="en-US" b="1" spc="50" dirty="0">
                <a:effectLst/>
              </a:rPr>
              <a:t>Student ID number:</a:t>
            </a:r>
            <a:r>
              <a:rPr lang="en-US" spc="50" dirty="0">
                <a:effectLst/>
              </a:rPr>
              <a:t> </a:t>
            </a:r>
            <a:r>
              <a:rPr lang="en-US" b="1" spc="50" dirty="0">
                <a:effectLst/>
              </a:rPr>
              <a:t>2122612</a:t>
            </a:r>
          </a:p>
          <a:p>
            <a:pPr algn="l">
              <a:spcAft>
                <a:spcPts val="800"/>
              </a:spcAft>
            </a:pPr>
            <a:r>
              <a:rPr lang="en-US" b="1" spc="50" dirty="0">
                <a:effectLst/>
              </a:rPr>
              <a:t> Module title: Operating hotel facilities</a:t>
            </a:r>
            <a:endParaRPr lang="en-US" spc="50" dirty="0">
              <a:effectLst/>
            </a:endParaRPr>
          </a:p>
          <a:p>
            <a:pPr algn="l">
              <a:spcAft>
                <a:spcPts val="800"/>
              </a:spcAft>
            </a:pPr>
            <a:r>
              <a:rPr lang="en-US" b="1" spc="50" dirty="0">
                <a:effectLst/>
              </a:rPr>
              <a:t>Lecturer`s name: Muhammad </a:t>
            </a:r>
            <a:r>
              <a:rPr lang="en-US" b="1" spc="50" dirty="0" err="1">
                <a:effectLst/>
              </a:rPr>
              <a:t>Cassamo</a:t>
            </a:r>
            <a:endParaRPr lang="en-US" spc="50" dirty="0">
              <a:effectLst/>
            </a:endParaRPr>
          </a:p>
          <a:p>
            <a:pPr algn="l">
              <a:spcAft>
                <a:spcPts val="800"/>
              </a:spcAft>
            </a:pPr>
            <a:r>
              <a:rPr lang="en-US" b="1" spc="50" dirty="0">
                <a:effectLst/>
              </a:rPr>
              <a:t> </a:t>
            </a:r>
            <a:endParaRPr lang="en-US" spc="50" dirty="0">
              <a:effectLst/>
            </a:endParaRPr>
          </a:p>
          <a:p>
            <a:pPr algn="l"/>
            <a:endParaRPr lang="en-US" spc="50" dirty="0"/>
          </a:p>
        </p:txBody>
      </p:sp>
      <p:pic>
        <p:nvPicPr>
          <p:cNvPr id="18" name="Picture 3" descr="Neon laser lights aligned to form a triangle">
            <a:extLst>
              <a:ext uri="{FF2B5EF4-FFF2-40B4-BE49-F238E27FC236}">
                <a16:creationId xmlns:a16="http://schemas.microsoft.com/office/drawing/2014/main" id="{DA4D534C-9A85-EA6F-F388-B2C4960B1202}"/>
              </a:ext>
            </a:extLst>
          </p:cNvPr>
          <p:cNvPicPr>
            <a:picLocks noChangeAspect="1"/>
          </p:cNvPicPr>
          <p:nvPr/>
        </p:nvPicPr>
        <p:blipFill rotWithShape="1">
          <a:blip r:embed="rId5"/>
          <a:srcRect l="18151" r="18702"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solidFill>
            <a:srgbClr val="FFFFFF">
              <a:shade val="85000"/>
            </a:srgbClr>
          </a:solidFill>
        </p:spPr>
      </p:pic>
    </p:spTree>
    <p:extLst>
      <p:ext uri="{BB962C8B-B14F-4D97-AF65-F5344CB8AC3E}">
        <p14:creationId xmlns:p14="http://schemas.microsoft.com/office/powerpoint/2010/main" val="3945515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0ACF4-91C5-30B6-A072-3A8EF1746E3E}"/>
              </a:ext>
            </a:extLst>
          </p:cNvPr>
          <p:cNvSpPr>
            <a:spLocks noGrp="1"/>
          </p:cNvSpPr>
          <p:nvPr>
            <p:ph type="title"/>
          </p:nvPr>
        </p:nvSpPr>
        <p:spPr>
          <a:xfrm>
            <a:off x="1050879" y="609601"/>
            <a:ext cx="9810604" cy="1723052"/>
          </a:xfrm>
        </p:spPr>
        <p:txBody>
          <a:bodyPr/>
          <a:lstStyle/>
          <a:p>
            <a:r>
              <a:rPr lang="en-GB" b="1" i="0" dirty="0">
                <a:solidFill>
                  <a:srgbClr val="111111"/>
                </a:solidFill>
                <a:effectLst/>
                <a:latin typeface="Cabin-semi-bold"/>
              </a:rPr>
              <a:t>   What is Employee Engagement?</a:t>
            </a:r>
            <a:br>
              <a:rPr lang="en-GB" b="1" i="0" dirty="0">
                <a:solidFill>
                  <a:srgbClr val="111111"/>
                </a:solidFill>
                <a:effectLst/>
                <a:latin typeface="Cabin-semi-bold"/>
              </a:rPr>
            </a:br>
            <a:endParaRPr lang="en-GB" dirty="0"/>
          </a:p>
        </p:txBody>
      </p:sp>
      <p:sp>
        <p:nvSpPr>
          <p:cNvPr id="3" name="Content Placeholder 2">
            <a:extLst>
              <a:ext uri="{FF2B5EF4-FFF2-40B4-BE49-F238E27FC236}">
                <a16:creationId xmlns:a16="http://schemas.microsoft.com/office/drawing/2014/main" id="{45ACD8A8-77E6-EEC6-D85D-CF6D07775151}"/>
              </a:ext>
            </a:extLst>
          </p:cNvPr>
          <p:cNvSpPr>
            <a:spLocks noGrp="1"/>
          </p:cNvSpPr>
          <p:nvPr>
            <p:ph idx="1"/>
          </p:nvPr>
        </p:nvSpPr>
        <p:spPr>
          <a:xfrm>
            <a:off x="1050879" y="2072640"/>
            <a:ext cx="9810604" cy="4181737"/>
          </a:xfrm>
        </p:spPr>
        <p:txBody>
          <a:bodyPr>
            <a:normAutofit/>
          </a:bodyPr>
          <a:lstStyle/>
          <a:p>
            <a:pPr algn="l"/>
            <a:endParaRPr lang="en-GB" b="0" i="0" dirty="0">
              <a:solidFill>
                <a:srgbClr val="111111"/>
              </a:solidFill>
              <a:effectLst/>
              <a:latin typeface="SourceSansPro"/>
            </a:endParaRPr>
          </a:p>
          <a:p>
            <a:r>
              <a:rPr lang="en-US" dirty="0">
                <a:solidFill>
                  <a:srgbClr val="000000"/>
                </a:solidFill>
                <a:latin typeface="Arial" panose="020B0604020202020204" pitchFamily="34" charset="0"/>
                <a:cs typeface="Arial" panose="020B0604020202020204" pitchFamily="34" charset="0"/>
              </a:rPr>
              <a:t>E</a:t>
            </a:r>
            <a:r>
              <a:rPr lang="en-US" sz="2000" dirty="0">
                <a:solidFill>
                  <a:srgbClr val="000000"/>
                </a:solidFill>
                <a:latin typeface="Arial" panose="020B0604020202020204" pitchFamily="34" charset="0"/>
                <a:cs typeface="Arial" panose="020B0604020202020204" pitchFamily="34" charset="0"/>
              </a:rPr>
              <a:t>mployee engagement is the </a:t>
            </a:r>
            <a:r>
              <a:rPr lang="en-US" dirty="0">
                <a:solidFill>
                  <a:srgbClr val="000000"/>
                </a:solidFill>
                <a:latin typeface="Arial" panose="020B0604020202020204" pitchFamily="34" charset="0"/>
                <a:cs typeface="Arial" panose="020B0604020202020204" pitchFamily="34" charset="0"/>
              </a:rPr>
              <a:t>measure</a:t>
            </a:r>
            <a:r>
              <a:rPr lang="en-US" sz="2000" dirty="0">
                <a:solidFill>
                  <a:srgbClr val="000000"/>
                </a:solidFill>
                <a:latin typeface="Arial" panose="020B0604020202020204" pitchFamily="34" charset="0"/>
                <a:cs typeface="Arial" panose="020B0604020202020204" pitchFamily="34" charset="0"/>
              </a:rPr>
              <a:t> of mental and emotional obligation that an employee has to their job</a:t>
            </a:r>
            <a:r>
              <a:rPr lang="en-US" dirty="0">
                <a:solidFill>
                  <a:srgbClr val="000000"/>
                </a:solidFill>
                <a:latin typeface="Arial" panose="020B0604020202020204" pitchFamily="34" charset="0"/>
                <a:cs typeface="Arial" panose="020B0604020202020204" pitchFamily="34" charset="0"/>
              </a:rPr>
              <a:t>.</a:t>
            </a:r>
            <a:endParaRPr lang="en-US" sz="2000" dirty="0">
              <a:solidFill>
                <a:srgbClr val="000000"/>
              </a:solidFill>
              <a:latin typeface="Arial" panose="020B0604020202020204" pitchFamily="34" charset="0"/>
              <a:cs typeface="Arial" panose="020B0604020202020204" pitchFamily="34" charset="0"/>
            </a:endParaRPr>
          </a:p>
          <a:p>
            <a:r>
              <a:rPr lang="en-GB" b="0" i="0" dirty="0">
                <a:solidFill>
                  <a:srgbClr val="111111"/>
                </a:solidFill>
                <a:effectLst/>
                <a:latin typeface="Arial" panose="020B0604020202020204" pitchFamily="34" charset="0"/>
                <a:cs typeface="Arial" panose="020B0604020202020204" pitchFamily="34" charset="0"/>
              </a:rPr>
              <a:t>Employee engagement is a </a:t>
            </a:r>
            <a:r>
              <a:rPr lang="en-GB" dirty="0">
                <a:solidFill>
                  <a:srgbClr val="111111"/>
                </a:solidFill>
                <a:latin typeface="Arial" panose="020B0604020202020204" pitchFamily="34" charset="0"/>
                <a:cs typeface="Arial" panose="020B0604020202020204" pitchFamily="34" charset="0"/>
              </a:rPr>
              <a:t>human resource</a:t>
            </a:r>
            <a:r>
              <a:rPr lang="en-GB" b="0" i="0" dirty="0">
                <a:solidFill>
                  <a:srgbClr val="111111"/>
                </a:solidFill>
                <a:effectLst/>
                <a:latin typeface="Arial" panose="020B0604020202020204" pitchFamily="34" charset="0"/>
                <a:cs typeface="Arial" panose="020B0604020202020204" pitchFamily="34" charset="0"/>
              </a:rPr>
              <a:t> theory that describes the level of interest and dedication </a:t>
            </a:r>
            <a:r>
              <a:rPr lang="en-GB" dirty="0">
                <a:solidFill>
                  <a:srgbClr val="111111"/>
                </a:solidFill>
                <a:latin typeface="Arial" panose="020B0604020202020204" pitchFamily="34" charset="0"/>
                <a:cs typeface="Arial" panose="020B0604020202020204" pitchFamily="34" charset="0"/>
              </a:rPr>
              <a:t>an employee</a:t>
            </a:r>
            <a:r>
              <a:rPr lang="en-GB" b="0" i="0" dirty="0">
                <a:solidFill>
                  <a:srgbClr val="111111"/>
                </a:solidFill>
                <a:effectLst/>
                <a:latin typeface="Arial" panose="020B0604020202020204" pitchFamily="34" charset="0"/>
                <a:cs typeface="Arial" panose="020B0604020202020204" pitchFamily="34" charset="0"/>
              </a:rPr>
              <a:t> has to their job.</a:t>
            </a:r>
          </a:p>
          <a:p>
            <a:r>
              <a:rPr lang="en-GB" dirty="0">
                <a:solidFill>
                  <a:srgbClr val="111111"/>
                </a:solidFill>
                <a:latin typeface="Arial" panose="020B0604020202020204" pitchFamily="34" charset="0"/>
                <a:cs typeface="Arial" panose="020B0604020202020204" pitchFamily="34" charset="0"/>
              </a:rPr>
              <a:t>When the employees care about their job the business productivity rise so the employee effort always make a difference in the business productivity</a:t>
            </a:r>
            <a:endParaRPr lang="en-GB" b="0" i="0" dirty="0">
              <a:solidFill>
                <a:srgbClr val="111111"/>
              </a:solidFill>
              <a:effectLst/>
              <a:latin typeface="Arial" panose="020B0604020202020204" pitchFamily="34" charset="0"/>
              <a:cs typeface="Arial" panose="020B0604020202020204" pitchFamily="34" charset="0"/>
            </a:endParaRPr>
          </a:p>
          <a:p>
            <a:pPr marL="0" indent="0">
              <a:buNone/>
            </a:pPr>
            <a:r>
              <a:rPr lang="en-GB" dirty="0">
                <a:solidFill>
                  <a:srgbClr val="111111"/>
                </a:solidFill>
                <a:latin typeface="Arial" panose="020B0604020202020204" pitchFamily="34" charset="0"/>
                <a:cs typeface="Arial" panose="020B0604020202020204" pitchFamily="34" charset="0"/>
              </a:rPr>
              <a:t>   </a:t>
            </a:r>
            <a:endParaRPr lang="en-GB" b="0" i="0" dirty="0">
              <a:solidFill>
                <a:srgbClr val="111111"/>
              </a:solidFill>
              <a:effectLst/>
              <a:latin typeface="Arial" panose="020B0604020202020204" pitchFamily="34" charset="0"/>
              <a:cs typeface="Arial" panose="020B0604020202020204" pitchFamily="34" charset="0"/>
            </a:endParaRPr>
          </a:p>
          <a:p>
            <a:r>
              <a:rPr lang="en-GB" b="0" i="0" dirty="0">
                <a:solidFill>
                  <a:srgbClr val="111111"/>
                </a:solidFill>
                <a:effectLst/>
                <a:latin typeface="Arial" panose="020B0604020202020204" pitchFamily="34" charset="0"/>
                <a:cs typeface="Arial" panose="020B0604020202020204" pitchFamily="34" charset="0"/>
              </a:rPr>
              <a:t> Engaged employee is more the paid end of the month</a:t>
            </a:r>
            <a:r>
              <a:rPr lang="en-GB" dirty="0">
                <a:solidFill>
                  <a:srgbClr val="111111"/>
                </a:solidFill>
                <a:latin typeface="Arial" panose="020B0604020202020204" pitchFamily="34" charset="0"/>
                <a:cs typeface="Arial" panose="020B0604020202020204" pitchFamily="34" charset="0"/>
              </a:rPr>
              <a:t>, they are the instrument to a successful business</a:t>
            </a:r>
            <a:endParaRPr lang="en-GB"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77330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A8E48A-BA8A-B2F0-F3B1-735EAF73EABE}"/>
              </a:ext>
            </a:extLst>
          </p:cNvPr>
          <p:cNvSpPr>
            <a:spLocks noGrp="1"/>
          </p:cNvSpPr>
          <p:nvPr>
            <p:ph type="title"/>
          </p:nvPr>
        </p:nvSpPr>
        <p:spPr>
          <a:xfrm>
            <a:off x="1050879" y="609601"/>
            <a:ext cx="9810604" cy="1216024"/>
          </a:xfrm>
        </p:spPr>
        <p:txBody>
          <a:bodyPr vert="horz" lIns="91440" tIns="45720" rIns="91440" bIns="45720" rtlCol="0" anchor="ctr">
            <a:normAutofit/>
          </a:bodyPr>
          <a:lstStyle/>
          <a:p>
            <a:r>
              <a:rPr lang="en-US" sz="2800" b="0" i="0">
                <a:effectLst/>
              </a:rPr>
              <a:t>    Employee</a:t>
            </a:r>
            <a:br>
              <a:rPr lang="en-US" sz="2800" b="0" i="0">
                <a:effectLst/>
              </a:rPr>
            </a:br>
            <a:r>
              <a:rPr lang="en-US" sz="2800" b="0" i="0">
                <a:effectLst/>
              </a:rPr>
              <a:t>  engagement</a:t>
            </a:r>
            <a:endParaRPr lang="en-US" sz="2800"/>
          </a:p>
        </p:txBody>
      </p:sp>
      <p:sp>
        <p:nvSpPr>
          <p:cNvPr id="4" name="Text Placeholder 3">
            <a:extLst>
              <a:ext uri="{FF2B5EF4-FFF2-40B4-BE49-F238E27FC236}">
                <a16:creationId xmlns:a16="http://schemas.microsoft.com/office/drawing/2014/main" id="{E5EA6B0C-0E13-137F-C4B4-3A64F30E3E0D}"/>
              </a:ext>
            </a:extLst>
          </p:cNvPr>
          <p:cNvSpPr>
            <a:spLocks noGrp="1"/>
          </p:cNvSpPr>
          <p:nvPr>
            <p:ph type="body" sz="half" idx="2"/>
          </p:nvPr>
        </p:nvSpPr>
        <p:spPr>
          <a:xfrm>
            <a:off x="1050879" y="2296161"/>
            <a:ext cx="4788505" cy="3846012"/>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In the hospitality sector, the employees are the core brand ambassadors, customers service is driven</a:t>
            </a:r>
            <a:r>
              <a:rPr lang="en-US" b="0" i="0" dirty="0">
                <a:effectLst/>
                <a:latin typeface="Arial" panose="020B0604020202020204" pitchFamily="34" charset="0"/>
                <a:cs typeface="Arial" panose="020B0604020202020204" pitchFamily="34" charset="0"/>
              </a:rPr>
              <a:t>. Just a small mistake can make the difference between a happy or an unhappy guest. Trained employees are more experienced in providing great customer service, and the way to keep the employee satisfied with the job is to keep them engaged.</a:t>
            </a:r>
          </a:p>
          <a:p>
            <a:br>
              <a:rPr lang="en-US" dirty="0"/>
            </a:br>
            <a:endParaRPr lang="en-US" dirty="0"/>
          </a:p>
        </p:txBody>
      </p:sp>
      <p:pic>
        <p:nvPicPr>
          <p:cNvPr id="6" name="Content Placeholder 5" descr="A group of people holding a sign">
            <a:extLst>
              <a:ext uri="{FF2B5EF4-FFF2-40B4-BE49-F238E27FC236}">
                <a16:creationId xmlns:a16="http://schemas.microsoft.com/office/drawing/2014/main" id="{C4B0A074-DE10-AE24-A1EC-D0A49DC43E1B}"/>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50426" y="2309000"/>
            <a:ext cx="4788505" cy="3184355"/>
          </a:xfrm>
          <a:prstGeom prst="rect">
            <a:avLst/>
          </a:prstGeom>
        </p:spPr>
      </p:pic>
      <p:sp>
        <p:nvSpPr>
          <p:cNvPr id="19" name="Freeform: Shape 18">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2110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5A3682F-509F-5BE6-2EC6-F86BC5DA0B20}"/>
              </a:ext>
            </a:extLst>
          </p:cNvPr>
          <p:cNvSpPr>
            <a:spLocks noGrp="1"/>
          </p:cNvSpPr>
          <p:nvPr>
            <p:ph type="title"/>
          </p:nvPr>
        </p:nvSpPr>
        <p:spPr>
          <a:xfrm>
            <a:off x="1050879" y="609601"/>
            <a:ext cx="4476464" cy="1216024"/>
          </a:xfrm>
        </p:spPr>
        <p:txBody>
          <a:bodyPr>
            <a:normAutofit/>
          </a:bodyPr>
          <a:lstStyle/>
          <a:p>
            <a:pPr>
              <a:lnSpc>
                <a:spcPct val="100000"/>
              </a:lnSpc>
            </a:pPr>
            <a:r>
              <a:rPr lang="en-GB" sz="1500" dirty="0"/>
              <a:t>           </a:t>
            </a:r>
            <a:br>
              <a:rPr lang="en-GB" sz="1500" dirty="0"/>
            </a:br>
            <a:r>
              <a:rPr lang="en-GB" sz="1500" dirty="0"/>
              <a:t> How to Increase  the employee  engagement                                 </a:t>
            </a:r>
            <a:br>
              <a:rPr lang="en-GB" sz="1500" dirty="0"/>
            </a:br>
            <a:endParaRPr lang="en-GB" sz="1500" dirty="0"/>
          </a:p>
        </p:txBody>
      </p:sp>
      <p:sp>
        <p:nvSpPr>
          <p:cNvPr id="3" name="Content Placeholder 2">
            <a:extLst>
              <a:ext uri="{FF2B5EF4-FFF2-40B4-BE49-F238E27FC236}">
                <a16:creationId xmlns:a16="http://schemas.microsoft.com/office/drawing/2014/main" id="{41B08859-BD9C-A242-1ADF-B1460CB4B813}"/>
              </a:ext>
            </a:extLst>
          </p:cNvPr>
          <p:cNvSpPr>
            <a:spLocks noGrp="1"/>
          </p:cNvSpPr>
          <p:nvPr>
            <p:ph idx="1"/>
          </p:nvPr>
        </p:nvSpPr>
        <p:spPr>
          <a:xfrm>
            <a:off x="1050879" y="1704975"/>
            <a:ext cx="3875963" cy="5153024"/>
          </a:xfrm>
        </p:spPr>
        <p:txBody>
          <a:bodyPr>
            <a:normAutofit/>
          </a:bodyPr>
          <a:lstStyle/>
          <a:p>
            <a:pPr>
              <a:lnSpc>
                <a:spcPct val="90000"/>
              </a:lnSpc>
              <a:buFont typeface="Arial" panose="020B0604020202020204" pitchFamily="34" charset="0"/>
              <a:buChar char="•"/>
            </a:pPr>
            <a:endParaRPr lang="en-GB" sz="1000" b="0" i="0" dirty="0">
              <a:effectLst/>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 By making the  workplace  a more fun environment, will help employees to love where they work</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Identify your employees with recompenses when they do meet the targets or when they get a nice compliment from the guest</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Training </a:t>
            </a:r>
            <a:r>
              <a:rPr lang="en-GB" sz="1000" dirty="0">
                <a:latin typeface="Arial" panose="020B0604020202020204" pitchFamily="34" charset="0"/>
                <a:cs typeface="Arial" panose="020B0604020202020204" pitchFamily="34" charset="0"/>
              </a:rPr>
              <a:t>is very important</a:t>
            </a:r>
            <a:r>
              <a:rPr lang="en-GB" sz="1000" b="0" i="0" dirty="0">
                <a:effectLst/>
                <a:latin typeface="Arial" panose="020B0604020202020204" pitchFamily="34" charset="0"/>
                <a:cs typeface="Arial" panose="020B0604020202020204" pitchFamily="34" charset="0"/>
              </a:rPr>
              <a:t>. Being properly trained </a:t>
            </a:r>
            <a:r>
              <a:rPr lang="en-GB" sz="1000" dirty="0">
                <a:latin typeface="Arial" panose="020B0604020202020204" pitchFamily="34" charset="0"/>
                <a:cs typeface="Arial" panose="020B0604020202020204" pitchFamily="34" charset="0"/>
              </a:rPr>
              <a:t>the</a:t>
            </a:r>
            <a:r>
              <a:rPr lang="en-GB" sz="1000" b="0" i="0" dirty="0">
                <a:effectLst/>
                <a:latin typeface="Arial" panose="020B0604020202020204" pitchFamily="34" charset="0"/>
                <a:cs typeface="Arial" panose="020B0604020202020204" pitchFamily="34" charset="0"/>
              </a:rPr>
              <a:t> employees are more confident to do a good job, and even go the extra mile in helping the guest or other staff member</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Share the </a:t>
            </a:r>
            <a:r>
              <a:rPr lang="en-GB" sz="1000" dirty="0">
                <a:latin typeface="Arial" panose="020B0604020202020204" pitchFamily="34" charset="0"/>
                <a:cs typeface="Arial" panose="020B0604020202020204" pitchFamily="34" charset="0"/>
              </a:rPr>
              <a:t>business’s</a:t>
            </a:r>
            <a:r>
              <a:rPr lang="en-GB" sz="1000" b="0" i="0" dirty="0">
                <a:effectLst/>
                <a:latin typeface="Arial" panose="020B0604020202020204" pitchFamily="34" charset="0"/>
                <a:cs typeface="Arial" panose="020B0604020202020204" pitchFamily="34" charset="0"/>
              </a:rPr>
              <a:t> success by letting the employees know how the </a:t>
            </a:r>
            <a:r>
              <a:rPr lang="en-GB" sz="1000" dirty="0">
                <a:latin typeface="Arial" panose="020B0604020202020204" pitchFamily="34" charset="0"/>
                <a:cs typeface="Arial" panose="020B0604020202020204" pitchFamily="34" charset="0"/>
              </a:rPr>
              <a:t>business</a:t>
            </a:r>
            <a:r>
              <a:rPr lang="en-GB" sz="1000" b="0" i="0" dirty="0">
                <a:effectLst/>
                <a:latin typeface="Arial" panose="020B0604020202020204" pitchFamily="34" charset="0"/>
                <a:cs typeface="Arial" panose="020B0604020202020204" pitchFamily="34" charset="0"/>
              </a:rPr>
              <a:t> is doing.</a:t>
            </a:r>
          </a:p>
          <a:p>
            <a:pPr>
              <a:lnSpc>
                <a:spcPct val="90000"/>
              </a:lnSpc>
              <a:buFont typeface="Arial" panose="020B0604020202020204" pitchFamily="34" charset="0"/>
              <a:buChar char="•"/>
            </a:pPr>
            <a:r>
              <a:rPr lang="en-GB" sz="1000" dirty="0">
                <a:latin typeface="Arial" panose="020B0604020202020204" pitchFamily="34" charset="0"/>
                <a:cs typeface="Arial" panose="020B0604020202020204" pitchFamily="34" charset="0"/>
              </a:rPr>
              <a:t>Having regular team events will build a strong team environment</a:t>
            </a:r>
            <a:endParaRPr lang="en-GB" sz="1000" b="0" i="0" dirty="0">
              <a:effectLst/>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Make sure that the employees have all that they need to perform their best</a:t>
            </a:r>
            <a:r>
              <a:rPr lang="en-GB" sz="1000" dirty="0">
                <a:latin typeface="Arial" panose="020B0604020202020204" pitchFamily="34" charset="0"/>
                <a:cs typeface="Arial" panose="020B0604020202020204" pitchFamily="34" charset="0"/>
              </a:rPr>
              <a:t> for example</a:t>
            </a:r>
            <a:r>
              <a:rPr lang="en-GB" sz="1000" b="0" i="0" dirty="0">
                <a:effectLst/>
                <a:latin typeface="Arial" panose="020B0604020202020204" pitchFamily="34" charset="0"/>
                <a:cs typeface="Arial" panose="020B0604020202020204" pitchFamily="34" charset="0"/>
              </a:rPr>
              <a:t> extra pens and paper at the reception desk.</a:t>
            </a:r>
          </a:p>
          <a:p>
            <a:pPr marL="0" indent="0">
              <a:lnSpc>
                <a:spcPct val="90000"/>
              </a:lnSpc>
              <a:buNone/>
            </a:pPr>
            <a:endParaRPr lang="en-GB" sz="1000" b="0" i="0" dirty="0">
              <a:effectLst/>
              <a:latin typeface="Arial" panose="020B0604020202020204" pitchFamily="34" charset="0"/>
              <a:cs typeface="Arial" panose="020B0604020202020204" pitchFamily="34" charset="0"/>
            </a:endParaRPr>
          </a:p>
          <a:p>
            <a:pPr>
              <a:lnSpc>
                <a:spcPct val="90000"/>
              </a:lnSpc>
            </a:pPr>
            <a:endParaRPr lang="en-GB" sz="800" dirty="0"/>
          </a:p>
        </p:txBody>
      </p:sp>
      <p:pic>
        <p:nvPicPr>
          <p:cNvPr id="8" name="Picture 7" descr="Hands holding each other's wrists and interlinked to form a circle">
            <a:extLst>
              <a:ext uri="{FF2B5EF4-FFF2-40B4-BE49-F238E27FC236}">
                <a16:creationId xmlns:a16="http://schemas.microsoft.com/office/drawing/2014/main" id="{6760B947-9A4F-7B93-CFAD-9427402B1CE1}"/>
              </a:ext>
            </a:extLst>
          </p:cNvPr>
          <p:cNvPicPr>
            <a:picLocks noChangeAspect="1"/>
          </p:cNvPicPr>
          <p:nvPr/>
        </p:nvPicPr>
        <p:blipFill rotWithShape="1">
          <a:blip r:embed="rId2"/>
          <a:srcRect l="18096" r="1446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985485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9A10F-BB1D-976C-A1C9-C488409ADFC5}"/>
              </a:ext>
            </a:extLst>
          </p:cNvPr>
          <p:cNvSpPr>
            <a:spLocks noGrp="1"/>
          </p:cNvSpPr>
          <p:nvPr>
            <p:ph type="title"/>
          </p:nvPr>
        </p:nvSpPr>
        <p:spPr/>
        <p:txBody>
          <a:bodyPr>
            <a:normAutofit fontScale="90000"/>
          </a:bodyPr>
          <a:lstStyle/>
          <a:p>
            <a:r>
              <a:rPr lang="en-GB" b="0" i="0" dirty="0">
                <a:solidFill>
                  <a:schemeClr val="tx1"/>
                </a:solidFill>
                <a:effectLst/>
                <a:latin typeface="Walsheim"/>
              </a:rPr>
              <a:t>Why is employee engagement in hospitality important?</a:t>
            </a:r>
            <a:br>
              <a:rPr lang="en-GB" b="0" i="0" dirty="0">
                <a:solidFill>
                  <a:schemeClr val="tx1"/>
                </a:solidFill>
                <a:effectLst/>
                <a:latin typeface="Walsheim"/>
              </a:rPr>
            </a:br>
            <a:endParaRPr lang="en-GB" dirty="0">
              <a:solidFill>
                <a:schemeClr val="tx1"/>
              </a:solidFill>
            </a:endParaRPr>
          </a:p>
        </p:txBody>
      </p:sp>
      <p:graphicFrame>
        <p:nvGraphicFramePr>
          <p:cNvPr id="6" name="Content Placeholder 2">
            <a:extLst>
              <a:ext uri="{FF2B5EF4-FFF2-40B4-BE49-F238E27FC236}">
                <a16:creationId xmlns:a16="http://schemas.microsoft.com/office/drawing/2014/main" id="{2AB132A6-EB9E-5874-1427-71B21EA1C785}"/>
              </a:ext>
            </a:extLst>
          </p:cNvPr>
          <p:cNvGraphicFramePr>
            <a:graphicFrameLocks noGrp="1"/>
          </p:cNvGraphicFramePr>
          <p:nvPr>
            <p:ph idx="1"/>
          </p:nvPr>
        </p:nvGraphicFramePr>
        <p:xfrm>
          <a:off x="5481637" y="457200"/>
          <a:ext cx="5562601"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55B59152-28C3-7268-1598-3A9018EA8714}"/>
              </a:ext>
            </a:extLst>
          </p:cNvPr>
          <p:cNvSpPr>
            <a:spLocks noGrp="1"/>
          </p:cNvSpPr>
          <p:nvPr>
            <p:ph type="body" sz="half" idx="2"/>
          </p:nvPr>
        </p:nvSpPr>
        <p:spPr>
          <a:xfrm>
            <a:off x="1063633" y="2631883"/>
            <a:ext cx="4170355" cy="4026091"/>
          </a:xfrm>
        </p:spPr>
        <p:txBody>
          <a:bodyPr/>
          <a:lstStyle/>
          <a:p>
            <a:endParaRPr lang="en-GB" dirty="0"/>
          </a:p>
        </p:txBody>
      </p:sp>
      <p:pic>
        <p:nvPicPr>
          <p:cNvPr id="7" name="Picture 6" descr="A group of people in clothing">
            <a:extLst>
              <a:ext uri="{FF2B5EF4-FFF2-40B4-BE49-F238E27FC236}">
                <a16:creationId xmlns:a16="http://schemas.microsoft.com/office/drawing/2014/main" id="{83A6CF8C-879B-2B38-60C3-5F8D865A065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63633" y="1990726"/>
            <a:ext cx="4170355" cy="4410074"/>
          </a:xfrm>
          <a:prstGeom prst="rect">
            <a:avLst/>
          </a:prstGeom>
        </p:spPr>
      </p:pic>
    </p:spTree>
    <p:extLst>
      <p:ext uri="{BB962C8B-B14F-4D97-AF65-F5344CB8AC3E}">
        <p14:creationId xmlns:p14="http://schemas.microsoft.com/office/powerpoint/2010/main" val="246160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8AB107-87DB-EFEB-2A9A-E574C556D005}"/>
              </a:ext>
            </a:extLst>
          </p:cNvPr>
          <p:cNvSpPr>
            <a:spLocks noGrp="1"/>
          </p:cNvSpPr>
          <p:nvPr>
            <p:ph type="title"/>
          </p:nvPr>
        </p:nvSpPr>
        <p:spPr>
          <a:xfrm>
            <a:off x="1050879" y="609600"/>
            <a:ext cx="5562706" cy="1426234"/>
          </a:xfrm>
        </p:spPr>
        <p:txBody>
          <a:bodyPr>
            <a:normAutofit/>
          </a:bodyPr>
          <a:lstStyle/>
          <a:p>
            <a:pPr>
              <a:lnSpc>
                <a:spcPct val="100000"/>
              </a:lnSpc>
            </a:pPr>
            <a:r>
              <a:rPr lang="en-GB" sz="2000" b="0" i="0">
                <a:effectLst/>
                <a:latin typeface="Walsheim"/>
              </a:rPr>
              <a:t>5 ways to improve employee engagement in your hotel</a:t>
            </a:r>
            <a:br>
              <a:rPr lang="en-GB" sz="2000" b="0" i="0">
                <a:effectLst/>
                <a:latin typeface="Walsheim"/>
              </a:rPr>
            </a:br>
            <a:endParaRPr lang="en-GB" sz="2000"/>
          </a:p>
        </p:txBody>
      </p:sp>
      <p:sp>
        <p:nvSpPr>
          <p:cNvPr id="3" name="Content Placeholder 2">
            <a:extLst>
              <a:ext uri="{FF2B5EF4-FFF2-40B4-BE49-F238E27FC236}">
                <a16:creationId xmlns:a16="http://schemas.microsoft.com/office/drawing/2014/main" id="{C9C04FE9-CED9-2DF8-335C-44019049E060}"/>
              </a:ext>
            </a:extLst>
          </p:cNvPr>
          <p:cNvSpPr>
            <a:spLocks noGrp="1"/>
          </p:cNvSpPr>
          <p:nvPr>
            <p:ph idx="1"/>
          </p:nvPr>
        </p:nvSpPr>
        <p:spPr>
          <a:xfrm>
            <a:off x="1050879" y="2357567"/>
            <a:ext cx="5216426" cy="3896810"/>
          </a:xfrm>
        </p:spPr>
        <p:txBody>
          <a:bodyPr>
            <a:normAutofit/>
          </a:bodyPr>
          <a:lstStyle/>
          <a:p>
            <a:r>
              <a:rPr lang="en-GB" b="0" i="0" dirty="0">
                <a:effectLst/>
                <a:latin typeface="Walsheim"/>
              </a:rPr>
              <a:t>1. Provide regular feedback and praise</a:t>
            </a:r>
          </a:p>
          <a:p>
            <a:r>
              <a:rPr lang="en-GB" b="0" i="0" dirty="0">
                <a:effectLst/>
                <a:latin typeface="Walsheim"/>
              </a:rPr>
              <a:t>2. Focus on direct managerial relationships</a:t>
            </a:r>
          </a:p>
          <a:p>
            <a:r>
              <a:rPr lang="en-GB" b="0" i="0" dirty="0">
                <a:effectLst/>
                <a:latin typeface="Walsheim"/>
              </a:rPr>
              <a:t>3. Enable career development</a:t>
            </a:r>
          </a:p>
          <a:p>
            <a:r>
              <a:rPr lang="en-GB" b="0" i="0" dirty="0">
                <a:effectLst/>
                <a:latin typeface="Walsheim"/>
              </a:rPr>
              <a:t>4. Make your values clear</a:t>
            </a:r>
          </a:p>
          <a:p>
            <a:r>
              <a:rPr lang="en-GB" b="0" i="0" dirty="0">
                <a:effectLst/>
                <a:latin typeface="Walsheim"/>
              </a:rPr>
              <a:t>5. Use technology</a:t>
            </a:r>
          </a:p>
          <a:p>
            <a:pPr marL="0" indent="0">
              <a:buNone/>
            </a:pPr>
            <a:endParaRPr lang="en-GB" dirty="0"/>
          </a:p>
        </p:txBody>
      </p:sp>
      <p:pic>
        <p:nvPicPr>
          <p:cNvPr id="7" name="Graphic 6" descr="Connections">
            <a:extLst>
              <a:ext uri="{FF2B5EF4-FFF2-40B4-BE49-F238E27FC236}">
                <a16:creationId xmlns:a16="http://schemas.microsoft.com/office/drawing/2014/main" id="{7ED4856A-278F-75A2-6ECC-7DEA2407F7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53784" y="1460843"/>
            <a:ext cx="3951737" cy="3951737"/>
          </a:xfrm>
          <a:prstGeom prst="rect">
            <a:avLst/>
          </a:prstGeom>
        </p:spPr>
      </p:pic>
    </p:spTree>
    <p:extLst>
      <p:ext uri="{BB962C8B-B14F-4D97-AF65-F5344CB8AC3E}">
        <p14:creationId xmlns:p14="http://schemas.microsoft.com/office/powerpoint/2010/main" val="3221167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5A6C-EC23-3FD7-71A8-83686DB91CA3}"/>
              </a:ext>
            </a:extLst>
          </p:cNvPr>
          <p:cNvSpPr>
            <a:spLocks noGrp="1"/>
          </p:cNvSpPr>
          <p:nvPr>
            <p:ph type="title"/>
          </p:nvPr>
        </p:nvSpPr>
        <p:spPr/>
        <p:txBody>
          <a:bodyPr/>
          <a:lstStyle/>
          <a:p>
            <a:endParaRPr lang="en-GB"/>
          </a:p>
        </p:txBody>
      </p:sp>
      <p:graphicFrame>
        <p:nvGraphicFramePr>
          <p:cNvPr id="15" name="Content Placeholder 2">
            <a:extLst>
              <a:ext uri="{FF2B5EF4-FFF2-40B4-BE49-F238E27FC236}">
                <a16:creationId xmlns:a16="http://schemas.microsoft.com/office/drawing/2014/main" id="{5CA09753-73FB-C5BA-3DA7-2E59D536C9B2}"/>
              </a:ext>
            </a:extLst>
          </p:cNvPr>
          <p:cNvGraphicFramePr>
            <a:graphicFrameLocks noGrp="1"/>
          </p:cNvGraphicFramePr>
          <p:nvPr>
            <p:ph idx="1"/>
            <p:extLst>
              <p:ext uri="{D42A27DB-BD31-4B8C-83A1-F6EECF244321}">
                <p14:modId xmlns:p14="http://schemas.microsoft.com/office/powerpoint/2010/main" val="3428817843"/>
              </p:ext>
            </p:extLst>
          </p:nvPr>
        </p:nvGraphicFramePr>
        <p:xfrm>
          <a:off x="722016" y="1819646"/>
          <a:ext cx="9810604" cy="4428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3538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4" name="Picture 7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76" name="Ink 7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76" name="Ink 7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78" name="Rectangle 77">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C5D214F-00D3-8B01-4EE4-3F89A6B541A8}"/>
              </a:ext>
            </a:extLst>
          </p:cNvPr>
          <p:cNvSpPr>
            <a:spLocks noGrp="1"/>
          </p:cNvSpPr>
          <p:nvPr>
            <p:ph type="title"/>
          </p:nvPr>
        </p:nvSpPr>
        <p:spPr>
          <a:xfrm>
            <a:off x="4683761" y="609601"/>
            <a:ext cx="6177722" cy="1216024"/>
          </a:xfrm>
        </p:spPr>
        <p:txBody>
          <a:bodyPr vert="horz" lIns="91440" tIns="45720" rIns="91440" bIns="45720" rtlCol="0" anchor="ctr">
            <a:normAutofit/>
          </a:bodyPr>
          <a:lstStyle/>
          <a:p>
            <a:r>
              <a:rPr lang="en-US" sz="2800" dirty="0"/>
              <a:t>The Khan MODEL</a:t>
            </a:r>
          </a:p>
        </p:txBody>
      </p:sp>
      <p:sp>
        <p:nvSpPr>
          <p:cNvPr id="80" name="Freeform: Shape 79">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Placeholder 9" descr="Diagram&#10;&#10;Description automatically generated">
            <a:extLst>
              <a:ext uri="{FF2B5EF4-FFF2-40B4-BE49-F238E27FC236}">
                <a16:creationId xmlns:a16="http://schemas.microsoft.com/office/drawing/2014/main" id="{005DC259-5707-F9D1-3785-F10AA26F5EED}"/>
              </a:ext>
            </a:extLst>
          </p:cNvPr>
          <p:cNvPicPr>
            <a:picLocks noGrp="1" noChangeAspect="1"/>
          </p:cNvPicPr>
          <p:nvPr>
            <p:ph type="pic" idx="1"/>
          </p:nvPr>
        </p:nvPicPr>
        <p:blipFill rotWithShape="1">
          <a:blip r:embed="rId5"/>
          <a:stretch/>
        </p:blipFill>
        <p:spPr>
          <a:xfrm>
            <a:off x="723900" y="2329344"/>
            <a:ext cx="3391756" cy="2603172"/>
          </a:xfrm>
          <a:prstGeom prst="rect">
            <a:avLst/>
          </a:prstGeom>
        </p:spPr>
      </p:pic>
      <p:sp>
        <p:nvSpPr>
          <p:cNvPr id="75" name="Text Placeholder 5">
            <a:extLst>
              <a:ext uri="{FF2B5EF4-FFF2-40B4-BE49-F238E27FC236}">
                <a16:creationId xmlns:a16="http://schemas.microsoft.com/office/drawing/2014/main" id="{CF704D33-DBF9-2412-C481-0B4099F12C9B}"/>
              </a:ext>
            </a:extLst>
          </p:cNvPr>
          <p:cNvSpPr>
            <a:spLocks noGrp="1"/>
          </p:cNvSpPr>
          <p:nvPr>
            <p:ph type="body" sz="half" idx="2"/>
          </p:nvPr>
        </p:nvSpPr>
        <p:spPr>
          <a:xfrm>
            <a:off x="4683761" y="2225039"/>
            <a:ext cx="6177722" cy="4029337"/>
          </a:xfrm>
        </p:spPr>
        <p:txBody>
          <a:bodyPr vert="horz" lIns="91440" tIns="45720" rIns="91440" bIns="45720" rtlCol="0">
            <a:normAutofit/>
          </a:bodyPr>
          <a:lstStyle/>
          <a:p>
            <a:pPr>
              <a:lnSpc>
                <a:spcPct val="90000"/>
              </a:lnSpc>
            </a:pPr>
            <a:r>
              <a:rPr lang="en-US" sz="1500" b="0" i="0" dirty="0">
                <a:effectLst/>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O</a:t>
            </a:r>
            <a:r>
              <a:rPr lang="en-US" sz="1500" b="0" i="0" dirty="0">
                <a:effectLst/>
                <a:latin typeface="Arial" panose="020B0604020202020204" pitchFamily="34" charset="0"/>
                <a:cs typeface="Arial" panose="020B0604020202020204" pitchFamily="34" charset="0"/>
              </a:rPr>
              <a:t>ne of the primary researchers that recognized the concept of employee engagement </a:t>
            </a:r>
            <a:r>
              <a:rPr lang="en-US" sz="1500" dirty="0">
                <a:latin typeface="Arial" panose="020B0604020202020204" pitchFamily="34" charset="0"/>
                <a:cs typeface="Arial" panose="020B0604020202020204" pitchFamily="34" charset="0"/>
              </a:rPr>
              <a:t>was </a:t>
            </a:r>
            <a:r>
              <a:rPr lang="en-US" sz="1500" b="0" i="0" dirty="0">
                <a:effectLst/>
                <a:latin typeface="Arial" panose="020B0604020202020204" pitchFamily="34" charset="0"/>
                <a:cs typeface="Arial" panose="020B0604020202020204" pitchFamily="34" charset="0"/>
              </a:rPr>
              <a:t> </a:t>
            </a:r>
            <a:r>
              <a:rPr lang="en-US" sz="1500" b="0" i="0" dirty="0" err="1">
                <a:effectLst/>
                <a:latin typeface="Arial" panose="020B0604020202020204" pitchFamily="34" charset="0"/>
                <a:cs typeface="Arial" panose="020B0604020202020204" pitchFamily="34" charset="0"/>
              </a:rPr>
              <a:t>Wiliam</a:t>
            </a:r>
            <a:r>
              <a:rPr lang="en-US" sz="1500" b="0" i="0" dirty="0">
                <a:effectLst/>
                <a:latin typeface="Arial" panose="020B0604020202020204" pitchFamily="34" charset="0"/>
                <a:cs typeface="Arial" panose="020B0604020202020204" pitchFamily="34" charset="0"/>
              </a:rPr>
              <a:t> Kahn. Physical, cognitive and emotional are the three principles that describe employee engagement.</a:t>
            </a:r>
          </a:p>
          <a:p>
            <a:pPr>
              <a:lnSpc>
                <a:spcPct val="90000"/>
              </a:lnSpc>
            </a:pPr>
            <a:r>
              <a:rPr lang="en-US" sz="1500" b="0" i="0" dirty="0">
                <a:effectLst/>
                <a:latin typeface="Arial" panose="020B0604020202020204" pitchFamily="34" charset="0"/>
                <a:cs typeface="Arial" panose="020B0604020202020204" pitchFamily="34" charset="0"/>
              </a:rPr>
              <a:t>They are three psychological conditions that Kahn identify it: meaningfulness, safety, and availability</a:t>
            </a:r>
          </a:p>
          <a:p>
            <a:pPr>
              <a:lnSpc>
                <a:spcPct val="90000"/>
              </a:lnSpc>
            </a:pPr>
            <a:r>
              <a:rPr lang="en-US" sz="1500" b="0" i="0" dirty="0">
                <a:effectLst/>
                <a:latin typeface="Arial" panose="020B0604020202020204" pitchFamily="34" charset="0"/>
                <a:cs typeface="Arial" panose="020B0604020202020204" pitchFamily="34" charset="0"/>
              </a:rPr>
              <a:t>Kahn defied the current ideas by saying that engagement slowed from what an employee thought about their work when they are not enough appreciated. He debated that engagement </a:t>
            </a:r>
            <a:r>
              <a:rPr lang="en-US" sz="1500" dirty="0">
                <a:latin typeface="Arial" panose="020B0604020202020204" pitchFamily="34" charset="0"/>
                <a:cs typeface="Arial" panose="020B0604020202020204" pitchFamily="34" charset="0"/>
              </a:rPr>
              <a:t>is coming</a:t>
            </a:r>
            <a:r>
              <a:rPr lang="en-US" sz="1500" b="0" i="0" dirty="0">
                <a:effectLst/>
                <a:latin typeface="Arial" panose="020B0604020202020204" pitchFamily="34" charset="0"/>
                <a:cs typeface="Arial" panose="020B0604020202020204" pitchFamily="34" charset="0"/>
              </a:rPr>
              <a:t> from feelings, not from thought  “The </a:t>
            </a:r>
            <a:r>
              <a:rPr lang="en-US" sz="1500" b="0" i="0"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engagement concept</a:t>
            </a:r>
            <a:r>
              <a:rPr lang="en-US" sz="1500" b="0" i="0" dirty="0">
                <a:solidFill>
                  <a:schemeClr val="tx1"/>
                </a:solidFill>
                <a:effectLst/>
                <a:latin typeface="Arial" panose="020B0604020202020204" pitchFamily="34" charset="0"/>
                <a:cs typeface="Arial" panose="020B0604020202020204" pitchFamily="34" charset="0"/>
              </a:rPr>
              <a:t> </a:t>
            </a:r>
            <a:r>
              <a:rPr lang="en-US" sz="1500" b="0" i="0" dirty="0">
                <a:effectLst/>
                <a:latin typeface="Arial" panose="020B0604020202020204" pitchFamily="34" charset="0"/>
                <a:cs typeface="Arial" panose="020B0604020202020204" pitchFamily="34" charset="0"/>
              </a:rPr>
              <a:t>was developed based on the premise that individuals can make real choices about how much of their real, personal selves they would reveal and express in their work.”(Kahn)</a:t>
            </a:r>
          </a:p>
          <a:p>
            <a:pPr>
              <a:lnSpc>
                <a:spcPct val="90000"/>
              </a:lnSpc>
            </a:pPr>
            <a:r>
              <a:rPr lang="en-US" sz="1500" b="0" i="0" dirty="0">
                <a:effectLst/>
                <a:latin typeface="Arial" panose="020B0604020202020204" pitchFamily="34" charset="0"/>
                <a:cs typeface="Arial" panose="020B0604020202020204" pitchFamily="34" charset="0"/>
              </a:rPr>
              <a:t>Kahn showed the price of disconnection – employees doing just enough to stay employed but offering none of their cognitive or emotional energy to the job. When the employee feel safe they are more productive and they put more effort into their workplace</a:t>
            </a:r>
          </a:p>
          <a:p>
            <a:pPr>
              <a:lnSpc>
                <a:spcPct val="90000"/>
              </a:lnSpc>
            </a:pPr>
            <a:endParaRPr lang="en-US" sz="1500" dirty="0"/>
          </a:p>
        </p:txBody>
      </p:sp>
      <p:sp>
        <p:nvSpPr>
          <p:cNvPr id="82" name="Freeform: Shape 81">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7894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26" name="Ink 2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26" name="Ink 2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8" name="Rectangle 27">
            <a:extLst>
              <a:ext uri="{FF2B5EF4-FFF2-40B4-BE49-F238E27FC236}">
                <a16:creationId xmlns:a16="http://schemas.microsoft.com/office/drawing/2014/main" id="{FCE8BBC4-555B-4EEA-8B5C-5B44656F9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970E6-FA2D-21ED-D8B1-3DCE1FCFC915}"/>
              </a:ext>
            </a:extLst>
          </p:cNvPr>
          <p:cNvSpPr>
            <a:spLocks noGrp="1"/>
          </p:cNvSpPr>
          <p:nvPr>
            <p:ph type="title"/>
          </p:nvPr>
        </p:nvSpPr>
        <p:spPr>
          <a:xfrm>
            <a:off x="723901" y="603622"/>
            <a:ext cx="5004776" cy="2413425"/>
          </a:xfrm>
        </p:spPr>
        <p:txBody>
          <a:bodyPr vert="horz" lIns="91440" tIns="45720" rIns="91440" bIns="45720" rtlCol="0" anchor="ctr">
            <a:normAutofit/>
          </a:bodyPr>
          <a:lstStyle/>
          <a:p>
            <a:pPr algn="ctr">
              <a:lnSpc>
                <a:spcPct val="100000"/>
              </a:lnSpc>
            </a:pPr>
            <a:r>
              <a:rPr lang="en-US" sz="2400"/>
              <a:t>examples of best practice to engage employees from the hotel industry and expand on these.</a:t>
            </a:r>
          </a:p>
        </p:txBody>
      </p:sp>
      <p:sp>
        <p:nvSpPr>
          <p:cNvPr id="30" name="Freeform: Shape 29">
            <a:extLst>
              <a:ext uri="{FF2B5EF4-FFF2-40B4-BE49-F238E27FC236}">
                <a16:creationId xmlns:a16="http://schemas.microsoft.com/office/drawing/2014/main" id="{44704DC3-DE99-4AC8-9945-00EF66E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1447" y="0"/>
            <a:ext cx="6200553" cy="6858000"/>
          </a:xfrm>
          <a:custGeom>
            <a:avLst/>
            <a:gdLst>
              <a:gd name="connsiteX0" fmla="*/ 509785 w 6292079"/>
              <a:gd name="connsiteY0" fmla="*/ 0 h 6858000"/>
              <a:gd name="connsiteX1" fmla="*/ 4089208 w 6292079"/>
              <a:gd name="connsiteY1" fmla="*/ 0 h 6858000"/>
              <a:gd name="connsiteX2" fmla="*/ 4500513 w 6292079"/>
              <a:gd name="connsiteY2" fmla="*/ 0 h 6858000"/>
              <a:gd name="connsiteX3" fmla="*/ 4642260 w 6292079"/>
              <a:gd name="connsiteY3" fmla="*/ 0 h 6858000"/>
              <a:gd name="connsiteX4" fmla="*/ 6127274 w 6292079"/>
              <a:gd name="connsiteY4" fmla="*/ 0 h 6858000"/>
              <a:gd name="connsiteX5" fmla="*/ 6292079 w 6292079"/>
              <a:gd name="connsiteY5" fmla="*/ 0 h 6858000"/>
              <a:gd name="connsiteX6" fmla="*/ 6292079 w 6292079"/>
              <a:gd name="connsiteY6" fmla="*/ 6858000 h 6858000"/>
              <a:gd name="connsiteX7" fmla="*/ 6127274 w 6292079"/>
              <a:gd name="connsiteY7" fmla="*/ 6858000 h 6858000"/>
              <a:gd name="connsiteX8" fmla="*/ 4642260 w 6292079"/>
              <a:gd name="connsiteY8" fmla="*/ 6858000 h 6858000"/>
              <a:gd name="connsiteX9" fmla="*/ 4500513 w 6292079"/>
              <a:gd name="connsiteY9" fmla="*/ 6858000 h 6858000"/>
              <a:gd name="connsiteX10" fmla="*/ 4089208 w 6292079"/>
              <a:gd name="connsiteY10" fmla="*/ 6858000 h 6858000"/>
              <a:gd name="connsiteX11" fmla="*/ 435967 w 6292079"/>
              <a:gd name="connsiteY11" fmla="*/ 6858000 h 6858000"/>
              <a:gd name="connsiteX12" fmla="*/ 439099 w 6292079"/>
              <a:gd name="connsiteY12" fmla="*/ 6835478 h 6858000"/>
              <a:gd name="connsiteX13" fmla="*/ 443695 w 6292079"/>
              <a:gd name="connsiteY13" fmla="*/ 6725985 h 6858000"/>
              <a:gd name="connsiteX14" fmla="*/ 428041 w 6292079"/>
              <a:gd name="connsiteY14" fmla="*/ 6661430 h 6858000"/>
              <a:gd name="connsiteX15" fmla="*/ 376884 w 6292079"/>
              <a:gd name="connsiteY15" fmla="*/ 6504597 h 6858000"/>
              <a:gd name="connsiteX16" fmla="*/ 269239 w 6292079"/>
              <a:gd name="connsiteY16" fmla="*/ 6290076 h 6858000"/>
              <a:gd name="connsiteX17" fmla="*/ 219811 w 6292079"/>
              <a:gd name="connsiteY17" fmla="*/ 6127001 h 6858000"/>
              <a:gd name="connsiteX18" fmla="*/ 205094 w 6292079"/>
              <a:gd name="connsiteY18" fmla="*/ 6073766 h 6858000"/>
              <a:gd name="connsiteX19" fmla="*/ 150183 w 6292079"/>
              <a:gd name="connsiteY19" fmla="*/ 6014538 h 6858000"/>
              <a:gd name="connsiteX20" fmla="*/ 117093 w 6292079"/>
              <a:gd name="connsiteY20" fmla="*/ 5729681 h 6858000"/>
              <a:gd name="connsiteX21" fmla="*/ 46363 w 6292079"/>
              <a:gd name="connsiteY21" fmla="*/ 5613732 h 6858000"/>
              <a:gd name="connsiteX22" fmla="*/ 29717 w 6292079"/>
              <a:gd name="connsiteY22" fmla="*/ 5572630 h 6858000"/>
              <a:gd name="connsiteX23" fmla="*/ 32614 w 6292079"/>
              <a:gd name="connsiteY23" fmla="*/ 5564839 h 6858000"/>
              <a:gd name="connsiteX24" fmla="*/ 34209 w 6292079"/>
              <a:gd name="connsiteY24" fmla="*/ 5564057 h 6858000"/>
              <a:gd name="connsiteX25" fmla="*/ 17311 w 6292079"/>
              <a:gd name="connsiteY25" fmla="*/ 5442591 h 6858000"/>
              <a:gd name="connsiteX26" fmla="*/ 16750 w 6292079"/>
              <a:gd name="connsiteY26" fmla="*/ 5415829 h 6858000"/>
              <a:gd name="connsiteX27" fmla="*/ 18217 w 6292079"/>
              <a:gd name="connsiteY27" fmla="*/ 5412980 h 6858000"/>
              <a:gd name="connsiteX28" fmla="*/ 12055 w 6292079"/>
              <a:gd name="connsiteY28" fmla="*/ 5390064 h 6858000"/>
              <a:gd name="connsiteX29" fmla="*/ 0 w 6292079"/>
              <a:gd name="connsiteY29" fmla="*/ 5369830 h 6858000"/>
              <a:gd name="connsiteX30" fmla="*/ 32211 w 6292079"/>
              <a:gd name="connsiteY30" fmla="*/ 5145466 h 6858000"/>
              <a:gd name="connsiteX31" fmla="*/ 40891 w 6292079"/>
              <a:gd name="connsiteY31" fmla="*/ 4778922 h 6858000"/>
              <a:gd name="connsiteX32" fmla="*/ 16777 w 6292079"/>
              <a:gd name="connsiteY32" fmla="*/ 4554239 h 6858000"/>
              <a:gd name="connsiteX33" fmla="*/ 25115 w 6292079"/>
              <a:gd name="connsiteY33" fmla="*/ 4402702 h 6858000"/>
              <a:gd name="connsiteX34" fmla="*/ 8134 w 6292079"/>
              <a:gd name="connsiteY34" fmla="*/ 4331397 h 6858000"/>
              <a:gd name="connsiteX35" fmla="*/ 21852 w 6292079"/>
              <a:gd name="connsiteY35" fmla="*/ 4299998 h 6858000"/>
              <a:gd name="connsiteX36" fmla="*/ 24178 w 6292079"/>
              <a:gd name="connsiteY36" fmla="*/ 4280659 h 6858000"/>
              <a:gd name="connsiteX37" fmla="*/ 33357 w 6292079"/>
              <a:gd name="connsiteY37" fmla="*/ 4276475 h 6858000"/>
              <a:gd name="connsiteX38" fmla="*/ 42965 w 6292079"/>
              <a:gd name="connsiteY38" fmla="*/ 4248279 h 6858000"/>
              <a:gd name="connsiteX39" fmla="*/ 44865 w 6292079"/>
              <a:gd name="connsiteY39" fmla="*/ 4212329 h 6858000"/>
              <a:gd name="connsiteX40" fmla="*/ 44366 w 6292079"/>
              <a:gd name="connsiteY40" fmla="*/ 4040266 h 6858000"/>
              <a:gd name="connsiteX41" fmla="*/ 49504 w 6292079"/>
              <a:gd name="connsiteY41" fmla="*/ 3938016 h 6858000"/>
              <a:gd name="connsiteX42" fmla="*/ 59997 w 6292079"/>
              <a:gd name="connsiteY42" fmla="*/ 3900263 h 6858000"/>
              <a:gd name="connsiteX43" fmla="*/ 68907 w 6292079"/>
              <a:gd name="connsiteY43" fmla="*/ 3846813 h 6858000"/>
              <a:gd name="connsiteX44" fmla="*/ 75836 w 6292079"/>
              <a:gd name="connsiteY44" fmla="*/ 3715292 h 6858000"/>
              <a:gd name="connsiteX45" fmla="*/ 86775 w 6292079"/>
              <a:gd name="connsiteY45" fmla="*/ 3529044 h 6858000"/>
              <a:gd name="connsiteX46" fmla="*/ 93628 w 6292079"/>
              <a:gd name="connsiteY46" fmla="*/ 3521593 h 6858000"/>
              <a:gd name="connsiteX47" fmla="*/ 95551 w 6292079"/>
              <a:gd name="connsiteY47" fmla="*/ 3456775 h 6858000"/>
              <a:gd name="connsiteX48" fmla="*/ 58296 w 6292079"/>
              <a:gd name="connsiteY48" fmla="*/ 3224475 h 6858000"/>
              <a:gd name="connsiteX49" fmla="*/ 63270 w 6292079"/>
              <a:gd name="connsiteY49" fmla="*/ 3097947 h 6858000"/>
              <a:gd name="connsiteX50" fmla="*/ 72130 w 6292079"/>
              <a:gd name="connsiteY50" fmla="*/ 3053885 h 6858000"/>
              <a:gd name="connsiteX51" fmla="*/ 86532 w 6292079"/>
              <a:gd name="connsiteY51" fmla="*/ 2980007 h 6858000"/>
              <a:gd name="connsiteX52" fmla="*/ 111003 w 6292079"/>
              <a:gd name="connsiteY52" fmla="*/ 2914025 h 6858000"/>
              <a:gd name="connsiteX53" fmla="*/ 98482 w 6292079"/>
              <a:gd name="connsiteY53" fmla="*/ 2847042 h 6858000"/>
              <a:gd name="connsiteX54" fmla="*/ 97880 w 6292079"/>
              <a:gd name="connsiteY54" fmla="*/ 2789385 h 6858000"/>
              <a:gd name="connsiteX55" fmla="*/ 104654 w 6292079"/>
              <a:gd name="connsiteY55" fmla="*/ 2785130 h 6858000"/>
              <a:gd name="connsiteX56" fmla="*/ 105266 w 6292079"/>
              <a:gd name="connsiteY56" fmla="*/ 2777753 h 6858000"/>
              <a:gd name="connsiteX57" fmla="*/ 167835 w 6292079"/>
              <a:gd name="connsiteY57" fmla="*/ 2669363 h 6858000"/>
              <a:gd name="connsiteX58" fmla="*/ 202206 w 6292079"/>
              <a:gd name="connsiteY58" fmla="*/ 2562841 h 6858000"/>
              <a:gd name="connsiteX59" fmla="*/ 213902 w 6292079"/>
              <a:gd name="connsiteY59" fmla="*/ 2508449 h 6858000"/>
              <a:gd name="connsiteX60" fmla="*/ 233809 w 6292079"/>
              <a:gd name="connsiteY60" fmla="*/ 2449158 h 6858000"/>
              <a:gd name="connsiteX61" fmla="*/ 237400 w 6292079"/>
              <a:gd name="connsiteY61" fmla="*/ 2386081 h 6858000"/>
              <a:gd name="connsiteX62" fmla="*/ 235660 w 6292079"/>
              <a:gd name="connsiteY62" fmla="*/ 2226872 h 6858000"/>
              <a:gd name="connsiteX63" fmla="*/ 250116 w 6292079"/>
              <a:gd name="connsiteY63" fmla="*/ 2186312 h 6858000"/>
              <a:gd name="connsiteX64" fmla="*/ 285163 w 6292079"/>
              <a:gd name="connsiteY64" fmla="*/ 2054201 h 6858000"/>
              <a:gd name="connsiteX65" fmla="*/ 297869 w 6292079"/>
              <a:gd name="connsiteY65" fmla="*/ 2009411 h 6858000"/>
              <a:gd name="connsiteX66" fmla="*/ 339406 w 6292079"/>
              <a:gd name="connsiteY66" fmla="*/ 1985345 h 6858000"/>
              <a:gd name="connsiteX67" fmla="*/ 380873 w 6292079"/>
              <a:gd name="connsiteY67" fmla="*/ 1908912 h 6858000"/>
              <a:gd name="connsiteX68" fmla="*/ 399636 w 6292079"/>
              <a:gd name="connsiteY68" fmla="*/ 1815242 h 6858000"/>
              <a:gd name="connsiteX69" fmla="*/ 374372 w 6292079"/>
              <a:gd name="connsiteY69" fmla="*/ 1616165 h 6858000"/>
              <a:gd name="connsiteX70" fmla="*/ 392730 w 6292079"/>
              <a:gd name="connsiteY70" fmla="*/ 1566131 h 6858000"/>
              <a:gd name="connsiteX71" fmla="*/ 372639 w 6292079"/>
              <a:gd name="connsiteY71" fmla="*/ 1478507 h 6858000"/>
              <a:gd name="connsiteX72" fmla="*/ 401555 w 6292079"/>
              <a:gd name="connsiteY72" fmla="*/ 1428806 h 6858000"/>
              <a:gd name="connsiteX73" fmla="*/ 410243 w 6292079"/>
              <a:gd name="connsiteY73" fmla="*/ 1415134 h 6858000"/>
              <a:gd name="connsiteX74" fmla="*/ 411524 w 6292079"/>
              <a:gd name="connsiteY74" fmla="*/ 1406469 h 6858000"/>
              <a:gd name="connsiteX75" fmla="*/ 408887 w 6292079"/>
              <a:gd name="connsiteY75" fmla="*/ 1392331 h 6858000"/>
              <a:gd name="connsiteX76" fmla="*/ 414309 w 6292079"/>
              <a:gd name="connsiteY76" fmla="*/ 1387628 h 6858000"/>
              <a:gd name="connsiteX77" fmla="*/ 415362 w 6292079"/>
              <a:gd name="connsiteY77" fmla="*/ 1380497 h 6858000"/>
              <a:gd name="connsiteX78" fmla="*/ 421850 w 6292079"/>
              <a:gd name="connsiteY78" fmla="*/ 1331725 h 6858000"/>
              <a:gd name="connsiteX79" fmla="*/ 417310 w 6292079"/>
              <a:gd name="connsiteY79" fmla="*/ 1256042 h 6858000"/>
              <a:gd name="connsiteX80" fmla="*/ 415023 w 6292079"/>
              <a:gd name="connsiteY80" fmla="*/ 1150134 h 6858000"/>
              <a:gd name="connsiteX81" fmla="*/ 406174 w 6292079"/>
              <a:gd name="connsiteY81" fmla="*/ 1005645 h 6858000"/>
              <a:gd name="connsiteX82" fmla="*/ 431864 w 6292079"/>
              <a:gd name="connsiteY82" fmla="*/ 899691 h 6858000"/>
              <a:gd name="connsiteX83" fmla="*/ 462617 w 6292079"/>
              <a:gd name="connsiteY83" fmla="*/ 689088 h 6858000"/>
              <a:gd name="connsiteX84" fmla="*/ 510810 w 6292079"/>
              <a:gd name="connsiteY84" fmla="*/ 526328 h 6858000"/>
              <a:gd name="connsiteX85" fmla="*/ 542477 w 6292079"/>
              <a:gd name="connsiteY85" fmla="*/ 433873 h 6858000"/>
              <a:gd name="connsiteX86" fmla="*/ 549936 w 6292079"/>
              <a:gd name="connsiteY86" fmla="*/ 301688 h 6858000"/>
              <a:gd name="connsiteX87" fmla="*/ 554757 w 6292079"/>
              <a:gd name="connsiteY87" fmla="*/ 279945 h 6858000"/>
              <a:gd name="connsiteX88" fmla="*/ 550124 w 6292079"/>
              <a:gd name="connsiteY88" fmla="*/ 248508 h 6858000"/>
              <a:gd name="connsiteX89" fmla="*/ 530424 w 6292079"/>
              <a:gd name="connsiteY89" fmla="*/ 122373 h 6858000"/>
              <a:gd name="connsiteX90" fmla="*/ 504802 w 6292079"/>
              <a:gd name="connsiteY90" fmla="*/ 218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292079" h="6858000">
                <a:moveTo>
                  <a:pt x="509785" y="0"/>
                </a:moveTo>
                <a:lnTo>
                  <a:pt x="4089208" y="0"/>
                </a:lnTo>
                <a:lnTo>
                  <a:pt x="4500513" y="0"/>
                </a:lnTo>
                <a:lnTo>
                  <a:pt x="4642260" y="0"/>
                </a:lnTo>
                <a:lnTo>
                  <a:pt x="6127274" y="0"/>
                </a:lnTo>
                <a:lnTo>
                  <a:pt x="6292079" y="0"/>
                </a:lnTo>
                <a:lnTo>
                  <a:pt x="6292079" y="6858000"/>
                </a:lnTo>
                <a:lnTo>
                  <a:pt x="6127274" y="6858000"/>
                </a:lnTo>
                <a:lnTo>
                  <a:pt x="4642260" y="6858000"/>
                </a:lnTo>
                <a:lnTo>
                  <a:pt x="4500513" y="6858000"/>
                </a:lnTo>
                <a:lnTo>
                  <a:pt x="4089208" y="6858000"/>
                </a:lnTo>
                <a:lnTo>
                  <a:pt x="435967" y="6858000"/>
                </a:lnTo>
                <a:lnTo>
                  <a:pt x="439099" y="6835478"/>
                </a:lnTo>
                <a:cubicBezTo>
                  <a:pt x="443053" y="6807961"/>
                  <a:pt x="446597" y="6775838"/>
                  <a:pt x="443695" y="6725985"/>
                </a:cubicBezTo>
                <a:cubicBezTo>
                  <a:pt x="406361" y="6709462"/>
                  <a:pt x="444551" y="6685701"/>
                  <a:pt x="428041" y="6661430"/>
                </a:cubicBezTo>
                <a:cubicBezTo>
                  <a:pt x="415709" y="6603739"/>
                  <a:pt x="402107" y="6561674"/>
                  <a:pt x="376884" y="6504597"/>
                </a:cubicBezTo>
                <a:cubicBezTo>
                  <a:pt x="304684" y="6477597"/>
                  <a:pt x="338577" y="6353549"/>
                  <a:pt x="269239" y="6290076"/>
                </a:cubicBezTo>
                <a:cubicBezTo>
                  <a:pt x="241348" y="6225029"/>
                  <a:pt x="266460" y="6201087"/>
                  <a:pt x="219811" y="6127001"/>
                </a:cubicBezTo>
                <a:cubicBezTo>
                  <a:pt x="241964" y="6106503"/>
                  <a:pt x="210775" y="6088480"/>
                  <a:pt x="205094" y="6073766"/>
                </a:cubicBezTo>
                <a:cubicBezTo>
                  <a:pt x="195202" y="6057134"/>
                  <a:pt x="163788" y="6050649"/>
                  <a:pt x="150183" y="6014538"/>
                </a:cubicBezTo>
                <a:cubicBezTo>
                  <a:pt x="131236" y="5955076"/>
                  <a:pt x="160082" y="5847195"/>
                  <a:pt x="117093" y="5729681"/>
                </a:cubicBezTo>
                <a:cubicBezTo>
                  <a:pt x="106713" y="5695413"/>
                  <a:pt x="63130" y="5649897"/>
                  <a:pt x="46363" y="5613732"/>
                </a:cubicBezTo>
                <a:lnTo>
                  <a:pt x="29717" y="5572630"/>
                </a:lnTo>
                <a:lnTo>
                  <a:pt x="32614" y="5564839"/>
                </a:lnTo>
                <a:lnTo>
                  <a:pt x="34209" y="5564057"/>
                </a:lnTo>
                <a:lnTo>
                  <a:pt x="17311" y="5442591"/>
                </a:lnTo>
                <a:cubicBezTo>
                  <a:pt x="14639" y="5436675"/>
                  <a:pt x="13713" y="5428633"/>
                  <a:pt x="16750" y="5415829"/>
                </a:cubicBezTo>
                <a:lnTo>
                  <a:pt x="18217" y="5412980"/>
                </a:lnTo>
                <a:lnTo>
                  <a:pt x="12055" y="5390064"/>
                </a:lnTo>
                <a:cubicBezTo>
                  <a:pt x="9079" y="5382538"/>
                  <a:pt x="5182" y="5375682"/>
                  <a:pt x="0" y="5369830"/>
                </a:cubicBezTo>
                <a:cubicBezTo>
                  <a:pt x="31894" y="5299689"/>
                  <a:pt x="23872" y="5225525"/>
                  <a:pt x="32211" y="5145466"/>
                </a:cubicBezTo>
                <a:cubicBezTo>
                  <a:pt x="34746" y="5048037"/>
                  <a:pt x="41698" y="4890019"/>
                  <a:pt x="40891" y="4778922"/>
                </a:cubicBezTo>
                <a:cubicBezTo>
                  <a:pt x="9869" y="4689468"/>
                  <a:pt x="28501" y="4651846"/>
                  <a:pt x="16777" y="4554239"/>
                </a:cubicBezTo>
                <a:cubicBezTo>
                  <a:pt x="56871" y="4507954"/>
                  <a:pt x="15779" y="4455514"/>
                  <a:pt x="25115" y="4402702"/>
                </a:cubicBezTo>
                <a:cubicBezTo>
                  <a:pt x="-10420" y="4412229"/>
                  <a:pt x="47425" y="4340221"/>
                  <a:pt x="8134" y="4331397"/>
                </a:cubicBezTo>
                <a:lnTo>
                  <a:pt x="21852" y="4299998"/>
                </a:lnTo>
                <a:lnTo>
                  <a:pt x="24178" y="4280659"/>
                </a:lnTo>
                <a:lnTo>
                  <a:pt x="33357" y="4276475"/>
                </a:lnTo>
                <a:lnTo>
                  <a:pt x="42965" y="4248279"/>
                </a:lnTo>
                <a:cubicBezTo>
                  <a:pt x="45246" y="4237522"/>
                  <a:pt x="46159" y="4225720"/>
                  <a:pt x="44865" y="4212329"/>
                </a:cubicBezTo>
                <a:cubicBezTo>
                  <a:pt x="25826" y="4166207"/>
                  <a:pt x="69917" y="4097341"/>
                  <a:pt x="44366" y="4040266"/>
                </a:cubicBezTo>
                <a:cubicBezTo>
                  <a:pt x="38101" y="4019019"/>
                  <a:pt x="37876" y="3951695"/>
                  <a:pt x="49504" y="3938016"/>
                </a:cubicBezTo>
                <a:cubicBezTo>
                  <a:pt x="51863" y="3923784"/>
                  <a:pt x="47442" y="3907760"/>
                  <a:pt x="59997" y="3900263"/>
                </a:cubicBezTo>
                <a:cubicBezTo>
                  <a:pt x="75066" y="3888337"/>
                  <a:pt x="50846" y="3841280"/>
                  <a:pt x="68907" y="3846813"/>
                </a:cubicBezTo>
                <a:cubicBezTo>
                  <a:pt x="52296" y="3813347"/>
                  <a:pt x="68378" y="3745138"/>
                  <a:pt x="75836" y="3715292"/>
                </a:cubicBezTo>
                <a:cubicBezTo>
                  <a:pt x="78813" y="3662330"/>
                  <a:pt x="86378" y="3567665"/>
                  <a:pt x="86775" y="3529044"/>
                </a:cubicBezTo>
                <a:cubicBezTo>
                  <a:pt x="89267" y="3527082"/>
                  <a:pt x="91576" y="3524572"/>
                  <a:pt x="93628" y="3521593"/>
                </a:cubicBezTo>
                <a:cubicBezTo>
                  <a:pt x="105546" y="3504295"/>
                  <a:pt x="106408" y="3475272"/>
                  <a:pt x="95551" y="3456775"/>
                </a:cubicBezTo>
                <a:cubicBezTo>
                  <a:pt x="61828" y="3371150"/>
                  <a:pt x="64401" y="3295875"/>
                  <a:pt x="58296" y="3224475"/>
                </a:cubicBezTo>
                <a:cubicBezTo>
                  <a:pt x="55319" y="3144058"/>
                  <a:pt x="94983" y="3200876"/>
                  <a:pt x="63270" y="3097947"/>
                </a:cubicBezTo>
                <a:cubicBezTo>
                  <a:pt x="77539" y="3088512"/>
                  <a:pt x="78452" y="3075895"/>
                  <a:pt x="72130" y="3053885"/>
                </a:cubicBezTo>
                <a:cubicBezTo>
                  <a:pt x="71735" y="3014911"/>
                  <a:pt x="107041" y="3021320"/>
                  <a:pt x="86532" y="2980007"/>
                </a:cubicBezTo>
                <a:lnTo>
                  <a:pt x="111003" y="2914025"/>
                </a:lnTo>
                <a:cubicBezTo>
                  <a:pt x="105238" y="2917158"/>
                  <a:pt x="98864" y="2862805"/>
                  <a:pt x="98482" y="2847042"/>
                </a:cubicBezTo>
                <a:cubicBezTo>
                  <a:pt x="100672" y="2813890"/>
                  <a:pt x="74268" y="2807204"/>
                  <a:pt x="97880" y="2789385"/>
                </a:cubicBezTo>
                <a:lnTo>
                  <a:pt x="104654" y="2785130"/>
                </a:lnTo>
                <a:cubicBezTo>
                  <a:pt x="104858" y="2782671"/>
                  <a:pt x="105062" y="2780212"/>
                  <a:pt x="105266" y="2777753"/>
                </a:cubicBezTo>
                <a:cubicBezTo>
                  <a:pt x="106158" y="2754272"/>
                  <a:pt x="151678" y="2705182"/>
                  <a:pt x="167835" y="2669363"/>
                </a:cubicBezTo>
                <a:lnTo>
                  <a:pt x="202206" y="2562841"/>
                </a:lnTo>
                <a:lnTo>
                  <a:pt x="213902" y="2508449"/>
                </a:lnTo>
                <a:lnTo>
                  <a:pt x="233809" y="2449158"/>
                </a:lnTo>
                <a:cubicBezTo>
                  <a:pt x="251664" y="2436763"/>
                  <a:pt x="229153" y="2410096"/>
                  <a:pt x="237400" y="2386081"/>
                </a:cubicBezTo>
                <a:cubicBezTo>
                  <a:pt x="227267" y="2347359"/>
                  <a:pt x="241573" y="2261841"/>
                  <a:pt x="235660" y="2226872"/>
                </a:cubicBezTo>
                <a:cubicBezTo>
                  <a:pt x="251820" y="2220679"/>
                  <a:pt x="261258" y="2210661"/>
                  <a:pt x="250116" y="2186312"/>
                </a:cubicBezTo>
                <a:lnTo>
                  <a:pt x="285163" y="2054201"/>
                </a:lnTo>
                <a:cubicBezTo>
                  <a:pt x="307497" y="2045213"/>
                  <a:pt x="272623" y="2017046"/>
                  <a:pt x="297869" y="2009411"/>
                </a:cubicBezTo>
                <a:cubicBezTo>
                  <a:pt x="320898" y="2035913"/>
                  <a:pt x="315992" y="1967554"/>
                  <a:pt x="339406" y="1985345"/>
                </a:cubicBezTo>
                <a:cubicBezTo>
                  <a:pt x="353240" y="1968595"/>
                  <a:pt x="370836" y="1937261"/>
                  <a:pt x="380873" y="1908912"/>
                </a:cubicBezTo>
                <a:cubicBezTo>
                  <a:pt x="350104" y="1811824"/>
                  <a:pt x="395613" y="1878362"/>
                  <a:pt x="399636" y="1815242"/>
                </a:cubicBezTo>
                <a:cubicBezTo>
                  <a:pt x="398754" y="1757178"/>
                  <a:pt x="409420" y="1701224"/>
                  <a:pt x="374372" y="1616165"/>
                </a:cubicBezTo>
                <a:cubicBezTo>
                  <a:pt x="373220" y="1574646"/>
                  <a:pt x="393018" y="1589074"/>
                  <a:pt x="392730" y="1566131"/>
                </a:cubicBezTo>
                <a:cubicBezTo>
                  <a:pt x="365412" y="1510101"/>
                  <a:pt x="394197" y="1511406"/>
                  <a:pt x="372639" y="1478507"/>
                </a:cubicBezTo>
                <a:cubicBezTo>
                  <a:pt x="377761" y="1454951"/>
                  <a:pt x="391457" y="1440777"/>
                  <a:pt x="401555" y="1428806"/>
                </a:cubicBezTo>
                <a:lnTo>
                  <a:pt x="410243" y="1415134"/>
                </a:lnTo>
                <a:lnTo>
                  <a:pt x="411524" y="1406469"/>
                </a:lnTo>
                <a:lnTo>
                  <a:pt x="408887" y="1392331"/>
                </a:lnTo>
                <a:lnTo>
                  <a:pt x="414309" y="1387628"/>
                </a:lnTo>
                <a:lnTo>
                  <a:pt x="415362" y="1380497"/>
                </a:lnTo>
                <a:cubicBezTo>
                  <a:pt x="418872" y="1361702"/>
                  <a:pt x="422095" y="1344022"/>
                  <a:pt x="421850" y="1331725"/>
                </a:cubicBezTo>
                <a:cubicBezTo>
                  <a:pt x="433626" y="1321844"/>
                  <a:pt x="424854" y="1278095"/>
                  <a:pt x="417310" y="1256042"/>
                </a:cubicBezTo>
                <a:cubicBezTo>
                  <a:pt x="413501" y="1216720"/>
                  <a:pt x="436826" y="1191313"/>
                  <a:pt x="415023" y="1150134"/>
                </a:cubicBezTo>
                <a:cubicBezTo>
                  <a:pt x="409434" y="1105134"/>
                  <a:pt x="413370" y="1057259"/>
                  <a:pt x="406174" y="1005645"/>
                </a:cubicBezTo>
                <a:cubicBezTo>
                  <a:pt x="395775" y="973629"/>
                  <a:pt x="433727" y="963997"/>
                  <a:pt x="431864" y="899691"/>
                </a:cubicBezTo>
                <a:cubicBezTo>
                  <a:pt x="435076" y="846170"/>
                  <a:pt x="459107" y="752452"/>
                  <a:pt x="462617" y="689088"/>
                </a:cubicBezTo>
                <a:cubicBezTo>
                  <a:pt x="447384" y="623113"/>
                  <a:pt x="508572" y="589979"/>
                  <a:pt x="510810" y="526328"/>
                </a:cubicBezTo>
                <a:cubicBezTo>
                  <a:pt x="481634" y="460515"/>
                  <a:pt x="546528" y="487988"/>
                  <a:pt x="542477" y="433873"/>
                </a:cubicBezTo>
                <a:cubicBezTo>
                  <a:pt x="514702" y="343844"/>
                  <a:pt x="563781" y="437996"/>
                  <a:pt x="549936" y="301688"/>
                </a:cubicBezTo>
                <a:cubicBezTo>
                  <a:pt x="545577" y="293639"/>
                  <a:pt x="549120" y="277645"/>
                  <a:pt x="554757" y="279945"/>
                </a:cubicBezTo>
                <a:cubicBezTo>
                  <a:pt x="552714" y="271180"/>
                  <a:pt x="541267" y="249562"/>
                  <a:pt x="550124" y="248508"/>
                </a:cubicBezTo>
                <a:cubicBezTo>
                  <a:pt x="549604" y="205525"/>
                  <a:pt x="542818" y="162084"/>
                  <a:pt x="530424" y="122373"/>
                </a:cubicBezTo>
                <a:cubicBezTo>
                  <a:pt x="542727" y="41074"/>
                  <a:pt x="502709" y="81459"/>
                  <a:pt x="504802" y="21894"/>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75046C2B-275A-50B0-4EF3-3C22EA8423A2}"/>
              </a:ext>
            </a:extLst>
          </p:cNvPr>
          <p:cNvSpPr>
            <a:spLocks noGrp="1"/>
          </p:cNvSpPr>
          <p:nvPr>
            <p:ph type="body" sz="half" idx="2"/>
          </p:nvPr>
        </p:nvSpPr>
        <p:spPr>
          <a:xfrm>
            <a:off x="7034256" y="603624"/>
            <a:ext cx="4266089" cy="5650754"/>
          </a:xfrm>
        </p:spPr>
        <p:txBody>
          <a:bodyPr vert="horz" lIns="91440" tIns="45720" rIns="91440" bIns="45720" rtlCol="0" anchor="ctr">
            <a:normAutofit/>
          </a:bodyPr>
          <a:lstStyle/>
          <a:p>
            <a:r>
              <a:rPr lang="en-US" b="1" i="0" dirty="0">
                <a:effectLst/>
              </a:rPr>
              <a:t>1. Rewards and Recognition</a:t>
            </a:r>
          </a:p>
          <a:p>
            <a:r>
              <a:rPr lang="en-US" b="1" i="0" dirty="0">
                <a:effectLst/>
              </a:rPr>
              <a:t>2. Freebies</a:t>
            </a:r>
          </a:p>
          <a:p>
            <a:r>
              <a:rPr lang="en-US" b="1" i="0" dirty="0">
                <a:effectLst/>
              </a:rPr>
              <a:t>3. Compensatory Time</a:t>
            </a:r>
          </a:p>
          <a:p>
            <a:r>
              <a:rPr lang="en-US" b="1" i="0" dirty="0">
                <a:effectLst/>
              </a:rPr>
              <a:t>4. Friendly Competitions</a:t>
            </a:r>
          </a:p>
          <a:p>
            <a:r>
              <a:rPr lang="en-US" b="1" i="0" dirty="0">
                <a:effectLst/>
              </a:rPr>
              <a:t>5. Development Opportunities</a:t>
            </a:r>
          </a:p>
          <a:p>
            <a:r>
              <a:rPr lang="en-US" b="1" i="0" dirty="0">
                <a:effectLst/>
              </a:rPr>
              <a:t>6. Communication Opportunities</a:t>
            </a:r>
          </a:p>
          <a:p>
            <a:br>
              <a:rPr lang="en-US" dirty="0"/>
            </a:br>
            <a:endParaRPr lang="en-US" dirty="0"/>
          </a:p>
        </p:txBody>
      </p:sp>
      <p:pic>
        <p:nvPicPr>
          <p:cNvPr id="8" name="Graphic 7" descr="Business Growth">
            <a:extLst>
              <a:ext uri="{FF2B5EF4-FFF2-40B4-BE49-F238E27FC236}">
                <a16:creationId xmlns:a16="http://schemas.microsoft.com/office/drawing/2014/main" id="{1E7A52A6-A8B3-DA74-ECDD-3C1973B9889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72231" y="3180818"/>
            <a:ext cx="2842526" cy="2842526"/>
          </a:xfrm>
          <a:prstGeom prst="rect">
            <a:avLst/>
          </a:prstGeom>
        </p:spPr>
      </p:pic>
    </p:spTree>
    <p:extLst>
      <p:ext uri="{BB962C8B-B14F-4D97-AF65-F5344CB8AC3E}">
        <p14:creationId xmlns:p14="http://schemas.microsoft.com/office/powerpoint/2010/main" val="3924202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DB6B36-6D23-4279-BF08-86CFF703E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F4CD48-9281-4131-995B-E3B17C854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75548"/>
            <a:ext cx="12192000" cy="4582452"/>
          </a:xfrm>
          <a:custGeom>
            <a:avLst/>
            <a:gdLst>
              <a:gd name="connsiteX0" fmla="*/ 2782524 w 12192000"/>
              <a:gd name="connsiteY0" fmla="*/ 394 h 4582452"/>
              <a:gd name="connsiteX1" fmla="*/ 2999719 w 12192000"/>
              <a:gd name="connsiteY1" fmla="*/ 43075 h 4582452"/>
              <a:gd name="connsiteX2" fmla="*/ 3061656 w 12192000"/>
              <a:gd name="connsiteY2" fmla="*/ 42588 h 4582452"/>
              <a:gd name="connsiteX3" fmla="*/ 3069494 w 12192000"/>
              <a:gd name="connsiteY3" fmla="*/ 35859 h 4582452"/>
              <a:gd name="connsiteX4" fmla="*/ 3159577 w 12192000"/>
              <a:gd name="connsiteY4" fmla="*/ 61160 h 4582452"/>
              <a:gd name="connsiteX5" fmla="*/ 3282600 w 12192000"/>
              <a:gd name="connsiteY5" fmla="*/ 45367 h 4582452"/>
              <a:gd name="connsiteX6" fmla="*/ 3374052 w 12192000"/>
              <a:gd name="connsiteY6" fmla="*/ 24976 h 4582452"/>
              <a:gd name="connsiteX7" fmla="*/ 3378934 w 12192000"/>
              <a:gd name="connsiteY7" fmla="*/ 18137 h 4582452"/>
              <a:gd name="connsiteX8" fmla="*/ 3385889 w 12192000"/>
              <a:gd name="connsiteY8" fmla="*/ 18918 h 4582452"/>
              <a:gd name="connsiteX9" fmla="*/ 3389211 w 12192000"/>
              <a:gd name="connsiteY9" fmla="*/ 25828 h 4582452"/>
              <a:gd name="connsiteX10" fmla="*/ 3444184 w 12192000"/>
              <a:gd name="connsiteY10" fmla="*/ 26511 h 4582452"/>
              <a:gd name="connsiteX11" fmla="*/ 3454999 w 12192000"/>
              <a:gd name="connsiteY11" fmla="*/ 14134 h 4582452"/>
              <a:gd name="connsiteX12" fmla="*/ 3453466 w 12192000"/>
              <a:gd name="connsiteY12" fmla="*/ 7930 h 4582452"/>
              <a:gd name="connsiteX13" fmla="*/ 3463009 w 12192000"/>
              <a:gd name="connsiteY13" fmla="*/ 7487 h 4582452"/>
              <a:gd name="connsiteX14" fmla="*/ 3467018 w 12192000"/>
              <a:gd name="connsiteY14" fmla="*/ 6782 h 4582452"/>
              <a:gd name="connsiteX15" fmla="*/ 3478045 w 12192000"/>
              <a:gd name="connsiteY15" fmla="*/ 10611 h 4582452"/>
              <a:gd name="connsiteX16" fmla="*/ 3506989 w 12192000"/>
              <a:gd name="connsiteY16" fmla="*/ 5372 h 4582452"/>
              <a:gd name="connsiteX17" fmla="*/ 3521969 w 12192000"/>
              <a:gd name="connsiteY17" fmla="*/ 11906 h 4582452"/>
              <a:gd name="connsiteX18" fmla="*/ 3569519 w 12192000"/>
              <a:gd name="connsiteY18" fmla="*/ 41509 h 4582452"/>
              <a:gd name="connsiteX19" fmla="*/ 3638316 w 12192000"/>
              <a:gd name="connsiteY19" fmla="*/ 57654 h 4582452"/>
              <a:gd name="connsiteX20" fmla="*/ 3679320 w 12192000"/>
              <a:gd name="connsiteY20" fmla="*/ 67554 h 4582452"/>
              <a:gd name="connsiteX21" fmla="*/ 3799276 w 12192000"/>
              <a:gd name="connsiteY21" fmla="*/ 75386 h 4582452"/>
              <a:gd name="connsiteX22" fmla="*/ 4024540 w 12192000"/>
              <a:gd name="connsiteY22" fmla="*/ 43084 h 4582452"/>
              <a:gd name="connsiteX23" fmla="*/ 4086060 w 12192000"/>
              <a:gd name="connsiteY23" fmla="*/ 46467 h 4582452"/>
              <a:gd name="connsiteX24" fmla="*/ 4092413 w 12192000"/>
              <a:gd name="connsiteY24" fmla="*/ 53530 h 4582452"/>
              <a:gd name="connsiteX25" fmla="*/ 4187473 w 12192000"/>
              <a:gd name="connsiteY25" fmla="*/ 32571 h 4582452"/>
              <a:gd name="connsiteX26" fmla="*/ 4306487 w 12192000"/>
              <a:gd name="connsiteY26" fmla="*/ 54042 h 4582452"/>
              <a:gd name="connsiteX27" fmla="*/ 4393102 w 12192000"/>
              <a:gd name="connsiteY27" fmla="*/ 78610 h 4582452"/>
              <a:gd name="connsiteX28" fmla="*/ 4443041 w 12192000"/>
              <a:gd name="connsiteY28" fmla="*/ 88772 h 4582452"/>
              <a:gd name="connsiteX29" fmla="*/ 4477856 w 12192000"/>
              <a:gd name="connsiteY29" fmla="*/ 100175 h 4582452"/>
              <a:gd name="connsiteX30" fmla="*/ 4574677 w 12192000"/>
              <a:gd name="connsiteY30" fmla="*/ 107631 h 4582452"/>
              <a:gd name="connsiteX31" fmla="*/ 4738595 w 12192000"/>
              <a:gd name="connsiteY31" fmla="*/ 110972 h 4582452"/>
              <a:gd name="connsiteX32" fmla="*/ 4772623 w 12192000"/>
              <a:gd name="connsiteY32" fmla="*/ 113689 h 4582452"/>
              <a:gd name="connsiteX33" fmla="*/ 4798437 w 12192000"/>
              <a:gd name="connsiteY33" fmla="*/ 123987 h 4582452"/>
              <a:gd name="connsiteX34" fmla="*/ 4801426 w 12192000"/>
              <a:gd name="connsiteY34" fmla="*/ 133319 h 4582452"/>
              <a:gd name="connsiteX35" fmla="*/ 4819592 w 12192000"/>
              <a:gd name="connsiteY35" fmla="*/ 136092 h 4582452"/>
              <a:gd name="connsiteX36" fmla="*/ 4823704 w 12192000"/>
              <a:gd name="connsiteY36" fmla="*/ 138493 h 4582452"/>
              <a:gd name="connsiteX37" fmla="*/ 4825195 w 12192000"/>
              <a:gd name="connsiteY37" fmla="*/ 139235 h 4582452"/>
              <a:gd name="connsiteX38" fmla="*/ 4855377 w 12192000"/>
              <a:gd name="connsiteY38" fmla="*/ 139933 h 4582452"/>
              <a:gd name="connsiteX39" fmla="*/ 4864981 w 12192000"/>
              <a:gd name="connsiteY39" fmla="*/ 136638 h 4582452"/>
              <a:gd name="connsiteX40" fmla="*/ 4869194 w 12192000"/>
              <a:gd name="connsiteY40" fmla="*/ 137485 h 4582452"/>
              <a:gd name="connsiteX41" fmla="*/ 4899129 w 12192000"/>
              <a:gd name="connsiteY41" fmla="*/ 128724 h 4582452"/>
              <a:gd name="connsiteX42" fmla="*/ 4979727 w 12192000"/>
              <a:gd name="connsiteY42" fmla="*/ 116438 h 4582452"/>
              <a:gd name="connsiteX43" fmla="*/ 5090538 w 12192000"/>
              <a:gd name="connsiteY43" fmla="*/ 128083 h 4582452"/>
              <a:gd name="connsiteX44" fmla="*/ 5199199 w 12192000"/>
              <a:gd name="connsiteY44" fmla="*/ 106367 h 4582452"/>
              <a:gd name="connsiteX45" fmla="*/ 5239862 w 12192000"/>
              <a:gd name="connsiteY45" fmla="*/ 131030 h 4582452"/>
              <a:gd name="connsiteX46" fmla="*/ 5405165 w 12192000"/>
              <a:gd name="connsiteY46" fmla="*/ 107263 h 4582452"/>
              <a:gd name="connsiteX47" fmla="*/ 5973027 w 12192000"/>
              <a:gd name="connsiteY47" fmla="*/ 14505 h 4582452"/>
              <a:gd name="connsiteX48" fmla="*/ 6243587 w 12192000"/>
              <a:gd name="connsiteY48" fmla="*/ 20308 h 4582452"/>
              <a:gd name="connsiteX49" fmla="*/ 6333684 w 12192000"/>
              <a:gd name="connsiteY49" fmla="*/ 26092 h 4582452"/>
              <a:gd name="connsiteX50" fmla="*/ 6524594 w 12192000"/>
              <a:gd name="connsiteY50" fmla="*/ 62443 h 4582452"/>
              <a:gd name="connsiteX51" fmla="*/ 6701993 w 12192000"/>
              <a:gd name="connsiteY51" fmla="*/ 51745 h 4582452"/>
              <a:gd name="connsiteX52" fmla="*/ 6957361 w 12192000"/>
              <a:gd name="connsiteY52" fmla="*/ 97339 h 4582452"/>
              <a:gd name="connsiteX53" fmla="*/ 7268413 w 12192000"/>
              <a:gd name="connsiteY53" fmla="*/ 175925 h 4582452"/>
              <a:gd name="connsiteX54" fmla="*/ 8385054 w 12192000"/>
              <a:gd name="connsiteY54" fmla="*/ 133195 h 4582452"/>
              <a:gd name="connsiteX55" fmla="*/ 8584350 w 12192000"/>
              <a:gd name="connsiteY55" fmla="*/ 172955 h 4582452"/>
              <a:gd name="connsiteX56" fmla="*/ 8684341 w 12192000"/>
              <a:gd name="connsiteY56" fmla="*/ 199587 h 4582452"/>
              <a:gd name="connsiteX57" fmla="*/ 9008600 w 12192000"/>
              <a:gd name="connsiteY57" fmla="*/ 334202 h 4582452"/>
              <a:gd name="connsiteX58" fmla="*/ 9106061 w 12192000"/>
              <a:gd name="connsiteY58" fmla="*/ 332620 h 4582452"/>
              <a:gd name="connsiteX59" fmla="*/ 9950477 w 12192000"/>
              <a:gd name="connsiteY59" fmla="*/ 794954 h 4582452"/>
              <a:gd name="connsiteX60" fmla="*/ 11109679 w 12192000"/>
              <a:gd name="connsiteY60" fmla="*/ 1202887 h 4582452"/>
              <a:gd name="connsiteX61" fmla="*/ 11327194 w 12192000"/>
              <a:gd name="connsiteY61" fmla="*/ 1329149 h 4582452"/>
              <a:gd name="connsiteX62" fmla="*/ 11490981 w 12192000"/>
              <a:gd name="connsiteY62" fmla="*/ 1367364 h 4582452"/>
              <a:gd name="connsiteX63" fmla="*/ 11656589 w 12192000"/>
              <a:gd name="connsiteY63" fmla="*/ 1459110 h 4582452"/>
              <a:gd name="connsiteX64" fmla="*/ 11762730 w 12192000"/>
              <a:gd name="connsiteY64" fmla="*/ 1484877 h 4582452"/>
              <a:gd name="connsiteX65" fmla="*/ 11907234 w 12192000"/>
              <a:gd name="connsiteY65" fmla="*/ 1475186 h 4582452"/>
              <a:gd name="connsiteX66" fmla="*/ 12097301 w 12192000"/>
              <a:gd name="connsiteY66" fmla="*/ 1446454 h 4582452"/>
              <a:gd name="connsiteX67" fmla="*/ 12168592 w 12192000"/>
              <a:gd name="connsiteY67" fmla="*/ 1434583 h 4582452"/>
              <a:gd name="connsiteX68" fmla="*/ 12192000 w 12192000"/>
              <a:gd name="connsiteY68" fmla="*/ 1428254 h 4582452"/>
              <a:gd name="connsiteX69" fmla="*/ 12192000 w 12192000"/>
              <a:gd name="connsiteY69" fmla="*/ 4582452 h 4582452"/>
              <a:gd name="connsiteX70" fmla="*/ 0 w 12192000"/>
              <a:gd name="connsiteY70" fmla="*/ 4582452 h 4582452"/>
              <a:gd name="connsiteX71" fmla="*/ 0 w 12192000"/>
              <a:gd name="connsiteY71" fmla="*/ 502249 h 4582452"/>
              <a:gd name="connsiteX72" fmla="*/ 26658 w 12192000"/>
              <a:gd name="connsiteY72" fmla="*/ 498850 h 4582452"/>
              <a:gd name="connsiteX73" fmla="*/ 117228 w 12192000"/>
              <a:gd name="connsiteY73" fmla="*/ 490270 h 4582452"/>
              <a:gd name="connsiteX74" fmla="*/ 197716 w 12192000"/>
              <a:gd name="connsiteY74" fmla="*/ 414976 h 4582452"/>
              <a:gd name="connsiteX75" fmla="*/ 287300 w 12192000"/>
              <a:gd name="connsiteY75" fmla="*/ 332486 h 4582452"/>
              <a:gd name="connsiteX76" fmla="*/ 442569 w 12192000"/>
              <a:gd name="connsiteY76" fmla="*/ 268508 h 4582452"/>
              <a:gd name="connsiteX77" fmla="*/ 632547 w 12192000"/>
              <a:gd name="connsiteY77" fmla="*/ 181204 h 4582452"/>
              <a:gd name="connsiteX78" fmla="*/ 735335 w 12192000"/>
              <a:gd name="connsiteY78" fmla="*/ 132652 h 4582452"/>
              <a:gd name="connsiteX79" fmla="*/ 867806 w 12192000"/>
              <a:gd name="connsiteY79" fmla="*/ 164026 h 4582452"/>
              <a:gd name="connsiteX80" fmla="*/ 928403 w 12192000"/>
              <a:gd name="connsiteY80" fmla="*/ 189376 h 4582452"/>
              <a:gd name="connsiteX81" fmla="*/ 959021 w 12192000"/>
              <a:gd name="connsiteY81" fmla="*/ 153917 h 4582452"/>
              <a:gd name="connsiteX82" fmla="*/ 1111027 w 12192000"/>
              <a:gd name="connsiteY82" fmla="*/ 138584 h 4582452"/>
              <a:gd name="connsiteX83" fmla="*/ 1227103 w 12192000"/>
              <a:gd name="connsiteY83" fmla="*/ 167875 h 4582452"/>
              <a:gd name="connsiteX84" fmla="*/ 1297710 w 12192000"/>
              <a:gd name="connsiteY84" fmla="*/ 170873 h 4582452"/>
              <a:gd name="connsiteX85" fmla="*/ 1413052 w 12192000"/>
              <a:gd name="connsiteY85" fmla="*/ 149589 h 4582452"/>
              <a:gd name="connsiteX86" fmla="*/ 1506277 w 12192000"/>
              <a:gd name="connsiteY86" fmla="*/ 170874 h 4582452"/>
              <a:gd name="connsiteX87" fmla="*/ 1624499 w 12192000"/>
              <a:gd name="connsiteY87" fmla="*/ 183437 h 4582452"/>
              <a:gd name="connsiteX88" fmla="*/ 1653990 w 12192000"/>
              <a:gd name="connsiteY88" fmla="*/ 186254 h 4582452"/>
              <a:gd name="connsiteX89" fmla="*/ 1675154 w 12192000"/>
              <a:gd name="connsiteY89" fmla="*/ 179082 h 4582452"/>
              <a:gd name="connsiteX90" fmla="*/ 1801740 w 12192000"/>
              <a:gd name="connsiteY90" fmla="*/ 160320 h 4582452"/>
              <a:gd name="connsiteX91" fmla="*/ 1892809 w 12192000"/>
              <a:gd name="connsiteY91" fmla="*/ 117150 h 4582452"/>
              <a:gd name="connsiteX92" fmla="*/ 2046786 w 12192000"/>
              <a:gd name="connsiteY92" fmla="*/ 90709 h 4582452"/>
              <a:gd name="connsiteX93" fmla="*/ 2200539 w 12192000"/>
              <a:gd name="connsiteY93" fmla="*/ 69177 h 4582452"/>
              <a:gd name="connsiteX94" fmla="*/ 2256839 w 12192000"/>
              <a:gd name="connsiteY94" fmla="*/ 63635 h 4582452"/>
              <a:gd name="connsiteX95" fmla="*/ 2354406 w 12192000"/>
              <a:gd name="connsiteY95" fmla="*/ 43819 h 4582452"/>
              <a:gd name="connsiteX96" fmla="*/ 2418731 w 12192000"/>
              <a:gd name="connsiteY96" fmla="*/ 32403 h 4582452"/>
              <a:gd name="connsiteX97" fmla="*/ 2432820 w 12192000"/>
              <a:gd name="connsiteY97" fmla="*/ 54328 h 4582452"/>
              <a:gd name="connsiteX98" fmla="*/ 2492988 w 12192000"/>
              <a:gd name="connsiteY98" fmla="*/ 50574 h 4582452"/>
              <a:gd name="connsiteX99" fmla="*/ 2546652 w 12192000"/>
              <a:gd name="connsiteY99" fmla="*/ 23348 h 4582452"/>
              <a:gd name="connsiteX100" fmla="*/ 2618568 w 12192000"/>
              <a:gd name="connsiteY100" fmla="*/ 10504 h 4582452"/>
              <a:gd name="connsiteX101" fmla="*/ 2661490 w 12192000"/>
              <a:gd name="connsiteY101" fmla="*/ 2573 h 4582452"/>
              <a:gd name="connsiteX102" fmla="*/ 2782524 w 12192000"/>
              <a:gd name="connsiteY102" fmla="*/ 394 h 4582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12192000" h="4582452">
                <a:moveTo>
                  <a:pt x="2782524" y="394"/>
                </a:moveTo>
                <a:cubicBezTo>
                  <a:pt x="2849861" y="8132"/>
                  <a:pt x="2921827" y="7224"/>
                  <a:pt x="2999719" y="43075"/>
                </a:cubicBezTo>
                <a:cubicBezTo>
                  <a:pt x="3016159" y="54416"/>
                  <a:pt x="3043891" y="54196"/>
                  <a:pt x="3061656" y="42588"/>
                </a:cubicBezTo>
                <a:cubicBezTo>
                  <a:pt x="3064714" y="40590"/>
                  <a:pt x="3067354" y="38323"/>
                  <a:pt x="3069494" y="35859"/>
                </a:cubicBezTo>
                <a:cubicBezTo>
                  <a:pt x="3118202" y="62547"/>
                  <a:pt x="3134369" y="41482"/>
                  <a:pt x="3159577" y="61160"/>
                </a:cubicBezTo>
                <a:cubicBezTo>
                  <a:pt x="3220950" y="59479"/>
                  <a:pt x="3259526" y="28301"/>
                  <a:pt x="3282600" y="45367"/>
                </a:cubicBezTo>
                <a:cubicBezTo>
                  <a:pt x="3311832" y="38528"/>
                  <a:pt x="3343982" y="7511"/>
                  <a:pt x="3374052" y="24976"/>
                </a:cubicBezTo>
                <a:cubicBezTo>
                  <a:pt x="3373225" y="20402"/>
                  <a:pt x="3375240" y="18558"/>
                  <a:pt x="3378934" y="18137"/>
                </a:cubicBezTo>
                <a:lnTo>
                  <a:pt x="3385889" y="18918"/>
                </a:lnTo>
                <a:lnTo>
                  <a:pt x="3389211" y="25828"/>
                </a:lnTo>
                <a:cubicBezTo>
                  <a:pt x="3403626" y="49991"/>
                  <a:pt x="3412849" y="23568"/>
                  <a:pt x="3444184" y="26511"/>
                </a:cubicBezTo>
                <a:cubicBezTo>
                  <a:pt x="3459237" y="26479"/>
                  <a:pt x="3457360" y="20006"/>
                  <a:pt x="3454999" y="14134"/>
                </a:cubicBezTo>
                <a:cubicBezTo>
                  <a:pt x="3454488" y="12066"/>
                  <a:pt x="3453976" y="9998"/>
                  <a:pt x="3453466" y="7930"/>
                </a:cubicBezTo>
                <a:lnTo>
                  <a:pt x="3463009" y="7487"/>
                </a:lnTo>
                <a:lnTo>
                  <a:pt x="3467018" y="6782"/>
                </a:lnTo>
                <a:lnTo>
                  <a:pt x="3478045" y="10611"/>
                </a:lnTo>
                <a:cubicBezTo>
                  <a:pt x="3487858" y="10471"/>
                  <a:pt x="3497247" y="4941"/>
                  <a:pt x="3506989" y="5372"/>
                </a:cubicBezTo>
                <a:cubicBezTo>
                  <a:pt x="3511861" y="5586"/>
                  <a:pt x="3516822" y="7292"/>
                  <a:pt x="3521969" y="11906"/>
                </a:cubicBezTo>
                <a:cubicBezTo>
                  <a:pt x="3500944" y="30982"/>
                  <a:pt x="3580010" y="22724"/>
                  <a:pt x="3569519" y="41509"/>
                </a:cubicBezTo>
                <a:cubicBezTo>
                  <a:pt x="3611081" y="21792"/>
                  <a:pt x="3601156" y="57180"/>
                  <a:pt x="3638316" y="57654"/>
                </a:cubicBezTo>
                <a:cubicBezTo>
                  <a:pt x="3659961" y="51783"/>
                  <a:pt x="3671878" y="52983"/>
                  <a:pt x="3679320" y="67554"/>
                </a:cubicBezTo>
                <a:cubicBezTo>
                  <a:pt x="3780774" y="37937"/>
                  <a:pt x="3722369" y="76585"/>
                  <a:pt x="3799276" y="75386"/>
                </a:cubicBezTo>
                <a:cubicBezTo>
                  <a:pt x="3867935" y="70837"/>
                  <a:pt x="3939343" y="75109"/>
                  <a:pt x="4024540" y="43084"/>
                </a:cubicBezTo>
                <a:cubicBezTo>
                  <a:pt x="4043330" y="32570"/>
                  <a:pt x="4070875" y="34086"/>
                  <a:pt x="4086060" y="46467"/>
                </a:cubicBezTo>
                <a:cubicBezTo>
                  <a:pt x="4088674" y="48598"/>
                  <a:pt x="4090814" y="50977"/>
                  <a:pt x="4092413" y="53530"/>
                </a:cubicBezTo>
                <a:cubicBezTo>
                  <a:pt x="4146606" y="29255"/>
                  <a:pt x="4158169" y="50970"/>
                  <a:pt x="4187473" y="32571"/>
                </a:cubicBezTo>
                <a:cubicBezTo>
                  <a:pt x="4248175" y="37116"/>
                  <a:pt x="4279868" y="69943"/>
                  <a:pt x="4306487" y="54042"/>
                </a:cubicBezTo>
                <a:cubicBezTo>
                  <a:pt x="4334104" y="62215"/>
                  <a:pt x="4359433" y="94581"/>
                  <a:pt x="4393102" y="78610"/>
                </a:cubicBezTo>
                <a:cubicBezTo>
                  <a:pt x="4385877" y="96663"/>
                  <a:pt x="4433316" y="73341"/>
                  <a:pt x="4443041" y="88772"/>
                </a:cubicBezTo>
                <a:cubicBezTo>
                  <a:pt x="4448819" y="101575"/>
                  <a:pt x="4464559" y="97484"/>
                  <a:pt x="4477856" y="100175"/>
                </a:cubicBezTo>
                <a:cubicBezTo>
                  <a:pt x="4489623" y="112184"/>
                  <a:pt x="4553764" y="113460"/>
                  <a:pt x="4574677" y="107631"/>
                </a:cubicBezTo>
                <a:cubicBezTo>
                  <a:pt x="4631799" y="83193"/>
                  <a:pt x="4692609" y="129103"/>
                  <a:pt x="4738595" y="110972"/>
                </a:cubicBezTo>
                <a:cubicBezTo>
                  <a:pt x="4751486" y="109970"/>
                  <a:pt x="4762630" y="111152"/>
                  <a:pt x="4772623" y="113689"/>
                </a:cubicBezTo>
                <a:lnTo>
                  <a:pt x="4798437" y="123987"/>
                </a:lnTo>
                <a:lnTo>
                  <a:pt x="4801426" y="133319"/>
                </a:lnTo>
                <a:lnTo>
                  <a:pt x="4819592" y="136092"/>
                </a:lnTo>
                <a:lnTo>
                  <a:pt x="4823704" y="138493"/>
                </a:lnTo>
                <a:lnTo>
                  <a:pt x="4825195" y="139235"/>
                </a:lnTo>
                <a:lnTo>
                  <a:pt x="4855377" y="139933"/>
                </a:lnTo>
                <a:lnTo>
                  <a:pt x="4864981" y="136638"/>
                </a:lnTo>
                <a:lnTo>
                  <a:pt x="4869194" y="137485"/>
                </a:lnTo>
                <a:lnTo>
                  <a:pt x="4899129" y="128724"/>
                </a:lnTo>
                <a:cubicBezTo>
                  <a:pt x="4925366" y="119718"/>
                  <a:pt x="4952397" y="110410"/>
                  <a:pt x="4979727" y="116438"/>
                </a:cubicBezTo>
                <a:lnTo>
                  <a:pt x="5090538" y="128083"/>
                </a:lnTo>
                <a:cubicBezTo>
                  <a:pt x="5091044" y="127833"/>
                  <a:pt x="5198695" y="106616"/>
                  <a:pt x="5199199" y="106367"/>
                </a:cubicBezTo>
                <a:cubicBezTo>
                  <a:pt x="5208231" y="105810"/>
                  <a:pt x="5223768" y="127168"/>
                  <a:pt x="5239862" y="131030"/>
                </a:cubicBezTo>
                <a:lnTo>
                  <a:pt x="5405165" y="107263"/>
                </a:lnTo>
                <a:cubicBezTo>
                  <a:pt x="5535422" y="88884"/>
                  <a:pt x="5767648" y="35344"/>
                  <a:pt x="5973027" y="14505"/>
                </a:cubicBezTo>
                <a:cubicBezTo>
                  <a:pt x="6149187" y="10405"/>
                  <a:pt x="6095956" y="65577"/>
                  <a:pt x="6243587" y="20308"/>
                </a:cubicBezTo>
                <a:cubicBezTo>
                  <a:pt x="6251541" y="17483"/>
                  <a:pt x="6316307" y="24479"/>
                  <a:pt x="6333684" y="26092"/>
                </a:cubicBezTo>
                <a:cubicBezTo>
                  <a:pt x="6455330" y="37381"/>
                  <a:pt x="6480371" y="34647"/>
                  <a:pt x="6524594" y="62443"/>
                </a:cubicBezTo>
                <a:cubicBezTo>
                  <a:pt x="6703626" y="57298"/>
                  <a:pt x="6501799" y="46780"/>
                  <a:pt x="6701993" y="51745"/>
                </a:cubicBezTo>
                <a:cubicBezTo>
                  <a:pt x="6785735" y="112479"/>
                  <a:pt x="6849632" y="85702"/>
                  <a:pt x="6957361" y="97339"/>
                </a:cubicBezTo>
                <a:cubicBezTo>
                  <a:pt x="7077727" y="97171"/>
                  <a:pt x="7161639" y="169735"/>
                  <a:pt x="7268413" y="175925"/>
                </a:cubicBezTo>
                <a:cubicBezTo>
                  <a:pt x="7315714" y="184495"/>
                  <a:pt x="8335549" y="125386"/>
                  <a:pt x="8385054" y="133195"/>
                </a:cubicBezTo>
                <a:lnTo>
                  <a:pt x="8584350" y="172955"/>
                </a:lnTo>
                <a:lnTo>
                  <a:pt x="8684341" y="199587"/>
                </a:lnTo>
                <a:cubicBezTo>
                  <a:pt x="8755050" y="226462"/>
                  <a:pt x="8938313" y="312030"/>
                  <a:pt x="9008600" y="334202"/>
                </a:cubicBezTo>
                <a:cubicBezTo>
                  <a:pt x="9019984" y="330076"/>
                  <a:pt x="9096828" y="338089"/>
                  <a:pt x="9106061" y="332620"/>
                </a:cubicBezTo>
                <a:cubicBezTo>
                  <a:pt x="9263041" y="409410"/>
                  <a:pt x="9721812" y="681736"/>
                  <a:pt x="9950477" y="794954"/>
                </a:cubicBezTo>
                <a:cubicBezTo>
                  <a:pt x="10099279" y="799039"/>
                  <a:pt x="11075919" y="1215896"/>
                  <a:pt x="11109679" y="1202887"/>
                </a:cubicBezTo>
                <a:cubicBezTo>
                  <a:pt x="11253855" y="1312360"/>
                  <a:pt x="11263644" y="1301737"/>
                  <a:pt x="11327194" y="1329149"/>
                </a:cubicBezTo>
                <a:cubicBezTo>
                  <a:pt x="11390743" y="1356562"/>
                  <a:pt x="11429961" y="1342032"/>
                  <a:pt x="11490981" y="1367364"/>
                </a:cubicBezTo>
                <a:cubicBezTo>
                  <a:pt x="11552001" y="1392696"/>
                  <a:pt x="11585592" y="1433403"/>
                  <a:pt x="11656589" y="1459110"/>
                </a:cubicBezTo>
                <a:cubicBezTo>
                  <a:pt x="11672385" y="1460354"/>
                  <a:pt x="11746935" y="1483632"/>
                  <a:pt x="11762730" y="1484877"/>
                </a:cubicBezTo>
                <a:lnTo>
                  <a:pt x="11907234" y="1475186"/>
                </a:lnTo>
                <a:cubicBezTo>
                  <a:pt x="11928018" y="1493892"/>
                  <a:pt x="12059326" y="1426351"/>
                  <a:pt x="12097301" y="1446454"/>
                </a:cubicBezTo>
                <a:cubicBezTo>
                  <a:pt x="12130425" y="1440491"/>
                  <a:pt x="12152650" y="1437305"/>
                  <a:pt x="12168592" y="1434583"/>
                </a:cubicBezTo>
                <a:lnTo>
                  <a:pt x="12192000" y="1428254"/>
                </a:lnTo>
                <a:lnTo>
                  <a:pt x="12192000" y="4582452"/>
                </a:lnTo>
                <a:lnTo>
                  <a:pt x="0" y="4582452"/>
                </a:lnTo>
                <a:lnTo>
                  <a:pt x="0" y="502249"/>
                </a:lnTo>
                <a:lnTo>
                  <a:pt x="26658" y="498850"/>
                </a:lnTo>
                <a:cubicBezTo>
                  <a:pt x="53543" y="495845"/>
                  <a:pt x="83450" y="492951"/>
                  <a:pt x="117228" y="490270"/>
                </a:cubicBezTo>
                <a:cubicBezTo>
                  <a:pt x="156589" y="507996"/>
                  <a:pt x="88161" y="422256"/>
                  <a:pt x="197716" y="414976"/>
                </a:cubicBezTo>
                <a:lnTo>
                  <a:pt x="287300" y="332486"/>
                </a:lnTo>
                <a:lnTo>
                  <a:pt x="442569" y="268508"/>
                </a:lnTo>
                <a:cubicBezTo>
                  <a:pt x="497662" y="243295"/>
                  <a:pt x="582529" y="197726"/>
                  <a:pt x="632547" y="181204"/>
                </a:cubicBezTo>
                <a:cubicBezTo>
                  <a:pt x="634349" y="209388"/>
                  <a:pt x="721914" y="107222"/>
                  <a:pt x="735335" y="132652"/>
                </a:cubicBezTo>
                <a:cubicBezTo>
                  <a:pt x="732464" y="177245"/>
                  <a:pt x="825860" y="150882"/>
                  <a:pt x="867806" y="164026"/>
                </a:cubicBezTo>
                <a:cubicBezTo>
                  <a:pt x="899984" y="173480"/>
                  <a:pt x="913201" y="191061"/>
                  <a:pt x="928403" y="189376"/>
                </a:cubicBezTo>
                <a:cubicBezTo>
                  <a:pt x="961543" y="190533"/>
                  <a:pt x="955382" y="169666"/>
                  <a:pt x="959021" y="153917"/>
                </a:cubicBezTo>
                <a:cubicBezTo>
                  <a:pt x="992066" y="189943"/>
                  <a:pt x="1053368" y="148031"/>
                  <a:pt x="1111027" y="138584"/>
                </a:cubicBezTo>
                <a:cubicBezTo>
                  <a:pt x="1145385" y="136440"/>
                  <a:pt x="1195305" y="207229"/>
                  <a:pt x="1227103" y="167875"/>
                </a:cubicBezTo>
                <a:cubicBezTo>
                  <a:pt x="1248010" y="176242"/>
                  <a:pt x="1278870" y="138976"/>
                  <a:pt x="1297710" y="170873"/>
                </a:cubicBezTo>
                <a:cubicBezTo>
                  <a:pt x="1350352" y="155650"/>
                  <a:pt x="1367607" y="171168"/>
                  <a:pt x="1413052" y="149589"/>
                </a:cubicBezTo>
                <a:cubicBezTo>
                  <a:pt x="1469974" y="142574"/>
                  <a:pt x="1427686" y="191179"/>
                  <a:pt x="1506277" y="170874"/>
                </a:cubicBezTo>
                <a:cubicBezTo>
                  <a:pt x="1542904" y="181865"/>
                  <a:pt x="1583620" y="186190"/>
                  <a:pt x="1624499" y="183437"/>
                </a:cubicBezTo>
                <a:cubicBezTo>
                  <a:pt x="1626352" y="173292"/>
                  <a:pt x="1645842" y="184613"/>
                  <a:pt x="1653990" y="186254"/>
                </a:cubicBezTo>
                <a:cubicBezTo>
                  <a:pt x="1652338" y="180029"/>
                  <a:pt x="1667910" y="174758"/>
                  <a:pt x="1675154" y="179082"/>
                </a:cubicBezTo>
                <a:cubicBezTo>
                  <a:pt x="1803626" y="184200"/>
                  <a:pt x="1718674" y="135774"/>
                  <a:pt x="1801740" y="160320"/>
                </a:cubicBezTo>
                <a:cubicBezTo>
                  <a:pt x="1852880" y="160711"/>
                  <a:pt x="1832935" y="89126"/>
                  <a:pt x="1892809" y="117150"/>
                </a:cubicBezTo>
                <a:cubicBezTo>
                  <a:pt x="1953632" y="109654"/>
                  <a:pt x="1985421" y="78539"/>
                  <a:pt x="2046786" y="90709"/>
                </a:cubicBezTo>
                <a:cubicBezTo>
                  <a:pt x="2103701" y="83577"/>
                  <a:pt x="2149982" y="66720"/>
                  <a:pt x="2200539" y="69177"/>
                </a:cubicBezTo>
                <a:cubicBezTo>
                  <a:pt x="2217709" y="58197"/>
                  <a:pt x="2235223" y="52567"/>
                  <a:pt x="2256839" y="63635"/>
                </a:cubicBezTo>
                <a:cubicBezTo>
                  <a:pt x="2308895" y="53224"/>
                  <a:pt x="2316542" y="33049"/>
                  <a:pt x="2354406" y="43819"/>
                </a:cubicBezTo>
                <a:cubicBezTo>
                  <a:pt x="2382991" y="-1065"/>
                  <a:pt x="2382377" y="34075"/>
                  <a:pt x="2418731" y="32403"/>
                </a:cubicBezTo>
                <a:cubicBezTo>
                  <a:pt x="2448671" y="33878"/>
                  <a:pt x="2405700" y="57811"/>
                  <a:pt x="2432820" y="54328"/>
                </a:cubicBezTo>
                <a:cubicBezTo>
                  <a:pt x="2457053" y="39206"/>
                  <a:pt x="2468545" y="67978"/>
                  <a:pt x="2492988" y="50574"/>
                </a:cubicBezTo>
                <a:cubicBezTo>
                  <a:pt x="2476164" y="30611"/>
                  <a:pt x="2553060" y="42528"/>
                  <a:pt x="2546652" y="23348"/>
                </a:cubicBezTo>
                <a:cubicBezTo>
                  <a:pt x="2583774" y="44911"/>
                  <a:pt x="2581494" y="9235"/>
                  <a:pt x="2618568" y="10504"/>
                </a:cubicBezTo>
                <a:cubicBezTo>
                  <a:pt x="2638844" y="17357"/>
                  <a:pt x="2650959" y="16720"/>
                  <a:pt x="2661490" y="2573"/>
                </a:cubicBezTo>
                <a:cubicBezTo>
                  <a:pt x="2756076" y="36787"/>
                  <a:pt x="2706264" y="-4399"/>
                  <a:pt x="2782524" y="3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99A7CB-7D8A-F96B-3DF8-BF2F7B91EC18}"/>
              </a:ext>
            </a:extLst>
          </p:cNvPr>
          <p:cNvSpPr>
            <a:spLocks noGrp="1"/>
          </p:cNvSpPr>
          <p:nvPr>
            <p:ph type="title"/>
          </p:nvPr>
        </p:nvSpPr>
        <p:spPr>
          <a:xfrm>
            <a:off x="1050878" y="603622"/>
            <a:ext cx="5602759" cy="1696026"/>
          </a:xfrm>
        </p:spPr>
        <p:txBody>
          <a:bodyPr vert="horz" lIns="91440" tIns="45720" rIns="91440" bIns="45720" rtlCol="0" anchor="ctr">
            <a:normAutofit/>
          </a:bodyPr>
          <a:lstStyle/>
          <a:p>
            <a:r>
              <a:rPr lang="en-US" dirty="0"/>
              <a:t>             </a:t>
            </a:r>
          </a:p>
        </p:txBody>
      </p:sp>
      <p:sp>
        <p:nvSpPr>
          <p:cNvPr id="4" name="TextBox 3">
            <a:extLst>
              <a:ext uri="{FF2B5EF4-FFF2-40B4-BE49-F238E27FC236}">
                <a16:creationId xmlns:a16="http://schemas.microsoft.com/office/drawing/2014/main" id="{BFD57B46-F6DE-EDD2-BC5C-2EEB8D9FE562}"/>
              </a:ext>
            </a:extLst>
          </p:cNvPr>
          <p:cNvSpPr txBox="1"/>
          <p:nvPr/>
        </p:nvSpPr>
        <p:spPr>
          <a:xfrm>
            <a:off x="1050879" y="1797269"/>
            <a:ext cx="5602757" cy="4457108"/>
          </a:xfrm>
          <a:prstGeom prst="rect">
            <a:avLst/>
          </a:prstGeom>
        </p:spPr>
        <p:txBody>
          <a:bodyPr vert="horz" lIns="91440" tIns="45720" rIns="91440" bIns="45720" rtlCol="0">
            <a:normAutofit lnSpcReduction="10000"/>
          </a:bodyPr>
          <a:lstStyle/>
          <a:p>
            <a:pPr>
              <a:lnSpc>
                <a:spcPct val="90000"/>
              </a:lnSpc>
              <a:spcBef>
                <a:spcPct val="0"/>
              </a:spcBef>
              <a:spcAft>
                <a:spcPts val="600"/>
              </a:spcAft>
            </a:pPr>
            <a:r>
              <a:rPr lang="en-US" sz="1200" spc="50" dirty="0">
                <a:solidFill>
                  <a:schemeClr val="tx1">
                    <a:lumMod val="85000"/>
                    <a:lumOff val="15000"/>
                  </a:schemeClr>
                </a:solidFill>
                <a:ea typeface="Batang" panose="02030600000101010101" pitchFamily="18" charset="-127"/>
              </a:rPr>
              <a:t>Bureau of Labor Statistics (2020) JOB OPENINGS AND LABOR TURNOVER – AUGUST 2020. [online] Available at: https://www.bls.gov/news.release/pdf/jolts.pdf </a:t>
            </a:r>
          </a:p>
          <a:p>
            <a:pPr>
              <a:lnSpc>
                <a:spcPct val="90000"/>
              </a:lnSpc>
              <a:spcBef>
                <a:spcPct val="0"/>
              </a:spcBef>
              <a:spcAft>
                <a:spcPts val="600"/>
              </a:spcAft>
            </a:pPr>
            <a:r>
              <a:rPr lang="en-US" sz="1200" spc="50" dirty="0">
                <a:solidFill>
                  <a:schemeClr val="tx1">
                    <a:lumMod val="85000"/>
                    <a:lumOff val="15000"/>
                  </a:schemeClr>
                </a:solidFill>
                <a:ea typeface="Batang" panose="02030600000101010101" pitchFamily="18" charset="-127"/>
              </a:rPr>
              <a:t>Dukes, E (2018) </a:t>
            </a:r>
            <a:r>
              <a:rPr lang="en-US" sz="1200" i="1" spc="50" dirty="0">
                <a:solidFill>
                  <a:schemeClr val="tx1">
                    <a:lumMod val="85000"/>
                    <a:lumOff val="15000"/>
                  </a:schemeClr>
                </a:solidFill>
                <a:ea typeface="Batang" panose="02030600000101010101" pitchFamily="18" charset="-127"/>
              </a:rPr>
              <a:t>5 Signs That you Need Better Employee Engagement. </a:t>
            </a:r>
            <a:r>
              <a:rPr lang="en-US" sz="1200" spc="50" dirty="0">
                <a:solidFill>
                  <a:schemeClr val="tx1">
                    <a:lumMod val="85000"/>
                    <a:lumOff val="15000"/>
                  </a:schemeClr>
                </a:solidFill>
                <a:ea typeface="Batang" panose="02030600000101010101" pitchFamily="18" charset="-127"/>
              </a:rPr>
              <a:t>Available at: https://www.iofficecorp.com/blog/employees-engagement-sinking-boa</a:t>
            </a:r>
            <a:r>
              <a:rPr lang="en-US" sz="1200" spc="50" dirty="0">
                <a:solidFill>
                  <a:schemeClr val="tx1">
                    <a:lumMod val="85000"/>
                    <a:lumOff val="15000"/>
                  </a:schemeClr>
                </a:solidFill>
                <a:ea typeface="Batang" panose="02030600000101010101" pitchFamily="18" charset="-127"/>
                <a:hlinkClick r:id="rId2">
                  <a:extLst>
                    <a:ext uri="{A12FA001-AC4F-418D-AE19-62706E023703}">
                      <ahyp:hlinkClr xmlns:ahyp="http://schemas.microsoft.com/office/drawing/2018/hyperlinkcolor" val="tx"/>
                    </a:ext>
                  </a:extLst>
                </a:hlinkClick>
              </a:rPr>
              <a:t>t</a:t>
            </a:r>
            <a:r>
              <a:rPr lang="en-US" sz="1200" spc="50" dirty="0">
                <a:solidFill>
                  <a:schemeClr val="tx1">
                    <a:lumMod val="85000"/>
                    <a:lumOff val="15000"/>
                  </a:schemeClr>
                </a:solidFill>
                <a:ea typeface="Batang" panose="02030600000101010101" pitchFamily="18" charset="-127"/>
              </a:rPr>
              <a:t> </a:t>
            </a:r>
          </a:p>
          <a:p>
            <a:pPr>
              <a:lnSpc>
                <a:spcPct val="90000"/>
              </a:lnSpc>
              <a:spcBef>
                <a:spcPct val="0"/>
              </a:spcBef>
              <a:spcAft>
                <a:spcPts val="600"/>
              </a:spcAft>
            </a:pPr>
            <a:r>
              <a:rPr lang="en-US" sz="1200" spc="50" dirty="0">
                <a:solidFill>
                  <a:schemeClr val="tx1">
                    <a:lumMod val="85000"/>
                    <a:lumOff val="15000"/>
                  </a:schemeClr>
                </a:solidFill>
                <a:ea typeface="Batang" panose="02030600000101010101" pitchFamily="18" charset="-127"/>
              </a:rPr>
              <a:t>Industry (2020) 4 Reasons Restaurants Need Mentorship Programs. [online] App.industry.co. Available at: </a:t>
            </a:r>
            <a:r>
              <a:rPr lang="en-US" sz="1200" spc="50" dirty="0">
                <a:solidFill>
                  <a:schemeClr val="tx1">
                    <a:lumMod val="85000"/>
                    <a:lumOff val="15000"/>
                  </a:schemeClr>
                </a:solidFill>
                <a:ea typeface="Batang" panose="02030600000101010101" pitchFamily="18" charset="-127"/>
                <a:hlinkClick r:id="rId3"/>
              </a:rPr>
              <a:t>https://app.industry.co/blog/4-reasons-restaurants-need-mentorship-programs</a:t>
            </a:r>
            <a:endParaRPr lang="en-US" sz="1200" spc="50" dirty="0">
              <a:solidFill>
                <a:schemeClr val="tx1">
                  <a:lumMod val="85000"/>
                  <a:lumOff val="15000"/>
                </a:schemeClr>
              </a:solidFill>
              <a:ea typeface="Batang" panose="02030600000101010101" pitchFamily="18" charset="-127"/>
            </a:endParaRPr>
          </a:p>
          <a:p>
            <a:pPr>
              <a:lnSpc>
                <a:spcPct val="90000"/>
              </a:lnSpc>
              <a:spcBef>
                <a:spcPct val="0"/>
              </a:spcBef>
              <a:spcAft>
                <a:spcPts val="600"/>
              </a:spcAft>
            </a:pPr>
            <a:r>
              <a:rPr lang="en-US" sz="1200" spc="50" dirty="0" err="1">
                <a:solidFill>
                  <a:schemeClr val="tx1">
                    <a:lumMod val="85000"/>
                    <a:lumOff val="15000"/>
                  </a:schemeClr>
                </a:solidFill>
                <a:ea typeface="Batang" panose="02030600000101010101" pitchFamily="18" charset="-127"/>
              </a:rPr>
              <a:t>Sarma</a:t>
            </a:r>
            <a:r>
              <a:rPr lang="en-US" sz="1200" spc="50" dirty="0">
                <a:solidFill>
                  <a:schemeClr val="tx1">
                    <a:lumMod val="85000"/>
                    <a:lumOff val="15000"/>
                  </a:schemeClr>
                </a:solidFill>
                <a:ea typeface="Batang" panose="02030600000101010101" pitchFamily="18" charset="-127"/>
              </a:rPr>
              <a:t> (2022),</a:t>
            </a:r>
            <a:r>
              <a:rPr lang="en-GB" sz="1200" b="1" i="0" dirty="0">
                <a:effectLst/>
              </a:rPr>
              <a:t> </a:t>
            </a:r>
            <a:r>
              <a:rPr lang="en-GB" sz="1200" i="1" dirty="0">
                <a:effectLst/>
              </a:rPr>
              <a:t>How To Foster Employee Engagement In The Hospitality Industry?</a:t>
            </a:r>
            <a:r>
              <a:rPr lang="en-GB" sz="1200" dirty="0">
                <a:effectLst/>
              </a:rPr>
              <a:t>[online] Available </a:t>
            </a:r>
            <a:r>
              <a:rPr lang="en-GB" sz="1200" dirty="0" err="1">
                <a:effectLst/>
              </a:rPr>
              <a:t>at:https</a:t>
            </a:r>
            <a:r>
              <a:rPr lang="en-GB" sz="1200" dirty="0">
                <a:effectLst/>
              </a:rPr>
              <a:t>://blog.vantagecircle.com/</a:t>
            </a:r>
          </a:p>
          <a:p>
            <a:pPr>
              <a:lnSpc>
                <a:spcPct val="90000"/>
              </a:lnSpc>
              <a:spcBef>
                <a:spcPct val="0"/>
              </a:spcBef>
              <a:spcAft>
                <a:spcPts val="600"/>
              </a:spcAft>
            </a:pPr>
            <a:r>
              <a:rPr lang="en-GB" sz="1200" b="0" i="0" dirty="0">
                <a:solidFill>
                  <a:srgbClr val="17193C"/>
                </a:solidFill>
                <a:effectLst/>
                <a:cs typeface="Varela Round" panose="00000500000000000000" pitchFamily="2" charset="-79"/>
              </a:rPr>
              <a:t> </a:t>
            </a:r>
            <a:r>
              <a:rPr lang="en-GB" sz="1200" b="0" i="0" dirty="0">
                <a:effectLst/>
                <a:cs typeface="Varela Round" panose="00000500000000000000" pitchFamily="2" charset="-79"/>
              </a:rPr>
              <a:t>Thompson ( 2021</a:t>
            </a:r>
            <a:r>
              <a:rPr lang="en-GB" sz="1200" i="1" dirty="0">
                <a:effectLst/>
                <a:cs typeface="Varela Round" panose="00000500000000000000" pitchFamily="2" charset="-79"/>
              </a:rPr>
              <a:t>),</a:t>
            </a:r>
            <a:r>
              <a:rPr lang="en-GB" sz="1200" i="1" dirty="0">
                <a:effectLst/>
              </a:rPr>
              <a:t> Employee Engagement Models and Theories </a:t>
            </a:r>
            <a:r>
              <a:rPr lang="en-GB" sz="1200" dirty="0">
                <a:effectLst/>
              </a:rPr>
              <a:t>[online]Available </a:t>
            </a:r>
            <a:r>
              <a:rPr lang="en-GB" sz="1200" dirty="0" err="1">
                <a:effectLst/>
              </a:rPr>
              <a:t>at:https</a:t>
            </a:r>
            <a:r>
              <a:rPr lang="en-GB" sz="1200" dirty="0">
                <a:effectLst/>
              </a:rPr>
              <a:t>://wethrive.net/</a:t>
            </a:r>
          </a:p>
          <a:p>
            <a:pPr>
              <a:lnSpc>
                <a:spcPct val="90000"/>
              </a:lnSpc>
              <a:spcBef>
                <a:spcPct val="0"/>
              </a:spcBef>
              <a:spcAft>
                <a:spcPts val="600"/>
              </a:spcAft>
            </a:pPr>
            <a:r>
              <a:rPr lang="en-GB" sz="1200" i="1" dirty="0">
                <a:effectLst/>
              </a:rPr>
              <a:t> The Engagement models (</a:t>
            </a:r>
            <a:r>
              <a:rPr lang="en-GB" sz="1200" dirty="0">
                <a:effectLst/>
              </a:rPr>
              <a:t>2022) Available at </a:t>
            </a:r>
            <a:r>
              <a:rPr lang="en-GB" sz="1200" dirty="0">
                <a:effectLst/>
                <a:hlinkClick r:id="rId4"/>
              </a:rPr>
              <a:t>https://youtu.be/eEdv9bAjBA0</a:t>
            </a:r>
            <a:endParaRPr lang="en-GB" sz="1200" dirty="0">
              <a:effectLst/>
            </a:endParaRPr>
          </a:p>
          <a:p>
            <a:pPr>
              <a:lnSpc>
                <a:spcPct val="90000"/>
              </a:lnSpc>
              <a:spcBef>
                <a:spcPct val="0"/>
              </a:spcBef>
              <a:spcAft>
                <a:spcPts val="600"/>
              </a:spcAft>
            </a:pPr>
            <a:r>
              <a:rPr lang="en-GB" sz="1200" dirty="0" err="1"/>
              <a:t>Skytouchblog</a:t>
            </a:r>
            <a:r>
              <a:rPr lang="en-GB" sz="1200" dirty="0"/>
              <a:t> (2014)</a:t>
            </a:r>
            <a:r>
              <a:rPr lang="en-GB" sz="1200" b="0" i="0" dirty="0">
                <a:effectLst/>
                <a:latin typeface="var(--h1_typography-font-family)"/>
              </a:rPr>
              <a:t> </a:t>
            </a:r>
            <a:r>
              <a:rPr lang="en-GB" sz="1200" b="0" i="1" dirty="0">
                <a:effectLst/>
              </a:rPr>
              <a:t>Top Ways Hotels Can Engage and Motivate Employees </a:t>
            </a:r>
            <a:r>
              <a:rPr lang="en-GB" sz="1200" b="0" dirty="0">
                <a:effectLst/>
              </a:rPr>
              <a:t>[online]Available </a:t>
            </a:r>
            <a:r>
              <a:rPr lang="en-GB" sz="1200" b="0" dirty="0" err="1">
                <a:effectLst/>
              </a:rPr>
              <a:t>at:</a:t>
            </a:r>
            <a:r>
              <a:rPr lang="en-GB" sz="1200" dirty="0" err="1">
                <a:hlinkClick r:id="rId5"/>
              </a:rPr>
              <a:t>Top</a:t>
            </a:r>
            <a:r>
              <a:rPr lang="en-GB" sz="1200" dirty="0">
                <a:hlinkClick r:id="rId5"/>
              </a:rPr>
              <a:t> Ways Hotels Can Engage and Motivate Employees (skytouchtechnology.com)</a:t>
            </a:r>
            <a:endParaRPr lang="en-GB" sz="1200" dirty="0"/>
          </a:p>
          <a:p>
            <a:pPr>
              <a:lnSpc>
                <a:spcPct val="90000"/>
              </a:lnSpc>
              <a:spcBef>
                <a:spcPct val="0"/>
              </a:spcBef>
              <a:spcAft>
                <a:spcPts val="600"/>
              </a:spcAft>
            </a:pPr>
            <a:r>
              <a:rPr lang="en-GB" sz="1200" b="0" dirty="0">
                <a:effectLst/>
              </a:rPr>
              <a:t>Sinclair </a:t>
            </a:r>
            <a:r>
              <a:rPr lang="en-GB" sz="1200" dirty="0"/>
              <a:t>(</a:t>
            </a:r>
            <a:r>
              <a:rPr lang="en-GB" sz="1200" b="0" dirty="0">
                <a:effectLst/>
              </a:rPr>
              <a:t>2020</a:t>
            </a:r>
            <a:r>
              <a:rPr lang="en-GB" sz="1200" i="1" dirty="0">
                <a:effectLst/>
              </a:rPr>
              <a:t>)</a:t>
            </a:r>
            <a:r>
              <a:rPr lang="en-GB" sz="1200" i="1" dirty="0">
                <a:solidFill>
                  <a:srgbClr val="343333"/>
                </a:solidFill>
                <a:effectLst/>
              </a:rPr>
              <a:t> Kahn's 3 Dimensions of Employee Engagement: Still Good to Go in 2021?</a:t>
            </a:r>
            <a:r>
              <a:rPr lang="en-GB" sz="1200" dirty="0">
                <a:solidFill>
                  <a:srgbClr val="343333"/>
                </a:solidFill>
                <a:effectLst/>
              </a:rPr>
              <a:t>[online] Available </a:t>
            </a:r>
            <a:r>
              <a:rPr lang="en-GB" sz="1200" dirty="0" err="1">
                <a:solidFill>
                  <a:srgbClr val="343333"/>
                </a:solidFill>
                <a:effectLst/>
              </a:rPr>
              <a:t>at:</a:t>
            </a:r>
            <a:r>
              <a:rPr lang="en-GB" sz="1200" dirty="0" err="1">
                <a:hlinkClick r:id="rId6"/>
              </a:rPr>
              <a:t>Kahn's</a:t>
            </a:r>
            <a:r>
              <a:rPr lang="en-GB" sz="1200" dirty="0">
                <a:hlinkClick r:id="rId6"/>
              </a:rPr>
              <a:t> 3 Dimensions of Employee Engagement: Still Good to Go in 2021? (talkfreely.com)</a:t>
            </a:r>
            <a:endParaRPr lang="en-GB" sz="1200" dirty="0"/>
          </a:p>
          <a:p>
            <a:r>
              <a:rPr lang="en-GB" sz="1200" dirty="0">
                <a:solidFill>
                  <a:srgbClr val="000000"/>
                </a:solidFill>
                <a:latin typeface="+mj-lt"/>
                <a:ea typeface="Times New Roman" panose="02020603050405020304" pitchFamily="18" charset="0"/>
                <a:cs typeface="Arial" panose="020B0604020202020204" pitchFamily="34" charset="0"/>
              </a:rPr>
              <a:t>TED (2015 )</a:t>
            </a:r>
            <a:r>
              <a:rPr lang="en-GB" sz="1200" i="1" dirty="0">
                <a:solidFill>
                  <a:srgbClr val="000000"/>
                </a:solidFill>
                <a:latin typeface="+mj-lt"/>
                <a:ea typeface="Times New Roman" panose="02020603050405020304" pitchFamily="18" charset="0"/>
                <a:cs typeface="Arial" panose="020B0604020202020204" pitchFamily="34" charset="0"/>
              </a:rPr>
              <a:t>Missing the obvious in employee recognition. </a:t>
            </a:r>
            <a:r>
              <a:rPr lang="en-GB" sz="1200" dirty="0">
                <a:solidFill>
                  <a:srgbClr val="000000"/>
                </a:solidFill>
                <a:latin typeface="+mj-lt"/>
                <a:ea typeface="Times New Roman" panose="02020603050405020304" pitchFamily="18" charset="0"/>
                <a:cs typeface="Arial" panose="020B0604020202020204" pitchFamily="34" charset="0"/>
              </a:rPr>
              <a:t>Available at: </a:t>
            </a:r>
            <a:r>
              <a:rPr lang="en-GB" sz="1200" dirty="0">
                <a:latin typeface="+mj-lt"/>
                <a:ea typeface="Times New Roman" panose="02020603050405020304" pitchFamily="18" charset="0"/>
              </a:rPr>
              <a:t>https://youtu.be/JWlzc6x5u10 (Accessed: 25 January 2022).</a:t>
            </a:r>
          </a:p>
          <a:p>
            <a:r>
              <a:rPr lang="en-GB" sz="1200" dirty="0">
                <a:latin typeface="+mj-lt"/>
                <a:ea typeface="Times New Roman" panose="02020603050405020304" pitchFamily="18" charset="0"/>
              </a:rPr>
              <a:t>Marriott (2018) </a:t>
            </a:r>
            <a:r>
              <a:rPr lang="en-GB" sz="1200" i="1" dirty="0">
                <a:latin typeface="+mj-lt"/>
                <a:ea typeface="Times New Roman" panose="02020603050405020304" pitchFamily="18" charset="0"/>
              </a:rPr>
              <a:t>Marriott’s </a:t>
            </a:r>
            <a:r>
              <a:rPr lang="en-GB" sz="1200" i="1" dirty="0" err="1">
                <a:latin typeface="+mj-lt"/>
                <a:ea typeface="Times New Roman" panose="02020603050405020304" pitchFamily="18" charset="0"/>
              </a:rPr>
              <a:t>TakeCare</a:t>
            </a:r>
            <a:r>
              <a:rPr lang="en-GB" sz="1200" i="1" dirty="0">
                <a:latin typeface="+mj-lt"/>
                <a:ea typeface="Times New Roman" panose="02020603050405020304" pitchFamily="18" charset="0"/>
              </a:rPr>
              <a:t> Culture / Living Our Core Values. </a:t>
            </a:r>
            <a:r>
              <a:rPr lang="en-GB" sz="1200">
                <a:latin typeface="+mj-lt"/>
                <a:ea typeface="Times New Roman" panose="02020603050405020304" pitchFamily="18" charset="0"/>
              </a:rPr>
              <a:t>Available at: https://youtu.be/Vtx7hPWIbjc    ( Accessed: 15 February 2022)</a:t>
            </a:r>
          </a:p>
          <a:p>
            <a:pPr>
              <a:lnSpc>
                <a:spcPct val="90000"/>
              </a:lnSpc>
              <a:spcBef>
                <a:spcPct val="0"/>
              </a:spcBef>
              <a:spcAft>
                <a:spcPts val="600"/>
              </a:spcAft>
            </a:pPr>
            <a:endParaRPr lang="en-GB" sz="1200" i="1" dirty="0">
              <a:effectLst/>
            </a:endParaRPr>
          </a:p>
          <a:p>
            <a:pPr>
              <a:lnSpc>
                <a:spcPct val="90000"/>
              </a:lnSpc>
              <a:spcBef>
                <a:spcPct val="0"/>
              </a:spcBef>
              <a:spcAft>
                <a:spcPts val="600"/>
              </a:spcAft>
            </a:pPr>
            <a:endParaRPr lang="en-GB" sz="1200" dirty="0">
              <a:effectLst/>
            </a:endParaRPr>
          </a:p>
          <a:p>
            <a:pPr>
              <a:lnSpc>
                <a:spcPct val="90000"/>
              </a:lnSpc>
              <a:spcBef>
                <a:spcPct val="0"/>
              </a:spcBef>
              <a:spcAft>
                <a:spcPts val="600"/>
              </a:spcAft>
            </a:pPr>
            <a:endParaRPr lang="en-GB" sz="1200" dirty="0">
              <a:effectLst/>
            </a:endParaRPr>
          </a:p>
          <a:p>
            <a:pPr>
              <a:lnSpc>
                <a:spcPct val="90000"/>
              </a:lnSpc>
              <a:spcBef>
                <a:spcPct val="0"/>
              </a:spcBef>
              <a:spcAft>
                <a:spcPts val="600"/>
              </a:spcAft>
            </a:pPr>
            <a:endParaRPr lang="en-GB" sz="1200" i="1" dirty="0">
              <a:effectLst/>
              <a:latin typeface="Albra"/>
            </a:endParaRPr>
          </a:p>
          <a:p>
            <a:pPr>
              <a:lnSpc>
                <a:spcPct val="90000"/>
              </a:lnSpc>
              <a:spcBef>
                <a:spcPct val="0"/>
              </a:spcBef>
              <a:spcAft>
                <a:spcPts val="600"/>
              </a:spcAft>
            </a:pPr>
            <a:endParaRPr lang="en-US" sz="1200" spc="50" dirty="0">
              <a:solidFill>
                <a:schemeClr val="tx1">
                  <a:lumMod val="85000"/>
                  <a:lumOff val="15000"/>
                </a:schemeClr>
              </a:solidFill>
              <a:ea typeface="Batang" panose="02030600000101010101" pitchFamily="18" charset="-127"/>
            </a:endParaRPr>
          </a:p>
        </p:txBody>
      </p:sp>
      <p:sp>
        <p:nvSpPr>
          <p:cNvPr id="25" name="Freeform: Shape 24">
            <a:extLst>
              <a:ext uri="{FF2B5EF4-FFF2-40B4-BE49-F238E27FC236}">
                <a16:creationId xmlns:a16="http://schemas.microsoft.com/office/drawing/2014/main" id="{5ABDA325-4B50-4FFB-81B9-95576831F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1809" y="583892"/>
            <a:ext cx="4146651" cy="57026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6">
            <a:extLst>
              <a:ext uri="{FF2B5EF4-FFF2-40B4-BE49-F238E27FC236}">
                <a16:creationId xmlns:a16="http://schemas.microsoft.com/office/drawing/2014/main" id="{F2A49241-8E10-49A1-B30C-2A0230F6A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91941" y="255400"/>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18E3AC20-9324-E00A-4524-4FC79978EA35}"/>
              </a:ext>
            </a:extLst>
          </p:cNvPr>
          <p:cNvPicPr>
            <a:picLocks noGrp="1" noChangeAspect="1"/>
          </p:cNvPicPr>
          <p:nvPr>
            <p:ph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326702" y="2312647"/>
            <a:ext cx="3634596" cy="2241334"/>
          </a:xfrm>
          <a:prstGeom prst="rect">
            <a:avLst/>
          </a:prstGeom>
        </p:spPr>
      </p:pic>
    </p:spTree>
    <p:extLst>
      <p:ext uri="{BB962C8B-B14F-4D97-AF65-F5344CB8AC3E}">
        <p14:creationId xmlns:p14="http://schemas.microsoft.com/office/powerpoint/2010/main" val="2017327187"/>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884</TotalTime>
  <Words>921</Words>
  <Application>Microsoft Office PowerPoint</Application>
  <PresentationFormat>Widescreen</PresentationFormat>
  <Paragraphs>65</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Albra</vt:lpstr>
      <vt:lpstr>Arial</vt:lpstr>
      <vt:lpstr>Bembo</vt:lpstr>
      <vt:lpstr>Cabin-semi-bold</vt:lpstr>
      <vt:lpstr>SourceSansPro</vt:lpstr>
      <vt:lpstr>var(--h1_typography-font-family)</vt:lpstr>
      <vt:lpstr>Walsheim</vt:lpstr>
      <vt:lpstr>ArchiveVTI</vt:lpstr>
      <vt:lpstr>Employee Engagement </vt:lpstr>
      <vt:lpstr>   What is Employee Engagement? </vt:lpstr>
      <vt:lpstr>    Employee   engagement</vt:lpstr>
      <vt:lpstr>             How to Increase  the employee  engagement                                  </vt:lpstr>
      <vt:lpstr>Why is employee engagement in hospitality important? </vt:lpstr>
      <vt:lpstr>5 ways to improve employee engagement in your hotel </vt:lpstr>
      <vt:lpstr>PowerPoint Presentation</vt:lpstr>
      <vt:lpstr>The Khan MODEL</vt:lpstr>
      <vt:lpstr>examples of best practice to engage employees from the hotel industry and expand on these.</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andreea boscornea</dc:creator>
  <cp:lastModifiedBy>andreea boscornea</cp:lastModifiedBy>
  <cp:revision>11</cp:revision>
  <dcterms:created xsi:type="dcterms:W3CDTF">2022-12-01T11:46:03Z</dcterms:created>
  <dcterms:modified xsi:type="dcterms:W3CDTF">2022-12-02T23:32:49Z</dcterms:modified>
</cp:coreProperties>
</file>