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omments/modernComment_12E_0.xml" ContentType="application/vnd.ms-powerpoint.comments+xml"/>
  <Override PartName="/ppt/comments/modernComment_12D_0.xml" ContentType="application/vnd.ms-powerpoint.comments+xml"/>
  <Override PartName="/ppt/comments/modernComment_149_330F1878.xml" ContentType="application/vnd.ms-powerpoint.comments+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8"/>
  </p:notesMasterIdLst>
  <p:sldIdLst>
    <p:sldId id="256" r:id="rId2"/>
    <p:sldId id="317" r:id="rId3"/>
    <p:sldId id="318" r:id="rId4"/>
    <p:sldId id="285" r:id="rId5"/>
    <p:sldId id="302" r:id="rId6"/>
    <p:sldId id="301" r:id="rId7"/>
    <p:sldId id="323" r:id="rId8"/>
    <p:sldId id="324" r:id="rId9"/>
    <p:sldId id="320" r:id="rId10"/>
    <p:sldId id="321" r:id="rId11"/>
    <p:sldId id="322" r:id="rId12"/>
    <p:sldId id="325" r:id="rId13"/>
    <p:sldId id="326" r:id="rId14"/>
    <p:sldId id="327" r:id="rId15"/>
    <p:sldId id="328" r:id="rId16"/>
    <p:sldId id="329" r:id="rId17"/>
    <p:sldId id="330" r:id="rId18"/>
    <p:sldId id="331" r:id="rId19"/>
    <p:sldId id="332" r:id="rId20"/>
    <p:sldId id="348" r:id="rId21"/>
    <p:sldId id="349" r:id="rId22"/>
    <p:sldId id="333" r:id="rId23"/>
    <p:sldId id="334" r:id="rId24"/>
    <p:sldId id="350" r:id="rId25"/>
    <p:sldId id="335" r:id="rId26"/>
    <p:sldId id="336" r:id="rId27"/>
    <p:sldId id="351" r:id="rId28"/>
    <p:sldId id="339" r:id="rId29"/>
    <p:sldId id="337" r:id="rId30"/>
    <p:sldId id="352" r:id="rId31"/>
    <p:sldId id="353" r:id="rId32"/>
    <p:sldId id="338" r:id="rId33"/>
    <p:sldId id="340" r:id="rId34"/>
    <p:sldId id="354" r:id="rId35"/>
    <p:sldId id="341" r:id="rId36"/>
    <p:sldId id="342" r:id="rId37"/>
    <p:sldId id="343" r:id="rId38"/>
    <p:sldId id="355" r:id="rId39"/>
    <p:sldId id="344" r:id="rId40"/>
    <p:sldId id="345" r:id="rId41"/>
    <p:sldId id="346" r:id="rId42"/>
    <p:sldId id="356" r:id="rId43"/>
    <p:sldId id="347" r:id="rId44"/>
    <p:sldId id="303" r:id="rId45"/>
    <p:sldId id="316" r:id="rId46"/>
    <p:sldId id="314" r:id="rId47"/>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AE188B1-CDC8-F0E1-2A44-781070C01AC2}" name="Sian Turvey" initials="ST" userId="S::sian.turvey@uwtsd.ac.uk::9a374997-2901-41ac-b51e-a8948a26085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7" d="100"/>
          <a:sy n="87" d="100"/>
        </p:scale>
        <p:origin x="5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0B1A994F-F942-4C68-BC81-6B7D8B390024}"/>
    <pc:docChg chg="custSel addSld delSld modSld sldOrd">
      <pc:chgData name="Sian Turvey" userId="9a374997-2901-41ac-b51e-a8948a26085a" providerId="ADAL" clId="{0B1A994F-F942-4C68-BC81-6B7D8B390024}" dt="2022-02-06T10:16:49.248" v="1204" actId="255"/>
      <pc:docMkLst>
        <pc:docMk/>
      </pc:docMkLst>
      <pc:sldChg chg="modSp mod">
        <pc:chgData name="Sian Turvey" userId="9a374997-2901-41ac-b51e-a8948a26085a" providerId="ADAL" clId="{0B1A994F-F942-4C68-BC81-6B7D8B390024}" dt="2022-02-06T10:16:13.501" v="1203" actId="20577"/>
        <pc:sldMkLst>
          <pc:docMk/>
          <pc:sldMk cId="4249704584" sldId="256"/>
        </pc:sldMkLst>
        <pc:spChg chg="mod">
          <ac:chgData name="Sian Turvey" userId="9a374997-2901-41ac-b51e-a8948a26085a" providerId="ADAL" clId="{0B1A994F-F942-4C68-BC81-6B7D8B390024}" dt="2022-02-06T10:16:13.501" v="1203" actId="20577"/>
          <ac:spMkLst>
            <pc:docMk/>
            <pc:sldMk cId="4249704584" sldId="256"/>
            <ac:spMk id="3" creationId="{5C3B0E47-586A-49B0-8BF3-92DCDE18E208}"/>
          </ac:spMkLst>
        </pc:spChg>
      </pc:sldChg>
      <pc:sldChg chg="addCm">
        <pc:chgData name="Sian Turvey" userId="9a374997-2901-41ac-b51e-a8948a26085a" providerId="ADAL" clId="{0B1A994F-F942-4C68-BC81-6B7D8B390024}" dt="2022-02-06T09:50:51.013" v="410"/>
        <pc:sldMkLst>
          <pc:docMk/>
          <pc:sldMk cId="0" sldId="301"/>
        </pc:sldMkLst>
      </pc:sldChg>
      <pc:sldChg chg="addCm">
        <pc:chgData name="Sian Turvey" userId="9a374997-2901-41ac-b51e-a8948a26085a" providerId="ADAL" clId="{0B1A994F-F942-4C68-BC81-6B7D8B390024}" dt="2022-02-06T09:38:14.958" v="136"/>
        <pc:sldMkLst>
          <pc:docMk/>
          <pc:sldMk cId="0" sldId="302"/>
        </pc:sldMkLst>
      </pc:sldChg>
      <pc:sldChg chg="modSp mod ord">
        <pc:chgData name="Sian Turvey" userId="9a374997-2901-41ac-b51e-a8948a26085a" providerId="ADAL" clId="{0B1A994F-F942-4C68-BC81-6B7D8B390024}" dt="2022-02-06T10:03:35.064" v="744"/>
        <pc:sldMkLst>
          <pc:docMk/>
          <pc:sldMk cId="0" sldId="303"/>
        </pc:sldMkLst>
        <pc:spChg chg="mod">
          <ac:chgData name="Sian Turvey" userId="9a374997-2901-41ac-b51e-a8948a26085a" providerId="ADAL" clId="{0B1A994F-F942-4C68-BC81-6B7D8B390024}" dt="2022-01-30T16:49:56.134" v="127" actId="255"/>
          <ac:spMkLst>
            <pc:docMk/>
            <pc:sldMk cId="0" sldId="303"/>
            <ac:spMk id="3" creationId="{00000000-0000-0000-0000-000000000000}"/>
          </ac:spMkLst>
        </pc:spChg>
      </pc:sldChg>
      <pc:sldChg chg="del">
        <pc:chgData name="Sian Turvey" userId="9a374997-2901-41ac-b51e-a8948a26085a" providerId="ADAL" clId="{0B1A994F-F942-4C68-BC81-6B7D8B390024}" dt="2022-02-06T09:48:03.523" v="389" actId="47"/>
        <pc:sldMkLst>
          <pc:docMk/>
          <pc:sldMk cId="1437908753" sldId="305"/>
        </pc:sldMkLst>
      </pc:sldChg>
      <pc:sldChg chg="del">
        <pc:chgData name="Sian Turvey" userId="9a374997-2901-41ac-b51e-a8948a26085a" providerId="ADAL" clId="{0B1A994F-F942-4C68-BC81-6B7D8B390024}" dt="2022-02-06T09:48:05.115" v="390" actId="47"/>
        <pc:sldMkLst>
          <pc:docMk/>
          <pc:sldMk cId="1765046225" sldId="306"/>
        </pc:sldMkLst>
      </pc:sldChg>
      <pc:sldChg chg="del">
        <pc:chgData name="Sian Turvey" userId="9a374997-2901-41ac-b51e-a8948a26085a" providerId="ADAL" clId="{0B1A994F-F942-4C68-BC81-6B7D8B390024}" dt="2022-02-06T09:48:06.961" v="391" actId="47"/>
        <pc:sldMkLst>
          <pc:docMk/>
          <pc:sldMk cId="934966600" sldId="307"/>
        </pc:sldMkLst>
      </pc:sldChg>
      <pc:sldChg chg="del">
        <pc:chgData name="Sian Turvey" userId="9a374997-2901-41ac-b51e-a8948a26085a" providerId="ADAL" clId="{0B1A994F-F942-4C68-BC81-6B7D8B390024}" dt="2022-02-06T09:48:10.328" v="394" actId="47"/>
        <pc:sldMkLst>
          <pc:docMk/>
          <pc:sldMk cId="2650254263" sldId="309"/>
        </pc:sldMkLst>
      </pc:sldChg>
      <pc:sldChg chg="modSp del mod">
        <pc:chgData name="Sian Turvey" userId="9a374997-2901-41ac-b51e-a8948a26085a" providerId="ADAL" clId="{0B1A994F-F942-4C68-BC81-6B7D8B390024}" dt="2022-02-06T09:48:09.296" v="393" actId="47"/>
        <pc:sldMkLst>
          <pc:docMk/>
          <pc:sldMk cId="4263890602" sldId="310"/>
        </pc:sldMkLst>
        <pc:spChg chg="mod">
          <ac:chgData name="Sian Turvey" userId="9a374997-2901-41ac-b51e-a8948a26085a" providerId="ADAL" clId="{0B1A994F-F942-4C68-BC81-6B7D8B390024}" dt="2022-01-30T16:40:41.753" v="23" actId="20577"/>
          <ac:spMkLst>
            <pc:docMk/>
            <pc:sldMk cId="4263890602" sldId="310"/>
            <ac:spMk id="18436" creationId="{00000000-0000-0000-0000-000000000000}"/>
          </ac:spMkLst>
        </pc:spChg>
      </pc:sldChg>
      <pc:sldChg chg="modSp mod">
        <pc:chgData name="Sian Turvey" userId="9a374997-2901-41ac-b51e-a8948a26085a" providerId="ADAL" clId="{0B1A994F-F942-4C68-BC81-6B7D8B390024}" dt="2022-02-06T09:48:24.391" v="401" actId="20577"/>
        <pc:sldMkLst>
          <pc:docMk/>
          <pc:sldMk cId="1341846188" sldId="314"/>
        </pc:sldMkLst>
        <pc:spChg chg="mod">
          <ac:chgData name="Sian Turvey" userId="9a374997-2901-41ac-b51e-a8948a26085a" providerId="ADAL" clId="{0B1A994F-F942-4C68-BC81-6B7D8B390024}" dt="2022-02-06T09:48:24.391" v="401" actId="20577"/>
          <ac:spMkLst>
            <pc:docMk/>
            <pc:sldMk cId="1341846188" sldId="314"/>
            <ac:spMk id="2" creationId="{219CD316-64FD-47A2-91EE-89EDAC0AA437}"/>
          </ac:spMkLst>
        </pc:spChg>
        <pc:spChg chg="mod">
          <ac:chgData name="Sian Turvey" userId="9a374997-2901-41ac-b51e-a8948a26085a" providerId="ADAL" clId="{0B1A994F-F942-4C68-BC81-6B7D8B390024}" dt="2022-02-06T09:47:34.981" v="386" actId="27636"/>
          <ac:spMkLst>
            <pc:docMk/>
            <pc:sldMk cId="1341846188" sldId="314"/>
            <ac:spMk id="4" creationId="{17DEDA33-6DD7-4EF1-BE08-2E35F6BF68D7}"/>
          </ac:spMkLst>
        </pc:spChg>
      </pc:sldChg>
      <pc:sldChg chg="del">
        <pc:chgData name="Sian Turvey" userId="9a374997-2901-41ac-b51e-a8948a26085a" providerId="ADAL" clId="{0B1A994F-F942-4C68-BC81-6B7D8B390024}" dt="2022-02-06T09:48:07.905" v="392" actId="47"/>
        <pc:sldMkLst>
          <pc:docMk/>
          <pc:sldMk cId="1630330091" sldId="315"/>
        </pc:sldMkLst>
      </pc:sldChg>
      <pc:sldChg chg="modSp mod">
        <pc:chgData name="Sian Turvey" userId="9a374997-2901-41ac-b51e-a8948a26085a" providerId="ADAL" clId="{0B1A994F-F942-4C68-BC81-6B7D8B390024}" dt="2022-02-06T10:16:49.248" v="1204" actId="255"/>
        <pc:sldMkLst>
          <pc:docMk/>
          <pc:sldMk cId="2933803115" sldId="316"/>
        </pc:sldMkLst>
        <pc:spChg chg="mod">
          <ac:chgData name="Sian Turvey" userId="9a374997-2901-41ac-b51e-a8948a26085a" providerId="ADAL" clId="{0B1A994F-F942-4C68-BC81-6B7D8B390024}" dt="2022-02-06T10:16:49.248" v="1204" actId="255"/>
          <ac:spMkLst>
            <pc:docMk/>
            <pc:sldMk cId="2933803115" sldId="316"/>
            <ac:spMk id="2" creationId="{F3F63D92-383D-4A52-B456-07CED0E6D123}"/>
          </ac:spMkLst>
        </pc:spChg>
      </pc:sldChg>
      <pc:sldChg chg="modSp mod">
        <pc:chgData name="Sian Turvey" userId="9a374997-2901-41ac-b51e-a8948a26085a" providerId="ADAL" clId="{0B1A994F-F942-4C68-BC81-6B7D8B390024}" dt="2022-02-06T10:15:50.324" v="1191" actId="20577"/>
        <pc:sldMkLst>
          <pc:docMk/>
          <pc:sldMk cId="2336308184" sldId="317"/>
        </pc:sldMkLst>
        <pc:spChg chg="mod">
          <ac:chgData name="Sian Turvey" userId="9a374997-2901-41ac-b51e-a8948a26085a" providerId="ADAL" clId="{0B1A994F-F942-4C68-BC81-6B7D8B390024}" dt="2022-01-30T16:38:11.595" v="19" actId="20577"/>
          <ac:spMkLst>
            <pc:docMk/>
            <pc:sldMk cId="2336308184" sldId="317"/>
            <ac:spMk id="2" creationId="{F383012E-9F5E-4C85-AA63-00BA9B0A98F9}"/>
          </ac:spMkLst>
        </pc:spChg>
        <pc:spChg chg="mod">
          <ac:chgData name="Sian Turvey" userId="9a374997-2901-41ac-b51e-a8948a26085a" providerId="ADAL" clId="{0B1A994F-F942-4C68-BC81-6B7D8B390024}" dt="2022-02-06T10:15:50.324" v="1191" actId="20577"/>
          <ac:spMkLst>
            <pc:docMk/>
            <pc:sldMk cId="2336308184" sldId="317"/>
            <ac:spMk id="3" creationId="{7E81AC32-2FAE-41F6-AB23-243DC1215F0E}"/>
          </ac:spMkLst>
        </pc:spChg>
      </pc:sldChg>
      <pc:sldChg chg="del">
        <pc:chgData name="Sian Turvey" userId="9a374997-2901-41ac-b51e-a8948a26085a" providerId="ADAL" clId="{0B1A994F-F942-4C68-BC81-6B7D8B390024}" dt="2022-02-06T09:48:11.716" v="395" actId="47"/>
        <pc:sldMkLst>
          <pc:docMk/>
          <pc:sldMk cId="331144003" sldId="319"/>
        </pc:sldMkLst>
      </pc:sldChg>
      <pc:sldChg chg="modSp new mod">
        <pc:chgData name="Sian Turvey" userId="9a374997-2901-41ac-b51e-a8948a26085a" providerId="ADAL" clId="{0B1A994F-F942-4C68-BC81-6B7D8B390024}" dt="2022-01-30T16:42:20.404" v="55"/>
        <pc:sldMkLst>
          <pc:docMk/>
          <pc:sldMk cId="2676356481" sldId="320"/>
        </pc:sldMkLst>
        <pc:spChg chg="mod">
          <ac:chgData name="Sian Turvey" userId="9a374997-2901-41ac-b51e-a8948a26085a" providerId="ADAL" clId="{0B1A994F-F942-4C68-BC81-6B7D8B390024}" dt="2022-01-30T16:41:56.443" v="51" actId="20577"/>
          <ac:spMkLst>
            <pc:docMk/>
            <pc:sldMk cId="2676356481" sldId="320"/>
            <ac:spMk id="2" creationId="{60BF1329-9293-40D9-B2D8-F0F0CEDD959E}"/>
          </ac:spMkLst>
        </pc:spChg>
        <pc:spChg chg="mod">
          <ac:chgData name="Sian Turvey" userId="9a374997-2901-41ac-b51e-a8948a26085a" providerId="ADAL" clId="{0B1A994F-F942-4C68-BC81-6B7D8B390024}" dt="2022-01-30T16:42:20.404" v="55"/>
          <ac:spMkLst>
            <pc:docMk/>
            <pc:sldMk cId="2676356481" sldId="320"/>
            <ac:spMk id="3" creationId="{F07813F5-9E43-4B24-87E6-AEDDE254744C}"/>
          </ac:spMkLst>
        </pc:spChg>
      </pc:sldChg>
      <pc:sldChg chg="modSp new mod">
        <pc:chgData name="Sian Turvey" userId="9a374997-2901-41ac-b51e-a8948a26085a" providerId="ADAL" clId="{0B1A994F-F942-4C68-BC81-6B7D8B390024}" dt="2022-01-30T16:42:40.557" v="66" actId="20577"/>
        <pc:sldMkLst>
          <pc:docMk/>
          <pc:sldMk cId="290499845" sldId="321"/>
        </pc:sldMkLst>
        <pc:spChg chg="mod">
          <ac:chgData name="Sian Turvey" userId="9a374997-2901-41ac-b51e-a8948a26085a" providerId="ADAL" clId="{0B1A994F-F942-4C68-BC81-6B7D8B390024}" dt="2022-01-30T16:42:40.557" v="66" actId="20577"/>
          <ac:spMkLst>
            <pc:docMk/>
            <pc:sldMk cId="290499845" sldId="321"/>
            <ac:spMk id="2" creationId="{41D1D795-C25F-4A49-882A-8E5D137CE713}"/>
          </ac:spMkLst>
        </pc:spChg>
        <pc:spChg chg="mod">
          <ac:chgData name="Sian Turvey" userId="9a374997-2901-41ac-b51e-a8948a26085a" providerId="ADAL" clId="{0B1A994F-F942-4C68-BC81-6B7D8B390024}" dt="2022-01-30T16:42:37.541" v="57"/>
          <ac:spMkLst>
            <pc:docMk/>
            <pc:sldMk cId="290499845" sldId="321"/>
            <ac:spMk id="3" creationId="{B5B8A31F-E6BE-46FC-B4A3-17F7958D88EA}"/>
          </ac:spMkLst>
        </pc:spChg>
      </pc:sldChg>
      <pc:sldChg chg="modSp new mod">
        <pc:chgData name="Sian Turvey" userId="9a374997-2901-41ac-b51e-a8948a26085a" providerId="ADAL" clId="{0B1A994F-F942-4C68-BC81-6B7D8B390024}" dt="2022-01-30T16:43:14.556" v="98" actId="27636"/>
        <pc:sldMkLst>
          <pc:docMk/>
          <pc:sldMk cId="3259969725" sldId="322"/>
        </pc:sldMkLst>
        <pc:spChg chg="mod">
          <ac:chgData name="Sian Turvey" userId="9a374997-2901-41ac-b51e-a8948a26085a" providerId="ADAL" clId="{0B1A994F-F942-4C68-BC81-6B7D8B390024}" dt="2022-01-30T16:43:08.563" v="96" actId="20577"/>
          <ac:spMkLst>
            <pc:docMk/>
            <pc:sldMk cId="3259969725" sldId="322"/>
            <ac:spMk id="2" creationId="{386AA894-C55F-4911-A7B5-CEBDAC14F68D}"/>
          </ac:spMkLst>
        </pc:spChg>
        <pc:spChg chg="mod">
          <ac:chgData name="Sian Turvey" userId="9a374997-2901-41ac-b51e-a8948a26085a" providerId="ADAL" clId="{0B1A994F-F942-4C68-BC81-6B7D8B390024}" dt="2022-01-30T16:43:14.556" v="98" actId="27636"/>
          <ac:spMkLst>
            <pc:docMk/>
            <pc:sldMk cId="3259969725" sldId="322"/>
            <ac:spMk id="3" creationId="{08CF20E8-89CA-44BC-A292-5CAEEE0049EE}"/>
          </ac:spMkLst>
        </pc:spChg>
      </pc:sldChg>
      <pc:sldChg chg="modSp new mod">
        <pc:chgData name="Sian Turvey" userId="9a374997-2901-41ac-b51e-a8948a26085a" providerId="ADAL" clId="{0B1A994F-F942-4C68-BC81-6B7D8B390024}" dt="2022-02-06T09:40:45.324" v="254"/>
        <pc:sldMkLst>
          <pc:docMk/>
          <pc:sldMk cId="3293799369" sldId="323"/>
        </pc:sldMkLst>
        <pc:spChg chg="mod">
          <ac:chgData name="Sian Turvey" userId="9a374997-2901-41ac-b51e-a8948a26085a" providerId="ADAL" clId="{0B1A994F-F942-4C68-BC81-6B7D8B390024}" dt="2022-02-06T09:39:59.102" v="242" actId="20577"/>
          <ac:spMkLst>
            <pc:docMk/>
            <pc:sldMk cId="3293799369" sldId="323"/>
            <ac:spMk id="2" creationId="{CAFA4AA3-513F-4EF9-8A72-015F9A5B0329}"/>
          </ac:spMkLst>
        </pc:spChg>
        <pc:spChg chg="mod">
          <ac:chgData name="Sian Turvey" userId="9a374997-2901-41ac-b51e-a8948a26085a" providerId="ADAL" clId="{0B1A994F-F942-4C68-BC81-6B7D8B390024}" dt="2022-02-06T09:40:45.324" v="254"/>
          <ac:spMkLst>
            <pc:docMk/>
            <pc:sldMk cId="3293799369" sldId="323"/>
            <ac:spMk id="3" creationId="{E4F4ACC2-343C-40B6-B353-328CD5524379}"/>
          </ac:spMkLst>
        </pc:spChg>
      </pc:sldChg>
      <pc:sldChg chg="modSp new mod">
        <pc:chgData name="Sian Turvey" userId="9a374997-2901-41ac-b51e-a8948a26085a" providerId="ADAL" clId="{0B1A994F-F942-4C68-BC81-6B7D8B390024}" dt="2022-02-06T09:51:27.436" v="429" actId="20577"/>
        <pc:sldMkLst>
          <pc:docMk/>
          <pc:sldMk cId="567367358" sldId="324"/>
        </pc:sldMkLst>
        <pc:spChg chg="mod">
          <ac:chgData name="Sian Turvey" userId="9a374997-2901-41ac-b51e-a8948a26085a" providerId="ADAL" clId="{0B1A994F-F942-4C68-BC81-6B7D8B390024}" dt="2022-02-06T09:51:27.436" v="429" actId="20577"/>
          <ac:spMkLst>
            <pc:docMk/>
            <pc:sldMk cId="567367358" sldId="324"/>
            <ac:spMk id="2" creationId="{365E9146-FE6C-4E88-A890-665AD8EE416D}"/>
          </ac:spMkLst>
        </pc:spChg>
        <pc:spChg chg="mod">
          <ac:chgData name="Sian Turvey" userId="9a374997-2901-41ac-b51e-a8948a26085a" providerId="ADAL" clId="{0B1A994F-F942-4C68-BC81-6B7D8B390024}" dt="2022-02-06T09:41:41.870" v="260"/>
          <ac:spMkLst>
            <pc:docMk/>
            <pc:sldMk cId="567367358" sldId="324"/>
            <ac:spMk id="3" creationId="{15FB3509-35F7-4061-984F-974B5FC2FDB3}"/>
          </ac:spMkLst>
        </pc:spChg>
      </pc:sldChg>
      <pc:sldChg chg="modSp new mod">
        <pc:chgData name="Sian Turvey" userId="9a374997-2901-41ac-b51e-a8948a26085a" providerId="ADAL" clId="{0B1A994F-F942-4C68-BC81-6B7D8B390024}" dt="2022-02-06T09:43:03.248" v="309" actId="20577"/>
        <pc:sldMkLst>
          <pc:docMk/>
          <pc:sldMk cId="554782420" sldId="325"/>
        </pc:sldMkLst>
        <pc:spChg chg="mod">
          <ac:chgData name="Sian Turvey" userId="9a374997-2901-41ac-b51e-a8948a26085a" providerId="ADAL" clId="{0B1A994F-F942-4C68-BC81-6B7D8B390024}" dt="2022-02-06T09:43:03.248" v="309" actId="20577"/>
          <ac:spMkLst>
            <pc:docMk/>
            <pc:sldMk cId="554782420" sldId="325"/>
            <ac:spMk id="2" creationId="{E9FE6BCA-27D9-43E4-91B1-7836FA3ADD11}"/>
          </ac:spMkLst>
        </pc:spChg>
        <pc:spChg chg="mod">
          <ac:chgData name="Sian Turvey" userId="9a374997-2901-41ac-b51e-a8948a26085a" providerId="ADAL" clId="{0B1A994F-F942-4C68-BC81-6B7D8B390024}" dt="2022-02-06T09:42:59.634" v="288"/>
          <ac:spMkLst>
            <pc:docMk/>
            <pc:sldMk cId="554782420" sldId="325"/>
            <ac:spMk id="3" creationId="{AF53FC9D-8624-4213-A582-46ABDAB9C900}"/>
          </ac:spMkLst>
        </pc:spChg>
      </pc:sldChg>
      <pc:sldChg chg="modSp new mod">
        <pc:chgData name="Sian Turvey" userId="9a374997-2901-41ac-b51e-a8948a26085a" providerId="ADAL" clId="{0B1A994F-F942-4C68-BC81-6B7D8B390024}" dt="2022-02-06T09:44:09.718" v="334" actId="27636"/>
        <pc:sldMkLst>
          <pc:docMk/>
          <pc:sldMk cId="2535249247" sldId="326"/>
        </pc:sldMkLst>
        <pc:spChg chg="mod">
          <ac:chgData name="Sian Turvey" userId="9a374997-2901-41ac-b51e-a8948a26085a" providerId="ADAL" clId="{0B1A994F-F942-4C68-BC81-6B7D8B390024}" dt="2022-02-06T09:43:29.445" v="319" actId="20577"/>
          <ac:spMkLst>
            <pc:docMk/>
            <pc:sldMk cId="2535249247" sldId="326"/>
            <ac:spMk id="2" creationId="{00D5E3E1-EFB9-4643-899A-B32D40784272}"/>
          </ac:spMkLst>
        </pc:spChg>
        <pc:spChg chg="mod">
          <ac:chgData name="Sian Turvey" userId="9a374997-2901-41ac-b51e-a8948a26085a" providerId="ADAL" clId="{0B1A994F-F942-4C68-BC81-6B7D8B390024}" dt="2022-02-06T09:44:09.718" v="334" actId="27636"/>
          <ac:spMkLst>
            <pc:docMk/>
            <pc:sldMk cId="2535249247" sldId="326"/>
            <ac:spMk id="3" creationId="{CC6482E3-9C16-4A81-ADF3-786A5CBD4155}"/>
          </ac:spMkLst>
        </pc:spChg>
      </pc:sldChg>
      <pc:sldChg chg="modSp new mod">
        <pc:chgData name="Sian Turvey" userId="9a374997-2901-41ac-b51e-a8948a26085a" providerId="ADAL" clId="{0B1A994F-F942-4C68-BC81-6B7D8B390024}" dt="2022-02-06T09:45:03.783" v="365"/>
        <pc:sldMkLst>
          <pc:docMk/>
          <pc:sldMk cId="2191127869" sldId="327"/>
        </pc:sldMkLst>
        <pc:spChg chg="mod">
          <ac:chgData name="Sian Turvey" userId="9a374997-2901-41ac-b51e-a8948a26085a" providerId="ADAL" clId="{0B1A994F-F942-4C68-BC81-6B7D8B390024}" dt="2022-02-06T09:44:31.511" v="358" actId="20577"/>
          <ac:spMkLst>
            <pc:docMk/>
            <pc:sldMk cId="2191127869" sldId="327"/>
            <ac:spMk id="2" creationId="{95E6ADD1-CCA0-4247-842F-5A5A8EBB2190}"/>
          </ac:spMkLst>
        </pc:spChg>
        <pc:spChg chg="mod">
          <ac:chgData name="Sian Turvey" userId="9a374997-2901-41ac-b51e-a8948a26085a" providerId="ADAL" clId="{0B1A994F-F942-4C68-BC81-6B7D8B390024}" dt="2022-02-06T09:45:03.783" v="365"/>
          <ac:spMkLst>
            <pc:docMk/>
            <pc:sldMk cId="2191127869" sldId="327"/>
            <ac:spMk id="3" creationId="{78DBB9A0-7FE8-4A4A-8FB2-996B4F073B94}"/>
          </ac:spMkLst>
        </pc:spChg>
      </pc:sldChg>
      <pc:sldChg chg="modSp new mod">
        <pc:chgData name="Sian Turvey" userId="9a374997-2901-41ac-b51e-a8948a26085a" providerId="ADAL" clId="{0B1A994F-F942-4C68-BC81-6B7D8B390024}" dt="2022-02-06T09:45:08.658" v="382" actId="20577"/>
        <pc:sldMkLst>
          <pc:docMk/>
          <pc:sldMk cId="507631644" sldId="328"/>
        </pc:sldMkLst>
        <pc:spChg chg="mod">
          <ac:chgData name="Sian Turvey" userId="9a374997-2901-41ac-b51e-a8948a26085a" providerId="ADAL" clId="{0B1A994F-F942-4C68-BC81-6B7D8B390024}" dt="2022-02-06T09:45:08.658" v="382" actId="20577"/>
          <ac:spMkLst>
            <pc:docMk/>
            <pc:sldMk cId="507631644" sldId="328"/>
            <ac:spMk id="2" creationId="{FBDED3A7-FDBF-4D89-BC8A-8161AE58F287}"/>
          </ac:spMkLst>
        </pc:spChg>
        <pc:spChg chg="mod">
          <ac:chgData name="Sian Turvey" userId="9a374997-2901-41ac-b51e-a8948a26085a" providerId="ADAL" clId="{0B1A994F-F942-4C68-BC81-6B7D8B390024}" dt="2022-02-06T09:44:57.546" v="363" actId="27636"/>
          <ac:spMkLst>
            <pc:docMk/>
            <pc:sldMk cId="507631644" sldId="328"/>
            <ac:spMk id="3" creationId="{F154F584-8B94-4A11-B1C7-1185BF3F056B}"/>
          </ac:spMkLst>
        </pc:spChg>
      </pc:sldChg>
      <pc:sldChg chg="modSp new mod addCm">
        <pc:chgData name="Sian Turvey" userId="9a374997-2901-41ac-b51e-a8948a26085a" providerId="ADAL" clId="{0B1A994F-F942-4C68-BC81-6B7D8B390024}" dt="2022-02-06T10:04:17.735" v="747"/>
        <pc:sldMkLst>
          <pc:docMk/>
          <pc:sldMk cId="856627320" sldId="329"/>
        </pc:sldMkLst>
        <pc:spChg chg="mod">
          <ac:chgData name="Sian Turvey" userId="9a374997-2901-41ac-b51e-a8948a26085a" providerId="ADAL" clId="{0B1A994F-F942-4C68-BC81-6B7D8B390024}" dt="2022-02-06T09:53:28.898" v="444" actId="20577"/>
          <ac:spMkLst>
            <pc:docMk/>
            <pc:sldMk cId="856627320" sldId="329"/>
            <ac:spMk id="2" creationId="{DAB11AE5-4CF7-4104-A436-705712E2FBC7}"/>
          </ac:spMkLst>
        </pc:spChg>
        <pc:spChg chg="mod">
          <ac:chgData name="Sian Turvey" userId="9a374997-2901-41ac-b51e-a8948a26085a" providerId="ADAL" clId="{0B1A994F-F942-4C68-BC81-6B7D8B390024}" dt="2022-02-06T10:04:05.982" v="746" actId="27636"/>
          <ac:spMkLst>
            <pc:docMk/>
            <pc:sldMk cId="856627320" sldId="329"/>
            <ac:spMk id="3" creationId="{972DE2E6-6001-4076-A218-56FC7433E7C1}"/>
          </ac:spMkLst>
        </pc:spChg>
      </pc:sldChg>
      <pc:sldChg chg="modSp new mod">
        <pc:chgData name="Sian Turvey" userId="9a374997-2901-41ac-b51e-a8948a26085a" providerId="ADAL" clId="{0B1A994F-F942-4C68-BC81-6B7D8B390024}" dt="2022-02-06T10:04:34.569" v="750" actId="20577"/>
        <pc:sldMkLst>
          <pc:docMk/>
          <pc:sldMk cId="1316722919" sldId="330"/>
        </pc:sldMkLst>
        <pc:spChg chg="mod">
          <ac:chgData name="Sian Turvey" userId="9a374997-2901-41ac-b51e-a8948a26085a" providerId="ADAL" clId="{0B1A994F-F942-4C68-BC81-6B7D8B390024}" dt="2022-02-06T10:04:34.569" v="750" actId="20577"/>
          <ac:spMkLst>
            <pc:docMk/>
            <pc:sldMk cId="1316722919" sldId="330"/>
            <ac:spMk id="3" creationId="{220C0389-E699-459E-87B8-B9379B6D13B5}"/>
          </ac:spMkLst>
        </pc:spChg>
      </pc:sldChg>
      <pc:sldChg chg="modSp new mod">
        <pc:chgData name="Sian Turvey" userId="9a374997-2901-41ac-b51e-a8948a26085a" providerId="ADAL" clId="{0B1A994F-F942-4C68-BC81-6B7D8B390024}" dt="2022-02-06T10:04:53.163" v="768" actId="20577"/>
        <pc:sldMkLst>
          <pc:docMk/>
          <pc:sldMk cId="3184927408" sldId="331"/>
        </pc:sldMkLst>
        <pc:spChg chg="mod">
          <ac:chgData name="Sian Turvey" userId="9a374997-2901-41ac-b51e-a8948a26085a" providerId="ADAL" clId="{0B1A994F-F942-4C68-BC81-6B7D8B390024}" dt="2022-02-06T10:04:53.163" v="768" actId="20577"/>
          <ac:spMkLst>
            <pc:docMk/>
            <pc:sldMk cId="3184927408" sldId="331"/>
            <ac:spMk id="2" creationId="{555FF019-CA23-4F16-9C35-DE8B0AF0A04B}"/>
          </ac:spMkLst>
        </pc:spChg>
        <pc:spChg chg="mod">
          <ac:chgData name="Sian Turvey" userId="9a374997-2901-41ac-b51e-a8948a26085a" providerId="ADAL" clId="{0B1A994F-F942-4C68-BC81-6B7D8B390024}" dt="2022-02-06T09:54:35.760" v="455" actId="27636"/>
          <ac:spMkLst>
            <pc:docMk/>
            <pc:sldMk cId="3184927408" sldId="331"/>
            <ac:spMk id="3" creationId="{67F21740-1B42-46B6-B41F-4EE3FAF6B4A2}"/>
          </ac:spMkLst>
        </pc:spChg>
      </pc:sldChg>
      <pc:sldChg chg="modSp new mod">
        <pc:chgData name="Sian Turvey" userId="9a374997-2901-41ac-b51e-a8948a26085a" providerId="ADAL" clId="{0B1A994F-F942-4C68-BC81-6B7D8B390024}" dt="2022-02-06T10:05:28.177" v="775" actId="27636"/>
        <pc:sldMkLst>
          <pc:docMk/>
          <pc:sldMk cId="2178881446" sldId="332"/>
        </pc:sldMkLst>
        <pc:spChg chg="mod">
          <ac:chgData name="Sian Turvey" userId="9a374997-2901-41ac-b51e-a8948a26085a" providerId="ADAL" clId="{0B1A994F-F942-4C68-BC81-6B7D8B390024}" dt="2022-02-06T09:54:51.907" v="470" actId="20577"/>
          <ac:spMkLst>
            <pc:docMk/>
            <pc:sldMk cId="2178881446" sldId="332"/>
            <ac:spMk id="2" creationId="{8E20E0A6-A70F-4B9D-8E32-7A7D4EC2E837}"/>
          </ac:spMkLst>
        </pc:spChg>
        <pc:spChg chg="mod">
          <ac:chgData name="Sian Turvey" userId="9a374997-2901-41ac-b51e-a8948a26085a" providerId="ADAL" clId="{0B1A994F-F942-4C68-BC81-6B7D8B390024}" dt="2022-02-06T10:05:28.177" v="775" actId="27636"/>
          <ac:spMkLst>
            <pc:docMk/>
            <pc:sldMk cId="2178881446" sldId="332"/>
            <ac:spMk id="3" creationId="{CE58A463-FC8E-4B7A-9179-2FE0EF59E497}"/>
          </ac:spMkLst>
        </pc:spChg>
      </pc:sldChg>
      <pc:sldChg chg="modSp new mod">
        <pc:chgData name="Sian Turvey" userId="9a374997-2901-41ac-b51e-a8948a26085a" providerId="ADAL" clId="{0B1A994F-F942-4C68-BC81-6B7D8B390024}" dt="2022-02-06T09:55:12.190" v="481" actId="20577"/>
        <pc:sldMkLst>
          <pc:docMk/>
          <pc:sldMk cId="1743131235" sldId="333"/>
        </pc:sldMkLst>
        <pc:spChg chg="mod">
          <ac:chgData name="Sian Turvey" userId="9a374997-2901-41ac-b51e-a8948a26085a" providerId="ADAL" clId="{0B1A994F-F942-4C68-BC81-6B7D8B390024}" dt="2022-02-06T09:55:12.190" v="481" actId="20577"/>
          <ac:spMkLst>
            <pc:docMk/>
            <pc:sldMk cId="1743131235" sldId="333"/>
            <ac:spMk id="2" creationId="{CCD43005-2BDC-4189-A9A2-C9309F4846BA}"/>
          </ac:spMkLst>
        </pc:spChg>
        <pc:spChg chg="mod">
          <ac:chgData name="Sian Turvey" userId="9a374997-2901-41ac-b51e-a8948a26085a" providerId="ADAL" clId="{0B1A994F-F942-4C68-BC81-6B7D8B390024}" dt="2022-02-06T09:55:09.802" v="472"/>
          <ac:spMkLst>
            <pc:docMk/>
            <pc:sldMk cId="1743131235" sldId="333"/>
            <ac:spMk id="3" creationId="{721CD4CF-B8CC-4FF0-8EFB-782F875D0D61}"/>
          </ac:spMkLst>
        </pc:spChg>
      </pc:sldChg>
      <pc:sldChg chg="modSp new mod">
        <pc:chgData name="Sian Turvey" userId="9a374997-2901-41ac-b51e-a8948a26085a" providerId="ADAL" clId="{0B1A994F-F942-4C68-BC81-6B7D8B390024}" dt="2022-02-06T10:07:07.595" v="846" actId="27636"/>
        <pc:sldMkLst>
          <pc:docMk/>
          <pc:sldMk cId="2621840592" sldId="334"/>
        </pc:sldMkLst>
        <pc:spChg chg="mod">
          <ac:chgData name="Sian Turvey" userId="9a374997-2901-41ac-b51e-a8948a26085a" providerId="ADAL" clId="{0B1A994F-F942-4C68-BC81-6B7D8B390024}" dt="2022-02-06T09:55:37.675" v="516" actId="20577"/>
          <ac:spMkLst>
            <pc:docMk/>
            <pc:sldMk cId="2621840592" sldId="334"/>
            <ac:spMk id="2" creationId="{64F04566-9C95-4B37-AAF5-EEC01E2137D9}"/>
          </ac:spMkLst>
        </pc:spChg>
        <pc:spChg chg="mod">
          <ac:chgData name="Sian Turvey" userId="9a374997-2901-41ac-b51e-a8948a26085a" providerId="ADAL" clId="{0B1A994F-F942-4C68-BC81-6B7D8B390024}" dt="2022-02-06T10:07:07.595" v="846" actId="27636"/>
          <ac:spMkLst>
            <pc:docMk/>
            <pc:sldMk cId="2621840592" sldId="334"/>
            <ac:spMk id="3" creationId="{A56BC6C6-CE57-4883-84BD-5F0DB8761697}"/>
          </ac:spMkLst>
        </pc:spChg>
      </pc:sldChg>
      <pc:sldChg chg="modSp new mod">
        <pc:chgData name="Sian Turvey" userId="9a374997-2901-41ac-b51e-a8948a26085a" providerId="ADAL" clId="{0B1A994F-F942-4C68-BC81-6B7D8B390024}" dt="2022-02-06T09:55:57.365" v="528" actId="20577"/>
        <pc:sldMkLst>
          <pc:docMk/>
          <pc:sldMk cId="1088093930" sldId="335"/>
        </pc:sldMkLst>
        <pc:spChg chg="mod">
          <ac:chgData name="Sian Turvey" userId="9a374997-2901-41ac-b51e-a8948a26085a" providerId="ADAL" clId="{0B1A994F-F942-4C68-BC81-6B7D8B390024}" dt="2022-02-06T09:55:57.365" v="528" actId="20577"/>
          <ac:spMkLst>
            <pc:docMk/>
            <pc:sldMk cId="1088093930" sldId="335"/>
            <ac:spMk id="2" creationId="{2C51F042-5143-45DF-BA47-25805E70F2A5}"/>
          </ac:spMkLst>
        </pc:spChg>
        <pc:spChg chg="mod">
          <ac:chgData name="Sian Turvey" userId="9a374997-2901-41ac-b51e-a8948a26085a" providerId="ADAL" clId="{0B1A994F-F942-4C68-BC81-6B7D8B390024}" dt="2022-02-06T09:55:55.171" v="520"/>
          <ac:spMkLst>
            <pc:docMk/>
            <pc:sldMk cId="1088093930" sldId="335"/>
            <ac:spMk id="3" creationId="{6C516F7A-6C0E-4349-B6A8-129111A4CECE}"/>
          </ac:spMkLst>
        </pc:spChg>
      </pc:sldChg>
      <pc:sldChg chg="modSp new mod">
        <pc:chgData name="Sian Turvey" userId="9a374997-2901-41ac-b51e-a8948a26085a" providerId="ADAL" clId="{0B1A994F-F942-4C68-BC81-6B7D8B390024}" dt="2022-02-06T10:08:46.943" v="943" actId="27636"/>
        <pc:sldMkLst>
          <pc:docMk/>
          <pc:sldMk cId="3323750863" sldId="336"/>
        </pc:sldMkLst>
        <pc:spChg chg="mod">
          <ac:chgData name="Sian Turvey" userId="9a374997-2901-41ac-b51e-a8948a26085a" providerId="ADAL" clId="{0B1A994F-F942-4C68-BC81-6B7D8B390024}" dt="2022-02-06T10:08:10.812" v="937" actId="20577"/>
          <ac:spMkLst>
            <pc:docMk/>
            <pc:sldMk cId="3323750863" sldId="336"/>
            <ac:spMk id="2" creationId="{E0AE7F73-54E1-4C1F-A721-2D1BC9AA8FEE}"/>
          </ac:spMkLst>
        </pc:spChg>
        <pc:spChg chg="mod">
          <ac:chgData name="Sian Turvey" userId="9a374997-2901-41ac-b51e-a8948a26085a" providerId="ADAL" clId="{0B1A994F-F942-4C68-BC81-6B7D8B390024}" dt="2022-02-06T10:08:46.943" v="943" actId="27636"/>
          <ac:spMkLst>
            <pc:docMk/>
            <pc:sldMk cId="3323750863" sldId="336"/>
            <ac:spMk id="3" creationId="{64B1E41D-45C1-4855-B288-43BFF5D4502F}"/>
          </ac:spMkLst>
        </pc:spChg>
      </pc:sldChg>
      <pc:sldChg chg="modSp new mod">
        <pc:chgData name="Sian Turvey" userId="9a374997-2901-41ac-b51e-a8948a26085a" providerId="ADAL" clId="{0B1A994F-F942-4C68-BC81-6B7D8B390024}" dt="2022-02-06T10:10:36.975" v="969" actId="255"/>
        <pc:sldMkLst>
          <pc:docMk/>
          <pc:sldMk cId="1451173424" sldId="337"/>
        </pc:sldMkLst>
        <pc:spChg chg="mod">
          <ac:chgData name="Sian Turvey" userId="9a374997-2901-41ac-b51e-a8948a26085a" providerId="ADAL" clId="{0B1A994F-F942-4C68-BC81-6B7D8B390024}" dt="2022-02-06T09:56:47.075" v="555" actId="20577"/>
          <ac:spMkLst>
            <pc:docMk/>
            <pc:sldMk cId="1451173424" sldId="337"/>
            <ac:spMk id="2" creationId="{8F43BEF4-73C1-42B7-A428-D4764234B4A9}"/>
          </ac:spMkLst>
        </pc:spChg>
        <pc:spChg chg="mod">
          <ac:chgData name="Sian Turvey" userId="9a374997-2901-41ac-b51e-a8948a26085a" providerId="ADAL" clId="{0B1A994F-F942-4C68-BC81-6B7D8B390024}" dt="2022-02-06T10:10:36.975" v="969" actId="255"/>
          <ac:spMkLst>
            <pc:docMk/>
            <pc:sldMk cId="1451173424" sldId="337"/>
            <ac:spMk id="3" creationId="{80C7269A-A6CF-46FC-81BA-5B7F022FB6C6}"/>
          </ac:spMkLst>
        </pc:spChg>
      </pc:sldChg>
      <pc:sldChg chg="modSp new mod">
        <pc:chgData name="Sian Turvey" userId="9a374997-2901-41ac-b51e-a8948a26085a" providerId="ADAL" clId="{0B1A994F-F942-4C68-BC81-6B7D8B390024}" dt="2022-02-06T09:59:30.321" v="593" actId="20577"/>
        <pc:sldMkLst>
          <pc:docMk/>
          <pc:sldMk cId="4252872896" sldId="338"/>
        </pc:sldMkLst>
        <pc:spChg chg="mod">
          <ac:chgData name="Sian Turvey" userId="9a374997-2901-41ac-b51e-a8948a26085a" providerId="ADAL" clId="{0B1A994F-F942-4C68-BC81-6B7D8B390024}" dt="2022-02-06T09:59:30.321" v="593" actId="20577"/>
          <ac:spMkLst>
            <pc:docMk/>
            <pc:sldMk cId="4252872896" sldId="338"/>
            <ac:spMk id="2" creationId="{FE9C0020-737F-4CD3-ADA8-711AF973DC9C}"/>
          </ac:spMkLst>
        </pc:spChg>
        <pc:spChg chg="mod">
          <ac:chgData name="Sian Turvey" userId="9a374997-2901-41ac-b51e-a8948a26085a" providerId="ADAL" clId="{0B1A994F-F942-4C68-BC81-6B7D8B390024}" dt="2022-02-06T09:59:27.316" v="582"/>
          <ac:spMkLst>
            <pc:docMk/>
            <pc:sldMk cId="4252872896" sldId="338"/>
            <ac:spMk id="3" creationId="{E30FFDAA-8E3B-4309-AA08-C9333F04476E}"/>
          </ac:spMkLst>
        </pc:spChg>
      </pc:sldChg>
      <pc:sldChg chg="modSp new mod">
        <pc:chgData name="Sian Turvey" userId="9a374997-2901-41ac-b51e-a8948a26085a" providerId="ADAL" clId="{0B1A994F-F942-4C68-BC81-6B7D8B390024}" dt="2022-02-06T10:10:43.633" v="970" actId="255"/>
        <pc:sldMkLst>
          <pc:docMk/>
          <pc:sldMk cId="3337738799" sldId="339"/>
        </pc:sldMkLst>
        <pc:spChg chg="mod">
          <ac:chgData name="Sian Turvey" userId="9a374997-2901-41ac-b51e-a8948a26085a" providerId="ADAL" clId="{0B1A994F-F942-4C68-BC81-6B7D8B390024}" dt="2022-02-06T09:56:57.446" v="580" actId="20577"/>
          <ac:spMkLst>
            <pc:docMk/>
            <pc:sldMk cId="3337738799" sldId="339"/>
            <ac:spMk id="2" creationId="{A9BB1DE7-879F-4895-B0A5-7F36D3310F86}"/>
          </ac:spMkLst>
        </pc:spChg>
        <pc:spChg chg="mod">
          <ac:chgData name="Sian Turvey" userId="9a374997-2901-41ac-b51e-a8948a26085a" providerId="ADAL" clId="{0B1A994F-F942-4C68-BC81-6B7D8B390024}" dt="2022-02-06T10:10:43.633" v="970" actId="255"/>
          <ac:spMkLst>
            <pc:docMk/>
            <pc:sldMk cId="3337738799" sldId="339"/>
            <ac:spMk id="3" creationId="{8B44CBB0-7AB6-4D05-AA0B-EFFEF8EBB00D}"/>
          </ac:spMkLst>
        </pc:spChg>
      </pc:sldChg>
      <pc:sldChg chg="modSp new mod">
        <pc:chgData name="Sian Turvey" userId="9a374997-2901-41ac-b51e-a8948a26085a" providerId="ADAL" clId="{0B1A994F-F942-4C68-BC81-6B7D8B390024}" dt="2022-02-06T10:11:38.464" v="1037" actId="27636"/>
        <pc:sldMkLst>
          <pc:docMk/>
          <pc:sldMk cId="2898429922" sldId="340"/>
        </pc:sldMkLst>
        <pc:spChg chg="mod">
          <ac:chgData name="Sian Turvey" userId="9a374997-2901-41ac-b51e-a8948a26085a" providerId="ADAL" clId="{0B1A994F-F942-4C68-BC81-6B7D8B390024}" dt="2022-02-06T09:59:48.173" v="616" actId="20577"/>
          <ac:spMkLst>
            <pc:docMk/>
            <pc:sldMk cId="2898429922" sldId="340"/>
            <ac:spMk id="2" creationId="{DF149577-7347-41A5-8711-174FE84C516C}"/>
          </ac:spMkLst>
        </pc:spChg>
        <pc:spChg chg="mod">
          <ac:chgData name="Sian Turvey" userId="9a374997-2901-41ac-b51e-a8948a26085a" providerId="ADAL" clId="{0B1A994F-F942-4C68-BC81-6B7D8B390024}" dt="2022-02-06T10:11:38.464" v="1037" actId="27636"/>
          <ac:spMkLst>
            <pc:docMk/>
            <pc:sldMk cId="2898429922" sldId="340"/>
            <ac:spMk id="3" creationId="{3A41B9BF-3A37-4B7C-87FD-BB5B903D8CB8}"/>
          </ac:spMkLst>
        </pc:spChg>
      </pc:sldChg>
      <pc:sldChg chg="modSp new mod">
        <pc:chgData name="Sian Turvey" userId="9a374997-2901-41ac-b51e-a8948a26085a" providerId="ADAL" clId="{0B1A994F-F942-4C68-BC81-6B7D8B390024}" dt="2022-02-06T10:12:21.106" v="1049" actId="255"/>
        <pc:sldMkLst>
          <pc:docMk/>
          <pc:sldMk cId="2857122626" sldId="341"/>
        </pc:sldMkLst>
        <pc:spChg chg="mod">
          <ac:chgData name="Sian Turvey" userId="9a374997-2901-41ac-b51e-a8948a26085a" providerId="ADAL" clId="{0B1A994F-F942-4C68-BC81-6B7D8B390024}" dt="2022-02-06T10:00:21.182" v="647" actId="20577"/>
          <ac:spMkLst>
            <pc:docMk/>
            <pc:sldMk cId="2857122626" sldId="341"/>
            <ac:spMk id="2" creationId="{55A11951-A436-4BD3-83D4-DB8AA7FBF9C7}"/>
          </ac:spMkLst>
        </pc:spChg>
        <pc:spChg chg="mod">
          <ac:chgData name="Sian Turvey" userId="9a374997-2901-41ac-b51e-a8948a26085a" providerId="ADAL" clId="{0B1A994F-F942-4C68-BC81-6B7D8B390024}" dt="2022-02-06T10:12:21.106" v="1049" actId="255"/>
          <ac:spMkLst>
            <pc:docMk/>
            <pc:sldMk cId="2857122626" sldId="341"/>
            <ac:spMk id="3" creationId="{3FC61AB4-056F-44BB-B9C5-B662FD366436}"/>
          </ac:spMkLst>
        </pc:spChg>
      </pc:sldChg>
      <pc:sldChg chg="modSp new mod">
        <pc:chgData name="Sian Turvey" userId="9a374997-2901-41ac-b51e-a8948a26085a" providerId="ADAL" clId="{0B1A994F-F942-4C68-BC81-6B7D8B390024}" dt="2022-02-06T10:12:42.112" v="1054" actId="20577"/>
        <pc:sldMkLst>
          <pc:docMk/>
          <pc:sldMk cId="2216884137" sldId="342"/>
        </pc:sldMkLst>
        <pc:spChg chg="mod">
          <ac:chgData name="Sian Turvey" userId="9a374997-2901-41ac-b51e-a8948a26085a" providerId="ADAL" clId="{0B1A994F-F942-4C68-BC81-6B7D8B390024}" dt="2022-02-06T10:00:35.539" v="670" actId="20577"/>
          <ac:spMkLst>
            <pc:docMk/>
            <pc:sldMk cId="2216884137" sldId="342"/>
            <ac:spMk id="2" creationId="{C26E41A8-254C-4170-8E75-526F68014ED6}"/>
          </ac:spMkLst>
        </pc:spChg>
        <pc:spChg chg="mod">
          <ac:chgData name="Sian Turvey" userId="9a374997-2901-41ac-b51e-a8948a26085a" providerId="ADAL" clId="{0B1A994F-F942-4C68-BC81-6B7D8B390024}" dt="2022-02-06T10:12:42.112" v="1054" actId="20577"/>
          <ac:spMkLst>
            <pc:docMk/>
            <pc:sldMk cId="2216884137" sldId="342"/>
            <ac:spMk id="3" creationId="{A83F4A1B-8084-4B10-BB93-797A0892ACEC}"/>
          </ac:spMkLst>
        </pc:spChg>
      </pc:sldChg>
      <pc:sldChg chg="modSp new mod">
        <pc:chgData name="Sian Turvey" userId="9a374997-2901-41ac-b51e-a8948a26085a" providerId="ADAL" clId="{0B1A994F-F942-4C68-BC81-6B7D8B390024}" dt="2022-02-06T10:13:15.630" v="1064" actId="255"/>
        <pc:sldMkLst>
          <pc:docMk/>
          <pc:sldMk cId="3894365498" sldId="343"/>
        </pc:sldMkLst>
        <pc:spChg chg="mod">
          <ac:chgData name="Sian Turvey" userId="9a374997-2901-41ac-b51e-a8948a26085a" providerId="ADAL" clId="{0B1A994F-F942-4C68-BC81-6B7D8B390024}" dt="2022-02-06T10:00:51.397" v="693" actId="20577"/>
          <ac:spMkLst>
            <pc:docMk/>
            <pc:sldMk cId="3894365498" sldId="343"/>
            <ac:spMk id="2" creationId="{BDBF45BD-1629-4500-883B-C7A7B8E51ED1}"/>
          </ac:spMkLst>
        </pc:spChg>
        <pc:spChg chg="mod">
          <ac:chgData name="Sian Turvey" userId="9a374997-2901-41ac-b51e-a8948a26085a" providerId="ADAL" clId="{0B1A994F-F942-4C68-BC81-6B7D8B390024}" dt="2022-02-06T10:13:15.630" v="1064" actId="255"/>
          <ac:spMkLst>
            <pc:docMk/>
            <pc:sldMk cId="3894365498" sldId="343"/>
            <ac:spMk id="3" creationId="{9733A074-E640-4CC0-A465-9EBCF1CF17F8}"/>
          </ac:spMkLst>
        </pc:spChg>
      </pc:sldChg>
      <pc:sldChg chg="modSp new mod">
        <pc:chgData name="Sian Turvey" userId="9a374997-2901-41ac-b51e-a8948a26085a" providerId="ADAL" clId="{0B1A994F-F942-4C68-BC81-6B7D8B390024}" dt="2022-02-06T10:13:42.723" v="1069" actId="255"/>
        <pc:sldMkLst>
          <pc:docMk/>
          <pc:sldMk cId="1499727274" sldId="344"/>
        </pc:sldMkLst>
        <pc:spChg chg="mod">
          <ac:chgData name="Sian Turvey" userId="9a374997-2901-41ac-b51e-a8948a26085a" providerId="ADAL" clId="{0B1A994F-F942-4C68-BC81-6B7D8B390024}" dt="2022-02-06T10:13:42.723" v="1069" actId="255"/>
          <ac:spMkLst>
            <pc:docMk/>
            <pc:sldMk cId="1499727274" sldId="344"/>
            <ac:spMk id="3" creationId="{42F1C1ED-C3A6-4CD0-9FCF-2A27866D7264}"/>
          </ac:spMkLst>
        </pc:spChg>
      </pc:sldChg>
      <pc:sldChg chg="modSp new mod">
        <pc:chgData name="Sian Turvey" userId="9a374997-2901-41ac-b51e-a8948a26085a" providerId="ADAL" clId="{0B1A994F-F942-4C68-BC81-6B7D8B390024}" dt="2022-02-06T10:14:05.695" v="1074" actId="20577"/>
        <pc:sldMkLst>
          <pc:docMk/>
          <pc:sldMk cId="2988463813" sldId="345"/>
        </pc:sldMkLst>
        <pc:spChg chg="mod">
          <ac:chgData name="Sian Turvey" userId="9a374997-2901-41ac-b51e-a8948a26085a" providerId="ADAL" clId="{0B1A994F-F942-4C68-BC81-6B7D8B390024}" dt="2022-02-06T10:02:11.107" v="727" actId="20577"/>
          <ac:spMkLst>
            <pc:docMk/>
            <pc:sldMk cId="2988463813" sldId="345"/>
            <ac:spMk id="2" creationId="{313337A7-5522-4EE9-8A86-F9AD129E7E41}"/>
          </ac:spMkLst>
        </pc:spChg>
        <pc:spChg chg="mod">
          <ac:chgData name="Sian Turvey" userId="9a374997-2901-41ac-b51e-a8948a26085a" providerId="ADAL" clId="{0B1A994F-F942-4C68-BC81-6B7D8B390024}" dt="2022-02-06T10:14:05.695" v="1074" actId="20577"/>
          <ac:spMkLst>
            <pc:docMk/>
            <pc:sldMk cId="2988463813" sldId="345"/>
            <ac:spMk id="3" creationId="{2482F3FB-536B-4101-BDFB-7FAA2E14BD24}"/>
          </ac:spMkLst>
        </pc:spChg>
      </pc:sldChg>
      <pc:sldChg chg="modSp new mod">
        <pc:chgData name="Sian Turvey" userId="9a374997-2901-41ac-b51e-a8948a26085a" providerId="ADAL" clId="{0B1A994F-F942-4C68-BC81-6B7D8B390024}" dt="2022-02-06T10:14:34.136" v="1081" actId="255"/>
        <pc:sldMkLst>
          <pc:docMk/>
          <pc:sldMk cId="3405588779" sldId="346"/>
        </pc:sldMkLst>
        <pc:spChg chg="mod">
          <ac:chgData name="Sian Turvey" userId="9a374997-2901-41ac-b51e-a8948a26085a" providerId="ADAL" clId="{0B1A994F-F942-4C68-BC81-6B7D8B390024}" dt="2022-02-06T10:14:34.136" v="1081" actId="255"/>
          <ac:spMkLst>
            <pc:docMk/>
            <pc:sldMk cId="3405588779" sldId="346"/>
            <ac:spMk id="3" creationId="{A6F153CF-1A42-494F-8B21-3C57A77F58F2}"/>
          </ac:spMkLst>
        </pc:spChg>
      </pc:sldChg>
      <pc:sldChg chg="modSp new mod">
        <pc:chgData name="Sian Turvey" userId="9a374997-2901-41ac-b51e-a8948a26085a" providerId="ADAL" clId="{0B1A994F-F942-4C68-BC81-6B7D8B390024}" dt="2022-02-06T10:14:53.541" v="1085" actId="255"/>
        <pc:sldMkLst>
          <pc:docMk/>
          <pc:sldMk cId="3430310486" sldId="347"/>
        </pc:sldMkLst>
        <pc:spChg chg="mod">
          <ac:chgData name="Sian Turvey" userId="9a374997-2901-41ac-b51e-a8948a26085a" providerId="ADAL" clId="{0B1A994F-F942-4C68-BC81-6B7D8B390024}" dt="2022-02-06T10:02:39.238" v="740" actId="20577"/>
          <ac:spMkLst>
            <pc:docMk/>
            <pc:sldMk cId="3430310486" sldId="347"/>
            <ac:spMk id="2" creationId="{3A4EB0FE-C0A2-4A9B-A302-DD2B773B0DD2}"/>
          </ac:spMkLst>
        </pc:spChg>
        <pc:spChg chg="mod">
          <ac:chgData name="Sian Turvey" userId="9a374997-2901-41ac-b51e-a8948a26085a" providerId="ADAL" clId="{0B1A994F-F942-4C68-BC81-6B7D8B390024}" dt="2022-02-06T10:14:53.541" v="1085" actId="255"/>
          <ac:spMkLst>
            <pc:docMk/>
            <pc:sldMk cId="3430310486" sldId="347"/>
            <ac:spMk id="3" creationId="{ED02A6FB-2743-4C29-8EB3-D86FFC5F0869}"/>
          </ac:spMkLst>
        </pc:spChg>
      </pc:sldChg>
      <pc:sldChg chg="new del">
        <pc:chgData name="Sian Turvey" userId="9a374997-2901-41ac-b51e-a8948a26085a" providerId="ADAL" clId="{0B1A994F-F942-4C68-BC81-6B7D8B390024}" dt="2022-02-06T10:03:07.016" v="742" actId="47"/>
        <pc:sldMkLst>
          <pc:docMk/>
          <pc:sldMk cId="2935680853" sldId="348"/>
        </pc:sldMkLst>
      </pc:sldChg>
      <pc:sldChg chg="modSp new mod">
        <pc:chgData name="Sian Turvey" userId="9a374997-2901-41ac-b51e-a8948a26085a" providerId="ADAL" clId="{0B1A994F-F942-4C68-BC81-6B7D8B390024}" dt="2022-02-06T10:06:35.547" v="816" actId="20577"/>
        <pc:sldMkLst>
          <pc:docMk/>
          <pc:sldMk cId="3389860002" sldId="348"/>
        </pc:sldMkLst>
        <pc:spChg chg="mod">
          <ac:chgData name="Sian Turvey" userId="9a374997-2901-41ac-b51e-a8948a26085a" providerId="ADAL" clId="{0B1A994F-F942-4C68-BC81-6B7D8B390024}" dt="2022-02-06T10:06:35.547" v="816" actId="20577"/>
          <ac:spMkLst>
            <pc:docMk/>
            <pc:sldMk cId="3389860002" sldId="348"/>
            <ac:spMk id="2" creationId="{25AC07B2-A028-49B2-98C7-17C226C7197A}"/>
          </ac:spMkLst>
        </pc:spChg>
        <pc:spChg chg="mod">
          <ac:chgData name="Sian Turvey" userId="9a374997-2901-41ac-b51e-a8948a26085a" providerId="ADAL" clId="{0B1A994F-F942-4C68-BC81-6B7D8B390024}" dt="2022-02-06T10:06:10.629" v="790" actId="27636"/>
          <ac:spMkLst>
            <pc:docMk/>
            <pc:sldMk cId="3389860002" sldId="348"/>
            <ac:spMk id="3" creationId="{AD3252F4-35DE-4FED-AE52-8981A6762D5E}"/>
          </ac:spMkLst>
        </pc:spChg>
      </pc:sldChg>
      <pc:sldChg chg="modSp new mod">
        <pc:chgData name="Sian Turvey" userId="9a374997-2901-41ac-b51e-a8948a26085a" providerId="ADAL" clId="{0B1A994F-F942-4C68-BC81-6B7D8B390024}" dt="2022-02-06T10:06:42.097" v="839" actId="20577"/>
        <pc:sldMkLst>
          <pc:docMk/>
          <pc:sldMk cId="1155145405" sldId="349"/>
        </pc:sldMkLst>
        <pc:spChg chg="mod">
          <ac:chgData name="Sian Turvey" userId="9a374997-2901-41ac-b51e-a8948a26085a" providerId="ADAL" clId="{0B1A994F-F942-4C68-BC81-6B7D8B390024}" dt="2022-02-06T10:06:42.097" v="839" actId="20577"/>
          <ac:spMkLst>
            <pc:docMk/>
            <pc:sldMk cId="1155145405" sldId="349"/>
            <ac:spMk id="2" creationId="{B7CFE89C-F116-4497-9A50-6BD41F0B07B5}"/>
          </ac:spMkLst>
        </pc:spChg>
        <pc:spChg chg="mod">
          <ac:chgData name="Sian Turvey" userId="9a374997-2901-41ac-b51e-a8948a26085a" providerId="ADAL" clId="{0B1A994F-F942-4C68-BC81-6B7D8B390024}" dt="2022-02-06T10:06:28.388" v="795" actId="20577"/>
          <ac:spMkLst>
            <pc:docMk/>
            <pc:sldMk cId="1155145405" sldId="349"/>
            <ac:spMk id="3" creationId="{1BF53B92-552D-415F-8ABA-CEEDD1124B32}"/>
          </ac:spMkLst>
        </pc:spChg>
      </pc:sldChg>
      <pc:sldChg chg="modSp new mod">
        <pc:chgData name="Sian Turvey" userId="9a374997-2901-41ac-b51e-a8948a26085a" providerId="ADAL" clId="{0B1A994F-F942-4C68-BC81-6B7D8B390024}" dt="2022-02-06T10:07:12.497" v="849" actId="27636"/>
        <pc:sldMkLst>
          <pc:docMk/>
          <pc:sldMk cId="1430282258" sldId="350"/>
        </pc:sldMkLst>
        <pc:spChg chg="mod">
          <ac:chgData name="Sian Turvey" userId="9a374997-2901-41ac-b51e-a8948a26085a" providerId="ADAL" clId="{0B1A994F-F942-4C68-BC81-6B7D8B390024}" dt="2022-02-06T10:07:12.497" v="849" actId="27636"/>
          <ac:spMkLst>
            <pc:docMk/>
            <pc:sldMk cId="1430282258" sldId="350"/>
            <ac:spMk id="3" creationId="{AC362A2A-F905-45BA-90D6-3A83469FA4F4}"/>
          </ac:spMkLst>
        </pc:spChg>
      </pc:sldChg>
      <pc:sldChg chg="modSp new mod">
        <pc:chgData name="Sian Turvey" userId="9a374997-2901-41ac-b51e-a8948a26085a" providerId="ADAL" clId="{0B1A994F-F942-4C68-BC81-6B7D8B390024}" dt="2022-02-06T10:10:49.143" v="971" actId="255"/>
        <pc:sldMkLst>
          <pc:docMk/>
          <pc:sldMk cId="1211347030" sldId="351"/>
        </pc:sldMkLst>
        <pc:spChg chg="mod">
          <ac:chgData name="Sian Turvey" userId="9a374997-2901-41ac-b51e-a8948a26085a" providerId="ADAL" clId="{0B1A994F-F942-4C68-BC81-6B7D8B390024}" dt="2022-02-06T10:10:49.143" v="971" actId="255"/>
          <ac:spMkLst>
            <pc:docMk/>
            <pc:sldMk cId="1211347030" sldId="351"/>
            <ac:spMk id="3" creationId="{FB42800F-687B-4F55-9D01-5B1BC51F1B7D}"/>
          </ac:spMkLst>
        </pc:spChg>
      </pc:sldChg>
      <pc:sldChg chg="modSp new mod">
        <pc:chgData name="Sian Turvey" userId="9a374997-2901-41ac-b51e-a8948a26085a" providerId="ADAL" clId="{0B1A994F-F942-4C68-BC81-6B7D8B390024}" dt="2022-02-06T10:11:00.479" v="995" actId="20577"/>
        <pc:sldMkLst>
          <pc:docMk/>
          <pc:sldMk cId="1308030420" sldId="352"/>
        </pc:sldMkLst>
        <pc:spChg chg="mod">
          <ac:chgData name="Sian Turvey" userId="9a374997-2901-41ac-b51e-a8948a26085a" providerId="ADAL" clId="{0B1A994F-F942-4C68-BC81-6B7D8B390024}" dt="2022-02-06T10:11:00.479" v="995" actId="20577"/>
          <ac:spMkLst>
            <pc:docMk/>
            <pc:sldMk cId="1308030420" sldId="352"/>
            <ac:spMk id="2" creationId="{0331809E-8817-4E2F-AA21-A31AA56D3676}"/>
          </ac:spMkLst>
        </pc:spChg>
        <pc:spChg chg="mod">
          <ac:chgData name="Sian Turvey" userId="9a374997-2901-41ac-b51e-a8948a26085a" providerId="ADAL" clId="{0B1A994F-F942-4C68-BC81-6B7D8B390024}" dt="2022-02-06T10:10:29.111" v="968" actId="255"/>
          <ac:spMkLst>
            <pc:docMk/>
            <pc:sldMk cId="1308030420" sldId="352"/>
            <ac:spMk id="3" creationId="{B9FB7442-FC5F-4ECA-86CC-827FBC37EAEE}"/>
          </ac:spMkLst>
        </pc:spChg>
      </pc:sldChg>
      <pc:sldChg chg="modSp new mod">
        <pc:chgData name="Sian Turvey" userId="9a374997-2901-41ac-b51e-a8948a26085a" providerId="ADAL" clId="{0B1A994F-F942-4C68-BC81-6B7D8B390024}" dt="2022-02-06T10:11:09.117" v="1031" actId="20577"/>
        <pc:sldMkLst>
          <pc:docMk/>
          <pc:sldMk cId="2990922247" sldId="353"/>
        </pc:sldMkLst>
        <pc:spChg chg="mod">
          <ac:chgData name="Sian Turvey" userId="9a374997-2901-41ac-b51e-a8948a26085a" providerId="ADAL" clId="{0B1A994F-F942-4C68-BC81-6B7D8B390024}" dt="2022-02-06T10:11:09.117" v="1031" actId="20577"/>
          <ac:spMkLst>
            <pc:docMk/>
            <pc:sldMk cId="2990922247" sldId="353"/>
            <ac:spMk id="2" creationId="{9492EC3B-0A07-4C65-9012-084F416BC79E}"/>
          </ac:spMkLst>
        </pc:spChg>
        <pc:spChg chg="mod">
          <ac:chgData name="Sian Turvey" userId="9a374997-2901-41ac-b51e-a8948a26085a" providerId="ADAL" clId="{0B1A994F-F942-4C68-BC81-6B7D8B390024}" dt="2022-02-06T10:10:12.715" v="966" actId="20577"/>
          <ac:spMkLst>
            <pc:docMk/>
            <pc:sldMk cId="2990922247" sldId="353"/>
            <ac:spMk id="3" creationId="{7F89568B-F856-4BE8-AA34-5F3F0F35823D}"/>
          </ac:spMkLst>
        </pc:spChg>
      </pc:sldChg>
      <pc:sldChg chg="modSp new mod">
        <pc:chgData name="Sian Turvey" userId="9a374997-2901-41ac-b51e-a8948a26085a" providerId="ADAL" clId="{0B1A994F-F942-4C68-BC81-6B7D8B390024}" dt="2022-02-06T10:11:53.457" v="1042" actId="20577"/>
        <pc:sldMkLst>
          <pc:docMk/>
          <pc:sldMk cId="3117384283" sldId="354"/>
        </pc:sldMkLst>
        <pc:spChg chg="mod">
          <ac:chgData name="Sian Turvey" userId="9a374997-2901-41ac-b51e-a8948a26085a" providerId="ADAL" clId="{0B1A994F-F942-4C68-BC81-6B7D8B390024}" dt="2022-02-06T10:11:53.457" v="1042" actId="20577"/>
          <ac:spMkLst>
            <pc:docMk/>
            <pc:sldMk cId="3117384283" sldId="354"/>
            <ac:spMk id="3" creationId="{8405F3A8-90D2-42DD-80DB-E0A08F8DB982}"/>
          </ac:spMkLst>
        </pc:spChg>
      </pc:sldChg>
      <pc:sldChg chg="new del">
        <pc:chgData name="Sian Turvey" userId="9a374997-2901-41ac-b51e-a8948a26085a" providerId="ADAL" clId="{0B1A994F-F942-4C68-BC81-6B7D8B390024}" dt="2022-02-06T10:12:25.884" v="1051" actId="47"/>
        <pc:sldMkLst>
          <pc:docMk/>
          <pc:sldMk cId="1074207433" sldId="355"/>
        </pc:sldMkLst>
      </pc:sldChg>
      <pc:sldChg chg="modSp new mod">
        <pc:chgData name="Sian Turvey" userId="9a374997-2901-41ac-b51e-a8948a26085a" providerId="ADAL" clId="{0B1A994F-F942-4C68-BC81-6B7D8B390024}" dt="2022-02-06T10:13:35.576" v="1068" actId="255"/>
        <pc:sldMkLst>
          <pc:docMk/>
          <pc:sldMk cId="1214392179" sldId="355"/>
        </pc:sldMkLst>
        <pc:spChg chg="mod">
          <ac:chgData name="Sian Turvey" userId="9a374997-2901-41ac-b51e-a8948a26085a" providerId="ADAL" clId="{0B1A994F-F942-4C68-BC81-6B7D8B390024}" dt="2022-02-06T10:13:35.576" v="1068" actId="255"/>
          <ac:spMkLst>
            <pc:docMk/>
            <pc:sldMk cId="1214392179" sldId="355"/>
            <ac:spMk id="3" creationId="{80A89D0A-CEF3-4688-9437-256B7BE83189}"/>
          </ac:spMkLst>
        </pc:spChg>
      </pc:sldChg>
      <pc:sldChg chg="modSp new mod">
        <pc:chgData name="Sian Turvey" userId="9a374997-2901-41ac-b51e-a8948a26085a" providerId="ADAL" clId="{0B1A994F-F942-4C68-BC81-6B7D8B390024}" dt="2022-02-06T10:14:42.261" v="1083" actId="27636"/>
        <pc:sldMkLst>
          <pc:docMk/>
          <pc:sldMk cId="1389887023" sldId="356"/>
        </pc:sldMkLst>
        <pc:spChg chg="mod">
          <ac:chgData name="Sian Turvey" userId="9a374997-2901-41ac-b51e-a8948a26085a" providerId="ADAL" clId="{0B1A994F-F942-4C68-BC81-6B7D8B390024}" dt="2022-02-06T10:14:42.261" v="1083" actId="27636"/>
          <ac:spMkLst>
            <pc:docMk/>
            <pc:sldMk cId="1389887023" sldId="356"/>
            <ac:spMk id="3" creationId="{06966101-5923-4181-9272-72CC2C07F2A6}"/>
          </ac:spMkLst>
        </pc:spChg>
      </pc:sldChg>
      <pc:sldMasterChg chg="delSldLayout">
        <pc:chgData name="Sian Turvey" userId="9a374997-2901-41ac-b51e-a8948a26085a" providerId="ADAL" clId="{0B1A994F-F942-4C68-BC81-6B7D8B390024}" dt="2022-02-06T09:48:10.328" v="394" actId="47"/>
        <pc:sldMasterMkLst>
          <pc:docMk/>
          <pc:sldMasterMk cId="2665511710" sldId="2147483661"/>
        </pc:sldMasterMkLst>
        <pc:sldLayoutChg chg="del">
          <pc:chgData name="Sian Turvey" userId="9a374997-2901-41ac-b51e-a8948a26085a" providerId="ADAL" clId="{0B1A994F-F942-4C68-BC81-6B7D8B390024}" dt="2022-02-06T09:48:10.328" v="394" actId="47"/>
          <pc:sldLayoutMkLst>
            <pc:docMk/>
            <pc:sldMasterMk cId="2665511710" sldId="2147483661"/>
            <pc:sldLayoutMk cId="737867975" sldId="2147483678"/>
          </pc:sldLayoutMkLst>
        </pc:sldLayoutChg>
      </pc:sldMasterChg>
    </pc:docChg>
  </pc:docChgLst>
</pc:chgInfo>
</file>

<file path=ppt/comments/modernComment_12D_0.xml><?xml version="1.0" encoding="utf-8"?>
<p188:cmLst xmlns:a="http://schemas.openxmlformats.org/drawingml/2006/main" xmlns:r="http://schemas.openxmlformats.org/officeDocument/2006/relationships" xmlns:p188="http://schemas.microsoft.com/office/powerpoint/2018/8/main">
  <p188:cm id="{16BFDBC3-E499-46B1-80F2-FAAC0D8E6AC6}" authorId="{9AE188B1-CDC8-F0E1-2A44-781070C01AC2}" created="2022-02-06T09:50:50.983">
    <pc:sldMkLst xmlns:pc="http://schemas.microsoft.com/office/powerpoint/2013/main/command">
      <pc:docMk/>
      <pc:sldMk cId="0" sldId="301"/>
    </pc:sldMkLst>
    <p188:txBody>
      <a:bodyPr/>
      <a:lstStyle/>
      <a:p>
        <a:r>
          <a:rPr lang="en-GB"/>
          <a:t>Delegated legislation has many advantages:
it can be passed extremely quickly, allowing the government to respond quickly to a changing situation, for example, the government has made many changes to the regulations during the coronavirus pandemic, in response to rapid developments;
it can be very technical and detailed, reflecting the involvement of experts in its drafting;
it saves parliamentary time; and
it is flexible.
Delegated legislation does have limitations, chiefly, that it moves legislative power away from Parliament and towards the executive. Criticisms of delegated legislation include:
its volume – in 2019 there were 1,410 UK statutory instruments and only 31 Public General Acts (NB A large number of the statutory instruments deal with temporary road closures and the volume will therefore vary depending on the extent of road repairs in any particular year);
it may be poorly drafted; and
the language used can be obscure, particularly where regulations are amending earlier regulations and the two documents must be read together.
A more fundamental criticism of delegated legislation is the lack of democratic control. Unlike an Act of Parliament, of course, a statutory instrument does not go through the full parliamentary process. The Legislative and Regulatory Reform Act 2006 strengthens this criticism because it gives ministers wide powers to change, by way of a statutory instrument, any Act or delegated legislation they wish in order to improve business efficiency.</a:t>
        </a:r>
      </a:p>
    </p188:txBody>
  </p188:cm>
</p188:cmLst>
</file>

<file path=ppt/comments/modernComment_12E_0.xml><?xml version="1.0" encoding="utf-8"?>
<p188:cmLst xmlns:a="http://schemas.openxmlformats.org/drawingml/2006/main" xmlns:r="http://schemas.openxmlformats.org/officeDocument/2006/relationships" xmlns:p188="http://schemas.microsoft.com/office/powerpoint/2018/8/main">
  <p188:cm id="{5E5001E8-F9B0-437A-A7FB-1DD633E4175A}" authorId="{9AE188B1-CDC8-F0E1-2A44-781070C01AC2}" created="2022-02-06T09:38:14.918">
    <pc:sldMkLst xmlns:pc="http://schemas.microsoft.com/office/powerpoint/2013/main/command">
      <pc:docMk/>
      <pc:sldMk cId="0" sldId="302"/>
    </pc:sldMkLst>
    <p188:txBody>
      <a:bodyPr/>
      <a:lstStyle/>
      <a:p>
        <a:r>
          <a:rPr lang="en-GB"/>
          <a:t>Secondary legislation, unlike primary legislation, is liable to judicial control through judicial review. Judicial review allows an individual to make a legal challenge to a government decision or action (including the making of delegated legislation).
Judicial review challenges the legality of a decision (or delegated legislation). Delegated legislation may be challenged if it is ultra vires (literally “beyond the powers”), meaning that the delegated legislation is not authorised by the parent act. In R v Secretary of State for Education and Employment, ex parte National Union of Teachers [2000] the High Court ruled that the Education (School Teachers’ Pay and Conditions) (No. 2) Order 2000, which rewrote the employment contracts of teachers, exceeded the scope of the powers authorised by the School Teachers’ Pay and Conditions Act 1991. The order was therefore annulled (cancelled).
Delegated legislation can also be challenged for failing to follow procedural requirements in the enabling Act. In Agricultural Training Board v Aylesbury Mushrooms Ltd [1972] a requirement in the Industrial Training Act 1964 that … the minister shall consult was held to be mandatory (compulsory). The minister failed to consult the Mushroom Growers Association (which was represented in court by one of its members, Aylesbury Mushrooms Ltd) before passing an order creating an industrial training board. The court held that the order would not therefore apply to the Mushroom Growers Association. The order did apply to other farmers represented by the National Farmers Union who had been consulted.
The courts will quash or disapply any secondary legislation which is incompatible with ECHR. The secondary legislation will therefore simply not be valid law. s4 Human Rights Act 1998 sets out an exception where the secondary legislation cannot be replaced by alternative secondary legislation which is compatible because the relevant section of the parent Act prevents this. In such a case, the court will be able to make a declaration of incompatibility in the same way as for primary legislation.</a:t>
        </a:r>
      </a:p>
    </p188:txBody>
  </p188:cm>
</p188:cmLst>
</file>

<file path=ppt/comments/modernComment_149_330F1878.xml><?xml version="1.0" encoding="utf-8"?>
<p188:cmLst xmlns:a="http://schemas.openxmlformats.org/drawingml/2006/main" xmlns:r="http://schemas.openxmlformats.org/officeDocument/2006/relationships" xmlns:p188="http://schemas.microsoft.com/office/powerpoint/2018/8/main">
  <p188:cm id="{F6A6D287-A918-4CE1-B6C5-247853C8242C}" authorId="{9AE188B1-CDC8-F0E1-2A44-781070C01AC2}" created="2022-02-06T10:04:17.692">
    <ac:deMkLst xmlns:ac="http://schemas.microsoft.com/office/drawing/2013/main/command">
      <pc:docMk xmlns:pc="http://schemas.microsoft.com/office/powerpoint/2013/main/command"/>
      <pc:sldMk xmlns:pc="http://schemas.microsoft.com/office/powerpoint/2013/main/command" cId="856627320" sldId="329"/>
      <ac:spMk id="3" creationId="{972DE2E6-6001-4076-A218-56FC7433E7C1}"/>
    </ac:deMkLst>
    <p188:txBody>
      <a:bodyPr/>
      <a:lstStyle/>
      <a:p>
        <a:r>
          <a:rPr lang="en-GB"/>
          <a:t>The situation is not so clear when the result of a general election is a hung Parliament (no overall majority). The Cabinet Manual (which sets out the rules and conventions affecting the conduct of operation of government) makes clear that the Prime Minister in office at the time of the election is entitled to remain in office until they can establish whether they can command the support of the House of Commons. This approach was applied after the general election of 6 May 2010, after which Gordon Brown remained Prime Minister until it was clear that the Liberal Democrats were not prepared to support a minority Labour government. Brown resigned as Prime Minister on 11 May.</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06791649-DB49-4D52-9BE3-DBB8124BBBEE}" type="datetimeFigureOut">
              <a:rPr lang="en-GB" smtClean="0"/>
              <a:t>06/02/2022</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E4C81EEE-31C3-40BB-A247-8085453F38DA}" type="slidenum">
              <a:rPr lang="en-GB" smtClean="0"/>
              <a:t>‹#›</a:t>
            </a:fld>
            <a:endParaRPr lang="en-GB"/>
          </a:p>
        </p:txBody>
      </p:sp>
    </p:spTree>
    <p:extLst>
      <p:ext uri="{BB962C8B-B14F-4D97-AF65-F5344CB8AC3E}">
        <p14:creationId xmlns:p14="http://schemas.microsoft.com/office/powerpoint/2010/main" val="3305865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33487172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1403698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4059193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D05E12-B9F6-4B26-8EE9-EA469A27EEA5}" type="datetimeFigureOut">
              <a:rPr lang="en-GB" smtClean="0"/>
              <a:t>06/02/2022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2710642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D05E12-B9F6-4B26-8EE9-EA469A27EEA5}" type="datetimeFigureOut">
              <a:rPr lang="en-GB" smtClean="0"/>
              <a:t>06/02/2022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3738996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D05E12-B9F6-4B26-8EE9-EA469A27EEA5}" type="datetimeFigureOut">
              <a:rPr lang="en-GB" smtClean="0"/>
              <a:t>06/02/2022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1253840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D05E12-B9F6-4B26-8EE9-EA469A27EEA5}" type="datetimeFigureOut">
              <a:rPr lang="en-GB" smtClean="0"/>
              <a:t>06/02/2022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2530582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D05E12-B9F6-4B26-8EE9-EA469A27EEA5}" type="datetimeFigureOut">
              <a:rPr lang="en-GB" smtClean="0"/>
              <a:t>06/02/2022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3263902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D05E12-B9F6-4B26-8EE9-EA469A27EEA5}" type="datetimeFigureOut">
              <a:rPr lang="en-GB" smtClean="0"/>
              <a:t>06/02/2022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2874994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3603415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521054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11656820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56031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31080148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3958890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D05E12-B9F6-4B26-8EE9-EA469A27EEA5}" type="datetimeFigureOut">
              <a:rPr lang="en-GB" smtClean="0"/>
              <a:t>06/02/2022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079973-C402-4135-9AE8-FFD4E7F5B1BB}" type="slidenum">
              <a:rPr lang="en-GB" smtClean="0"/>
              <a:t>‹#›</a:t>
            </a:fld>
            <a:endParaRPr lang="en-GB"/>
          </a:p>
        </p:txBody>
      </p:sp>
    </p:spTree>
    <p:extLst>
      <p:ext uri="{BB962C8B-B14F-4D97-AF65-F5344CB8AC3E}">
        <p14:creationId xmlns:p14="http://schemas.microsoft.com/office/powerpoint/2010/main" val="1658066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2D05E12-B9F6-4B26-8EE9-EA469A27EEA5}" type="datetimeFigureOut">
              <a:rPr lang="en-GB" smtClean="0"/>
              <a:t>06/02/2022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C079973-C402-4135-9AE8-FFD4E7F5B1BB}" type="slidenum">
              <a:rPr lang="en-GB" smtClean="0"/>
              <a:t>‹#›</a:t>
            </a:fld>
            <a:endParaRPr lang="en-GB"/>
          </a:p>
        </p:txBody>
      </p:sp>
    </p:spTree>
    <p:extLst>
      <p:ext uri="{BB962C8B-B14F-4D97-AF65-F5344CB8AC3E}">
        <p14:creationId xmlns:p14="http://schemas.microsoft.com/office/powerpoint/2010/main" val="266551171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microsoft.com/office/2018/10/relationships/comments" Target="../comments/modernComment_12E_0.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microsoft.com/office/2018/10/relationships/comments" Target="../comments/modernComment_12D_0.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parliament.uk/about/how/committees/select/#jumplink2"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parliamentlive.tv/Event/Index/8b967353-095d-4123-8aac-4c4a4cfa5857"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microsoft.com/office/2018/10/relationships/comments" Target="../comments/modernComment_149_330F187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members.parliament.uk/Government/Cabinet"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instituteforgovernment.org.uk/explainers/government-minister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instituteforgovernment.org.uk/explainers/direct-ministerial-appointments-house-lords"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www.theguardian.com/politics/2020/nov/20/priti-patel-bullying-inquiry-why-was-it-held-and-what-did-it-find"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gov.wales/cabinet-members-and-ministers"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www.lawcom.gov.uk/projec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 up of a building&#10;&#10;Description automatically generated">
            <a:extLst>
              <a:ext uri="{FF2B5EF4-FFF2-40B4-BE49-F238E27FC236}">
                <a16:creationId xmlns:a16="http://schemas.microsoft.com/office/drawing/2014/main" id="{23D72F6E-3D9A-4A92-8075-BE04CF6B1AEA}"/>
              </a:ext>
            </a:extLst>
          </p:cNvPr>
          <p:cNvPicPr>
            <a:picLocks noChangeAspect="1"/>
          </p:cNvPicPr>
          <p:nvPr/>
        </p:nvPicPr>
        <p:blipFill rotWithShape="1">
          <a:blip r:embed="rId2"/>
          <a:srcRect l="9091" t="7721" b="15670"/>
          <a:stretch/>
        </p:blipFill>
        <p:spPr>
          <a:xfrm>
            <a:off x="20" y="10"/>
            <a:ext cx="12191981" cy="6857990"/>
          </a:xfrm>
          <a:prstGeom prst="rect">
            <a:avLst/>
          </a:prstGeom>
        </p:spPr>
      </p:pic>
      <p:sp>
        <p:nvSpPr>
          <p:cNvPr id="10" name="Isosceles Triangle 9">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Parallelogram 11">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7" name="Straight Connector 13">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15">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EDF8C30-AAE8-4C75-83A1-A7125A45B0F7}"/>
              </a:ext>
            </a:extLst>
          </p:cNvPr>
          <p:cNvSpPr>
            <a:spLocks noGrp="1"/>
          </p:cNvSpPr>
          <p:nvPr>
            <p:ph type="ctrTitle"/>
          </p:nvPr>
        </p:nvSpPr>
        <p:spPr>
          <a:xfrm>
            <a:off x="4704200" y="1678665"/>
            <a:ext cx="4569803" cy="2369131"/>
          </a:xfrm>
        </p:spPr>
        <p:txBody>
          <a:bodyPr>
            <a:normAutofit/>
          </a:bodyPr>
          <a:lstStyle/>
          <a:p>
            <a:r>
              <a:rPr lang="en-US"/>
              <a:t>Legal Process</a:t>
            </a:r>
            <a:endParaRPr lang="en-GB"/>
          </a:p>
        </p:txBody>
      </p:sp>
      <p:sp>
        <p:nvSpPr>
          <p:cNvPr id="3" name="Subtitle 2">
            <a:extLst>
              <a:ext uri="{FF2B5EF4-FFF2-40B4-BE49-F238E27FC236}">
                <a16:creationId xmlns:a16="http://schemas.microsoft.com/office/drawing/2014/main" id="{5C3B0E47-586A-49B0-8BF3-92DCDE18E208}"/>
              </a:ext>
            </a:extLst>
          </p:cNvPr>
          <p:cNvSpPr>
            <a:spLocks noGrp="1"/>
          </p:cNvSpPr>
          <p:nvPr>
            <p:ph type="subTitle" idx="1"/>
          </p:nvPr>
        </p:nvSpPr>
        <p:spPr>
          <a:xfrm>
            <a:off x="4700964" y="4050832"/>
            <a:ext cx="4573037" cy="1096899"/>
          </a:xfrm>
        </p:spPr>
        <p:txBody>
          <a:bodyPr>
            <a:normAutofit/>
          </a:bodyPr>
          <a:lstStyle/>
          <a:p>
            <a:r>
              <a:rPr lang="en-US" dirty="0">
                <a:solidFill>
                  <a:schemeClr val="bg1"/>
                </a:solidFill>
              </a:rPr>
              <a:t>Lecture 4 - The Law Makers Continued</a:t>
            </a:r>
            <a:endParaRPr lang="en-GB" dirty="0">
              <a:solidFill>
                <a:schemeClr val="bg1"/>
              </a:solidFill>
            </a:endParaRPr>
          </a:p>
        </p:txBody>
      </p:sp>
      <p:sp>
        <p:nvSpPr>
          <p:cNvPr id="24"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249704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E81AC32-2FAE-41F6-AB23-243DC1215F0E}"/>
              </a:ext>
            </a:extLst>
          </p:cNvPr>
          <p:cNvSpPr>
            <a:spLocks noGrp="1"/>
          </p:cNvSpPr>
          <p:nvPr>
            <p:ph idx="1"/>
          </p:nvPr>
        </p:nvSpPr>
        <p:spPr>
          <a:xfrm>
            <a:off x="677334" y="1253067"/>
            <a:ext cx="6155266" cy="4351866"/>
          </a:xfrm>
        </p:spPr>
        <p:txBody>
          <a:bodyPr anchor="ctr">
            <a:normAutofit/>
          </a:bodyPr>
          <a:lstStyle/>
          <a:p>
            <a:r>
              <a:rPr lang="en-US" dirty="0"/>
              <a:t>Continuing with the law-making institutions in the ELS.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Explain the purpose of secondary legislation and the main types of secondary legislation</a:t>
            </a:r>
          </a:p>
          <a:p>
            <a:pPr algn="just">
              <a:buFont typeface="Arial" panose="020B0604020202020204" pitchFamily="34" charset="0"/>
              <a:buChar char="•"/>
            </a:pPr>
            <a:r>
              <a:rPr lang="en-GB" dirty="0">
                <a:solidFill>
                  <a:srgbClr val="000000"/>
                </a:solidFill>
                <a:latin typeface="Times New Roman" panose="02020603050405020304" pitchFamily="18" charset="0"/>
              </a:rPr>
              <a:t>Brief introduction to Taxation </a:t>
            </a:r>
            <a:endParaRPr lang="en-GB" b="0" i="0" dirty="0">
              <a:solidFill>
                <a:srgbClr val="000000"/>
              </a:solidFill>
              <a:effectLst/>
              <a:latin typeface="Times New Roman" panose="02020603050405020304" pitchFamily="18" charset="0"/>
            </a:endParaRPr>
          </a:p>
          <a:p>
            <a:pPr algn="just">
              <a:buFont typeface="Arial" panose="020B0604020202020204" pitchFamily="34" charset="0"/>
              <a:buChar char="•"/>
            </a:pPr>
            <a:r>
              <a:rPr lang="en-GB" dirty="0">
                <a:solidFill>
                  <a:srgbClr val="000000"/>
                </a:solidFill>
                <a:latin typeface="Times New Roman" panose="02020603050405020304" pitchFamily="18" charset="0"/>
              </a:rPr>
              <a:t>Understand the concept of judicial review</a:t>
            </a:r>
            <a:endParaRPr lang="en-GB" b="0" i="0" dirty="0">
              <a:solidFill>
                <a:srgbClr val="000000"/>
              </a:solidFill>
              <a:effectLst/>
              <a:latin typeface="Times New Roman" panose="02020603050405020304" pitchFamily="18" charset="0"/>
            </a:endParaRP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Describe the functions of parliamentary committees and outline the purpose of parliamentary questions and debates.</a:t>
            </a:r>
          </a:p>
          <a:p>
            <a:pPr algn="just">
              <a:buFont typeface="Arial" panose="020B0604020202020204" pitchFamily="34" charset="0"/>
              <a:buChar char="•"/>
            </a:pPr>
            <a:r>
              <a:rPr lang="en-GB" dirty="0">
                <a:solidFill>
                  <a:srgbClr val="000000"/>
                </a:solidFill>
                <a:latin typeface="Times New Roman" panose="02020603050405020304" pitchFamily="18" charset="0"/>
              </a:rPr>
              <a:t>Understand the role of the Executive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Introduction to Prerogative Powers </a:t>
            </a:r>
          </a:p>
          <a:p>
            <a:r>
              <a:rPr lang="en-US" dirty="0"/>
              <a:t>Understand the impact of devolution in Wales on the ELS</a:t>
            </a:r>
          </a:p>
          <a:p>
            <a:pPr marL="0" indent="0">
              <a:buNone/>
            </a:pPr>
            <a:endParaRPr lang="en-GB" dirty="0"/>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383012E-9F5E-4C85-AA63-00BA9B0A98F9}"/>
              </a:ext>
            </a:extLst>
          </p:cNvPr>
          <p:cNvSpPr>
            <a:spLocks noGrp="1"/>
          </p:cNvSpPr>
          <p:nvPr>
            <p:ph type="title"/>
          </p:nvPr>
        </p:nvSpPr>
        <p:spPr>
          <a:xfrm>
            <a:off x="7829658" y="1253067"/>
            <a:ext cx="3371742" cy="4351866"/>
          </a:xfrm>
        </p:spPr>
        <p:txBody>
          <a:bodyPr anchor="ctr">
            <a:normAutofit/>
          </a:bodyPr>
          <a:lstStyle/>
          <a:p>
            <a:r>
              <a:rPr lang="en-US" dirty="0">
                <a:solidFill>
                  <a:schemeClr val="bg1"/>
                </a:solidFill>
              </a:rPr>
              <a:t>Aims and Outcomes of the Lecture </a:t>
            </a:r>
            <a:endParaRPr lang="en-GB" dirty="0">
              <a:solidFill>
                <a:schemeClr val="bg1"/>
              </a:solidFill>
            </a:endParaRPr>
          </a:p>
        </p:txBody>
      </p:sp>
    </p:spTree>
    <p:extLst>
      <p:ext uri="{BB962C8B-B14F-4D97-AF65-F5344CB8AC3E}">
        <p14:creationId xmlns:p14="http://schemas.microsoft.com/office/powerpoint/2010/main" val="2336308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BE30001-6B35-4343-ABCB-BA3FB735085B}"/>
              </a:ext>
            </a:extLst>
          </p:cNvPr>
          <p:cNvSpPr>
            <a:spLocks noGrp="1"/>
          </p:cNvSpPr>
          <p:nvPr>
            <p:ph type="title"/>
          </p:nvPr>
        </p:nvSpPr>
        <p:spPr>
          <a:xfrm>
            <a:off x="643467" y="816638"/>
            <a:ext cx="3367359" cy="5224724"/>
          </a:xfrm>
        </p:spPr>
        <p:txBody>
          <a:bodyPr anchor="ctr">
            <a:normAutofit/>
          </a:bodyPr>
          <a:lstStyle/>
          <a:p>
            <a:r>
              <a:rPr lang="en-US" dirty="0"/>
              <a:t>Re-Cap</a:t>
            </a:r>
            <a:endParaRPr lang="en-GB" dirty="0"/>
          </a:p>
        </p:txBody>
      </p:sp>
      <p:sp>
        <p:nvSpPr>
          <p:cNvPr id="3" name="Content Placeholder 2">
            <a:extLst>
              <a:ext uri="{FF2B5EF4-FFF2-40B4-BE49-F238E27FC236}">
                <a16:creationId xmlns:a16="http://schemas.microsoft.com/office/drawing/2014/main" id="{E58C50AB-2CF9-4014-A5F9-34FC7788CFC6}"/>
              </a:ext>
            </a:extLst>
          </p:cNvPr>
          <p:cNvSpPr>
            <a:spLocks noGrp="1"/>
          </p:cNvSpPr>
          <p:nvPr>
            <p:ph idx="1"/>
          </p:nvPr>
        </p:nvSpPr>
        <p:spPr>
          <a:xfrm>
            <a:off x="4654295" y="816638"/>
            <a:ext cx="4619706" cy="5224724"/>
          </a:xfrm>
        </p:spPr>
        <p:txBody>
          <a:bodyPr anchor="ctr">
            <a:normAutofit/>
          </a:bodyPr>
          <a:lstStyle/>
          <a:p>
            <a:r>
              <a:rPr lang="en-US" dirty="0"/>
              <a:t>In the last lesson we looked at how a Bill becomes an Act of Parliament</a:t>
            </a:r>
          </a:p>
          <a:p>
            <a:r>
              <a:rPr lang="en-US" dirty="0"/>
              <a:t>The process between the two Houses – the Commons and the Lords</a:t>
            </a:r>
          </a:p>
          <a:p>
            <a:r>
              <a:rPr lang="en-US" dirty="0"/>
              <a:t>We discussed in the tutorial how an MP gets voted in and who represents us all as out local MP.</a:t>
            </a:r>
            <a:endParaRPr lang="en-GB" dirty="0"/>
          </a:p>
        </p:txBody>
      </p:sp>
    </p:spTree>
    <p:extLst>
      <p:ext uri="{BB962C8B-B14F-4D97-AF65-F5344CB8AC3E}">
        <p14:creationId xmlns:p14="http://schemas.microsoft.com/office/powerpoint/2010/main" val="975769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521" name="Rectangle 83">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88" name="Isosceles Triangle 87">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1506" name="Title 1"/>
          <p:cNvSpPr>
            <a:spLocks noGrp="1"/>
          </p:cNvSpPr>
          <p:nvPr>
            <p:ph type="title"/>
          </p:nvPr>
        </p:nvSpPr>
        <p:spPr>
          <a:xfrm>
            <a:off x="673754" y="643467"/>
            <a:ext cx="4203045" cy="1375608"/>
          </a:xfrm>
        </p:spPr>
        <p:txBody>
          <a:bodyPr vert="horz" lIns="91440" tIns="45720" rIns="91440" bIns="45720" rtlCol="0" anchor="ctr">
            <a:normAutofit/>
          </a:bodyPr>
          <a:lstStyle/>
          <a:p>
            <a:pPr eaLnBrk="1" hangingPunct="1"/>
            <a:r>
              <a:rPr lang="en-US" altLang="en-US">
                <a:solidFill>
                  <a:schemeClr val="bg1"/>
                </a:solidFill>
              </a:rPr>
              <a:t>Delegated Legislation</a:t>
            </a:r>
          </a:p>
        </p:txBody>
      </p:sp>
      <p:sp>
        <p:nvSpPr>
          <p:cNvPr id="21519" name="Content Placeholder 21510">
            <a:extLst>
              <a:ext uri="{FF2B5EF4-FFF2-40B4-BE49-F238E27FC236}">
                <a16:creationId xmlns:a16="http://schemas.microsoft.com/office/drawing/2014/main" id="{1C4E4B3A-31E3-47F8-BD3B-1FAE04B05ABF}"/>
              </a:ext>
            </a:extLst>
          </p:cNvPr>
          <p:cNvSpPr>
            <a:spLocks noGrp="1"/>
          </p:cNvSpPr>
          <p:nvPr>
            <p:ph idx="1"/>
          </p:nvPr>
        </p:nvSpPr>
        <p:spPr>
          <a:xfrm>
            <a:off x="673754" y="2160590"/>
            <a:ext cx="3973943" cy="3440110"/>
          </a:xfrm>
        </p:spPr>
        <p:txBody>
          <a:bodyPr>
            <a:normAutofit/>
          </a:bodyPr>
          <a:lstStyle/>
          <a:p>
            <a:pPr marL="0" indent="0">
              <a:buNone/>
            </a:pPr>
            <a:r>
              <a:rPr lang="en-US">
                <a:solidFill>
                  <a:schemeClr val="bg1"/>
                </a:solidFill>
              </a:rPr>
              <a:t>Parliament has the power to give or ‘delegate’ power to another body</a:t>
            </a:r>
          </a:p>
        </p:txBody>
      </p:sp>
      <p:pic>
        <p:nvPicPr>
          <p:cNvPr id="21507" name="Content Placeholder 1"/>
          <p:cNvPicPr>
            <a:picLocks noChangeAspect="1"/>
          </p:cNvPicPr>
          <p:nvPr/>
        </p:nvPicPr>
        <p:blipFill rotWithShape="1">
          <a:blip r:embed="rId2">
            <a:extLst>
              <a:ext uri="{28A0092B-C50C-407E-A947-70E740481C1C}">
                <a14:useLocalDpi xmlns:a14="http://schemas.microsoft.com/office/drawing/2010/main" val="0"/>
              </a:ext>
            </a:extLst>
          </a:blip>
          <a:srcRect t="800" r="3" b="805"/>
          <a:stretch/>
        </p:blipFill>
        <p:spPr>
          <a:xfrm>
            <a:off x="5978555" y="1464321"/>
            <a:ext cx="5143500" cy="3681951"/>
          </a:xfrm>
          <a:prstGeom prst="rect">
            <a:avLst/>
          </a:prstGeom>
        </p:spPr>
      </p:pic>
      <p:sp>
        <p:nvSpPr>
          <p:cNvPr id="90" name="Isosceles Triangle 89">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5" name="Content Placeholder 2"/>
          <p:cNvSpPr>
            <a:spLocks noGrp="1"/>
          </p:cNvSpPr>
          <p:nvPr>
            <p:ph idx="1"/>
          </p:nvPr>
        </p:nvSpPr>
        <p:spPr>
          <a:xfrm>
            <a:off x="677334" y="1253067"/>
            <a:ext cx="6155266" cy="4351866"/>
          </a:xfrm>
        </p:spPr>
        <p:txBody>
          <a:bodyPr anchor="ctr">
            <a:normAutofit/>
          </a:bodyPr>
          <a:lstStyle/>
          <a:p>
            <a:endParaRPr lang="en-GB" altLang="en-US" dirty="0"/>
          </a:p>
          <a:p>
            <a:r>
              <a:rPr lang="en-GB" altLang="en-US" dirty="0"/>
              <a:t>The judiciary cannot normally review legislation but can review delegated legislation. – Judicial Review. </a:t>
            </a:r>
          </a:p>
          <a:p>
            <a:endParaRPr lang="en-GB" altLang="en-US" dirty="0"/>
          </a:p>
          <a:p>
            <a:r>
              <a:rPr lang="en-GB" altLang="en-US" dirty="0"/>
              <a:t>Procedural </a:t>
            </a:r>
            <a:r>
              <a:rPr lang="en-GB" altLang="en-US" i="1" dirty="0"/>
              <a:t>Ultra Vires</a:t>
            </a:r>
          </a:p>
          <a:p>
            <a:r>
              <a:rPr lang="en-GB" altLang="en-US" dirty="0"/>
              <a:t>Substantive </a:t>
            </a:r>
            <a:r>
              <a:rPr lang="en-GB" altLang="en-US" i="1" dirty="0"/>
              <a:t>Ultra Vires</a:t>
            </a:r>
          </a:p>
          <a:p>
            <a:endParaRPr lang="en-GB" altLang="en-US" i="1" dirty="0"/>
          </a:p>
          <a:p>
            <a:r>
              <a:rPr lang="en-GB" altLang="en-US" i="1" dirty="0"/>
              <a:t>R v Sec of state for education and Employment ex p National Union of Teachers 2000</a:t>
            </a:r>
          </a:p>
          <a:p>
            <a:pPr lvl="1"/>
            <a:r>
              <a:rPr lang="en-GB" altLang="en-US" i="1" dirty="0"/>
              <a:t>Education (school Teacher’s Pay and conditions) (No2) Order 200 </a:t>
            </a:r>
          </a:p>
          <a:p>
            <a:pPr lvl="1"/>
            <a:r>
              <a:rPr lang="en-GB" altLang="en-US" i="1" dirty="0"/>
              <a:t>S2 School Teachers Pay and conditions Act 1991</a:t>
            </a:r>
            <a:endParaRPr lang="en-GB" altLang="en-US" dirty="0"/>
          </a:p>
        </p:txBody>
      </p:sp>
      <p:sp>
        <p:nvSpPr>
          <p:cNvPr id="193" name="Rectangle 192">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94" name="Straight Connector 193">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95" name="Straight Connector 194">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9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7"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8" name="Isosceles Triangle 197">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9"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0"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1"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2" name="Isosceles Triangle 20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554" name="Title 1"/>
          <p:cNvSpPr>
            <a:spLocks noGrp="1"/>
          </p:cNvSpPr>
          <p:nvPr>
            <p:ph type="title"/>
          </p:nvPr>
        </p:nvSpPr>
        <p:spPr>
          <a:xfrm>
            <a:off x="7829658" y="1253067"/>
            <a:ext cx="3371742" cy="4351866"/>
          </a:xfrm>
        </p:spPr>
        <p:txBody>
          <a:bodyPr anchor="ctr">
            <a:normAutofit/>
          </a:bodyPr>
          <a:lstStyle/>
          <a:p>
            <a:r>
              <a:rPr lang="en-GB" altLang="en-US">
                <a:solidFill>
                  <a:schemeClr val="bg1"/>
                </a:solidFill>
              </a:rPr>
              <a:t>Judicial control of delegated legislation</a:t>
            </a:r>
          </a:p>
        </p:txBody>
      </p:sp>
    </p:spTree>
  </p:cSld>
  <p:clrMapOvr>
    <a:masterClrMapping/>
  </p:clrMapOvr>
  <p:extLst>
    <p:ext uri="{6950BFC3-D8DA-4A85-94F7-54DA5524770B}">
      <p188:commentRel xmlns:p188="http://schemas.microsoft.com/office/powerpoint/2018/8/main" r:id="rId2"/>
    </p:ext>
  </p:extLs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0" name="Title 1"/>
          <p:cNvSpPr>
            <a:spLocks noGrp="1"/>
          </p:cNvSpPr>
          <p:nvPr>
            <p:ph type="title"/>
          </p:nvPr>
        </p:nvSpPr>
        <p:spPr>
          <a:xfrm>
            <a:off x="1286933" y="609600"/>
            <a:ext cx="10197494" cy="1099457"/>
          </a:xfrm>
        </p:spPr>
        <p:txBody>
          <a:bodyPr>
            <a:normAutofit/>
          </a:bodyPr>
          <a:lstStyle/>
          <a:p>
            <a:r>
              <a:rPr lang="en-GB" altLang="en-US" dirty="0"/>
              <a:t>Delegated Legislation </a:t>
            </a:r>
          </a:p>
        </p:txBody>
      </p:sp>
      <p:sp>
        <p:nvSpPr>
          <p:cNvPr id="137" name="Isosceles Triangle 136">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9" name="Isosceles Triangle 138">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6" name="Content Placeholder 5"/>
          <p:cNvGraphicFramePr>
            <a:graphicFrameLocks noGrp="1"/>
          </p:cNvGraphicFramePr>
          <p:nvPr>
            <p:ph idx="1"/>
            <p:extLst>
              <p:ext uri="{D42A27DB-BD31-4B8C-83A1-F6EECF244321}">
                <p14:modId xmlns:p14="http://schemas.microsoft.com/office/powerpoint/2010/main" val="1487136337"/>
              </p:ext>
            </p:extLst>
          </p:nvPr>
        </p:nvGraphicFramePr>
        <p:xfrm>
          <a:off x="1286933" y="2000231"/>
          <a:ext cx="9618133" cy="3990109"/>
        </p:xfrm>
        <a:graphic>
          <a:graphicData uri="http://schemas.openxmlformats.org/drawingml/2006/table">
            <a:tbl>
              <a:tblPr firstRow="1" bandRow="1">
                <a:tableStyleId>{8EC20E35-A176-4012-BC5E-935CFFF8708E}</a:tableStyleId>
              </a:tblPr>
              <a:tblGrid>
                <a:gridCol w="4277372">
                  <a:extLst>
                    <a:ext uri="{9D8B030D-6E8A-4147-A177-3AD203B41FA5}">
                      <a16:colId xmlns:a16="http://schemas.microsoft.com/office/drawing/2014/main" val="20000"/>
                    </a:ext>
                  </a:extLst>
                </a:gridCol>
                <a:gridCol w="5340761">
                  <a:extLst>
                    <a:ext uri="{9D8B030D-6E8A-4147-A177-3AD203B41FA5}">
                      <a16:colId xmlns:a16="http://schemas.microsoft.com/office/drawing/2014/main" val="20001"/>
                    </a:ext>
                  </a:extLst>
                </a:gridCol>
              </a:tblGrid>
              <a:tr h="651751">
                <a:tc>
                  <a:txBody>
                    <a:bodyPr/>
                    <a:lstStyle/>
                    <a:p>
                      <a:r>
                        <a:rPr lang="en-GB" sz="3000"/>
                        <a:t>Advantages </a:t>
                      </a:r>
                    </a:p>
                  </a:txBody>
                  <a:tcPr marL="153852" marR="153852" marT="76916" marB="76916"/>
                </a:tc>
                <a:tc>
                  <a:txBody>
                    <a:bodyPr/>
                    <a:lstStyle/>
                    <a:p>
                      <a:r>
                        <a:rPr lang="en-GB" sz="3000"/>
                        <a:t>Disadvantages </a:t>
                      </a:r>
                    </a:p>
                  </a:txBody>
                  <a:tcPr marL="153852" marR="153852" marT="76916" marB="76916"/>
                </a:tc>
                <a:extLst>
                  <a:ext uri="{0D108BD9-81ED-4DB2-BD59-A6C34878D82A}">
                    <a16:rowId xmlns:a16="http://schemas.microsoft.com/office/drawing/2014/main" val="10000"/>
                  </a:ext>
                </a:extLst>
              </a:tr>
              <a:tr h="1112786">
                <a:tc>
                  <a:txBody>
                    <a:bodyPr/>
                    <a:lstStyle/>
                    <a:p>
                      <a:r>
                        <a:rPr lang="en-GB" sz="3000"/>
                        <a:t>Expertise </a:t>
                      </a:r>
                    </a:p>
                    <a:p>
                      <a:endParaRPr lang="en-GB" sz="3000"/>
                    </a:p>
                  </a:txBody>
                  <a:tcPr marL="153852" marR="153852" marT="76916" marB="76916"/>
                </a:tc>
                <a:tc>
                  <a:txBody>
                    <a:bodyPr/>
                    <a:lstStyle/>
                    <a:p>
                      <a:r>
                        <a:rPr lang="en-GB" sz="3000"/>
                        <a:t>Democratic accountability </a:t>
                      </a:r>
                    </a:p>
                  </a:txBody>
                  <a:tcPr marL="153852" marR="153852" marT="76916" marB="76916"/>
                </a:tc>
                <a:extLst>
                  <a:ext uri="{0D108BD9-81ED-4DB2-BD59-A6C34878D82A}">
                    <a16:rowId xmlns:a16="http://schemas.microsoft.com/office/drawing/2014/main" val="10001"/>
                  </a:ext>
                </a:extLst>
              </a:tr>
              <a:tr h="1112786">
                <a:tc>
                  <a:txBody>
                    <a:bodyPr/>
                    <a:lstStyle/>
                    <a:p>
                      <a:r>
                        <a:rPr lang="en-GB" sz="3000"/>
                        <a:t>Time</a:t>
                      </a:r>
                    </a:p>
                    <a:p>
                      <a:endParaRPr lang="en-GB" sz="3000"/>
                    </a:p>
                  </a:txBody>
                  <a:tcPr marL="153852" marR="153852" marT="76916" marB="76916"/>
                </a:tc>
                <a:tc>
                  <a:txBody>
                    <a:bodyPr/>
                    <a:lstStyle/>
                    <a:p>
                      <a:r>
                        <a:rPr lang="en-GB" sz="3000"/>
                        <a:t>Sub-delegation</a:t>
                      </a:r>
                    </a:p>
                  </a:txBody>
                  <a:tcPr marL="153852" marR="153852" marT="76916" marB="76916"/>
                </a:tc>
                <a:extLst>
                  <a:ext uri="{0D108BD9-81ED-4DB2-BD59-A6C34878D82A}">
                    <a16:rowId xmlns:a16="http://schemas.microsoft.com/office/drawing/2014/main" val="10002"/>
                  </a:ext>
                </a:extLst>
              </a:tr>
              <a:tr h="1112786">
                <a:tc>
                  <a:txBody>
                    <a:bodyPr/>
                    <a:lstStyle/>
                    <a:p>
                      <a:r>
                        <a:rPr lang="en-GB" sz="3000"/>
                        <a:t>Flexible </a:t>
                      </a:r>
                    </a:p>
                    <a:p>
                      <a:endParaRPr lang="en-GB" sz="3000"/>
                    </a:p>
                  </a:txBody>
                  <a:tcPr marL="153852" marR="153852" marT="76916" marB="76916"/>
                </a:tc>
                <a:tc>
                  <a:txBody>
                    <a:bodyPr/>
                    <a:lstStyle/>
                    <a:p>
                      <a:r>
                        <a:rPr lang="en-GB" sz="3000"/>
                        <a:t>Publishing </a:t>
                      </a:r>
                    </a:p>
                  </a:txBody>
                  <a:tcPr marL="153852" marR="153852" marT="76916" marB="76916"/>
                </a:tc>
                <a:extLst>
                  <a:ext uri="{0D108BD9-81ED-4DB2-BD59-A6C34878D82A}">
                    <a16:rowId xmlns:a16="http://schemas.microsoft.com/office/drawing/2014/main" val="10003"/>
                  </a:ext>
                </a:extLst>
              </a:tr>
            </a:tbl>
          </a:graphicData>
        </a:graphic>
      </p:graphicFrame>
    </p:spTree>
  </p:cSld>
  <p:clrMapOvr>
    <a:masterClrMapping/>
  </p:clrMapOvr>
  <p:extLst>
    <p:ext uri="{6950BFC3-D8DA-4A85-94F7-54DA5524770B}">
      <p188:commentRel xmlns:p188="http://schemas.microsoft.com/office/powerpoint/2018/8/main" r:id="rId2"/>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A4AA3-513F-4EF9-8A72-015F9A5B0329}"/>
              </a:ext>
            </a:extLst>
          </p:cNvPr>
          <p:cNvSpPr>
            <a:spLocks noGrp="1"/>
          </p:cNvSpPr>
          <p:nvPr>
            <p:ph type="title"/>
          </p:nvPr>
        </p:nvSpPr>
        <p:spPr/>
        <p:txBody>
          <a:bodyPr/>
          <a:lstStyle/>
          <a:p>
            <a:r>
              <a:rPr lang="en-GB" dirty="0"/>
              <a:t>Taxation </a:t>
            </a:r>
          </a:p>
        </p:txBody>
      </p:sp>
      <p:sp>
        <p:nvSpPr>
          <p:cNvPr id="3" name="Content Placeholder 2">
            <a:extLst>
              <a:ext uri="{FF2B5EF4-FFF2-40B4-BE49-F238E27FC236}">
                <a16:creationId xmlns:a16="http://schemas.microsoft.com/office/drawing/2014/main" id="{E4F4ACC2-343C-40B6-B353-328CD5524379}"/>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It is a primary function of Parliament to oversee the expenditure of money by the executive in the discharge of its functions. </a:t>
            </a:r>
          </a:p>
          <a:p>
            <a:r>
              <a:rPr lang="en-GB" b="0" i="0" dirty="0">
                <a:solidFill>
                  <a:srgbClr val="000000"/>
                </a:solidFill>
                <a:effectLst/>
                <a:latin typeface="Times New Roman" panose="02020603050405020304" pitchFamily="18" charset="0"/>
              </a:rPr>
              <a:t>The Treasury, which is headed by the Chancellor of the Exchequer, has departmental responsibility for management of the national economy and, in particular, for tax policy. Governments plan public spending some years in advance. </a:t>
            </a:r>
          </a:p>
          <a:p>
            <a:r>
              <a:rPr lang="en-GB" b="0" i="0" dirty="0">
                <a:solidFill>
                  <a:srgbClr val="000000"/>
                </a:solidFill>
                <a:effectLst/>
                <a:latin typeface="Times New Roman" panose="02020603050405020304" pitchFamily="18" charset="0"/>
              </a:rPr>
              <a:t>Although Parliament discusses these plans in the autumn, governments are unlikely to change them.</a:t>
            </a:r>
          </a:p>
          <a:p>
            <a:r>
              <a:rPr lang="en-GB" b="0" i="0" dirty="0">
                <a:solidFill>
                  <a:srgbClr val="000000"/>
                </a:solidFill>
                <a:effectLst/>
                <a:latin typeface="Times New Roman" panose="02020603050405020304" pitchFamily="18" charset="0"/>
              </a:rPr>
              <a:t>Taxes are collected by HM Revenue &amp; Customs. All revenue raised by the Crown requires the consent of Parliament (</a:t>
            </a:r>
            <a:r>
              <a:rPr lang="en-GB" b="1" i="0" dirty="0">
                <a:solidFill>
                  <a:srgbClr val="000000"/>
                </a:solidFill>
                <a:effectLst/>
                <a:latin typeface="Times New Roman" panose="02020603050405020304" pitchFamily="18" charset="0"/>
              </a:rPr>
              <a:t>Bill of Rights 1689</a:t>
            </a:r>
            <a:r>
              <a:rPr lang="en-GB" b="0" i="0" dirty="0">
                <a:solidFill>
                  <a:srgbClr val="000000"/>
                </a:solidFill>
                <a:effectLst/>
                <a:latin typeface="Times New Roman" panose="02020603050405020304" pitchFamily="18" charset="0"/>
              </a:rPr>
              <a:t> and </a:t>
            </a:r>
            <a:r>
              <a:rPr lang="en-GB" b="1" i="1" dirty="0">
                <a:solidFill>
                  <a:srgbClr val="000000"/>
                </a:solidFill>
                <a:effectLst/>
                <a:latin typeface="Times New Roman" panose="02020603050405020304" pitchFamily="18" charset="0"/>
              </a:rPr>
              <a:t>Bowles v Bank of England [1913]</a:t>
            </a:r>
            <a:r>
              <a:rPr lang="en-GB" b="0" i="0" dirty="0">
                <a:solidFill>
                  <a:srgbClr val="000000"/>
                </a:solidFill>
                <a:effectLst/>
                <a:latin typeface="Times New Roman" panose="02020603050405020304" pitchFamily="18" charset="0"/>
              </a:rPr>
              <a:t>). </a:t>
            </a:r>
            <a:endParaRPr lang="en-GB" dirty="0"/>
          </a:p>
        </p:txBody>
      </p:sp>
    </p:spTree>
    <p:extLst>
      <p:ext uri="{BB962C8B-B14F-4D97-AF65-F5344CB8AC3E}">
        <p14:creationId xmlns:p14="http://schemas.microsoft.com/office/powerpoint/2010/main" val="3293799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E9146-FE6C-4E88-A890-665AD8EE416D}"/>
              </a:ext>
            </a:extLst>
          </p:cNvPr>
          <p:cNvSpPr>
            <a:spLocks noGrp="1"/>
          </p:cNvSpPr>
          <p:nvPr>
            <p:ph type="title"/>
          </p:nvPr>
        </p:nvSpPr>
        <p:spPr/>
        <p:txBody>
          <a:bodyPr/>
          <a:lstStyle/>
          <a:p>
            <a:r>
              <a:rPr lang="en-GB" dirty="0"/>
              <a:t>Taxation continued </a:t>
            </a:r>
          </a:p>
        </p:txBody>
      </p:sp>
      <p:sp>
        <p:nvSpPr>
          <p:cNvPr id="3" name="Content Placeholder 2">
            <a:extLst>
              <a:ext uri="{FF2B5EF4-FFF2-40B4-BE49-F238E27FC236}">
                <a16:creationId xmlns:a16="http://schemas.microsoft.com/office/drawing/2014/main" id="{15FB3509-35F7-4061-984F-974B5FC2FDB3}"/>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Before 1913, Parliament used to approve budget tax increases by a mere resolution. </a:t>
            </a:r>
          </a:p>
          <a:p>
            <a:r>
              <a:rPr lang="en-GB" b="1" i="1" dirty="0">
                <a:solidFill>
                  <a:srgbClr val="000000"/>
                </a:solidFill>
                <a:effectLst/>
                <a:latin typeface="Times New Roman" panose="02020603050405020304" pitchFamily="18" charset="0"/>
              </a:rPr>
              <a:t>Bowles</a:t>
            </a:r>
            <a:r>
              <a:rPr lang="en-GB" b="0" i="0" dirty="0">
                <a:solidFill>
                  <a:srgbClr val="000000"/>
                </a:solidFill>
                <a:effectLst/>
                <a:latin typeface="Times New Roman" panose="02020603050405020304" pitchFamily="18" charset="0"/>
              </a:rPr>
              <a:t> successfully challenged this on the ground that only an Act of Parliament can authorise taxation. </a:t>
            </a:r>
          </a:p>
          <a:p>
            <a:r>
              <a:rPr lang="en-GB" b="0" i="0" dirty="0">
                <a:solidFill>
                  <a:srgbClr val="000000"/>
                </a:solidFill>
                <a:effectLst/>
                <a:latin typeface="Times New Roman" panose="02020603050405020304" pitchFamily="18" charset="0"/>
              </a:rPr>
              <a:t>The </a:t>
            </a:r>
            <a:r>
              <a:rPr lang="en-GB" b="1" i="0" dirty="0">
                <a:solidFill>
                  <a:srgbClr val="000000"/>
                </a:solidFill>
                <a:effectLst/>
                <a:latin typeface="Times New Roman" panose="02020603050405020304" pitchFamily="18" charset="0"/>
              </a:rPr>
              <a:t>Provisional Collection of Taxes Act 1913</a:t>
            </a:r>
            <a:r>
              <a:rPr lang="en-GB" b="0" i="0" dirty="0">
                <a:solidFill>
                  <a:srgbClr val="000000"/>
                </a:solidFill>
                <a:effectLst/>
                <a:latin typeface="Times New Roman" panose="02020603050405020304" pitchFamily="18" charset="0"/>
              </a:rPr>
              <a:t> – which has been replaced by the </a:t>
            </a:r>
            <a:r>
              <a:rPr lang="en-GB" b="1" i="0" dirty="0">
                <a:solidFill>
                  <a:srgbClr val="000000"/>
                </a:solidFill>
                <a:effectLst/>
                <a:latin typeface="Times New Roman" panose="02020603050405020304" pitchFamily="18" charset="0"/>
              </a:rPr>
              <a:t>Provisional Collection of Taxes Act 1968</a:t>
            </a:r>
            <a:r>
              <a:rPr lang="en-GB" b="0" i="0" dirty="0">
                <a:solidFill>
                  <a:srgbClr val="000000"/>
                </a:solidFill>
                <a:effectLst/>
                <a:latin typeface="Times New Roman" panose="02020603050405020304" pitchFamily="18" charset="0"/>
              </a:rPr>
              <a:t> – was then passed, which authorised taxation until the annual </a:t>
            </a:r>
            <a:r>
              <a:rPr lang="en-GB" b="1" i="0" dirty="0">
                <a:solidFill>
                  <a:srgbClr val="000000"/>
                </a:solidFill>
                <a:effectLst/>
                <a:latin typeface="Times New Roman" panose="02020603050405020304" pitchFamily="18" charset="0"/>
              </a:rPr>
              <a:t>Finance Bill</a:t>
            </a:r>
            <a:r>
              <a:rPr lang="en-GB" b="0" i="0" dirty="0">
                <a:solidFill>
                  <a:srgbClr val="000000"/>
                </a:solidFill>
                <a:effectLst/>
                <a:latin typeface="Times New Roman" panose="02020603050405020304" pitchFamily="18" charset="0"/>
              </a:rPr>
              <a:t> is passed.</a:t>
            </a:r>
          </a:p>
          <a:p>
            <a:r>
              <a:rPr lang="en-GB" b="0" i="0" dirty="0">
                <a:solidFill>
                  <a:srgbClr val="000000"/>
                </a:solidFill>
                <a:effectLst/>
                <a:latin typeface="Times New Roman" panose="02020603050405020304" pitchFamily="18" charset="0"/>
              </a:rPr>
              <a:t>The Budget Speech is made by the Chancellor in the House of Commons. The budget is accompanied by a white paper which contains a financial statement and commentary on the budget itself. Debate on the budget will continue for several days before the </a:t>
            </a:r>
            <a:r>
              <a:rPr lang="en-GB" b="1" i="0" dirty="0">
                <a:solidFill>
                  <a:srgbClr val="000000"/>
                </a:solidFill>
                <a:effectLst/>
                <a:latin typeface="Times New Roman" panose="02020603050405020304" pitchFamily="18" charset="0"/>
              </a:rPr>
              <a:t>Finance Bill</a:t>
            </a:r>
            <a:r>
              <a:rPr lang="en-GB" b="0" i="0" dirty="0">
                <a:solidFill>
                  <a:srgbClr val="000000"/>
                </a:solidFill>
                <a:effectLst/>
                <a:latin typeface="Times New Roman" panose="02020603050405020304" pitchFamily="18" charset="0"/>
              </a:rPr>
              <a:t> is published and begins its path through the House. The role of the House of Lords is purely formal; the Commons alone introduces and oversees the </a:t>
            </a:r>
            <a:r>
              <a:rPr lang="en-GB" b="1" i="0" dirty="0">
                <a:solidFill>
                  <a:srgbClr val="000000"/>
                </a:solidFill>
                <a:effectLst/>
                <a:latin typeface="Times New Roman" panose="02020603050405020304" pitchFamily="18" charset="0"/>
              </a:rPr>
              <a:t>Finance Bill</a:t>
            </a:r>
            <a:r>
              <a:rPr lang="en-GB" b="0" i="0" dirty="0">
                <a:solidFill>
                  <a:srgbClr val="000000"/>
                </a:solidFill>
                <a:effectLst/>
                <a:latin typeface="Times New Roman" panose="02020603050405020304" pitchFamily="18" charset="0"/>
              </a:rPr>
              <a:t>. The government majority ensures that the </a:t>
            </a:r>
            <a:r>
              <a:rPr lang="en-GB" b="1" i="0" dirty="0">
                <a:solidFill>
                  <a:srgbClr val="000000"/>
                </a:solidFill>
                <a:effectLst/>
                <a:latin typeface="Times New Roman" panose="02020603050405020304" pitchFamily="18" charset="0"/>
              </a:rPr>
              <a:t>Finance Bill</a:t>
            </a:r>
            <a:r>
              <a:rPr lang="en-GB" b="0" i="0" dirty="0">
                <a:solidFill>
                  <a:srgbClr val="000000"/>
                </a:solidFill>
                <a:effectLst/>
                <a:latin typeface="Times New Roman" panose="02020603050405020304" pitchFamily="18" charset="0"/>
              </a:rPr>
              <a:t> is approved.</a:t>
            </a:r>
            <a:endParaRPr lang="en-GB" dirty="0"/>
          </a:p>
        </p:txBody>
      </p:sp>
    </p:spTree>
    <p:extLst>
      <p:ext uri="{BB962C8B-B14F-4D97-AF65-F5344CB8AC3E}">
        <p14:creationId xmlns:p14="http://schemas.microsoft.com/office/powerpoint/2010/main" val="567367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F1329-9293-40D9-B2D8-F0F0CEDD959E}"/>
              </a:ext>
            </a:extLst>
          </p:cNvPr>
          <p:cNvSpPr>
            <a:spLocks noGrp="1"/>
          </p:cNvSpPr>
          <p:nvPr>
            <p:ph type="title"/>
          </p:nvPr>
        </p:nvSpPr>
        <p:spPr/>
        <p:txBody>
          <a:bodyPr/>
          <a:lstStyle/>
          <a:p>
            <a:r>
              <a:rPr lang="en-GB" dirty="0"/>
              <a:t>Parliamentary Committees </a:t>
            </a:r>
          </a:p>
        </p:txBody>
      </p:sp>
      <p:sp>
        <p:nvSpPr>
          <p:cNvPr id="3" name="Content Placeholder 2">
            <a:extLst>
              <a:ext uri="{FF2B5EF4-FFF2-40B4-BE49-F238E27FC236}">
                <a16:creationId xmlns:a16="http://schemas.microsoft.com/office/drawing/2014/main" id="{F07813F5-9E43-4B24-87E6-AEDDE254744C}"/>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The House of Commons has the power to set up independent select committees. </a:t>
            </a:r>
          </a:p>
          <a:p>
            <a:pPr algn="just"/>
            <a:r>
              <a:rPr lang="en-GB" b="0" i="0" dirty="0">
                <a:solidFill>
                  <a:srgbClr val="000000"/>
                </a:solidFill>
                <a:effectLst/>
                <a:latin typeface="Times New Roman" panose="02020603050405020304" pitchFamily="18" charset="0"/>
              </a:rPr>
              <a:t>These are committees of up to 15 members, and their composition reflects the relative strength of political parties in the House of Commons.</a:t>
            </a:r>
          </a:p>
          <a:p>
            <a:pPr algn="just"/>
            <a:r>
              <a:rPr lang="en-GB" b="0" i="0" dirty="0">
                <a:solidFill>
                  <a:srgbClr val="000000"/>
                </a:solidFill>
                <a:effectLst/>
                <a:latin typeface="Times New Roman" panose="02020603050405020304" pitchFamily="18" charset="0"/>
              </a:rPr>
              <a:t>There are select committees for each government department. </a:t>
            </a:r>
          </a:p>
          <a:p>
            <a:pPr algn="just"/>
            <a:r>
              <a:rPr lang="en-GB" b="0" i="0" dirty="0">
                <a:solidFill>
                  <a:srgbClr val="000000"/>
                </a:solidFill>
                <a:effectLst/>
                <a:latin typeface="Times New Roman" panose="02020603050405020304" pitchFamily="18" charset="0"/>
              </a:rPr>
              <a:t>Their job is to shadow, or scrutinise and report on, specific issues relating to the major Departments of State. </a:t>
            </a:r>
          </a:p>
          <a:p>
            <a:pPr algn="just"/>
            <a:r>
              <a:rPr lang="en-GB" b="0" i="0" dirty="0">
                <a:solidFill>
                  <a:srgbClr val="000000"/>
                </a:solidFill>
                <a:effectLst/>
                <a:latin typeface="Times New Roman" panose="02020603050405020304" pitchFamily="18" charset="0"/>
              </a:rPr>
              <a:t>There are also committees with wider, or cross-departmental remits, such as the Delegated Legislation Committee and the Standards and Privileges Committee.</a:t>
            </a:r>
          </a:p>
          <a:p>
            <a:r>
              <a:rPr lang="en-GB" b="0" i="0" dirty="0">
                <a:solidFill>
                  <a:srgbClr val="000000"/>
                </a:solidFill>
                <a:effectLst/>
                <a:latin typeface="Times New Roman" panose="02020603050405020304" pitchFamily="18" charset="0"/>
              </a:rPr>
              <a:t>The House of Lords has its own select committees, though none of these shadow departments in the way that Commons committees do.</a:t>
            </a:r>
            <a:endParaRPr lang="en-GB" dirty="0"/>
          </a:p>
        </p:txBody>
      </p:sp>
    </p:spTree>
    <p:extLst>
      <p:ext uri="{BB962C8B-B14F-4D97-AF65-F5344CB8AC3E}">
        <p14:creationId xmlns:p14="http://schemas.microsoft.com/office/powerpoint/2010/main" val="2676356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1D795-C25F-4A49-882A-8E5D137CE713}"/>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B5B8A31F-E6BE-46FC-B4A3-17F7958D88EA}"/>
              </a:ext>
            </a:extLst>
          </p:cNvPr>
          <p:cNvSpPr>
            <a:spLocks noGrp="1"/>
          </p:cNvSpPr>
          <p:nvPr>
            <p:ph idx="1"/>
          </p:nvPr>
        </p:nvSpPr>
        <p:spPr/>
        <p:txBody>
          <a:bodyPr/>
          <a:lstStyle/>
          <a:p>
            <a:pPr algn="just"/>
            <a:r>
              <a:rPr lang="en-GB" b="0" i="0" dirty="0">
                <a:solidFill>
                  <a:srgbClr val="0F2A5F"/>
                </a:solidFill>
                <a:effectLst/>
                <a:latin typeface="Times New Roman" panose="02020603050405020304" pitchFamily="18" charset="0"/>
              </a:rPr>
              <a:t>Read the Parliament website dealing with select committees at </a:t>
            </a:r>
            <a:r>
              <a:rPr lang="en-GB" b="0" i="0" u="none" strike="noStrike" dirty="0">
                <a:solidFill>
                  <a:srgbClr val="0F2A5F"/>
                </a:solidFill>
                <a:effectLst/>
                <a:latin typeface="Times New Roman" panose="02020603050405020304" pitchFamily="18" charset="0"/>
                <a:hlinkClick r:id="rId2"/>
              </a:rPr>
              <a:t>https://www.parliament.uk/about/how/committees/select/#jumplink2</a:t>
            </a:r>
            <a:r>
              <a:rPr lang="en-GB" b="0" i="0" dirty="0">
                <a:solidFill>
                  <a:srgbClr val="0F2A5F"/>
                </a:solidFill>
                <a:effectLst/>
                <a:latin typeface="Times New Roman" panose="02020603050405020304" pitchFamily="18" charset="0"/>
              </a:rPr>
              <a:t>.</a:t>
            </a:r>
          </a:p>
          <a:p>
            <a:pPr algn="just"/>
            <a:r>
              <a:rPr lang="en-GB" b="0" i="0" dirty="0">
                <a:solidFill>
                  <a:srgbClr val="0F2A5F"/>
                </a:solidFill>
                <a:effectLst/>
                <a:latin typeface="Times New Roman" panose="02020603050405020304" pitchFamily="18" charset="0"/>
              </a:rPr>
              <a:t>What are the key differences between House of Commons and House of Lords select committees?</a:t>
            </a:r>
          </a:p>
          <a:p>
            <a:endParaRPr lang="en-GB" dirty="0"/>
          </a:p>
        </p:txBody>
      </p:sp>
    </p:spTree>
    <p:extLst>
      <p:ext uri="{BB962C8B-B14F-4D97-AF65-F5344CB8AC3E}">
        <p14:creationId xmlns:p14="http://schemas.microsoft.com/office/powerpoint/2010/main" val="290499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AA894-C55F-4911-A7B5-CEBDAC14F68D}"/>
              </a:ext>
            </a:extLst>
          </p:cNvPr>
          <p:cNvSpPr>
            <a:spLocks noGrp="1"/>
          </p:cNvSpPr>
          <p:nvPr>
            <p:ph type="title"/>
          </p:nvPr>
        </p:nvSpPr>
        <p:spPr/>
        <p:txBody>
          <a:bodyPr/>
          <a:lstStyle/>
          <a:p>
            <a:r>
              <a:rPr lang="en-GB" dirty="0"/>
              <a:t>Parliamentary Questions</a:t>
            </a:r>
          </a:p>
        </p:txBody>
      </p:sp>
      <p:sp>
        <p:nvSpPr>
          <p:cNvPr id="3" name="Content Placeholder 2">
            <a:extLst>
              <a:ext uri="{FF2B5EF4-FFF2-40B4-BE49-F238E27FC236}">
                <a16:creationId xmlns:a16="http://schemas.microsoft.com/office/drawing/2014/main" id="{08CF20E8-89CA-44BC-A292-5CAEEE0049EE}"/>
              </a:ext>
            </a:extLst>
          </p:cNvPr>
          <p:cNvSpPr>
            <a:spLocks noGrp="1"/>
          </p:cNvSpPr>
          <p:nvPr>
            <p:ph idx="1"/>
          </p:nvPr>
        </p:nvSpPr>
        <p:spPr/>
        <p:txBody>
          <a:bodyPr>
            <a:normAutofit fontScale="92500"/>
          </a:bodyPr>
          <a:lstStyle/>
          <a:p>
            <a:pPr algn="just"/>
            <a:r>
              <a:rPr lang="en-GB" b="0" i="0" dirty="0">
                <a:solidFill>
                  <a:srgbClr val="000000"/>
                </a:solidFill>
                <a:effectLst/>
                <a:latin typeface="Times New Roman" panose="02020603050405020304" pitchFamily="18" charset="0"/>
              </a:rPr>
              <a:t>Parliamentary questions are a key mechanism through which Members of Parliament hold the executive to account. </a:t>
            </a:r>
          </a:p>
          <a:p>
            <a:pPr algn="just"/>
            <a:r>
              <a:rPr lang="en-GB" b="0" i="0" dirty="0">
                <a:solidFill>
                  <a:srgbClr val="000000"/>
                </a:solidFill>
                <a:effectLst/>
                <a:latin typeface="Times New Roman" panose="02020603050405020304" pitchFamily="18" charset="0"/>
              </a:rPr>
              <a:t>MPs can ask both oral and written questions. An MP may ask only two questions requiring an oral answer per day, and the types of questions which may be asked are strictly regulated. There must be a question, so an MP cannot simply stand up and make a statement.</a:t>
            </a:r>
          </a:p>
          <a:p>
            <a:pPr algn="just"/>
            <a:r>
              <a:rPr lang="en-GB" b="0" i="0" dirty="0">
                <a:solidFill>
                  <a:srgbClr val="000000"/>
                </a:solidFill>
                <a:effectLst/>
                <a:latin typeface="Times New Roman" panose="02020603050405020304" pitchFamily="18" charset="0"/>
              </a:rPr>
              <a:t>Questions are usually addressed to ministers, but can be put to any MP with a responsibility. If the member who is subject to the question is a minister, the question itself must concern:</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public affairs;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proceedings pending in Parliament; or</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administration of that minister’s department.</a:t>
            </a:r>
          </a:p>
          <a:p>
            <a:pPr algn="just"/>
            <a:r>
              <a:rPr lang="en-GB" b="0" i="0" dirty="0">
                <a:solidFill>
                  <a:srgbClr val="000000"/>
                </a:solidFill>
                <a:effectLst/>
                <a:latin typeface="Times New Roman" panose="02020603050405020304" pitchFamily="18" charset="0"/>
              </a:rPr>
              <a:t>In addition, it must ask for information or action.</a:t>
            </a:r>
          </a:p>
          <a:p>
            <a:endParaRPr lang="en-GB" dirty="0"/>
          </a:p>
        </p:txBody>
      </p:sp>
    </p:spTree>
    <p:extLst>
      <p:ext uri="{BB962C8B-B14F-4D97-AF65-F5344CB8AC3E}">
        <p14:creationId xmlns:p14="http://schemas.microsoft.com/office/powerpoint/2010/main" val="3259969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E6BCA-27D9-43E4-91B1-7836FA3ADD11}"/>
              </a:ext>
            </a:extLst>
          </p:cNvPr>
          <p:cNvSpPr>
            <a:spLocks noGrp="1"/>
          </p:cNvSpPr>
          <p:nvPr>
            <p:ph type="title"/>
          </p:nvPr>
        </p:nvSpPr>
        <p:spPr/>
        <p:txBody>
          <a:bodyPr/>
          <a:lstStyle/>
          <a:p>
            <a:r>
              <a:rPr lang="en-GB" dirty="0"/>
              <a:t>Reflective Question </a:t>
            </a:r>
          </a:p>
        </p:txBody>
      </p:sp>
      <p:sp>
        <p:nvSpPr>
          <p:cNvPr id="3" name="Content Placeholder 2">
            <a:extLst>
              <a:ext uri="{FF2B5EF4-FFF2-40B4-BE49-F238E27FC236}">
                <a16:creationId xmlns:a16="http://schemas.microsoft.com/office/drawing/2014/main" id="{AF53FC9D-8624-4213-A582-46ABDAB9C900}"/>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Watch the Prime Minister’s Question Time on Wednesday 24 March 2021 at </a:t>
            </a:r>
            <a:r>
              <a:rPr lang="en-GB" b="0" i="0" u="none" strike="noStrike" dirty="0">
                <a:solidFill>
                  <a:srgbClr val="000000"/>
                </a:solidFill>
                <a:effectLst/>
                <a:latin typeface="Times New Roman" panose="02020603050405020304" pitchFamily="18" charset="0"/>
                <a:hlinkClick r:id="rId2"/>
              </a:rPr>
              <a:t>https://www.parliamentlive.tv/Event/Index/8b967353-095d-4123-8aac-4c4a4cfa5857</a:t>
            </a:r>
            <a:r>
              <a:rPr lang="en-GB" b="0" i="0" dirty="0">
                <a:solidFill>
                  <a:srgbClr val="000000"/>
                </a:solidFill>
                <a:effectLst/>
                <a:latin typeface="Times New Roman" panose="02020603050405020304" pitchFamily="18" charset="0"/>
              </a:rPr>
              <a:t>.</a:t>
            </a:r>
          </a:p>
          <a:p>
            <a:pPr algn="just"/>
            <a:r>
              <a:rPr lang="en-GB" b="0" i="0" dirty="0">
                <a:solidFill>
                  <a:srgbClr val="000000"/>
                </a:solidFill>
                <a:effectLst/>
                <a:latin typeface="Times New Roman" panose="02020603050405020304" pitchFamily="18" charset="0"/>
              </a:rPr>
              <a:t>How effective do you think the MPs questioning the Prime Minister were at obtaining new information and challenging the Prime Minister?</a:t>
            </a:r>
          </a:p>
          <a:p>
            <a:endParaRPr lang="en-GB" dirty="0"/>
          </a:p>
        </p:txBody>
      </p:sp>
    </p:spTree>
    <p:extLst>
      <p:ext uri="{BB962C8B-B14F-4D97-AF65-F5344CB8AC3E}">
        <p14:creationId xmlns:p14="http://schemas.microsoft.com/office/powerpoint/2010/main" val="55478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5E3E1-EFB9-4643-899A-B32D40784272}"/>
              </a:ext>
            </a:extLst>
          </p:cNvPr>
          <p:cNvSpPr>
            <a:spLocks noGrp="1"/>
          </p:cNvSpPr>
          <p:nvPr>
            <p:ph type="title"/>
          </p:nvPr>
        </p:nvSpPr>
        <p:spPr/>
        <p:txBody>
          <a:bodyPr/>
          <a:lstStyle/>
          <a:p>
            <a:r>
              <a:rPr lang="en-GB" dirty="0"/>
              <a:t>Debates </a:t>
            </a:r>
          </a:p>
        </p:txBody>
      </p:sp>
      <p:sp>
        <p:nvSpPr>
          <p:cNvPr id="3" name="Content Placeholder 2">
            <a:extLst>
              <a:ext uri="{FF2B5EF4-FFF2-40B4-BE49-F238E27FC236}">
                <a16:creationId xmlns:a16="http://schemas.microsoft.com/office/drawing/2014/main" id="{CC6482E3-9C16-4A81-ADF3-786A5CBD4155}"/>
              </a:ext>
            </a:extLst>
          </p:cNvPr>
          <p:cNvSpPr>
            <a:spLocks noGrp="1"/>
          </p:cNvSpPr>
          <p:nvPr>
            <p:ph idx="1"/>
          </p:nvPr>
        </p:nvSpPr>
        <p:spPr/>
        <p:txBody>
          <a:bodyPr>
            <a:normAutofit/>
          </a:bodyPr>
          <a:lstStyle/>
          <a:p>
            <a:pPr algn="just"/>
            <a:r>
              <a:rPr lang="en-GB" b="0" i="0" dirty="0">
                <a:solidFill>
                  <a:srgbClr val="000000"/>
                </a:solidFill>
                <a:effectLst/>
                <a:latin typeface="Times New Roman" panose="02020603050405020304" pitchFamily="18" charset="0"/>
              </a:rPr>
              <a:t>The Commons may debate anything, whether an international, national, localised or constituency matter.</a:t>
            </a:r>
          </a:p>
          <a:p>
            <a:pPr algn="just"/>
            <a:r>
              <a:rPr lang="en-GB" b="0" i="0" dirty="0">
                <a:solidFill>
                  <a:srgbClr val="000000"/>
                </a:solidFill>
                <a:effectLst/>
                <a:latin typeface="Times New Roman" panose="02020603050405020304" pitchFamily="18" charset="0"/>
              </a:rPr>
              <a:t>Debates always take place on the contents of the Queen’s Speech, which outlines the government’s legislative proposals for the coming session, and on the budget. </a:t>
            </a:r>
          </a:p>
          <a:p>
            <a:pPr algn="just"/>
            <a:r>
              <a:rPr lang="en-GB" b="0" i="0" dirty="0">
                <a:solidFill>
                  <a:srgbClr val="000000"/>
                </a:solidFill>
                <a:effectLst/>
                <a:latin typeface="Times New Roman" panose="02020603050405020304" pitchFamily="18" charset="0"/>
              </a:rPr>
              <a:t>A motion of no confidence in the government also leads to a debate. </a:t>
            </a:r>
          </a:p>
          <a:p>
            <a:pPr algn="just"/>
            <a:r>
              <a:rPr lang="en-GB" b="0" i="0" dirty="0">
                <a:solidFill>
                  <a:srgbClr val="000000"/>
                </a:solidFill>
                <a:effectLst/>
                <a:latin typeface="Times New Roman" panose="02020603050405020304" pitchFamily="18" charset="0"/>
              </a:rPr>
              <a:t>Each year, three </a:t>
            </a:r>
            <a:r>
              <a:rPr lang="en-GB" b="1" i="0" dirty="0">
                <a:solidFill>
                  <a:srgbClr val="000000"/>
                </a:solidFill>
                <a:effectLst/>
                <a:latin typeface="Times New Roman" panose="02020603050405020304" pitchFamily="18" charset="0"/>
              </a:rPr>
              <a:t>Estimates Days</a:t>
            </a:r>
            <a:r>
              <a:rPr lang="en-GB" b="0" i="0" dirty="0">
                <a:solidFill>
                  <a:srgbClr val="000000"/>
                </a:solidFill>
                <a:effectLst/>
                <a:latin typeface="Times New Roman" panose="02020603050405020304" pitchFamily="18" charset="0"/>
              </a:rPr>
              <a:t> are allocated to debate the government’s spending estimates. </a:t>
            </a:r>
          </a:p>
          <a:p>
            <a:pPr algn="just"/>
            <a:r>
              <a:rPr lang="en-GB" b="0" i="0" dirty="0">
                <a:solidFill>
                  <a:srgbClr val="000000"/>
                </a:solidFill>
                <a:effectLst/>
                <a:latin typeface="Times New Roman" panose="02020603050405020304" pitchFamily="18" charset="0"/>
              </a:rPr>
              <a:t>20 </a:t>
            </a:r>
            <a:r>
              <a:rPr lang="en-GB" b="1" i="0" dirty="0">
                <a:solidFill>
                  <a:srgbClr val="000000"/>
                </a:solidFill>
                <a:effectLst/>
                <a:latin typeface="Times New Roman" panose="02020603050405020304" pitchFamily="18" charset="0"/>
              </a:rPr>
              <a:t>Opposition Days</a:t>
            </a:r>
            <a:r>
              <a:rPr lang="en-GB" b="0" i="0" dirty="0">
                <a:solidFill>
                  <a:srgbClr val="000000"/>
                </a:solidFill>
                <a:effectLst/>
                <a:latin typeface="Times New Roman" panose="02020603050405020304" pitchFamily="18" charset="0"/>
              </a:rPr>
              <a:t> are allocated for the Opposition to raise and debate matters of policy and administration of their choice. </a:t>
            </a:r>
          </a:p>
          <a:p>
            <a:endParaRPr lang="en-GB" dirty="0"/>
          </a:p>
        </p:txBody>
      </p:sp>
    </p:spTree>
    <p:extLst>
      <p:ext uri="{BB962C8B-B14F-4D97-AF65-F5344CB8AC3E}">
        <p14:creationId xmlns:p14="http://schemas.microsoft.com/office/powerpoint/2010/main" val="2535249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6ADD1-CCA0-4247-842F-5A5A8EBB2190}"/>
              </a:ext>
            </a:extLst>
          </p:cNvPr>
          <p:cNvSpPr>
            <a:spLocks noGrp="1"/>
          </p:cNvSpPr>
          <p:nvPr>
            <p:ph type="title"/>
          </p:nvPr>
        </p:nvSpPr>
        <p:spPr/>
        <p:txBody>
          <a:bodyPr/>
          <a:lstStyle/>
          <a:p>
            <a:r>
              <a:rPr lang="en-GB" dirty="0"/>
              <a:t>Debates continued </a:t>
            </a:r>
          </a:p>
        </p:txBody>
      </p:sp>
      <p:sp>
        <p:nvSpPr>
          <p:cNvPr id="3" name="Content Placeholder 2">
            <a:extLst>
              <a:ext uri="{FF2B5EF4-FFF2-40B4-BE49-F238E27FC236}">
                <a16:creationId xmlns:a16="http://schemas.microsoft.com/office/drawing/2014/main" id="{78DBB9A0-7FE8-4A4A-8FB2-996B4F073B94}"/>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Emergency debates are possible but require the agreement of the Speaker. </a:t>
            </a:r>
          </a:p>
          <a:p>
            <a:r>
              <a:rPr lang="en-GB" b="0" i="0" dirty="0">
                <a:solidFill>
                  <a:srgbClr val="000000"/>
                </a:solidFill>
                <a:effectLst/>
                <a:latin typeface="Times New Roman" panose="02020603050405020304" pitchFamily="18" charset="0"/>
              </a:rPr>
              <a:t>Private members can bring up subjects for debate when the House is discussing adjournment for holidays. </a:t>
            </a:r>
          </a:p>
          <a:p>
            <a:r>
              <a:rPr lang="en-GB" b="0" i="0" dirty="0">
                <a:solidFill>
                  <a:srgbClr val="000000"/>
                </a:solidFill>
                <a:effectLst/>
                <a:latin typeface="Times New Roman" panose="02020603050405020304" pitchFamily="18" charset="0"/>
              </a:rPr>
              <a:t>The Speaker decides which MPs get a chance to speak. </a:t>
            </a:r>
          </a:p>
          <a:p>
            <a:r>
              <a:rPr lang="en-GB" b="0" i="0" dirty="0">
                <a:solidFill>
                  <a:srgbClr val="000000"/>
                </a:solidFill>
                <a:effectLst/>
                <a:latin typeface="Times New Roman" panose="02020603050405020304" pitchFamily="18" charset="0"/>
              </a:rPr>
              <a:t>It is also possible to bring up a topic for debate when the House is about to adjourn for the night (i.e. for the last 30 minutes of the sitting). </a:t>
            </a:r>
          </a:p>
          <a:p>
            <a:r>
              <a:rPr lang="en-GB" b="0" i="0" dirty="0">
                <a:solidFill>
                  <a:srgbClr val="000000"/>
                </a:solidFill>
                <a:effectLst/>
                <a:latin typeface="Times New Roman" panose="02020603050405020304" pitchFamily="18" charset="0"/>
              </a:rPr>
              <a:t>This is known as an Adjournment Debate.</a:t>
            </a:r>
          </a:p>
          <a:p>
            <a:r>
              <a:rPr lang="en-GB" b="0" i="0" dirty="0">
                <a:solidFill>
                  <a:srgbClr val="000000"/>
                </a:solidFill>
                <a:effectLst/>
                <a:latin typeface="Times New Roman" panose="02020603050405020304" pitchFamily="18" charset="0"/>
              </a:rPr>
              <a:t>Order in debate is maintained by the Speaker, who has the power to remove unruly MPs, interrupt speakers and request them to keep to the point.</a:t>
            </a:r>
          </a:p>
          <a:p>
            <a:endParaRPr lang="en-GB" b="0" i="0" dirty="0">
              <a:solidFill>
                <a:srgbClr val="000000"/>
              </a:solidFill>
              <a:effectLst/>
              <a:latin typeface="Times New Roman" panose="02020603050405020304" pitchFamily="18" charset="0"/>
            </a:endParaRPr>
          </a:p>
          <a:p>
            <a:endParaRPr lang="en-GB" dirty="0"/>
          </a:p>
        </p:txBody>
      </p:sp>
    </p:spTree>
    <p:extLst>
      <p:ext uri="{BB962C8B-B14F-4D97-AF65-F5344CB8AC3E}">
        <p14:creationId xmlns:p14="http://schemas.microsoft.com/office/powerpoint/2010/main" val="2191127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ED3A7-FDBF-4D89-BC8A-8161AE58F287}"/>
              </a:ext>
            </a:extLst>
          </p:cNvPr>
          <p:cNvSpPr>
            <a:spLocks noGrp="1"/>
          </p:cNvSpPr>
          <p:nvPr>
            <p:ph type="title"/>
          </p:nvPr>
        </p:nvSpPr>
        <p:spPr/>
        <p:txBody>
          <a:bodyPr/>
          <a:lstStyle/>
          <a:p>
            <a:r>
              <a:rPr lang="en-GB" dirty="0"/>
              <a:t>Debates continued</a:t>
            </a:r>
          </a:p>
        </p:txBody>
      </p:sp>
      <p:sp>
        <p:nvSpPr>
          <p:cNvPr id="3" name="Content Placeholder 2">
            <a:extLst>
              <a:ext uri="{FF2B5EF4-FFF2-40B4-BE49-F238E27FC236}">
                <a16:creationId xmlns:a16="http://schemas.microsoft.com/office/drawing/2014/main" id="{F154F584-8B94-4A11-B1C7-1185BF3F056B}"/>
              </a:ext>
            </a:extLst>
          </p:cNvPr>
          <p:cNvSpPr>
            <a:spLocks noGrp="1"/>
          </p:cNvSpPr>
          <p:nvPr>
            <p:ph idx="1"/>
          </p:nvPr>
        </p:nvSpPr>
        <p:spPr/>
        <p:txBody>
          <a:bodyPr>
            <a:normAutofit/>
          </a:bodyPr>
          <a:lstStyle/>
          <a:p>
            <a:pPr algn="just"/>
            <a:r>
              <a:rPr lang="en-GB" b="0" i="0" dirty="0">
                <a:solidFill>
                  <a:srgbClr val="000000"/>
                </a:solidFill>
                <a:effectLst/>
                <a:latin typeface="Times New Roman" panose="02020603050405020304" pitchFamily="18" charset="0"/>
              </a:rPr>
              <a:t>There are three devices for limiting time in debate. Although they are proposed by an MP, a majority is required. A government can therefore use them to cut short debate. The devices are as follows: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closure – an MP moves during debate that “the question be now put”. It is then up to the Speaker to decide. If it is accepted, a decision is taken immediately;</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guillotine – this is a motion by an MP that debate on a particular issue be limited to a specified time, and this must be put prior to the debate;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kangaroo – this procedure applies only to the committee and report stages of a Bill. Under it, the Speaker or chairperson has power to select which amendments or new clauses will be discussed. The other amendments must be voted upon without discussion, thus saving the need to go through the whole Bill clause by clause.</a:t>
            </a:r>
          </a:p>
          <a:p>
            <a:endParaRPr lang="en-GB" dirty="0"/>
          </a:p>
        </p:txBody>
      </p:sp>
    </p:spTree>
    <p:extLst>
      <p:ext uri="{BB962C8B-B14F-4D97-AF65-F5344CB8AC3E}">
        <p14:creationId xmlns:p14="http://schemas.microsoft.com/office/powerpoint/2010/main" val="507631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11AE5-4CF7-4104-A436-705712E2FBC7}"/>
              </a:ext>
            </a:extLst>
          </p:cNvPr>
          <p:cNvSpPr>
            <a:spLocks noGrp="1"/>
          </p:cNvSpPr>
          <p:nvPr>
            <p:ph type="title"/>
          </p:nvPr>
        </p:nvSpPr>
        <p:spPr/>
        <p:txBody>
          <a:bodyPr/>
          <a:lstStyle/>
          <a:p>
            <a:r>
              <a:rPr lang="en-GB" dirty="0"/>
              <a:t>The Executive </a:t>
            </a:r>
          </a:p>
        </p:txBody>
      </p:sp>
      <p:sp>
        <p:nvSpPr>
          <p:cNvPr id="3" name="Content Placeholder 2">
            <a:extLst>
              <a:ext uri="{FF2B5EF4-FFF2-40B4-BE49-F238E27FC236}">
                <a16:creationId xmlns:a16="http://schemas.microsoft.com/office/drawing/2014/main" id="{972DE2E6-6001-4076-A218-56FC7433E7C1}"/>
              </a:ext>
            </a:extLst>
          </p:cNvPr>
          <p:cNvSpPr>
            <a:spLocks noGrp="1"/>
          </p:cNvSpPr>
          <p:nvPr>
            <p:ph idx="1"/>
          </p:nvPr>
        </p:nvSpPr>
        <p:spPr/>
        <p:txBody>
          <a:bodyPr>
            <a:normAutofit/>
          </a:bodyPr>
          <a:lstStyle/>
          <a:p>
            <a:r>
              <a:rPr lang="en-GB" b="0" i="0" dirty="0">
                <a:solidFill>
                  <a:srgbClr val="000000"/>
                </a:solidFill>
                <a:effectLst/>
                <a:latin typeface="Times New Roman" panose="02020603050405020304" pitchFamily="18" charset="0"/>
              </a:rPr>
              <a:t>The Prime Minister is the head of government in the United Kingdom. </a:t>
            </a:r>
          </a:p>
          <a:p>
            <a:r>
              <a:rPr lang="en-GB" b="0" i="0" dirty="0">
                <a:solidFill>
                  <a:srgbClr val="000000"/>
                </a:solidFill>
                <a:effectLst/>
                <a:latin typeface="Times New Roman" panose="02020603050405020304" pitchFamily="18" charset="0"/>
              </a:rPr>
              <a:t>In constitutional terms, the Prime Minister is appointed by the monarch, and the choice is hers (or his). </a:t>
            </a:r>
          </a:p>
          <a:p>
            <a:r>
              <a:rPr lang="en-GB" b="0" i="0" dirty="0">
                <a:solidFill>
                  <a:srgbClr val="000000"/>
                </a:solidFill>
                <a:effectLst/>
                <a:latin typeface="Times New Roman" panose="02020603050405020304" pitchFamily="18" charset="0"/>
              </a:rPr>
              <a:t>However, in practice, the monarch’s choice of Prime Minister is strongly controlled by convention, to prevent her being drawn into political controversy.</a:t>
            </a:r>
          </a:p>
          <a:p>
            <a:r>
              <a:rPr lang="en-GB" b="0" i="0" dirty="0">
                <a:solidFill>
                  <a:srgbClr val="000000"/>
                </a:solidFill>
                <a:effectLst/>
                <a:latin typeface="Times New Roman" panose="02020603050405020304" pitchFamily="18" charset="0"/>
              </a:rPr>
              <a:t>Usually, the choice of Prime Minister is straightforward: the monarch will appoint the leader of the party which has won a general election by gaining an overall majority of seats in the Commons. </a:t>
            </a:r>
            <a:endParaRPr lang="en-GB" dirty="0"/>
          </a:p>
        </p:txBody>
      </p:sp>
    </p:spTree>
    <p:extLst>
      <p:ext uri="{BB962C8B-B14F-4D97-AF65-F5344CB8AC3E}">
        <p14:creationId xmlns:p14="http://schemas.microsoft.com/office/powerpoint/2010/main" val="856627320"/>
      </p:ext>
    </p:extLst>
  </p:cSld>
  <p:clrMapOvr>
    <a:masterClrMapping/>
  </p:clrMapOvr>
  <p:extLst>
    <p:ext uri="{6950BFC3-D8DA-4A85-94F7-54DA5524770B}">
      <p188:commentRel xmlns:p188="http://schemas.microsoft.com/office/powerpoint/2018/8/main" r:id="rId2"/>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58E6-74A1-4E95-AEE3-E6CEE3AFAD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0C0389-E699-459E-87B8-B9379B6D13B5}"/>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Sometimes, the Prime Minister will resign without having lost a general election and while their political party continues to have a majority in the House of Commons. </a:t>
            </a:r>
          </a:p>
          <a:p>
            <a:r>
              <a:rPr lang="en-GB" b="0" i="0" dirty="0">
                <a:solidFill>
                  <a:srgbClr val="000000"/>
                </a:solidFill>
                <a:effectLst/>
                <a:latin typeface="Times New Roman" panose="02020603050405020304" pitchFamily="18" charset="0"/>
              </a:rPr>
              <a:t>The resignations of Tony Blair in 2007 after 10 years in office, David Cameron after the Brexit referendum, and Theresa May in 2019 all took place for different reasons outside general elections. </a:t>
            </a:r>
          </a:p>
          <a:p>
            <a:r>
              <a:rPr lang="en-GB" b="0" i="0" dirty="0">
                <a:solidFill>
                  <a:srgbClr val="000000"/>
                </a:solidFill>
                <a:effectLst/>
                <a:latin typeface="Times New Roman" panose="02020603050405020304" pitchFamily="18" charset="0"/>
              </a:rPr>
              <a:t>In such circumstances, the internal party processes for choosing a new leader are effectively what determines the next Prime Minister. </a:t>
            </a:r>
          </a:p>
          <a:p>
            <a:r>
              <a:rPr lang="en-GB" b="0" i="0" dirty="0">
                <a:solidFill>
                  <a:srgbClr val="000000"/>
                </a:solidFill>
                <a:effectLst/>
                <a:latin typeface="Times New Roman" panose="02020603050405020304" pitchFamily="18" charset="0"/>
              </a:rPr>
              <a:t>These differ between political parties and change over time.</a:t>
            </a:r>
            <a:endParaRPr lang="en-GB" dirty="0"/>
          </a:p>
        </p:txBody>
      </p:sp>
    </p:spTree>
    <p:extLst>
      <p:ext uri="{BB962C8B-B14F-4D97-AF65-F5344CB8AC3E}">
        <p14:creationId xmlns:p14="http://schemas.microsoft.com/office/powerpoint/2010/main" val="1316722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FF019-CA23-4F16-9C35-DE8B0AF0A04B}"/>
              </a:ext>
            </a:extLst>
          </p:cNvPr>
          <p:cNvSpPr>
            <a:spLocks noGrp="1"/>
          </p:cNvSpPr>
          <p:nvPr>
            <p:ph type="title"/>
          </p:nvPr>
        </p:nvSpPr>
        <p:spPr/>
        <p:txBody>
          <a:bodyPr/>
          <a:lstStyle/>
          <a:p>
            <a:r>
              <a:rPr lang="en-GB" dirty="0"/>
              <a:t>The Role of the PM</a:t>
            </a:r>
          </a:p>
        </p:txBody>
      </p:sp>
      <p:sp>
        <p:nvSpPr>
          <p:cNvPr id="3" name="Content Placeholder 2">
            <a:extLst>
              <a:ext uri="{FF2B5EF4-FFF2-40B4-BE49-F238E27FC236}">
                <a16:creationId xmlns:a16="http://schemas.microsoft.com/office/drawing/2014/main" id="{67F21740-1B42-46B6-B41F-4EE3FAF6B4A2}"/>
              </a:ext>
            </a:extLst>
          </p:cNvPr>
          <p:cNvSpPr>
            <a:spLocks noGrp="1"/>
          </p:cNvSpPr>
          <p:nvPr>
            <p:ph idx="1"/>
          </p:nvPr>
        </p:nvSpPr>
        <p:spPr/>
        <p:txBody>
          <a:bodyPr>
            <a:normAutofit lnSpcReduction="10000"/>
          </a:bodyPr>
          <a:lstStyle/>
          <a:p>
            <a:pPr algn="just"/>
            <a:r>
              <a:rPr lang="en-GB" b="0" i="0" dirty="0">
                <a:solidFill>
                  <a:srgbClr val="000000"/>
                </a:solidFill>
                <a:effectLst/>
                <a:latin typeface="Times New Roman" panose="02020603050405020304" pitchFamily="18" charset="0"/>
              </a:rPr>
              <a:t>The Prime Minister’s role and functions will, to an extent, depend on the character and style of leadership of each Prime Minister, though the main function is to form a government and preside over the Cabinet. Other functions include: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making appointments to ministerial office;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allocation of the tasks of government to various departments;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presiding over Cabinet meetings;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representing the government in Parliament;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leading the party and keeping control through government whips;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keeping the monarch informed of government affairs through a weekly audience;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supervising security and intelligence matters;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making or recommending appointments, including life peers and top civil servants.</a:t>
            </a:r>
          </a:p>
          <a:p>
            <a:endParaRPr lang="en-GB" dirty="0"/>
          </a:p>
        </p:txBody>
      </p:sp>
    </p:spTree>
    <p:extLst>
      <p:ext uri="{BB962C8B-B14F-4D97-AF65-F5344CB8AC3E}">
        <p14:creationId xmlns:p14="http://schemas.microsoft.com/office/powerpoint/2010/main" val="3184927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0E0A6-A70F-4B9D-8E32-7A7D4EC2E837}"/>
              </a:ext>
            </a:extLst>
          </p:cNvPr>
          <p:cNvSpPr>
            <a:spLocks noGrp="1"/>
          </p:cNvSpPr>
          <p:nvPr>
            <p:ph type="title"/>
          </p:nvPr>
        </p:nvSpPr>
        <p:spPr/>
        <p:txBody>
          <a:bodyPr/>
          <a:lstStyle/>
          <a:p>
            <a:r>
              <a:rPr lang="en-GB" dirty="0"/>
              <a:t>The Cabinet </a:t>
            </a:r>
          </a:p>
        </p:txBody>
      </p:sp>
      <p:sp>
        <p:nvSpPr>
          <p:cNvPr id="3" name="Content Placeholder 2">
            <a:extLst>
              <a:ext uri="{FF2B5EF4-FFF2-40B4-BE49-F238E27FC236}">
                <a16:creationId xmlns:a16="http://schemas.microsoft.com/office/drawing/2014/main" id="{CE58A463-FC8E-4B7A-9179-2FE0EF59E497}"/>
              </a:ext>
            </a:extLst>
          </p:cNvPr>
          <p:cNvSpPr>
            <a:spLocks noGrp="1"/>
          </p:cNvSpPr>
          <p:nvPr>
            <p:ph idx="1"/>
          </p:nvPr>
        </p:nvSpPr>
        <p:spPr/>
        <p:txBody>
          <a:bodyPr>
            <a:normAutofit/>
          </a:bodyPr>
          <a:lstStyle/>
          <a:p>
            <a:pPr algn="just"/>
            <a:r>
              <a:rPr lang="en-GB" b="0" i="0" dirty="0">
                <a:solidFill>
                  <a:srgbClr val="000000"/>
                </a:solidFill>
                <a:effectLst/>
                <a:latin typeface="Times New Roman" panose="02020603050405020304" pitchFamily="18" charset="0"/>
              </a:rPr>
              <a:t>The Cabinet comprises the Prime Minister and other senior ministers (most heading government departments) appointed by the Queen upon the advice of the Prime Minister. </a:t>
            </a:r>
          </a:p>
          <a:p>
            <a:pPr algn="just"/>
            <a:r>
              <a:rPr lang="en-GB" b="0" i="0" dirty="0">
                <a:solidFill>
                  <a:srgbClr val="000000"/>
                </a:solidFill>
                <a:effectLst/>
                <a:latin typeface="Times New Roman" panose="02020603050405020304" pitchFamily="18" charset="0"/>
              </a:rPr>
              <a:t>The Cabinet, assisted by junior ministers and civil servants, essentially runs the country. </a:t>
            </a:r>
          </a:p>
          <a:p>
            <a:pPr algn="just"/>
            <a:r>
              <a:rPr lang="en-GB" b="0" i="0" dirty="0">
                <a:solidFill>
                  <a:srgbClr val="000000"/>
                </a:solidFill>
                <a:effectLst/>
                <a:latin typeface="Times New Roman" panose="02020603050405020304" pitchFamily="18" charset="0"/>
              </a:rPr>
              <a:t>It is the forum where major policy decisions are decided, and it controls the legislative agenda of Parliament. </a:t>
            </a:r>
          </a:p>
          <a:p>
            <a:pPr algn="just"/>
            <a:r>
              <a:rPr lang="en-GB" b="0" i="0" dirty="0">
                <a:solidFill>
                  <a:srgbClr val="000000"/>
                </a:solidFill>
                <a:effectLst/>
                <a:latin typeface="Times New Roman" panose="02020603050405020304" pitchFamily="18" charset="0"/>
              </a:rPr>
              <a:t>The Cabinet, like the Prime Minister, must enjoy the confidence of a majority in Parliament and is thus accountable to Parliament.</a:t>
            </a:r>
          </a:p>
          <a:p>
            <a:endParaRPr lang="en-GB" dirty="0"/>
          </a:p>
        </p:txBody>
      </p:sp>
    </p:spTree>
    <p:extLst>
      <p:ext uri="{BB962C8B-B14F-4D97-AF65-F5344CB8AC3E}">
        <p14:creationId xmlns:p14="http://schemas.microsoft.com/office/powerpoint/2010/main" val="2178881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C07B2-A028-49B2-98C7-17C226C7197A}"/>
              </a:ext>
            </a:extLst>
          </p:cNvPr>
          <p:cNvSpPr>
            <a:spLocks noGrp="1"/>
          </p:cNvSpPr>
          <p:nvPr>
            <p:ph type="title"/>
          </p:nvPr>
        </p:nvSpPr>
        <p:spPr/>
        <p:txBody>
          <a:bodyPr/>
          <a:lstStyle/>
          <a:p>
            <a:r>
              <a:rPr lang="en-GB" dirty="0"/>
              <a:t>The Cabinet continued</a:t>
            </a:r>
          </a:p>
        </p:txBody>
      </p:sp>
      <p:sp>
        <p:nvSpPr>
          <p:cNvPr id="3" name="Content Placeholder 2">
            <a:extLst>
              <a:ext uri="{FF2B5EF4-FFF2-40B4-BE49-F238E27FC236}">
                <a16:creationId xmlns:a16="http://schemas.microsoft.com/office/drawing/2014/main" id="{AD3252F4-35DE-4FED-AE52-8981A6762D5E}"/>
              </a:ext>
            </a:extLst>
          </p:cNvPr>
          <p:cNvSpPr>
            <a:spLocks noGrp="1"/>
          </p:cNvSpPr>
          <p:nvPr>
            <p:ph idx="1"/>
          </p:nvPr>
        </p:nvSpPr>
        <p:spPr/>
        <p:txBody>
          <a:bodyPr>
            <a:normAutofit/>
          </a:bodyPr>
          <a:lstStyle/>
          <a:p>
            <a:pPr algn="just"/>
            <a:r>
              <a:rPr lang="en-GB" b="0" i="0" dirty="0">
                <a:solidFill>
                  <a:srgbClr val="000000"/>
                </a:solidFill>
                <a:effectLst/>
                <a:latin typeface="Times New Roman" panose="02020603050405020304" pitchFamily="18" charset="0"/>
              </a:rPr>
              <a:t>Membership has consisted of between about 18 and 23 ministers who fill the major posts of government. </a:t>
            </a:r>
          </a:p>
          <a:p>
            <a:pPr algn="just"/>
            <a:r>
              <a:rPr lang="en-GB" b="0" i="0" dirty="0">
                <a:solidFill>
                  <a:srgbClr val="000000"/>
                </a:solidFill>
                <a:effectLst/>
                <a:latin typeface="Times New Roman" panose="02020603050405020304" pitchFamily="18" charset="0"/>
              </a:rPr>
              <a:t>The Prime Minister decides which offices will form the Cabinet, and these may vary from one government to another. </a:t>
            </a:r>
          </a:p>
          <a:p>
            <a:pPr algn="just"/>
            <a:r>
              <a:rPr lang="en-GB" b="0" i="0" dirty="0">
                <a:solidFill>
                  <a:srgbClr val="000000"/>
                </a:solidFill>
                <a:effectLst/>
                <a:latin typeface="Times New Roman" panose="02020603050405020304" pitchFamily="18" charset="0"/>
              </a:rPr>
              <a:t>Certain offices – such as the Home Secretary, Foreign Secretary and Chancellor of the Exchequer – are always included. </a:t>
            </a:r>
          </a:p>
          <a:p>
            <a:pPr algn="just"/>
            <a:r>
              <a:rPr lang="en-GB" b="0" i="0" dirty="0">
                <a:solidFill>
                  <a:srgbClr val="000000"/>
                </a:solidFill>
                <a:effectLst/>
                <a:latin typeface="Times New Roman" panose="02020603050405020304" pitchFamily="18" charset="0"/>
              </a:rPr>
              <a:t>These are usually supplemented by the other Secretaries of State and ministers in charge of the major departments. </a:t>
            </a:r>
          </a:p>
          <a:p>
            <a:pPr algn="just"/>
            <a:r>
              <a:rPr lang="en-GB" b="0" i="0" dirty="0">
                <a:solidFill>
                  <a:srgbClr val="000000"/>
                </a:solidFill>
                <a:effectLst/>
                <a:latin typeface="Times New Roman" panose="02020603050405020304" pitchFamily="18" charset="0"/>
              </a:rPr>
              <a:t>Other non-Cabinet ministers and, for example, the Law Officers of the Crown, may attend Cabinet meetings for particular matters. </a:t>
            </a:r>
            <a:endParaRPr lang="en-GB" dirty="0"/>
          </a:p>
        </p:txBody>
      </p:sp>
    </p:spTree>
    <p:extLst>
      <p:ext uri="{BB962C8B-B14F-4D97-AF65-F5344CB8AC3E}">
        <p14:creationId xmlns:p14="http://schemas.microsoft.com/office/powerpoint/2010/main" val="33898600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FE89C-F116-4497-9A50-6BD41F0B07B5}"/>
              </a:ext>
            </a:extLst>
          </p:cNvPr>
          <p:cNvSpPr>
            <a:spLocks noGrp="1"/>
          </p:cNvSpPr>
          <p:nvPr>
            <p:ph type="title"/>
          </p:nvPr>
        </p:nvSpPr>
        <p:spPr/>
        <p:txBody>
          <a:bodyPr/>
          <a:lstStyle/>
          <a:p>
            <a:r>
              <a:rPr lang="en-GB" dirty="0"/>
              <a:t>The Cabinet continued</a:t>
            </a:r>
          </a:p>
        </p:txBody>
      </p:sp>
      <p:sp>
        <p:nvSpPr>
          <p:cNvPr id="3" name="Content Placeholder 2">
            <a:extLst>
              <a:ext uri="{FF2B5EF4-FFF2-40B4-BE49-F238E27FC236}">
                <a16:creationId xmlns:a16="http://schemas.microsoft.com/office/drawing/2014/main" id="{1BF53B92-552D-415F-8ABA-CEEDD1124B32}"/>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Practical and political considerations in the main determine the composition. </a:t>
            </a:r>
          </a:p>
          <a:p>
            <a:pPr algn="just"/>
            <a:r>
              <a:rPr lang="en-GB" b="0" i="0" dirty="0">
                <a:solidFill>
                  <a:srgbClr val="000000"/>
                </a:solidFill>
                <a:effectLst/>
                <a:latin typeface="Times New Roman" panose="02020603050405020304" pitchFamily="18" charset="0"/>
              </a:rPr>
              <a:t>By convention, a Cabinet member must be a member of the House of Commons or House of Lords (unless the person is seeking election at a by-election or is to be created a life peer).</a:t>
            </a:r>
          </a:p>
          <a:p>
            <a:pPr algn="just"/>
            <a:r>
              <a:rPr lang="en-GB" b="0" i="0" dirty="0">
                <a:solidFill>
                  <a:srgbClr val="000000"/>
                </a:solidFill>
                <a:effectLst/>
                <a:latin typeface="Times New Roman" panose="02020603050405020304" pitchFamily="18" charset="0"/>
              </a:rPr>
              <a:t>The leader of the majority opposition party in the House of Commons, currently the Labour Party, appoints senior politicians to </a:t>
            </a:r>
            <a:r>
              <a:rPr lang="en-GB" b="1" i="0" dirty="0">
                <a:solidFill>
                  <a:srgbClr val="000000"/>
                </a:solidFill>
                <a:effectLst/>
                <a:latin typeface="Times New Roman" panose="02020603050405020304" pitchFamily="18" charset="0"/>
              </a:rPr>
              <a:t>shadow</a:t>
            </a:r>
            <a:r>
              <a:rPr lang="en-GB" b="0" i="0" dirty="0">
                <a:solidFill>
                  <a:srgbClr val="000000"/>
                </a:solidFill>
                <a:effectLst/>
                <a:latin typeface="Times New Roman" panose="02020603050405020304" pitchFamily="18" charset="0"/>
              </a:rPr>
              <a:t>, post for post, the Cabinet itself.</a:t>
            </a:r>
          </a:p>
          <a:p>
            <a:pPr algn="just"/>
            <a:r>
              <a:rPr lang="en-GB" b="0" i="0" dirty="0">
                <a:solidFill>
                  <a:srgbClr val="000000"/>
                </a:solidFill>
                <a:effectLst/>
                <a:latin typeface="Times New Roman" panose="02020603050405020304" pitchFamily="18" charset="0"/>
              </a:rPr>
              <a:t>These shadow ministers will take the lead in parliamentary debates relating to their role and in developing party policy.</a:t>
            </a:r>
          </a:p>
          <a:p>
            <a:endParaRPr lang="en-GB" dirty="0"/>
          </a:p>
        </p:txBody>
      </p:sp>
    </p:spTree>
    <p:extLst>
      <p:ext uri="{BB962C8B-B14F-4D97-AF65-F5344CB8AC3E}">
        <p14:creationId xmlns:p14="http://schemas.microsoft.com/office/powerpoint/2010/main" val="11551454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43005-2BDC-4189-A9A2-C9309F4846BA}"/>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721CD4CF-B8CC-4FF0-8EFB-782F875D0D61}"/>
              </a:ext>
            </a:extLst>
          </p:cNvPr>
          <p:cNvSpPr>
            <a:spLocks noGrp="1"/>
          </p:cNvSpPr>
          <p:nvPr>
            <p:ph idx="1"/>
          </p:nvPr>
        </p:nvSpPr>
        <p:spPr/>
        <p:txBody>
          <a:bodyPr/>
          <a:lstStyle/>
          <a:p>
            <a:pPr algn="just"/>
            <a:r>
              <a:rPr lang="en-GB" b="0" i="0" dirty="0">
                <a:solidFill>
                  <a:srgbClr val="0F2A5F"/>
                </a:solidFill>
                <a:effectLst/>
                <a:latin typeface="Times New Roman" panose="02020603050405020304" pitchFamily="18" charset="0"/>
              </a:rPr>
              <a:t>Find the current Secretary of State for Business, Energy and Industrial Strategy in the list of Cabinet ministers at </a:t>
            </a:r>
            <a:r>
              <a:rPr lang="en-GB" b="0" i="0" u="none" strike="noStrike" dirty="0">
                <a:solidFill>
                  <a:srgbClr val="0F2A5F"/>
                </a:solidFill>
                <a:effectLst/>
                <a:latin typeface="Times New Roman" panose="02020603050405020304" pitchFamily="18" charset="0"/>
                <a:hlinkClick r:id="rId2"/>
              </a:rPr>
              <a:t>https://members.parliament.uk/Government/Cabinet</a:t>
            </a:r>
            <a:r>
              <a:rPr lang="en-GB" b="0" i="0" dirty="0">
                <a:solidFill>
                  <a:srgbClr val="0F2A5F"/>
                </a:solidFill>
                <a:effectLst/>
                <a:latin typeface="Times New Roman" panose="02020603050405020304" pitchFamily="18" charset="0"/>
              </a:rPr>
              <a:t>.</a:t>
            </a:r>
          </a:p>
          <a:p>
            <a:pPr algn="just"/>
            <a:r>
              <a:rPr lang="en-GB" b="0" i="0" dirty="0">
                <a:solidFill>
                  <a:srgbClr val="0F2A5F"/>
                </a:solidFill>
                <a:effectLst/>
                <a:latin typeface="Times New Roman" panose="02020603050405020304" pitchFamily="18" charset="0"/>
              </a:rPr>
              <a:t>Which constituency does he or she represent?</a:t>
            </a:r>
          </a:p>
          <a:p>
            <a:pPr algn="just"/>
            <a:r>
              <a:rPr lang="en-GB" b="0" i="0" dirty="0">
                <a:solidFill>
                  <a:srgbClr val="0F2A5F"/>
                </a:solidFill>
                <a:effectLst/>
                <a:latin typeface="Times New Roman" panose="02020603050405020304" pitchFamily="18" charset="0"/>
              </a:rPr>
              <a:t>Are there any members of the House of Lords in the current Cabinet?</a:t>
            </a:r>
          </a:p>
          <a:p>
            <a:endParaRPr lang="en-GB" dirty="0"/>
          </a:p>
        </p:txBody>
      </p:sp>
    </p:spTree>
    <p:extLst>
      <p:ext uri="{BB962C8B-B14F-4D97-AF65-F5344CB8AC3E}">
        <p14:creationId xmlns:p14="http://schemas.microsoft.com/office/powerpoint/2010/main" val="17431312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04566-9C95-4B37-AAF5-EEC01E2137D9}"/>
              </a:ext>
            </a:extLst>
          </p:cNvPr>
          <p:cNvSpPr>
            <a:spLocks noGrp="1"/>
          </p:cNvSpPr>
          <p:nvPr>
            <p:ph type="title"/>
          </p:nvPr>
        </p:nvSpPr>
        <p:spPr/>
        <p:txBody>
          <a:bodyPr/>
          <a:lstStyle/>
          <a:p>
            <a:r>
              <a:rPr lang="en-GB" dirty="0"/>
              <a:t>The Wider Government</a:t>
            </a:r>
          </a:p>
        </p:txBody>
      </p:sp>
      <p:sp>
        <p:nvSpPr>
          <p:cNvPr id="3" name="Content Placeholder 2">
            <a:extLst>
              <a:ext uri="{FF2B5EF4-FFF2-40B4-BE49-F238E27FC236}">
                <a16:creationId xmlns:a16="http://schemas.microsoft.com/office/drawing/2014/main" id="{A56BC6C6-CE57-4883-84BD-5F0DB8761697}"/>
              </a:ext>
            </a:extLst>
          </p:cNvPr>
          <p:cNvSpPr>
            <a:spLocks noGrp="1"/>
          </p:cNvSpPr>
          <p:nvPr>
            <p:ph idx="1"/>
          </p:nvPr>
        </p:nvSpPr>
        <p:spPr/>
        <p:txBody>
          <a:bodyPr>
            <a:normAutofit/>
          </a:bodyPr>
          <a:lstStyle/>
          <a:p>
            <a:pPr algn="just"/>
            <a:r>
              <a:rPr lang="en-GB" b="0" i="0" dirty="0">
                <a:solidFill>
                  <a:srgbClr val="000000"/>
                </a:solidFill>
                <a:effectLst/>
                <a:latin typeface="Times New Roman" panose="02020603050405020304" pitchFamily="18" charset="0"/>
              </a:rPr>
              <a:t>The Crown discharges most of its functions through ministers. </a:t>
            </a:r>
          </a:p>
          <a:p>
            <a:pPr algn="just"/>
            <a:r>
              <a:rPr lang="en-GB" b="0" i="0" dirty="0">
                <a:solidFill>
                  <a:srgbClr val="000000"/>
                </a:solidFill>
                <a:effectLst/>
                <a:latin typeface="Times New Roman" panose="02020603050405020304" pitchFamily="18" charset="0"/>
              </a:rPr>
              <a:t>A Minister of the Crown is a member or supporter of the party in power who holds political office in the government.</a:t>
            </a:r>
          </a:p>
          <a:p>
            <a:pPr algn="just"/>
            <a:r>
              <a:rPr lang="en-GB" b="0" i="0" dirty="0">
                <a:solidFill>
                  <a:srgbClr val="000000"/>
                </a:solidFill>
                <a:effectLst/>
                <a:latin typeface="Times New Roman" panose="02020603050405020304" pitchFamily="18" charset="0"/>
              </a:rPr>
              <a:t>They are appointed by the Crown on the advice of the Prime Minister. </a:t>
            </a:r>
          </a:p>
          <a:p>
            <a:pPr algn="just"/>
            <a:r>
              <a:rPr lang="en-GB" b="0" i="0" dirty="0">
                <a:solidFill>
                  <a:srgbClr val="000000"/>
                </a:solidFill>
                <a:effectLst/>
                <a:latin typeface="Times New Roman" panose="02020603050405020304" pitchFamily="18" charset="0"/>
              </a:rPr>
              <a:t>By convention ministers must be Members of Parliament (either House of Commons or House of Lords).</a:t>
            </a:r>
          </a:p>
          <a:p>
            <a:pPr algn="just"/>
            <a:r>
              <a:rPr lang="en-GB" b="0" i="0" dirty="0">
                <a:solidFill>
                  <a:srgbClr val="000000"/>
                </a:solidFill>
                <a:effectLst/>
                <a:latin typeface="Times New Roman" panose="02020603050405020304" pitchFamily="18" charset="0"/>
              </a:rPr>
              <a:t>There is an upper limit on the number of ministers who can be members of the House of Commons (95) and on the number of ministers who can receive a salary (109). The limits aim to reduce the influence the executive has over Parliament, the thinking being that otherwise the executive could “buy” support from MPs by offering jobs as ministers.</a:t>
            </a:r>
          </a:p>
          <a:p>
            <a:pPr marL="0" indent="0">
              <a:buNone/>
            </a:pPr>
            <a:endParaRPr lang="en-GB" dirty="0"/>
          </a:p>
        </p:txBody>
      </p:sp>
    </p:spTree>
    <p:extLst>
      <p:ext uri="{BB962C8B-B14F-4D97-AF65-F5344CB8AC3E}">
        <p14:creationId xmlns:p14="http://schemas.microsoft.com/office/powerpoint/2010/main" val="2621840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1A8CC-0C55-4482-9131-458BF570B0E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362A2A-F905-45BA-90D6-3A83469FA4F4}"/>
              </a:ext>
            </a:extLst>
          </p:cNvPr>
          <p:cNvSpPr>
            <a:spLocks noGrp="1"/>
          </p:cNvSpPr>
          <p:nvPr>
            <p:ph idx="1"/>
          </p:nvPr>
        </p:nvSpPr>
        <p:spPr/>
        <p:txBody>
          <a:bodyPr>
            <a:normAutofit lnSpcReduction="10000"/>
          </a:bodyPr>
          <a:lstStyle/>
          <a:p>
            <a:pPr algn="just"/>
            <a:r>
              <a:rPr lang="en-GB" b="0" i="0" dirty="0">
                <a:solidFill>
                  <a:srgbClr val="000000"/>
                </a:solidFill>
                <a:effectLst/>
                <a:latin typeface="Times New Roman" panose="02020603050405020304" pitchFamily="18" charset="0"/>
              </a:rPr>
              <a:t>There are several grades of minister.</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a:t>
            </a:r>
            <a:r>
              <a:rPr lang="en-GB" b="1" i="0" dirty="0">
                <a:solidFill>
                  <a:srgbClr val="000000"/>
                </a:solidFill>
                <a:effectLst/>
                <a:latin typeface="Times New Roman" panose="02020603050405020304" pitchFamily="18" charset="0"/>
              </a:rPr>
              <a:t>Cabinet ministers</a:t>
            </a:r>
            <a:r>
              <a:rPr lang="en-GB" b="0" i="0" dirty="0">
                <a:solidFill>
                  <a:srgbClr val="000000"/>
                </a:solidFill>
                <a:effectLst/>
                <a:latin typeface="Times New Roman" panose="02020603050405020304" pitchFamily="18" charset="0"/>
              </a:rPr>
              <a:t> – who may or may not hold departmental responsibility. They may be Secretaries of State or ordinary ministers.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a:t>
            </a:r>
            <a:r>
              <a:rPr lang="en-GB" b="1" i="0" dirty="0">
                <a:solidFill>
                  <a:srgbClr val="000000"/>
                </a:solidFill>
                <a:effectLst/>
                <a:latin typeface="Times New Roman" panose="02020603050405020304" pitchFamily="18" charset="0"/>
              </a:rPr>
              <a:t>Secretaries of State</a:t>
            </a:r>
            <a:r>
              <a:rPr lang="en-GB" b="0" i="0" dirty="0">
                <a:solidFill>
                  <a:srgbClr val="000000"/>
                </a:solidFill>
                <a:effectLst/>
                <a:latin typeface="Times New Roman" panose="02020603050405020304" pitchFamily="18" charset="0"/>
              </a:rPr>
              <a:t> – who head major departments. Less important departments are headed by Ministers of State.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(3)   </a:t>
            </a:r>
            <a:r>
              <a:rPr lang="en-GB" b="1" i="0" dirty="0">
                <a:solidFill>
                  <a:srgbClr val="000000"/>
                </a:solidFill>
                <a:effectLst/>
                <a:latin typeface="Times New Roman" panose="02020603050405020304" pitchFamily="18" charset="0"/>
              </a:rPr>
              <a:t>Parliamentary Undersecretaries of State</a:t>
            </a:r>
            <a:r>
              <a:rPr lang="en-GB" b="0" i="0" dirty="0">
                <a:solidFill>
                  <a:srgbClr val="000000"/>
                </a:solidFill>
                <a:effectLst/>
                <a:latin typeface="Times New Roman" panose="02020603050405020304" pitchFamily="18" charset="0"/>
              </a:rPr>
              <a:t> – who assist with the parliamentary work of the department, and who retain some administrative responsibility. They are the lowest ranking “junior ministers”.</a:t>
            </a:r>
          </a:p>
          <a:p>
            <a:pPr algn="just"/>
            <a:r>
              <a:rPr lang="en-GB" b="0" i="0" dirty="0">
                <a:solidFill>
                  <a:srgbClr val="000000"/>
                </a:solidFill>
                <a:effectLst/>
                <a:latin typeface="Times New Roman" panose="02020603050405020304" pitchFamily="18" charset="0"/>
              </a:rPr>
              <a:t>Secretaries of State will be assisted by Ministers of State and Parliamentary Undersecretaries of State. In a department headed by a Minister of State, the minister will be assisted by Parliamentary Undersecretaries of State. Ministers of all ranks are assisted by Parliamentary Private Secretaries. These are MPs or Lords who are not paid an additional salary for this work.</a:t>
            </a:r>
          </a:p>
          <a:p>
            <a:endParaRPr lang="en-GB" dirty="0"/>
          </a:p>
        </p:txBody>
      </p:sp>
    </p:spTree>
    <p:extLst>
      <p:ext uri="{BB962C8B-B14F-4D97-AF65-F5344CB8AC3E}">
        <p14:creationId xmlns:p14="http://schemas.microsoft.com/office/powerpoint/2010/main" val="14302822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1F042-5143-45DF-BA47-25805E70F2A5}"/>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6C516F7A-6C0E-4349-B6A8-129111A4CECE}"/>
              </a:ext>
            </a:extLst>
          </p:cNvPr>
          <p:cNvSpPr>
            <a:spLocks noGrp="1"/>
          </p:cNvSpPr>
          <p:nvPr>
            <p:ph idx="1"/>
          </p:nvPr>
        </p:nvSpPr>
        <p:spPr/>
        <p:txBody>
          <a:bodyPr/>
          <a:lstStyle/>
          <a:p>
            <a:pPr algn="just"/>
            <a:r>
              <a:rPr lang="en-GB" b="0" i="0" dirty="0">
                <a:solidFill>
                  <a:srgbClr val="0F2A5F"/>
                </a:solidFill>
                <a:effectLst/>
                <a:latin typeface="Times New Roman" panose="02020603050405020304" pitchFamily="18" charset="0"/>
              </a:rPr>
              <a:t>Read the Institute for Government “explainer” on government ministers at </a:t>
            </a:r>
            <a:r>
              <a:rPr lang="en-GB" b="0" i="0" u="none" strike="noStrike" dirty="0">
                <a:solidFill>
                  <a:srgbClr val="0F2A5F"/>
                </a:solidFill>
                <a:effectLst/>
                <a:latin typeface="Times New Roman" panose="02020603050405020304" pitchFamily="18" charset="0"/>
                <a:hlinkClick r:id="rId2"/>
              </a:rPr>
              <a:t>https://www.instituteforgovernment.org.uk/explainers/government-ministers</a:t>
            </a:r>
            <a:r>
              <a:rPr lang="en-GB" b="0" i="0" dirty="0">
                <a:solidFill>
                  <a:srgbClr val="0F2A5F"/>
                </a:solidFill>
                <a:effectLst/>
                <a:latin typeface="Times New Roman" panose="02020603050405020304" pitchFamily="18" charset="0"/>
              </a:rPr>
              <a:t>.</a:t>
            </a:r>
          </a:p>
          <a:p>
            <a:pPr algn="just"/>
            <a:r>
              <a:rPr lang="en-GB" b="0" i="0" dirty="0">
                <a:solidFill>
                  <a:srgbClr val="0F2A5F"/>
                </a:solidFill>
                <a:effectLst/>
                <a:latin typeface="Times New Roman" panose="02020603050405020304" pitchFamily="18" charset="0"/>
              </a:rPr>
              <a:t>What is the work of junior ministers?</a:t>
            </a:r>
          </a:p>
          <a:p>
            <a:pPr algn="just"/>
            <a:r>
              <a:rPr lang="en-GB" b="0" i="0" dirty="0">
                <a:solidFill>
                  <a:srgbClr val="0F2A5F"/>
                </a:solidFill>
                <a:effectLst/>
                <a:latin typeface="Times New Roman" panose="02020603050405020304" pitchFamily="18" charset="0"/>
              </a:rPr>
              <a:t>Why do many departments include a minister from the House of Lords?</a:t>
            </a:r>
          </a:p>
          <a:p>
            <a:pPr algn="just"/>
            <a:r>
              <a:rPr lang="en-GB" b="0" i="0" dirty="0">
                <a:solidFill>
                  <a:srgbClr val="0F2A5F"/>
                </a:solidFill>
                <a:effectLst/>
                <a:latin typeface="Times New Roman" panose="02020603050405020304" pitchFamily="18" charset="0"/>
              </a:rPr>
              <a:t>Often, statutes confer duties simply on a Secretary of State. This means that any Secretary of State may perform those duties, but in practice the powers will be exercised by the particular ministers chosen to discharge those functions.</a:t>
            </a:r>
          </a:p>
          <a:p>
            <a:endParaRPr lang="en-GB" dirty="0"/>
          </a:p>
        </p:txBody>
      </p:sp>
    </p:spTree>
    <p:extLst>
      <p:ext uri="{BB962C8B-B14F-4D97-AF65-F5344CB8AC3E}">
        <p14:creationId xmlns:p14="http://schemas.microsoft.com/office/powerpoint/2010/main" val="10880939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E7F73-54E1-4C1F-A721-2D1BC9AA8FEE}"/>
              </a:ext>
            </a:extLst>
          </p:cNvPr>
          <p:cNvSpPr>
            <a:spLocks noGrp="1"/>
          </p:cNvSpPr>
          <p:nvPr>
            <p:ph type="title"/>
          </p:nvPr>
        </p:nvSpPr>
        <p:spPr/>
        <p:txBody>
          <a:bodyPr/>
          <a:lstStyle/>
          <a:p>
            <a:r>
              <a:rPr lang="en-GB" dirty="0"/>
              <a:t>Appointment of ministers who are not members of the Commons or Lords</a:t>
            </a:r>
          </a:p>
        </p:txBody>
      </p:sp>
      <p:sp>
        <p:nvSpPr>
          <p:cNvPr id="3" name="Content Placeholder 2">
            <a:extLst>
              <a:ext uri="{FF2B5EF4-FFF2-40B4-BE49-F238E27FC236}">
                <a16:creationId xmlns:a16="http://schemas.microsoft.com/office/drawing/2014/main" id="{64B1E41D-45C1-4855-B288-43BFF5D4502F}"/>
              </a:ext>
            </a:extLst>
          </p:cNvPr>
          <p:cNvSpPr>
            <a:spLocks noGrp="1"/>
          </p:cNvSpPr>
          <p:nvPr>
            <p:ph idx="1"/>
          </p:nvPr>
        </p:nvSpPr>
        <p:spPr/>
        <p:txBody>
          <a:bodyPr>
            <a:normAutofit/>
          </a:bodyPr>
          <a:lstStyle/>
          <a:p>
            <a:r>
              <a:rPr lang="en-GB" b="0" i="0" dirty="0">
                <a:solidFill>
                  <a:srgbClr val="000000"/>
                </a:solidFill>
                <a:effectLst/>
                <a:latin typeface="Times New Roman" panose="02020603050405020304" pitchFamily="18" charset="0"/>
              </a:rPr>
              <a:t>The Prime Minister may wish to appoint a minister from outside Parliament; in such a case he or she will usually recommend that that person be given a life peerage in order that their functions can be fulfilled.</a:t>
            </a:r>
          </a:p>
          <a:p>
            <a:r>
              <a:rPr lang="en-GB" b="0" i="0" dirty="0">
                <a:solidFill>
                  <a:srgbClr val="000000"/>
                </a:solidFill>
                <a:effectLst/>
                <a:latin typeface="Times New Roman" panose="02020603050405020304" pitchFamily="18" charset="0"/>
              </a:rPr>
              <a:t>The Prime Minister appoints ministers for political reasons. Although ministers are Crown servants, they clearly are not civil servants. They can remain in office for the duration of the government, but, during the lifetime of the government, there may be a number of reshuffles.</a:t>
            </a:r>
          </a:p>
          <a:p>
            <a:r>
              <a:rPr lang="en-GB" b="0" i="0" dirty="0">
                <a:solidFill>
                  <a:srgbClr val="000000"/>
                </a:solidFill>
                <a:effectLst/>
                <a:latin typeface="Times New Roman" panose="02020603050405020304" pitchFamily="18" charset="0"/>
              </a:rPr>
              <a:t>The Prime Minister also has power by an Order in Council to reorganise the functions of the various ministers. </a:t>
            </a:r>
          </a:p>
          <a:p>
            <a:r>
              <a:rPr lang="en-GB" b="0" i="0" dirty="0">
                <a:solidFill>
                  <a:srgbClr val="000000"/>
                </a:solidFill>
                <a:effectLst/>
                <a:latin typeface="Times New Roman" panose="02020603050405020304" pitchFamily="18" charset="0"/>
              </a:rPr>
              <a:t>Moreover, in exercising this authority, the Prime Minister can actually change the format of the department itself. The structure and organisation of government departments is thus constantly evolving to reflect the needs and priorities of the state. </a:t>
            </a:r>
            <a:endParaRPr lang="en-GB" dirty="0"/>
          </a:p>
        </p:txBody>
      </p:sp>
    </p:spTree>
    <p:extLst>
      <p:ext uri="{BB962C8B-B14F-4D97-AF65-F5344CB8AC3E}">
        <p14:creationId xmlns:p14="http://schemas.microsoft.com/office/powerpoint/2010/main" val="33237508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948BF-84FC-4119-89F0-34F7B327C95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42800F-687B-4F55-9D01-5B1BC51F1B7D}"/>
              </a:ext>
            </a:extLst>
          </p:cNvPr>
          <p:cNvSpPr>
            <a:spLocks noGrp="1"/>
          </p:cNvSpPr>
          <p:nvPr>
            <p:ph idx="1"/>
          </p:nvPr>
        </p:nvSpPr>
        <p:spPr/>
        <p:txBody>
          <a:bodyPr>
            <a:normAutofit/>
          </a:bodyPr>
          <a:lstStyle/>
          <a:p>
            <a:r>
              <a:rPr lang="en-GB" sz="2400" b="0" i="0" dirty="0">
                <a:solidFill>
                  <a:srgbClr val="000000"/>
                </a:solidFill>
                <a:effectLst/>
                <a:latin typeface="Times New Roman" panose="02020603050405020304" pitchFamily="18" charset="0"/>
              </a:rPr>
              <a:t>For many years, issues relating to farming and food production were the responsibility of the Ministry of Agriculture, Fisheries and Food (MAFF). </a:t>
            </a:r>
          </a:p>
          <a:p>
            <a:r>
              <a:rPr lang="en-GB" sz="2400" b="0" i="0" dirty="0">
                <a:solidFill>
                  <a:srgbClr val="000000"/>
                </a:solidFill>
                <a:effectLst/>
                <a:latin typeface="Times New Roman" panose="02020603050405020304" pitchFamily="18" charset="0"/>
              </a:rPr>
              <a:t>Following successive food safety scandals, MAFF was replaced by the Department for Environment, Food and Rural Affairs. </a:t>
            </a:r>
          </a:p>
          <a:p>
            <a:r>
              <a:rPr lang="en-GB" sz="2400" b="0" i="0" dirty="0">
                <a:solidFill>
                  <a:srgbClr val="000000"/>
                </a:solidFill>
                <a:effectLst/>
                <a:latin typeface="Times New Roman" panose="02020603050405020304" pitchFamily="18" charset="0"/>
              </a:rPr>
              <a:t>New departments have been created, such as the Department of Digital, Culture, Media and Sport, and the Department for Exiting the European Union.</a:t>
            </a:r>
            <a:endParaRPr lang="en-GB" sz="2400" dirty="0"/>
          </a:p>
        </p:txBody>
      </p:sp>
    </p:spTree>
    <p:extLst>
      <p:ext uri="{BB962C8B-B14F-4D97-AF65-F5344CB8AC3E}">
        <p14:creationId xmlns:p14="http://schemas.microsoft.com/office/powerpoint/2010/main" val="1211347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B1DE7-879F-4895-B0A5-7F36D3310F86}"/>
              </a:ext>
            </a:extLst>
          </p:cNvPr>
          <p:cNvSpPr>
            <a:spLocks noGrp="1"/>
          </p:cNvSpPr>
          <p:nvPr>
            <p:ph type="title"/>
          </p:nvPr>
        </p:nvSpPr>
        <p:spPr/>
        <p:txBody>
          <a:bodyPr/>
          <a:lstStyle/>
          <a:p>
            <a:r>
              <a:rPr lang="en-GB" dirty="0"/>
              <a:t>Reflective Activity</a:t>
            </a:r>
          </a:p>
        </p:txBody>
      </p:sp>
      <p:sp>
        <p:nvSpPr>
          <p:cNvPr id="3" name="Content Placeholder 2">
            <a:extLst>
              <a:ext uri="{FF2B5EF4-FFF2-40B4-BE49-F238E27FC236}">
                <a16:creationId xmlns:a16="http://schemas.microsoft.com/office/drawing/2014/main" id="{8B44CBB0-7AB6-4D05-AA0B-EFFEF8EBB00D}"/>
              </a:ext>
            </a:extLst>
          </p:cNvPr>
          <p:cNvSpPr>
            <a:spLocks noGrp="1"/>
          </p:cNvSpPr>
          <p:nvPr>
            <p:ph idx="1"/>
          </p:nvPr>
        </p:nvSpPr>
        <p:spPr/>
        <p:txBody>
          <a:bodyPr/>
          <a:lstStyle/>
          <a:p>
            <a:pPr algn="just"/>
            <a:r>
              <a:rPr lang="en-GB" sz="2400" b="0" i="0" dirty="0">
                <a:solidFill>
                  <a:srgbClr val="000000"/>
                </a:solidFill>
                <a:effectLst/>
                <a:latin typeface="Times New Roman" panose="02020603050405020304" pitchFamily="18" charset="0"/>
              </a:rPr>
              <a:t>Read the Institute for Government discussion on direct ministerial appointments to the House of Lords at </a:t>
            </a:r>
            <a:r>
              <a:rPr lang="en-GB" sz="2400" b="0" i="0" u="none" strike="noStrike" dirty="0">
                <a:solidFill>
                  <a:srgbClr val="000000"/>
                </a:solidFill>
                <a:effectLst/>
                <a:latin typeface="Times New Roman" panose="02020603050405020304" pitchFamily="18" charset="0"/>
                <a:hlinkClick r:id="rId2"/>
              </a:rPr>
              <a:t>https://www.instituteforgovernment.org.uk/explainers/direct-ministerial-appointments-house-lords</a:t>
            </a:r>
            <a:r>
              <a:rPr lang="en-GB" sz="2400" b="0" i="0" dirty="0">
                <a:solidFill>
                  <a:srgbClr val="000000"/>
                </a:solidFill>
                <a:effectLst/>
                <a:latin typeface="Times New Roman" panose="02020603050405020304" pitchFamily="18" charset="0"/>
              </a:rPr>
              <a:t>, noting, in particular, the criticisms of this practice.</a:t>
            </a:r>
          </a:p>
          <a:p>
            <a:pPr algn="just"/>
            <a:r>
              <a:rPr lang="en-GB" sz="2400" b="0" i="0" dirty="0">
                <a:solidFill>
                  <a:srgbClr val="000000"/>
                </a:solidFill>
                <a:effectLst/>
                <a:latin typeface="Times New Roman" panose="02020603050405020304" pitchFamily="18" charset="0"/>
              </a:rPr>
              <a:t>Do you think individuals who have not been elected should be appointed to the House of Lords to enable the Prime Minister to appoint them ministers?</a:t>
            </a:r>
          </a:p>
          <a:p>
            <a:endParaRPr lang="en-GB" dirty="0"/>
          </a:p>
        </p:txBody>
      </p:sp>
    </p:spTree>
    <p:extLst>
      <p:ext uri="{BB962C8B-B14F-4D97-AF65-F5344CB8AC3E}">
        <p14:creationId xmlns:p14="http://schemas.microsoft.com/office/powerpoint/2010/main" val="33377387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3BEF4-73C1-42B7-A428-D4764234B4A9}"/>
              </a:ext>
            </a:extLst>
          </p:cNvPr>
          <p:cNvSpPr>
            <a:spLocks noGrp="1"/>
          </p:cNvSpPr>
          <p:nvPr>
            <p:ph type="title"/>
          </p:nvPr>
        </p:nvSpPr>
        <p:spPr/>
        <p:txBody>
          <a:bodyPr/>
          <a:lstStyle/>
          <a:p>
            <a:r>
              <a:rPr lang="en-GB" dirty="0"/>
              <a:t>Civil Servants </a:t>
            </a:r>
          </a:p>
        </p:txBody>
      </p:sp>
      <p:sp>
        <p:nvSpPr>
          <p:cNvPr id="3" name="Content Placeholder 2">
            <a:extLst>
              <a:ext uri="{FF2B5EF4-FFF2-40B4-BE49-F238E27FC236}">
                <a16:creationId xmlns:a16="http://schemas.microsoft.com/office/drawing/2014/main" id="{80C7269A-A6CF-46FC-81BA-5B7F022FB6C6}"/>
              </a:ext>
            </a:extLst>
          </p:cNvPr>
          <p:cNvSpPr>
            <a:spLocks noGrp="1"/>
          </p:cNvSpPr>
          <p:nvPr>
            <p:ph idx="1"/>
          </p:nvPr>
        </p:nvSpPr>
        <p:spPr/>
        <p:txBody>
          <a:bodyPr>
            <a:normAutofit/>
          </a:bodyPr>
          <a:lstStyle/>
          <a:p>
            <a:pPr algn="just"/>
            <a:r>
              <a:rPr lang="en-GB" sz="2000" b="0" i="0" dirty="0">
                <a:solidFill>
                  <a:srgbClr val="000000"/>
                </a:solidFill>
                <a:effectLst/>
                <a:latin typeface="Times New Roman" panose="02020603050405020304" pitchFamily="18" charset="0"/>
              </a:rPr>
              <a:t>The day-to-day functions of departments are exercised by civil servants. </a:t>
            </a:r>
          </a:p>
          <a:p>
            <a:pPr algn="just"/>
            <a:r>
              <a:rPr lang="en-GB" sz="2000" b="0" i="0" dirty="0">
                <a:solidFill>
                  <a:srgbClr val="000000"/>
                </a:solidFill>
                <a:effectLst/>
                <a:latin typeface="Times New Roman" panose="02020603050405020304" pitchFamily="18" charset="0"/>
              </a:rPr>
              <a:t>These are government staff employed in a civil capacity. </a:t>
            </a:r>
          </a:p>
          <a:p>
            <a:pPr algn="just"/>
            <a:r>
              <a:rPr lang="en-GB" sz="2000" b="0" i="0" dirty="0">
                <a:solidFill>
                  <a:srgbClr val="000000"/>
                </a:solidFill>
                <a:effectLst/>
                <a:latin typeface="Times New Roman" panose="02020603050405020304" pitchFamily="18" charset="0"/>
              </a:rPr>
              <a:t>Judges are employed by the government, but their independence is protected, and they are not civil servants. </a:t>
            </a:r>
          </a:p>
          <a:p>
            <a:pPr algn="just"/>
            <a:r>
              <a:rPr lang="en-GB" sz="2000" b="0" i="0" dirty="0">
                <a:solidFill>
                  <a:srgbClr val="000000"/>
                </a:solidFill>
                <a:effectLst/>
                <a:latin typeface="Times New Roman" panose="02020603050405020304" pitchFamily="18" charset="0"/>
              </a:rPr>
              <a:t>Civil servants include administrative, professional, technical and public officials. </a:t>
            </a:r>
          </a:p>
          <a:p>
            <a:pPr algn="just"/>
            <a:r>
              <a:rPr lang="en-GB" sz="2000" b="0" i="0" dirty="0">
                <a:solidFill>
                  <a:srgbClr val="000000"/>
                </a:solidFill>
                <a:effectLst/>
                <a:latin typeface="Times New Roman" panose="02020603050405020304" pitchFamily="18" charset="0"/>
              </a:rPr>
              <a:t>Senior civil servants advise ministers on policy options, provide them with information (which will be used when there are questions in Parliament) and brief them on how to deal with the media.</a:t>
            </a:r>
          </a:p>
          <a:p>
            <a:endParaRPr lang="en-GB" dirty="0"/>
          </a:p>
        </p:txBody>
      </p:sp>
    </p:spTree>
    <p:extLst>
      <p:ext uri="{BB962C8B-B14F-4D97-AF65-F5344CB8AC3E}">
        <p14:creationId xmlns:p14="http://schemas.microsoft.com/office/powerpoint/2010/main" val="14511734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1809E-8817-4E2F-AA21-A31AA56D3676}"/>
              </a:ext>
            </a:extLst>
          </p:cNvPr>
          <p:cNvSpPr>
            <a:spLocks noGrp="1"/>
          </p:cNvSpPr>
          <p:nvPr>
            <p:ph type="title"/>
          </p:nvPr>
        </p:nvSpPr>
        <p:spPr/>
        <p:txBody>
          <a:bodyPr/>
          <a:lstStyle/>
          <a:p>
            <a:r>
              <a:rPr lang="en-GB" dirty="0"/>
              <a:t>Civil Servants continued</a:t>
            </a:r>
          </a:p>
        </p:txBody>
      </p:sp>
      <p:sp>
        <p:nvSpPr>
          <p:cNvPr id="3" name="Content Placeholder 2">
            <a:extLst>
              <a:ext uri="{FF2B5EF4-FFF2-40B4-BE49-F238E27FC236}">
                <a16:creationId xmlns:a16="http://schemas.microsoft.com/office/drawing/2014/main" id="{B9FB7442-FC5F-4ECA-86CC-827FBC37EAEE}"/>
              </a:ext>
            </a:extLst>
          </p:cNvPr>
          <p:cNvSpPr>
            <a:spLocks noGrp="1"/>
          </p:cNvSpPr>
          <p:nvPr>
            <p:ph idx="1"/>
          </p:nvPr>
        </p:nvSpPr>
        <p:spPr/>
        <p:txBody>
          <a:bodyPr>
            <a:normAutofit/>
          </a:bodyPr>
          <a:lstStyle/>
          <a:p>
            <a:pPr algn="just"/>
            <a:r>
              <a:rPr lang="en-GB" sz="2400" b="0" i="0" dirty="0">
                <a:solidFill>
                  <a:srgbClr val="000000"/>
                </a:solidFill>
                <a:effectLst/>
                <a:latin typeface="Times New Roman" panose="02020603050405020304" pitchFamily="18" charset="0"/>
              </a:rPr>
              <a:t>The civil service is designed to be politically neutral, and its personnel does not change when the government changes. </a:t>
            </a:r>
          </a:p>
          <a:p>
            <a:pPr algn="just"/>
            <a:r>
              <a:rPr lang="en-GB" sz="2400" b="1" i="0" dirty="0">
                <a:solidFill>
                  <a:srgbClr val="000000"/>
                </a:solidFill>
                <a:effectLst/>
                <a:latin typeface="Times New Roman" panose="02020603050405020304" pitchFamily="18" charset="0"/>
              </a:rPr>
              <a:t>Positive neutrality</a:t>
            </a:r>
            <a:r>
              <a:rPr lang="en-GB" sz="2400" b="0" i="0" dirty="0">
                <a:solidFill>
                  <a:srgbClr val="000000"/>
                </a:solidFill>
                <a:effectLst/>
                <a:latin typeface="Times New Roman" panose="02020603050405020304" pitchFamily="18" charset="0"/>
              </a:rPr>
              <a:t> is an important underlying principle of the civil service. Civil servants have a sometimes difficult balancing act between giving support to ministers and still providing independent advice. </a:t>
            </a:r>
          </a:p>
          <a:p>
            <a:pPr algn="just"/>
            <a:r>
              <a:rPr lang="en-GB" sz="2400" b="0" i="0" dirty="0">
                <a:solidFill>
                  <a:srgbClr val="000000"/>
                </a:solidFill>
                <a:effectLst/>
                <a:latin typeface="Times New Roman" panose="02020603050405020304" pitchFamily="18" charset="0"/>
              </a:rPr>
              <a:t>The effectiveness of a government department is strongly influenced by the degree of trust between individual ministers and their civil servants.</a:t>
            </a:r>
          </a:p>
          <a:p>
            <a:endParaRPr lang="en-GB" dirty="0"/>
          </a:p>
        </p:txBody>
      </p:sp>
    </p:spTree>
    <p:extLst>
      <p:ext uri="{BB962C8B-B14F-4D97-AF65-F5344CB8AC3E}">
        <p14:creationId xmlns:p14="http://schemas.microsoft.com/office/powerpoint/2010/main" val="13080304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2EC3B-0A07-4C65-9012-084F416BC79E}"/>
              </a:ext>
            </a:extLst>
          </p:cNvPr>
          <p:cNvSpPr>
            <a:spLocks noGrp="1"/>
          </p:cNvSpPr>
          <p:nvPr>
            <p:ph type="title"/>
          </p:nvPr>
        </p:nvSpPr>
        <p:spPr/>
        <p:txBody>
          <a:bodyPr/>
          <a:lstStyle/>
          <a:p>
            <a:r>
              <a:rPr lang="en-GB" dirty="0"/>
              <a:t>Civil Servants continued</a:t>
            </a:r>
          </a:p>
        </p:txBody>
      </p:sp>
      <p:sp>
        <p:nvSpPr>
          <p:cNvPr id="3" name="Content Placeholder 2">
            <a:extLst>
              <a:ext uri="{FF2B5EF4-FFF2-40B4-BE49-F238E27FC236}">
                <a16:creationId xmlns:a16="http://schemas.microsoft.com/office/drawing/2014/main" id="{7F89568B-F856-4BE8-AA34-5F3F0F35823D}"/>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Civil servants occupy an unusual legal position. They are officers of the Crown, governed primarily by Orders in Council made by prerogative powers and by regulations issued by the Civil Service Department. </a:t>
            </a:r>
          </a:p>
          <a:p>
            <a:r>
              <a:rPr lang="en-GB" b="0" i="0" dirty="0">
                <a:solidFill>
                  <a:srgbClr val="000000"/>
                </a:solidFill>
                <a:effectLst/>
                <a:latin typeface="Times New Roman" panose="02020603050405020304" pitchFamily="18" charset="0"/>
              </a:rPr>
              <a:t>The Crown may be vicariously responsible for their conduct under the </a:t>
            </a:r>
            <a:r>
              <a:rPr lang="en-GB" b="1" i="0" dirty="0">
                <a:solidFill>
                  <a:srgbClr val="000000"/>
                </a:solidFill>
                <a:effectLst/>
                <a:latin typeface="Times New Roman" panose="02020603050405020304" pitchFamily="18" charset="0"/>
              </a:rPr>
              <a:t>Crown Proceedings Act 1947</a:t>
            </a:r>
            <a:r>
              <a:rPr lang="en-GB" b="0" i="0" dirty="0">
                <a:solidFill>
                  <a:srgbClr val="000000"/>
                </a:solidFill>
                <a:effectLst/>
                <a:latin typeface="Times New Roman" panose="02020603050405020304" pitchFamily="18" charset="0"/>
              </a:rPr>
              <a:t>. It is the minister who is sued, not the civil servant. </a:t>
            </a:r>
          </a:p>
          <a:p>
            <a:r>
              <a:rPr lang="en-GB" b="0" i="0" dirty="0">
                <a:solidFill>
                  <a:srgbClr val="000000"/>
                </a:solidFill>
                <a:effectLst/>
                <a:latin typeface="Times New Roman" panose="02020603050405020304" pitchFamily="18" charset="0"/>
              </a:rPr>
              <a:t>In theory, the Minister for the Civil Service (who is the Prime Minister) controls the day-to-day conduct of the service, although in practice much of the administration is performed by the Civil Service Department. </a:t>
            </a:r>
          </a:p>
          <a:p>
            <a:r>
              <a:rPr lang="en-GB" b="0" i="0" dirty="0">
                <a:solidFill>
                  <a:srgbClr val="000000"/>
                </a:solidFill>
                <a:effectLst/>
                <a:latin typeface="Times New Roman" panose="02020603050405020304" pitchFamily="18" charset="0"/>
              </a:rPr>
              <a:t>Under the </a:t>
            </a:r>
            <a:r>
              <a:rPr lang="en-GB" b="1" i="0" dirty="0">
                <a:solidFill>
                  <a:srgbClr val="000000"/>
                </a:solidFill>
                <a:effectLst/>
                <a:latin typeface="Times New Roman" panose="02020603050405020304" pitchFamily="18" charset="0"/>
              </a:rPr>
              <a:t>Constitutional Reform and Governance Act 2010 (CRGA 2010)</a:t>
            </a:r>
            <a:r>
              <a:rPr lang="en-GB" b="0" i="0" dirty="0">
                <a:solidFill>
                  <a:srgbClr val="000000"/>
                </a:solidFill>
                <a:effectLst/>
                <a:latin typeface="Times New Roman" panose="02020603050405020304" pitchFamily="18" charset="0"/>
              </a:rPr>
              <a:t> the Minister for the Civil Service is responsible under </a:t>
            </a:r>
            <a:r>
              <a:rPr lang="en-GB" b="1" i="0" dirty="0">
                <a:solidFill>
                  <a:srgbClr val="000000"/>
                </a:solidFill>
                <a:effectLst/>
                <a:latin typeface="Times New Roman" panose="02020603050405020304" pitchFamily="18" charset="0"/>
              </a:rPr>
              <a:t>CRGA 2010</a:t>
            </a:r>
            <a:r>
              <a:rPr lang="en-GB" b="0" i="0" dirty="0">
                <a:solidFill>
                  <a:srgbClr val="000000"/>
                </a:solidFill>
                <a:effectLst/>
                <a:latin typeface="Times New Roman" panose="02020603050405020304" pitchFamily="18" charset="0"/>
              </a:rPr>
              <a:t> for creating a Civil Service Code, Diplomatic Service Code and a Special Advisers’ Code.</a:t>
            </a:r>
          </a:p>
          <a:p>
            <a:endParaRPr lang="en-GB" dirty="0"/>
          </a:p>
        </p:txBody>
      </p:sp>
    </p:spTree>
    <p:extLst>
      <p:ext uri="{BB962C8B-B14F-4D97-AF65-F5344CB8AC3E}">
        <p14:creationId xmlns:p14="http://schemas.microsoft.com/office/powerpoint/2010/main" val="29909222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C0020-737F-4CD3-ADA8-711AF973DC9C}"/>
              </a:ext>
            </a:extLst>
          </p:cNvPr>
          <p:cNvSpPr>
            <a:spLocks noGrp="1"/>
          </p:cNvSpPr>
          <p:nvPr>
            <p:ph type="title"/>
          </p:nvPr>
        </p:nvSpPr>
        <p:spPr/>
        <p:txBody>
          <a:bodyPr/>
          <a:lstStyle/>
          <a:p>
            <a:r>
              <a:rPr lang="en-GB" dirty="0"/>
              <a:t>The Crown</a:t>
            </a:r>
          </a:p>
        </p:txBody>
      </p:sp>
      <p:sp>
        <p:nvSpPr>
          <p:cNvPr id="3" name="Content Placeholder 2">
            <a:extLst>
              <a:ext uri="{FF2B5EF4-FFF2-40B4-BE49-F238E27FC236}">
                <a16:creationId xmlns:a16="http://schemas.microsoft.com/office/drawing/2014/main" id="{E30FFDAA-8E3B-4309-AA08-C9333F04476E}"/>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“The Crown” is the legal term which is used to refer to the monarch and their position and powers as head of state. It is not to be confused with a physical crown worn by a monarch (or indeed, the popular tv series!).</a:t>
            </a:r>
          </a:p>
          <a:p>
            <a:pPr algn="just"/>
            <a:r>
              <a:rPr lang="en-GB" b="0" i="0" dirty="0">
                <a:solidFill>
                  <a:srgbClr val="000000"/>
                </a:solidFill>
                <a:effectLst/>
                <a:latin typeface="Times New Roman" panose="02020603050405020304" pitchFamily="18" charset="0"/>
              </a:rPr>
              <a:t>Formally, each branch of government within the UK is linked to the Crown.</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Judges are formally appointed by the Crown, and the Crown is the prosecutor in criminal cases.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Government ministers are ministers of the Crown.</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(3)   The legislature is the Queen in Parliament (which is why a valid Act of Parliament requires Royal Assent as well as the consent of the House of Commons and House of Lords).</a:t>
            </a:r>
          </a:p>
          <a:p>
            <a:endParaRPr lang="en-GB" dirty="0"/>
          </a:p>
        </p:txBody>
      </p:sp>
    </p:spTree>
    <p:extLst>
      <p:ext uri="{BB962C8B-B14F-4D97-AF65-F5344CB8AC3E}">
        <p14:creationId xmlns:p14="http://schemas.microsoft.com/office/powerpoint/2010/main" val="42528728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49577-7347-41A5-8711-174FE84C516C}"/>
              </a:ext>
            </a:extLst>
          </p:cNvPr>
          <p:cNvSpPr>
            <a:spLocks noGrp="1"/>
          </p:cNvSpPr>
          <p:nvPr>
            <p:ph type="title"/>
          </p:nvPr>
        </p:nvSpPr>
        <p:spPr/>
        <p:txBody>
          <a:bodyPr/>
          <a:lstStyle/>
          <a:p>
            <a:r>
              <a:rPr lang="en-GB" dirty="0"/>
              <a:t>Royal Prerogative </a:t>
            </a:r>
          </a:p>
        </p:txBody>
      </p:sp>
      <p:sp>
        <p:nvSpPr>
          <p:cNvPr id="3" name="Content Placeholder 2">
            <a:extLst>
              <a:ext uri="{FF2B5EF4-FFF2-40B4-BE49-F238E27FC236}">
                <a16:creationId xmlns:a16="http://schemas.microsoft.com/office/drawing/2014/main" id="{3A41B9BF-3A37-4B7C-87FD-BB5B903D8CB8}"/>
              </a:ext>
            </a:extLst>
          </p:cNvPr>
          <p:cNvSpPr>
            <a:spLocks noGrp="1"/>
          </p:cNvSpPr>
          <p:nvPr>
            <p:ph idx="1"/>
          </p:nvPr>
        </p:nvSpPr>
        <p:spPr/>
        <p:txBody>
          <a:bodyPr>
            <a:normAutofit/>
          </a:bodyPr>
          <a:lstStyle/>
          <a:p>
            <a:r>
              <a:rPr lang="en-GB" dirty="0">
                <a:effectLst/>
              </a:rPr>
              <a:t>The Royal Prerogative, or “prerogative powers”, are the residual powers of the Crown. </a:t>
            </a:r>
          </a:p>
          <a:p>
            <a:r>
              <a:rPr lang="en-GB" dirty="0">
                <a:effectLst/>
              </a:rPr>
              <a:t>Historically, these were personal powers of the monarch, but over time, the exercise of most prerogative powers has transferred from the monarch to the Ministers of the Crown (that is, the government).</a:t>
            </a:r>
          </a:p>
          <a:p>
            <a:r>
              <a:rPr lang="en-GB" dirty="0">
                <a:effectLst/>
              </a:rPr>
              <a:t>Historically, the monarch had extensive personal power. </a:t>
            </a:r>
          </a:p>
          <a:p>
            <a:r>
              <a:rPr lang="en-GB" dirty="0">
                <a:effectLst/>
              </a:rPr>
              <a:t>This power derived from the prerogative, rather than from statute: it was power vested in the monarch as ruler, and had its roots in the common law. </a:t>
            </a:r>
          </a:p>
          <a:p>
            <a:r>
              <a:rPr lang="en-GB" dirty="0">
                <a:effectLst/>
              </a:rPr>
              <a:t>Over time, the prerogative power of the monarch has been curtailed as Parliament and the executive have grown in importance.</a:t>
            </a:r>
          </a:p>
          <a:p>
            <a:endParaRPr lang="en-GB" dirty="0"/>
          </a:p>
        </p:txBody>
      </p:sp>
    </p:spTree>
    <p:extLst>
      <p:ext uri="{BB962C8B-B14F-4D97-AF65-F5344CB8AC3E}">
        <p14:creationId xmlns:p14="http://schemas.microsoft.com/office/powerpoint/2010/main" val="28984299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F04FC-EC1B-46B6-B318-E0087AFEE52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405F3A8-90D2-42DD-80DB-E0A08F8DB982}"/>
              </a:ext>
            </a:extLst>
          </p:cNvPr>
          <p:cNvSpPr>
            <a:spLocks noGrp="1"/>
          </p:cNvSpPr>
          <p:nvPr>
            <p:ph idx="1"/>
          </p:nvPr>
        </p:nvSpPr>
        <p:spPr/>
        <p:txBody>
          <a:bodyPr/>
          <a:lstStyle/>
          <a:p>
            <a:r>
              <a:rPr lang="en-GB" dirty="0">
                <a:effectLst/>
              </a:rPr>
              <a:t>Prerogative powers are residual. </a:t>
            </a:r>
          </a:p>
          <a:p>
            <a:r>
              <a:rPr lang="en-GB" dirty="0">
                <a:effectLst/>
              </a:rPr>
              <a:t>No new prerogative powers can be created. </a:t>
            </a:r>
          </a:p>
          <a:p>
            <a:r>
              <a:rPr lang="en-GB" dirty="0">
                <a:effectLst/>
              </a:rPr>
              <a:t>In the </a:t>
            </a:r>
            <a:r>
              <a:rPr lang="en-GB" b="1" i="1" dirty="0">
                <a:effectLst/>
              </a:rPr>
              <a:t>Case of Proclamations [1611]</a:t>
            </a:r>
            <a:r>
              <a:rPr lang="en-GB" dirty="0">
                <a:effectLst/>
              </a:rPr>
              <a:t> Chief Justice Coke confirmed that </a:t>
            </a:r>
            <a:r>
              <a:rPr lang="en-GB" i="1" dirty="0">
                <a:effectLst/>
              </a:rPr>
              <a:t>“the King hath no prerogative, but that which the law of the land allows him”</a:t>
            </a:r>
            <a:r>
              <a:rPr lang="en-GB" dirty="0">
                <a:effectLst/>
              </a:rPr>
              <a:t>. </a:t>
            </a:r>
          </a:p>
          <a:p>
            <a:r>
              <a:rPr lang="en-GB" dirty="0">
                <a:effectLst/>
              </a:rPr>
              <a:t>In other words, the monarch cannot claim new prerogative powers, and any extension of the monarch’s powers would need to be granted by statute.</a:t>
            </a:r>
          </a:p>
          <a:p>
            <a:endParaRPr lang="en-GB" dirty="0"/>
          </a:p>
        </p:txBody>
      </p:sp>
    </p:spTree>
    <p:extLst>
      <p:ext uri="{BB962C8B-B14F-4D97-AF65-F5344CB8AC3E}">
        <p14:creationId xmlns:p14="http://schemas.microsoft.com/office/powerpoint/2010/main" val="31173842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11951-A436-4BD3-83D4-DB8AA7FBF9C7}"/>
              </a:ext>
            </a:extLst>
          </p:cNvPr>
          <p:cNvSpPr>
            <a:spLocks noGrp="1"/>
          </p:cNvSpPr>
          <p:nvPr>
            <p:ph type="title"/>
          </p:nvPr>
        </p:nvSpPr>
        <p:spPr/>
        <p:txBody>
          <a:bodyPr/>
          <a:lstStyle/>
          <a:p>
            <a:r>
              <a:rPr lang="en-GB" dirty="0"/>
              <a:t>Legislative Prerogative</a:t>
            </a:r>
          </a:p>
        </p:txBody>
      </p:sp>
      <p:sp>
        <p:nvSpPr>
          <p:cNvPr id="3" name="Content Placeholder 2">
            <a:extLst>
              <a:ext uri="{FF2B5EF4-FFF2-40B4-BE49-F238E27FC236}">
                <a16:creationId xmlns:a16="http://schemas.microsoft.com/office/drawing/2014/main" id="{3FC61AB4-056F-44BB-B9C5-B662FD366436}"/>
              </a:ext>
            </a:extLst>
          </p:cNvPr>
          <p:cNvSpPr>
            <a:spLocks noGrp="1"/>
          </p:cNvSpPr>
          <p:nvPr>
            <p:ph idx="1"/>
          </p:nvPr>
        </p:nvSpPr>
        <p:spPr/>
        <p:txBody>
          <a:bodyPr>
            <a:noAutofit/>
          </a:bodyPr>
          <a:lstStyle/>
          <a:p>
            <a:r>
              <a:rPr lang="en-GB" sz="2400" b="0" i="0" dirty="0">
                <a:solidFill>
                  <a:srgbClr val="000000"/>
                </a:solidFill>
                <a:effectLst/>
                <a:latin typeface="Times New Roman" panose="02020603050405020304" pitchFamily="18" charset="0"/>
              </a:rPr>
              <a:t>The right to summon, prorogue (suspend) and dissolve Parliament is a prerogative power, though the dissolution of Parliament is now circumscribed by the </a:t>
            </a:r>
            <a:r>
              <a:rPr lang="en-GB" sz="2400" b="1" i="0" dirty="0">
                <a:solidFill>
                  <a:srgbClr val="000000"/>
                </a:solidFill>
                <a:effectLst/>
                <a:latin typeface="Times New Roman" panose="02020603050405020304" pitchFamily="18" charset="0"/>
              </a:rPr>
              <a:t>Fixed-Term Parliaments Act 2011</a:t>
            </a:r>
            <a:r>
              <a:rPr lang="en-GB" sz="2400" dirty="0">
                <a:solidFill>
                  <a:srgbClr val="000000"/>
                </a:solidFill>
                <a:latin typeface="Times New Roman" panose="02020603050405020304" pitchFamily="18" charset="0"/>
              </a:rPr>
              <a:t>.</a:t>
            </a:r>
          </a:p>
          <a:p>
            <a:r>
              <a:rPr lang="en-GB" sz="2400" b="0" i="0" dirty="0">
                <a:solidFill>
                  <a:srgbClr val="000000"/>
                </a:solidFill>
                <a:effectLst/>
                <a:latin typeface="Times New Roman" panose="02020603050405020304" pitchFamily="18" charset="0"/>
              </a:rPr>
              <a:t>Note also </a:t>
            </a:r>
            <a:r>
              <a:rPr lang="en-GB" sz="2400" b="1" i="1" dirty="0">
                <a:solidFill>
                  <a:srgbClr val="000000"/>
                </a:solidFill>
                <a:effectLst/>
                <a:latin typeface="Times New Roman" panose="02020603050405020304" pitchFamily="18" charset="0"/>
              </a:rPr>
              <a:t>R (on the application of Miller) v The Prime Minister; Cherry and Others v Advocate General for Scotland [2019]</a:t>
            </a:r>
            <a:r>
              <a:rPr lang="en-GB" sz="2400" b="0" i="0" dirty="0">
                <a:solidFill>
                  <a:srgbClr val="000000"/>
                </a:solidFill>
                <a:effectLst/>
                <a:latin typeface="Times New Roman" panose="02020603050405020304" pitchFamily="18" charset="0"/>
              </a:rPr>
              <a:t> where the Supreme Court limited the Prime Minister’s power to prorogue Parliament on the grounds of parliamentary sovereignty.</a:t>
            </a:r>
          </a:p>
          <a:p>
            <a:r>
              <a:rPr lang="en-GB" sz="2400" b="0" i="0" dirty="0">
                <a:solidFill>
                  <a:srgbClr val="000000"/>
                </a:solidFill>
                <a:effectLst/>
                <a:latin typeface="Times New Roman" panose="02020603050405020304" pitchFamily="18" charset="0"/>
              </a:rPr>
              <a:t>The monarch grants Royal Assent to legislation under prerogative powers, and there is prerogative power to legislate by Order in Council.</a:t>
            </a:r>
            <a:endParaRPr lang="en-GB" sz="2400" dirty="0"/>
          </a:p>
        </p:txBody>
      </p:sp>
    </p:spTree>
    <p:extLst>
      <p:ext uri="{BB962C8B-B14F-4D97-AF65-F5344CB8AC3E}">
        <p14:creationId xmlns:p14="http://schemas.microsoft.com/office/powerpoint/2010/main" val="2857122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E41A8-254C-4170-8E75-526F68014ED6}"/>
              </a:ext>
            </a:extLst>
          </p:cNvPr>
          <p:cNvSpPr>
            <a:spLocks noGrp="1"/>
          </p:cNvSpPr>
          <p:nvPr>
            <p:ph type="title"/>
          </p:nvPr>
        </p:nvSpPr>
        <p:spPr/>
        <p:txBody>
          <a:bodyPr/>
          <a:lstStyle/>
          <a:p>
            <a:r>
              <a:rPr lang="en-GB" dirty="0"/>
              <a:t>Executive Prerogative</a:t>
            </a:r>
          </a:p>
        </p:txBody>
      </p:sp>
      <p:sp>
        <p:nvSpPr>
          <p:cNvPr id="3" name="Content Placeholder 2">
            <a:extLst>
              <a:ext uri="{FF2B5EF4-FFF2-40B4-BE49-F238E27FC236}">
                <a16:creationId xmlns:a16="http://schemas.microsoft.com/office/drawing/2014/main" id="{A83F4A1B-8084-4B10-BB93-797A0892ACEC}"/>
              </a:ext>
            </a:extLst>
          </p:cNvPr>
          <p:cNvSpPr>
            <a:spLocks noGrp="1"/>
          </p:cNvSpPr>
          <p:nvPr>
            <p:ph idx="1"/>
          </p:nvPr>
        </p:nvSpPr>
        <p:spPr/>
        <p:txBody>
          <a:bodyPr/>
          <a:lstStyle/>
          <a:p>
            <a:pPr algn="just"/>
            <a:r>
              <a:rPr lang="en-GB" b="0" i="0" dirty="0">
                <a:solidFill>
                  <a:srgbClr val="000000"/>
                </a:solidFill>
                <a:effectLst/>
                <a:latin typeface="Times New Roman" panose="02020603050405020304" pitchFamily="18" charset="0"/>
              </a:rPr>
              <a:t>The appointment and dismissal of the Prime Minister and Cabinet are prerogative powers of the Crown. So too is the conferring of honours, including peerages. </a:t>
            </a:r>
          </a:p>
          <a:p>
            <a:pPr algn="just"/>
            <a:r>
              <a:rPr lang="en-GB" b="0" i="0" dirty="0">
                <a:solidFill>
                  <a:srgbClr val="000000"/>
                </a:solidFill>
                <a:effectLst/>
                <a:latin typeface="Times New Roman" panose="02020603050405020304" pitchFamily="18" charset="0"/>
              </a:rPr>
              <a:t>The Crown has a residual prerogative power to take emergency action at times of emergency, though much of this is now regulated by the </a:t>
            </a:r>
            <a:r>
              <a:rPr lang="en-GB" b="1" i="0" dirty="0">
                <a:solidFill>
                  <a:srgbClr val="000000"/>
                </a:solidFill>
                <a:effectLst/>
                <a:latin typeface="Times New Roman" panose="02020603050405020304" pitchFamily="18" charset="0"/>
              </a:rPr>
              <a:t>Emergency Powers Act 1964</a:t>
            </a:r>
            <a:r>
              <a:rPr lang="en-GB" b="0" i="0" dirty="0">
                <a:solidFill>
                  <a:srgbClr val="000000"/>
                </a:solidFill>
                <a:effectLst/>
                <a:latin typeface="Times New Roman" panose="02020603050405020304" pitchFamily="18" charset="0"/>
              </a:rPr>
              <a:t> and </a:t>
            </a:r>
            <a:r>
              <a:rPr lang="en-GB" b="1" i="0" dirty="0">
                <a:solidFill>
                  <a:srgbClr val="000000"/>
                </a:solidFill>
                <a:effectLst/>
                <a:latin typeface="Times New Roman" panose="02020603050405020304" pitchFamily="18" charset="0"/>
              </a:rPr>
              <a:t>Civil Contingencies Act 2004</a:t>
            </a:r>
            <a:r>
              <a:rPr lang="en-GB" b="0" i="0" dirty="0">
                <a:solidFill>
                  <a:srgbClr val="000000"/>
                </a:solidFill>
                <a:effectLst/>
                <a:latin typeface="Times New Roman" panose="02020603050405020304" pitchFamily="18" charset="0"/>
              </a:rPr>
              <a:t>.</a:t>
            </a:r>
          </a:p>
          <a:p>
            <a:pPr algn="just"/>
            <a:r>
              <a:rPr lang="en-GB" b="0" i="0" dirty="0">
                <a:solidFill>
                  <a:srgbClr val="000000"/>
                </a:solidFill>
                <a:effectLst/>
                <a:latin typeface="Times New Roman" panose="02020603050405020304" pitchFamily="18" charset="0"/>
              </a:rPr>
              <a:t>Significant powers in relation to the conduct of foreign affairs derive from the prerogative. </a:t>
            </a:r>
          </a:p>
          <a:p>
            <a:pPr algn="just"/>
            <a:r>
              <a:rPr lang="en-GB" b="0" i="0" dirty="0">
                <a:solidFill>
                  <a:srgbClr val="000000"/>
                </a:solidFill>
                <a:effectLst/>
                <a:latin typeface="Times New Roman" panose="02020603050405020304" pitchFamily="18" charset="0"/>
              </a:rPr>
              <a:t>The declaration of war; the deployment of the armed forces; and the ratification of international treaties are all prerogative powers. </a:t>
            </a:r>
          </a:p>
          <a:p>
            <a:pPr algn="just"/>
            <a:r>
              <a:rPr lang="en-GB" b="0" i="0" dirty="0">
                <a:solidFill>
                  <a:srgbClr val="000000"/>
                </a:solidFill>
                <a:effectLst/>
                <a:latin typeface="Times New Roman" panose="02020603050405020304" pitchFamily="18" charset="0"/>
              </a:rPr>
              <a:t>The grant or refusal of a passport is a prerogative power.</a:t>
            </a:r>
          </a:p>
          <a:p>
            <a:endParaRPr lang="en-GB" dirty="0"/>
          </a:p>
        </p:txBody>
      </p:sp>
    </p:spTree>
    <p:extLst>
      <p:ext uri="{BB962C8B-B14F-4D97-AF65-F5344CB8AC3E}">
        <p14:creationId xmlns:p14="http://schemas.microsoft.com/office/powerpoint/2010/main" val="22168841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F45BD-1629-4500-883B-C7A7B8E51ED1}"/>
              </a:ext>
            </a:extLst>
          </p:cNvPr>
          <p:cNvSpPr>
            <a:spLocks noGrp="1"/>
          </p:cNvSpPr>
          <p:nvPr>
            <p:ph type="title"/>
          </p:nvPr>
        </p:nvSpPr>
        <p:spPr/>
        <p:txBody>
          <a:bodyPr/>
          <a:lstStyle/>
          <a:p>
            <a:r>
              <a:rPr lang="en-GB" dirty="0"/>
              <a:t>Judicial Prerogative</a:t>
            </a:r>
          </a:p>
        </p:txBody>
      </p:sp>
      <p:sp>
        <p:nvSpPr>
          <p:cNvPr id="3" name="Content Placeholder 2">
            <a:extLst>
              <a:ext uri="{FF2B5EF4-FFF2-40B4-BE49-F238E27FC236}">
                <a16:creationId xmlns:a16="http://schemas.microsoft.com/office/drawing/2014/main" id="{9733A074-E640-4CC0-A465-9EBCF1CF17F8}"/>
              </a:ext>
            </a:extLst>
          </p:cNvPr>
          <p:cNvSpPr>
            <a:spLocks noGrp="1"/>
          </p:cNvSpPr>
          <p:nvPr>
            <p:ph idx="1"/>
          </p:nvPr>
        </p:nvSpPr>
        <p:spPr/>
        <p:txBody>
          <a:bodyPr>
            <a:normAutofit/>
          </a:bodyPr>
          <a:lstStyle/>
          <a:p>
            <a:pPr algn="just"/>
            <a:r>
              <a:rPr lang="en-GB" sz="2000" b="0" i="0" dirty="0">
                <a:solidFill>
                  <a:srgbClr val="000000"/>
                </a:solidFill>
                <a:effectLst/>
                <a:latin typeface="Times New Roman" panose="02020603050405020304" pitchFamily="18" charset="0"/>
              </a:rPr>
              <a:t>The legal system operates in the name of the Crown. </a:t>
            </a:r>
          </a:p>
          <a:p>
            <a:pPr algn="just"/>
            <a:r>
              <a:rPr lang="en-GB" sz="2000" b="0" i="0" dirty="0">
                <a:solidFill>
                  <a:srgbClr val="000000"/>
                </a:solidFill>
                <a:effectLst/>
                <a:latin typeface="Times New Roman" panose="02020603050405020304" pitchFamily="18" charset="0"/>
              </a:rPr>
              <a:t>Criminal cases are named </a:t>
            </a:r>
            <a:r>
              <a:rPr lang="en-GB" sz="2000" b="0" i="1" dirty="0">
                <a:solidFill>
                  <a:srgbClr val="000000"/>
                </a:solidFill>
                <a:effectLst/>
                <a:latin typeface="Times New Roman" panose="02020603050405020304" pitchFamily="18" charset="0"/>
              </a:rPr>
              <a:t>R</a:t>
            </a:r>
            <a:r>
              <a:rPr lang="en-GB" sz="2000" b="0" i="0" dirty="0">
                <a:solidFill>
                  <a:srgbClr val="000000"/>
                </a:solidFill>
                <a:effectLst/>
                <a:latin typeface="Times New Roman" panose="02020603050405020304" pitchFamily="18" charset="0"/>
              </a:rPr>
              <a:t> (Regina–Queen) </a:t>
            </a:r>
            <a:r>
              <a:rPr lang="en-GB" sz="2000" b="0" i="1" dirty="0">
                <a:solidFill>
                  <a:srgbClr val="000000"/>
                </a:solidFill>
                <a:effectLst/>
                <a:latin typeface="Times New Roman" panose="02020603050405020304" pitchFamily="18" charset="0"/>
              </a:rPr>
              <a:t>v [Defendant’s name]</a:t>
            </a:r>
            <a:r>
              <a:rPr lang="en-GB" sz="2000" b="0" i="0" dirty="0">
                <a:solidFill>
                  <a:srgbClr val="000000"/>
                </a:solidFill>
                <a:effectLst/>
                <a:latin typeface="Times New Roman" panose="02020603050405020304" pitchFamily="18" charset="0"/>
              </a:rPr>
              <a:t>. </a:t>
            </a:r>
          </a:p>
          <a:p>
            <a:pPr algn="just"/>
            <a:r>
              <a:rPr lang="en-GB" sz="2000" b="0" i="0" dirty="0">
                <a:solidFill>
                  <a:srgbClr val="000000"/>
                </a:solidFill>
                <a:effectLst/>
                <a:latin typeface="Times New Roman" panose="02020603050405020304" pitchFamily="18" charset="0"/>
              </a:rPr>
              <a:t>Historically, the appointment of judges was in the personal gift of the monarch but, over time, the exercise of this prerogative power passed to the Prime Minister and the Lord Chancellor. </a:t>
            </a:r>
          </a:p>
          <a:p>
            <a:pPr algn="just"/>
            <a:r>
              <a:rPr lang="en-GB" sz="2000" b="0" i="0" dirty="0">
                <a:solidFill>
                  <a:srgbClr val="000000"/>
                </a:solidFill>
                <a:effectLst/>
                <a:latin typeface="Times New Roman" panose="02020603050405020304" pitchFamily="18" charset="0"/>
              </a:rPr>
              <a:t>Under the </a:t>
            </a:r>
            <a:r>
              <a:rPr lang="en-GB" sz="2000" b="1" i="0" dirty="0">
                <a:solidFill>
                  <a:srgbClr val="000000"/>
                </a:solidFill>
                <a:effectLst/>
                <a:latin typeface="Times New Roman" panose="02020603050405020304" pitchFamily="18" charset="0"/>
              </a:rPr>
              <a:t>Constitutional Reform Act 2005</a:t>
            </a:r>
            <a:r>
              <a:rPr lang="en-GB" sz="2000" b="0" i="0" dirty="0">
                <a:solidFill>
                  <a:srgbClr val="000000"/>
                </a:solidFill>
                <a:effectLst/>
                <a:latin typeface="Times New Roman" panose="02020603050405020304" pitchFamily="18" charset="0"/>
              </a:rPr>
              <a:t>, the Judicial Appointments Commission now makes recommendations regarding the appointment of senior judges, although the actual power of appointment is still exercised on behalf of the Queen by the Prime Minister or the Lord Chancellor.</a:t>
            </a:r>
          </a:p>
          <a:p>
            <a:endParaRPr lang="en-GB" dirty="0"/>
          </a:p>
        </p:txBody>
      </p:sp>
    </p:spTree>
    <p:extLst>
      <p:ext uri="{BB962C8B-B14F-4D97-AF65-F5344CB8AC3E}">
        <p14:creationId xmlns:p14="http://schemas.microsoft.com/office/powerpoint/2010/main" val="3894365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C619A-8400-45BA-AB76-AC0394886B7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0A89D0A-CEF3-4688-9437-256B7BE83189}"/>
              </a:ext>
            </a:extLst>
          </p:cNvPr>
          <p:cNvSpPr>
            <a:spLocks noGrp="1"/>
          </p:cNvSpPr>
          <p:nvPr>
            <p:ph idx="1"/>
          </p:nvPr>
        </p:nvSpPr>
        <p:spPr/>
        <p:txBody>
          <a:bodyPr/>
          <a:lstStyle/>
          <a:p>
            <a:pPr algn="just"/>
            <a:r>
              <a:rPr lang="en-GB" sz="2000" b="0" i="0" dirty="0">
                <a:solidFill>
                  <a:srgbClr val="000000"/>
                </a:solidFill>
                <a:effectLst/>
                <a:latin typeface="Times New Roman" panose="02020603050405020304" pitchFamily="18" charset="0"/>
              </a:rPr>
              <a:t>The Royal Prerogative of mercy allows the granting of a pardon for criminal offences. Pardons are usually granted only where the person is subsequently found to be innocent of the offences.</a:t>
            </a:r>
          </a:p>
          <a:p>
            <a:pPr algn="just"/>
            <a:r>
              <a:rPr lang="en-GB" sz="2000" b="0" i="0" dirty="0">
                <a:solidFill>
                  <a:srgbClr val="000000"/>
                </a:solidFill>
                <a:effectLst/>
                <a:latin typeface="Times New Roman" panose="02020603050405020304" pitchFamily="18" charset="0"/>
              </a:rPr>
              <a:t>The Crown historically had immunity from legal proceedings. This has been limited by statute, especially the </a:t>
            </a:r>
            <a:r>
              <a:rPr lang="en-GB" sz="2000" b="1" i="0" dirty="0">
                <a:solidFill>
                  <a:srgbClr val="000000"/>
                </a:solidFill>
                <a:effectLst/>
                <a:latin typeface="Times New Roman" panose="02020603050405020304" pitchFamily="18" charset="0"/>
              </a:rPr>
              <a:t>Crown Proceeding Act 1947</a:t>
            </a:r>
            <a:r>
              <a:rPr lang="en-GB" sz="2000" b="0" i="0" dirty="0">
                <a:solidFill>
                  <a:srgbClr val="000000"/>
                </a:solidFill>
                <a:effectLst/>
                <a:latin typeface="Times New Roman" panose="02020603050405020304" pitchFamily="18" charset="0"/>
              </a:rPr>
              <a:t>, but some immunities remain. The monarch is immune from prosecution.</a:t>
            </a:r>
          </a:p>
          <a:p>
            <a:pPr algn="just"/>
            <a:r>
              <a:rPr lang="en-GB" sz="2000" b="0" i="0" dirty="0">
                <a:solidFill>
                  <a:srgbClr val="000000"/>
                </a:solidFill>
                <a:effectLst/>
                <a:latin typeface="Times New Roman" panose="02020603050405020304" pitchFamily="18" charset="0"/>
              </a:rPr>
              <a:t>Prerogative powers are derived from common law, and like other common law, may ultimately be displaced by statute. Where a prerogative power and a statute overlap or conflict, the statutory power will prevail, in recognition of the doctrine of parliamentary supremacy.</a:t>
            </a:r>
          </a:p>
          <a:p>
            <a:pPr algn="just"/>
            <a:endParaRPr lang="en-GB" b="0" i="0" dirty="0">
              <a:solidFill>
                <a:srgbClr val="000000"/>
              </a:solidFill>
              <a:effectLst/>
              <a:latin typeface="Times New Roman" panose="02020603050405020304" pitchFamily="18" charset="0"/>
            </a:endParaRPr>
          </a:p>
          <a:p>
            <a:endParaRPr lang="en-GB" dirty="0"/>
          </a:p>
        </p:txBody>
      </p:sp>
    </p:spTree>
    <p:extLst>
      <p:ext uri="{BB962C8B-B14F-4D97-AF65-F5344CB8AC3E}">
        <p14:creationId xmlns:p14="http://schemas.microsoft.com/office/powerpoint/2010/main" val="12143921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C33B1-DDFB-44A2-81B8-C7FF54BAA25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2F1C1ED-C3A6-4CD0-9FCF-2A27866D7264}"/>
              </a:ext>
            </a:extLst>
          </p:cNvPr>
          <p:cNvSpPr>
            <a:spLocks noGrp="1"/>
          </p:cNvSpPr>
          <p:nvPr>
            <p:ph idx="1"/>
          </p:nvPr>
        </p:nvSpPr>
        <p:spPr/>
        <p:txBody>
          <a:bodyPr/>
          <a:lstStyle/>
          <a:p>
            <a:pPr algn="just"/>
            <a:r>
              <a:rPr lang="en-GB" sz="2400" b="1" i="1" dirty="0">
                <a:solidFill>
                  <a:srgbClr val="000000"/>
                </a:solidFill>
                <a:effectLst/>
                <a:latin typeface="Times New Roman" panose="02020603050405020304" pitchFamily="18" charset="0"/>
              </a:rPr>
              <a:t>Attorney-General v De Keyser’s Royal Hotel [1920]</a:t>
            </a:r>
            <a:r>
              <a:rPr lang="en-GB" sz="2400" b="0" i="0" dirty="0">
                <a:solidFill>
                  <a:srgbClr val="000000"/>
                </a:solidFill>
                <a:effectLst/>
                <a:latin typeface="Times New Roman" panose="02020603050405020304" pitchFamily="18" charset="0"/>
              </a:rPr>
              <a:t> concerned events during the First World War. The Crown requisitioned De Keyser’s hotel as headquarters for the Royal Flying Corps under the </a:t>
            </a:r>
            <a:r>
              <a:rPr lang="en-GB" sz="2400" b="1" i="0" dirty="0">
                <a:solidFill>
                  <a:srgbClr val="000000"/>
                </a:solidFill>
                <a:effectLst/>
                <a:latin typeface="Times New Roman" panose="02020603050405020304" pitchFamily="18" charset="0"/>
              </a:rPr>
              <a:t>Defence of the Realm Act 1914</a:t>
            </a:r>
            <a:r>
              <a:rPr lang="en-GB" sz="2400" b="0" i="0" dirty="0">
                <a:solidFill>
                  <a:srgbClr val="000000"/>
                </a:solidFill>
                <a:effectLst/>
                <a:latin typeface="Times New Roman" panose="02020603050405020304" pitchFamily="18" charset="0"/>
              </a:rPr>
              <a:t>. De Keyser disputed the amount of compensation payable. The Crown then claimed that the requisition had been under the Royal Prerogative and no compensation was payable. The House of Lords held that the statute had limited the prerogative, and that the government could only act in accordance with the statutory provisions; compensation was payable.</a:t>
            </a:r>
          </a:p>
          <a:p>
            <a:endParaRPr lang="en-GB" dirty="0"/>
          </a:p>
        </p:txBody>
      </p:sp>
    </p:spTree>
    <p:extLst>
      <p:ext uri="{BB962C8B-B14F-4D97-AF65-F5344CB8AC3E}">
        <p14:creationId xmlns:p14="http://schemas.microsoft.com/office/powerpoint/2010/main" val="14997272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337A7-5522-4EE9-8A86-F9AD129E7E41}"/>
              </a:ext>
            </a:extLst>
          </p:cNvPr>
          <p:cNvSpPr>
            <a:spLocks noGrp="1"/>
          </p:cNvSpPr>
          <p:nvPr>
            <p:ph type="title"/>
          </p:nvPr>
        </p:nvSpPr>
        <p:spPr/>
        <p:txBody>
          <a:bodyPr/>
          <a:lstStyle/>
          <a:p>
            <a:r>
              <a:rPr lang="en-GB" dirty="0"/>
              <a:t>The Ministerial Code</a:t>
            </a:r>
          </a:p>
        </p:txBody>
      </p:sp>
      <p:sp>
        <p:nvSpPr>
          <p:cNvPr id="3" name="Content Placeholder 2">
            <a:extLst>
              <a:ext uri="{FF2B5EF4-FFF2-40B4-BE49-F238E27FC236}">
                <a16:creationId xmlns:a16="http://schemas.microsoft.com/office/drawing/2014/main" id="{2482F3FB-536B-4101-BDFB-7FAA2E14BD24}"/>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The conventions concerning ministers are supplemented by the written rules of behaviour set out in the Ministerial Code, the most recent version of which was published in August 2019. </a:t>
            </a:r>
          </a:p>
          <a:p>
            <a:r>
              <a:rPr lang="en-GB" b="0" i="0" dirty="0">
                <a:solidFill>
                  <a:srgbClr val="000000"/>
                </a:solidFill>
                <a:effectLst/>
                <a:latin typeface="Times New Roman" panose="02020603050405020304" pitchFamily="18" charset="0"/>
              </a:rPr>
              <a:t>The code is not legally binding, but a minister who breaches it may be expected to resign. </a:t>
            </a:r>
          </a:p>
          <a:p>
            <a:r>
              <a:rPr lang="en-GB" b="0" i="0" dirty="0">
                <a:solidFill>
                  <a:srgbClr val="000000"/>
                </a:solidFill>
                <a:effectLst/>
                <a:latin typeface="Times New Roman" panose="02020603050405020304" pitchFamily="18" charset="0"/>
              </a:rPr>
              <a:t>The decision about this however, rests not with Parliament, but with the Prime Minister.</a:t>
            </a:r>
          </a:p>
          <a:p>
            <a:r>
              <a:rPr lang="en-GB" b="0" i="0" dirty="0">
                <a:solidFill>
                  <a:srgbClr val="000000"/>
                </a:solidFill>
                <a:effectLst/>
                <a:latin typeface="Times New Roman" panose="02020603050405020304" pitchFamily="18" charset="0"/>
              </a:rPr>
              <a:t>Arguably, the Prime Minister may be influenced by inappropriate political considerations in their unchecked decision: put bluntly, they might retain or sack a colleague depending on what is politically expedient. </a:t>
            </a:r>
          </a:p>
          <a:p>
            <a:r>
              <a:rPr lang="en-GB" b="0" i="0" dirty="0">
                <a:solidFill>
                  <a:srgbClr val="000000"/>
                </a:solidFill>
                <a:effectLst/>
                <a:latin typeface="Times New Roman" panose="02020603050405020304" pitchFamily="18" charset="0"/>
              </a:rPr>
              <a:t>John Prescott, when Deputy Prime Minister, was not obliged to resign for indiscretions including an affair with a secretary of his department.</a:t>
            </a:r>
            <a:endParaRPr lang="en-GB" dirty="0"/>
          </a:p>
        </p:txBody>
      </p:sp>
    </p:spTree>
    <p:extLst>
      <p:ext uri="{BB962C8B-B14F-4D97-AF65-F5344CB8AC3E}">
        <p14:creationId xmlns:p14="http://schemas.microsoft.com/office/powerpoint/2010/main" val="2988463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B4797-2FD7-45F0-8CEE-14130C28E5C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F153CF-1A42-494F-8B21-3C57A77F58F2}"/>
              </a:ext>
            </a:extLst>
          </p:cNvPr>
          <p:cNvSpPr>
            <a:spLocks noGrp="1"/>
          </p:cNvSpPr>
          <p:nvPr>
            <p:ph idx="1"/>
          </p:nvPr>
        </p:nvSpPr>
        <p:spPr/>
        <p:txBody>
          <a:bodyPr>
            <a:normAutofit/>
          </a:bodyPr>
          <a:lstStyle/>
          <a:p>
            <a:pPr algn="just"/>
            <a:r>
              <a:rPr lang="en-GB" sz="2400" b="0" i="0" dirty="0">
                <a:solidFill>
                  <a:srgbClr val="000000"/>
                </a:solidFill>
                <a:effectLst/>
                <a:latin typeface="Times New Roman" panose="02020603050405020304" pitchFamily="18" charset="0"/>
              </a:rPr>
              <a:t>The Ministerial Code includes the principles of collective and individual responsibility, but also contains other key principles. </a:t>
            </a:r>
          </a:p>
          <a:p>
            <a:pPr algn="just"/>
            <a:r>
              <a:rPr lang="en-GB" sz="2400" b="0" i="0" dirty="0">
                <a:solidFill>
                  <a:srgbClr val="000000"/>
                </a:solidFill>
                <a:effectLst/>
                <a:latin typeface="Times New Roman" panose="02020603050405020304" pitchFamily="18" charset="0"/>
              </a:rPr>
              <a:t>Importantly the Ministerial Code requires that ministers be accurate and truthful to Parliament and correct any errors of fact as soon as possible. A minister who knowingly misleads Parliament is expected to resign. Ministers should also disclose as much information to Parliament and the public as possible, subject to public interest and relevant law, including the </a:t>
            </a:r>
            <a:r>
              <a:rPr lang="en-GB" sz="2400" b="1" i="0" dirty="0">
                <a:solidFill>
                  <a:srgbClr val="000000"/>
                </a:solidFill>
                <a:effectLst/>
                <a:latin typeface="Times New Roman" panose="02020603050405020304" pitchFamily="18" charset="0"/>
              </a:rPr>
              <a:t>Freedom of Information Act 2000</a:t>
            </a:r>
            <a:r>
              <a:rPr lang="en-GB" sz="2400" b="0" i="0" dirty="0">
                <a:solidFill>
                  <a:srgbClr val="000000"/>
                </a:solidFill>
                <a:effectLst/>
                <a:latin typeface="Times New Roman" panose="02020603050405020304" pitchFamily="18" charset="0"/>
              </a:rPr>
              <a:t>.</a:t>
            </a:r>
          </a:p>
          <a:p>
            <a:endParaRPr lang="en-GB" dirty="0"/>
          </a:p>
        </p:txBody>
      </p:sp>
    </p:spTree>
    <p:extLst>
      <p:ext uri="{BB962C8B-B14F-4D97-AF65-F5344CB8AC3E}">
        <p14:creationId xmlns:p14="http://schemas.microsoft.com/office/powerpoint/2010/main" val="34055887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30545-677E-48A6-BB58-F385EA5ED8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6966101-5923-4181-9272-72CC2C07F2A6}"/>
              </a:ext>
            </a:extLst>
          </p:cNvPr>
          <p:cNvSpPr>
            <a:spLocks noGrp="1"/>
          </p:cNvSpPr>
          <p:nvPr>
            <p:ph idx="1"/>
          </p:nvPr>
        </p:nvSpPr>
        <p:spPr/>
        <p:txBody>
          <a:bodyPr>
            <a:normAutofit lnSpcReduction="10000"/>
          </a:bodyPr>
          <a:lstStyle/>
          <a:p>
            <a:pPr algn="just"/>
            <a:r>
              <a:rPr lang="en-GB" sz="2400" b="0" i="0" dirty="0">
                <a:solidFill>
                  <a:srgbClr val="000000"/>
                </a:solidFill>
                <a:effectLst/>
                <a:latin typeface="Times New Roman" panose="02020603050405020304" pitchFamily="18" charset="0"/>
              </a:rPr>
              <a:t>Provisions of the code also cover financial interests of ministers. Ministers have access to a range of confidential information, which potentially might be used for financial benefit. A minister must avoid acting (or appearing to act) so as to favour themselves or personal associates. There are also rules concerning the receipt of gifts, and efficient use of official cars and other publicly funded travel.</a:t>
            </a:r>
          </a:p>
          <a:p>
            <a:pPr algn="just"/>
            <a:r>
              <a:rPr lang="en-GB" sz="2400" b="0" i="0" dirty="0">
                <a:solidFill>
                  <a:srgbClr val="000000"/>
                </a:solidFill>
                <a:effectLst/>
                <a:latin typeface="Times New Roman" panose="02020603050405020304" pitchFamily="18" charset="0"/>
              </a:rPr>
              <a:t>The Ministerial Code is enforced by the Independent Adviser on Ministers’ Interests, who will investigate and report on complaints about ministers’ behaviour. The Independent Adviser on Ministers’ Interests is appointed by the Prime Minister.</a:t>
            </a:r>
          </a:p>
          <a:p>
            <a:endParaRPr lang="en-GB" dirty="0"/>
          </a:p>
        </p:txBody>
      </p:sp>
    </p:spTree>
    <p:extLst>
      <p:ext uri="{BB962C8B-B14F-4D97-AF65-F5344CB8AC3E}">
        <p14:creationId xmlns:p14="http://schemas.microsoft.com/office/powerpoint/2010/main" val="13898870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EB0FE-C0A2-4A9B-A302-DD2B773B0DD2}"/>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ED02A6FB-2743-4C29-8EB3-D86FFC5F0869}"/>
              </a:ext>
            </a:extLst>
          </p:cNvPr>
          <p:cNvSpPr>
            <a:spLocks noGrp="1"/>
          </p:cNvSpPr>
          <p:nvPr>
            <p:ph idx="1"/>
          </p:nvPr>
        </p:nvSpPr>
        <p:spPr/>
        <p:txBody>
          <a:bodyPr/>
          <a:lstStyle/>
          <a:p>
            <a:pPr algn="just"/>
            <a:r>
              <a:rPr lang="en-GB" sz="2800" b="0" i="0" dirty="0">
                <a:solidFill>
                  <a:srgbClr val="0F2A5F"/>
                </a:solidFill>
                <a:effectLst/>
                <a:latin typeface="Times New Roman" panose="02020603050405020304" pitchFamily="18" charset="0"/>
              </a:rPr>
              <a:t>Read the following Guardian article about the breach of the Ministerial Code by the Home Secretary </a:t>
            </a:r>
            <a:r>
              <a:rPr lang="en-GB" sz="2800" b="0" i="0" dirty="0" err="1">
                <a:solidFill>
                  <a:srgbClr val="0F2A5F"/>
                </a:solidFill>
                <a:effectLst/>
                <a:latin typeface="Times New Roman" panose="02020603050405020304" pitchFamily="18" charset="0"/>
              </a:rPr>
              <a:t>Priti</a:t>
            </a:r>
            <a:r>
              <a:rPr lang="en-GB" sz="2800" b="0" i="0" dirty="0">
                <a:solidFill>
                  <a:srgbClr val="0F2A5F"/>
                </a:solidFill>
                <a:effectLst/>
                <a:latin typeface="Times New Roman" panose="02020603050405020304" pitchFamily="18" charset="0"/>
              </a:rPr>
              <a:t> Patel at </a:t>
            </a:r>
            <a:r>
              <a:rPr lang="en-GB" sz="2800" b="0" i="0" u="none" strike="noStrike" dirty="0">
                <a:solidFill>
                  <a:srgbClr val="0F2A5F"/>
                </a:solidFill>
                <a:effectLst/>
                <a:latin typeface="Times New Roman" panose="02020603050405020304" pitchFamily="18" charset="0"/>
                <a:hlinkClick r:id="rId2"/>
              </a:rPr>
              <a:t>https://www.theguardian.com/politics/2020/nov/20/priti-patel-bullying-inquiry-why-was-it-held-and-what-did-it-find</a:t>
            </a:r>
            <a:r>
              <a:rPr lang="en-GB" sz="2800" b="0" i="0" dirty="0">
                <a:solidFill>
                  <a:srgbClr val="0F2A5F"/>
                </a:solidFill>
                <a:effectLst/>
                <a:latin typeface="Times New Roman" panose="02020603050405020304" pitchFamily="18" charset="0"/>
              </a:rPr>
              <a:t>.</a:t>
            </a:r>
          </a:p>
          <a:p>
            <a:pPr algn="just"/>
            <a:r>
              <a:rPr lang="en-GB" sz="2800" b="0" i="0" dirty="0">
                <a:solidFill>
                  <a:srgbClr val="0F2A5F"/>
                </a:solidFill>
                <a:effectLst/>
                <a:latin typeface="Times New Roman" panose="02020603050405020304" pitchFamily="18" charset="0"/>
              </a:rPr>
              <a:t>What breaches of the code did she commit?</a:t>
            </a:r>
          </a:p>
          <a:p>
            <a:pPr algn="just"/>
            <a:r>
              <a:rPr lang="en-GB" sz="2800" b="0" i="0" dirty="0">
                <a:solidFill>
                  <a:srgbClr val="0F2A5F"/>
                </a:solidFill>
                <a:effectLst/>
                <a:latin typeface="Times New Roman" panose="02020603050405020304" pitchFamily="18" charset="0"/>
              </a:rPr>
              <a:t>What was the decision of the Prime Minister?</a:t>
            </a:r>
          </a:p>
          <a:p>
            <a:endParaRPr lang="en-GB" dirty="0"/>
          </a:p>
        </p:txBody>
      </p:sp>
    </p:spTree>
    <p:extLst>
      <p:ext uri="{BB962C8B-B14F-4D97-AF65-F5344CB8AC3E}">
        <p14:creationId xmlns:p14="http://schemas.microsoft.com/office/powerpoint/2010/main" val="34303104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77334" y="1253067"/>
            <a:ext cx="6155266" cy="4351866"/>
          </a:xfrm>
        </p:spPr>
        <p:txBody>
          <a:bodyPr numCol="3" anchor="ctr">
            <a:normAutofit fontScale="77500" lnSpcReduction="20000"/>
          </a:bodyPr>
          <a:lstStyle/>
          <a:p>
            <a:pPr>
              <a:lnSpc>
                <a:spcPct val="90000"/>
              </a:lnSpc>
              <a:defRPr/>
            </a:pPr>
            <a:r>
              <a:rPr lang="en-GB" sz="1500" dirty="0"/>
              <a:t>1997/8 devolution in Wales, Scotland and Northern Ireland.</a:t>
            </a:r>
          </a:p>
          <a:p>
            <a:pPr>
              <a:lnSpc>
                <a:spcPct val="90000"/>
              </a:lnSpc>
              <a:defRPr/>
            </a:pPr>
            <a:r>
              <a:rPr lang="en-GB" sz="1500" b="1" i="0" dirty="0">
                <a:solidFill>
                  <a:srgbClr val="000000"/>
                </a:solidFill>
                <a:effectLst/>
              </a:rPr>
              <a:t>Government of Wales Act 1998</a:t>
            </a:r>
            <a:r>
              <a:rPr lang="en-GB" sz="1500" b="0" i="0" dirty="0">
                <a:solidFill>
                  <a:srgbClr val="000000"/>
                </a:solidFill>
                <a:effectLst/>
              </a:rPr>
              <a:t> created a Welsh Assembly (legislative body) but not a separate executive. </a:t>
            </a:r>
          </a:p>
          <a:p>
            <a:pPr>
              <a:lnSpc>
                <a:spcPct val="90000"/>
              </a:lnSpc>
              <a:defRPr/>
            </a:pPr>
            <a:r>
              <a:rPr lang="en-GB" sz="1500" b="1" dirty="0"/>
              <a:t>Government of Wales Act 2006 </a:t>
            </a:r>
            <a:r>
              <a:rPr lang="en-GB" sz="1500" b="0" i="0" dirty="0">
                <a:solidFill>
                  <a:srgbClr val="000000"/>
                </a:solidFill>
                <a:effectLst/>
              </a:rPr>
              <a:t>created a new National Assembly for Wales with power to legislate on a wider range of matters</a:t>
            </a:r>
          </a:p>
          <a:p>
            <a:pPr>
              <a:lnSpc>
                <a:spcPct val="90000"/>
              </a:lnSpc>
              <a:defRPr/>
            </a:pPr>
            <a:r>
              <a:rPr lang="en-GB" sz="1500" b="0" i="0" dirty="0">
                <a:solidFill>
                  <a:srgbClr val="000000"/>
                </a:solidFill>
                <a:effectLst/>
              </a:rPr>
              <a:t>The </a:t>
            </a:r>
            <a:r>
              <a:rPr lang="en-GB" sz="1500" b="1" i="0" dirty="0">
                <a:solidFill>
                  <a:srgbClr val="000000"/>
                </a:solidFill>
                <a:effectLst/>
              </a:rPr>
              <a:t>Wales Act 2017</a:t>
            </a:r>
            <a:r>
              <a:rPr lang="en-GB" sz="1500" b="0" i="0" dirty="0">
                <a:solidFill>
                  <a:srgbClr val="000000"/>
                </a:solidFill>
                <a:effectLst/>
              </a:rPr>
              <a:t> expanded the scope of Welsh devolution still further, adopting a “reserved powers” model similar to Scotland’s where all policy areas are assumed to be devolved unless they have been specified as remaining with the UK government.</a:t>
            </a:r>
            <a:endParaRPr lang="en-GB" sz="1500" b="1" dirty="0"/>
          </a:p>
          <a:p>
            <a:pPr>
              <a:lnSpc>
                <a:spcPct val="90000"/>
              </a:lnSpc>
              <a:defRPr/>
            </a:pPr>
            <a:r>
              <a:rPr lang="en-GB" sz="1500" b="0" i="0" dirty="0">
                <a:solidFill>
                  <a:srgbClr val="000000"/>
                </a:solidFill>
                <a:effectLst/>
              </a:rPr>
              <a:t>The </a:t>
            </a:r>
            <a:r>
              <a:rPr lang="en-GB" sz="1500" b="1" i="0" dirty="0">
                <a:solidFill>
                  <a:srgbClr val="000000"/>
                </a:solidFill>
                <a:effectLst/>
              </a:rPr>
              <a:t>Senedd and Elections (Wales) Act 2020</a:t>
            </a:r>
            <a:r>
              <a:rPr lang="en-GB" sz="1500" b="0" i="0" dirty="0">
                <a:solidFill>
                  <a:srgbClr val="000000"/>
                </a:solidFill>
                <a:effectLst/>
              </a:rPr>
              <a:t> changed the name of the National Assembly for Wales to Senedd Cymru or Welsh ­Parliament when it came into force in May 2020.</a:t>
            </a:r>
          </a:p>
          <a:p>
            <a:pPr>
              <a:lnSpc>
                <a:spcPct val="90000"/>
              </a:lnSpc>
              <a:defRPr/>
            </a:pPr>
            <a:r>
              <a:rPr lang="en-GB" sz="1500" dirty="0"/>
              <a:t>Agriculture, forestry, animals, plants and rural development</a:t>
            </a:r>
          </a:p>
          <a:p>
            <a:pPr>
              <a:lnSpc>
                <a:spcPct val="90000"/>
              </a:lnSpc>
              <a:defRPr/>
            </a:pPr>
            <a:r>
              <a:rPr lang="en-GB" sz="1500" dirty="0"/>
              <a:t>Ancient monuments and historic buildings</a:t>
            </a:r>
          </a:p>
          <a:p>
            <a:pPr>
              <a:lnSpc>
                <a:spcPct val="90000"/>
              </a:lnSpc>
              <a:defRPr/>
            </a:pPr>
            <a:r>
              <a:rPr lang="en-GB" sz="1500" dirty="0"/>
              <a:t>Culture</a:t>
            </a:r>
          </a:p>
          <a:p>
            <a:pPr>
              <a:lnSpc>
                <a:spcPct val="90000"/>
              </a:lnSpc>
              <a:defRPr/>
            </a:pPr>
            <a:r>
              <a:rPr lang="en-GB" sz="1500" dirty="0"/>
              <a:t>Economic development</a:t>
            </a:r>
          </a:p>
          <a:p>
            <a:pPr>
              <a:lnSpc>
                <a:spcPct val="90000"/>
              </a:lnSpc>
              <a:defRPr/>
            </a:pPr>
            <a:r>
              <a:rPr lang="en-GB" sz="1500" dirty="0"/>
              <a:t>Education and training</a:t>
            </a:r>
          </a:p>
          <a:p>
            <a:pPr>
              <a:lnSpc>
                <a:spcPct val="90000"/>
              </a:lnSpc>
              <a:defRPr/>
            </a:pPr>
            <a:r>
              <a:rPr lang="en-GB" sz="1500" dirty="0"/>
              <a:t>Environment</a:t>
            </a:r>
          </a:p>
          <a:p>
            <a:pPr>
              <a:lnSpc>
                <a:spcPct val="90000"/>
              </a:lnSpc>
              <a:defRPr/>
            </a:pPr>
            <a:r>
              <a:rPr lang="en-GB" sz="1500" dirty="0"/>
              <a:t>Fire and rescue services and fire safety</a:t>
            </a:r>
          </a:p>
          <a:p>
            <a:pPr>
              <a:lnSpc>
                <a:spcPct val="90000"/>
              </a:lnSpc>
              <a:defRPr/>
            </a:pPr>
            <a:r>
              <a:rPr lang="en-GB" sz="1500" dirty="0"/>
              <a:t>Food</a:t>
            </a:r>
          </a:p>
          <a:p>
            <a:pPr>
              <a:lnSpc>
                <a:spcPct val="90000"/>
              </a:lnSpc>
              <a:defRPr/>
            </a:pPr>
            <a:r>
              <a:rPr lang="en-GB" sz="1500" dirty="0"/>
              <a:t>Health and Health Services</a:t>
            </a:r>
          </a:p>
          <a:p>
            <a:pPr>
              <a:lnSpc>
                <a:spcPct val="90000"/>
              </a:lnSpc>
              <a:defRPr/>
            </a:pPr>
            <a:r>
              <a:rPr lang="en-GB" sz="1500" dirty="0"/>
              <a:t>Highways and transport</a:t>
            </a:r>
          </a:p>
          <a:p>
            <a:pPr>
              <a:lnSpc>
                <a:spcPct val="90000"/>
              </a:lnSpc>
              <a:defRPr/>
            </a:pPr>
            <a:r>
              <a:rPr lang="en-GB" sz="1500" dirty="0"/>
              <a:t>Housing</a:t>
            </a:r>
          </a:p>
          <a:p>
            <a:pPr>
              <a:lnSpc>
                <a:spcPct val="90000"/>
              </a:lnSpc>
              <a:defRPr/>
            </a:pPr>
            <a:r>
              <a:rPr lang="en-GB" sz="1500" dirty="0"/>
              <a:t>Local government</a:t>
            </a:r>
          </a:p>
          <a:p>
            <a:pPr>
              <a:lnSpc>
                <a:spcPct val="90000"/>
              </a:lnSpc>
              <a:defRPr/>
            </a:pPr>
            <a:r>
              <a:rPr lang="en-GB" sz="1500" dirty="0"/>
              <a:t>National Assembly for Wales</a:t>
            </a:r>
          </a:p>
          <a:p>
            <a:pPr>
              <a:lnSpc>
                <a:spcPct val="90000"/>
              </a:lnSpc>
              <a:defRPr/>
            </a:pPr>
            <a:r>
              <a:rPr lang="en-GB" sz="1500" dirty="0"/>
              <a:t>Public administration</a:t>
            </a:r>
          </a:p>
          <a:p>
            <a:pPr>
              <a:lnSpc>
                <a:spcPct val="90000"/>
              </a:lnSpc>
              <a:defRPr/>
            </a:pPr>
            <a:r>
              <a:rPr lang="en-GB" sz="1500" dirty="0"/>
              <a:t>Social welfare</a:t>
            </a:r>
          </a:p>
          <a:p>
            <a:pPr>
              <a:lnSpc>
                <a:spcPct val="90000"/>
              </a:lnSpc>
              <a:defRPr/>
            </a:pPr>
            <a:r>
              <a:rPr lang="en-GB" sz="1500" dirty="0"/>
              <a:t>Sport and recreation</a:t>
            </a:r>
          </a:p>
          <a:p>
            <a:pPr>
              <a:lnSpc>
                <a:spcPct val="90000"/>
              </a:lnSpc>
              <a:defRPr/>
            </a:pPr>
            <a:r>
              <a:rPr lang="en-GB" sz="1500" dirty="0"/>
              <a:t>Tourism</a:t>
            </a:r>
          </a:p>
          <a:p>
            <a:pPr>
              <a:lnSpc>
                <a:spcPct val="90000"/>
              </a:lnSpc>
              <a:defRPr/>
            </a:pPr>
            <a:r>
              <a:rPr lang="en-GB" sz="1500" dirty="0"/>
              <a:t>Taxation</a:t>
            </a:r>
          </a:p>
          <a:p>
            <a:pPr>
              <a:lnSpc>
                <a:spcPct val="90000"/>
              </a:lnSpc>
              <a:defRPr/>
            </a:pPr>
            <a:r>
              <a:rPr lang="en-GB" sz="1500" dirty="0"/>
              <a:t>Town and country planning</a:t>
            </a:r>
          </a:p>
          <a:p>
            <a:pPr>
              <a:lnSpc>
                <a:spcPct val="90000"/>
              </a:lnSpc>
              <a:defRPr/>
            </a:pPr>
            <a:r>
              <a:rPr lang="en-GB" sz="1500" dirty="0"/>
              <a:t>Water and flood defence</a:t>
            </a:r>
          </a:p>
          <a:p>
            <a:pPr>
              <a:lnSpc>
                <a:spcPct val="90000"/>
              </a:lnSpc>
              <a:defRPr/>
            </a:pPr>
            <a:r>
              <a:rPr lang="en-GB" sz="1500" dirty="0"/>
              <a:t>Welsh language</a:t>
            </a:r>
          </a:p>
          <a:p>
            <a:pPr marL="0" indent="0">
              <a:lnSpc>
                <a:spcPct val="90000"/>
              </a:lnSpc>
              <a:buNone/>
              <a:defRPr/>
            </a:pPr>
            <a:endParaRPr lang="en-GB" sz="1500" dirty="0"/>
          </a:p>
        </p:txBody>
      </p:sp>
      <p:sp>
        <p:nvSpPr>
          <p:cNvPr id="73" name="Rectangle 72">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5" name="Straight Connector 74">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79"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Isosceles Triangle 82">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7"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9"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1" name="Isosceles Triangle 90">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578" name="Title 1"/>
          <p:cNvSpPr>
            <a:spLocks noGrp="1"/>
          </p:cNvSpPr>
          <p:nvPr>
            <p:ph type="title"/>
          </p:nvPr>
        </p:nvSpPr>
        <p:spPr>
          <a:xfrm>
            <a:off x="7829658" y="1253067"/>
            <a:ext cx="3371742" cy="4351866"/>
          </a:xfrm>
        </p:spPr>
        <p:txBody>
          <a:bodyPr anchor="ctr">
            <a:normAutofit/>
          </a:bodyPr>
          <a:lstStyle/>
          <a:p>
            <a:r>
              <a:rPr lang="en-GB" altLang="en-US">
                <a:solidFill>
                  <a:schemeClr val="bg1"/>
                </a:solidFill>
              </a:rPr>
              <a:t>Devolution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4B61C9-D1F4-4538-922F-667178160368}"/>
              </a:ext>
            </a:extLst>
          </p:cNvPr>
          <p:cNvSpPr>
            <a:spLocks noGrp="1"/>
          </p:cNvSpPr>
          <p:nvPr>
            <p:ph idx="1"/>
          </p:nvPr>
        </p:nvSpPr>
        <p:spPr>
          <a:xfrm>
            <a:off x="677334" y="1253067"/>
            <a:ext cx="6155266" cy="4351866"/>
          </a:xfrm>
        </p:spPr>
        <p:txBody>
          <a:bodyPr anchor="ctr">
            <a:normAutofit/>
          </a:bodyPr>
          <a:lstStyle/>
          <a:p>
            <a:r>
              <a:rPr lang="en-GB" dirty="0">
                <a:hlinkClick r:id="rId2"/>
              </a:rPr>
              <a:t>https://gov.wales/cabinet-members-and-ministers</a:t>
            </a:r>
            <a:endParaRPr lang="en-GB" dirty="0"/>
          </a:p>
          <a:p>
            <a:r>
              <a:rPr lang="en-GB" dirty="0"/>
              <a:t>Who is your local Member of Senedd?</a:t>
            </a:r>
          </a:p>
          <a:p>
            <a:r>
              <a:rPr lang="en-GB" dirty="0"/>
              <a:t>What party are they in? </a:t>
            </a:r>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3F63D92-383D-4A52-B456-07CED0E6D123}"/>
              </a:ext>
            </a:extLst>
          </p:cNvPr>
          <p:cNvSpPr>
            <a:spLocks noGrp="1"/>
          </p:cNvSpPr>
          <p:nvPr>
            <p:ph type="title"/>
          </p:nvPr>
        </p:nvSpPr>
        <p:spPr>
          <a:xfrm>
            <a:off x="7829658" y="1253067"/>
            <a:ext cx="3371742" cy="4351866"/>
          </a:xfrm>
        </p:spPr>
        <p:txBody>
          <a:bodyPr anchor="ctr">
            <a:normAutofit/>
          </a:bodyPr>
          <a:lstStyle/>
          <a:p>
            <a:r>
              <a:rPr lang="en-US" sz="4000" dirty="0">
                <a:solidFill>
                  <a:schemeClr val="bg1"/>
                </a:solidFill>
              </a:rPr>
              <a:t>Task 1 :</a:t>
            </a:r>
            <a:br>
              <a:rPr lang="en-US" sz="4000" dirty="0">
                <a:solidFill>
                  <a:schemeClr val="bg1"/>
                </a:solidFill>
              </a:rPr>
            </a:br>
            <a:r>
              <a:rPr lang="en-US" sz="4000" dirty="0">
                <a:solidFill>
                  <a:schemeClr val="bg1"/>
                </a:solidFill>
              </a:rPr>
              <a:t>Welsh Government </a:t>
            </a:r>
            <a:endParaRPr lang="en-GB" sz="4000" dirty="0">
              <a:solidFill>
                <a:schemeClr val="bg1"/>
              </a:solidFill>
            </a:endParaRPr>
          </a:p>
        </p:txBody>
      </p:sp>
    </p:spTree>
    <p:extLst>
      <p:ext uri="{BB962C8B-B14F-4D97-AF65-F5344CB8AC3E}">
        <p14:creationId xmlns:p14="http://schemas.microsoft.com/office/powerpoint/2010/main" val="29338031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17DEDA33-6DD7-4EF1-BE08-2E35F6BF68D7}"/>
              </a:ext>
            </a:extLst>
          </p:cNvPr>
          <p:cNvSpPr>
            <a:spLocks noGrp="1"/>
          </p:cNvSpPr>
          <p:nvPr>
            <p:ph idx="1"/>
          </p:nvPr>
        </p:nvSpPr>
        <p:spPr>
          <a:xfrm>
            <a:off x="677334" y="1253067"/>
            <a:ext cx="6155266" cy="4351866"/>
          </a:xfrm>
        </p:spPr>
        <p:txBody>
          <a:bodyPr anchor="ctr">
            <a:normAutofit fontScale="92500" lnSpcReduction="10000"/>
          </a:bodyPr>
          <a:lstStyle/>
          <a:p>
            <a:r>
              <a:rPr lang="en-GB" sz="3200" b="0" i="0" dirty="0">
                <a:solidFill>
                  <a:srgbClr val="000000"/>
                </a:solidFill>
                <a:effectLst/>
                <a:latin typeface="Times New Roman" panose="02020603050405020304" pitchFamily="18" charset="0"/>
              </a:rPr>
              <a:t>The Law Commission also makes suggestions for legislation: the Law Commission is a politically independent organisation which reviews and reforms the law.</a:t>
            </a:r>
          </a:p>
          <a:p>
            <a:r>
              <a:rPr lang="en-GB" sz="3200" b="0" i="0" dirty="0">
                <a:solidFill>
                  <a:srgbClr val="0F2A5F"/>
                </a:solidFill>
                <a:effectLst/>
                <a:latin typeface="Times New Roman" panose="02020603050405020304" pitchFamily="18" charset="0"/>
              </a:rPr>
              <a:t>Go to the Law Commission’s website and its list of current projects at </a:t>
            </a:r>
            <a:r>
              <a:rPr lang="en-GB" sz="3200" b="0" i="0" u="none" strike="noStrike" dirty="0">
                <a:effectLst/>
                <a:latin typeface="Times New Roman" panose="02020603050405020304" pitchFamily="18" charset="0"/>
                <a:hlinkClick r:id="rId2"/>
              </a:rPr>
              <a:t>https://www.lawcom.gov.uk/project/</a:t>
            </a:r>
            <a:r>
              <a:rPr lang="en-GB" sz="3200" b="0" i="0" dirty="0">
                <a:solidFill>
                  <a:srgbClr val="0F2A5F"/>
                </a:solidFill>
                <a:effectLst/>
                <a:latin typeface="Times New Roman" panose="02020603050405020304" pitchFamily="18" charset="0"/>
              </a:rPr>
              <a:t>.</a:t>
            </a:r>
            <a:endParaRPr lang="en-GB" dirty="0"/>
          </a:p>
        </p:txBody>
      </p:sp>
      <p:sp>
        <p:nvSpPr>
          <p:cNvPr id="11" name="Rectangle 10">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3" name="Straight Connector 12">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19CD316-64FD-47A2-91EE-89EDAC0AA437}"/>
              </a:ext>
            </a:extLst>
          </p:cNvPr>
          <p:cNvSpPr>
            <a:spLocks noGrp="1"/>
          </p:cNvSpPr>
          <p:nvPr>
            <p:ph type="title"/>
          </p:nvPr>
        </p:nvSpPr>
        <p:spPr>
          <a:xfrm>
            <a:off x="7829658" y="1253067"/>
            <a:ext cx="3371742" cy="4351866"/>
          </a:xfrm>
        </p:spPr>
        <p:txBody>
          <a:bodyPr anchor="ctr">
            <a:normAutofit/>
          </a:bodyPr>
          <a:lstStyle/>
          <a:p>
            <a:r>
              <a:rPr lang="en-US" sz="6600" dirty="0">
                <a:solidFill>
                  <a:schemeClr val="bg1"/>
                </a:solidFill>
              </a:rPr>
              <a:t>Task 2 </a:t>
            </a:r>
            <a:r>
              <a:rPr lang="en-US" dirty="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134184618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4411</Words>
  <Application>Microsoft Office PowerPoint</Application>
  <PresentationFormat>Widescreen</PresentationFormat>
  <Paragraphs>249</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Times New Roman</vt:lpstr>
      <vt:lpstr>Trebuchet MS</vt:lpstr>
      <vt:lpstr>Wingdings 3</vt:lpstr>
      <vt:lpstr>Facet</vt:lpstr>
      <vt:lpstr>Legal Process</vt:lpstr>
      <vt:lpstr>Aims and Outcomes of the Lecture </vt:lpstr>
      <vt:lpstr>Re-Cap</vt:lpstr>
      <vt:lpstr>Delegated Legislation</vt:lpstr>
      <vt:lpstr>Judicial control of delegated legislation</vt:lpstr>
      <vt:lpstr>Delegated Legislation </vt:lpstr>
      <vt:lpstr>Taxation </vt:lpstr>
      <vt:lpstr>Taxation continued </vt:lpstr>
      <vt:lpstr>Parliamentary Committees </vt:lpstr>
      <vt:lpstr>Activity </vt:lpstr>
      <vt:lpstr>Parliamentary Questions</vt:lpstr>
      <vt:lpstr>Reflective Question </vt:lpstr>
      <vt:lpstr>Debates </vt:lpstr>
      <vt:lpstr>Debates continued </vt:lpstr>
      <vt:lpstr>Debates continued</vt:lpstr>
      <vt:lpstr>The Executive </vt:lpstr>
      <vt:lpstr>PowerPoint Presentation</vt:lpstr>
      <vt:lpstr>The Role of the PM</vt:lpstr>
      <vt:lpstr>The Cabinet </vt:lpstr>
      <vt:lpstr>The Cabinet continued</vt:lpstr>
      <vt:lpstr>The Cabinet continued</vt:lpstr>
      <vt:lpstr>Activity </vt:lpstr>
      <vt:lpstr>The Wider Government</vt:lpstr>
      <vt:lpstr>PowerPoint Presentation</vt:lpstr>
      <vt:lpstr>Activity</vt:lpstr>
      <vt:lpstr>Appointment of ministers who are not members of the Commons or Lords</vt:lpstr>
      <vt:lpstr>PowerPoint Presentation</vt:lpstr>
      <vt:lpstr>Reflective Activity</vt:lpstr>
      <vt:lpstr>Civil Servants </vt:lpstr>
      <vt:lpstr>Civil Servants continued</vt:lpstr>
      <vt:lpstr>Civil Servants continued</vt:lpstr>
      <vt:lpstr>The Crown</vt:lpstr>
      <vt:lpstr>Royal Prerogative </vt:lpstr>
      <vt:lpstr>PowerPoint Presentation</vt:lpstr>
      <vt:lpstr>Legislative Prerogative</vt:lpstr>
      <vt:lpstr>Executive Prerogative</vt:lpstr>
      <vt:lpstr>Judicial Prerogative</vt:lpstr>
      <vt:lpstr>PowerPoint Presentation</vt:lpstr>
      <vt:lpstr>PowerPoint Presentation</vt:lpstr>
      <vt:lpstr>The Ministerial Code</vt:lpstr>
      <vt:lpstr>PowerPoint Presentation</vt:lpstr>
      <vt:lpstr>PowerPoint Presentation</vt:lpstr>
      <vt:lpstr>Activity</vt:lpstr>
      <vt:lpstr>Devolution </vt:lpstr>
      <vt:lpstr>Task 1 : Welsh Government </vt:lpstr>
      <vt:lpstr>Task 2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Legal Process</dc:title>
  <dc:creator>Bronwen Williams</dc:creator>
  <cp:lastModifiedBy>Sian Turvey</cp:lastModifiedBy>
  <cp:revision>8</cp:revision>
  <cp:lastPrinted>2020-10-08T09:31:05Z</cp:lastPrinted>
  <dcterms:created xsi:type="dcterms:W3CDTF">2020-10-08T08:52:17Z</dcterms:created>
  <dcterms:modified xsi:type="dcterms:W3CDTF">2022-02-06T10:16:58Z</dcterms:modified>
</cp:coreProperties>
</file>