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FF00FF"/>
    <a:srgbClr val="6666FF"/>
    <a:srgbClr val="FF4FFF"/>
    <a:srgbClr val="FB4C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8D93B3-D5F9-47B9-8A8F-D5264344CEE1}" v="82" dt="2023-02-24T18:56:24.5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2" d="100"/>
          <a:sy n="82" d="100"/>
        </p:scale>
        <p:origin x="25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4T17:19:48.33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618 0 24575,'-1'13'0,"0"-1"0,-1 1 0,0-1 0,-1 0 0,0 1 0,-1-2 0,0 1 0,-1 0 0,0-1 0,-1 0 0,-1 0 0,1 0 0,-17 18 0,-7 4 0,-2 0 0,-55 42 0,26-23 0,18-13 0,-2-2 0,-1-2 0,-1-3 0,-62 32 0,84-49-1365,5-1-5461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4T17:19:49.67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898 0 24575,'-1'6'0,"1"-1"0,-1 0 0,0 0 0,0 1 0,-1-1 0,0 0 0,1 0 0,-2 0 0,1 0 0,-1-1 0,1 1 0,-1-1 0,0 1 0,-1-1 0,1 0 0,-1 0 0,-5 4 0,-9 7 0,-1-1 0,-36 21 0,3-2 0,22-14 0,0-2 0,0-1 0,-2-1 0,0-2 0,-59 17 0,72-24 0,1 2 0,0 0 0,-22 14 0,-35 15 0,17-15-101,5-3-320,1 2-1,-50 28 1,74-32-6405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4T17:19:52.14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603 0 24575,'-1'3'0,"1"-1"0,-1 0 0,1 1 0,-1-1 0,0 0 0,0 1 0,0-1 0,0 0 0,-1 0 0,1 0 0,-1 0 0,1 0 0,-1 0 0,1-1 0,-1 1 0,0 0 0,-3 1 0,-41 28 0,31-22 0,-29 20 0,0 2 0,-60 57 0,50-47 0,41-33 0,2 0 0,-1 1 0,-14 15 0,-7 9-341,-2-1 0,0-2-1,-48 30 1,60-45-6485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24T17:20:46.473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459 0 24575,'-1'3'0,"0"1"0,0-1 0,0 0 0,0 0 0,0 0 0,0 0 0,-1 0 0,1 0 0,-1-1 0,0 1 0,0 0 0,0-1 0,0 1 0,-1-1 0,-3 3 0,-40 31 0,-114 81 0,136-100-151,0 1-1,1 0 0,1 2 0,1 0 1,1 2-1,1 0 0,0 1 1,-22 39-1,30-44-6674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7C173-5631-38F3-D52C-76CB0A4B6D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926CE8-0BC5-A2D6-8522-F48C08CC6E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60D075-F602-3557-6EC9-03CF1888C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32569-78EE-4D15-9D3B-F48587A3ADBA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E6B150-DF99-131B-86DF-2448C42A7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4E82AB-971B-5B5D-F966-FADFC85E6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76774-D3EB-4F76-B0F1-1B90E1261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739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21F8F-1BA2-1F4E-6131-CE44A7455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C90EE-5F3F-DBD8-3323-FFCE38D5E0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84E763-2F5C-857D-8361-D73F298274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32569-78EE-4D15-9D3B-F48587A3ADBA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DCC7A4-69A3-0C2D-8B58-F8A7A01639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DF73FF-38BA-A527-7EC9-0790912AA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76774-D3EB-4F76-B0F1-1B90E1261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698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87447-50A6-90A9-DCC0-131626F49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A58872-18EF-4CF9-43FC-BC77593B08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2A5261-AB37-93C9-7C78-A0B9DB8EE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32569-78EE-4D15-9D3B-F48587A3ADBA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510B1F-83E2-B93E-50D2-6B9D28A45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C1FB0C-F01A-D0AF-9133-51D71510D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76774-D3EB-4F76-B0F1-1B90E1261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908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3FAD3-3515-F6AF-4138-A3ADF0ACB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D02824-4BA3-66FB-9AEC-8AF207C1C4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79744A-917B-0D39-F9AA-94A9E234D5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ECBE6B-ACE4-5E44-F506-4CCE7876B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32569-78EE-4D15-9D3B-F48587A3ADBA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9FA7E4-01D3-DA3D-EC07-5A8D4F216F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18D36B-266E-016D-FDFA-117D442220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76774-D3EB-4F76-B0F1-1B90E1261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740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1A3B1-27EC-A87B-EAFB-AE67A3C2E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A49408-584E-50D7-4D52-1992F99280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7ACD88-78DC-0379-4CD5-FFCE1049DE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CDAED3-237E-6816-5DDC-6EE4C38D50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D7FD0B-0FB3-1489-CA7C-00F1DE00E6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532579-0389-CA95-00B2-CC6E58050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32569-78EE-4D15-9D3B-F48587A3ADBA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98299B6-8042-CA44-AEE8-FB6CEA209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87B185-4C7F-D665-B139-7E5610557E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76774-D3EB-4F76-B0F1-1B90E1261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817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01F38-9524-E2CE-8F86-7EB0680E2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F2A9E6-F61D-1922-5F6C-21B54CA576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32569-78EE-4D15-9D3B-F48587A3ADBA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D819C2-BB30-A6A4-5D94-B8E48D615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2DD352-2DCE-1DE4-A54F-1BC429822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76774-D3EB-4F76-B0F1-1B90E1261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653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DF27DA-BA8F-2719-2D91-EFEA900E4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32569-78EE-4D15-9D3B-F48587A3ADBA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D45DC-CEE2-A399-D204-2177AFAB62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0D59F1-A632-B5D6-C555-F315114F3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76774-D3EB-4F76-B0F1-1B90E1261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599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57056-6293-54BF-FD1F-4F57024A9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DDE8C-CDE8-D203-52AB-AC08A888F0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3BF12B-1C92-6123-506F-9E1DDDACF4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B2207B-1CF5-E803-6E59-793174C9F6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32569-78EE-4D15-9D3B-F48587A3ADBA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01C1-862F-99C3-E0D0-837B2EDF0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174320-2E67-EF2F-DCB7-B38D849F3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76774-D3EB-4F76-B0F1-1B90E1261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417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64171-9FAB-64ED-483C-4C4E81565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85F5F7-2D6B-8129-DDE9-5444D70C57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D6C5AE-BCD5-1E0D-F4B2-1F93F8B41B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8C8C4A-3251-A3CF-13BF-843FC7567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32569-78EE-4D15-9D3B-F48587A3ADBA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F45832-43C1-6F59-4277-8789F88E6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739F4E-D888-7C67-5F97-20CBABBA9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76774-D3EB-4F76-B0F1-1B90E1261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728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EF4DB-692D-0FF1-E119-366281D36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B2EBCB-AF94-C51B-E953-85A88CC0A8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9C7D1-1D5F-0D68-FEBD-EA73A008F5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32569-78EE-4D15-9D3B-F48587A3ADBA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7D0444-A083-8336-9769-C58E5CC53E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96B708-9FDF-43E4-0AA2-6757ADA40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76774-D3EB-4F76-B0F1-1B90E1261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353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AF21B5-561D-A0E2-20A4-B5F87F96FD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B53B49-00A9-0872-ACC5-F73F0DA69E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792F61-FF4D-FE3D-19F0-1195EE5B4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932569-78EE-4D15-9D3B-F48587A3ADBA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5B3725-43B4-889B-26CC-BCEE0A3EC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72F359-3541-E827-0765-2A38ED56D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276774-D3EB-4F76-B0F1-1B90E1261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116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D9F081-3317-80FB-F8FF-BE1D88149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4E296B-A5B2-4739-CE23-9EFD16D61D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9DD1B9-9A6A-D078-E317-36ABE30553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932569-78EE-4D15-9D3B-F48587A3ADBA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475BC7-1300-835C-EF4D-5713016A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C84184-9E7F-26DF-682D-FC49D2340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276774-D3EB-4F76-B0F1-1B90E1261B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29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sedap/4447221149" TargetMode="External"/><Relationship Id="rId13" Type="http://schemas.openxmlformats.org/officeDocument/2006/relationships/image" Target="../media/image6.png"/><Relationship Id="rId18" Type="http://schemas.openxmlformats.org/officeDocument/2006/relationships/customXml" Target="../ink/ink4.xml"/><Relationship Id="rId3" Type="http://schemas.openxmlformats.org/officeDocument/2006/relationships/image" Target="../media/image2.jpg"/><Relationship Id="rId7" Type="http://schemas.openxmlformats.org/officeDocument/2006/relationships/image" Target="../media/image4.jpg"/><Relationship Id="rId12" Type="http://schemas.openxmlformats.org/officeDocument/2006/relationships/customXml" Target="../ink/ink1.xml"/><Relationship Id="rId17" Type="http://schemas.openxmlformats.org/officeDocument/2006/relationships/image" Target="../media/image8.png"/><Relationship Id="rId2" Type="http://schemas.openxmlformats.org/officeDocument/2006/relationships/image" Target="../media/image1.png"/><Relationship Id="rId16" Type="http://schemas.openxmlformats.org/officeDocument/2006/relationships/customXml" Target="../ink/ink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bresciaatavola.it/it/eventi/alla-locanda-primavera-di-rodengo-saiano-paella-e-sangria/" TargetMode="External"/><Relationship Id="rId11" Type="http://schemas.openxmlformats.org/officeDocument/2006/relationships/hyperlink" Target="mailto:slkp@info.ro" TargetMode="External"/><Relationship Id="rId5" Type="http://schemas.openxmlformats.org/officeDocument/2006/relationships/image" Target="../media/image3.jpg"/><Relationship Id="rId15" Type="http://schemas.openxmlformats.org/officeDocument/2006/relationships/image" Target="../media/image7.png"/><Relationship Id="rId10" Type="http://schemas.openxmlformats.org/officeDocument/2006/relationships/hyperlink" Target="https://www.flickr.com/photos/destinacii/5994878128" TargetMode="External"/><Relationship Id="rId19" Type="http://schemas.openxmlformats.org/officeDocument/2006/relationships/image" Target="../media/image9.png"/><Relationship Id="rId4" Type="http://schemas.openxmlformats.org/officeDocument/2006/relationships/hyperlink" Target="https://onemorebiteblog.blogspot.com/2014/05/smokeoilsalt-spanish-seafood-wine-on.html" TargetMode="External"/><Relationship Id="rId9" Type="http://schemas.openxmlformats.org/officeDocument/2006/relationships/image" Target="../media/image5.jpg"/><Relationship Id="rId14" Type="http://schemas.openxmlformats.org/officeDocument/2006/relationships/customXml" Target="../ink/ink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D649161-47C5-FF5B-C918-45D1012C6CA4}"/>
              </a:ext>
            </a:extLst>
          </p:cNvPr>
          <p:cNvSpPr txBox="1"/>
          <p:nvPr/>
        </p:nvSpPr>
        <p:spPr>
          <a:xfrm>
            <a:off x="1359877" y="1430215"/>
            <a:ext cx="84523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     HOTEL EVENT ADVERTISMENT POSTER </a:t>
            </a:r>
          </a:p>
          <a:p>
            <a:endParaRPr lang="en-GB" dirty="0"/>
          </a:p>
          <a:p>
            <a:r>
              <a:rPr lang="en-GB" dirty="0"/>
              <a:t>Student name : Oana Mihaela Mirauta</a:t>
            </a:r>
          </a:p>
          <a:p>
            <a:r>
              <a:rPr lang="en-GB" dirty="0"/>
              <a:t>Student number : 2124122</a:t>
            </a:r>
          </a:p>
        </p:txBody>
      </p:sp>
    </p:spTree>
    <p:extLst>
      <p:ext uri="{BB962C8B-B14F-4D97-AF65-F5344CB8AC3E}">
        <p14:creationId xmlns:p14="http://schemas.microsoft.com/office/powerpoint/2010/main" val="2615002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extBox 41">
            <a:extLst>
              <a:ext uri="{FF2B5EF4-FFF2-40B4-BE49-F238E27FC236}">
                <a16:creationId xmlns:a16="http://schemas.microsoft.com/office/drawing/2014/main" id="{D9E06717-3E66-E80A-2967-F7C9455430B0}"/>
              </a:ext>
            </a:extLst>
          </p:cNvPr>
          <p:cNvSpPr txBox="1"/>
          <p:nvPr/>
        </p:nvSpPr>
        <p:spPr>
          <a:xfrm>
            <a:off x="515815" y="18073"/>
            <a:ext cx="4273534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en-US" b="1" dirty="0">
                <a:ln/>
                <a:solidFill>
                  <a:schemeClr val="tx1">
                    <a:lumMod val="95000"/>
                    <a:lumOff val="5000"/>
                  </a:schemeClr>
                </a:solidFill>
              </a:rPr>
              <a:t>****</a:t>
            </a:r>
            <a:r>
              <a:rPr lang="en-US" b="1" dirty="0">
                <a:ln/>
                <a:solidFill>
                  <a:schemeClr val="tx1">
                    <a:lumMod val="95000"/>
                    <a:lumOff val="5000"/>
                  </a:schemeClr>
                </a:solidFill>
                <a:latin typeface="Baguet Script" panose="00000500000000000000" pitchFamily="2" charset="0"/>
              </a:rPr>
              <a:t>HOTEL  SILKEN PUERTA </a:t>
            </a:r>
            <a:endParaRPr lang="en-US" sz="1800" b="1" cap="none" spc="0" dirty="0">
              <a:ln/>
              <a:solidFill>
                <a:schemeClr val="tx1">
                  <a:lumMod val="95000"/>
                  <a:lumOff val="5000"/>
                </a:schemeClr>
              </a:solidFill>
              <a:effectLst/>
              <a:latin typeface="Baguet Script" panose="00000500000000000000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AE195A-ED0F-9000-A5B9-C9301D9DBF23}"/>
              </a:ext>
            </a:extLst>
          </p:cNvPr>
          <p:cNvSpPr txBox="1"/>
          <p:nvPr/>
        </p:nvSpPr>
        <p:spPr>
          <a:xfrm>
            <a:off x="6866053" y="18073"/>
            <a:ext cx="3565797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Baguet Script" panose="00000500000000000000" pitchFamily="2" charset="0"/>
              </a:rPr>
              <a:t>OFERTA ESPECIAL  DEL  SEMANA  PARA  FALLAS         FESTIVAL</a:t>
            </a:r>
          </a:p>
          <a:p>
            <a:pPr algn="ctr"/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aguet Script" panose="00000500000000000000" pitchFamily="2" charset="0"/>
              </a:rPr>
              <a:t>1 </a:t>
            </a:r>
            <a:r>
              <a:rPr lang="en-GB" dirty="0" err="1">
                <a:solidFill>
                  <a:schemeClr val="accent6">
                    <a:lumMod val="75000"/>
                  </a:schemeClr>
                </a:solidFill>
                <a:latin typeface="Baguet Script" panose="00000500000000000000" pitchFamily="2" charset="0"/>
              </a:rPr>
              <a:t>Marzo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aguet Script" panose="00000500000000000000" pitchFamily="2" charset="0"/>
              </a:rPr>
              <a:t> -19 </a:t>
            </a:r>
            <a:r>
              <a:rPr lang="en-GB" dirty="0" err="1">
                <a:solidFill>
                  <a:schemeClr val="accent6">
                    <a:lumMod val="75000"/>
                  </a:schemeClr>
                </a:solidFill>
                <a:latin typeface="Baguet Script" panose="00000500000000000000" pitchFamily="2" charset="0"/>
              </a:rPr>
              <a:t>Marzo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  <a:latin typeface="Baguet Script" panose="00000500000000000000" pitchFamily="2" charset="0"/>
              </a:rPr>
              <a:t> 2023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BBC4608-20CD-C03A-C41A-AB9C1BB6CB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23669" y="-1"/>
            <a:ext cx="2156865" cy="3243169"/>
          </a:xfrm>
          <a:prstGeom prst="rect">
            <a:avLst/>
          </a:prstGeom>
        </p:spPr>
      </p:pic>
      <p:pic>
        <p:nvPicPr>
          <p:cNvPr id="11" name="Picture 10" descr="A bowl of food&#10;&#10;Description automatically generated with medium confidence">
            <a:extLst>
              <a:ext uri="{FF2B5EF4-FFF2-40B4-BE49-F238E27FC236}">
                <a16:creationId xmlns:a16="http://schemas.microsoft.com/office/drawing/2014/main" id="{2AC9958E-B458-B4DD-23C2-E102D11636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298300" y="573301"/>
            <a:ext cx="1377614" cy="1322509"/>
          </a:xfrm>
          <a:prstGeom prst="rect">
            <a:avLst/>
          </a:prstGeom>
        </p:spPr>
      </p:pic>
      <p:pic>
        <p:nvPicPr>
          <p:cNvPr id="26" name="Picture 25" descr="A picture containing food, plate, dish, paella&#10;&#10;Description automatically generated">
            <a:extLst>
              <a:ext uri="{FF2B5EF4-FFF2-40B4-BE49-F238E27FC236}">
                <a16:creationId xmlns:a16="http://schemas.microsoft.com/office/drawing/2014/main" id="{67AEF216-56A4-F8AE-78BC-DE34D22864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209607" y="2874570"/>
            <a:ext cx="1515097" cy="1010786"/>
          </a:xfrm>
          <a:prstGeom prst="rect">
            <a:avLst/>
          </a:prstGeom>
        </p:spPr>
      </p:pic>
      <p:pic>
        <p:nvPicPr>
          <p:cNvPr id="32" name="Picture 31" descr="A bar with many bottles of alcohol&#10;&#10;Description automatically generated with medium confidence">
            <a:extLst>
              <a:ext uri="{FF2B5EF4-FFF2-40B4-BE49-F238E27FC236}">
                <a16:creationId xmlns:a16="http://schemas.microsoft.com/office/drawing/2014/main" id="{A2FA0EC7-AE54-6C14-E98E-6C0CCFCE1CC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3775102" y="5745413"/>
            <a:ext cx="1515439" cy="1010786"/>
          </a:xfrm>
          <a:prstGeom prst="rect">
            <a:avLst/>
          </a:prstGeom>
        </p:spPr>
      </p:pic>
      <p:pic>
        <p:nvPicPr>
          <p:cNvPr id="35" name="Picture 34" descr="A picture containing water, outdoor, building, night&#10;&#10;Description automatically generated">
            <a:extLst>
              <a:ext uri="{FF2B5EF4-FFF2-40B4-BE49-F238E27FC236}">
                <a16:creationId xmlns:a16="http://schemas.microsoft.com/office/drawing/2014/main" id="{68FF5CFD-FA4E-1217-6147-67E5BC270A7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5058452" y="101801"/>
            <a:ext cx="2196390" cy="1647292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4D2FF5DB-102C-588D-76D4-17180AA17381}"/>
              </a:ext>
            </a:extLst>
          </p:cNvPr>
          <p:cNvSpPr txBox="1"/>
          <p:nvPr/>
        </p:nvSpPr>
        <p:spPr>
          <a:xfrm>
            <a:off x="88211" y="354597"/>
            <a:ext cx="476598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9933"/>
                </a:solidFill>
                <a:latin typeface="Baguet Script" panose="00000500000000000000" pitchFamily="2" charset="0"/>
              </a:rPr>
              <a:t>LA CARTA:</a:t>
            </a:r>
          </a:p>
          <a:p>
            <a:endParaRPr lang="en-GB" sz="1600" dirty="0">
              <a:solidFill>
                <a:schemeClr val="accent4"/>
              </a:solidFill>
              <a:latin typeface="Baguet Script" panose="00000500000000000000" pitchFamily="2" charset="0"/>
            </a:endParaRPr>
          </a:p>
          <a:p>
            <a:r>
              <a:rPr lang="en-GB" dirty="0">
                <a:solidFill>
                  <a:srgbClr val="FFC000"/>
                </a:solidFill>
                <a:latin typeface="Baguet Script" panose="00000500000000000000" pitchFamily="2" charset="0"/>
              </a:rPr>
              <a:t>DE PRIMERO :</a:t>
            </a:r>
          </a:p>
          <a:p>
            <a:r>
              <a:rPr lang="en-GB" sz="1600" dirty="0">
                <a:solidFill>
                  <a:srgbClr val="FFC000"/>
                </a:solidFill>
                <a:latin typeface="Baguet Script" panose="00000500000000000000" pitchFamily="2" charset="0"/>
              </a:rPr>
              <a:t>GAZPACHO …£5</a:t>
            </a:r>
          </a:p>
          <a:p>
            <a:r>
              <a:rPr lang="en-GB" sz="1600" dirty="0">
                <a:solidFill>
                  <a:srgbClr val="FFC000"/>
                </a:solidFill>
                <a:latin typeface="Baguet Script" panose="00000500000000000000" pitchFamily="2" charset="0"/>
              </a:rPr>
              <a:t>SOPA E CARACOL …£5</a:t>
            </a:r>
          </a:p>
          <a:p>
            <a:r>
              <a:rPr lang="en-GB" sz="1600" dirty="0">
                <a:solidFill>
                  <a:srgbClr val="FFC000"/>
                </a:solidFill>
                <a:latin typeface="Baguet Script" panose="00000500000000000000" pitchFamily="2" charset="0"/>
              </a:rPr>
              <a:t>CALAMARES ….£7</a:t>
            </a:r>
          </a:p>
          <a:p>
            <a:r>
              <a:rPr lang="en-GB" sz="1600" dirty="0">
                <a:solidFill>
                  <a:srgbClr val="FFC000"/>
                </a:solidFill>
                <a:latin typeface="Baguet Script" panose="00000500000000000000" pitchFamily="2" charset="0"/>
              </a:rPr>
              <a:t>PAN CON ALI OLI…£7</a:t>
            </a:r>
          </a:p>
          <a:p>
            <a:r>
              <a:rPr lang="en-GB" sz="1600" dirty="0">
                <a:solidFill>
                  <a:srgbClr val="FFC000"/>
                </a:solidFill>
                <a:latin typeface="Baguet Script" panose="00000500000000000000" pitchFamily="2" charset="0"/>
              </a:rPr>
              <a:t>TORTILLA DE PATATAS Y ALACACHFOS CON OIMIENTOS DE PIQUILLIO ..£9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A45EE8-F2D5-2036-8640-9915778F714C}"/>
              </a:ext>
            </a:extLst>
          </p:cNvPr>
          <p:cNvSpPr txBox="1"/>
          <p:nvPr/>
        </p:nvSpPr>
        <p:spPr>
          <a:xfrm>
            <a:off x="65835" y="4566514"/>
            <a:ext cx="3449771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00FF"/>
                </a:solidFill>
              </a:rPr>
              <a:t> </a:t>
            </a:r>
            <a:r>
              <a:rPr lang="en-GB" sz="2000" dirty="0">
                <a:solidFill>
                  <a:srgbClr val="FF00FF"/>
                </a:solidFill>
                <a:latin typeface="Baguet Script" panose="00000500000000000000" pitchFamily="2" charset="0"/>
              </a:rPr>
              <a:t>DE POSTRE:</a:t>
            </a:r>
          </a:p>
          <a:p>
            <a:r>
              <a:rPr lang="en-GB" dirty="0" err="1">
                <a:solidFill>
                  <a:srgbClr val="FF00FF"/>
                </a:solidFill>
                <a:latin typeface="Baguet Script" panose="00000500000000000000" pitchFamily="2" charset="0"/>
              </a:rPr>
              <a:t>Buñuelos</a:t>
            </a:r>
            <a:r>
              <a:rPr lang="en-GB" dirty="0">
                <a:solidFill>
                  <a:srgbClr val="FF00FF"/>
                </a:solidFill>
                <a:latin typeface="Baguet Script" panose="00000500000000000000" pitchFamily="2" charset="0"/>
              </a:rPr>
              <a:t> de calabaza …£4</a:t>
            </a:r>
          </a:p>
          <a:p>
            <a:r>
              <a:rPr lang="en-GB" dirty="0" err="1">
                <a:solidFill>
                  <a:srgbClr val="FF00FF"/>
                </a:solidFill>
                <a:latin typeface="Baguet Script" panose="00000500000000000000" pitchFamily="2" charset="0"/>
              </a:rPr>
              <a:t>Churos</a:t>
            </a:r>
            <a:r>
              <a:rPr lang="en-GB" dirty="0">
                <a:solidFill>
                  <a:srgbClr val="FF00FF"/>
                </a:solidFill>
                <a:latin typeface="Baguet Script" panose="00000500000000000000" pitchFamily="2" charset="0"/>
              </a:rPr>
              <a:t> and chocolate …£5</a:t>
            </a:r>
          </a:p>
          <a:p>
            <a:r>
              <a:rPr lang="en-GB" dirty="0">
                <a:solidFill>
                  <a:srgbClr val="FF00FF"/>
                </a:solidFill>
                <a:latin typeface="Baguet Script" panose="00000500000000000000" pitchFamily="2" charset="0"/>
              </a:rPr>
              <a:t>Crema </a:t>
            </a:r>
            <a:r>
              <a:rPr lang="en-GB" dirty="0" err="1">
                <a:solidFill>
                  <a:srgbClr val="FF00FF"/>
                </a:solidFill>
                <a:latin typeface="Baguet Script" panose="00000500000000000000" pitchFamily="2" charset="0"/>
              </a:rPr>
              <a:t>Catalana</a:t>
            </a:r>
            <a:r>
              <a:rPr lang="en-GB" dirty="0">
                <a:solidFill>
                  <a:srgbClr val="FF00FF"/>
                </a:solidFill>
                <a:latin typeface="Baguet Script" panose="00000500000000000000" pitchFamily="2" charset="0"/>
              </a:rPr>
              <a:t> ….£5</a:t>
            </a:r>
          </a:p>
          <a:p>
            <a:r>
              <a:rPr lang="en-GB" dirty="0" err="1">
                <a:solidFill>
                  <a:srgbClr val="FF00FF"/>
                </a:solidFill>
                <a:latin typeface="Baguet Script" panose="00000500000000000000" pitchFamily="2" charset="0"/>
              </a:rPr>
              <a:t>Tarta</a:t>
            </a:r>
            <a:r>
              <a:rPr lang="en-GB" dirty="0">
                <a:solidFill>
                  <a:srgbClr val="FF00FF"/>
                </a:solidFill>
                <a:latin typeface="Baguet Script" panose="00000500000000000000" pitchFamily="2" charset="0"/>
              </a:rPr>
              <a:t> de Santiago …£4</a:t>
            </a:r>
          </a:p>
          <a:p>
            <a:r>
              <a:rPr lang="en-GB" dirty="0" err="1">
                <a:solidFill>
                  <a:srgbClr val="FF00FF"/>
                </a:solidFill>
                <a:latin typeface="Baguet Script" panose="00000500000000000000" pitchFamily="2" charset="0"/>
              </a:rPr>
              <a:t>Tarta</a:t>
            </a:r>
            <a:r>
              <a:rPr lang="en-GB" dirty="0">
                <a:solidFill>
                  <a:srgbClr val="FF00FF"/>
                </a:solidFill>
                <a:latin typeface="Baguet Script" panose="00000500000000000000" pitchFamily="2" charset="0"/>
              </a:rPr>
              <a:t> de Queso …£4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41A71C-4108-DD9E-4BAC-2D09EA3B1CAF}"/>
              </a:ext>
            </a:extLst>
          </p:cNvPr>
          <p:cNvSpPr txBox="1"/>
          <p:nvPr/>
        </p:nvSpPr>
        <p:spPr>
          <a:xfrm>
            <a:off x="2891027" y="4551956"/>
            <a:ext cx="163067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FF"/>
                </a:solidFill>
                <a:latin typeface="Algerian" panose="04020705040A02060702" pitchFamily="82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Baguet Script" panose="00000500000000000000" pitchFamily="2" charset="0"/>
              </a:rPr>
              <a:t>BODEGA</a:t>
            </a:r>
          </a:p>
          <a:p>
            <a:r>
              <a:rPr lang="en-GB" dirty="0" err="1">
                <a:solidFill>
                  <a:srgbClr val="FF00FF"/>
                </a:solidFill>
                <a:latin typeface="Baguet Script" panose="00000500000000000000" pitchFamily="2" charset="0"/>
              </a:rPr>
              <a:t>Cocteles</a:t>
            </a:r>
            <a:r>
              <a:rPr lang="en-GB" dirty="0">
                <a:solidFill>
                  <a:srgbClr val="FF00FF"/>
                </a:solidFill>
                <a:latin typeface="Baguet Script" panose="00000500000000000000" pitchFamily="2" charset="0"/>
              </a:rPr>
              <a:t> </a:t>
            </a:r>
          </a:p>
          <a:p>
            <a:r>
              <a:rPr lang="en-GB" dirty="0">
                <a:solidFill>
                  <a:srgbClr val="FF00FF"/>
                </a:solidFill>
                <a:latin typeface="Baguet Script" panose="00000500000000000000" pitchFamily="2" charset="0"/>
              </a:rPr>
              <a:t>Vino </a:t>
            </a:r>
            <a:r>
              <a:rPr lang="en-GB" dirty="0" err="1">
                <a:solidFill>
                  <a:srgbClr val="FF00FF"/>
                </a:solidFill>
                <a:latin typeface="Baguet Script" panose="00000500000000000000" pitchFamily="2" charset="0"/>
              </a:rPr>
              <a:t>albo</a:t>
            </a:r>
            <a:endParaRPr lang="en-GB" dirty="0">
              <a:solidFill>
                <a:srgbClr val="FF00FF"/>
              </a:solidFill>
              <a:latin typeface="Baguet Script" panose="00000500000000000000" pitchFamily="2" charset="0"/>
            </a:endParaRPr>
          </a:p>
          <a:p>
            <a:r>
              <a:rPr lang="en-GB" dirty="0">
                <a:solidFill>
                  <a:srgbClr val="FF00FF"/>
                </a:solidFill>
                <a:latin typeface="Baguet Script" panose="00000500000000000000" pitchFamily="2" charset="0"/>
              </a:rPr>
              <a:t>Vino </a:t>
            </a:r>
            <a:r>
              <a:rPr lang="en-GB" dirty="0" err="1">
                <a:solidFill>
                  <a:srgbClr val="FF00FF"/>
                </a:solidFill>
                <a:latin typeface="Baguet Script" panose="00000500000000000000" pitchFamily="2" charset="0"/>
              </a:rPr>
              <a:t>blanco</a:t>
            </a:r>
            <a:endParaRPr lang="en-GB" dirty="0">
              <a:solidFill>
                <a:srgbClr val="FF00FF"/>
              </a:solidFill>
              <a:latin typeface="Baguet Script" panose="00000500000000000000" pitchFamily="2" charset="0"/>
            </a:endParaRPr>
          </a:p>
          <a:p>
            <a:r>
              <a:rPr lang="en-GB" dirty="0">
                <a:solidFill>
                  <a:srgbClr val="FF00FF"/>
                </a:solidFill>
                <a:latin typeface="Baguet Script" panose="00000500000000000000" pitchFamily="2" charset="0"/>
              </a:rPr>
              <a:t>Whisky</a:t>
            </a:r>
          </a:p>
          <a:p>
            <a:r>
              <a:rPr lang="en-GB" dirty="0">
                <a:solidFill>
                  <a:srgbClr val="FF00FF"/>
                </a:solidFill>
                <a:latin typeface="Baguet Script" panose="00000500000000000000" pitchFamily="2" charset="0"/>
              </a:rPr>
              <a:t>Café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1F9B1F-7611-EFE5-FB62-D88FDD4B3064}"/>
              </a:ext>
            </a:extLst>
          </p:cNvPr>
          <p:cNvSpPr txBox="1"/>
          <p:nvPr/>
        </p:nvSpPr>
        <p:spPr>
          <a:xfrm>
            <a:off x="88211" y="2580655"/>
            <a:ext cx="497024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rgbClr val="FFC000"/>
                </a:solidFill>
                <a:latin typeface="Baguet Script" panose="00000500000000000000" pitchFamily="2" charset="0"/>
              </a:rPr>
              <a:t>DE SECONDO :</a:t>
            </a:r>
          </a:p>
          <a:p>
            <a:r>
              <a:rPr lang="en-GB" dirty="0">
                <a:solidFill>
                  <a:srgbClr val="FFC000"/>
                </a:solidFill>
                <a:latin typeface="Baguet Script" panose="00000500000000000000" pitchFamily="2" charset="0"/>
              </a:rPr>
              <a:t>PAELLA VALENCIANA …£8</a:t>
            </a:r>
          </a:p>
          <a:p>
            <a:r>
              <a:rPr lang="en-GB" dirty="0">
                <a:solidFill>
                  <a:srgbClr val="FFC000"/>
                </a:solidFill>
                <a:latin typeface="Baguet Script" panose="00000500000000000000" pitchFamily="2" charset="0"/>
              </a:rPr>
              <a:t>ARROZ LALDOSO CON BOGAVANTE …£7</a:t>
            </a:r>
          </a:p>
          <a:p>
            <a:r>
              <a:rPr lang="en-GB" dirty="0">
                <a:solidFill>
                  <a:srgbClr val="FFC000"/>
                </a:solidFill>
                <a:latin typeface="Baguet Script" panose="00000500000000000000" pitchFamily="2" charset="0"/>
              </a:rPr>
              <a:t>ALBONDIGAS ….£11</a:t>
            </a:r>
          </a:p>
          <a:p>
            <a:r>
              <a:rPr lang="en-GB" dirty="0">
                <a:solidFill>
                  <a:srgbClr val="FFC000"/>
                </a:solidFill>
                <a:latin typeface="Baguet Script" panose="00000500000000000000" pitchFamily="2" charset="0"/>
              </a:rPr>
              <a:t>ESCALOPE DE TERNERA A LA PLANCHA …£10</a:t>
            </a:r>
          </a:p>
          <a:p>
            <a:r>
              <a:rPr lang="en-GB" dirty="0">
                <a:solidFill>
                  <a:srgbClr val="FFC000"/>
                </a:solidFill>
                <a:latin typeface="Baguet Script" panose="00000500000000000000" pitchFamily="2" charset="0"/>
              </a:rPr>
              <a:t>POLLO A LA PARILLA ….£9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939809-CDEA-84D4-59E5-7D0292D38587}"/>
              </a:ext>
            </a:extLst>
          </p:cNvPr>
          <p:cNvSpPr txBox="1"/>
          <p:nvPr/>
        </p:nvSpPr>
        <p:spPr>
          <a:xfrm>
            <a:off x="7385181" y="1211844"/>
            <a:ext cx="271206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6666FF"/>
                </a:solidFill>
                <a:latin typeface="Baguet Script" panose="00000500000000000000" pitchFamily="2" charset="0"/>
              </a:rPr>
              <a:t>LA OFERTA INCLUYE:</a:t>
            </a:r>
          </a:p>
          <a:p>
            <a:r>
              <a:rPr lang="en-GB" dirty="0" err="1">
                <a:solidFill>
                  <a:srgbClr val="6666FF"/>
                </a:solidFill>
                <a:latin typeface="Baguet Script" panose="00000500000000000000" pitchFamily="2" charset="0"/>
                <a:cs typeface="Arabic Typesetting" panose="020B0604020202020204" pitchFamily="66" charset="-78"/>
              </a:rPr>
              <a:t>Estacionamiento</a:t>
            </a:r>
            <a:r>
              <a:rPr lang="en-GB" dirty="0">
                <a:solidFill>
                  <a:srgbClr val="6666FF"/>
                </a:solidFill>
                <a:latin typeface="Baguet Script" panose="00000500000000000000" pitchFamily="2" charset="0"/>
                <a:cs typeface="Arabic Typesetting" panose="020B0604020202020204" pitchFamily="66" charset="-78"/>
              </a:rPr>
              <a:t> gratis, </a:t>
            </a:r>
            <a:r>
              <a:rPr lang="en-GB" dirty="0" err="1">
                <a:solidFill>
                  <a:srgbClr val="6666FF"/>
                </a:solidFill>
                <a:latin typeface="Baguet Script" panose="00000500000000000000" pitchFamily="2" charset="0"/>
                <a:cs typeface="Arabic Typesetting" panose="020B0604020202020204" pitchFamily="66" charset="-78"/>
              </a:rPr>
              <a:t>wifi</a:t>
            </a:r>
            <a:r>
              <a:rPr lang="en-GB" dirty="0">
                <a:solidFill>
                  <a:srgbClr val="6666FF"/>
                </a:solidFill>
                <a:latin typeface="Baguet Script" panose="00000500000000000000" pitchFamily="2" charset="0"/>
                <a:cs typeface="Arabic Typesetting" panose="020B0604020202020204" pitchFamily="66" charset="-78"/>
              </a:rPr>
              <a:t>, piscina, double </a:t>
            </a:r>
            <a:r>
              <a:rPr lang="en-GB" dirty="0" err="1">
                <a:solidFill>
                  <a:srgbClr val="6666FF"/>
                </a:solidFill>
                <a:latin typeface="Baguet Script" panose="00000500000000000000" pitchFamily="2" charset="0"/>
                <a:cs typeface="Arabic Typesetting" panose="020B0604020202020204" pitchFamily="66" charset="-78"/>
              </a:rPr>
              <a:t>habitacion</a:t>
            </a:r>
            <a:r>
              <a:rPr lang="en-GB" dirty="0">
                <a:solidFill>
                  <a:srgbClr val="6666FF"/>
                </a:solidFill>
                <a:latin typeface="Baguet Script" panose="00000500000000000000" pitchFamily="2" charset="0"/>
                <a:cs typeface="Arabic Typesetting" panose="020B0604020202020204" pitchFamily="66" charset="-78"/>
              </a:rPr>
              <a:t> con jacuzzi, double </a:t>
            </a:r>
            <a:r>
              <a:rPr lang="en-GB" dirty="0" err="1">
                <a:solidFill>
                  <a:srgbClr val="6666FF"/>
                </a:solidFill>
                <a:latin typeface="Baguet Script" panose="00000500000000000000" pitchFamily="2" charset="0"/>
                <a:cs typeface="Arabic Typesetting" panose="020B0604020202020204" pitchFamily="66" charset="-78"/>
              </a:rPr>
              <a:t>habitacion</a:t>
            </a:r>
            <a:r>
              <a:rPr lang="en-GB" dirty="0">
                <a:solidFill>
                  <a:srgbClr val="6666FF"/>
                </a:solidFill>
                <a:latin typeface="Baguet Script" panose="00000500000000000000" pitchFamily="2" charset="0"/>
                <a:cs typeface="Arabic Typesetting" panose="020B0604020202020204" pitchFamily="66" charset="-78"/>
              </a:rPr>
              <a:t> familiar, </a:t>
            </a:r>
            <a:r>
              <a:rPr lang="en-GB" dirty="0" err="1">
                <a:solidFill>
                  <a:srgbClr val="6666FF"/>
                </a:solidFill>
                <a:latin typeface="Baguet Script" panose="00000500000000000000" pitchFamily="2" charset="0"/>
                <a:cs typeface="Arabic Typesetting" panose="020B0604020202020204" pitchFamily="66" charset="-78"/>
              </a:rPr>
              <a:t>niños</a:t>
            </a:r>
            <a:r>
              <a:rPr lang="en-GB" dirty="0">
                <a:solidFill>
                  <a:srgbClr val="6666FF"/>
                </a:solidFill>
                <a:latin typeface="Baguet Script" panose="00000500000000000000" pitchFamily="2" charset="0"/>
                <a:cs typeface="Arabic Typesetting" panose="020B0604020202020204" pitchFamily="66" charset="-78"/>
              </a:rPr>
              <a:t> </a:t>
            </a:r>
            <a:r>
              <a:rPr lang="en-GB" dirty="0" err="1">
                <a:solidFill>
                  <a:srgbClr val="6666FF"/>
                </a:solidFill>
                <a:latin typeface="Baguet Script" panose="00000500000000000000" pitchFamily="2" charset="0"/>
                <a:cs typeface="Arabic Typesetting" panose="020B0604020202020204" pitchFamily="66" charset="-78"/>
              </a:rPr>
              <a:t>tiene</a:t>
            </a:r>
            <a:r>
              <a:rPr lang="en-GB" dirty="0">
                <a:solidFill>
                  <a:srgbClr val="6666FF"/>
                </a:solidFill>
                <a:latin typeface="Baguet Script" panose="00000500000000000000" pitchFamily="2" charset="0"/>
                <a:cs typeface="Arabic Typesetting" panose="020B0604020202020204" pitchFamily="66" charset="-78"/>
              </a:rPr>
              <a:t> la comida gratis.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FA19D5-749D-B14B-758C-5020D8780702}"/>
              </a:ext>
            </a:extLst>
          </p:cNvPr>
          <p:cNvSpPr txBox="1"/>
          <p:nvPr/>
        </p:nvSpPr>
        <p:spPr>
          <a:xfrm>
            <a:off x="6999752" y="3983251"/>
            <a:ext cx="5126413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err="1">
                <a:solidFill>
                  <a:srgbClr val="FFC000"/>
                </a:solidFill>
                <a:latin typeface="Baguet Script" panose="00000500000000000000" pitchFamily="2" charset="0"/>
              </a:rPr>
              <a:t>Precio</a:t>
            </a:r>
            <a:r>
              <a:rPr lang="en-GB" sz="2000" dirty="0">
                <a:solidFill>
                  <a:srgbClr val="FFC000"/>
                </a:solidFill>
                <a:latin typeface="Baguet Script" panose="00000500000000000000" pitchFamily="2" charset="0"/>
              </a:rPr>
              <a:t> de la </a:t>
            </a:r>
            <a:r>
              <a:rPr lang="en-GB" sz="2000" dirty="0" err="1">
                <a:solidFill>
                  <a:srgbClr val="FFC000"/>
                </a:solidFill>
                <a:latin typeface="Baguet Script" panose="00000500000000000000" pitchFamily="2" charset="0"/>
              </a:rPr>
              <a:t>habitación</a:t>
            </a:r>
            <a:r>
              <a:rPr lang="en-GB" sz="2000" dirty="0">
                <a:solidFill>
                  <a:srgbClr val="FFC000"/>
                </a:solidFill>
                <a:latin typeface="Baguet Script" panose="00000500000000000000" pitchFamily="2" charset="0"/>
              </a:rPr>
              <a:t> </a:t>
            </a:r>
            <a:r>
              <a:rPr lang="en-GB" sz="2000" dirty="0" err="1">
                <a:solidFill>
                  <a:srgbClr val="FFC000"/>
                </a:solidFill>
                <a:latin typeface="Baguet Script" panose="00000500000000000000" pitchFamily="2" charset="0"/>
              </a:rPr>
              <a:t>por</a:t>
            </a:r>
            <a:r>
              <a:rPr lang="en-GB" sz="2000" dirty="0">
                <a:solidFill>
                  <a:srgbClr val="FFC000"/>
                </a:solidFill>
                <a:latin typeface="Baguet Script" panose="00000500000000000000" pitchFamily="2" charset="0"/>
              </a:rPr>
              <a:t> </a:t>
            </a:r>
            <a:r>
              <a:rPr lang="en-GB" sz="2000" dirty="0" err="1">
                <a:solidFill>
                  <a:srgbClr val="FFC000"/>
                </a:solidFill>
                <a:latin typeface="Baguet Script" panose="00000500000000000000" pitchFamily="2" charset="0"/>
              </a:rPr>
              <a:t>noche</a:t>
            </a:r>
            <a:r>
              <a:rPr lang="en-GB" sz="2000" dirty="0">
                <a:solidFill>
                  <a:srgbClr val="FFC000"/>
                </a:solidFill>
                <a:latin typeface="Baguet Script" panose="00000500000000000000" pitchFamily="2" charset="0"/>
              </a:rPr>
              <a:t>:</a:t>
            </a:r>
          </a:p>
          <a:p>
            <a:pPr algn="ctr"/>
            <a:r>
              <a:rPr lang="en-GB" sz="2000" dirty="0">
                <a:solidFill>
                  <a:srgbClr val="FFC000"/>
                </a:solidFill>
                <a:latin typeface="Baguet Script" panose="00000500000000000000" pitchFamily="2" charset="0"/>
              </a:rPr>
              <a:t>      *Double </a:t>
            </a:r>
            <a:r>
              <a:rPr lang="en-GB" sz="2000" dirty="0" err="1">
                <a:solidFill>
                  <a:srgbClr val="FFC000"/>
                </a:solidFill>
                <a:latin typeface="Baguet Script" panose="00000500000000000000" pitchFamily="2" charset="0"/>
              </a:rPr>
              <a:t>habitación</a:t>
            </a:r>
            <a:r>
              <a:rPr lang="en-GB" sz="2000" dirty="0">
                <a:solidFill>
                  <a:srgbClr val="FFC000"/>
                </a:solidFill>
                <a:latin typeface="Baguet Script" panose="00000500000000000000" pitchFamily="2" charset="0"/>
              </a:rPr>
              <a:t> …..£55/£45</a:t>
            </a:r>
          </a:p>
          <a:p>
            <a:pPr algn="ctr"/>
            <a:r>
              <a:rPr lang="en-GB" sz="2000" dirty="0">
                <a:solidFill>
                  <a:srgbClr val="FFC000"/>
                </a:solidFill>
                <a:latin typeface="Baguet Script" panose="00000500000000000000" pitchFamily="2" charset="0"/>
              </a:rPr>
              <a:t>      *Double </a:t>
            </a:r>
            <a:r>
              <a:rPr lang="en-GB" sz="2000" dirty="0" err="1">
                <a:solidFill>
                  <a:srgbClr val="FFC000"/>
                </a:solidFill>
                <a:latin typeface="Baguet Script" panose="00000500000000000000" pitchFamily="2" charset="0"/>
              </a:rPr>
              <a:t>habitación</a:t>
            </a:r>
            <a:r>
              <a:rPr lang="en-GB" sz="2000" dirty="0">
                <a:solidFill>
                  <a:srgbClr val="FFC000"/>
                </a:solidFill>
                <a:latin typeface="Baguet Script" panose="00000500000000000000" pitchFamily="2" charset="0"/>
              </a:rPr>
              <a:t> con jacuzzi …..£85/£75</a:t>
            </a:r>
          </a:p>
          <a:p>
            <a:pPr algn="ctr"/>
            <a:r>
              <a:rPr lang="en-GB" sz="2000" dirty="0">
                <a:solidFill>
                  <a:srgbClr val="FFC000"/>
                </a:solidFill>
                <a:latin typeface="Baguet Script" panose="00000500000000000000" pitchFamily="2" charset="0"/>
              </a:rPr>
              <a:t>      *Double </a:t>
            </a:r>
            <a:r>
              <a:rPr lang="en-GB" sz="2000" dirty="0" err="1">
                <a:solidFill>
                  <a:srgbClr val="FFC000"/>
                </a:solidFill>
                <a:latin typeface="Baguet Script" panose="00000500000000000000" pitchFamily="2" charset="0"/>
              </a:rPr>
              <a:t>habitación</a:t>
            </a:r>
            <a:r>
              <a:rPr lang="en-GB" sz="2000" dirty="0">
                <a:solidFill>
                  <a:srgbClr val="FFC000"/>
                </a:solidFill>
                <a:latin typeface="Baguet Script" panose="00000500000000000000" pitchFamily="2" charset="0"/>
              </a:rPr>
              <a:t> familiar …..£65/£55</a:t>
            </a:r>
          </a:p>
          <a:p>
            <a:pPr algn="ctr"/>
            <a:r>
              <a:rPr lang="en-GB" sz="2000" dirty="0">
                <a:solidFill>
                  <a:srgbClr val="FFC000"/>
                </a:solidFill>
                <a:latin typeface="Baguet Script" panose="00000500000000000000" pitchFamily="2" charset="0"/>
              </a:rPr>
              <a:t>      *</a:t>
            </a:r>
            <a:r>
              <a:rPr lang="en-GB" sz="2000" dirty="0" err="1">
                <a:solidFill>
                  <a:srgbClr val="FFC000"/>
                </a:solidFill>
                <a:latin typeface="Baguet Script" panose="00000500000000000000" pitchFamily="2" charset="0"/>
              </a:rPr>
              <a:t>Habitación</a:t>
            </a:r>
            <a:r>
              <a:rPr lang="en-GB" sz="2000" dirty="0">
                <a:solidFill>
                  <a:srgbClr val="FFC000"/>
                </a:solidFill>
                <a:latin typeface="Baguet Script" panose="00000500000000000000" pitchFamily="2" charset="0"/>
              </a:rPr>
              <a:t> individual ……£45/£40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8C5131-7E6D-C498-79C3-A87541D90BF7}"/>
              </a:ext>
            </a:extLst>
          </p:cNvPr>
          <p:cNvSpPr txBox="1"/>
          <p:nvPr/>
        </p:nvSpPr>
        <p:spPr>
          <a:xfrm>
            <a:off x="6600373" y="6406548"/>
            <a:ext cx="69166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masis MT Pro Black" panose="02040A04050005020304" pitchFamily="18" charset="0"/>
              </a:rPr>
              <a:t>Hotel Silken Puerta 19 </a:t>
            </a:r>
            <a:r>
              <a:rPr lang="en-GB" sz="1200" dirty="0" err="1">
                <a:latin typeface="Amasis MT Pro Black" panose="02040A04050005020304" pitchFamily="18" charset="0"/>
              </a:rPr>
              <a:t>Carrer</a:t>
            </a:r>
            <a:r>
              <a:rPr lang="en-GB" sz="1200" dirty="0">
                <a:latin typeface="Amasis MT Pro Black" panose="02040A04050005020304" pitchFamily="18" charset="0"/>
              </a:rPr>
              <a:t> del Mestre 46005 Valencia  </a:t>
            </a:r>
            <a:r>
              <a:rPr lang="en-GB" sz="1200" dirty="0">
                <a:latin typeface="Amasis MT Pro Black" panose="02040A040500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slkp@info.ro</a:t>
            </a:r>
            <a:endParaRPr lang="en-GB" sz="1200" dirty="0">
              <a:latin typeface="Amasis MT Pro Black" panose="02040A04050005020304" pitchFamily="18" charset="0"/>
            </a:endParaRPr>
          </a:p>
          <a:p>
            <a:r>
              <a:rPr lang="en-GB" sz="1200" dirty="0">
                <a:latin typeface="Amasis MT Pro Black" panose="02040A04050005020304" pitchFamily="18" charset="0"/>
              </a:rPr>
              <a:t>01484720405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607F774-D1D5-7E73-C765-7D68A49AEA16}"/>
              </a:ext>
            </a:extLst>
          </p:cNvPr>
          <p:cNvSpPr txBox="1"/>
          <p:nvPr/>
        </p:nvSpPr>
        <p:spPr>
          <a:xfrm>
            <a:off x="7133550" y="5643732"/>
            <a:ext cx="47150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" sz="2000" dirty="0">
                <a:solidFill>
                  <a:srgbClr val="FF0000"/>
                </a:solidFill>
                <a:latin typeface="Baguet Script" panose="00000500000000000000" pitchFamily="2" charset="0"/>
              </a:rPr>
              <a:t>Por 3 </a:t>
            </a:r>
            <a:r>
              <a:rPr lang="es-ES" sz="2000" dirty="0" err="1">
                <a:solidFill>
                  <a:srgbClr val="FF0000"/>
                </a:solidFill>
                <a:latin typeface="Baguet Script" panose="00000500000000000000" pitchFamily="2" charset="0"/>
              </a:rPr>
              <a:t>nochas</a:t>
            </a:r>
            <a:r>
              <a:rPr lang="es-ES" sz="2000" dirty="0">
                <a:solidFill>
                  <a:srgbClr val="FF0000"/>
                </a:solidFill>
                <a:latin typeface="Baguet Script" panose="00000500000000000000" pitchFamily="2" charset="0"/>
              </a:rPr>
              <a:t> de alojamiento, el desayuno está incluido en el precio.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8886C827-2246-2C1E-CFEA-F8D25A4B03E8}"/>
                  </a:ext>
                </a:extLst>
              </p14:cNvPr>
              <p14:cNvContentPartPr/>
              <p14:nvPr/>
            </p14:nvContentPartPr>
            <p14:xfrm>
              <a:off x="11231924" y="4668158"/>
              <a:ext cx="222480" cy="22068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8886C827-2246-2C1E-CFEA-F8D25A4B03E8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11223284" y="4659158"/>
                <a:ext cx="240120" cy="238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4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506ABB2F-D619-A9B6-6087-8B360CD54472}"/>
                  </a:ext>
                </a:extLst>
              </p14:cNvPr>
              <p14:cNvContentPartPr/>
              <p14:nvPr/>
            </p14:nvContentPartPr>
            <p14:xfrm>
              <a:off x="11046524" y="5005118"/>
              <a:ext cx="323280" cy="18252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506ABB2F-D619-A9B6-6087-8B360CD54472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1037884" y="4996118"/>
                <a:ext cx="340920" cy="20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6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3ACC917D-45DE-EA6F-CBC7-F66F26DD8CF9}"/>
                  </a:ext>
                </a:extLst>
              </p14:cNvPr>
              <p14:cNvContentPartPr/>
              <p14:nvPr/>
            </p14:nvContentPartPr>
            <p14:xfrm>
              <a:off x="10839884" y="5317958"/>
              <a:ext cx="217440" cy="17568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3ACC917D-45DE-EA6F-CBC7-F66F26DD8CF9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0830884" y="5308958"/>
                <a:ext cx="235080" cy="193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0916A2AF-6DDB-65BD-58A9-D9AE94EE7FBD}"/>
                  </a:ext>
                </a:extLst>
              </p14:cNvPr>
              <p14:cNvContentPartPr/>
              <p14:nvPr/>
            </p14:nvContentPartPr>
            <p14:xfrm>
              <a:off x="10603004" y="4403558"/>
              <a:ext cx="165240" cy="159120"/>
            </p14:xfrm>
          </p:contentPart>
        </mc:Choice>
        <mc:Fallback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0916A2AF-6DDB-65BD-58A9-D9AE94EE7FBD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10594004" y="4394558"/>
                <a:ext cx="182880" cy="1767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739592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1953</TotalTime>
  <Words>230</Words>
  <Application>Microsoft Office PowerPoint</Application>
  <PresentationFormat>Widescreen</PresentationFormat>
  <Paragraphs>44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Algerian</vt:lpstr>
      <vt:lpstr>Amasis MT Pro Black</vt:lpstr>
      <vt:lpstr>Arial</vt:lpstr>
      <vt:lpstr>Baguet Script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Oana Mirauta</dc:creator>
  <cp:lastModifiedBy>Oana Mirauta</cp:lastModifiedBy>
  <cp:revision>2</cp:revision>
  <dcterms:created xsi:type="dcterms:W3CDTF">2023-02-23T10:27:02Z</dcterms:created>
  <dcterms:modified xsi:type="dcterms:W3CDTF">2023-02-24T19:02:02Z</dcterms:modified>
</cp:coreProperties>
</file>