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82"/>
  </p:notesMasterIdLst>
  <p:sldIdLst>
    <p:sldId id="266" r:id="rId26"/>
    <p:sldId id="271" r:id="rId27"/>
    <p:sldId id="326" r:id="rId28"/>
    <p:sldId id="272" r:id="rId29"/>
    <p:sldId id="322" r:id="rId30"/>
    <p:sldId id="321" r:id="rId31"/>
    <p:sldId id="325" r:id="rId32"/>
    <p:sldId id="328" r:id="rId33"/>
    <p:sldId id="287" r:id="rId34"/>
    <p:sldId id="323" r:id="rId35"/>
    <p:sldId id="284" r:id="rId36"/>
    <p:sldId id="327" r:id="rId37"/>
    <p:sldId id="324" r:id="rId38"/>
    <p:sldId id="289" r:id="rId39"/>
    <p:sldId id="330" r:id="rId40"/>
    <p:sldId id="329" r:id="rId41"/>
    <p:sldId id="331" r:id="rId42"/>
    <p:sldId id="333" r:id="rId43"/>
    <p:sldId id="332" r:id="rId44"/>
    <p:sldId id="285" r:id="rId45"/>
    <p:sldId id="296" r:id="rId46"/>
    <p:sldId id="334" r:id="rId47"/>
    <p:sldId id="345" r:id="rId48"/>
    <p:sldId id="346" r:id="rId49"/>
    <p:sldId id="347" r:id="rId50"/>
    <p:sldId id="348" r:id="rId51"/>
    <p:sldId id="350" r:id="rId52"/>
    <p:sldId id="349" r:id="rId53"/>
    <p:sldId id="351" r:id="rId54"/>
    <p:sldId id="297" r:id="rId55"/>
    <p:sldId id="352" r:id="rId56"/>
    <p:sldId id="338" r:id="rId57"/>
    <p:sldId id="298" r:id="rId58"/>
    <p:sldId id="354" r:id="rId59"/>
    <p:sldId id="353" r:id="rId60"/>
    <p:sldId id="336" r:id="rId61"/>
    <p:sldId id="301" r:id="rId62"/>
    <p:sldId id="302" r:id="rId63"/>
    <p:sldId id="305" r:id="rId64"/>
    <p:sldId id="337" r:id="rId65"/>
    <p:sldId id="339" r:id="rId66"/>
    <p:sldId id="340" r:id="rId67"/>
    <p:sldId id="341" r:id="rId68"/>
    <p:sldId id="307" r:id="rId69"/>
    <p:sldId id="308" r:id="rId70"/>
    <p:sldId id="312" r:id="rId71"/>
    <p:sldId id="355" r:id="rId72"/>
    <p:sldId id="342" r:id="rId73"/>
    <p:sldId id="344" r:id="rId74"/>
    <p:sldId id="316" r:id="rId75"/>
    <p:sldId id="317" r:id="rId76"/>
    <p:sldId id="319" r:id="rId77"/>
    <p:sldId id="304" r:id="rId78"/>
    <p:sldId id="343" r:id="rId79"/>
    <p:sldId id="320" r:id="rId80"/>
    <p:sldId id="295"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E612D2-E6C3-4E3A-BCC7-1B258DD0A778}" v="9" dt="2025-10-07T07:13:43.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03" autoAdjust="0"/>
    <p:restoredTop sz="92354" autoAdjust="0"/>
  </p:normalViewPr>
  <p:slideViewPr>
    <p:cSldViewPr snapToGrid="0">
      <p:cViewPr varScale="1">
        <p:scale>
          <a:sx n="98" d="100"/>
          <a:sy n="98" d="100"/>
        </p:scale>
        <p:origin x="76" y="1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84" Type="http://schemas.openxmlformats.org/officeDocument/2006/relationships/viewProps" Target="viewProps.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7.xml"/><Relationship Id="rId37" Type="http://schemas.openxmlformats.org/officeDocument/2006/relationships/slide" Target="slides/slide12.xml"/><Relationship Id="rId53" Type="http://schemas.openxmlformats.org/officeDocument/2006/relationships/slide" Target="slides/slide28.xml"/><Relationship Id="rId58" Type="http://schemas.openxmlformats.org/officeDocument/2006/relationships/slide" Target="slides/slide33.xml"/><Relationship Id="rId74" Type="http://schemas.openxmlformats.org/officeDocument/2006/relationships/slide" Target="slides/slide49.xml"/><Relationship Id="rId79" Type="http://schemas.openxmlformats.org/officeDocument/2006/relationships/slide" Target="slides/slide54.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slide" Target="slides/slide52.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80" Type="http://schemas.openxmlformats.org/officeDocument/2006/relationships/slide" Target="slides/slide55.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slide" Target="slides/slide50.xml"/><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slide" Target="slides/slide48.xml"/><Relationship Id="rId78" Type="http://schemas.openxmlformats.org/officeDocument/2006/relationships/slide" Target="slides/slide53.xml"/><Relationship Id="rId81" Type="http://schemas.openxmlformats.org/officeDocument/2006/relationships/slide" Target="slides/slide56.xml"/><Relationship Id="rId86"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slide" Target="slides/slide51.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 Id="rId24" Type="http://schemas.openxmlformats.org/officeDocument/2006/relationships/slideMaster" Target="slideMasters/slideMaster21.xml"/><Relationship Id="rId40" Type="http://schemas.openxmlformats.org/officeDocument/2006/relationships/slide" Target="slides/slide15.xml"/><Relationship Id="rId45" Type="http://schemas.openxmlformats.org/officeDocument/2006/relationships/slide" Target="slides/slide20.xml"/><Relationship Id="rId66" Type="http://schemas.openxmlformats.org/officeDocument/2006/relationships/slide" Target="slides/slide41.xml"/><Relationship Id="rId87" Type="http://schemas.microsoft.com/office/2016/11/relationships/changesInfo" Target="changesInfos/changesInfo1.xml"/><Relationship Id="rId61" Type="http://schemas.openxmlformats.org/officeDocument/2006/relationships/slide" Target="slides/slide36.xml"/><Relationship Id="rId8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7AE612D2-E6C3-4E3A-BCC7-1B258DD0A778}"/>
    <pc:docChg chg="undo custSel addSld delSld modSld sldOrd">
      <pc:chgData name="Mark Huntly" userId="2f894ec6-1403-4f17-b28b-5f1f7519461e" providerId="ADAL" clId="{7AE612D2-E6C3-4E3A-BCC7-1B258DD0A778}" dt="2025-10-07T07:17:52.332" v="397" actId="20577"/>
      <pc:docMkLst>
        <pc:docMk/>
      </pc:docMkLst>
      <pc:sldChg chg="modSp mod">
        <pc:chgData name="Mark Huntly" userId="2f894ec6-1403-4f17-b28b-5f1f7519461e" providerId="ADAL" clId="{7AE612D2-E6C3-4E3A-BCC7-1B258DD0A778}" dt="2025-10-06T21:41:41.816" v="99" actId="20577"/>
        <pc:sldMkLst>
          <pc:docMk/>
          <pc:sldMk cId="3260889807" sldId="296"/>
        </pc:sldMkLst>
        <pc:spChg chg="mod">
          <ac:chgData name="Mark Huntly" userId="2f894ec6-1403-4f17-b28b-5f1f7519461e" providerId="ADAL" clId="{7AE612D2-E6C3-4E3A-BCC7-1B258DD0A778}" dt="2025-10-06T21:41:41.816" v="99" actId="20577"/>
          <ac:spMkLst>
            <pc:docMk/>
            <pc:sldMk cId="3260889807" sldId="296"/>
            <ac:spMk id="6" creationId="{3D67E093-E177-5747-6FF5-783CA731212A}"/>
          </ac:spMkLst>
        </pc:spChg>
      </pc:sldChg>
      <pc:sldChg chg="addSp modSp mod">
        <pc:chgData name="Mark Huntly" userId="2f894ec6-1403-4f17-b28b-5f1f7519461e" providerId="ADAL" clId="{7AE612D2-E6C3-4E3A-BCC7-1B258DD0A778}" dt="2025-10-06T21:46:28.751" v="115"/>
        <pc:sldMkLst>
          <pc:docMk/>
          <pc:sldMk cId="3488841828" sldId="297"/>
        </pc:sldMkLst>
        <pc:spChg chg="mod">
          <ac:chgData name="Mark Huntly" userId="2f894ec6-1403-4f17-b28b-5f1f7519461e" providerId="ADAL" clId="{7AE612D2-E6C3-4E3A-BCC7-1B258DD0A778}" dt="2025-10-06T21:46:28.751" v="115"/>
          <ac:spMkLst>
            <pc:docMk/>
            <pc:sldMk cId="3488841828" sldId="297"/>
            <ac:spMk id="6" creationId="{3D67E093-E177-5747-6FF5-783CA731212A}"/>
          </ac:spMkLst>
        </pc:spChg>
        <pc:picChg chg="add mod">
          <ac:chgData name="Mark Huntly" userId="2f894ec6-1403-4f17-b28b-5f1f7519461e" providerId="ADAL" clId="{7AE612D2-E6C3-4E3A-BCC7-1B258DD0A778}" dt="2025-10-06T21:45:41.436" v="108" actId="1076"/>
          <ac:picMkLst>
            <pc:docMk/>
            <pc:sldMk cId="3488841828" sldId="297"/>
            <ac:picMk id="2" creationId="{EA891F34-5678-E139-119F-490D07A2CB92}"/>
          </ac:picMkLst>
        </pc:picChg>
      </pc:sldChg>
      <pc:sldChg chg="delSp modSp mod">
        <pc:chgData name="Mark Huntly" userId="2f894ec6-1403-4f17-b28b-5f1f7519461e" providerId="ADAL" clId="{7AE612D2-E6C3-4E3A-BCC7-1B258DD0A778}" dt="2025-10-07T06:52:04.520" v="148" actId="20577"/>
        <pc:sldMkLst>
          <pc:docMk/>
          <pc:sldMk cId="2668655775" sldId="298"/>
        </pc:sldMkLst>
        <pc:spChg chg="mod">
          <ac:chgData name="Mark Huntly" userId="2f894ec6-1403-4f17-b28b-5f1f7519461e" providerId="ADAL" clId="{7AE612D2-E6C3-4E3A-BCC7-1B258DD0A778}" dt="2025-10-07T06:52:04.520" v="148" actId="20577"/>
          <ac:spMkLst>
            <pc:docMk/>
            <pc:sldMk cId="2668655775" sldId="298"/>
            <ac:spMk id="6" creationId="{3D67E093-E177-5747-6FF5-783CA731212A}"/>
          </ac:spMkLst>
        </pc:spChg>
        <pc:picChg chg="del mod">
          <ac:chgData name="Mark Huntly" userId="2f894ec6-1403-4f17-b28b-5f1f7519461e" providerId="ADAL" clId="{7AE612D2-E6C3-4E3A-BCC7-1B258DD0A778}" dt="2025-10-07T06:52:00.361" v="147" actId="478"/>
          <ac:picMkLst>
            <pc:docMk/>
            <pc:sldMk cId="2668655775" sldId="298"/>
            <ac:picMk id="2" creationId="{9DFDCB29-DA44-59FF-B608-4955D215CA4D}"/>
          </ac:picMkLst>
        </pc:picChg>
      </pc:sldChg>
      <pc:sldChg chg="modSp mod">
        <pc:chgData name="Mark Huntly" userId="2f894ec6-1403-4f17-b28b-5f1f7519461e" providerId="ADAL" clId="{7AE612D2-E6C3-4E3A-BCC7-1B258DD0A778}" dt="2025-10-07T07:11:42.988" v="308" actId="20577"/>
        <pc:sldMkLst>
          <pc:docMk/>
          <pc:sldMk cId="3227216834" sldId="308"/>
        </pc:sldMkLst>
        <pc:spChg chg="mod">
          <ac:chgData name="Mark Huntly" userId="2f894ec6-1403-4f17-b28b-5f1f7519461e" providerId="ADAL" clId="{7AE612D2-E6C3-4E3A-BCC7-1B258DD0A778}" dt="2025-10-07T07:11:42.988" v="308" actId="20577"/>
          <ac:spMkLst>
            <pc:docMk/>
            <pc:sldMk cId="3227216834" sldId="308"/>
            <ac:spMk id="6" creationId="{3D67E093-E177-5747-6FF5-783CA731212A}"/>
          </ac:spMkLst>
        </pc:spChg>
      </pc:sldChg>
      <pc:sldChg chg="del">
        <pc:chgData name="Mark Huntly" userId="2f894ec6-1403-4f17-b28b-5f1f7519461e" providerId="ADAL" clId="{7AE612D2-E6C3-4E3A-BCC7-1B258DD0A778}" dt="2025-10-06T21:54:52.184" v="132" actId="47"/>
        <pc:sldMkLst>
          <pc:docMk/>
          <pc:sldMk cId="821035824" sldId="311"/>
        </pc:sldMkLst>
      </pc:sldChg>
      <pc:sldChg chg="addSp delSp modSp mod">
        <pc:chgData name="Mark Huntly" userId="2f894ec6-1403-4f17-b28b-5f1f7519461e" providerId="ADAL" clId="{7AE612D2-E6C3-4E3A-BCC7-1B258DD0A778}" dt="2025-10-07T07:15:05.756" v="322" actId="478"/>
        <pc:sldMkLst>
          <pc:docMk/>
          <pc:sldMk cId="4219296177" sldId="312"/>
        </pc:sldMkLst>
        <pc:picChg chg="add del mod">
          <ac:chgData name="Mark Huntly" userId="2f894ec6-1403-4f17-b28b-5f1f7519461e" providerId="ADAL" clId="{7AE612D2-E6C3-4E3A-BCC7-1B258DD0A778}" dt="2025-10-07T07:15:05.756" v="322" actId="478"/>
          <ac:picMkLst>
            <pc:docMk/>
            <pc:sldMk cId="4219296177" sldId="312"/>
            <ac:picMk id="4" creationId="{60D094C8-B593-EEF9-8CEB-77D8D286F811}"/>
          </ac:picMkLst>
        </pc:picChg>
        <pc:cxnChg chg="add del mod">
          <ac:chgData name="Mark Huntly" userId="2f894ec6-1403-4f17-b28b-5f1f7519461e" providerId="ADAL" clId="{7AE612D2-E6C3-4E3A-BCC7-1B258DD0A778}" dt="2025-10-07T07:15:03.656" v="321" actId="478"/>
          <ac:cxnSpMkLst>
            <pc:docMk/>
            <pc:sldMk cId="4219296177" sldId="312"/>
            <ac:cxnSpMk id="8" creationId="{9025F433-715D-6588-C872-795D32855C75}"/>
          </ac:cxnSpMkLst>
        </pc:cxnChg>
      </pc:sldChg>
      <pc:sldChg chg="modSp mod">
        <pc:chgData name="Mark Huntly" userId="2f894ec6-1403-4f17-b28b-5f1f7519461e" providerId="ADAL" clId="{7AE612D2-E6C3-4E3A-BCC7-1B258DD0A778}" dt="2025-10-07T07:17:52.332" v="397" actId="20577"/>
        <pc:sldMkLst>
          <pc:docMk/>
          <pc:sldMk cId="1068282103" sldId="317"/>
        </pc:sldMkLst>
        <pc:spChg chg="mod">
          <ac:chgData name="Mark Huntly" userId="2f894ec6-1403-4f17-b28b-5f1f7519461e" providerId="ADAL" clId="{7AE612D2-E6C3-4E3A-BCC7-1B258DD0A778}" dt="2025-10-07T07:17:52.332" v="397" actId="20577"/>
          <ac:spMkLst>
            <pc:docMk/>
            <pc:sldMk cId="1068282103" sldId="317"/>
            <ac:spMk id="6" creationId="{3D67E093-E177-5747-6FF5-783CA731212A}"/>
          </ac:spMkLst>
        </pc:spChg>
      </pc:sldChg>
      <pc:sldChg chg="ord">
        <pc:chgData name="Mark Huntly" userId="2f894ec6-1403-4f17-b28b-5f1f7519461e" providerId="ADAL" clId="{7AE612D2-E6C3-4E3A-BCC7-1B258DD0A778}" dt="2025-10-07T06:48:44.103" v="134"/>
        <pc:sldMkLst>
          <pc:docMk/>
          <pc:sldMk cId="1334581213" sldId="328"/>
        </pc:sldMkLst>
      </pc:sldChg>
      <pc:sldChg chg="addSp modSp mod">
        <pc:chgData name="Mark Huntly" userId="2f894ec6-1403-4f17-b28b-5f1f7519461e" providerId="ADAL" clId="{7AE612D2-E6C3-4E3A-BCC7-1B258DD0A778}" dt="2025-10-07T06:50:18.454" v="145" actId="14100"/>
        <pc:sldMkLst>
          <pc:docMk/>
          <pc:sldMk cId="2319540019" sldId="332"/>
        </pc:sldMkLst>
        <pc:cxnChg chg="add mod">
          <ac:chgData name="Mark Huntly" userId="2f894ec6-1403-4f17-b28b-5f1f7519461e" providerId="ADAL" clId="{7AE612D2-E6C3-4E3A-BCC7-1B258DD0A778}" dt="2025-10-07T06:49:44.303" v="140" actId="14100"/>
          <ac:cxnSpMkLst>
            <pc:docMk/>
            <pc:sldMk cId="2319540019" sldId="332"/>
            <ac:cxnSpMk id="4" creationId="{93ED1B45-E4BD-6751-766A-7E7ACD3C233D}"/>
          </ac:cxnSpMkLst>
        </pc:cxnChg>
        <pc:cxnChg chg="add mod">
          <ac:chgData name="Mark Huntly" userId="2f894ec6-1403-4f17-b28b-5f1f7519461e" providerId="ADAL" clId="{7AE612D2-E6C3-4E3A-BCC7-1B258DD0A778}" dt="2025-10-07T06:50:18.454" v="145" actId="14100"/>
          <ac:cxnSpMkLst>
            <pc:docMk/>
            <pc:sldMk cId="2319540019" sldId="332"/>
            <ac:cxnSpMk id="10" creationId="{A5C8C638-9E1B-EAD3-4454-FA83EAB630B5}"/>
          </ac:cxnSpMkLst>
        </pc:cxnChg>
      </pc:sldChg>
      <pc:sldChg chg="modSp mod modNotesTx">
        <pc:chgData name="Mark Huntly" userId="2f894ec6-1403-4f17-b28b-5f1f7519461e" providerId="ADAL" clId="{7AE612D2-E6C3-4E3A-BCC7-1B258DD0A778}" dt="2025-10-06T21:35:03.552" v="22" actId="6549"/>
        <pc:sldMkLst>
          <pc:docMk/>
          <pc:sldMk cId="3238302347" sldId="334"/>
        </pc:sldMkLst>
        <pc:spChg chg="mod">
          <ac:chgData name="Mark Huntly" userId="2f894ec6-1403-4f17-b28b-5f1f7519461e" providerId="ADAL" clId="{7AE612D2-E6C3-4E3A-BCC7-1B258DD0A778}" dt="2025-10-06T21:34:58.105" v="21" actId="20577"/>
          <ac:spMkLst>
            <pc:docMk/>
            <pc:sldMk cId="3238302347" sldId="334"/>
            <ac:spMk id="6" creationId="{3D67E093-E177-5747-6FF5-783CA731212A}"/>
          </ac:spMkLst>
        </pc:spChg>
      </pc:sldChg>
      <pc:sldChg chg="modSp del mod">
        <pc:chgData name="Mark Huntly" userId="2f894ec6-1403-4f17-b28b-5f1f7519461e" providerId="ADAL" clId="{7AE612D2-E6C3-4E3A-BCC7-1B258DD0A778}" dt="2025-10-06T21:47:05.791" v="116" actId="47"/>
        <pc:sldMkLst>
          <pc:docMk/>
          <pc:sldMk cId="684561493" sldId="335"/>
        </pc:sldMkLst>
        <pc:spChg chg="ord">
          <ac:chgData name="Mark Huntly" userId="2f894ec6-1403-4f17-b28b-5f1f7519461e" providerId="ADAL" clId="{7AE612D2-E6C3-4E3A-BCC7-1B258DD0A778}" dt="2025-10-06T21:45:12.710" v="104" actId="167"/>
          <ac:spMkLst>
            <pc:docMk/>
            <pc:sldMk cId="684561493" sldId="335"/>
            <ac:spMk id="6" creationId="{3D67E093-E177-5747-6FF5-783CA731212A}"/>
          </ac:spMkLst>
        </pc:spChg>
        <pc:picChg chg="ord">
          <ac:chgData name="Mark Huntly" userId="2f894ec6-1403-4f17-b28b-5f1f7519461e" providerId="ADAL" clId="{7AE612D2-E6C3-4E3A-BCC7-1B258DD0A778}" dt="2025-10-06T21:42:55.972" v="100" actId="167"/>
          <ac:picMkLst>
            <pc:docMk/>
            <pc:sldMk cId="684561493" sldId="335"/>
            <ac:picMk id="2" creationId="{14E2F89E-1BDA-7AB3-C96E-9CA604D5038B}"/>
          </ac:picMkLst>
        </pc:picChg>
      </pc:sldChg>
      <pc:sldChg chg="modSp mod">
        <pc:chgData name="Mark Huntly" userId="2f894ec6-1403-4f17-b28b-5f1f7519461e" providerId="ADAL" clId="{7AE612D2-E6C3-4E3A-BCC7-1B258DD0A778}" dt="2025-10-06T21:49:34.650" v="123" actId="1076"/>
        <pc:sldMkLst>
          <pc:docMk/>
          <pc:sldMk cId="2948442505" sldId="338"/>
        </pc:sldMkLst>
        <pc:spChg chg="mod">
          <ac:chgData name="Mark Huntly" userId="2f894ec6-1403-4f17-b28b-5f1f7519461e" providerId="ADAL" clId="{7AE612D2-E6C3-4E3A-BCC7-1B258DD0A778}" dt="2025-10-06T21:49:34.650" v="123" actId="1076"/>
          <ac:spMkLst>
            <pc:docMk/>
            <pc:sldMk cId="2948442505" sldId="338"/>
            <ac:spMk id="3" creationId="{C72D4FBA-60B7-294B-A659-24DE495176AB}"/>
          </ac:spMkLst>
        </pc:spChg>
        <pc:spChg chg="mod">
          <ac:chgData name="Mark Huntly" userId="2f894ec6-1403-4f17-b28b-5f1f7519461e" providerId="ADAL" clId="{7AE612D2-E6C3-4E3A-BCC7-1B258DD0A778}" dt="2025-10-06T21:49:23.680" v="122" actId="1076"/>
          <ac:spMkLst>
            <pc:docMk/>
            <pc:sldMk cId="2948442505" sldId="338"/>
            <ac:spMk id="4" creationId="{F9945F0B-9F70-F064-C73E-DE9CAE55441F}"/>
          </ac:spMkLst>
        </pc:spChg>
        <pc:spChg chg="mod">
          <ac:chgData name="Mark Huntly" userId="2f894ec6-1403-4f17-b28b-5f1f7519461e" providerId="ADAL" clId="{7AE612D2-E6C3-4E3A-BCC7-1B258DD0A778}" dt="2025-10-06T21:49:04.060" v="119" actId="20577"/>
          <ac:spMkLst>
            <pc:docMk/>
            <pc:sldMk cId="2948442505" sldId="338"/>
            <ac:spMk id="6" creationId="{3D67E093-E177-5747-6FF5-783CA731212A}"/>
          </ac:spMkLst>
        </pc:spChg>
        <pc:picChg chg="mod ord">
          <ac:chgData name="Mark Huntly" userId="2f894ec6-1403-4f17-b28b-5f1f7519461e" providerId="ADAL" clId="{7AE612D2-E6C3-4E3A-BCC7-1B258DD0A778}" dt="2025-10-06T21:49:18.864" v="121" actId="167"/>
          <ac:picMkLst>
            <pc:docMk/>
            <pc:sldMk cId="2948442505" sldId="338"/>
            <ac:picMk id="2" creationId="{14E2F89E-1BDA-7AB3-C96E-9CA604D5038B}"/>
          </ac:picMkLst>
        </pc:picChg>
      </pc:sldChg>
      <pc:sldChg chg="modSp mod">
        <pc:chgData name="Mark Huntly" userId="2f894ec6-1403-4f17-b28b-5f1f7519461e" providerId="ADAL" clId="{7AE612D2-E6C3-4E3A-BCC7-1B258DD0A778}" dt="2025-10-07T07:01:10.790" v="175" actId="20577"/>
        <pc:sldMkLst>
          <pc:docMk/>
          <pc:sldMk cId="3182297793" sldId="339"/>
        </pc:sldMkLst>
        <pc:spChg chg="mod">
          <ac:chgData name="Mark Huntly" userId="2f894ec6-1403-4f17-b28b-5f1f7519461e" providerId="ADAL" clId="{7AE612D2-E6C3-4E3A-BCC7-1B258DD0A778}" dt="2025-10-07T07:01:10.790" v="175" actId="20577"/>
          <ac:spMkLst>
            <pc:docMk/>
            <pc:sldMk cId="3182297793" sldId="339"/>
            <ac:spMk id="6" creationId="{3D67E093-E177-5747-6FF5-783CA731212A}"/>
          </ac:spMkLst>
        </pc:spChg>
      </pc:sldChg>
      <pc:sldChg chg="modSp mod">
        <pc:chgData name="Mark Huntly" userId="2f894ec6-1403-4f17-b28b-5f1f7519461e" providerId="ADAL" clId="{7AE612D2-E6C3-4E3A-BCC7-1B258DD0A778}" dt="2025-10-07T07:02:12.748" v="177" actId="1076"/>
        <pc:sldMkLst>
          <pc:docMk/>
          <pc:sldMk cId="1034455091" sldId="340"/>
        </pc:sldMkLst>
        <pc:spChg chg="mod">
          <ac:chgData name="Mark Huntly" userId="2f894ec6-1403-4f17-b28b-5f1f7519461e" providerId="ADAL" clId="{7AE612D2-E6C3-4E3A-BCC7-1B258DD0A778}" dt="2025-10-07T07:02:07.904" v="176" actId="1076"/>
          <ac:spMkLst>
            <pc:docMk/>
            <pc:sldMk cId="1034455091" sldId="340"/>
            <ac:spMk id="6" creationId="{3D67E093-E177-5747-6FF5-783CA731212A}"/>
          </ac:spMkLst>
        </pc:spChg>
        <pc:picChg chg="mod">
          <ac:chgData name="Mark Huntly" userId="2f894ec6-1403-4f17-b28b-5f1f7519461e" providerId="ADAL" clId="{7AE612D2-E6C3-4E3A-BCC7-1B258DD0A778}" dt="2025-10-07T07:02:12.748" v="177" actId="1076"/>
          <ac:picMkLst>
            <pc:docMk/>
            <pc:sldMk cId="1034455091" sldId="340"/>
            <ac:picMk id="2" creationId="{BA0D0FBF-5B96-50EE-C000-20952544700A}"/>
          </ac:picMkLst>
        </pc:picChg>
      </pc:sldChg>
      <pc:sldChg chg="modSp mod">
        <pc:chgData name="Mark Huntly" userId="2f894ec6-1403-4f17-b28b-5f1f7519461e" providerId="ADAL" clId="{7AE612D2-E6C3-4E3A-BCC7-1B258DD0A778}" dt="2025-10-07T07:09:28.631" v="191" actId="113"/>
        <pc:sldMkLst>
          <pc:docMk/>
          <pc:sldMk cId="3488349933" sldId="341"/>
        </pc:sldMkLst>
        <pc:spChg chg="mod">
          <ac:chgData name="Mark Huntly" userId="2f894ec6-1403-4f17-b28b-5f1f7519461e" providerId="ADAL" clId="{7AE612D2-E6C3-4E3A-BCC7-1B258DD0A778}" dt="2025-10-07T07:09:28.631" v="191" actId="113"/>
          <ac:spMkLst>
            <pc:docMk/>
            <pc:sldMk cId="3488349933" sldId="341"/>
            <ac:spMk id="4" creationId="{39D01871-527A-3B49-267A-0662A8CD763A}"/>
          </ac:spMkLst>
        </pc:spChg>
        <pc:picChg chg="mod">
          <ac:chgData name="Mark Huntly" userId="2f894ec6-1403-4f17-b28b-5f1f7519461e" providerId="ADAL" clId="{7AE612D2-E6C3-4E3A-BCC7-1B258DD0A778}" dt="2025-10-07T07:02:23.881" v="178" actId="1076"/>
          <ac:picMkLst>
            <pc:docMk/>
            <pc:sldMk cId="3488349933" sldId="341"/>
            <ac:picMk id="2" creationId="{BA0D0FBF-5B96-50EE-C000-20952544700A}"/>
          </ac:picMkLst>
        </pc:picChg>
      </pc:sldChg>
      <pc:sldChg chg="modSp add mod modNotesTx">
        <pc:chgData name="Mark Huntly" userId="2f894ec6-1403-4f17-b28b-5f1f7519461e" providerId="ADAL" clId="{7AE612D2-E6C3-4E3A-BCC7-1B258DD0A778}" dt="2025-10-06T21:36:13.179" v="35" actId="20577"/>
        <pc:sldMkLst>
          <pc:docMk/>
          <pc:sldMk cId="1291382646" sldId="345"/>
        </pc:sldMkLst>
        <pc:spChg chg="mod">
          <ac:chgData name="Mark Huntly" userId="2f894ec6-1403-4f17-b28b-5f1f7519461e" providerId="ADAL" clId="{7AE612D2-E6C3-4E3A-BCC7-1B258DD0A778}" dt="2025-10-06T21:36:13.179" v="35" actId="20577"/>
          <ac:spMkLst>
            <pc:docMk/>
            <pc:sldMk cId="1291382646" sldId="345"/>
            <ac:spMk id="6" creationId="{86DFE55B-03EA-918A-9A4A-C11074EA9D58}"/>
          </ac:spMkLst>
        </pc:spChg>
      </pc:sldChg>
      <pc:sldChg chg="modSp add mod modNotesTx">
        <pc:chgData name="Mark Huntly" userId="2f894ec6-1403-4f17-b28b-5f1f7519461e" providerId="ADAL" clId="{7AE612D2-E6C3-4E3A-BCC7-1B258DD0A778}" dt="2025-10-06T21:36:57.720" v="43" actId="20577"/>
        <pc:sldMkLst>
          <pc:docMk/>
          <pc:sldMk cId="2553748590" sldId="346"/>
        </pc:sldMkLst>
        <pc:spChg chg="mod">
          <ac:chgData name="Mark Huntly" userId="2f894ec6-1403-4f17-b28b-5f1f7519461e" providerId="ADAL" clId="{7AE612D2-E6C3-4E3A-BCC7-1B258DD0A778}" dt="2025-10-06T21:36:57.720" v="43" actId="20577"/>
          <ac:spMkLst>
            <pc:docMk/>
            <pc:sldMk cId="2553748590" sldId="346"/>
            <ac:spMk id="6" creationId="{D1D75E11-F09D-2B28-4474-2E9448B888A7}"/>
          </ac:spMkLst>
        </pc:spChg>
      </pc:sldChg>
      <pc:sldChg chg="modSp add mod modNotesTx">
        <pc:chgData name="Mark Huntly" userId="2f894ec6-1403-4f17-b28b-5f1f7519461e" providerId="ADAL" clId="{7AE612D2-E6C3-4E3A-BCC7-1B258DD0A778}" dt="2025-10-06T21:37:54.431" v="50" actId="20577"/>
        <pc:sldMkLst>
          <pc:docMk/>
          <pc:sldMk cId="291627554" sldId="347"/>
        </pc:sldMkLst>
        <pc:spChg chg="mod">
          <ac:chgData name="Mark Huntly" userId="2f894ec6-1403-4f17-b28b-5f1f7519461e" providerId="ADAL" clId="{7AE612D2-E6C3-4E3A-BCC7-1B258DD0A778}" dt="2025-10-06T21:37:54.431" v="50" actId="20577"/>
          <ac:spMkLst>
            <pc:docMk/>
            <pc:sldMk cId="291627554" sldId="347"/>
            <ac:spMk id="6" creationId="{C7710F60-4DFE-E24C-A125-6636D9062AA6}"/>
          </ac:spMkLst>
        </pc:spChg>
      </pc:sldChg>
      <pc:sldChg chg="modSp add mod modNotesTx">
        <pc:chgData name="Mark Huntly" userId="2f894ec6-1403-4f17-b28b-5f1f7519461e" providerId="ADAL" clId="{7AE612D2-E6C3-4E3A-BCC7-1B258DD0A778}" dt="2025-10-06T21:38:43.094" v="56" actId="20577"/>
        <pc:sldMkLst>
          <pc:docMk/>
          <pc:sldMk cId="3724155983" sldId="348"/>
        </pc:sldMkLst>
        <pc:spChg chg="mod">
          <ac:chgData name="Mark Huntly" userId="2f894ec6-1403-4f17-b28b-5f1f7519461e" providerId="ADAL" clId="{7AE612D2-E6C3-4E3A-BCC7-1B258DD0A778}" dt="2025-10-06T21:38:43.094" v="56" actId="20577"/>
          <ac:spMkLst>
            <pc:docMk/>
            <pc:sldMk cId="3724155983" sldId="348"/>
            <ac:spMk id="6" creationId="{2EB7C63E-29F3-1142-978C-B6E13EC12697}"/>
          </ac:spMkLst>
        </pc:spChg>
      </pc:sldChg>
      <pc:sldChg chg="modSp add mod modNotesTx">
        <pc:chgData name="Mark Huntly" userId="2f894ec6-1403-4f17-b28b-5f1f7519461e" providerId="ADAL" clId="{7AE612D2-E6C3-4E3A-BCC7-1B258DD0A778}" dt="2025-10-06T21:40:20.443" v="76" actId="20577"/>
        <pc:sldMkLst>
          <pc:docMk/>
          <pc:sldMk cId="1874082176" sldId="349"/>
        </pc:sldMkLst>
        <pc:spChg chg="mod">
          <ac:chgData name="Mark Huntly" userId="2f894ec6-1403-4f17-b28b-5f1f7519461e" providerId="ADAL" clId="{7AE612D2-E6C3-4E3A-BCC7-1B258DD0A778}" dt="2025-10-06T21:40:03.915" v="72" actId="20577"/>
          <ac:spMkLst>
            <pc:docMk/>
            <pc:sldMk cId="1874082176" sldId="349"/>
            <ac:spMk id="6" creationId="{BD70C890-2204-C612-484E-D5616EC8E444}"/>
          </ac:spMkLst>
        </pc:spChg>
      </pc:sldChg>
      <pc:sldChg chg="modSp add mod ord modNotesTx">
        <pc:chgData name="Mark Huntly" userId="2f894ec6-1403-4f17-b28b-5f1f7519461e" providerId="ADAL" clId="{7AE612D2-E6C3-4E3A-BCC7-1B258DD0A778}" dt="2025-10-06T21:39:49.576" v="63" actId="20577"/>
        <pc:sldMkLst>
          <pc:docMk/>
          <pc:sldMk cId="2885999368" sldId="350"/>
        </pc:sldMkLst>
        <pc:spChg chg="mod">
          <ac:chgData name="Mark Huntly" userId="2f894ec6-1403-4f17-b28b-5f1f7519461e" providerId="ADAL" clId="{7AE612D2-E6C3-4E3A-BCC7-1B258DD0A778}" dt="2025-10-06T21:39:49.576" v="63" actId="20577"/>
          <ac:spMkLst>
            <pc:docMk/>
            <pc:sldMk cId="2885999368" sldId="350"/>
            <ac:spMk id="6" creationId="{F03FAF9E-E261-C97B-74FB-392C4820A1E5}"/>
          </ac:spMkLst>
        </pc:spChg>
      </pc:sldChg>
      <pc:sldChg chg="add modNotesTx">
        <pc:chgData name="Mark Huntly" userId="2f894ec6-1403-4f17-b28b-5f1f7519461e" providerId="ADAL" clId="{7AE612D2-E6C3-4E3A-BCC7-1B258DD0A778}" dt="2025-10-06T21:40:33.619" v="77" actId="20577"/>
        <pc:sldMkLst>
          <pc:docMk/>
          <pc:sldMk cId="2368570763" sldId="351"/>
        </pc:sldMkLst>
      </pc:sldChg>
      <pc:sldChg chg="modSp add mod">
        <pc:chgData name="Mark Huntly" userId="2f894ec6-1403-4f17-b28b-5f1f7519461e" providerId="ADAL" clId="{7AE612D2-E6C3-4E3A-BCC7-1B258DD0A778}" dt="2025-10-06T21:47:58.712" v="117" actId="20577"/>
        <pc:sldMkLst>
          <pc:docMk/>
          <pc:sldMk cId="1388766521" sldId="352"/>
        </pc:sldMkLst>
        <pc:spChg chg="mod">
          <ac:chgData name="Mark Huntly" userId="2f894ec6-1403-4f17-b28b-5f1f7519461e" providerId="ADAL" clId="{7AE612D2-E6C3-4E3A-BCC7-1B258DD0A778}" dt="2025-10-06T21:47:58.712" v="117" actId="20577"/>
          <ac:spMkLst>
            <pc:docMk/>
            <pc:sldMk cId="1388766521" sldId="352"/>
            <ac:spMk id="6" creationId="{52D824EC-546C-6081-0AD2-029132657212}"/>
          </ac:spMkLst>
        </pc:spChg>
      </pc:sldChg>
      <pc:sldChg chg="modSp add mod ord">
        <pc:chgData name="Mark Huntly" userId="2f894ec6-1403-4f17-b28b-5f1f7519461e" providerId="ADAL" clId="{7AE612D2-E6C3-4E3A-BCC7-1B258DD0A778}" dt="2025-10-07T06:53:20.669" v="150"/>
        <pc:sldMkLst>
          <pc:docMk/>
          <pc:sldMk cId="2788204247" sldId="353"/>
        </pc:sldMkLst>
        <pc:spChg chg="mod">
          <ac:chgData name="Mark Huntly" userId="2f894ec6-1403-4f17-b28b-5f1f7519461e" providerId="ADAL" clId="{7AE612D2-E6C3-4E3A-BCC7-1B258DD0A778}" dt="2025-10-06T21:52:24.884" v="131" actId="20577"/>
          <ac:spMkLst>
            <pc:docMk/>
            <pc:sldMk cId="2788204247" sldId="353"/>
            <ac:spMk id="6" creationId="{C22BEB4F-F5C9-5E28-3018-C59F91733F13}"/>
          </ac:spMkLst>
        </pc:spChg>
      </pc:sldChg>
      <pc:sldChg chg="add">
        <pc:chgData name="Mark Huntly" userId="2f894ec6-1403-4f17-b28b-5f1f7519461e" providerId="ADAL" clId="{7AE612D2-E6C3-4E3A-BCC7-1B258DD0A778}" dt="2025-10-07T06:51:53.684" v="146" actId="2890"/>
        <pc:sldMkLst>
          <pc:docMk/>
          <pc:sldMk cId="2103859324" sldId="354"/>
        </pc:sldMkLst>
      </pc:sldChg>
      <pc:sldChg chg="add">
        <pc:chgData name="Mark Huntly" userId="2f894ec6-1403-4f17-b28b-5f1f7519461e" providerId="ADAL" clId="{7AE612D2-E6C3-4E3A-BCC7-1B258DD0A778}" dt="2025-10-07T07:15:00.736" v="320" actId="2890"/>
        <pc:sldMkLst>
          <pc:docMk/>
          <pc:sldMk cId="192686058" sldId="35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817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2158063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1530671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4090009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2029223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1281308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1184323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2604272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41310490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694717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1885372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11139588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2083989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576914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41798484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3332762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458507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Temperature in Celsius or Fahrenheit. a temperature of 0°C or 0°F does not signify the complete absence of heat; </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3338153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21123227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Height - Ratio</a:t>
            </a:r>
            <a:r>
              <a:rPr lang="en-GB" dirty="0"/>
              <a:t>: Correct because height has a true zero point (0 cm means no height), equal intervals between values, and ratios are meaningful (someone who is 180 cm is twice as tall as someone who is 90 cm).</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27972690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A16EB-8285-2481-E216-E96868EFA5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81F364-EA50-8BDF-BC9C-E297D5D5E4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7E18A5-6BDD-A46E-9694-81BB1F509DDE}"/>
              </a:ext>
            </a:extLst>
          </p:cNvPr>
          <p:cNvSpPr>
            <a:spLocks noGrp="1"/>
          </p:cNvSpPr>
          <p:nvPr>
            <p:ph type="body" idx="1"/>
          </p:nvPr>
        </p:nvSpPr>
        <p:spPr/>
        <p:txBody>
          <a:bodyPr/>
          <a:lstStyle/>
          <a:p>
            <a:r>
              <a:rPr lang="en-GB" b="1" dirty="0"/>
              <a:t>(b) Religious affiliation - Nominal</a:t>
            </a:r>
            <a:r>
              <a:rPr lang="en-GB" dirty="0"/>
              <a:t>: Correct because religious categories (Christian, Muslim, Hindu, etc.) are simply different labels with no inherent order or ranking. You can't say one religion is "higher" or "lower" than another.</a:t>
            </a:r>
          </a:p>
          <a:p>
            <a:endParaRPr lang="en-GB" dirty="0"/>
          </a:p>
        </p:txBody>
      </p:sp>
      <p:sp>
        <p:nvSpPr>
          <p:cNvPr id="4" name="Slide Number Placeholder 3">
            <a:extLst>
              <a:ext uri="{FF2B5EF4-FFF2-40B4-BE49-F238E27FC236}">
                <a16:creationId xmlns:a16="http://schemas.microsoft.com/office/drawing/2014/main" id="{2514B257-3BB0-7DBB-53F5-37ACBFA0AFDC}"/>
              </a:ext>
            </a:extLst>
          </p:cNvPr>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12053517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CD232-9947-86DE-BB42-6B5DC5A73B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439E86-CC31-A331-C0C7-3163367A2B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8AFA33-952F-AA2F-D423-69B75EEB234E}"/>
              </a:ext>
            </a:extLst>
          </p:cNvPr>
          <p:cNvSpPr>
            <a:spLocks noGrp="1"/>
          </p:cNvSpPr>
          <p:nvPr>
            <p:ph type="body" idx="1"/>
          </p:nvPr>
        </p:nvSpPr>
        <p:spPr/>
        <p:txBody>
          <a:bodyPr/>
          <a:lstStyle/>
          <a:p>
            <a:r>
              <a:rPr lang="en-GB" b="1" dirty="0"/>
              <a:t>(c) Score for psychopathic tendency - Interval</a:t>
            </a:r>
            <a:r>
              <a:rPr lang="en-GB" dirty="0"/>
              <a:t>: Correct because while the scores have meaningful intervals between them, there's no true zero point. A score of 0 doesn't mean "no psychopathic tendency exists" - it's an arbitrary reference point on the scale. The measurement is approximately interval.</a:t>
            </a:r>
          </a:p>
          <a:p>
            <a:endParaRPr lang="en-GB" dirty="0"/>
          </a:p>
        </p:txBody>
      </p:sp>
      <p:sp>
        <p:nvSpPr>
          <p:cNvPr id="4" name="Slide Number Placeholder 3">
            <a:extLst>
              <a:ext uri="{FF2B5EF4-FFF2-40B4-BE49-F238E27FC236}">
                <a16:creationId xmlns:a16="http://schemas.microsoft.com/office/drawing/2014/main" id="{7CD29AB6-09B6-F4FD-CFE5-558F80C1E5F4}"/>
              </a:ext>
            </a:extLst>
          </p:cNvPr>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39033433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74B3A-5BB5-98F8-EF84-2434651389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E69AC-88CF-D40E-B669-6A12644721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56CD52-3396-11C9-75B8-3D2782DAFE7A}"/>
              </a:ext>
            </a:extLst>
          </p:cNvPr>
          <p:cNvSpPr>
            <a:spLocks noGrp="1"/>
          </p:cNvSpPr>
          <p:nvPr>
            <p:ph type="body" idx="1"/>
          </p:nvPr>
        </p:nvSpPr>
        <p:spPr/>
        <p:txBody>
          <a:bodyPr/>
          <a:lstStyle/>
          <a:p>
            <a:r>
              <a:rPr lang="en-GB" b="1" dirty="0"/>
              <a:t>(d) Years of education - Interval/Ratio</a:t>
            </a:r>
            <a:r>
              <a:rPr lang="en-GB" dirty="0"/>
              <a:t>: Correct to list both because this is debatable. It could be ratio (0 years = no education, and 16 years is twice 8 years), but some argue the intervals aren't perfectly equal (the difference between 0-1 years isn't identical to 15-16 years in terms of learning). Hence "approximately interval."</a:t>
            </a:r>
          </a:p>
          <a:p>
            <a:endParaRPr lang="en-GB" dirty="0"/>
          </a:p>
        </p:txBody>
      </p:sp>
      <p:sp>
        <p:nvSpPr>
          <p:cNvPr id="4" name="Slide Number Placeholder 3">
            <a:extLst>
              <a:ext uri="{FF2B5EF4-FFF2-40B4-BE49-F238E27FC236}">
                <a16:creationId xmlns:a16="http://schemas.microsoft.com/office/drawing/2014/main" id="{97998AEF-7023-2501-3D67-5BF6D5ECC47C}"/>
              </a:ext>
            </a:extLst>
          </p:cNvPr>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1936512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CE96A-E6AB-384E-EA62-6C9C1A97C0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DAF4A7-7BF1-80A2-D570-A873D7396B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0CCAF7-FE84-D3F4-2E0D-434D27E00CF7}"/>
              </a:ext>
            </a:extLst>
          </p:cNvPr>
          <p:cNvSpPr>
            <a:spLocks noGrp="1"/>
          </p:cNvSpPr>
          <p:nvPr>
            <p:ph type="body" idx="1"/>
          </p:nvPr>
        </p:nvSpPr>
        <p:spPr/>
        <p:txBody>
          <a:bodyPr/>
          <a:lstStyle/>
          <a:p>
            <a:r>
              <a:rPr lang="en-GB" b="1" dirty="0"/>
              <a:t>(e) Military rank - Ordinal</a:t>
            </a:r>
            <a:r>
              <a:rPr lang="en-GB" dirty="0"/>
              <a:t>: Correct because ranks have a clear order (Private &lt; Sergeant &lt; Captain), but the "distance" between ranks isn't equal or quantifiable.</a:t>
            </a:r>
          </a:p>
          <a:p>
            <a:endParaRPr lang="en-GB" dirty="0"/>
          </a:p>
        </p:txBody>
      </p:sp>
      <p:sp>
        <p:nvSpPr>
          <p:cNvPr id="4" name="Slide Number Placeholder 3">
            <a:extLst>
              <a:ext uri="{FF2B5EF4-FFF2-40B4-BE49-F238E27FC236}">
                <a16:creationId xmlns:a16="http://schemas.microsoft.com/office/drawing/2014/main" id="{77AE4907-64D6-C357-CAE8-DD9C325DE552}"/>
              </a:ext>
            </a:extLst>
          </p:cNvPr>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39226934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DF6770-631C-5657-3137-7756390794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499C06-A9A6-3116-3DBF-80373BFD9F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53F84-D45C-C9C2-DED7-B20304F93DE3}"/>
              </a:ext>
            </a:extLst>
          </p:cNvPr>
          <p:cNvSpPr>
            <a:spLocks noGrp="1"/>
          </p:cNvSpPr>
          <p:nvPr>
            <p:ph type="body" idx="1"/>
          </p:nvPr>
        </p:nvSpPr>
        <p:spPr/>
        <p:txBody>
          <a:bodyPr/>
          <a:lstStyle/>
          <a:p>
            <a:r>
              <a:rPr lang="en-GB" b="1" dirty="0"/>
              <a:t>(f) Vocational goal - Nominal</a:t>
            </a:r>
            <a:r>
              <a:rPr lang="en-GB" dirty="0"/>
              <a:t>: Correct because career goals (teacher, engineer, artist) are just categories without any natural ordering.</a:t>
            </a:r>
          </a:p>
          <a:p>
            <a:endParaRPr lang="en-GB" dirty="0"/>
          </a:p>
        </p:txBody>
      </p:sp>
      <p:sp>
        <p:nvSpPr>
          <p:cNvPr id="4" name="Slide Number Placeholder 3">
            <a:extLst>
              <a:ext uri="{FF2B5EF4-FFF2-40B4-BE49-F238E27FC236}">
                <a16:creationId xmlns:a16="http://schemas.microsoft.com/office/drawing/2014/main" id="{3862C9D5-C395-4B07-6491-7C0F0D4DCBF5}"/>
              </a:ext>
            </a:extLst>
          </p:cNvPr>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21061178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84A08-AC77-DE95-65EE-13375A5DD7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1B7B2F-1142-03DA-93A5-2D13A0B2B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4BE90A-C691-782E-0ECA-6B30B8FE3E00}"/>
              </a:ext>
            </a:extLst>
          </p:cNvPr>
          <p:cNvSpPr>
            <a:spLocks noGrp="1"/>
          </p:cNvSpPr>
          <p:nvPr>
            <p:ph type="body" idx="1"/>
          </p:nvPr>
        </p:nvSpPr>
        <p:spPr/>
        <p:txBody>
          <a:bodyPr/>
          <a:lstStyle/>
          <a:p>
            <a:r>
              <a:rPr lang="en-GB" b="1" dirty="0"/>
              <a:t>(g) GPA - Interval</a:t>
            </a:r>
            <a:r>
              <a:rPr lang="en-GB" dirty="0"/>
              <a:t>: Correct because while GPAs have equal intervals, the zero point is arbitrary (a 0.0 GPA doesn't mean "no knowledge"), and ratios aren't meaningful (a 4.0 isn't "twice as good" as a 2.0).</a:t>
            </a:r>
          </a:p>
        </p:txBody>
      </p:sp>
      <p:sp>
        <p:nvSpPr>
          <p:cNvPr id="4" name="Slide Number Placeholder 3">
            <a:extLst>
              <a:ext uri="{FF2B5EF4-FFF2-40B4-BE49-F238E27FC236}">
                <a16:creationId xmlns:a16="http://schemas.microsoft.com/office/drawing/2014/main" id="{8009896F-E390-3A9B-3D71-C01E304B112B}"/>
              </a:ext>
            </a:extLst>
          </p:cNvPr>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31318869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F83F3-81E1-828B-9893-69CB52F404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6D6C26-F325-0F47-A12B-0C5B561FA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A06AA2-2F97-B3BF-8E7F-E2DAB89D3DFB}"/>
              </a:ext>
            </a:extLst>
          </p:cNvPr>
          <p:cNvSpPr>
            <a:spLocks noGrp="1"/>
          </p:cNvSpPr>
          <p:nvPr>
            <p:ph type="body" idx="1"/>
          </p:nvPr>
        </p:nvSpPr>
        <p:spPr/>
        <p:txBody>
          <a:bodyPr/>
          <a:lstStyle/>
          <a:p>
            <a:r>
              <a:rPr lang="en-GB" b="1" dirty="0"/>
              <a:t>(h) Marital status - Nominal</a:t>
            </a:r>
            <a:r>
              <a:rPr lang="en-GB" dirty="0"/>
              <a:t>: Correct because categories (single, married, divorced, widowed) are just labels without inherent order</a:t>
            </a:r>
          </a:p>
          <a:p>
            <a:endParaRPr lang="en-GB" dirty="0"/>
          </a:p>
        </p:txBody>
      </p:sp>
      <p:sp>
        <p:nvSpPr>
          <p:cNvPr id="4" name="Slide Number Placeholder 3">
            <a:extLst>
              <a:ext uri="{FF2B5EF4-FFF2-40B4-BE49-F238E27FC236}">
                <a16:creationId xmlns:a16="http://schemas.microsoft.com/office/drawing/2014/main" id="{C297AE59-BFE8-F385-0572-EC8C7F4B3D1E}"/>
              </a:ext>
            </a:extLst>
          </p:cNvPr>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23690353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25115101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D1E34-601A-0C5C-A496-892D51AE6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FB7863-C7B9-A17E-BEAE-22E7DACE6F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407B9B-3F32-A301-5F83-8E86A36B0E6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8E9732-8F74-7CEC-DF89-6506E36900AE}"/>
              </a:ext>
            </a:extLst>
          </p:cNvPr>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9925924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16977034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34353761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84C0C-ADB6-5F98-E255-994C362D0C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32BA6B-1534-6881-ADC5-28907BFEA3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F61C91-5919-8450-6878-51AF78A3A4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0E6430-6C49-C618-9F34-02225FC95C9A}"/>
              </a:ext>
            </a:extLst>
          </p:cNvPr>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21692827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8EE8D-CBDB-0ABC-AE1F-D5DF8828A8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920A42-8AC9-5A56-0E00-DA47B05001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B1173D-D0E7-8519-364A-50B3165F8B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433542-EFF1-CB25-08AD-BE702B9F371D}"/>
              </a:ext>
            </a:extLst>
          </p:cNvPr>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39445923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28144029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26435518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40792002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151798932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13516179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42209511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19660438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21538099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192965488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D3871-BBE5-9EC9-AD38-AD1943DF5C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3A1078-0375-F772-4C3B-17E98721C4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5A4253-09E5-A9C5-F960-58E3ABE907D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A87EDD-1E48-0181-E86E-9EE3DB586883}"/>
              </a:ext>
            </a:extLst>
          </p:cNvPr>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42918090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48</a:t>
            </a:fld>
            <a:endParaRPr lang="en-GB"/>
          </a:p>
        </p:txBody>
      </p:sp>
    </p:spTree>
    <p:extLst>
      <p:ext uri="{BB962C8B-B14F-4D97-AF65-F5344CB8AC3E}">
        <p14:creationId xmlns:p14="http://schemas.microsoft.com/office/powerpoint/2010/main" val="14361357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49</a:t>
            </a:fld>
            <a:endParaRPr lang="en-GB"/>
          </a:p>
        </p:txBody>
      </p:sp>
    </p:spTree>
    <p:extLst>
      <p:ext uri="{BB962C8B-B14F-4D97-AF65-F5344CB8AC3E}">
        <p14:creationId xmlns:p14="http://schemas.microsoft.com/office/powerpoint/2010/main" val="9804753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51</a:t>
            </a:fld>
            <a:endParaRPr lang="en-GB"/>
          </a:p>
        </p:txBody>
      </p:sp>
    </p:spTree>
    <p:extLst>
      <p:ext uri="{BB962C8B-B14F-4D97-AF65-F5344CB8AC3E}">
        <p14:creationId xmlns:p14="http://schemas.microsoft.com/office/powerpoint/2010/main" val="299901595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53</a:t>
            </a:fld>
            <a:endParaRPr lang="en-GB"/>
          </a:p>
        </p:txBody>
      </p:sp>
    </p:spTree>
    <p:extLst>
      <p:ext uri="{BB962C8B-B14F-4D97-AF65-F5344CB8AC3E}">
        <p14:creationId xmlns:p14="http://schemas.microsoft.com/office/powerpoint/2010/main" val="6598693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54</a:t>
            </a:fld>
            <a:endParaRPr lang="en-GB"/>
          </a:p>
        </p:txBody>
      </p:sp>
    </p:spTree>
    <p:extLst>
      <p:ext uri="{BB962C8B-B14F-4D97-AF65-F5344CB8AC3E}">
        <p14:creationId xmlns:p14="http://schemas.microsoft.com/office/powerpoint/2010/main" val="163676081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55</a:t>
            </a:fld>
            <a:endParaRPr lang="en-GB"/>
          </a:p>
        </p:txBody>
      </p:sp>
    </p:spTree>
    <p:extLst>
      <p:ext uri="{BB962C8B-B14F-4D97-AF65-F5344CB8AC3E}">
        <p14:creationId xmlns:p14="http://schemas.microsoft.com/office/powerpoint/2010/main" val="376520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10/7/2025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0.xml"/><Relationship Id="rId1" Type="http://schemas.openxmlformats.org/officeDocument/2006/relationships/video" Target="https://www.youtube.com/embed/WnP6jDvupiY?start=2&amp;feature=oembed" TargetMode="External"/><Relationship Id="rId4" Type="http://schemas.openxmlformats.org/officeDocument/2006/relationships/image" Target="../media/image2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3.xml"/><Relationship Id="rId1" Type="http://schemas.openxmlformats.org/officeDocument/2006/relationships/slideLayout" Target="../slideLayouts/slideLayout10.xml"/><Relationship Id="rId4" Type="http://schemas.openxmlformats.org/officeDocument/2006/relationships/image" Target="../media/image33.png"/></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5.xml"/><Relationship Id="rId1" Type="http://schemas.openxmlformats.org/officeDocument/2006/relationships/slideLayout" Target="../slideLayouts/slideLayout10.xml"/><Relationship Id="rId5" Type="http://schemas.openxmlformats.org/officeDocument/2006/relationships/image" Target="../media/image41.png"/><Relationship Id="rId4" Type="http://schemas.openxmlformats.org/officeDocument/2006/relationships/image" Target="../media/image39.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8.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 Analysis &amp;</a:t>
            </a:r>
          </a:p>
          <a:p>
            <a:r>
              <a:rPr lang="en-US" sz="6600" b="1" dirty="0" err="1"/>
              <a:t>Visualisation</a:t>
            </a:r>
            <a:r>
              <a:rPr lang="en-US" sz="6600" b="1" dirty="0"/>
              <a:t>:</a:t>
            </a:r>
          </a:p>
          <a:p>
            <a:r>
              <a:rPr lang="en-US" sz="6600" b="1" dirty="0">
                <a:solidFill>
                  <a:schemeClr val="bg1"/>
                </a:solidFill>
              </a:rPr>
              <a:t>Frequency Distributions</a:t>
            </a:r>
            <a:endParaRPr lang="en-GB" sz="4000" b="1" dirty="0">
              <a:solidFill>
                <a:schemeClr val="bg1"/>
              </a:solidFill>
            </a:endParaRP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Lecture Objectives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24000"/>
            <a:ext cx="11481847" cy="4170947"/>
          </a:xfrm>
        </p:spPr>
        <p:txBody>
          <a:bodyPr>
            <a:normAutofit/>
          </a:bodyPr>
          <a:lstStyle/>
          <a:p>
            <a:r>
              <a:rPr lang="en-US" sz="3200" dirty="0"/>
              <a:t>Data</a:t>
            </a:r>
          </a:p>
          <a:p>
            <a:r>
              <a:rPr lang="en-US" sz="3200" dirty="0"/>
              <a:t> Basic definition of Statistics</a:t>
            </a:r>
          </a:p>
          <a:p>
            <a:r>
              <a:rPr lang="en-US" sz="3200" dirty="0"/>
              <a:t> Classification of Statistics</a:t>
            </a:r>
          </a:p>
          <a:p>
            <a:r>
              <a:rPr lang="en-US" sz="3200" dirty="0"/>
              <a:t> Variables</a:t>
            </a:r>
          </a:p>
          <a:p>
            <a:r>
              <a:rPr lang="en-US" sz="3200" dirty="0"/>
              <a:t>Scales of Measurement</a:t>
            </a:r>
          </a:p>
          <a:p>
            <a:r>
              <a:rPr lang="en-US" sz="3200" dirty="0"/>
              <a:t> Frequency distribution</a:t>
            </a:r>
          </a:p>
        </p:txBody>
      </p:sp>
    </p:spTree>
    <p:extLst>
      <p:ext uri="{BB962C8B-B14F-4D97-AF65-F5344CB8AC3E}">
        <p14:creationId xmlns:p14="http://schemas.microsoft.com/office/powerpoint/2010/main" val="1848820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Lecture Subjects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24000"/>
            <a:ext cx="11481847" cy="4170947"/>
          </a:xfrm>
        </p:spPr>
        <p:txBody>
          <a:bodyPr>
            <a:normAutofit/>
          </a:bodyPr>
          <a:lstStyle/>
          <a:p>
            <a:r>
              <a:rPr lang="en-GB" dirty="0">
                <a:sym typeface="Wingdings" panose="05000000000000000000" pitchFamily="2" charset="2"/>
              </a:rPr>
              <a:t>This session we’ll look at univariate data – what it is and how we can display it:</a:t>
            </a:r>
          </a:p>
          <a:p>
            <a:pPr lvl="1"/>
            <a:r>
              <a:rPr lang="en-GB" dirty="0">
                <a:sym typeface="Wingdings" panose="05000000000000000000" pitchFamily="2" charset="2"/>
              </a:rPr>
              <a:t>Statistics</a:t>
            </a:r>
          </a:p>
          <a:p>
            <a:pPr lvl="1"/>
            <a:r>
              <a:rPr lang="en-GB" dirty="0">
                <a:sym typeface="Wingdings" panose="05000000000000000000" pitchFamily="2" charset="2"/>
              </a:rPr>
              <a:t>Variables</a:t>
            </a:r>
          </a:p>
          <a:p>
            <a:pPr lvl="1"/>
            <a:r>
              <a:rPr lang="en-GB" dirty="0">
                <a:sym typeface="Wingdings" panose="05000000000000000000" pitchFamily="2" charset="2"/>
              </a:rPr>
              <a:t>Scales of measurement</a:t>
            </a:r>
          </a:p>
          <a:p>
            <a:pPr lvl="1"/>
            <a:r>
              <a:rPr lang="en-GB" dirty="0">
                <a:sym typeface="Wingdings" panose="05000000000000000000" pitchFamily="2" charset="2"/>
              </a:rPr>
              <a:t>Frequency distributions</a:t>
            </a:r>
          </a:p>
          <a:p>
            <a:pPr lvl="1"/>
            <a:r>
              <a:rPr lang="en-GB" dirty="0">
                <a:sym typeface="Wingdings" panose="05000000000000000000" pitchFamily="2" charset="2"/>
              </a:rPr>
              <a:t>Graphing data</a:t>
            </a:r>
          </a:p>
          <a:p>
            <a:pPr lvl="1"/>
            <a:r>
              <a:rPr lang="en-GB" dirty="0">
                <a:sym typeface="Wingdings" panose="05000000000000000000" pitchFamily="2" charset="2"/>
              </a:rPr>
              <a:t>The Normal curve</a:t>
            </a:r>
            <a:endParaRPr lang="en-GB" dirty="0"/>
          </a:p>
          <a:p>
            <a:endParaRPr lang="en-US" sz="3200" dirty="0"/>
          </a:p>
        </p:txBody>
      </p:sp>
    </p:spTree>
    <p:extLst>
      <p:ext uri="{BB962C8B-B14F-4D97-AF65-F5344CB8AC3E}">
        <p14:creationId xmlns:p14="http://schemas.microsoft.com/office/powerpoint/2010/main" val="4262080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Statistics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8"/>
            <a:ext cx="11481847" cy="4100511"/>
          </a:xfrm>
        </p:spPr>
        <p:txBody>
          <a:bodyPr>
            <a:normAutofit/>
          </a:bodyPr>
          <a:lstStyle/>
          <a:p>
            <a:r>
              <a:rPr lang="en-GB" sz="3200" dirty="0"/>
              <a:t>By understanding statistical methods, you can:</a:t>
            </a:r>
          </a:p>
          <a:p>
            <a:pPr lvl="1"/>
            <a:r>
              <a:rPr lang="en-GB" sz="2800" dirty="0"/>
              <a:t>Uncover patterns, trends and relationships within data.</a:t>
            </a:r>
          </a:p>
          <a:p>
            <a:pPr lvl="1"/>
            <a:r>
              <a:rPr lang="en-GB" sz="2800" dirty="0"/>
              <a:t>Extract more informed and meaningful insights from vast datasets.</a:t>
            </a:r>
          </a:p>
          <a:p>
            <a:endParaRPr lang="en-GB" sz="3200" dirty="0"/>
          </a:p>
          <a:p>
            <a:r>
              <a:rPr lang="en-GB" sz="3200" dirty="0"/>
              <a:t>Statistics play a vital role in ensuring reliability, validity and generalisability in findings from experiments.</a:t>
            </a:r>
          </a:p>
          <a:p>
            <a:endParaRPr lang="en-GB" sz="3200" dirty="0"/>
          </a:p>
        </p:txBody>
      </p:sp>
    </p:spTree>
    <p:extLst>
      <p:ext uri="{BB962C8B-B14F-4D97-AF65-F5344CB8AC3E}">
        <p14:creationId xmlns:p14="http://schemas.microsoft.com/office/powerpoint/2010/main" val="2505819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Statistics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690688"/>
            <a:ext cx="11481847" cy="4100511"/>
          </a:xfrm>
        </p:spPr>
        <p:txBody>
          <a:bodyPr>
            <a:normAutofit/>
          </a:bodyPr>
          <a:lstStyle/>
          <a:p>
            <a:r>
              <a:rPr lang="en-GB" sz="3500" dirty="0"/>
              <a:t>Statistics are a range of techniques used for the process of gathering, organising and analysing quantitative data to draw </a:t>
            </a:r>
            <a:r>
              <a:rPr lang="en-GB" sz="3200" dirty="0"/>
              <a:t>conclusions</a:t>
            </a:r>
            <a:r>
              <a:rPr lang="en-GB" sz="3500" dirty="0"/>
              <a:t>.</a:t>
            </a:r>
            <a:endParaRPr lang="en-GB" dirty="0"/>
          </a:p>
          <a:p>
            <a:r>
              <a:rPr lang="en-GB" b="1" dirty="0"/>
              <a:t>Descriptive Statistics</a:t>
            </a:r>
          </a:p>
          <a:p>
            <a:pPr lvl="1"/>
            <a:r>
              <a:rPr lang="en-GB" dirty="0"/>
              <a:t>Used to describe a set of quantitative data</a:t>
            </a:r>
          </a:p>
          <a:p>
            <a:r>
              <a:rPr lang="en-GB" b="1" dirty="0"/>
              <a:t>Inferential Statistics</a:t>
            </a:r>
          </a:p>
          <a:p>
            <a:pPr lvl="1"/>
            <a:r>
              <a:rPr lang="en-GB" dirty="0"/>
              <a:t>Used to make predictions about large groups (i.e. populations) based upon the analysis of data gathered from a smaller group (i.e. samples)</a:t>
            </a:r>
          </a:p>
          <a:p>
            <a:endParaRPr lang="en-GB" sz="3200" dirty="0"/>
          </a:p>
        </p:txBody>
      </p:sp>
    </p:spTree>
    <p:extLst>
      <p:ext uri="{BB962C8B-B14F-4D97-AF65-F5344CB8AC3E}">
        <p14:creationId xmlns:p14="http://schemas.microsoft.com/office/powerpoint/2010/main" val="198688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a:t>
            </a:r>
            <a:endParaRPr lang="en-GB" sz="6000" b="1" dirty="0"/>
          </a:p>
        </p:txBody>
      </p:sp>
      <p:pic>
        <p:nvPicPr>
          <p:cNvPr id="2" name="Online Media 1" title="What is Data?">
            <a:hlinkClick r:id="" action="ppaction://media"/>
            <a:extLst>
              <a:ext uri="{FF2B5EF4-FFF2-40B4-BE49-F238E27FC236}">
                <a16:creationId xmlns:a16="http://schemas.microsoft.com/office/drawing/2014/main" id="{477186F3-5ACF-09B2-F52F-9806DA95B7A8}"/>
              </a:ext>
            </a:extLst>
          </p:cNvPr>
          <p:cNvPicPr>
            <a:picLocks noGrp="1" noRot="1" noChangeAspect="1"/>
          </p:cNvPicPr>
          <p:nvPr>
            <p:ph idx="1"/>
            <a:videoFile r:link="rId1"/>
          </p:nvPr>
        </p:nvPicPr>
        <p:blipFill>
          <a:blip r:embed="rId4"/>
          <a:stretch>
            <a:fillRect/>
          </a:stretch>
        </p:blipFill>
        <p:spPr>
          <a:xfrm>
            <a:off x="2405062" y="1343818"/>
            <a:ext cx="7381875" cy="4170363"/>
          </a:xfrm>
          <a:prstGeom prst="rect">
            <a:avLst/>
          </a:prstGeom>
        </p:spPr>
      </p:pic>
    </p:spTree>
    <p:extLst>
      <p:ext uri="{BB962C8B-B14F-4D97-AF65-F5344CB8AC3E}">
        <p14:creationId xmlns:p14="http://schemas.microsoft.com/office/powerpoint/2010/main" val="248496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Three Types of Data</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24000"/>
            <a:ext cx="11481847" cy="4170947"/>
          </a:xfrm>
        </p:spPr>
        <p:txBody>
          <a:bodyPr>
            <a:normAutofit/>
          </a:bodyPr>
          <a:lstStyle/>
          <a:p>
            <a:r>
              <a:rPr lang="en-US" b="1" dirty="0">
                <a:sym typeface="Wingdings" panose="05000000000000000000" pitchFamily="2" charset="2"/>
              </a:rPr>
              <a:t>Qualitative Data</a:t>
            </a:r>
          </a:p>
          <a:p>
            <a:pPr lvl="1"/>
            <a:r>
              <a:rPr lang="en-US" dirty="0">
                <a:sym typeface="Wingdings" panose="05000000000000000000" pitchFamily="2" charset="2"/>
              </a:rPr>
              <a:t> A set of observations where any single observation is a word(Yes/No), letter(Y/N), or numerical code(0/1) that represents a class or category.</a:t>
            </a:r>
          </a:p>
          <a:p>
            <a:r>
              <a:rPr lang="en-US" b="1" dirty="0">
                <a:sym typeface="Wingdings" panose="05000000000000000000" pitchFamily="2" charset="2"/>
              </a:rPr>
              <a:t>Ranked Data</a:t>
            </a:r>
          </a:p>
          <a:p>
            <a:pPr lvl="1"/>
            <a:r>
              <a:rPr lang="en-US" dirty="0">
                <a:sym typeface="Wingdings" panose="05000000000000000000" pitchFamily="2" charset="2"/>
              </a:rPr>
              <a:t> A set of observations where any single observation is a number that indicates relative standing.  (1st, 2nd, ...  40th place) </a:t>
            </a:r>
          </a:p>
          <a:p>
            <a:r>
              <a:rPr lang="en-US" b="1" dirty="0">
                <a:sym typeface="Wingdings" panose="05000000000000000000" pitchFamily="2" charset="2"/>
              </a:rPr>
              <a:t>Quantitative Data</a:t>
            </a:r>
          </a:p>
          <a:p>
            <a:pPr lvl="1"/>
            <a:r>
              <a:rPr lang="en-US" dirty="0">
                <a:sym typeface="Wingdings" panose="05000000000000000000" pitchFamily="2" charset="2"/>
              </a:rPr>
              <a:t> A set of observations where any single observation is a number that represents an amount or a count.   (weights of 28, 17, ...  18 Kgs) </a:t>
            </a:r>
            <a:endParaRPr lang="en-US" sz="2800" dirty="0"/>
          </a:p>
        </p:txBody>
      </p:sp>
    </p:spTree>
    <p:extLst>
      <p:ext uri="{BB962C8B-B14F-4D97-AF65-F5344CB8AC3E}">
        <p14:creationId xmlns:p14="http://schemas.microsoft.com/office/powerpoint/2010/main" val="3604087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93D47E93-8DF3-6F3A-2523-3606C96F36BF}"/>
              </a:ext>
            </a:extLst>
          </p:cNvPr>
          <p:cNvPicPr>
            <a:picLocks noGrp="1" noChangeAspect="1"/>
          </p:cNvPicPr>
          <p:nvPr>
            <p:ph idx="1"/>
          </p:nvPr>
        </p:nvPicPr>
        <p:blipFill>
          <a:blip r:embed="rId3"/>
          <a:stretch>
            <a:fillRect/>
          </a:stretch>
        </p:blipFill>
        <p:spPr>
          <a:xfrm>
            <a:off x="2573377" y="365125"/>
            <a:ext cx="9260404" cy="5014425"/>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Types of Data</a:t>
            </a:r>
            <a:endParaRPr lang="en-GB" sz="6000" b="1" dirty="0"/>
          </a:p>
        </p:txBody>
      </p:sp>
    </p:spTree>
    <p:extLst>
      <p:ext uri="{BB962C8B-B14F-4D97-AF65-F5344CB8AC3E}">
        <p14:creationId xmlns:p14="http://schemas.microsoft.com/office/powerpoint/2010/main" val="1334581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Variables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283368"/>
            <a:ext cx="11481847" cy="4393037"/>
          </a:xfrm>
        </p:spPr>
        <p:txBody>
          <a:bodyPr>
            <a:noAutofit/>
          </a:bodyPr>
          <a:lstStyle/>
          <a:p>
            <a:r>
              <a:rPr lang="en-GB" sz="3200" dirty="0"/>
              <a:t>Variables represent things that differ between individuals or situations;</a:t>
            </a:r>
          </a:p>
          <a:p>
            <a:pPr lvl="1"/>
            <a:r>
              <a:rPr lang="en-GB" sz="2800" dirty="0"/>
              <a:t>People:</a:t>
            </a:r>
          </a:p>
          <a:p>
            <a:pPr lvl="2"/>
            <a:r>
              <a:rPr lang="en-GB" sz="2400" dirty="0"/>
              <a:t>height, weight, blood pressure, body temperature, eye colour, shoe size, favourite colour, handedness etc…</a:t>
            </a:r>
          </a:p>
          <a:p>
            <a:pPr lvl="1"/>
            <a:r>
              <a:rPr lang="en-GB" sz="2800" dirty="0"/>
              <a:t>Computer systems:</a:t>
            </a:r>
          </a:p>
          <a:p>
            <a:pPr lvl="2"/>
            <a:r>
              <a:rPr lang="en-GB" sz="2400" dirty="0"/>
              <a:t>Processor, memory, chipset, network card, speed, graphics card, network speed etc…</a:t>
            </a:r>
          </a:p>
          <a:p>
            <a:pPr lvl="1"/>
            <a:r>
              <a:rPr lang="en-GB" sz="2800" dirty="0"/>
              <a:t>Businesses:</a:t>
            </a:r>
          </a:p>
          <a:p>
            <a:pPr lvl="2"/>
            <a:r>
              <a:rPr lang="en-GB" sz="2400" dirty="0"/>
              <a:t>number of employees, share price, sector, annual profit, profit margin, type, size etc…</a:t>
            </a:r>
          </a:p>
          <a:p>
            <a:pPr marL="0" indent="0">
              <a:buNone/>
            </a:pPr>
            <a:endParaRPr lang="en-GB" sz="3200" dirty="0">
              <a:sym typeface="Wingdings" panose="05000000000000000000" pitchFamily="2" charset="2"/>
            </a:endParaRPr>
          </a:p>
        </p:txBody>
      </p:sp>
    </p:spTree>
    <p:extLst>
      <p:ext uri="{BB962C8B-B14F-4D97-AF65-F5344CB8AC3E}">
        <p14:creationId xmlns:p14="http://schemas.microsoft.com/office/powerpoint/2010/main" val="383335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Variables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Discrete variables</a:t>
            </a:r>
          </a:p>
          <a:p>
            <a:pPr lvl="1"/>
            <a:r>
              <a:rPr lang="en-GB" dirty="0"/>
              <a:t>Can only take on particular values, e.g. size = small, medium, large</a:t>
            </a:r>
          </a:p>
          <a:p>
            <a:r>
              <a:rPr lang="en-GB" b="1" dirty="0"/>
              <a:t>Continuous variables</a:t>
            </a:r>
          </a:p>
          <a:p>
            <a:pPr lvl="1"/>
            <a:r>
              <a:rPr lang="en-GB" dirty="0"/>
              <a:t>Can take on any value, e.g. height, number of employees</a:t>
            </a:r>
          </a:p>
          <a:p>
            <a:pPr lvl="1"/>
            <a:endParaRPr lang="en-GB" dirty="0"/>
          </a:p>
          <a:p>
            <a:r>
              <a:rPr lang="en-GB" b="1" dirty="0"/>
              <a:t>Independent variables </a:t>
            </a:r>
            <a:r>
              <a:rPr lang="en-GB" dirty="0"/>
              <a:t>can be manipulated to see how changing them affects another dependent (related) variable</a:t>
            </a:r>
          </a:p>
          <a:p>
            <a:r>
              <a:rPr lang="en-GB" b="1" dirty="0"/>
              <a:t>Dependent variables </a:t>
            </a:r>
            <a:r>
              <a:rPr lang="en-GB" dirty="0"/>
              <a:t>are measured to see how changing the independent variable affects them</a:t>
            </a:r>
          </a:p>
          <a:p>
            <a:pPr marL="0" indent="0">
              <a:buNone/>
            </a:pPr>
            <a:endParaRPr lang="en-GB" sz="3200" dirty="0">
              <a:sym typeface="Wingdings" panose="05000000000000000000" pitchFamily="2" charset="2"/>
            </a:endParaRPr>
          </a:p>
        </p:txBody>
      </p:sp>
    </p:spTree>
    <p:extLst>
      <p:ext uri="{BB962C8B-B14F-4D97-AF65-F5344CB8AC3E}">
        <p14:creationId xmlns:p14="http://schemas.microsoft.com/office/powerpoint/2010/main" val="1406856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878473"/>
            <a:ext cx="3740572" cy="2297864"/>
          </a:xfrm>
        </p:spPr>
        <p:txBody>
          <a:bodyPr>
            <a:normAutofit fontScale="90000"/>
          </a:bodyPr>
          <a:lstStyle/>
          <a:p>
            <a:r>
              <a:rPr lang="en-US" sz="6000" b="1" dirty="0"/>
              <a:t>Types of Data and Variables</a:t>
            </a:r>
            <a:endParaRPr lang="en-GB" sz="6000" b="1" dirty="0"/>
          </a:p>
        </p:txBody>
      </p:sp>
      <p:pic>
        <p:nvPicPr>
          <p:cNvPr id="2" name="Content Placeholder 1">
            <a:extLst>
              <a:ext uri="{FF2B5EF4-FFF2-40B4-BE49-F238E27FC236}">
                <a16:creationId xmlns:a16="http://schemas.microsoft.com/office/drawing/2014/main" id="{AA079DCD-B899-BB82-C366-CC4B0744685B}"/>
              </a:ext>
            </a:extLst>
          </p:cNvPr>
          <p:cNvPicPr>
            <a:picLocks noGrp="1" noChangeAspect="1"/>
          </p:cNvPicPr>
          <p:nvPr>
            <p:ph idx="1"/>
          </p:nvPr>
        </p:nvPicPr>
        <p:blipFill>
          <a:blip r:embed="rId3"/>
          <a:stretch>
            <a:fillRect/>
          </a:stretch>
        </p:blipFill>
        <p:spPr>
          <a:xfrm>
            <a:off x="3368842" y="-1"/>
            <a:ext cx="8464939" cy="5930059"/>
          </a:xfrm>
          <a:prstGeom prst="rect">
            <a:avLst/>
          </a:prstGeom>
        </p:spPr>
      </p:pic>
    </p:spTree>
    <p:extLst>
      <p:ext uri="{BB962C8B-B14F-4D97-AF65-F5344CB8AC3E}">
        <p14:creationId xmlns:p14="http://schemas.microsoft.com/office/powerpoint/2010/main" val="1802054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Variables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Discrete variables</a:t>
            </a:r>
          </a:p>
          <a:p>
            <a:pPr lvl="1"/>
            <a:r>
              <a:rPr lang="en-GB" dirty="0"/>
              <a:t>Can only take on particular values, e.g. size = small, medium, large</a:t>
            </a:r>
          </a:p>
          <a:p>
            <a:r>
              <a:rPr lang="en-GB" b="1" dirty="0"/>
              <a:t>Continuous variables</a:t>
            </a:r>
          </a:p>
          <a:p>
            <a:pPr lvl="1"/>
            <a:r>
              <a:rPr lang="en-GB" dirty="0"/>
              <a:t>Can take on any value, e.g. height, number of employees</a:t>
            </a:r>
          </a:p>
          <a:p>
            <a:pPr lvl="1"/>
            <a:endParaRPr lang="en-GB" dirty="0"/>
          </a:p>
          <a:p>
            <a:r>
              <a:rPr lang="en-GB" b="1" dirty="0"/>
              <a:t>Independent variables </a:t>
            </a:r>
            <a:r>
              <a:rPr lang="en-GB" dirty="0"/>
              <a:t>can be manipulated to see how changing them affects another dependent (related) variable</a:t>
            </a:r>
          </a:p>
          <a:p>
            <a:r>
              <a:rPr lang="en-GB" b="1" dirty="0"/>
              <a:t>Dependent variables </a:t>
            </a:r>
            <a:r>
              <a:rPr lang="en-GB" dirty="0"/>
              <a:t>are measured to see how changing the independent variable affects them</a:t>
            </a:r>
          </a:p>
          <a:p>
            <a:pPr marL="0" indent="0">
              <a:buNone/>
            </a:pPr>
            <a:endParaRPr lang="en-GB" sz="3200" dirty="0">
              <a:sym typeface="Wingdings" panose="05000000000000000000" pitchFamily="2" charset="2"/>
            </a:endParaRPr>
          </a:p>
        </p:txBody>
      </p:sp>
    </p:spTree>
    <p:extLst>
      <p:ext uri="{BB962C8B-B14F-4D97-AF65-F5344CB8AC3E}">
        <p14:creationId xmlns:p14="http://schemas.microsoft.com/office/powerpoint/2010/main" val="287145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878473"/>
            <a:ext cx="3740572" cy="1325563"/>
          </a:xfrm>
        </p:spPr>
        <p:txBody>
          <a:bodyPr>
            <a:normAutofit fontScale="90000"/>
          </a:bodyPr>
          <a:lstStyle/>
          <a:p>
            <a:r>
              <a:rPr lang="en-US" sz="6000" b="1" dirty="0"/>
              <a:t>Types of Variable</a:t>
            </a:r>
            <a:endParaRPr lang="en-GB" sz="6000" b="1" dirty="0"/>
          </a:p>
        </p:txBody>
      </p:sp>
      <p:pic>
        <p:nvPicPr>
          <p:cNvPr id="2" name="Content Placeholder 1">
            <a:extLst>
              <a:ext uri="{FF2B5EF4-FFF2-40B4-BE49-F238E27FC236}">
                <a16:creationId xmlns:a16="http://schemas.microsoft.com/office/drawing/2014/main" id="{AA079DCD-B899-BB82-C366-CC4B0744685B}"/>
              </a:ext>
            </a:extLst>
          </p:cNvPr>
          <p:cNvPicPr>
            <a:picLocks noGrp="1" noChangeAspect="1"/>
          </p:cNvPicPr>
          <p:nvPr>
            <p:ph idx="1"/>
          </p:nvPr>
        </p:nvPicPr>
        <p:blipFill>
          <a:blip r:embed="rId3"/>
          <a:srcRect/>
          <a:stretch/>
        </p:blipFill>
        <p:spPr>
          <a:xfrm>
            <a:off x="2967789" y="0"/>
            <a:ext cx="8865992" cy="5676900"/>
          </a:xfrm>
          <a:prstGeom prst="rect">
            <a:avLst/>
          </a:prstGeom>
        </p:spPr>
      </p:pic>
    </p:spTree>
    <p:extLst>
      <p:ext uri="{BB962C8B-B14F-4D97-AF65-F5344CB8AC3E}">
        <p14:creationId xmlns:p14="http://schemas.microsoft.com/office/powerpoint/2010/main" val="4008465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Scales of Measurement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dirty="0"/>
              <a:t>Measurement is the assignment of numbers to variables.</a:t>
            </a:r>
          </a:p>
          <a:p>
            <a:endParaRPr lang="en-US" dirty="0"/>
          </a:p>
          <a:p>
            <a:r>
              <a:rPr lang="en-US" dirty="0"/>
              <a:t>This specifies the extent to which the numbers actually represent some attribute.</a:t>
            </a:r>
          </a:p>
          <a:p>
            <a:endParaRPr lang="en-US" dirty="0"/>
          </a:p>
          <a:p>
            <a:r>
              <a:rPr lang="en-US" dirty="0"/>
              <a:t>Different types of variables have different types of rules that determine what values can be assigned to them.</a:t>
            </a:r>
          </a:p>
          <a:p>
            <a:endParaRPr lang="en-US" sz="1000" dirty="0"/>
          </a:p>
          <a:p>
            <a:endParaRPr lang="en-GB" dirty="0"/>
          </a:p>
        </p:txBody>
      </p:sp>
    </p:spTree>
    <p:extLst>
      <p:ext uri="{BB962C8B-B14F-4D97-AF65-F5344CB8AC3E}">
        <p14:creationId xmlns:p14="http://schemas.microsoft.com/office/powerpoint/2010/main" val="873137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Scales of Measurement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sz="3200" dirty="0"/>
              <a:t>Variables are measured on one of four different scales:</a:t>
            </a:r>
            <a:endParaRPr lang="en-US" sz="1000" dirty="0"/>
          </a:p>
          <a:p>
            <a:r>
              <a:rPr lang="en-US" b="1" dirty="0"/>
              <a:t>Nominal</a:t>
            </a:r>
          </a:p>
          <a:p>
            <a:r>
              <a:rPr lang="en-US" dirty="0"/>
              <a:t>Things are assigned to categories.</a:t>
            </a:r>
          </a:p>
          <a:p>
            <a:r>
              <a:rPr lang="en-US" dirty="0"/>
              <a:t>The categories have no inherent order or ranking</a:t>
            </a:r>
          </a:p>
          <a:p>
            <a:r>
              <a:rPr lang="en-US" dirty="0"/>
              <a:t> Examples:</a:t>
            </a:r>
          </a:p>
          <a:p>
            <a:pPr lvl="1"/>
            <a:r>
              <a:rPr lang="en-US" dirty="0"/>
              <a:t>Size – small / medium / large.</a:t>
            </a:r>
          </a:p>
          <a:p>
            <a:pPr lvl="1"/>
            <a:r>
              <a:rPr lang="en-US" dirty="0"/>
              <a:t>Gender – female / male / non-binary.</a:t>
            </a:r>
          </a:p>
          <a:p>
            <a:pPr lvl="1"/>
            <a:r>
              <a:rPr lang="en-US" dirty="0"/>
              <a:t>Eye </a:t>
            </a:r>
            <a:r>
              <a:rPr lang="en-US" dirty="0" err="1"/>
              <a:t>colour</a:t>
            </a:r>
            <a:r>
              <a:rPr lang="en-US" dirty="0"/>
              <a:t> – blue / green / brown / grey. </a:t>
            </a:r>
          </a:p>
          <a:p>
            <a:pPr lvl="1"/>
            <a:r>
              <a:rPr lang="en-US" dirty="0"/>
              <a:t>Chipset – Intel / AMD / Nvidia OR dual core / quad core / i5 / i7 / i9.</a:t>
            </a:r>
          </a:p>
          <a:p>
            <a:endParaRPr lang="en-GB" dirty="0"/>
          </a:p>
        </p:txBody>
      </p:sp>
    </p:spTree>
    <p:extLst>
      <p:ext uri="{BB962C8B-B14F-4D97-AF65-F5344CB8AC3E}">
        <p14:creationId xmlns:p14="http://schemas.microsoft.com/office/powerpoint/2010/main" val="3866744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Scales of Measurement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b="1" dirty="0"/>
              <a:t>Ordinal</a:t>
            </a:r>
          </a:p>
          <a:p>
            <a:r>
              <a:rPr lang="en-US" dirty="0"/>
              <a:t>Variables with a meaningful order or ranking.</a:t>
            </a:r>
          </a:p>
          <a:p>
            <a:r>
              <a:rPr lang="en-US" dirty="0"/>
              <a:t>Things are ranked according to magnitude.</a:t>
            </a:r>
          </a:p>
          <a:p>
            <a:r>
              <a:rPr lang="en-US" dirty="0"/>
              <a:t>Examples:</a:t>
            </a:r>
          </a:p>
          <a:p>
            <a:pPr lvl="1"/>
            <a:r>
              <a:rPr kumimoji="0" lang="en-GB" b="0" i="0" u="none" strike="noStrike" kern="1200" cap="none" spc="0" normalizeH="0" baseline="0" noProof="0" dirty="0">
                <a:ln>
                  <a:noFill/>
                </a:ln>
                <a:solidFill>
                  <a:prstClr val="black"/>
                </a:solidFill>
                <a:effectLst/>
                <a:uLnTx/>
                <a:uFillTx/>
                <a:ea typeface="+mn-ea"/>
                <a:cs typeface="+mn-cs"/>
              </a:rPr>
              <a:t>Bad </a:t>
            </a:r>
            <a:r>
              <a:rPr kumimoji="0" lang="en-GB" b="0" i="0" u="none" strike="noStrike" kern="1200" cap="none" spc="0" normalizeH="0" baseline="0" noProof="0" dirty="0">
                <a:ln>
                  <a:noFill/>
                </a:ln>
                <a:solidFill>
                  <a:prstClr val="black"/>
                </a:solidFill>
                <a:effectLst/>
                <a:uLnTx/>
                <a:uFillTx/>
                <a:ea typeface="+mn-ea"/>
                <a:cs typeface="+mn-cs"/>
                <a:sym typeface="Symbol" panose="05050102010706020507" pitchFamily="18" charset="2"/>
              </a:rPr>
              <a:t> Good</a:t>
            </a:r>
          </a:p>
          <a:p>
            <a:pPr lvl="1"/>
            <a:r>
              <a:rPr kumimoji="0" lang="en-GB" b="0" i="0" u="none" strike="noStrike" kern="1200" cap="none" spc="0" normalizeH="0" baseline="0" noProof="0" dirty="0">
                <a:ln>
                  <a:noFill/>
                </a:ln>
                <a:solidFill>
                  <a:prstClr val="black"/>
                </a:solidFill>
                <a:effectLst/>
                <a:uLnTx/>
                <a:uFillTx/>
                <a:ea typeface="+mn-ea"/>
                <a:cs typeface="+mn-cs"/>
                <a:sym typeface="Symbol" panose="05050102010706020507" pitchFamily="18" charset="2"/>
              </a:rPr>
              <a:t>First  Last</a:t>
            </a:r>
          </a:p>
          <a:p>
            <a:pPr lvl="1"/>
            <a:r>
              <a:rPr kumimoji="0" lang="en-GB" b="0" i="0" u="none" strike="noStrike" kern="1200" cap="none" spc="0" normalizeH="0" baseline="0" noProof="0" dirty="0">
                <a:ln>
                  <a:noFill/>
                </a:ln>
                <a:solidFill>
                  <a:prstClr val="black"/>
                </a:solidFill>
                <a:effectLst/>
                <a:uLnTx/>
                <a:uFillTx/>
                <a:ea typeface="+mn-ea"/>
                <a:cs typeface="+mn-cs"/>
                <a:sym typeface="Symbol" panose="05050102010706020507" pitchFamily="18" charset="2"/>
              </a:rPr>
              <a:t>Rich  Poo</a:t>
            </a: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sym typeface="Symbol" panose="05050102010706020507" pitchFamily="18" charset="2"/>
              </a:rPr>
              <a:t>r</a:t>
            </a:r>
          </a:p>
          <a:p>
            <a:pPr lvl="1"/>
            <a:r>
              <a:rPr lang="en-GB" dirty="0">
                <a:solidFill>
                  <a:prstClr val="black"/>
                </a:solidFill>
                <a:latin typeface="Calibri" panose="020F0502020204030204"/>
                <a:sym typeface="Symbol" panose="05050102010706020507" pitchFamily="18" charset="2"/>
              </a:rPr>
              <a:t>Education levels – GCSE / BSc / MSc / PhD</a:t>
            </a:r>
            <a:endParaRPr kumimoji="0" lang="en-US" b="0" i="0" u="none" strike="noStrike" kern="1200" cap="none" spc="0" normalizeH="0" baseline="0" noProof="0" dirty="0">
              <a:ln>
                <a:noFill/>
              </a:ln>
              <a:solidFill>
                <a:prstClr val="black"/>
              </a:solidFill>
              <a:effectLst/>
              <a:uLnTx/>
              <a:uFillTx/>
              <a:latin typeface="Calibri" panose="020F0502020204030204"/>
              <a:ea typeface="+mn-ea"/>
              <a:cs typeface="+mn-cs"/>
              <a:sym typeface="Symbol" panose="05050102010706020507" pitchFamily="18" charset="2"/>
            </a:endParaRPr>
          </a:p>
          <a:p>
            <a:pPr lvl="1"/>
            <a:r>
              <a:rPr lang="en-US" dirty="0"/>
              <a:t>by year / by age</a:t>
            </a:r>
          </a:p>
          <a:p>
            <a:endParaRPr lang="en-GB" dirty="0"/>
          </a:p>
        </p:txBody>
      </p:sp>
    </p:spTree>
    <p:extLst>
      <p:ext uri="{BB962C8B-B14F-4D97-AF65-F5344CB8AC3E}">
        <p14:creationId xmlns:p14="http://schemas.microsoft.com/office/powerpoint/2010/main" val="3423261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Scales of Measurement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b="1" dirty="0"/>
              <a:t>Ratio</a:t>
            </a:r>
          </a:p>
          <a:p>
            <a:r>
              <a:rPr lang="en-US" dirty="0"/>
              <a:t>Things have a zero point and are measured from there</a:t>
            </a:r>
          </a:p>
          <a:p>
            <a:r>
              <a:rPr lang="en-US" dirty="0"/>
              <a:t>Measured on an absolute scale from a true zero</a:t>
            </a:r>
          </a:p>
          <a:p>
            <a:r>
              <a:rPr lang="en-US" dirty="0"/>
              <a:t>Examples:</a:t>
            </a:r>
          </a:p>
          <a:p>
            <a:pPr lvl="1"/>
            <a:r>
              <a:rPr lang="en-US" dirty="0"/>
              <a:t>height</a:t>
            </a:r>
          </a:p>
          <a:p>
            <a:pPr lvl="1"/>
            <a:r>
              <a:rPr lang="en-US" dirty="0"/>
              <a:t>weight</a:t>
            </a:r>
          </a:p>
          <a:p>
            <a:pPr lvl="1"/>
            <a:r>
              <a:rPr lang="en-US" dirty="0"/>
              <a:t>network speed</a:t>
            </a:r>
          </a:p>
          <a:p>
            <a:pPr lvl="1"/>
            <a:r>
              <a:rPr lang="en-US" dirty="0"/>
              <a:t>number of employees</a:t>
            </a:r>
          </a:p>
          <a:p>
            <a:endParaRPr lang="en-GB" dirty="0"/>
          </a:p>
        </p:txBody>
      </p:sp>
    </p:spTree>
    <p:extLst>
      <p:ext uri="{BB962C8B-B14F-4D97-AF65-F5344CB8AC3E}">
        <p14:creationId xmlns:p14="http://schemas.microsoft.com/office/powerpoint/2010/main" val="2527967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Scales of Measurement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dirty="0"/>
              <a:t>Implication to absolute scales:</a:t>
            </a:r>
            <a:endParaRPr lang="en-US" b="1" dirty="0"/>
          </a:p>
          <a:p>
            <a:r>
              <a:rPr lang="en-US" b="1" dirty="0"/>
              <a:t>Equal intervals:</a:t>
            </a:r>
          </a:p>
          <a:p>
            <a:pPr lvl="1"/>
            <a:r>
              <a:rPr lang="en-US" dirty="0"/>
              <a:t>The difference between 2kg and 4kg is the same as the difference between 6kg and 8kg.</a:t>
            </a:r>
          </a:p>
          <a:p>
            <a:r>
              <a:rPr lang="en-US" b="1" dirty="0"/>
              <a:t>True zero point:</a:t>
            </a:r>
          </a:p>
          <a:p>
            <a:pPr lvl="1"/>
            <a:r>
              <a:rPr lang="en-US" dirty="0"/>
              <a:t>A weight measuring 0kg implies no weight or an absence of weight.</a:t>
            </a:r>
          </a:p>
          <a:p>
            <a:r>
              <a:rPr lang="en-US" b="1" dirty="0"/>
              <a:t>Meaningful ratio scale:</a:t>
            </a:r>
          </a:p>
          <a:p>
            <a:pPr lvl="1"/>
            <a:r>
              <a:rPr lang="en-US" dirty="0"/>
              <a:t>If one object weighs 6kg and another weighs 3kg the ratio is 2:1.</a:t>
            </a:r>
          </a:p>
          <a:p>
            <a:r>
              <a:rPr lang="en-US" b="1" dirty="0"/>
              <a:t>Arithmetic operations can be meaningfully applied.</a:t>
            </a:r>
          </a:p>
        </p:txBody>
      </p:sp>
    </p:spTree>
    <p:extLst>
      <p:ext uri="{BB962C8B-B14F-4D97-AF65-F5344CB8AC3E}">
        <p14:creationId xmlns:p14="http://schemas.microsoft.com/office/powerpoint/2010/main" val="3542743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Scales of Measurement</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b="1" dirty="0"/>
              <a:t>Interval</a:t>
            </a:r>
          </a:p>
          <a:p>
            <a:r>
              <a:rPr lang="en-US" dirty="0"/>
              <a:t>Things with no meaningful zero point but which have equal units of measurement</a:t>
            </a:r>
          </a:p>
          <a:p>
            <a:r>
              <a:rPr lang="en-US" dirty="0"/>
              <a:t>The numbers assigned to the variables reflect relative merit</a:t>
            </a:r>
          </a:p>
          <a:p>
            <a:r>
              <a:rPr lang="en-US" dirty="0"/>
              <a:t>They have equal units of measurement.</a:t>
            </a:r>
          </a:p>
          <a:p>
            <a:r>
              <a:rPr lang="en-US" b="1" dirty="0"/>
              <a:t>Example: IQ</a:t>
            </a:r>
          </a:p>
          <a:p>
            <a:endParaRPr lang="en-GB" dirty="0"/>
          </a:p>
        </p:txBody>
      </p:sp>
      <p:pic>
        <p:nvPicPr>
          <p:cNvPr id="3" name="Picture 2">
            <a:extLst>
              <a:ext uri="{FF2B5EF4-FFF2-40B4-BE49-F238E27FC236}">
                <a16:creationId xmlns:a16="http://schemas.microsoft.com/office/drawing/2014/main" id="{8D150EE8-016F-2EA7-8D73-CAF1BAE9394C}"/>
              </a:ext>
            </a:extLst>
          </p:cNvPr>
          <p:cNvPicPr>
            <a:picLocks noChangeAspect="1"/>
          </p:cNvPicPr>
          <p:nvPr/>
        </p:nvPicPr>
        <p:blipFill>
          <a:blip r:embed="rId3"/>
          <a:stretch>
            <a:fillRect/>
          </a:stretch>
        </p:blipFill>
        <p:spPr>
          <a:xfrm>
            <a:off x="6096000" y="3845078"/>
            <a:ext cx="5583148" cy="1831327"/>
          </a:xfrm>
          <a:prstGeom prst="rect">
            <a:avLst/>
          </a:prstGeom>
        </p:spPr>
      </p:pic>
      <p:cxnSp>
        <p:nvCxnSpPr>
          <p:cNvPr id="4" name="Straight Arrow Connector 3">
            <a:extLst>
              <a:ext uri="{FF2B5EF4-FFF2-40B4-BE49-F238E27FC236}">
                <a16:creationId xmlns:a16="http://schemas.microsoft.com/office/drawing/2014/main" id="{93ED1B45-E4BD-6751-766A-7E7ACD3C233D}"/>
              </a:ext>
            </a:extLst>
          </p:cNvPr>
          <p:cNvCxnSpPr>
            <a:cxnSpLocks/>
          </p:cNvCxnSpPr>
          <p:nvPr/>
        </p:nvCxnSpPr>
        <p:spPr>
          <a:xfrm>
            <a:off x="7645940" y="4409872"/>
            <a:ext cx="512324" cy="577175"/>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5C8C638-9E1B-EAD3-4454-FA83EAB630B5}"/>
              </a:ext>
            </a:extLst>
          </p:cNvPr>
          <p:cNvCxnSpPr>
            <a:cxnSpLocks/>
          </p:cNvCxnSpPr>
          <p:nvPr/>
        </p:nvCxnSpPr>
        <p:spPr>
          <a:xfrm flipH="1">
            <a:off x="9455285" y="4409872"/>
            <a:ext cx="680936" cy="48638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9540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737268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p>
          <a:p>
            <a:pPr marL="457200" lvl="1" indent="0">
              <a:buNone/>
            </a:pPr>
            <a:r>
              <a:rPr lang="en-US" sz="2800" dirty="0"/>
              <a:t> (b) religious </a:t>
            </a:r>
            <a:r>
              <a:rPr lang="en-US" sz="2800" dirty="0" err="1"/>
              <a:t>affiIiation</a:t>
            </a:r>
            <a:endParaRPr lang="en-US" sz="2800" dirty="0"/>
          </a:p>
          <a:p>
            <a:pPr marL="457200" lvl="1" indent="0">
              <a:buNone/>
            </a:pPr>
            <a:r>
              <a:rPr lang="en-US" sz="2800" dirty="0"/>
              <a:t> (c) score for psychopathic tendency</a:t>
            </a:r>
          </a:p>
          <a:p>
            <a:pPr marL="457200" lvl="1" indent="0">
              <a:buNone/>
            </a:pPr>
            <a:r>
              <a:rPr lang="en-US" sz="2800" dirty="0"/>
              <a:t> (d) years of education</a:t>
            </a:r>
          </a:p>
          <a:p>
            <a:pPr marL="457200" lvl="1" indent="0">
              <a:buNone/>
            </a:pPr>
            <a:r>
              <a:rPr lang="en-US" sz="2800" dirty="0"/>
              <a:t> (e) military rank</a:t>
            </a:r>
          </a:p>
          <a:p>
            <a:pPr marL="457200" lvl="1" indent="0">
              <a:buNone/>
            </a:pPr>
            <a:r>
              <a:rPr lang="en-US" sz="2800" dirty="0"/>
              <a:t> (f) vocational goal</a:t>
            </a:r>
          </a:p>
          <a:p>
            <a:pPr marL="457200" lvl="1" indent="0">
              <a:buNone/>
            </a:pPr>
            <a:r>
              <a:rPr lang="en-US" sz="2800" dirty="0"/>
              <a:t> (g) Grade Point Average (GPA)</a:t>
            </a:r>
          </a:p>
          <a:p>
            <a:pPr marL="457200" lvl="1" indent="0">
              <a:buNone/>
            </a:pPr>
            <a:r>
              <a:rPr lang="en-US" sz="2800" dirty="0"/>
              <a:t> (h) marital status</a:t>
            </a:r>
            <a:endParaRPr lang="en-GB" sz="2800" dirty="0"/>
          </a:p>
        </p:txBody>
      </p:sp>
    </p:spTree>
    <p:extLst>
      <p:ext uri="{BB962C8B-B14F-4D97-AF65-F5344CB8AC3E}">
        <p14:creationId xmlns:p14="http://schemas.microsoft.com/office/powerpoint/2010/main" val="3260889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r>
              <a:rPr lang="en-US" sz="2800" dirty="0">
                <a:solidFill>
                  <a:srgbClr val="FF0000"/>
                </a:solidFill>
              </a:rPr>
              <a:t>Ratio</a:t>
            </a:r>
            <a:endParaRPr lang="en-US" sz="2800" dirty="0"/>
          </a:p>
          <a:p>
            <a:pPr marL="457200" lvl="1" indent="0">
              <a:buNone/>
            </a:pPr>
            <a:r>
              <a:rPr lang="en-US" sz="2800" dirty="0"/>
              <a:t> (b) religious </a:t>
            </a:r>
            <a:r>
              <a:rPr lang="en-US" sz="2800" dirty="0" err="1"/>
              <a:t>affiIiation</a:t>
            </a:r>
            <a:r>
              <a:rPr lang="en-US" sz="2800" dirty="0"/>
              <a:t>						</a:t>
            </a:r>
            <a:endParaRPr lang="en-US" sz="2800" dirty="0">
              <a:solidFill>
                <a:srgbClr val="FF0000"/>
              </a:solidFill>
            </a:endParaRPr>
          </a:p>
          <a:p>
            <a:pPr marL="457200" lvl="1" indent="0">
              <a:buNone/>
            </a:pPr>
            <a:r>
              <a:rPr lang="en-US" sz="2800" dirty="0"/>
              <a:t> (c) score for psychopathic tendency				</a:t>
            </a:r>
            <a:endParaRPr lang="en-US" sz="2800" dirty="0">
              <a:solidFill>
                <a:srgbClr val="FF0000"/>
              </a:solidFill>
            </a:endParaRPr>
          </a:p>
          <a:p>
            <a:pPr marL="457200" lvl="1" indent="0">
              <a:buNone/>
            </a:pPr>
            <a:r>
              <a:rPr lang="en-US" sz="2800" dirty="0"/>
              <a:t> (d) years of education					</a:t>
            </a:r>
            <a:endParaRPr lang="en-US" sz="2800" dirty="0">
              <a:solidFill>
                <a:srgbClr val="FF0000"/>
              </a:solidFill>
            </a:endParaRPr>
          </a:p>
          <a:p>
            <a:pPr marL="457200" lvl="1" indent="0">
              <a:buNone/>
            </a:pPr>
            <a:r>
              <a:rPr lang="en-US" sz="2800" dirty="0"/>
              <a:t> (e) military rank							</a:t>
            </a:r>
            <a:endParaRPr lang="en-US" sz="2800" dirty="0">
              <a:solidFill>
                <a:srgbClr val="FF0000"/>
              </a:solidFill>
            </a:endParaRPr>
          </a:p>
          <a:p>
            <a:pPr marL="457200" lvl="1" indent="0">
              <a:buNone/>
            </a:pPr>
            <a:r>
              <a:rPr lang="en-US" sz="2800" dirty="0"/>
              <a:t> (f) vocational goal							</a:t>
            </a:r>
            <a:endParaRPr lang="en-US" sz="2800" dirty="0">
              <a:solidFill>
                <a:srgbClr val="FF0000"/>
              </a:solidFill>
            </a:endParaRPr>
          </a:p>
          <a:p>
            <a:pPr marL="457200" lvl="1" indent="0">
              <a:buNone/>
            </a:pPr>
            <a:r>
              <a:rPr lang="en-US" sz="2800" dirty="0"/>
              <a:t> (g) GPA									</a:t>
            </a:r>
            <a:endParaRPr lang="en-US" sz="2800" dirty="0">
              <a:solidFill>
                <a:srgbClr val="FF0000"/>
              </a:solidFill>
            </a:endParaRPr>
          </a:p>
          <a:p>
            <a:pPr marL="457200" lvl="1" indent="0">
              <a:buNone/>
            </a:pPr>
            <a:r>
              <a:rPr lang="en-US" sz="2800" dirty="0"/>
              <a:t> (h) marital status							</a:t>
            </a:r>
            <a:endParaRPr lang="en-GB" sz="2800" dirty="0">
              <a:solidFill>
                <a:srgbClr val="FF0000"/>
              </a:solidFill>
            </a:endParaRPr>
          </a:p>
        </p:txBody>
      </p:sp>
    </p:spTree>
    <p:extLst>
      <p:ext uri="{BB962C8B-B14F-4D97-AF65-F5344CB8AC3E}">
        <p14:creationId xmlns:p14="http://schemas.microsoft.com/office/powerpoint/2010/main" val="3238302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D19C4B-A5BB-5BEE-0999-E50D89239DD5}"/>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6DFE55B-03EA-918A-9A4A-C11074EA9D58}"/>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r>
              <a:rPr lang="en-US" sz="2800" dirty="0">
                <a:solidFill>
                  <a:srgbClr val="FF0000"/>
                </a:solidFill>
              </a:rPr>
              <a:t>Ratio</a:t>
            </a:r>
            <a:endParaRPr lang="en-US" sz="2800" dirty="0"/>
          </a:p>
          <a:p>
            <a:pPr marL="457200" lvl="1" indent="0">
              <a:buNone/>
            </a:pPr>
            <a:r>
              <a:rPr lang="en-US" sz="2800" dirty="0"/>
              <a:t> (b) religious </a:t>
            </a:r>
            <a:r>
              <a:rPr lang="en-US" sz="2800" dirty="0" err="1"/>
              <a:t>affiIiation</a:t>
            </a:r>
            <a:r>
              <a:rPr lang="en-US" sz="2800" dirty="0"/>
              <a:t>						</a:t>
            </a:r>
            <a:r>
              <a:rPr lang="en-US" sz="2800" dirty="0">
                <a:solidFill>
                  <a:srgbClr val="FF0000"/>
                </a:solidFill>
              </a:rPr>
              <a:t>Nominal</a:t>
            </a:r>
          </a:p>
          <a:p>
            <a:pPr marL="457200" lvl="1" indent="0">
              <a:buNone/>
            </a:pPr>
            <a:r>
              <a:rPr lang="en-US" sz="2800" dirty="0"/>
              <a:t> (c) score for psychopathic tendency				</a:t>
            </a:r>
            <a:endParaRPr lang="en-US" sz="2800" dirty="0">
              <a:solidFill>
                <a:srgbClr val="FF0000"/>
              </a:solidFill>
            </a:endParaRPr>
          </a:p>
          <a:p>
            <a:pPr marL="457200" lvl="1" indent="0">
              <a:buNone/>
            </a:pPr>
            <a:r>
              <a:rPr lang="en-US" sz="2800" dirty="0"/>
              <a:t> (d) years of education					</a:t>
            </a:r>
            <a:endParaRPr lang="en-US" sz="2800" dirty="0">
              <a:solidFill>
                <a:srgbClr val="FF0000"/>
              </a:solidFill>
            </a:endParaRPr>
          </a:p>
          <a:p>
            <a:pPr marL="457200" lvl="1" indent="0">
              <a:buNone/>
            </a:pPr>
            <a:r>
              <a:rPr lang="en-US" sz="2800" dirty="0"/>
              <a:t> (e) military rank							</a:t>
            </a:r>
            <a:endParaRPr lang="en-US" sz="2800" dirty="0">
              <a:solidFill>
                <a:srgbClr val="FF0000"/>
              </a:solidFill>
            </a:endParaRPr>
          </a:p>
          <a:p>
            <a:pPr marL="457200" lvl="1" indent="0">
              <a:buNone/>
            </a:pPr>
            <a:r>
              <a:rPr lang="en-US" sz="2800" dirty="0"/>
              <a:t> (f) vocational goal							</a:t>
            </a:r>
            <a:endParaRPr lang="en-US" sz="2800" dirty="0">
              <a:solidFill>
                <a:srgbClr val="FF0000"/>
              </a:solidFill>
            </a:endParaRPr>
          </a:p>
          <a:p>
            <a:pPr marL="457200" lvl="1" indent="0">
              <a:buNone/>
            </a:pPr>
            <a:r>
              <a:rPr lang="en-US" sz="2800" dirty="0"/>
              <a:t> (g) GPA									</a:t>
            </a:r>
            <a:endParaRPr lang="en-US" sz="2800" dirty="0">
              <a:solidFill>
                <a:srgbClr val="FF0000"/>
              </a:solidFill>
            </a:endParaRPr>
          </a:p>
          <a:p>
            <a:pPr marL="457200" lvl="1" indent="0">
              <a:buNone/>
            </a:pPr>
            <a:r>
              <a:rPr lang="en-US" sz="2800" dirty="0"/>
              <a:t> (h) marital status							</a:t>
            </a:r>
            <a:endParaRPr lang="en-GB" sz="2800" dirty="0">
              <a:solidFill>
                <a:srgbClr val="FF0000"/>
              </a:solidFill>
            </a:endParaRPr>
          </a:p>
        </p:txBody>
      </p:sp>
    </p:spTree>
    <p:extLst>
      <p:ext uri="{BB962C8B-B14F-4D97-AF65-F5344CB8AC3E}">
        <p14:creationId xmlns:p14="http://schemas.microsoft.com/office/powerpoint/2010/main" val="1291382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B8F5F-B47B-EA61-ADB0-F8D48726E810}"/>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1D75E11-F09D-2B28-4474-2E9448B888A7}"/>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r>
              <a:rPr lang="en-US" sz="2800" dirty="0">
                <a:solidFill>
                  <a:srgbClr val="FF0000"/>
                </a:solidFill>
              </a:rPr>
              <a:t>Ratio</a:t>
            </a:r>
            <a:endParaRPr lang="en-US" sz="2800" dirty="0"/>
          </a:p>
          <a:p>
            <a:pPr marL="457200" lvl="1" indent="0">
              <a:buNone/>
            </a:pPr>
            <a:r>
              <a:rPr lang="en-US" sz="2800" dirty="0"/>
              <a:t> (b) religious </a:t>
            </a:r>
            <a:r>
              <a:rPr lang="en-US" sz="2800" dirty="0" err="1"/>
              <a:t>affiIiation</a:t>
            </a:r>
            <a:r>
              <a:rPr lang="en-US" sz="2800" dirty="0"/>
              <a:t>						</a:t>
            </a:r>
            <a:r>
              <a:rPr lang="en-US" sz="2800" dirty="0">
                <a:solidFill>
                  <a:srgbClr val="FF0000"/>
                </a:solidFill>
              </a:rPr>
              <a:t>Nominal</a:t>
            </a:r>
          </a:p>
          <a:p>
            <a:pPr marL="457200" lvl="1" indent="0">
              <a:buNone/>
            </a:pPr>
            <a:r>
              <a:rPr lang="en-US" sz="2800" dirty="0"/>
              <a:t> (c) score for psychopathic tendency				</a:t>
            </a:r>
            <a:r>
              <a:rPr lang="en-US" sz="2800" dirty="0">
                <a:solidFill>
                  <a:srgbClr val="FF0000"/>
                </a:solidFill>
              </a:rPr>
              <a:t>Interval</a:t>
            </a:r>
          </a:p>
          <a:p>
            <a:pPr marL="457200" lvl="1" indent="0">
              <a:buNone/>
            </a:pPr>
            <a:r>
              <a:rPr lang="en-US" sz="2800" dirty="0"/>
              <a:t> (d) years of education					</a:t>
            </a:r>
            <a:endParaRPr lang="en-US" sz="2800" dirty="0">
              <a:solidFill>
                <a:srgbClr val="FF0000"/>
              </a:solidFill>
            </a:endParaRPr>
          </a:p>
          <a:p>
            <a:pPr marL="457200" lvl="1" indent="0">
              <a:buNone/>
            </a:pPr>
            <a:r>
              <a:rPr lang="en-US" sz="2800" dirty="0"/>
              <a:t> (e) military rank							</a:t>
            </a:r>
            <a:endParaRPr lang="en-US" sz="2800" dirty="0">
              <a:solidFill>
                <a:srgbClr val="FF0000"/>
              </a:solidFill>
            </a:endParaRPr>
          </a:p>
          <a:p>
            <a:pPr marL="457200" lvl="1" indent="0">
              <a:buNone/>
            </a:pPr>
            <a:r>
              <a:rPr lang="en-US" sz="2800" dirty="0"/>
              <a:t> (f) vocational goal							</a:t>
            </a:r>
            <a:endParaRPr lang="en-US" sz="2800" dirty="0">
              <a:solidFill>
                <a:srgbClr val="FF0000"/>
              </a:solidFill>
            </a:endParaRPr>
          </a:p>
          <a:p>
            <a:pPr marL="457200" lvl="1" indent="0">
              <a:buNone/>
            </a:pPr>
            <a:r>
              <a:rPr lang="en-US" sz="2800" dirty="0"/>
              <a:t> (g) GPA									</a:t>
            </a:r>
            <a:endParaRPr lang="en-US" sz="2800" dirty="0">
              <a:solidFill>
                <a:srgbClr val="FF0000"/>
              </a:solidFill>
            </a:endParaRPr>
          </a:p>
          <a:p>
            <a:pPr marL="457200" lvl="1" indent="0">
              <a:buNone/>
            </a:pPr>
            <a:r>
              <a:rPr lang="en-US" sz="2800" dirty="0"/>
              <a:t> (h) marital status							</a:t>
            </a:r>
            <a:endParaRPr lang="en-GB" sz="2800" dirty="0">
              <a:solidFill>
                <a:srgbClr val="FF0000"/>
              </a:solidFill>
            </a:endParaRPr>
          </a:p>
        </p:txBody>
      </p:sp>
    </p:spTree>
    <p:extLst>
      <p:ext uri="{BB962C8B-B14F-4D97-AF65-F5344CB8AC3E}">
        <p14:creationId xmlns:p14="http://schemas.microsoft.com/office/powerpoint/2010/main" val="25537485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F5EA1-F6EF-A737-024D-A3480D7CA694}"/>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7710F60-4DFE-E24C-A125-6636D9062AA6}"/>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r>
              <a:rPr lang="en-US" sz="2800" dirty="0">
                <a:solidFill>
                  <a:srgbClr val="FF0000"/>
                </a:solidFill>
              </a:rPr>
              <a:t>Ratio</a:t>
            </a:r>
            <a:endParaRPr lang="en-US" sz="2800" dirty="0"/>
          </a:p>
          <a:p>
            <a:pPr marL="457200" lvl="1" indent="0">
              <a:buNone/>
            </a:pPr>
            <a:r>
              <a:rPr lang="en-US" sz="2800" dirty="0"/>
              <a:t> (b) religious </a:t>
            </a:r>
            <a:r>
              <a:rPr lang="en-US" sz="2800" dirty="0" err="1"/>
              <a:t>affiIiation</a:t>
            </a:r>
            <a:r>
              <a:rPr lang="en-US" sz="2800" dirty="0"/>
              <a:t>						</a:t>
            </a:r>
            <a:r>
              <a:rPr lang="en-US" sz="2800" dirty="0">
                <a:solidFill>
                  <a:srgbClr val="FF0000"/>
                </a:solidFill>
              </a:rPr>
              <a:t>Nominal</a:t>
            </a:r>
          </a:p>
          <a:p>
            <a:pPr marL="457200" lvl="1" indent="0">
              <a:buNone/>
            </a:pPr>
            <a:r>
              <a:rPr lang="en-US" sz="2800" dirty="0"/>
              <a:t> (c) score for psychopathic tendency				</a:t>
            </a:r>
            <a:r>
              <a:rPr lang="en-US" sz="2800" dirty="0">
                <a:solidFill>
                  <a:srgbClr val="FF0000"/>
                </a:solidFill>
              </a:rPr>
              <a:t>Interval</a:t>
            </a:r>
          </a:p>
          <a:p>
            <a:pPr marL="457200" lvl="1" indent="0">
              <a:buNone/>
            </a:pPr>
            <a:r>
              <a:rPr lang="en-US" sz="2800" dirty="0"/>
              <a:t> (d) years of education					</a:t>
            </a:r>
            <a:r>
              <a:rPr lang="en-US" sz="2800" dirty="0">
                <a:solidFill>
                  <a:srgbClr val="FF0000"/>
                </a:solidFill>
              </a:rPr>
              <a:t>Interval / Ratio</a:t>
            </a:r>
          </a:p>
          <a:p>
            <a:pPr marL="457200" lvl="1" indent="0">
              <a:buNone/>
            </a:pPr>
            <a:r>
              <a:rPr lang="en-US" sz="2800" dirty="0"/>
              <a:t> (e) military rank							</a:t>
            </a:r>
            <a:endParaRPr lang="en-US" sz="2800" dirty="0">
              <a:solidFill>
                <a:srgbClr val="FF0000"/>
              </a:solidFill>
            </a:endParaRPr>
          </a:p>
          <a:p>
            <a:pPr marL="457200" lvl="1" indent="0">
              <a:buNone/>
            </a:pPr>
            <a:r>
              <a:rPr lang="en-US" sz="2800" dirty="0"/>
              <a:t> (f) vocational goal							</a:t>
            </a:r>
            <a:endParaRPr lang="en-US" sz="2800" dirty="0">
              <a:solidFill>
                <a:srgbClr val="FF0000"/>
              </a:solidFill>
            </a:endParaRPr>
          </a:p>
          <a:p>
            <a:pPr marL="457200" lvl="1" indent="0">
              <a:buNone/>
            </a:pPr>
            <a:r>
              <a:rPr lang="en-US" sz="2800" dirty="0"/>
              <a:t> (g) GPA									</a:t>
            </a:r>
            <a:endParaRPr lang="en-US" sz="2800" dirty="0">
              <a:solidFill>
                <a:srgbClr val="FF0000"/>
              </a:solidFill>
            </a:endParaRPr>
          </a:p>
          <a:p>
            <a:pPr marL="457200" lvl="1" indent="0">
              <a:buNone/>
            </a:pPr>
            <a:r>
              <a:rPr lang="en-US" sz="2800" dirty="0"/>
              <a:t> (h) marital status							</a:t>
            </a:r>
            <a:endParaRPr lang="en-GB" sz="2800" dirty="0">
              <a:solidFill>
                <a:srgbClr val="FF0000"/>
              </a:solidFill>
            </a:endParaRPr>
          </a:p>
        </p:txBody>
      </p:sp>
    </p:spTree>
    <p:extLst>
      <p:ext uri="{BB962C8B-B14F-4D97-AF65-F5344CB8AC3E}">
        <p14:creationId xmlns:p14="http://schemas.microsoft.com/office/powerpoint/2010/main" val="2916275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683982-36B9-683D-EF1C-6860947A4EFE}"/>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EB7C63E-29F3-1142-978C-B6E13EC12697}"/>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r>
              <a:rPr lang="en-US" sz="2800" dirty="0">
                <a:solidFill>
                  <a:srgbClr val="FF0000"/>
                </a:solidFill>
              </a:rPr>
              <a:t>Ratio</a:t>
            </a:r>
            <a:endParaRPr lang="en-US" sz="2800" dirty="0"/>
          </a:p>
          <a:p>
            <a:pPr marL="457200" lvl="1" indent="0">
              <a:buNone/>
            </a:pPr>
            <a:r>
              <a:rPr lang="en-US" sz="2800" dirty="0"/>
              <a:t> (b) religious </a:t>
            </a:r>
            <a:r>
              <a:rPr lang="en-US" sz="2800" dirty="0" err="1"/>
              <a:t>affiIiation</a:t>
            </a:r>
            <a:r>
              <a:rPr lang="en-US" sz="2800" dirty="0"/>
              <a:t>						</a:t>
            </a:r>
            <a:r>
              <a:rPr lang="en-US" sz="2800" dirty="0">
                <a:solidFill>
                  <a:srgbClr val="FF0000"/>
                </a:solidFill>
              </a:rPr>
              <a:t>Nominal</a:t>
            </a:r>
          </a:p>
          <a:p>
            <a:pPr marL="457200" lvl="1" indent="0">
              <a:buNone/>
            </a:pPr>
            <a:r>
              <a:rPr lang="en-US" sz="2800" dirty="0"/>
              <a:t> (c) score for psychopathic tendency				</a:t>
            </a:r>
            <a:r>
              <a:rPr lang="en-US" sz="2800" dirty="0">
                <a:solidFill>
                  <a:srgbClr val="FF0000"/>
                </a:solidFill>
              </a:rPr>
              <a:t>Interval</a:t>
            </a:r>
          </a:p>
          <a:p>
            <a:pPr marL="457200" lvl="1" indent="0">
              <a:buNone/>
            </a:pPr>
            <a:r>
              <a:rPr lang="en-US" sz="2800" dirty="0"/>
              <a:t> (d) years of education					</a:t>
            </a:r>
            <a:r>
              <a:rPr lang="en-US" sz="2800" dirty="0">
                <a:solidFill>
                  <a:srgbClr val="FF0000"/>
                </a:solidFill>
              </a:rPr>
              <a:t>Interval / Ratio</a:t>
            </a:r>
          </a:p>
          <a:p>
            <a:pPr marL="457200" lvl="1" indent="0">
              <a:buNone/>
            </a:pPr>
            <a:r>
              <a:rPr lang="en-US" sz="2800" dirty="0"/>
              <a:t> (e) military rank							</a:t>
            </a:r>
            <a:r>
              <a:rPr lang="en-US" sz="2800" dirty="0">
                <a:solidFill>
                  <a:srgbClr val="FF0000"/>
                </a:solidFill>
              </a:rPr>
              <a:t>Ordinal</a:t>
            </a:r>
          </a:p>
          <a:p>
            <a:pPr marL="457200" lvl="1" indent="0">
              <a:buNone/>
            </a:pPr>
            <a:r>
              <a:rPr lang="en-US" sz="2800" dirty="0"/>
              <a:t> (f) vocational goal							</a:t>
            </a:r>
            <a:endParaRPr lang="en-US" sz="2800" dirty="0">
              <a:solidFill>
                <a:srgbClr val="FF0000"/>
              </a:solidFill>
            </a:endParaRPr>
          </a:p>
          <a:p>
            <a:pPr marL="457200" lvl="1" indent="0">
              <a:buNone/>
            </a:pPr>
            <a:r>
              <a:rPr lang="en-US" sz="2800" dirty="0"/>
              <a:t> (g) GPA									</a:t>
            </a:r>
            <a:endParaRPr lang="en-US" sz="2800" dirty="0">
              <a:solidFill>
                <a:srgbClr val="FF0000"/>
              </a:solidFill>
            </a:endParaRPr>
          </a:p>
          <a:p>
            <a:pPr marL="457200" lvl="1" indent="0">
              <a:buNone/>
            </a:pPr>
            <a:r>
              <a:rPr lang="en-US" sz="2800" dirty="0"/>
              <a:t> (h) marital status							</a:t>
            </a:r>
            <a:endParaRPr lang="en-GB" sz="2800" dirty="0">
              <a:solidFill>
                <a:srgbClr val="FF0000"/>
              </a:solidFill>
            </a:endParaRPr>
          </a:p>
        </p:txBody>
      </p:sp>
    </p:spTree>
    <p:extLst>
      <p:ext uri="{BB962C8B-B14F-4D97-AF65-F5344CB8AC3E}">
        <p14:creationId xmlns:p14="http://schemas.microsoft.com/office/powerpoint/2010/main" val="3724155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D3F96-6E99-68C8-96D7-8FAEFEA9CB05}"/>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03FAF9E-E261-C97B-74FB-392C4820A1E5}"/>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r>
              <a:rPr lang="en-US" sz="2800" dirty="0">
                <a:solidFill>
                  <a:srgbClr val="FF0000"/>
                </a:solidFill>
              </a:rPr>
              <a:t>Ratio</a:t>
            </a:r>
            <a:endParaRPr lang="en-US" sz="2800" dirty="0"/>
          </a:p>
          <a:p>
            <a:pPr marL="457200" lvl="1" indent="0">
              <a:buNone/>
            </a:pPr>
            <a:r>
              <a:rPr lang="en-US" sz="2800" dirty="0"/>
              <a:t> (b) religious </a:t>
            </a:r>
            <a:r>
              <a:rPr lang="en-US" sz="2800" dirty="0" err="1"/>
              <a:t>affiIiation</a:t>
            </a:r>
            <a:r>
              <a:rPr lang="en-US" sz="2800" dirty="0"/>
              <a:t>						</a:t>
            </a:r>
            <a:r>
              <a:rPr lang="en-US" sz="2800" dirty="0">
                <a:solidFill>
                  <a:srgbClr val="FF0000"/>
                </a:solidFill>
              </a:rPr>
              <a:t>Nominal</a:t>
            </a:r>
          </a:p>
          <a:p>
            <a:pPr marL="457200" lvl="1" indent="0">
              <a:buNone/>
            </a:pPr>
            <a:r>
              <a:rPr lang="en-US" sz="2800" dirty="0"/>
              <a:t> (c) score for psychopathic tendency				</a:t>
            </a:r>
            <a:r>
              <a:rPr lang="en-US" sz="2800" dirty="0">
                <a:solidFill>
                  <a:srgbClr val="FF0000"/>
                </a:solidFill>
              </a:rPr>
              <a:t>Interval</a:t>
            </a:r>
          </a:p>
          <a:p>
            <a:pPr marL="457200" lvl="1" indent="0">
              <a:buNone/>
            </a:pPr>
            <a:r>
              <a:rPr lang="en-US" sz="2800" dirty="0"/>
              <a:t> (d) years of education					</a:t>
            </a:r>
            <a:r>
              <a:rPr lang="en-US" sz="2800" dirty="0">
                <a:solidFill>
                  <a:srgbClr val="FF0000"/>
                </a:solidFill>
              </a:rPr>
              <a:t>Interval / Ratio</a:t>
            </a:r>
          </a:p>
          <a:p>
            <a:pPr marL="457200" lvl="1" indent="0">
              <a:buNone/>
            </a:pPr>
            <a:r>
              <a:rPr lang="en-US" sz="2800" dirty="0"/>
              <a:t> (e) military rank							</a:t>
            </a:r>
            <a:r>
              <a:rPr lang="en-US" sz="2800" dirty="0">
                <a:solidFill>
                  <a:srgbClr val="FF0000"/>
                </a:solidFill>
              </a:rPr>
              <a:t>Ordinal</a:t>
            </a:r>
          </a:p>
          <a:p>
            <a:pPr marL="457200" lvl="1" indent="0">
              <a:buNone/>
            </a:pPr>
            <a:r>
              <a:rPr lang="en-US" sz="2800" dirty="0"/>
              <a:t> (f) vocational goal							</a:t>
            </a:r>
            <a:r>
              <a:rPr lang="en-US" sz="2800" dirty="0">
                <a:solidFill>
                  <a:srgbClr val="FF0000"/>
                </a:solidFill>
              </a:rPr>
              <a:t>Nominal</a:t>
            </a:r>
          </a:p>
          <a:p>
            <a:pPr marL="457200" lvl="1" indent="0">
              <a:buNone/>
            </a:pPr>
            <a:r>
              <a:rPr lang="en-US" sz="2800" dirty="0"/>
              <a:t> (g) GPA									</a:t>
            </a:r>
            <a:endParaRPr lang="en-US" sz="2800" dirty="0">
              <a:solidFill>
                <a:srgbClr val="FF0000"/>
              </a:solidFill>
            </a:endParaRPr>
          </a:p>
          <a:p>
            <a:pPr marL="457200" lvl="1" indent="0">
              <a:buNone/>
            </a:pPr>
            <a:r>
              <a:rPr lang="en-US" sz="2800" dirty="0"/>
              <a:t> (h) marital status							</a:t>
            </a:r>
            <a:endParaRPr lang="en-GB" sz="2800" dirty="0">
              <a:solidFill>
                <a:srgbClr val="FF0000"/>
              </a:solidFill>
            </a:endParaRPr>
          </a:p>
        </p:txBody>
      </p:sp>
    </p:spTree>
    <p:extLst>
      <p:ext uri="{BB962C8B-B14F-4D97-AF65-F5344CB8AC3E}">
        <p14:creationId xmlns:p14="http://schemas.microsoft.com/office/powerpoint/2010/main" val="2885999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398D7-976A-ADD0-3706-34F735A8F296}"/>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D70C890-2204-C612-484E-D5616EC8E444}"/>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r>
              <a:rPr lang="en-US" sz="2800" dirty="0">
                <a:solidFill>
                  <a:srgbClr val="FF0000"/>
                </a:solidFill>
              </a:rPr>
              <a:t>Ratio</a:t>
            </a:r>
            <a:endParaRPr lang="en-US" sz="2800" dirty="0"/>
          </a:p>
          <a:p>
            <a:pPr marL="457200" lvl="1" indent="0">
              <a:buNone/>
            </a:pPr>
            <a:r>
              <a:rPr lang="en-US" sz="2800" dirty="0"/>
              <a:t> (b) religious </a:t>
            </a:r>
            <a:r>
              <a:rPr lang="en-US" sz="2800" dirty="0" err="1"/>
              <a:t>affiIiation</a:t>
            </a:r>
            <a:r>
              <a:rPr lang="en-US" sz="2800" dirty="0"/>
              <a:t>						</a:t>
            </a:r>
            <a:r>
              <a:rPr lang="en-US" sz="2800" dirty="0">
                <a:solidFill>
                  <a:srgbClr val="FF0000"/>
                </a:solidFill>
              </a:rPr>
              <a:t>Nominal</a:t>
            </a:r>
          </a:p>
          <a:p>
            <a:pPr marL="457200" lvl="1" indent="0">
              <a:buNone/>
            </a:pPr>
            <a:r>
              <a:rPr lang="en-US" sz="2800" dirty="0"/>
              <a:t> (c) score for psychopathic tendency				</a:t>
            </a:r>
            <a:r>
              <a:rPr lang="en-US" sz="2800" dirty="0">
                <a:solidFill>
                  <a:srgbClr val="FF0000"/>
                </a:solidFill>
              </a:rPr>
              <a:t>Interval</a:t>
            </a:r>
          </a:p>
          <a:p>
            <a:pPr marL="457200" lvl="1" indent="0">
              <a:buNone/>
            </a:pPr>
            <a:r>
              <a:rPr lang="en-US" sz="2800" dirty="0"/>
              <a:t> (d) years of education					</a:t>
            </a:r>
            <a:r>
              <a:rPr lang="en-US" sz="2800" dirty="0">
                <a:solidFill>
                  <a:srgbClr val="FF0000"/>
                </a:solidFill>
              </a:rPr>
              <a:t>Interval / Ratio</a:t>
            </a:r>
          </a:p>
          <a:p>
            <a:pPr marL="457200" lvl="1" indent="0">
              <a:buNone/>
            </a:pPr>
            <a:r>
              <a:rPr lang="en-US" sz="2800" dirty="0"/>
              <a:t> (e) military rank							</a:t>
            </a:r>
            <a:r>
              <a:rPr lang="en-US" sz="2800" dirty="0">
                <a:solidFill>
                  <a:srgbClr val="FF0000"/>
                </a:solidFill>
              </a:rPr>
              <a:t>Ordinal</a:t>
            </a:r>
          </a:p>
          <a:p>
            <a:pPr marL="457200" lvl="1" indent="0">
              <a:buNone/>
            </a:pPr>
            <a:r>
              <a:rPr lang="en-US" sz="2800" dirty="0"/>
              <a:t> (f) vocational goal							</a:t>
            </a:r>
            <a:r>
              <a:rPr lang="en-US" sz="2800" dirty="0">
                <a:solidFill>
                  <a:srgbClr val="FF0000"/>
                </a:solidFill>
              </a:rPr>
              <a:t>Nominal</a:t>
            </a:r>
          </a:p>
          <a:p>
            <a:pPr marL="457200" lvl="1" indent="0">
              <a:buNone/>
            </a:pPr>
            <a:r>
              <a:rPr lang="en-US" sz="2800" dirty="0"/>
              <a:t> (g) GPA									</a:t>
            </a:r>
            <a:r>
              <a:rPr lang="en-US" sz="2800" dirty="0">
                <a:solidFill>
                  <a:srgbClr val="FF0000"/>
                </a:solidFill>
              </a:rPr>
              <a:t>Interval</a:t>
            </a:r>
          </a:p>
          <a:p>
            <a:pPr marL="457200" lvl="1" indent="0">
              <a:buNone/>
            </a:pPr>
            <a:r>
              <a:rPr lang="en-US" sz="2800" dirty="0"/>
              <a:t> (h) marital status						</a:t>
            </a:r>
            <a:endParaRPr lang="en-GB" sz="2800" dirty="0">
              <a:solidFill>
                <a:srgbClr val="FF0000"/>
              </a:solidFill>
            </a:endParaRPr>
          </a:p>
        </p:txBody>
      </p:sp>
    </p:spTree>
    <p:extLst>
      <p:ext uri="{BB962C8B-B14F-4D97-AF65-F5344CB8AC3E}">
        <p14:creationId xmlns:p14="http://schemas.microsoft.com/office/powerpoint/2010/main" val="18740821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28299-64DB-B78E-A782-B3F04353D2B6}"/>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CFC26C2-D3E3-A70C-2697-CF8C4A1375D1}"/>
              </a:ext>
            </a:extLst>
          </p:cNvPr>
          <p:cNvSpPr>
            <a:spLocks noGrp="1"/>
          </p:cNvSpPr>
          <p:nvPr>
            <p:ph idx="1"/>
          </p:nvPr>
        </p:nvSpPr>
        <p:spPr>
          <a:xfrm>
            <a:off x="358219" y="256674"/>
            <a:ext cx="11481847" cy="5419731"/>
          </a:xfrm>
        </p:spPr>
        <p:txBody>
          <a:bodyPr>
            <a:noAutofit/>
          </a:bodyPr>
          <a:lstStyle/>
          <a:p>
            <a:pPr marL="0" indent="0">
              <a:buNone/>
            </a:pPr>
            <a:r>
              <a:rPr lang="en-US" dirty="0"/>
              <a:t>Indicate the level of measurement-nominal, ordinal, or interval/ratio attained by the following sets of observations or data. Whenever appropriate, indicate that measurement is only approximately interval.</a:t>
            </a:r>
          </a:p>
          <a:p>
            <a:pPr marL="0" indent="0">
              <a:buNone/>
            </a:pPr>
            <a:endParaRPr lang="en-US" dirty="0"/>
          </a:p>
          <a:p>
            <a:pPr marL="457200" lvl="1" indent="0">
              <a:buNone/>
            </a:pPr>
            <a:r>
              <a:rPr lang="en-US" dirty="0"/>
              <a:t> </a:t>
            </a:r>
            <a:r>
              <a:rPr lang="en-US" sz="2800" dirty="0"/>
              <a:t>(a) height								</a:t>
            </a:r>
            <a:r>
              <a:rPr lang="en-US" sz="2800" dirty="0">
                <a:solidFill>
                  <a:srgbClr val="FF0000"/>
                </a:solidFill>
              </a:rPr>
              <a:t>Ratio</a:t>
            </a:r>
            <a:endParaRPr lang="en-US" sz="2800" dirty="0"/>
          </a:p>
          <a:p>
            <a:pPr marL="457200" lvl="1" indent="0">
              <a:buNone/>
            </a:pPr>
            <a:r>
              <a:rPr lang="en-US" sz="2800" dirty="0"/>
              <a:t> (b) religious </a:t>
            </a:r>
            <a:r>
              <a:rPr lang="en-US" sz="2800" dirty="0" err="1"/>
              <a:t>affiIiation</a:t>
            </a:r>
            <a:r>
              <a:rPr lang="en-US" sz="2800" dirty="0"/>
              <a:t>						</a:t>
            </a:r>
            <a:r>
              <a:rPr lang="en-US" sz="2800" dirty="0">
                <a:solidFill>
                  <a:srgbClr val="FF0000"/>
                </a:solidFill>
              </a:rPr>
              <a:t>Nominal</a:t>
            </a:r>
          </a:p>
          <a:p>
            <a:pPr marL="457200" lvl="1" indent="0">
              <a:buNone/>
            </a:pPr>
            <a:r>
              <a:rPr lang="en-US" sz="2800" dirty="0"/>
              <a:t> (c) score for psychopathic tendency				</a:t>
            </a:r>
            <a:r>
              <a:rPr lang="en-US" sz="2800" dirty="0">
                <a:solidFill>
                  <a:srgbClr val="FF0000"/>
                </a:solidFill>
              </a:rPr>
              <a:t>Interval</a:t>
            </a:r>
          </a:p>
          <a:p>
            <a:pPr marL="457200" lvl="1" indent="0">
              <a:buNone/>
            </a:pPr>
            <a:r>
              <a:rPr lang="en-US" sz="2800" dirty="0"/>
              <a:t> (d) years of education					</a:t>
            </a:r>
            <a:r>
              <a:rPr lang="en-US" sz="2800" dirty="0">
                <a:solidFill>
                  <a:srgbClr val="FF0000"/>
                </a:solidFill>
              </a:rPr>
              <a:t>Interval / Ratio</a:t>
            </a:r>
          </a:p>
          <a:p>
            <a:pPr marL="457200" lvl="1" indent="0">
              <a:buNone/>
            </a:pPr>
            <a:r>
              <a:rPr lang="en-US" sz="2800" dirty="0"/>
              <a:t> (e) military rank							</a:t>
            </a:r>
            <a:r>
              <a:rPr lang="en-US" sz="2800" dirty="0">
                <a:solidFill>
                  <a:srgbClr val="FF0000"/>
                </a:solidFill>
              </a:rPr>
              <a:t>Ordinal</a:t>
            </a:r>
          </a:p>
          <a:p>
            <a:pPr marL="457200" lvl="1" indent="0">
              <a:buNone/>
            </a:pPr>
            <a:r>
              <a:rPr lang="en-US" sz="2800" dirty="0"/>
              <a:t> (f) vocational goal							</a:t>
            </a:r>
            <a:r>
              <a:rPr lang="en-US" sz="2800" dirty="0">
                <a:solidFill>
                  <a:srgbClr val="FF0000"/>
                </a:solidFill>
              </a:rPr>
              <a:t>Nominal</a:t>
            </a:r>
          </a:p>
          <a:p>
            <a:pPr marL="457200" lvl="1" indent="0">
              <a:buNone/>
            </a:pPr>
            <a:r>
              <a:rPr lang="en-US" sz="2800" dirty="0"/>
              <a:t> (g) GPA									</a:t>
            </a:r>
            <a:r>
              <a:rPr lang="en-US" sz="2800" dirty="0">
                <a:solidFill>
                  <a:srgbClr val="FF0000"/>
                </a:solidFill>
              </a:rPr>
              <a:t>Interval</a:t>
            </a:r>
          </a:p>
          <a:p>
            <a:pPr marL="457200" lvl="1" indent="0">
              <a:buNone/>
            </a:pPr>
            <a:r>
              <a:rPr lang="en-US" sz="2800" dirty="0"/>
              <a:t> (h) marital status							</a:t>
            </a:r>
            <a:r>
              <a:rPr lang="en-US" sz="2800" dirty="0">
                <a:solidFill>
                  <a:srgbClr val="FF0000"/>
                </a:solidFill>
              </a:rPr>
              <a:t>Nominal</a:t>
            </a:r>
            <a:endParaRPr lang="en-GB" sz="2800" dirty="0">
              <a:solidFill>
                <a:srgbClr val="FF0000"/>
              </a:solidFill>
            </a:endParaRPr>
          </a:p>
        </p:txBody>
      </p:sp>
    </p:spTree>
    <p:extLst>
      <p:ext uri="{BB962C8B-B14F-4D97-AF65-F5344CB8AC3E}">
        <p14:creationId xmlns:p14="http://schemas.microsoft.com/office/powerpoint/2010/main" val="23685707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Frequency Distributions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When data is first gathered it is generally in the form of an unordered set of scores.</a:t>
            </a:r>
          </a:p>
          <a:p>
            <a:r>
              <a:rPr lang="en-GB" dirty="0"/>
              <a:t>Suppose you have an EQ test in which the students gained the following scores:</a:t>
            </a:r>
          </a:p>
          <a:p>
            <a:r>
              <a:rPr lang="en-GB" dirty="0"/>
              <a:t>What can we say</a:t>
            </a:r>
          </a:p>
          <a:p>
            <a:pPr marL="0" indent="0">
              <a:buNone/>
            </a:pPr>
            <a:r>
              <a:rPr lang="en-GB" dirty="0"/>
              <a:t>about these data?</a:t>
            </a:r>
          </a:p>
          <a:p>
            <a:pPr marL="0" indent="0">
              <a:buNone/>
            </a:pPr>
            <a:endParaRPr lang="en-GB" dirty="0"/>
          </a:p>
          <a:p>
            <a:pPr marL="0" indent="0">
              <a:buNone/>
            </a:pPr>
            <a:r>
              <a:rPr lang="en-GB" dirty="0"/>
              <a:t>Not a lot….</a:t>
            </a:r>
          </a:p>
        </p:txBody>
      </p:sp>
      <p:pic>
        <p:nvPicPr>
          <p:cNvPr id="2" name="Picture 1">
            <a:extLst>
              <a:ext uri="{FF2B5EF4-FFF2-40B4-BE49-F238E27FC236}">
                <a16:creationId xmlns:a16="http://schemas.microsoft.com/office/drawing/2014/main" id="{EA891F34-5678-E139-119F-490D07A2CB92}"/>
              </a:ext>
            </a:extLst>
          </p:cNvPr>
          <p:cNvPicPr>
            <a:picLocks noChangeAspect="1"/>
          </p:cNvPicPr>
          <p:nvPr/>
        </p:nvPicPr>
        <p:blipFill>
          <a:blip r:embed="rId3"/>
          <a:stretch>
            <a:fillRect/>
          </a:stretch>
        </p:blipFill>
        <p:spPr>
          <a:xfrm>
            <a:off x="3781951" y="2857480"/>
            <a:ext cx="8111734" cy="3225148"/>
          </a:xfrm>
          <a:prstGeom prst="rect">
            <a:avLst/>
          </a:prstGeom>
        </p:spPr>
      </p:pic>
    </p:spTree>
    <p:extLst>
      <p:ext uri="{BB962C8B-B14F-4D97-AF65-F5344CB8AC3E}">
        <p14:creationId xmlns:p14="http://schemas.microsoft.com/office/powerpoint/2010/main" val="34888418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89483-8A2E-E9C3-5AEE-CE20A0F393F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40248B9-0AF3-DAC6-B94B-2E07EA4F91EC}"/>
              </a:ext>
            </a:extLst>
          </p:cNvPr>
          <p:cNvSpPr>
            <a:spLocks noGrp="1"/>
          </p:cNvSpPr>
          <p:nvPr>
            <p:ph type="title"/>
          </p:nvPr>
        </p:nvSpPr>
        <p:spPr/>
        <p:txBody>
          <a:bodyPr>
            <a:normAutofit/>
          </a:bodyPr>
          <a:lstStyle/>
          <a:p>
            <a:r>
              <a:rPr lang="en-US" sz="6000" b="1" dirty="0"/>
              <a:t>Frequency Distributions</a:t>
            </a:r>
            <a:endParaRPr lang="en-GB" sz="6000" b="1" dirty="0"/>
          </a:p>
        </p:txBody>
      </p:sp>
      <p:sp>
        <p:nvSpPr>
          <p:cNvPr id="6" name="Content Placeholder 5">
            <a:extLst>
              <a:ext uri="{FF2B5EF4-FFF2-40B4-BE49-F238E27FC236}">
                <a16:creationId xmlns:a16="http://schemas.microsoft.com/office/drawing/2014/main" id="{52D824EC-546C-6081-0AD2-029132657212}"/>
              </a:ext>
            </a:extLst>
          </p:cNvPr>
          <p:cNvSpPr>
            <a:spLocks noGrp="1"/>
          </p:cNvSpPr>
          <p:nvPr>
            <p:ph idx="1"/>
          </p:nvPr>
        </p:nvSpPr>
        <p:spPr>
          <a:xfrm>
            <a:off x="358219" y="1531917"/>
            <a:ext cx="11481847" cy="4144488"/>
          </a:xfrm>
        </p:spPr>
        <p:txBody>
          <a:bodyPr>
            <a:noAutofit/>
          </a:bodyPr>
          <a:lstStyle/>
          <a:p>
            <a:r>
              <a:rPr lang="en-GB" dirty="0"/>
              <a:t>The first thing to do with it is to organise and display it using a frequency distribution.</a:t>
            </a:r>
          </a:p>
          <a:p>
            <a:r>
              <a:rPr lang="en-GB" dirty="0"/>
              <a:t>A collection created by sorting observations into classes and showing their frequency of occurrence in each class.</a:t>
            </a:r>
          </a:p>
          <a:p>
            <a:r>
              <a:rPr lang="en-GB" dirty="0"/>
              <a:t>This helps to detect patterns in the data.</a:t>
            </a:r>
          </a:p>
          <a:p>
            <a:r>
              <a:rPr lang="en-GB" dirty="0"/>
              <a:t>Graphs of frequency distributions can further help the detection of data patterns to make sense of the data.</a:t>
            </a:r>
          </a:p>
          <a:p>
            <a:endParaRPr lang="en-GB" dirty="0"/>
          </a:p>
        </p:txBody>
      </p:sp>
    </p:spTree>
    <p:extLst>
      <p:ext uri="{BB962C8B-B14F-4D97-AF65-F5344CB8AC3E}">
        <p14:creationId xmlns:p14="http://schemas.microsoft.com/office/powerpoint/2010/main" val="13887665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E2F89E-1BDA-7AB3-C96E-9CA604D5038B}"/>
              </a:ext>
            </a:extLst>
          </p:cNvPr>
          <p:cNvPicPr>
            <a:picLocks noChangeAspect="1"/>
          </p:cNvPicPr>
          <p:nvPr/>
        </p:nvPicPr>
        <p:blipFill>
          <a:blip r:embed="rId3"/>
          <a:stretch>
            <a:fillRect/>
          </a:stretch>
        </p:blipFill>
        <p:spPr>
          <a:xfrm>
            <a:off x="3308539" y="2518611"/>
            <a:ext cx="7697132" cy="3060306"/>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Frequency Distributions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dirty="0"/>
              <a:t>So firstly, create a frequency distribution:</a:t>
            </a:r>
          </a:p>
          <a:p>
            <a:pPr marL="914400" lvl="1" indent="-457200">
              <a:buFont typeface="+mj-lt"/>
              <a:buAutoNum type="arabicPeriod"/>
            </a:pPr>
            <a:r>
              <a:rPr lang="en-US" dirty="0"/>
              <a:t>Locate the lowest and the highest scores – </a:t>
            </a:r>
            <a:r>
              <a:rPr lang="en-US" b="1" dirty="0">
                <a:solidFill>
                  <a:srgbClr val="FF0000"/>
                </a:solidFill>
              </a:rPr>
              <a:t>43 and 51</a:t>
            </a:r>
          </a:p>
          <a:p>
            <a:endParaRPr lang="en-GB" dirty="0"/>
          </a:p>
          <a:p>
            <a:endParaRPr lang="en-GB" dirty="0"/>
          </a:p>
          <a:p>
            <a:endParaRPr lang="en-GB" dirty="0"/>
          </a:p>
          <a:p>
            <a:endParaRPr lang="en-GB" dirty="0"/>
          </a:p>
          <a:p>
            <a:endParaRPr lang="en-GB" dirty="0"/>
          </a:p>
        </p:txBody>
      </p:sp>
      <p:sp>
        <p:nvSpPr>
          <p:cNvPr id="3" name="Oval 2">
            <a:extLst>
              <a:ext uri="{FF2B5EF4-FFF2-40B4-BE49-F238E27FC236}">
                <a16:creationId xmlns:a16="http://schemas.microsoft.com/office/drawing/2014/main" id="{C72D4FBA-60B7-294B-A659-24DE495176AB}"/>
              </a:ext>
            </a:extLst>
          </p:cNvPr>
          <p:cNvSpPr/>
          <p:nvPr/>
        </p:nvSpPr>
        <p:spPr>
          <a:xfrm>
            <a:off x="7546275" y="3090131"/>
            <a:ext cx="513347" cy="33886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F9945F0B-9F70-F064-C73E-DE9CAE55441F}"/>
              </a:ext>
            </a:extLst>
          </p:cNvPr>
          <p:cNvSpPr/>
          <p:nvPr/>
        </p:nvSpPr>
        <p:spPr>
          <a:xfrm>
            <a:off x="10323777" y="3709895"/>
            <a:ext cx="513347" cy="33886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484425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Frequency Distributions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US" dirty="0"/>
              <a:t>So firstly, create a frequency distribution:</a:t>
            </a:r>
          </a:p>
          <a:p>
            <a:pPr marL="914400" lvl="1" indent="-457200">
              <a:buFont typeface="+mj-lt"/>
              <a:buAutoNum type="arabicPeriod"/>
            </a:pPr>
            <a:r>
              <a:rPr lang="en-US" dirty="0"/>
              <a:t>Locate the lowest and the highest scores – </a:t>
            </a:r>
            <a:r>
              <a:rPr lang="en-US" b="1" dirty="0">
                <a:solidFill>
                  <a:srgbClr val="FF0000"/>
                </a:solidFill>
              </a:rPr>
              <a:t>43 and 51</a:t>
            </a:r>
          </a:p>
          <a:p>
            <a:pPr marL="914400" lvl="1" indent="-457200">
              <a:buFont typeface="+mj-lt"/>
              <a:buAutoNum type="arabicPeriod"/>
            </a:pPr>
            <a:r>
              <a:rPr lang="en-US" dirty="0"/>
              <a:t>Record all possible scores, even if they are not present in the dataset </a:t>
            </a:r>
            <a:r>
              <a:rPr lang="en-US" b="1" dirty="0">
                <a:solidFill>
                  <a:srgbClr val="FF0000"/>
                </a:solidFill>
              </a:rPr>
              <a:t>– 43, 44, 45, 46, 47, 48, 49, 50, 51</a:t>
            </a:r>
          </a:p>
        </p:txBody>
      </p:sp>
    </p:spTree>
    <p:extLst>
      <p:ext uri="{BB962C8B-B14F-4D97-AF65-F5344CB8AC3E}">
        <p14:creationId xmlns:p14="http://schemas.microsoft.com/office/powerpoint/2010/main" val="26686557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35B8A-4ACA-3BC4-4834-4B6CAB200F7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5AFCDC1-908E-C33A-B1E9-C0AC9B30F696}"/>
              </a:ext>
            </a:extLst>
          </p:cNvPr>
          <p:cNvSpPr>
            <a:spLocks noGrp="1"/>
          </p:cNvSpPr>
          <p:nvPr>
            <p:ph type="title"/>
          </p:nvPr>
        </p:nvSpPr>
        <p:spPr/>
        <p:txBody>
          <a:bodyPr>
            <a:normAutofit/>
          </a:bodyPr>
          <a:lstStyle/>
          <a:p>
            <a:r>
              <a:rPr lang="en-US" sz="6000" b="1" dirty="0"/>
              <a:t>Frequency Distributions</a:t>
            </a:r>
            <a:endParaRPr lang="en-GB" sz="6000" b="1" dirty="0"/>
          </a:p>
        </p:txBody>
      </p:sp>
      <p:sp>
        <p:nvSpPr>
          <p:cNvPr id="6" name="Content Placeholder 5">
            <a:extLst>
              <a:ext uri="{FF2B5EF4-FFF2-40B4-BE49-F238E27FC236}">
                <a16:creationId xmlns:a16="http://schemas.microsoft.com/office/drawing/2014/main" id="{39261344-0B62-95AF-D364-D31955FAC23C}"/>
              </a:ext>
            </a:extLst>
          </p:cNvPr>
          <p:cNvSpPr>
            <a:spLocks noGrp="1"/>
          </p:cNvSpPr>
          <p:nvPr>
            <p:ph idx="1"/>
          </p:nvPr>
        </p:nvSpPr>
        <p:spPr>
          <a:xfrm>
            <a:off x="358219" y="1531917"/>
            <a:ext cx="11481847" cy="4144488"/>
          </a:xfrm>
        </p:spPr>
        <p:txBody>
          <a:bodyPr>
            <a:noAutofit/>
          </a:bodyPr>
          <a:lstStyle/>
          <a:p>
            <a:r>
              <a:rPr lang="en-US" dirty="0"/>
              <a:t>So firstly, create a frequency distribution:</a:t>
            </a:r>
          </a:p>
          <a:p>
            <a:pPr marL="914400" lvl="1" indent="-457200">
              <a:buFont typeface="+mj-lt"/>
              <a:buAutoNum type="arabicPeriod"/>
            </a:pPr>
            <a:r>
              <a:rPr lang="en-US" dirty="0"/>
              <a:t>Locate the lowest and the highest scores – </a:t>
            </a:r>
            <a:r>
              <a:rPr lang="en-US" b="1" dirty="0">
                <a:solidFill>
                  <a:srgbClr val="FF0000"/>
                </a:solidFill>
              </a:rPr>
              <a:t>43 and 51</a:t>
            </a:r>
          </a:p>
          <a:p>
            <a:pPr marL="914400" lvl="1" indent="-457200">
              <a:buFont typeface="+mj-lt"/>
              <a:buAutoNum type="arabicPeriod"/>
            </a:pPr>
            <a:r>
              <a:rPr lang="en-US" dirty="0"/>
              <a:t>Record all possible scores, even if they are not present in the dataset </a:t>
            </a:r>
            <a:r>
              <a:rPr lang="en-US" b="1" dirty="0">
                <a:solidFill>
                  <a:srgbClr val="FF0000"/>
                </a:solidFill>
              </a:rPr>
              <a:t>– 43, 44, 45, 46, 47, 48, 49, 50, 51</a:t>
            </a:r>
          </a:p>
          <a:p>
            <a:pPr marL="914400" lvl="1" indent="-457200">
              <a:buFont typeface="+mj-lt"/>
              <a:buAutoNum type="arabicPeriod"/>
            </a:pPr>
            <a:r>
              <a:rPr lang="en-US" dirty="0"/>
              <a:t>Go through the list of scores and tally each score one by one. At the end of this process the data looks like this:</a:t>
            </a:r>
            <a:endParaRPr lang="en-GB" dirty="0"/>
          </a:p>
        </p:txBody>
      </p:sp>
      <p:pic>
        <p:nvPicPr>
          <p:cNvPr id="2" name="Picture 1">
            <a:extLst>
              <a:ext uri="{FF2B5EF4-FFF2-40B4-BE49-F238E27FC236}">
                <a16:creationId xmlns:a16="http://schemas.microsoft.com/office/drawing/2014/main" id="{64DBFF2D-E963-0E17-6B6A-C6F3E53853A7}"/>
              </a:ext>
            </a:extLst>
          </p:cNvPr>
          <p:cNvPicPr>
            <a:picLocks noChangeAspect="1"/>
          </p:cNvPicPr>
          <p:nvPr/>
        </p:nvPicPr>
        <p:blipFill>
          <a:blip r:embed="rId3"/>
          <a:stretch>
            <a:fillRect/>
          </a:stretch>
        </p:blipFill>
        <p:spPr>
          <a:xfrm>
            <a:off x="7606452" y="2682382"/>
            <a:ext cx="4306688" cy="3931151"/>
          </a:xfrm>
          <a:prstGeom prst="rect">
            <a:avLst/>
          </a:prstGeom>
        </p:spPr>
      </p:pic>
    </p:spTree>
    <p:extLst>
      <p:ext uri="{BB962C8B-B14F-4D97-AF65-F5344CB8AC3E}">
        <p14:creationId xmlns:p14="http://schemas.microsoft.com/office/powerpoint/2010/main" val="2103859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AE633-CD51-534A-7E1A-C4A393BA397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1609020-EA5D-A98B-B859-D275FD41A166}"/>
              </a:ext>
            </a:extLst>
          </p:cNvPr>
          <p:cNvSpPr>
            <a:spLocks noGrp="1"/>
          </p:cNvSpPr>
          <p:nvPr>
            <p:ph type="title"/>
          </p:nvPr>
        </p:nvSpPr>
        <p:spPr/>
        <p:txBody>
          <a:bodyPr>
            <a:normAutofit/>
          </a:bodyPr>
          <a:lstStyle/>
          <a:p>
            <a:r>
              <a:rPr lang="en-US" sz="6000" b="1" dirty="0"/>
              <a:t>Frequency Distributions</a:t>
            </a:r>
            <a:endParaRPr lang="en-GB" sz="6000" b="1" dirty="0"/>
          </a:p>
        </p:txBody>
      </p:sp>
      <p:sp>
        <p:nvSpPr>
          <p:cNvPr id="6" name="Content Placeholder 5">
            <a:extLst>
              <a:ext uri="{FF2B5EF4-FFF2-40B4-BE49-F238E27FC236}">
                <a16:creationId xmlns:a16="http://schemas.microsoft.com/office/drawing/2014/main" id="{C22BEB4F-F5C9-5E28-3018-C59F91733F13}"/>
              </a:ext>
            </a:extLst>
          </p:cNvPr>
          <p:cNvSpPr>
            <a:spLocks noGrp="1"/>
          </p:cNvSpPr>
          <p:nvPr>
            <p:ph idx="1"/>
          </p:nvPr>
        </p:nvSpPr>
        <p:spPr>
          <a:xfrm>
            <a:off x="358220" y="1531917"/>
            <a:ext cx="6319065" cy="4144488"/>
          </a:xfrm>
        </p:spPr>
        <p:txBody>
          <a:bodyPr>
            <a:noAutofit/>
          </a:bodyPr>
          <a:lstStyle/>
          <a:p>
            <a:pPr marL="457200" lvl="1" indent="0">
              <a:buNone/>
            </a:pPr>
            <a:r>
              <a:rPr lang="en-US" sz="2800" dirty="0"/>
              <a:t>4. Count the number of tallies to find the frequency (</a:t>
            </a:r>
            <a:r>
              <a:rPr lang="en-US" sz="2800" i="1" dirty="0"/>
              <a:t>f)</a:t>
            </a:r>
          </a:p>
          <a:p>
            <a:pPr marL="457200" lvl="1" indent="0">
              <a:buNone/>
            </a:pPr>
            <a:endParaRPr lang="en-US" sz="2800" i="1" dirty="0"/>
          </a:p>
          <a:p>
            <a:r>
              <a:rPr lang="en-US" sz="3200" b="1" dirty="0"/>
              <a:t>This diagram provides a lot more information than the raw data.</a:t>
            </a:r>
          </a:p>
        </p:txBody>
      </p:sp>
      <p:pic>
        <p:nvPicPr>
          <p:cNvPr id="3" name="Picture 2">
            <a:extLst>
              <a:ext uri="{FF2B5EF4-FFF2-40B4-BE49-F238E27FC236}">
                <a16:creationId xmlns:a16="http://schemas.microsoft.com/office/drawing/2014/main" id="{1F91B8C6-F04A-528E-FDF3-36AEF2070E3B}"/>
              </a:ext>
            </a:extLst>
          </p:cNvPr>
          <p:cNvPicPr>
            <a:picLocks noChangeAspect="1"/>
          </p:cNvPicPr>
          <p:nvPr/>
        </p:nvPicPr>
        <p:blipFill>
          <a:blip r:embed="rId3"/>
          <a:stretch>
            <a:fillRect/>
          </a:stretch>
        </p:blipFill>
        <p:spPr>
          <a:xfrm>
            <a:off x="6677285" y="1181596"/>
            <a:ext cx="5425877" cy="4494810"/>
          </a:xfrm>
          <a:prstGeom prst="rect">
            <a:avLst/>
          </a:prstGeom>
        </p:spPr>
      </p:pic>
    </p:spTree>
    <p:extLst>
      <p:ext uri="{BB962C8B-B14F-4D97-AF65-F5344CB8AC3E}">
        <p14:creationId xmlns:p14="http://schemas.microsoft.com/office/powerpoint/2010/main" val="27882042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Frequency Distributions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20" y="1531917"/>
            <a:ext cx="6319065" cy="4144488"/>
          </a:xfrm>
        </p:spPr>
        <p:txBody>
          <a:bodyPr>
            <a:noAutofit/>
          </a:bodyPr>
          <a:lstStyle/>
          <a:p>
            <a:pPr marL="457200" lvl="1" indent="0">
              <a:buNone/>
            </a:pPr>
            <a:r>
              <a:rPr lang="en-US" sz="2800" dirty="0"/>
              <a:t>4. Count the number of tallies to find the frequency (</a:t>
            </a:r>
            <a:r>
              <a:rPr lang="en-US" sz="2800" i="1" dirty="0"/>
              <a:t>f)</a:t>
            </a:r>
          </a:p>
          <a:p>
            <a:pPr marL="457200" lvl="1" indent="0">
              <a:buNone/>
            </a:pPr>
            <a:endParaRPr lang="en-US" sz="2800" i="1" dirty="0"/>
          </a:p>
          <a:p>
            <a:r>
              <a:rPr lang="en-US" sz="3200" b="1" dirty="0"/>
              <a:t>This diagram provides a lot more information than the raw data.</a:t>
            </a:r>
          </a:p>
          <a:p>
            <a:pPr lvl="1"/>
            <a:r>
              <a:rPr lang="en-US" sz="2800" dirty="0"/>
              <a:t>The data is grouped around 47</a:t>
            </a:r>
          </a:p>
          <a:p>
            <a:pPr lvl="1"/>
            <a:r>
              <a:rPr lang="en-US" sz="2800" dirty="0"/>
              <a:t>Most data is in the range of 45 – 49</a:t>
            </a:r>
          </a:p>
          <a:p>
            <a:pPr lvl="1"/>
            <a:r>
              <a:rPr lang="en-US" sz="2800" dirty="0"/>
              <a:t>The most common score is 47</a:t>
            </a:r>
          </a:p>
          <a:p>
            <a:pPr lvl="1"/>
            <a:r>
              <a:rPr lang="en-US" sz="2800" dirty="0"/>
              <a:t>25 students achieve this score.</a:t>
            </a:r>
          </a:p>
        </p:txBody>
      </p:sp>
      <p:pic>
        <p:nvPicPr>
          <p:cNvPr id="3" name="Picture 2">
            <a:extLst>
              <a:ext uri="{FF2B5EF4-FFF2-40B4-BE49-F238E27FC236}">
                <a16:creationId xmlns:a16="http://schemas.microsoft.com/office/drawing/2014/main" id="{4600209D-DA2F-956B-8D42-C05F40C0F2BE}"/>
              </a:ext>
            </a:extLst>
          </p:cNvPr>
          <p:cNvPicPr>
            <a:picLocks noChangeAspect="1"/>
          </p:cNvPicPr>
          <p:nvPr/>
        </p:nvPicPr>
        <p:blipFill>
          <a:blip r:embed="rId3"/>
          <a:stretch>
            <a:fillRect/>
          </a:stretch>
        </p:blipFill>
        <p:spPr>
          <a:xfrm>
            <a:off x="6677285" y="1181596"/>
            <a:ext cx="5425877" cy="4494810"/>
          </a:xfrm>
          <a:prstGeom prst="rect">
            <a:avLst/>
          </a:prstGeom>
        </p:spPr>
      </p:pic>
    </p:spTree>
    <p:extLst>
      <p:ext uri="{BB962C8B-B14F-4D97-AF65-F5344CB8AC3E}">
        <p14:creationId xmlns:p14="http://schemas.microsoft.com/office/powerpoint/2010/main" val="39841972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9434749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Using the following data for a midterm exam, create the frequency distribution for the dataset:</a:t>
            </a:r>
          </a:p>
          <a:p>
            <a:endParaRPr lang="en-GB" dirty="0"/>
          </a:p>
        </p:txBody>
      </p:sp>
      <p:pic>
        <p:nvPicPr>
          <p:cNvPr id="2" name="Picture 1">
            <a:extLst>
              <a:ext uri="{FF2B5EF4-FFF2-40B4-BE49-F238E27FC236}">
                <a16:creationId xmlns:a16="http://schemas.microsoft.com/office/drawing/2014/main" id="{4B02A240-CF8B-3B7A-1FB0-5F744F9C8110}"/>
              </a:ext>
            </a:extLst>
          </p:cNvPr>
          <p:cNvPicPr>
            <a:picLocks noChangeAspect="1"/>
          </p:cNvPicPr>
          <p:nvPr/>
        </p:nvPicPr>
        <p:blipFill>
          <a:blip r:embed="rId3"/>
          <a:stretch>
            <a:fillRect/>
          </a:stretch>
        </p:blipFill>
        <p:spPr>
          <a:xfrm>
            <a:off x="1851167" y="2256252"/>
            <a:ext cx="8489666" cy="3660801"/>
          </a:xfrm>
          <a:prstGeom prst="rect">
            <a:avLst/>
          </a:prstGeom>
        </p:spPr>
      </p:pic>
    </p:spTree>
    <p:extLst>
      <p:ext uri="{BB962C8B-B14F-4D97-AF65-F5344CB8AC3E}">
        <p14:creationId xmlns:p14="http://schemas.microsoft.com/office/powerpoint/2010/main" val="19194895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If scores vary more than in the previous example it can be difficult to see patterns in the frequency distribution</a:t>
            </a:r>
          </a:p>
          <a:p>
            <a:r>
              <a:rPr lang="en-GB" dirty="0"/>
              <a:t>It may be easier to see them if there are fewer scores, so grouping the scores becomes an option.</a:t>
            </a:r>
          </a:p>
          <a:p>
            <a:r>
              <a:rPr lang="en-GB" dirty="0"/>
              <a:t>Grouped frequency distributions sorts observations into classes of more than one value.</a:t>
            </a:r>
          </a:p>
          <a:p>
            <a:endParaRPr lang="en-GB"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Grouped Frequency Distributions</a:t>
            </a:r>
            <a:endParaRPr lang="en-GB" sz="6000" b="1" dirty="0"/>
          </a:p>
        </p:txBody>
      </p:sp>
    </p:spTree>
    <p:extLst>
      <p:ext uri="{BB962C8B-B14F-4D97-AF65-F5344CB8AC3E}">
        <p14:creationId xmlns:p14="http://schemas.microsoft.com/office/powerpoint/2010/main" val="27009004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Suppose 80 students take a midterm exam.</a:t>
            </a:r>
          </a:p>
          <a:p>
            <a:pPr marL="457200" lvl="1" indent="0">
              <a:buNone/>
            </a:pPr>
            <a:endParaRPr lang="en-GB" sz="2000" dirty="0"/>
          </a:p>
          <a:p>
            <a:endParaRPr lang="en-GB" dirty="0"/>
          </a:p>
        </p:txBody>
      </p:sp>
      <p:pic>
        <p:nvPicPr>
          <p:cNvPr id="2" name="Picture 1">
            <a:extLst>
              <a:ext uri="{FF2B5EF4-FFF2-40B4-BE49-F238E27FC236}">
                <a16:creationId xmlns:a16="http://schemas.microsoft.com/office/drawing/2014/main" id="{B2EE0896-CA5C-E0FE-0522-96F5ABA6BCD1}"/>
              </a:ext>
            </a:extLst>
          </p:cNvPr>
          <p:cNvPicPr>
            <a:picLocks noChangeAspect="1"/>
          </p:cNvPicPr>
          <p:nvPr/>
        </p:nvPicPr>
        <p:blipFill>
          <a:blip r:embed="rId3"/>
          <a:stretch>
            <a:fillRect/>
          </a:stretch>
        </p:blipFill>
        <p:spPr>
          <a:xfrm>
            <a:off x="1798288" y="1973179"/>
            <a:ext cx="8595423" cy="3703226"/>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Grouped Frequency Distributions</a:t>
            </a:r>
            <a:endParaRPr lang="en-GB" sz="6000" b="1" dirty="0"/>
          </a:p>
        </p:txBody>
      </p:sp>
    </p:spTree>
    <p:extLst>
      <p:ext uri="{BB962C8B-B14F-4D97-AF65-F5344CB8AC3E}">
        <p14:creationId xmlns:p14="http://schemas.microsoft.com/office/powerpoint/2010/main" val="1659541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b="1" dirty="0"/>
              <a:t>To create a grouped frequency distribution:</a:t>
            </a:r>
          </a:p>
          <a:p>
            <a:pPr marL="457200" indent="-457200">
              <a:buFont typeface="+mj-lt"/>
              <a:buAutoNum type="arabicPeriod"/>
            </a:pPr>
            <a:r>
              <a:rPr lang="en-GB" dirty="0"/>
              <a:t>Find the lowest and highest scores  –   </a:t>
            </a:r>
            <a:r>
              <a:rPr lang="en-GB" b="1" dirty="0">
                <a:solidFill>
                  <a:srgbClr val="FF0000"/>
                </a:solidFill>
              </a:rPr>
              <a:t>20 and 56</a:t>
            </a:r>
          </a:p>
          <a:p>
            <a:pPr marL="457200" indent="-457200">
              <a:buFont typeface="+mj-lt"/>
              <a:buAutoNum type="arabicPeriod"/>
            </a:pPr>
            <a:r>
              <a:rPr lang="en-GB" dirty="0"/>
              <a:t>Subtract lowest from highest to find the range – </a:t>
            </a:r>
          </a:p>
          <a:p>
            <a:pPr marL="0" indent="0">
              <a:buNone/>
            </a:pPr>
            <a:r>
              <a:rPr lang="en-GB" dirty="0"/>
              <a:t>                        </a:t>
            </a:r>
            <a:r>
              <a:rPr lang="en-GB" b="1" dirty="0">
                <a:solidFill>
                  <a:srgbClr val="FF0000"/>
                </a:solidFill>
              </a:rPr>
              <a:t>56 - 20 = 36</a:t>
            </a:r>
          </a:p>
          <a:p>
            <a:pPr marL="514350" indent="-514350">
              <a:buFont typeface="+mj-lt"/>
              <a:buAutoNum type="arabicPeriod" startAt="3"/>
            </a:pPr>
            <a:r>
              <a:rPr lang="en-GB" dirty="0"/>
              <a:t>Determine the width of each class interval so that there are ten to twenty intervals. Use an integer width whenever possible –</a:t>
            </a:r>
          </a:p>
          <a:p>
            <a:pPr lvl="1"/>
            <a:endParaRPr lang="en-GB" sz="2800" dirty="0"/>
          </a:p>
          <a:p>
            <a:pPr lvl="1"/>
            <a:r>
              <a:rPr lang="en-GB" sz="2800" dirty="0"/>
              <a:t>In this case we’ll use a class interval of </a:t>
            </a:r>
            <a:r>
              <a:rPr lang="en-GB" sz="2800" b="1" dirty="0">
                <a:solidFill>
                  <a:srgbClr val="FF0000"/>
                </a:solidFill>
              </a:rPr>
              <a:t>3</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Grouped Frequency Distributions</a:t>
            </a:r>
            <a:endParaRPr lang="en-GB" sz="6000" b="1" dirty="0"/>
          </a:p>
        </p:txBody>
      </p:sp>
    </p:spTree>
    <p:extLst>
      <p:ext uri="{BB962C8B-B14F-4D97-AF65-F5344CB8AC3E}">
        <p14:creationId xmlns:p14="http://schemas.microsoft.com/office/powerpoint/2010/main" val="31822977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690688"/>
            <a:ext cx="11481847" cy="4144488"/>
          </a:xfrm>
        </p:spPr>
        <p:txBody>
          <a:bodyPr>
            <a:noAutofit/>
          </a:bodyPr>
          <a:lstStyle/>
          <a:p>
            <a:pPr marL="514350" indent="-514350">
              <a:buFont typeface="+mj-lt"/>
              <a:buAutoNum type="arabicPeriod" startAt="4"/>
            </a:pPr>
            <a:r>
              <a:rPr lang="en-GB" dirty="0"/>
              <a:t>Determine the starting point of the lowest interval. In this case it could be </a:t>
            </a:r>
            <a:r>
              <a:rPr lang="en-GB" b="1" dirty="0"/>
              <a:t>18-20, 19-21, or </a:t>
            </a:r>
            <a:r>
              <a:rPr lang="en-GB" b="1" dirty="0">
                <a:solidFill>
                  <a:srgbClr val="FF0000"/>
                </a:solidFill>
              </a:rPr>
              <a:t>20-22</a:t>
            </a:r>
            <a:endParaRPr lang="en-GB" dirty="0">
              <a:solidFill>
                <a:srgbClr val="FF0000"/>
              </a:solidFill>
            </a:endParaRPr>
          </a:p>
          <a:p>
            <a:pPr marL="514350" indent="-514350">
              <a:buFont typeface="+mj-lt"/>
              <a:buAutoNum type="arabicPeriod" startAt="4"/>
            </a:pPr>
            <a:r>
              <a:rPr lang="en-GB" dirty="0"/>
              <a:t>Record the score limits for all possible class intervals.</a:t>
            </a:r>
          </a:p>
          <a:p>
            <a:pPr marL="457200" indent="-457200">
              <a:buFont typeface="+mj-lt"/>
              <a:buAutoNum type="arabicPeriod" startAt="4"/>
            </a:pPr>
            <a:r>
              <a:rPr lang="en-GB" dirty="0"/>
              <a:t>Go through the list of scores and tally each score one</a:t>
            </a:r>
          </a:p>
          <a:p>
            <a:pPr marL="0" indent="0">
              <a:buNone/>
            </a:pPr>
            <a:r>
              <a:rPr lang="en-GB" dirty="0"/>
              <a:t>      by one.</a:t>
            </a:r>
          </a:p>
          <a:p>
            <a:pPr marL="514350" indent="-514350">
              <a:buFont typeface="+mj-lt"/>
              <a:buAutoNum type="arabicPeriod" startAt="7"/>
            </a:pPr>
            <a:r>
              <a:rPr lang="en-GB" dirty="0"/>
              <a:t>Convert the number of checks for each interval into a</a:t>
            </a:r>
          </a:p>
          <a:p>
            <a:pPr marL="0" indent="0">
              <a:buNone/>
            </a:pPr>
            <a:r>
              <a:rPr lang="en-GB" dirty="0"/>
              <a:t>      frequency:</a:t>
            </a:r>
          </a:p>
          <a:p>
            <a:pPr marL="457200" lvl="1" indent="0">
              <a:buNone/>
            </a:pPr>
            <a:endParaRPr lang="en-GB" dirty="0"/>
          </a:p>
          <a:p>
            <a:endParaRPr lang="en-GB"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Grouped Frequency Distributions</a:t>
            </a:r>
            <a:endParaRPr lang="en-GB" sz="6000" b="1" dirty="0"/>
          </a:p>
        </p:txBody>
      </p:sp>
      <p:pic>
        <p:nvPicPr>
          <p:cNvPr id="2" name="Picture 1">
            <a:extLst>
              <a:ext uri="{FF2B5EF4-FFF2-40B4-BE49-F238E27FC236}">
                <a16:creationId xmlns:a16="http://schemas.microsoft.com/office/drawing/2014/main" id="{BA0D0FBF-5B96-50EE-C000-20952544700A}"/>
              </a:ext>
            </a:extLst>
          </p:cNvPr>
          <p:cNvPicPr>
            <a:picLocks noChangeAspect="1"/>
          </p:cNvPicPr>
          <p:nvPr/>
        </p:nvPicPr>
        <p:blipFill>
          <a:blip r:embed="rId3"/>
          <a:stretch>
            <a:fillRect/>
          </a:stretch>
        </p:blipFill>
        <p:spPr>
          <a:xfrm>
            <a:off x="8762055" y="2105735"/>
            <a:ext cx="3309912" cy="3927015"/>
          </a:xfrm>
          <a:prstGeom prst="rect">
            <a:avLst/>
          </a:prstGeom>
        </p:spPr>
      </p:pic>
    </p:spTree>
    <p:extLst>
      <p:ext uri="{BB962C8B-B14F-4D97-AF65-F5344CB8AC3E}">
        <p14:creationId xmlns:p14="http://schemas.microsoft.com/office/powerpoint/2010/main" val="10344550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marL="457200" lvl="1" indent="0">
              <a:buNone/>
            </a:pPr>
            <a:endParaRPr lang="en-GB" dirty="0"/>
          </a:p>
          <a:p>
            <a:endParaRPr lang="en-GB"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Grouped Frequency Distributions</a:t>
            </a:r>
            <a:endParaRPr lang="en-GB" sz="6000" b="1" dirty="0"/>
          </a:p>
        </p:txBody>
      </p:sp>
      <p:pic>
        <p:nvPicPr>
          <p:cNvPr id="2" name="Picture 1">
            <a:extLst>
              <a:ext uri="{FF2B5EF4-FFF2-40B4-BE49-F238E27FC236}">
                <a16:creationId xmlns:a16="http://schemas.microsoft.com/office/drawing/2014/main" id="{BA0D0FBF-5B96-50EE-C000-20952544700A}"/>
              </a:ext>
            </a:extLst>
          </p:cNvPr>
          <p:cNvPicPr>
            <a:picLocks noChangeAspect="1"/>
          </p:cNvPicPr>
          <p:nvPr/>
        </p:nvPicPr>
        <p:blipFill>
          <a:blip r:embed="rId3"/>
          <a:stretch>
            <a:fillRect/>
          </a:stretch>
        </p:blipFill>
        <p:spPr>
          <a:xfrm>
            <a:off x="8165432" y="1508536"/>
            <a:ext cx="3861139" cy="4581014"/>
          </a:xfrm>
          <a:prstGeom prst="rect">
            <a:avLst/>
          </a:prstGeom>
        </p:spPr>
      </p:pic>
      <p:sp>
        <p:nvSpPr>
          <p:cNvPr id="4" name="TextBox 3">
            <a:extLst>
              <a:ext uri="{FF2B5EF4-FFF2-40B4-BE49-F238E27FC236}">
                <a16:creationId xmlns:a16="http://schemas.microsoft.com/office/drawing/2014/main" id="{39D01871-527A-3B49-267A-0662A8CD763A}"/>
              </a:ext>
            </a:extLst>
          </p:cNvPr>
          <p:cNvSpPr txBox="1"/>
          <p:nvPr/>
        </p:nvSpPr>
        <p:spPr>
          <a:xfrm>
            <a:off x="351934" y="1690688"/>
            <a:ext cx="7813498" cy="4031873"/>
          </a:xfrm>
          <a:prstGeom prst="rect">
            <a:avLst/>
          </a:prstGeom>
          <a:noFill/>
        </p:spPr>
        <p:txBody>
          <a:bodyPr wrap="square">
            <a:spAutoFit/>
          </a:bodyPr>
          <a:lstStyle/>
          <a:p>
            <a:r>
              <a:rPr lang="en-US" sz="2800" dirty="0"/>
              <a:t>Using an </a:t>
            </a:r>
            <a:r>
              <a:rPr lang="en-US" sz="2800" b="1" dirty="0"/>
              <a:t>interval width of 3 </a:t>
            </a:r>
            <a:r>
              <a:rPr lang="en-US" sz="2800" dirty="0"/>
              <a:t>and a </a:t>
            </a:r>
            <a:r>
              <a:rPr lang="en-US" sz="2800" b="1" dirty="0"/>
              <a:t>starting point of 20</a:t>
            </a:r>
            <a:r>
              <a:rPr lang="en-US" sz="2800" dirty="0"/>
              <a:t> gives a grouped frequency distribution that looks like this:</a:t>
            </a:r>
          </a:p>
          <a:p>
            <a:endParaRPr lang="en-US" dirty="0"/>
          </a:p>
          <a:p>
            <a:endParaRPr lang="en-US" dirty="0"/>
          </a:p>
          <a:p>
            <a:r>
              <a:rPr lang="en-US" sz="2400" b="1" dirty="0"/>
              <a:t>Note:</a:t>
            </a:r>
          </a:p>
          <a:p>
            <a:pPr marL="457200" indent="-457200">
              <a:buFont typeface="Arial" panose="020B0604020202020204" pitchFamily="34" charset="0"/>
              <a:buChar char="•"/>
            </a:pPr>
            <a:r>
              <a:rPr lang="en-US" sz="2800" dirty="0"/>
              <a:t>Once the scores are placed in a group you lose information about the individual scores</a:t>
            </a:r>
          </a:p>
          <a:p>
            <a:pPr marL="457200" indent="-457200">
              <a:buFont typeface="Arial" panose="020B0604020202020204" pitchFamily="34" charset="0"/>
              <a:buChar char="•"/>
            </a:pPr>
            <a:r>
              <a:rPr lang="en-US" sz="2800" dirty="0"/>
              <a:t>Decisions about interval size and start point will alter the distribution</a:t>
            </a:r>
          </a:p>
        </p:txBody>
      </p:sp>
    </p:spTree>
    <p:extLst>
      <p:ext uri="{BB962C8B-B14F-4D97-AF65-F5344CB8AC3E}">
        <p14:creationId xmlns:p14="http://schemas.microsoft.com/office/powerpoint/2010/main" val="34883499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3866407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Using the midterm exam data, create the following grouped frequency distributions:</a:t>
            </a:r>
          </a:p>
          <a:p>
            <a:pPr lvl="1"/>
            <a:r>
              <a:rPr lang="en-GB" sz="2800" dirty="0"/>
              <a:t>One with an interval width of 4 and a start point of 20</a:t>
            </a:r>
          </a:p>
          <a:p>
            <a:pPr lvl="1"/>
            <a:r>
              <a:rPr lang="en-GB" sz="2800" dirty="0"/>
              <a:t>One with an interval width of 4 and a start point of 18</a:t>
            </a:r>
          </a:p>
          <a:p>
            <a:pPr lvl="1"/>
            <a:endParaRPr lang="en-GB" sz="2800" dirty="0"/>
          </a:p>
          <a:p>
            <a:r>
              <a:rPr lang="en-GB" dirty="0"/>
              <a:t>Compare this to the grouped frequency in the last example, with an interval of 3 and starting point of 20.</a:t>
            </a:r>
          </a:p>
          <a:p>
            <a:r>
              <a:rPr lang="en-GB" dirty="0"/>
              <a:t>What differences can you see between these three distributions?</a:t>
            </a:r>
          </a:p>
          <a:p>
            <a:endParaRPr lang="en-GB" sz="2000" dirty="0"/>
          </a:p>
          <a:p>
            <a:endParaRPr lang="en-GB" sz="1200" dirty="0"/>
          </a:p>
          <a:p>
            <a:endParaRPr lang="en-GB" dirty="0"/>
          </a:p>
        </p:txBody>
      </p:sp>
    </p:spTree>
    <p:extLst>
      <p:ext uri="{BB962C8B-B14F-4D97-AF65-F5344CB8AC3E}">
        <p14:creationId xmlns:p14="http://schemas.microsoft.com/office/powerpoint/2010/main" val="32272168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Graphing Data</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Frequency distributions can also be displayed as bar charts (histograms) and frequency polygons</a:t>
            </a:r>
          </a:p>
          <a:p>
            <a:r>
              <a:rPr lang="en-GB" dirty="0"/>
              <a:t>The </a:t>
            </a:r>
            <a:r>
              <a:rPr lang="en-GB" b="1" i="1" dirty="0"/>
              <a:t>frequency polygon </a:t>
            </a:r>
            <a:r>
              <a:rPr lang="en-GB" dirty="0"/>
              <a:t>is one of the most commonly-used graphs in statistics</a:t>
            </a:r>
          </a:p>
          <a:p>
            <a:pPr lvl="1"/>
            <a:r>
              <a:rPr lang="en-GB" dirty="0"/>
              <a:t>X-axis: Values or Intervals</a:t>
            </a:r>
          </a:p>
          <a:p>
            <a:pPr lvl="1"/>
            <a:r>
              <a:rPr lang="en-GB" dirty="0"/>
              <a:t>Y-axis: Frequency</a:t>
            </a:r>
          </a:p>
          <a:p>
            <a:endParaRPr lang="en-GB" dirty="0"/>
          </a:p>
        </p:txBody>
      </p:sp>
      <p:pic>
        <p:nvPicPr>
          <p:cNvPr id="2" name="Picture 1">
            <a:extLst>
              <a:ext uri="{FF2B5EF4-FFF2-40B4-BE49-F238E27FC236}">
                <a16:creationId xmlns:a16="http://schemas.microsoft.com/office/drawing/2014/main" id="{2D860E94-F602-A586-75F6-6E2E034B766B}"/>
              </a:ext>
            </a:extLst>
          </p:cNvPr>
          <p:cNvPicPr>
            <a:picLocks noChangeAspect="1"/>
          </p:cNvPicPr>
          <p:nvPr/>
        </p:nvPicPr>
        <p:blipFill>
          <a:blip r:embed="rId3"/>
          <a:stretch>
            <a:fillRect/>
          </a:stretch>
        </p:blipFill>
        <p:spPr>
          <a:xfrm>
            <a:off x="6299001" y="2709333"/>
            <a:ext cx="4945119" cy="2967072"/>
          </a:xfrm>
          <a:prstGeom prst="rect">
            <a:avLst/>
          </a:prstGeom>
        </p:spPr>
      </p:pic>
      <p:sp>
        <p:nvSpPr>
          <p:cNvPr id="3" name="TextBox 2">
            <a:extLst>
              <a:ext uri="{FF2B5EF4-FFF2-40B4-BE49-F238E27FC236}">
                <a16:creationId xmlns:a16="http://schemas.microsoft.com/office/drawing/2014/main" id="{B7D5AFBC-A5D7-5187-4453-BD494688A040}"/>
              </a:ext>
            </a:extLst>
          </p:cNvPr>
          <p:cNvSpPr txBox="1"/>
          <p:nvPr/>
        </p:nvSpPr>
        <p:spPr>
          <a:xfrm>
            <a:off x="4691732" y="5002917"/>
            <a:ext cx="1607269" cy="707886"/>
          </a:xfrm>
          <a:prstGeom prst="rect">
            <a:avLst/>
          </a:prstGeom>
          <a:noFill/>
        </p:spPr>
        <p:txBody>
          <a:bodyPr wrap="square" rtlCol="0">
            <a:spAutoFit/>
          </a:bodyPr>
          <a:lstStyle/>
          <a:p>
            <a:r>
              <a:rPr lang="en-GB" sz="2000" b="1" dirty="0"/>
              <a:t>Data from the EQ test</a:t>
            </a:r>
          </a:p>
        </p:txBody>
      </p:sp>
    </p:spTree>
    <p:extLst>
      <p:ext uri="{BB962C8B-B14F-4D97-AF65-F5344CB8AC3E}">
        <p14:creationId xmlns:p14="http://schemas.microsoft.com/office/powerpoint/2010/main" val="42192961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74187-3341-606F-47E2-C20D0A964C5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6E7E89A-51F9-CC03-76F1-96F0204946BC}"/>
              </a:ext>
            </a:extLst>
          </p:cNvPr>
          <p:cNvSpPr>
            <a:spLocks noGrp="1"/>
          </p:cNvSpPr>
          <p:nvPr>
            <p:ph type="title"/>
          </p:nvPr>
        </p:nvSpPr>
        <p:spPr/>
        <p:txBody>
          <a:bodyPr>
            <a:normAutofit/>
          </a:bodyPr>
          <a:lstStyle/>
          <a:p>
            <a:r>
              <a:rPr lang="en-US" sz="6000" b="1" dirty="0"/>
              <a:t>Graphing Data</a:t>
            </a:r>
            <a:endParaRPr lang="en-GB" sz="6000" b="1" dirty="0"/>
          </a:p>
        </p:txBody>
      </p:sp>
      <p:sp>
        <p:nvSpPr>
          <p:cNvPr id="6" name="Content Placeholder 5">
            <a:extLst>
              <a:ext uri="{FF2B5EF4-FFF2-40B4-BE49-F238E27FC236}">
                <a16:creationId xmlns:a16="http://schemas.microsoft.com/office/drawing/2014/main" id="{6BC5E22F-659D-A307-920C-583EB09E6556}"/>
              </a:ext>
            </a:extLst>
          </p:cNvPr>
          <p:cNvSpPr>
            <a:spLocks noGrp="1"/>
          </p:cNvSpPr>
          <p:nvPr>
            <p:ph idx="1"/>
          </p:nvPr>
        </p:nvSpPr>
        <p:spPr>
          <a:xfrm>
            <a:off x="358219" y="1531917"/>
            <a:ext cx="11481847" cy="4144488"/>
          </a:xfrm>
        </p:spPr>
        <p:txBody>
          <a:bodyPr>
            <a:noAutofit/>
          </a:bodyPr>
          <a:lstStyle/>
          <a:p>
            <a:r>
              <a:rPr lang="en-GB" dirty="0"/>
              <a:t>Frequency distributions can also be displayed as bar charts (histograms) and frequency polygons</a:t>
            </a:r>
          </a:p>
          <a:p>
            <a:r>
              <a:rPr lang="en-GB" dirty="0"/>
              <a:t>The </a:t>
            </a:r>
            <a:r>
              <a:rPr lang="en-GB" b="1" i="1" dirty="0"/>
              <a:t>frequency polygon </a:t>
            </a:r>
            <a:r>
              <a:rPr lang="en-GB" dirty="0"/>
              <a:t>is one of the most commonly-used graphs in statistics</a:t>
            </a:r>
          </a:p>
          <a:p>
            <a:pPr lvl="1"/>
            <a:r>
              <a:rPr lang="en-GB" dirty="0"/>
              <a:t>X-axis: Values or Intervals</a:t>
            </a:r>
          </a:p>
          <a:p>
            <a:pPr lvl="1"/>
            <a:r>
              <a:rPr lang="en-GB" dirty="0"/>
              <a:t>Y-axis: Frequency</a:t>
            </a:r>
          </a:p>
          <a:p>
            <a:endParaRPr lang="en-GB" dirty="0"/>
          </a:p>
        </p:txBody>
      </p:sp>
      <p:pic>
        <p:nvPicPr>
          <p:cNvPr id="2" name="Picture 1">
            <a:extLst>
              <a:ext uri="{FF2B5EF4-FFF2-40B4-BE49-F238E27FC236}">
                <a16:creationId xmlns:a16="http://schemas.microsoft.com/office/drawing/2014/main" id="{29BFD282-2FCF-6F56-AD43-21A5CD6E9F0C}"/>
              </a:ext>
            </a:extLst>
          </p:cNvPr>
          <p:cNvPicPr>
            <a:picLocks noChangeAspect="1"/>
          </p:cNvPicPr>
          <p:nvPr/>
        </p:nvPicPr>
        <p:blipFill>
          <a:blip r:embed="rId3"/>
          <a:stretch>
            <a:fillRect/>
          </a:stretch>
        </p:blipFill>
        <p:spPr>
          <a:xfrm>
            <a:off x="6299001" y="2709333"/>
            <a:ext cx="4945119" cy="2967072"/>
          </a:xfrm>
          <a:prstGeom prst="rect">
            <a:avLst/>
          </a:prstGeom>
        </p:spPr>
      </p:pic>
      <p:sp>
        <p:nvSpPr>
          <p:cNvPr id="3" name="TextBox 2">
            <a:extLst>
              <a:ext uri="{FF2B5EF4-FFF2-40B4-BE49-F238E27FC236}">
                <a16:creationId xmlns:a16="http://schemas.microsoft.com/office/drawing/2014/main" id="{6AEDD964-F63A-CE09-C153-D8C8FD177B21}"/>
              </a:ext>
            </a:extLst>
          </p:cNvPr>
          <p:cNvSpPr txBox="1"/>
          <p:nvPr/>
        </p:nvSpPr>
        <p:spPr>
          <a:xfrm>
            <a:off x="4691732" y="5002917"/>
            <a:ext cx="1607269" cy="707886"/>
          </a:xfrm>
          <a:prstGeom prst="rect">
            <a:avLst/>
          </a:prstGeom>
          <a:noFill/>
        </p:spPr>
        <p:txBody>
          <a:bodyPr wrap="square" rtlCol="0">
            <a:spAutoFit/>
          </a:bodyPr>
          <a:lstStyle/>
          <a:p>
            <a:r>
              <a:rPr lang="en-GB" sz="2000" b="1" dirty="0"/>
              <a:t>Data from the EQ test</a:t>
            </a:r>
          </a:p>
        </p:txBody>
      </p:sp>
      <p:pic>
        <p:nvPicPr>
          <p:cNvPr id="4" name="Picture 3">
            <a:extLst>
              <a:ext uri="{FF2B5EF4-FFF2-40B4-BE49-F238E27FC236}">
                <a16:creationId xmlns:a16="http://schemas.microsoft.com/office/drawing/2014/main" id="{B9EC42D0-439D-3E8C-E77F-D30043B18BCA}"/>
              </a:ext>
            </a:extLst>
          </p:cNvPr>
          <p:cNvPicPr>
            <a:picLocks noChangeAspect="1"/>
          </p:cNvPicPr>
          <p:nvPr/>
        </p:nvPicPr>
        <p:blipFill>
          <a:blip r:embed="rId4"/>
          <a:stretch>
            <a:fillRect/>
          </a:stretch>
        </p:blipFill>
        <p:spPr>
          <a:xfrm>
            <a:off x="891726" y="3604161"/>
            <a:ext cx="2436884" cy="2224391"/>
          </a:xfrm>
          <a:prstGeom prst="rect">
            <a:avLst/>
          </a:prstGeom>
        </p:spPr>
      </p:pic>
      <p:cxnSp>
        <p:nvCxnSpPr>
          <p:cNvPr id="8" name="Straight Arrow Connector 7">
            <a:extLst>
              <a:ext uri="{FF2B5EF4-FFF2-40B4-BE49-F238E27FC236}">
                <a16:creationId xmlns:a16="http://schemas.microsoft.com/office/drawing/2014/main" id="{349CD611-56A2-CBFE-408D-2B52974040DE}"/>
              </a:ext>
            </a:extLst>
          </p:cNvPr>
          <p:cNvCxnSpPr>
            <a:cxnSpLocks/>
          </p:cNvCxnSpPr>
          <p:nvPr/>
        </p:nvCxnSpPr>
        <p:spPr>
          <a:xfrm>
            <a:off x="3385226" y="4507149"/>
            <a:ext cx="2710774"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6860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Graphing Data</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Another graphical form that is sometimes used is the </a:t>
            </a:r>
            <a:r>
              <a:rPr lang="en-GB" b="1" i="1" dirty="0"/>
              <a:t>cumulative frequency </a:t>
            </a:r>
            <a:r>
              <a:rPr lang="en-GB" dirty="0"/>
              <a:t>polygon</a:t>
            </a:r>
          </a:p>
          <a:p>
            <a:r>
              <a:rPr lang="en-GB" dirty="0"/>
              <a:t>This shows the number of scores occurring at and below a given point</a:t>
            </a:r>
          </a:p>
          <a:p>
            <a:pPr lvl="1"/>
            <a:r>
              <a:rPr lang="en-GB" dirty="0"/>
              <a:t>It is also good for showing learning curves.</a:t>
            </a:r>
          </a:p>
          <a:p>
            <a:pPr lvl="1"/>
            <a:r>
              <a:rPr lang="en-GB" dirty="0"/>
              <a:t>where you might want to know how</a:t>
            </a:r>
          </a:p>
          <a:p>
            <a:pPr marL="457200" lvl="1" indent="0">
              <a:buNone/>
            </a:pPr>
            <a:r>
              <a:rPr lang="en-GB" dirty="0"/>
              <a:t>   many trials it took to reach a particular</a:t>
            </a:r>
          </a:p>
          <a:p>
            <a:pPr marL="457200" lvl="1" indent="0">
              <a:buNone/>
            </a:pPr>
            <a:r>
              <a:rPr lang="en-GB" dirty="0"/>
              <a:t>   level of expertise</a:t>
            </a:r>
          </a:p>
          <a:p>
            <a:endParaRPr lang="en-GB" dirty="0"/>
          </a:p>
        </p:txBody>
      </p:sp>
      <p:sp>
        <p:nvSpPr>
          <p:cNvPr id="3" name="TextBox 2">
            <a:extLst>
              <a:ext uri="{FF2B5EF4-FFF2-40B4-BE49-F238E27FC236}">
                <a16:creationId xmlns:a16="http://schemas.microsoft.com/office/drawing/2014/main" id="{B7D5AFBC-A5D7-5187-4453-BD494688A040}"/>
              </a:ext>
            </a:extLst>
          </p:cNvPr>
          <p:cNvSpPr txBox="1"/>
          <p:nvPr/>
        </p:nvSpPr>
        <p:spPr>
          <a:xfrm>
            <a:off x="4896865" y="5002917"/>
            <a:ext cx="1607269" cy="707886"/>
          </a:xfrm>
          <a:prstGeom prst="rect">
            <a:avLst/>
          </a:prstGeom>
          <a:noFill/>
        </p:spPr>
        <p:txBody>
          <a:bodyPr wrap="square" rtlCol="0">
            <a:spAutoFit/>
          </a:bodyPr>
          <a:lstStyle/>
          <a:p>
            <a:r>
              <a:rPr lang="en-GB" sz="2000" b="1" dirty="0"/>
              <a:t>Data from the EQ test</a:t>
            </a:r>
          </a:p>
        </p:txBody>
      </p:sp>
      <p:pic>
        <p:nvPicPr>
          <p:cNvPr id="4" name="Picture 3">
            <a:extLst>
              <a:ext uri="{FF2B5EF4-FFF2-40B4-BE49-F238E27FC236}">
                <a16:creationId xmlns:a16="http://schemas.microsoft.com/office/drawing/2014/main" id="{CC081540-1112-00C2-F87A-F9194B7E4E51}"/>
              </a:ext>
            </a:extLst>
          </p:cNvPr>
          <p:cNvPicPr>
            <a:picLocks noChangeAspect="1"/>
          </p:cNvPicPr>
          <p:nvPr/>
        </p:nvPicPr>
        <p:blipFill>
          <a:blip r:embed="rId3"/>
          <a:stretch>
            <a:fillRect/>
          </a:stretch>
        </p:blipFill>
        <p:spPr>
          <a:xfrm>
            <a:off x="6504134" y="2632324"/>
            <a:ext cx="5130799" cy="3078479"/>
          </a:xfrm>
          <a:prstGeom prst="rect">
            <a:avLst/>
          </a:prstGeom>
        </p:spPr>
      </p:pic>
    </p:spTree>
    <p:extLst>
      <p:ext uri="{BB962C8B-B14F-4D97-AF65-F5344CB8AC3E}">
        <p14:creationId xmlns:p14="http://schemas.microsoft.com/office/powerpoint/2010/main" val="24523063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Graphing Data</a:t>
            </a:r>
            <a:endParaRPr lang="en-GB" sz="6000" b="1" dirty="0"/>
          </a:p>
        </p:txBody>
      </p:sp>
      <p:pic>
        <p:nvPicPr>
          <p:cNvPr id="7" name="Content Placeholder 6">
            <a:extLst>
              <a:ext uri="{FF2B5EF4-FFF2-40B4-BE49-F238E27FC236}">
                <a16:creationId xmlns:a16="http://schemas.microsoft.com/office/drawing/2014/main" id="{4DE03FD0-AD88-7961-1307-42EED68737AC}"/>
              </a:ext>
            </a:extLst>
          </p:cNvPr>
          <p:cNvPicPr>
            <a:picLocks noGrp="1" noChangeAspect="1"/>
          </p:cNvPicPr>
          <p:nvPr>
            <p:ph idx="1"/>
          </p:nvPr>
        </p:nvPicPr>
        <p:blipFill>
          <a:blip r:embed="rId3"/>
          <a:stretch>
            <a:fillRect/>
          </a:stretch>
        </p:blipFill>
        <p:spPr>
          <a:xfrm>
            <a:off x="6504134" y="342961"/>
            <a:ext cx="5130798" cy="2354451"/>
          </a:xfrm>
        </p:spPr>
      </p:pic>
      <p:sp>
        <p:nvSpPr>
          <p:cNvPr id="3" name="TextBox 2">
            <a:extLst>
              <a:ext uri="{FF2B5EF4-FFF2-40B4-BE49-F238E27FC236}">
                <a16:creationId xmlns:a16="http://schemas.microsoft.com/office/drawing/2014/main" id="{B7D5AFBC-A5D7-5187-4453-BD494688A040}"/>
              </a:ext>
            </a:extLst>
          </p:cNvPr>
          <p:cNvSpPr txBox="1"/>
          <p:nvPr/>
        </p:nvSpPr>
        <p:spPr>
          <a:xfrm>
            <a:off x="4896865" y="5002917"/>
            <a:ext cx="1607269" cy="707886"/>
          </a:xfrm>
          <a:prstGeom prst="rect">
            <a:avLst/>
          </a:prstGeom>
          <a:noFill/>
        </p:spPr>
        <p:txBody>
          <a:bodyPr wrap="square" rtlCol="0">
            <a:spAutoFit/>
          </a:bodyPr>
          <a:lstStyle/>
          <a:p>
            <a:r>
              <a:rPr lang="en-GB" sz="2000" b="1" dirty="0"/>
              <a:t>Data from the EQ test</a:t>
            </a:r>
          </a:p>
        </p:txBody>
      </p:sp>
      <p:pic>
        <p:nvPicPr>
          <p:cNvPr id="4" name="Picture 3">
            <a:extLst>
              <a:ext uri="{FF2B5EF4-FFF2-40B4-BE49-F238E27FC236}">
                <a16:creationId xmlns:a16="http://schemas.microsoft.com/office/drawing/2014/main" id="{CC081540-1112-00C2-F87A-F9194B7E4E51}"/>
              </a:ext>
            </a:extLst>
          </p:cNvPr>
          <p:cNvPicPr>
            <a:picLocks noChangeAspect="1"/>
          </p:cNvPicPr>
          <p:nvPr/>
        </p:nvPicPr>
        <p:blipFill>
          <a:blip r:embed="rId4"/>
          <a:stretch>
            <a:fillRect/>
          </a:stretch>
        </p:blipFill>
        <p:spPr>
          <a:xfrm>
            <a:off x="6504134" y="2632324"/>
            <a:ext cx="5130799" cy="3078479"/>
          </a:xfrm>
          <a:prstGeom prst="rect">
            <a:avLst/>
          </a:prstGeom>
        </p:spPr>
      </p:pic>
      <p:pic>
        <p:nvPicPr>
          <p:cNvPr id="9" name="Picture 8">
            <a:extLst>
              <a:ext uri="{FF2B5EF4-FFF2-40B4-BE49-F238E27FC236}">
                <a16:creationId xmlns:a16="http://schemas.microsoft.com/office/drawing/2014/main" id="{0C122BBD-12E1-E167-51A1-D14EB05C5C24}"/>
              </a:ext>
            </a:extLst>
          </p:cNvPr>
          <p:cNvPicPr>
            <a:picLocks noChangeAspect="1"/>
          </p:cNvPicPr>
          <p:nvPr/>
        </p:nvPicPr>
        <p:blipFill>
          <a:blip r:embed="rId5"/>
          <a:stretch>
            <a:fillRect/>
          </a:stretch>
        </p:blipFill>
        <p:spPr>
          <a:xfrm>
            <a:off x="557067" y="1520186"/>
            <a:ext cx="8242389" cy="4190617"/>
          </a:xfrm>
          <a:prstGeom prst="rect">
            <a:avLst/>
          </a:prstGeom>
        </p:spPr>
      </p:pic>
      <p:cxnSp>
        <p:nvCxnSpPr>
          <p:cNvPr id="11" name="Straight Arrow Connector 10">
            <a:extLst>
              <a:ext uri="{FF2B5EF4-FFF2-40B4-BE49-F238E27FC236}">
                <a16:creationId xmlns:a16="http://schemas.microsoft.com/office/drawing/2014/main" id="{725CAE63-A98C-739F-4FF2-C071B387470B}"/>
              </a:ext>
            </a:extLst>
          </p:cNvPr>
          <p:cNvCxnSpPr>
            <a:cxnSpLocks/>
          </p:cNvCxnSpPr>
          <p:nvPr/>
        </p:nvCxnSpPr>
        <p:spPr>
          <a:xfrm flipH="1">
            <a:off x="2353733" y="1690688"/>
            <a:ext cx="3945267" cy="1155061"/>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F179AADD-EEDE-1535-03E1-01946ACEA33B}"/>
              </a:ext>
            </a:extLst>
          </p:cNvPr>
          <p:cNvCxnSpPr>
            <a:cxnSpLocks/>
          </p:cNvCxnSpPr>
          <p:nvPr/>
        </p:nvCxnSpPr>
        <p:spPr>
          <a:xfrm>
            <a:off x="2472267" y="3847856"/>
            <a:ext cx="3870033" cy="323707"/>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58778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Exercise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7282090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Using the midterm exam data, create the following grouped frequency polygons:</a:t>
            </a:r>
          </a:p>
          <a:p>
            <a:endParaRPr lang="en-GB" dirty="0"/>
          </a:p>
          <a:p>
            <a:pPr lvl="1"/>
            <a:r>
              <a:rPr lang="en-GB" dirty="0"/>
              <a:t>One with an interval width of 4 and a start point of 20</a:t>
            </a:r>
          </a:p>
          <a:p>
            <a:pPr lvl="1"/>
            <a:r>
              <a:rPr lang="en-GB" dirty="0"/>
              <a:t>One with an interval width of 4 and a start point of 18</a:t>
            </a:r>
          </a:p>
          <a:p>
            <a:pPr lvl="1"/>
            <a:endParaRPr lang="en-GB" dirty="0"/>
          </a:p>
          <a:p>
            <a:r>
              <a:rPr lang="en-GB" dirty="0"/>
              <a:t>What differences can you see between these distributions?</a:t>
            </a:r>
          </a:p>
          <a:p>
            <a:r>
              <a:rPr lang="en-GB" dirty="0"/>
              <a:t>Now create a cumulative frequency polygon using the </a:t>
            </a:r>
            <a:r>
              <a:rPr lang="en-GB"/>
              <a:t>grouped frequencies.</a:t>
            </a:r>
            <a:endParaRPr lang="en-GB" dirty="0"/>
          </a:p>
          <a:p>
            <a:endParaRPr lang="en-GB" b="1" dirty="0"/>
          </a:p>
        </p:txBody>
      </p:sp>
    </p:spTree>
    <p:extLst>
      <p:ext uri="{BB962C8B-B14F-4D97-AF65-F5344CB8AC3E}">
        <p14:creationId xmlns:p14="http://schemas.microsoft.com/office/powerpoint/2010/main" val="10682821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The Normal</a:t>
            </a:r>
          </a:p>
          <a:p>
            <a:r>
              <a:rPr lang="en-US" sz="7200" b="1" dirty="0">
                <a:solidFill>
                  <a:schemeClr val="bg1"/>
                </a:solidFill>
              </a:rPr>
              <a:t>Curve</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14969064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The Normal Curve</a:t>
            </a:r>
            <a:endParaRPr lang="en-GB" sz="6000" b="1" dirty="0"/>
          </a:p>
        </p:txBody>
      </p:sp>
      <p:pic>
        <p:nvPicPr>
          <p:cNvPr id="2" name="Content Placeholder 1">
            <a:extLst>
              <a:ext uri="{FF2B5EF4-FFF2-40B4-BE49-F238E27FC236}">
                <a16:creationId xmlns:a16="http://schemas.microsoft.com/office/drawing/2014/main" id="{C68B1EB9-CBBD-B855-5705-0363453365FD}"/>
              </a:ext>
            </a:extLst>
          </p:cNvPr>
          <p:cNvPicPr>
            <a:picLocks noGrp="1" noChangeAspect="1"/>
          </p:cNvPicPr>
          <p:nvPr>
            <p:ph idx="1"/>
          </p:nvPr>
        </p:nvPicPr>
        <p:blipFill>
          <a:blip r:embed="rId3"/>
          <a:stretch>
            <a:fillRect/>
          </a:stretch>
        </p:blipFill>
        <p:spPr>
          <a:xfrm>
            <a:off x="8009467" y="189763"/>
            <a:ext cx="4042813" cy="5509221"/>
          </a:xfrm>
          <a:prstGeom prst="rect">
            <a:avLst/>
          </a:prstGeom>
        </p:spPr>
      </p:pic>
      <p:sp>
        <p:nvSpPr>
          <p:cNvPr id="4" name="TextBox 3">
            <a:extLst>
              <a:ext uri="{FF2B5EF4-FFF2-40B4-BE49-F238E27FC236}">
                <a16:creationId xmlns:a16="http://schemas.microsoft.com/office/drawing/2014/main" id="{854C1821-3877-E4FC-8EE9-E20F4EF10098}"/>
              </a:ext>
            </a:extLst>
          </p:cNvPr>
          <p:cNvSpPr txBox="1"/>
          <p:nvPr/>
        </p:nvSpPr>
        <p:spPr>
          <a:xfrm>
            <a:off x="351933" y="1397675"/>
            <a:ext cx="7445319" cy="3539430"/>
          </a:xfrm>
          <a:prstGeom prst="rect">
            <a:avLst/>
          </a:prstGeom>
          <a:noFill/>
        </p:spPr>
        <p:txBody>
          <a:bodyPr wrap="square">
            <a:spAutoFit/>
          </a:bodyPr>
          <a:lstStyle/>
          <a:p>
            <a:pPr marL="457200" indent="-457200">
              <a:buFont typeface="Arial" panose="020B0604020202020204" pitchFamily="34" charset="0"/>
              <a:buChar char="•"/>
            </a:pPr>
            <a:r>
              <a:rPr lang="en-US" sz="2800" dirty="0"/>
              <a:t>Around 1870 the Belgian mathematician Adolph </a:t>
            </a:r>
            <a:r>
              <a:rPr lang="en-US" sz="2800" dirty="0" err="1"/>
              <a:t>Quetele</a:t>
            </a:r>
            <a:r>
              <a:rPr lang="en-US" sz="2800" dirty="0"/>
              <a:t> discovered that most measurements of people produced the same symmetrical shape of frequency polygon</a:t>
            </a:r>
          </a:p>
          <a:p>
            <a:pPr marL="457200" indent="-457200">
              <a:buFont typeface="Arial" panose="020B0604020202020204" pitchFamily="34" charset="0"/>
              <a:buChar char="•"/>
            </a:pPr>
            <a:r>
              <a:rPr lang="en-US" sz="2800" dirty="0"/>
              <a:t>The function fitted to the polygon became known as the Normal curve</a:t>
            </a:r>
          </a:p>
          <a:p>
            <a:pPr marL="457200" indent="-457200">
              <a:buFont typeface="Arial" panose="020B0604020202020204" pitchFamily="34" charset="0"/>
              <a:buChar char="•"/>
            </a:pPr>
            <a:r>
              <a:rPr lang="en-US" sz="2800" dirty="0"/>
              <a:t>This is extremely important in statistics and we’ll spend a session later on </a:t>
            </a:r>
            <a:r>
              <a:rPr lang="en-US" sz="2800" dirty="0" err="1"/>
              <a:t>focussing</a:t>
            </a:r>
            <a:r>
              <a:rPr lang="en-US" sz="2800" dirty="0"/>
              <a:t> on it</a:t>
            </a:r>
          </a:p>
        </p:txBody>
      </p:sp>
    </p:spTree>
    <p:extLst>
      <p:ext uri="{BB962C8B-B14F-4D97-AF65-F5344CB8AC3E}">
        <p14:creationId xmlns:p14="http://schemas.microsoft.com/office/powerpoint/2010/main" val="8250442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02B160C-5195-6470-55F9-65CCEF21C19F}"/>
              </a:ext>
            </a:extLst>
          </p:cNvPr>
          <p:cNvPicPr>
            <a:picLocks noChangeAspect="1"/>
          </p:cNvPicPr>
          <p:nvPr/>
        </p:nvPicPr>
        <p:blipFill>
          <a:blip r:embed="rId3"/>
          <a:stretch>
            <a:fillRect/>
          </a:stretch>
        </p:blipFill>
        <p:spPr>
          <a:xfrm>
            <a:off x="3317082" y="3479713"/>
            <a:ext cx="6370635" cy="251078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Skewed Distributions</a:t>
            </a:r>
            <a:endParaRPr lang="en-GB" sz="6000" b="1" dirty="0"/>
          </a:p>
        </p:txBody>
      </p:sp>
      <p:sp>
        <p:nvSpPr>
          <p:cNvPr id="6" name="Content Placeholder 5">
            <a:extLst>
              <a:ext uri="{FF2B5EF4-FFF2-40B4-BE49-F238E27FC236}">
                <a16:creationId xmlns:a16="http://schemas.microsoft.com/office/drawing/2014/main" id="{3107890E-55F3-3336-034E-16362662CD56}"/>
              </a:ext>
            </a:extLst>
          </p:cNvPr>
          <p:cNvSpPr>
            <a:spLocks noGrp="1"/>
          </p:cNvSpPr>
          <p:nvPr>
            <p:ph idx="1"/>
          </p:nvPr>
        </p:nvSpPr>
        <p:spPr>
          <a:xfrm>
            <a:off x="358219" y="1557867"/>
            <a:ext cx="11481847" cy="3843692"/>
          </a:xfrm>
        </p:spPr>
        <p:txBody>
          <a:bodyPr/>
          <a:lstStyle/>
          <a:p>
            <a:r>
              <a:rPr lang="en-GB" dirty="0"/>
              <a:t>The Normal distribution is symmetrical, but some frequency curves are not</a:t>
            </a:r>
          </a:p>
          <a:p>
            <a:pPr lvl="1"/>
            <a:r>
              <a:rPr lang="en-GB" dirty="0"/>
              <a:t>If a test is very easy most people get high scores</a:t>
            </a:r>
          </a:p>
          <a:p>
            <a:pPr lvl="1"/>
            <a:r>
              <a:rPr lang="en-GB" dirty="0"/>
              <a:t>If a test is very difficult most people get low scores</a:t>
            </a:r>
          </a:p>
          <a:p>
            <a:r>
              <a:rPr lang="en-GB" dirty="0"/>
              <a:t>Depending on which way the bulk of the scores have shifted we can say if a curve is positively skewed or negatively skewed</a:t>
            </a:r>
          </a:p>
          <a:p>
            <a:endParaRPr lang="en-GB" dirty="0"/>
          </a:p>
        </p:txBody>
      </p:sp>
    </p:spTree>
    <p:extLst>
      <p:ext uri="{BB962C8B-B14F-4D97-AF65-F5344CB8AC3E}">
        <p14:creationId xmlns:p14="http://schemas.microsoft.com/office/powerpoint/2010/main" val="41346723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Summary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r>
              <a:rPr lang="en-GB" dirty="0"/>
              <a:t>Topics covered today, looking at univariate data.</a:t>
            </a:r>
            <a:endParaRPr lang="en-GB" dirty="0">
              <a:sym typeface="Wingdings" panose="05000000000000000000" pitchFamily="2" charset="2"/>
            </a:endParaRPr>
          </a:p>
          <a:p>
            <a:pPr lvl="1"/>
            <a:r>
              <a:rPr lang="en-GB" dirty="0">
                <a:sym typeface="Wingdings" panose="05000000000000000000" pitchFamily="2" charset="2"/>
              </a:rPr>
              <a:t>Variables</a:t>
            </a:r>
          </a:p>
          <a:p>
            <a:pPr lvl="1"/>
            <a:r>
              <a:rPr lang="en-GB" dirty="0">
                <a:sym typeface="Wingdings" panose="05000000000000000000" pitchFamily="2" charset="2"/>
              </a:rPr>
              <a:t>Scales of measurement</a:t>
            </a:r>
          </a:p>
          <a:p>
            <a:pPr lvl="1"/>
            <a:r>
              <a:rPr lang="en-GB" dirty="0">
                <a:sym typeface="Wingdings" panose="05000000000000000000" pitchFamily="2" charset="2"/>
              </a:rPr>
              <a:t>Frequency distributions</a:t>
            </a:r>
          </a:p>
          <a:p>
            <a:pPr lvl="1"/>
            <a:r>
              <a:rPr lang="en-GB" dirty="0">
                <a:sym typeface="Wingdings" panose="05000000000000000000" pitchFamily="2" charset="2"/>
              </a:rPr>
              <a:t>Graphing data</a:t>
            </a:r>
          </a:p>
          <a:p>
            <a:pPr lvl="1"/>
            <a:r>
              <a:rPr lang="en-GB" dirty="0">
                <a:sym typeface="Wingdings" panose="05000000000000000000" pitchFamily="2" charset="2"/>
              </a:rPr>
              <a:t>The Normal curve</a:t>
            </a:r>
          </a:p>
          <a:p>
            <a:pPr lvl="1"/>
            <a:r>
              <a:rPr lang="en-GB" dirty="0">
                <a:sym typeface="Wingdings" panose="05000000000000000000" pitchFamily="2" charset="2"/>
              </a:rPr>
              <a:t>Skewness</a:t>
            </a:r>
            <a:endParaRPr lang="en-GB" dirty="0"/>
          </a:p>
          <a:p>
            <a:r>
              <a:rPr lang="en-GB" dirty="0"/>
              <a:t>Next session we’ll look at how to describe this data quantitatively rather than qualitatively using descriptive statistics.</a:t>
            </a:r>
          </a:p>
          <a:p>
            <a:pPr marL="0" indent="0">
              <a:buNone/>
            </a:pPr>
            <a:r>
              <a:rPr lang="en-GB" dirty="0">
                <a:sym typeface="Wingdings" panose="05000000000000000000" pitchFamily="2" charset="2"/>
              </a:rPr>
              <a:t>(we’ll look at bivariate and multivariate data later on)</a:t>
            </a:r>
          </a:p>
          <a:p>
            <a:endParaRPr lang="en-GB" dirty="0"/>
          </a:p>
          <a:p>
            <a:endParaRPr lang="en-GB" dirty="0"/>
          </a:p>
        </p:txBody>
      </p:sp>
    </p:spTree>
    <p:extLst>
      <p:ext uri="{BB962C8B-B14F-4D97-AF65-F5344CB8AC3E}">
        <p14:creationId xmlns:p14="http://schemas.microsoft.com/office/powerpoint/2010/main" val="320097254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49642"/>
            <a:ext cx="5755922" cy="3185927"/>
          </a:xfrm>
        </p:spPr>
        <p:txBody>
          <a:bodyPr/>
          <a:lstStyle/>
          <a:p>
            <a:r>
              <a:rPr lang="en-US" sz="7200" b="1" dirty="0">
                <a:solidFill>
                  <a:schemeClr val="bg1"/>
                </a:solidFill>
              </a:rPr>
              <a:t>Any Questions</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7825880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303dbf9b-b85b-46a0-94f1-894078c07ecd"/>
    <ds:schemaRef ds:uri="http://purl.org/dc/dcmitype/"/>
    <ds:schemaRef ds:uri="http://www.w3.org/XML/1998/namespace"/>
    <ds:schemaRef ds:uri="http://purl.org/dc/elements/1.1/"/>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211f9404-bca0-4bcf-9c1d-965ccb6f8d2d"/>
    <ds:schemaRef ds:uri="http://schemas.microsoft.com/office/2006/metadata/propertie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3591</Words>
  <Application>Microsoft Office PowerPoint</Application>
  <PresentationFormat>Widescreen</PresentationFormat>
  <Paragraphs>409</Paragraphs>
  <Slides>56</Slides>
  <Notes>49</Notes>
  <HiddenSlides>0</HiddenSlides>
  <MMClips>1</MMClips>
  <ScaleCrop>false</ScaleCrop>
  <HeadingPairs>
    <vt:vector size="6" baseType="variant">
      <vt:variant>
        <vt:lpstr>Fonts Used</vt:lpstr>
      </vt:variant>
      <vt:variant>
        <vt:i4>4</vt:i4>
      </vt:variant>
      <vt:variant>
        <vt:lpstr>Theme</vt:lpstr>
      </vt:variant>
      <vt:variant>
        <vt:i4>22</vt:i4>
      </vt:variant>
      <vt:variant>
        <vt:lpstr>Slide Titles</vt:lpstr>
      </vt:variant>
      <vt:variant>
        <vt:i4>56</vt:i4>
      </vt:variant>
    </vt:vector>
  </HeadingPairs>
  <TitlesOfParts>
    <vt:vector size="82" baseType="lpstr">
      <vt:lpstr>Arial</vt:lpstr>
      <vt:lpstr>Calibri</vt:lpstr>
      <vt:lpstr>Calibri Light</vt:lpstr>
      <vt:lpstr>Wingdings</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Lecture Objectives</vt:lpstr>
      <vt:lpstr>Lecture Subjects</vt:lpstr>
      <vt:lpstr>Statistics</vt:lpstr>
      <vt:lpstr>Statistics</vt:lpstr>
      <vt:lpstr>Data</vt:lpstr>
      <vt:lpstr>Three Types of Data</vt:lpstr>
      <vt:lpstr>Types of Data</vt:lpstr>
      <vt:lpstr>Variables</vt:lpstr>
      <vt:lpstr>Variables</vt:lpstr>
      <vt:lpstr>Types of Data and Variables</vt:lpstr>
      <vt:lpstr>Variables</vt:lpstr>
      <vt:lpstr>Types of Variable</vt:lpstr>
      <vt:lpstr>Scales of Measurement</vt:lpstr>
      <vt:lpstr>Scales of Measurement</vt:lpstr>
      <vt:lpstr>Scales of Measurement</vt:lpstr>
      <vt:lpstr>Scales of Measurement</vt:lpstr>
      <vt:lpstr>Scales of Measurement</vt:lpstr>
      <vt:lpstr>Scales of Measurement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Frequency Distributions</vt:lpstr>
      <vt:lpstr>Frequency Distributions</vt:lpstr>
      <vt:lpstr>Frequency Distributions</vt:lpstr>
      <vt:lpstr>Frequency Distributions</vt:lpstr>
      <vt:lpstr>Frequency Distributions</vt:lpstr>
      <vt:lpstr>Frequency Distributions</vt:lpstr>
      <vt:lpstr>Frequency Distributions</vt:lpstr>
      <vt:lpstr>PowerPoint Presentation</vt:lpstr>
      <vt:lpstr>Exercise</vt:lpstr>
      <vt:lpstr>Grouped Frequency Distributions</vt:lpstr>
      <vt:lpstr>Grouped Frequency Distributions</vt:lpstr>
      <vt:lpstr>Grouped Frequency Distributions</vt:lpstr>
      <vt:lpstr>Grouped Frequency Distributions</vt:lpstr>
      <vt:lpstr>Grouped Frequency Distributions</vt:lpstr>
      <vt:lpstr>PowerPoint Presentation</vt:lpstr>
      <vt:lpstr>Exercise</vt:lpstr>
      <vt:lpstr>Graphing Data</vt:lpstr>
      <vt:lpstr>Graphing Data</vt:lpstr>
      <vt:lpstr>Graphing Data</vt:lpstr>
      <vt:lpstr>Graphing Data</vt:lpstr>
      <vt:lpstr>PowerPoint Presentation</vt:lpstr>
      <vt:lpstr>Exercise</vt:lpstr>
      <vt:lpstr>PowerPoint Presentation</vt:lpstr>
      <vt:lpstr>The Normal Curve</vt:lpstr>
      <vt:lpstr>Skewed Distributions</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106</cp:revision>
  <dcterms:created xsi:type="dcterms:W3CDTF">2021-03-09T15:35:42Z</dcterms:created>
  <dcterms:modified xsi:type="dcterms:W3CDTF">2025-10-07T07:17:53Z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