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30"/>
  </p:notesMasterIdLst>
  <p:handoutMasterIdLst>
    <p:handoutMasterId r:id="rId31"/>
  </p:handoutMasterIdLst>
  <p:sldIdLst>
    <p:sldId id="271" r:id="rId2"/>
    <p:sldId id="274" r:id="rId3"/>
    <p:sldId id="440" r:id="rId4"/>
    <p:sldId id="525" r:id="rId5"/>
    <p:sldId id="526" r:id="rId6"/>
    <p:sldId id="443" r:id="rId7"/>
    <p:sldId id="492" r:id="rId8"/>
    <p:sldId id="527" r:id="rId9"/>
    <p:sldId id="528" r:id="rId10"/>
    <p:sldId id="529" r:id="rId11"/>
    <p:sldId id="530" r:id="rId12"/>
    <p:sldId id="531" r:id="rId13"/>
    <p:sldId id="533" r:id="rId14"/>
    <p:sldId id="537" r:id="rId15"/>
    <p:sldId id="538" r:id="rId16"/>
    <p:sldId id="539" r:id="rId17"/>
    <p:sldId id="532" r:id="rId18"/>
    <p:sldId id="534" r:id="rId19"/>
    <p:sldId id="540" r:id="rId20"/>
    <p:sldId id="535" r:id="rId21"/>
    <p:sldId id="541" r:id="rId22"/>
    <p:sldId id="542" r:id="rId23"/>
    <p:sldId id="543" r:id="rId24"/>
    <p:sldId id="544" r:id="rId25"/>
    <p:sldId id="545" r:id="rId26"/>
    <p:sldId id="546" r:id="rId27"/>
    <p:sldId id="536" r:id="rId28"/>
    <p:sldId id="373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097505D-7A4B-7741-9226-B191E2790775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64691-5F6A-EE46-A654-854AD3AABDDE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2DA9-F90C-E640-B046-4FF077C765D1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D2FCE-A9CE-DB4C-99D1-42CE9424A184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36AF9-5C77-284C-8714-7F174598623F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F2-9C0F-7546-AABC-FAD2A8E475D2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D176-4546-FE4C-9454-8908D044471F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71BC3-EE78-464B-9F62-CC1C607B2B54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48B82-9CBB-A244-8F40-57A773321C75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1537-FC04-A54C-96B6-2889C061DF3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59BF4-4F87-0F43-996B-54FBE972B81C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C13CB-CA7C-BD45-B700-1B490BFE8E20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Professional Athletes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Professional Athletes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2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Professional Athletes are…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Compensated</a:t>
            </a:r>
          </a:p>
          <a:p>
            <a:r>
              <a:rPr lang="en-US" dirty="0" smtClean="0"/>
              <a:t>Drafted, signed, traded and sold</a:t>
            </a:r>
          </a:p>
          <a:p>
            <a:r>
              <a:rPr lang="en-US" dirty="0" smtClean="0"/>
              <a:t>The key asset in the professional sport business</a:t>
            </a:r>
          </a:p>
          <a:p>
            <a:r>
              <a:rPr lang="en-US" dirty="0" smtClean="0"/>
              <a:t>Celebrities</a:t>
            </a:r>
          </a:p>
          <a:p>
            <a:r>
              <a:rPr lang="en-US" dirty="0" smtClean="0"/>
              <a:t>Represented as a group (often) by unions or associations</a:t>
            </a:r>
          </a:p>
          <a:p>
            <a:r>
              <a:rPr lang="en-US" dirty="0" smtClean="0"/>
              <a:t>Represented as an individual (often) by agents</a:t>
            </a:r>
          </a:p>
          <a:p>
            <a:r>
              <a:rPr lang="en-US" dirty="0" smtClean="0"/>
              <a:t>Participate in either ‘team’ or ‘individual’ sports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18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33623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North America Professional Sports Leagues: Forbes/USA Today Estimates of Total League-Wide Club Player Payroll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137" y="920632"/>
            <a:ext cx="8219427" cy="5255698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300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4951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PANEL B: European Major Soccer Leagues: </a:t>
            </a:r>
            <a:r>
              <a:rPr lang="en-US" b="1" dirty="0" smtClean="0"/>
              <a:t>Deloitte’s </a:t>
            </a:r>
            <a:r>
              <a:rPr lang="en-US" b="1" dirty="0"/>
              <a:t>Report of Total League-Wide Club Player Payroll in “Big 5” Leagues (EUR Millions)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10" y="1327379"/>
            <a:ext cx="8100538" cy="411072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640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Collective Bargaining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7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Exercise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Form 4 Groups</a:t>
            </a:r>
          </a:p>
          <a:p>
            <a:r>
              <a:rPr lang="en-US" dirty="0" smtClean="0"/>
              <a:t>Select a League</a:t>
            </a:r>
          </a:p>
          <a:p>
            <a:pPr lvl="1"/>
            <a:r>
              <a:rPr lang="en-US" dirty="0" smtClean="0"/>
              <a:t>National Hockey League (Box 5.1)</a:t>
            </a:r>
          </a:p>
          <a:p>
            <a:pPr lvl="1"/>
            <a:r>
              <a:rPr lang="en-US" dirty="0" smtClean="0"/>
              <a:t>National Basketball Association (Box 5.2)</a:t>
            </a:r>
          </a:p>
          <a:p>
            <a:pPr lvl="1"/>
            <a:r>
              <a:rPr lang="en-US" dirty="0" smtClean="0"/>
              <a:t>WTA (Box 5.3)</a:t>
            </a:r>
          </a:p>
          <a:p>
            <a:pPr lvl="1"/>
            <a:r>
              <a:rPr lang="en-US" dirty="0" smtClean="0"/>
              <a:t>UFC (Box 5.4)</a:t>
            </a:r>
          </a:p>
          <a:p>
            <a:r>
              <a:rPr lang="en-US" dirty="0" smtClean="0"/>
              <a:t>In your group, prepare the following (use secondary research on web):</a:t>
            </a:r>
          </a:p>
          <a:p>
            <a:pPr lvl="1"/>
            <a:r>
              <a:rPr lang="en-US" dirty="0" smtClean="0"/>
              <a:t>What is the collective bargaining structure of your league? For example, is there a formal Collective Bargaining Agreement (CBA)?  Who negotiates on the league side and on the player side? What is the ‘history’ of past interactions between the league and the players?</a:t>
            </a:r>
          </a:p>
          <a:p>
            <a:pPr lvl="1"/>
            <a:r>
              <a:rPr lang="en-US" dirty="0" smtClean="0"/>
              <a:t>Based on what you find and your Box (5.1, 5.2, 5.3, or 5.4), prepare a list of ‘pros’ and ‘cons’ (at least 10 total) of your current agreement between ownership and professional athletes. Take the position of athletes.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616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Athlete Compensation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58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Key Elements of</a:t>
            </a:r>
            <a:br>
              <a:rPr lang="en-US" dirty="0" smtClean="0"/>
            </a:br>
            <a:r>
              <a:rPr lang="en-US" dirty="0" smtClean="0"/>
              <a:t>Athlete Compensation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Highest paid athletes come from a variety of sports</a:t>
            </a:r>
          </a:p>
          <a:p>
            <a:r>
              <a:rPr lang="en-US" dirty="0" smtClean="0"/>
              <a:t>Individual sport athletes tend to be the highest paid</a:t>
            </a:r>
          </a:p>
          <a:p>
            <a:r>
              <a:rPr lang="en-US" dirty="0" smtClean="0"/>
              <a:t>The majority of the Top 100 paid (Forbes list) are from team sports</a:t>
            </a:r>
          </a:p>
          <a:p>
            <a:r>
              <a:rPr lang="en-US" dirty="0" smtClean="0"/>
              <a:t>Male athletes are 97 of top 100 paid athletes</a:t>
            </a:r>
          </a:p>
          <a:p>
            <a:r>
              <a:rPr lang="en-US" dirty="0" smtClean="0"/>
              <a:t>The highest percentage of the top 100 come from the United States</a:t>
            </a:r>
          </a:p>
          <a:p>
            <a:r>
              <a:rPr lang="en-US" dirty="0" smtClean="0"/>
              <a:t>Salaries vary widely by sport and individual athlete in term of salary/prize money versus marketing revenues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18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cap="all" dirty="0"/>
              <a:t>Composition of Forbes Top Ten Compensated Athletes: 2005 – 2014</a:t>
            </a:r>
            <a:endParaRPr lang="en-US" dirty="0"/>
          </a:p>
          <a:p>
            <a:r>
              <a:rPr lang="en-US" b="1" cap="all" dirty="0"/>
              <a:t>(Athletes with 2 or more appearances recognized by name)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807" y="1617698"/>
            <a:ext cx="7205624" cy="316747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93990" y="56996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/>
              <a:t>Source: </a:t>
            </a:r>
            <a:r>
              <a:rPr lang="en-US" i="1" dirty="0"/>
              <a:t>Forbes</a:t>
            </a:r>
            <a:r>
              <a:rPr lang="en-US" dirty="0"/>
              <a:t> Publications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93990" y="994013"/>
            <a:ext cx="772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Compensation includes salary, winnings and endorsements/sponsorships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555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cap="all" dirty="0"/>
              <a:t>Composition of Forbes Top Ten Compensated Athletes: 2005 – 2014</a:t>
            </a:r>
            <a:endParaRPr lang="en-US" dirty="0"/>
          </a:p>
          <a:p>
            <a:r>
              <a:rPr lang="en-US" b="1" cap="all" dirty="0"/>
              <a:t>(Athletes with 2 or more appearances recognized by name)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300" y="1785330"/>
            <a:ext cx="7647504" cy="387154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693990" y="994013"/>
            <a:ext cx="772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Compensation includes salary, winnings and endorsements/sponsorships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512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34" y="176131"/>
            <a:ext cx="7947570" cy="612245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094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783" y="-69361"/>
            <a:ext cx="8229600" cy="1600200"/>
          </a:xfrm>
        </p:spPr>
        <p:txBody>
          <a:bodyPr/>
          <a:lstStyle/>
          <a:p>
            <a:r>
              <a:rPr lang="en-US" dirty="0" smtClean="0"/>
              <a:t>Pro Athlete Compensation Eco-System for Leagues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554" y="1452470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Free (Open) vs. Constrained (CBA) Market</a:t>
            </a:r>
          </a:p>
          <a:p>
            <a:r>
              <a:rPr lang="en-US" dirty="0" smtClean="0"/>
              <a:t>Types of Constraints</a:t>
            </a:r>
          </a:p>
          <a:p>
            <a:pPr lvl="1"/>
            <a:r>
              <a:rPr lang="en-US" dirty="0" smtClean="0"/>
              <a:t>Maximum Total Player Payroll</a:t>
            </a:r>
          </a:p>
          <a:p>
            <a:pPr lvl="1"/>
            <a:r>
              <a:rPr lang="en-US" dirty="0" smtClean="0"/>
              <a:t>Minimum Team </a:t>
            </a:r>
            <a:r>
              <a:rPr lang="en-US" dirty="0"/>
              <a:t>S</a:t>
            </a:r>
            <a:r>
              <a:rPr lang="en-US" dirty="0" smtClean="0"/>
              <a:t>alary Levels</a:t>
            </a:r>
          </a:p>
          <a:p>
            <a:pPr lvl="1"/>
            <a:r>
              <a:rPr lang="en-US" dirty="0" smtClean="0"/>
              <a:t>Constraints on Individual Player Salaries</a:t>
            </a:r>
          </a:p>
          <a:p>
            <a:r>
              <a:rPr lang="en-US" dirty="0" smtClean="0"/>
              <a:t>Bargaining context from global stature of sport</a:t>
            </a:r>
          </a:p>
          <a:p>
            <a:pPr lvl="1"/>
            <a:r>
              <a:rPr lang="en-US" dirty="0" smtClean="0"/>
              <a:t>Soccer, basketball, ice hockey, tennis</a:t>
            </a:r>
          </a:p>
          <a:p>
            <a:r>
              <a:rPr lang="en-US" dirty="0" smtClean="0"/>
              <a:t>Bargaining context from flexibility of player transfer across leagues</a:t>
            </a:r>
          </a:p>
          <a:p>
            <a:pPr lvl="1"/>
            <a:r>
              <a:rPr lang="en-US" dirty="0" smtClean="0"/>
              <a:t>Premier Leagues in Europe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734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81" y="-51945"/>
            <a:ext cx="8229600" cy="1600200"/>
          </a:xfrm>
        </p:spPr>
        <p:txBody>
          <a:bodyPr/>
          <a:lstStyle/>
          <a:p>
            <a:r>
              <a:rPr lang="en-US" dirty="0" smtClean="0"/>
              <a:t>Pro Athlete Compensation Eco-System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263" y="1652768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General market factors affecting the revenue base of the sport in which the athlete plays:</a:t>
            </a:r>
          </a:p>
          <a:p>
            <a:pPr lvl="1"/>
            <a:r>
              <a:rPr lang="en-US" dirty="0" smtClean="0"/>
              <a:t>Level of league: NFL vs. Arena Football League</a:t>
            </a:r>
          </a:p>
          <a:p>
            <a:pPr lvl="1"/>
            <a:r>
              <a:rPr lang="en-US" dirty="0" smtClean="0"/>
              <a:t>Media deals, sponsorship deal, </a:t>
            </a:r>
            <a:r>
              <a:rPr lang="en-US" dirty="0" err="1" smtClean="0"/>
              <a:t>etc</a:t>
            </a:r>
            <a:r>
              <a:rPr lang="en-US" dirty="0"/>
              <a:t>:</a:t>
            </a:r>
            <a:r>
              <a:rPr lang="en-US" dirty="0" smtClean="0"/>
              <a:t> length and value</a:t>
            </a:r>
          </a:p>
          <a:p>
            <a:r>
              <a:rPr lang="en-US" dirty="0" smtClean="0"/>
              <a:t>Club’s ability/willingness to pay heavily</a:t>
            </a:r>
          </a:p>
          <a:p>
            <a:pPr lvl="1"/>
            <a:r>
              <a:rPr lang="en-US" dirty="0" smtClean="0"/>
              <a:t>Open market league (MLB, EPL)</a:t>
            </a:r>
          </a:p>
          <a:p>
            <a:r>
              <a:rPr lang="en-US" dirty="0" smtClean="0"/>
              <a:t>Negotiation skills/philosophies of parties in the negotiation</a:t>
            </a:r>
          </a:p>
          <a:p>
            <a:pPr lvl="1"/>
            <a:r>
              <a:rPr lang="en-US" dirty="0" smtClean="0"/>
              <a:t>Commissioner versus Head of Players’ Association/Union</a:t>
            </a:r>
          </a:p>
          <a:p>
            <a:pPr lvl="2"/>
            <a:r>
              <a:rPr lang="en-US" dirty="0" smtClean="0"/>
              <a:t>Weak or strong?</a:t>
            </a:r>
          </a:p>
          <a:p>
            <a:pPr lvl="1"/>
            <a:r>
              <a:rPr lang="en-US" dirty="0" smtClean="0"/>
              <a:t>Use of agents/agencies and lawyers (e.g., Scott Boras, IMG, Octagon, etc.)</a:t>
            </a:r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909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680" y="94701"/>
            <a:ext cx="8229600" cy="1600200"/>
          </a:xfrm>
        </p:spPr>
        <p:txBody>
          <a:bodyPr/>
          <a:lstStyle/>
          <a:p>
            <a:r>
              <a:rPr lang="en-US" dirty="0" smtClean="0"/>
              <a:t>Pro Athlete Compensation Eco-System (3)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" y="1684379"/>
            <a:ext cx="8229600" cy="4525963"/>
          </a:xfrm>
        </p:spPr>
        <p:txBody>
          <a:bodyPr>
            <a:normAutofit/>
          </a:bodyPr>
          <a:lstStyle/>
          <a:p>
            <a:r>
              <a:rPr lang="en-US" sz="2800" dirty="0" smtClean="0"/>
              <a:t>Differences in the Ecosystem</a:t>
            </a:r>
          </a:p>
          <a:p>
            <a:pPr lvl="1"/>
            <a:r>
              <a:rPr lang="en-US" sz="1800" dirty="0" smtClean="0"/>
              <a:t>Europe (open) versus North America (regulated)</a:t>
            </a:r>
            <a:endParaRPr lang="en-US" sz="1800" dirty="0"/>
          </a:p>
          <a:p>
            <a:pPr lvl="2"/>
            <a:r>
              <a:rPr lang="en-US" sz="1800" dirty="0" smtClean="0"/>
              <a:t>E.g., Canadian Content Rule in CFL</a:t>
            </a:r>
          </a:p>
          <a:p>
            <a:pPr lvl="1"/>
            <a:r>
              <a:rPr lang="en-US" sz="1800" dirty="0" smtClean="0"/>
              <a:t>Player movement regulations or ‘transaction rules’</a:t>
            </a:r>
          </a:p>
          <a:p>
            <a:pPr lvl="2"/>
            <a:r>
              <a:rPr lang="en-US" sz="1800" dirty="0" smtClean="0"/>
              <a:t>FIFA versus NFL</a:t>
            </a:r>
          </a:p>
          <a:p>
            <a:pPr lvl="1"/>
            <a:r>
              <a:rPr lang="en-US" sz="1800" dirty="0" smtClean="0"/>
              <a:t>Player Freedom: Unions (North America) versus Clubs (Europe)</a:t>
            </a:r>
          </a:p>
          <a:p>
            <a:pPr lvl="2"/>
            <a:r>
              <a:rPr lang="en-US" sz="1800" dirty="0" smtClean="0"/>
              <a:t>Player movement (trade) versus Club ownership (sell)</a:t>
            </a:r>
          </a:p>
          <a:p>
            <a:pPr lvl="1"/>
            <a:r>
              <a:rPr lang="en-US" sz="1800" dirty="0" smtClean="0"/>
              <a:t>Talent Identification (Talent ID)</a:t>
            </a:r>
          </a:p>
          <a:p>
            <a:pPr lvl="2"/>
            <a:r>
              <a:rPr lang="en-US" sz="1800" dirty="0" smtClean="0"/>
              <a:t>Europe: signings and transfer</a:t>
            </a:r>
          </a:p>
          <a:p>
            <a:pPr lvl="2"/>
            <a:r>
              <a:rPr lang="en-US" sz="1800" dirty="0" smtClean="0"/>
              <a:t>North America: draft and trade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141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Player Retirement Decisions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800" dirty="0" smtClean="0"/>
              <a:t>Careers are short in most sports</a:t>
            </a:r>
          </a:p>
          <a:p>
            <a:r>
              <a:rPr lang="en-US" sz="2800" dirty="0" smtClean="0"/>
              <a:t>Rarely play past 40 in contact sports</a:t>
            </a:r>
          </a:p>
          <a:p>
            <a:r>
              <a:rPr lang="en-US" sz="2800" dirty="0" smtClean="0"/>
              <a:t>Variance by sport and gender</a:t>
            </a:r>
          </a:p>
          <a:p>
            <a:pPr lvl="1"/>
            <a:r>
              <a:rPr lang="en-US" sz="2000" dirty="0" smtClean="0"/>
              <a:t>American football</a:t>
            </a:r>
          </a:p>
          <a:p>
            <a:pPr lvl="1"/>
            <a:r>
              <a:rPr lang="en-US" sz="2000" dirty="0" smtClean="0"/>
              <a:t>Soccer</a:t>
            </a:r>
          </a:p>
          <a:p>
            <a:pPr lvl="1"/>
            <a:r>
              <a:rPr lang="en-US" sz="2000" dirty="0" smtClean="0"/>
              <a:t>Gymnastics </a:t>
            </a:r>
          </a:p>
          <a:p>
            <a:pPr lvl="1"/>
            <a:r>
              <a:rPr lang="en-US" sz="2000" dirty="0" smtClean="0"/>
              <a:t>Swimming</a:t>
            </a:r>
          </a:p>
          <a:p>
            <a:r>
              <a:rPr lang="en-US" sz="2800" dirty="0" smtClean="0"/>
              <a:t>Retirement decision is very challenging</a:t>
            </a:r>
          </a:p>
          <a:p>
            <a:pPr lvl="1"/>
            <a:r>
              <a:rPr lang="en-US" sz="2000" dirty="0"/>
              <a:t>C</a:t>
            </a:r>
            <a:r>
              <a:rPr lang="en-US" sz="2000" dirty="0" smtClean="0"/>
              <a:t>hoice, pressure, declining performance, post-career opportunities</a:t>
            </a:r>
          </a:p>
          <a:p>
            <a:pPr lvl="1"/>
            <a:r>
              <a:rPr lang="en-US" sz="2000" dirty="0" smtClean="0"/>
              <a:t>Can be ‘forced’ due to injury, health risk</a:t>
            </a:r>
          </a:p>
          <a:p>
            <a:pPr lvl="1"/>
            <a:r>
              <a:rPr lang="en-US" sz="2000" dirty="0" smtClean="0"/>
              <a:t>Bill Walsh’s perspective (subsequent slide)</a:t>
            </a:r>
          </a:p>
          <a:p>
            <a:pPr marL="457200" lvl="1" indent="0">
              <a:buNone/>
            </a:pPr>
            <a:endParaRPr lang="en-US" sz="20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031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50" y="474504"/>
            <a:ext cx="7670309" cy="566866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648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939" y="0"/>
            <a:ext cx="7158904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362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Decision Making at Players Associations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North American Players Associations and Collective Bargaining Agreements (current)</a:t>
            </a:r>
          </a:p>
          <a:p>
            <a:pPr lvl="1"/>
            <a:r>
              <a:rPr lang="en-US" sz="2000" b="1" dirty="0"/>
              <a:t>National Football League Players Associations (NFLPA-formed 1956).</a:t>
            </a:r>
            <a:r>
              <a:rPr lang="en-US" sz="2000" dirty="0"/>
              <a:t> Latest CBA covers 2011 to 2020.</a:t>
            </a:r>
          </a:p>
          <a:p>
            <a:pPr lvl="1"/>
            <a:r>
              <a:rPr lang="en-US" sz="2000" b="1" dirty="0"/>
              <a:t>Major League Baseball Players Association (MLBPA-formed 1966 as a labor </a:t>
            </a:r>
            <a:r>
              <a:rPr lang="en-US" sz="2000" b="1" dirty="0" smtClean="0"/>
              <a:t>union)</a:t>
            </a:r>
            <a:r>
              <a:rPr lang="en-US" sz="2000" dirty="0" smtClean="0"/>
              <a:t>. Latest </a:t>
            </a:r>
            <a:r>
              <a:rPr lang="en-US" sz="2000" dirty="0"/>
              <a:t>CBA covers 2011 to 2016.</a:t>
            </a:r>
          </a:p>
          <a:p>
            <a:pPr lvl="1"/>
            <a:r>
              <a:rPr lang="en-US" sz="2000" b="1" dirty="0"/>
              <a:t>National Basketball Players Association (NBPA-formed </a:t>
            </a:r>
            <a:r>
              <a:rPr lang="en-US" sz="2000" b="1" dirty="0" smtClean="0"/>
              <a:t>1954)</a:t>
            </a:r>
            <a:r>
              <a:rPr lang="en-US" sz="2000" dirty="0" smtClean="0"/>
              <a:t>. Latest </a:t>
            </a:r>
            <a:r>
              <a:rPr lang="en-US" sz="2000" dirty="0"/>
              <a:t>CBA covers 2011 to </a:t>
            </a:r>
            <a:r>
              <a:rPr lang="en-US" sz="2000" dirty="0" smtClean="0"/>
              <a:t>2021.</a:t>
            </a:r>
            <a:endParaRPr lang="en-US" sz="2000" dirty="0"/>
          </a:p>
          <a:p>
            <a:pPr lvl="1"/>
            <a:r>
              <a:rPr lang="en-US" sz="2000" b="1" dirty="0"/>
              <a:t>National Hockey League Players Association (NHLPA- formed </a:t>
            </a:r>
            <a:r>
              <a:rPr lang="en-US" sz="2000" b="1" dirty="0" smtClean="0"/>
              <a:t>1967)</a:t>
            </a:r>
            <a:r>
              <a:rPr lang="en-US" sz="2000" dirty="0" smtClean="0"/>
              <a:t>. Latest </a:t>
            </a:r>
            <a:r>
              <a:rPr lang="en-US" sz="2000" dirty="0"/>
              <a:t>CBA covers 2013 to 2022.</a:t>
            </a:r>
          </a:p>
          <a:p>
            <a:pPr lvl="1"/>
            <a:r>
              <a:rPr lang="en-US" sz="2000" b="1" dirty="0"/>
              <a:t>Major League Soccer Players Union (MLSPU-formed </a:t>
            </a:r>
            <a:r>
              <a:rPr lang="en-US" sz="2000" b="1" dirty="0" smtClean="0"/>
              <a:t>2003)</a:t>
            </a:r>
            <a:r>
              <a:rPr lang="en-US" sz="2000" dirty="0" smtClean="0"/>
              <a:t>. Latest </a:t>
            </a:r>
            <a:r>
              <a:rPr lang="en-US" sz="2000" dirty="0"/>
              <a:t>CBA covers 2010 to 2014</a:t>
            </a:r>
            <a:r>
              <a:rPr lang="en-US" sz="2000" dirty="0" smtClean="0"/>
              <a:t>. New deal signed in 2015.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60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119" y="266700"/>
            <a:ext cx="7284499" cy="63119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69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Decisions where Players are Central 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Can an agreement be reached without a strike or lockout?</a:t>
            </a:r>
          </a:p>
          <a:p>
            <a:r>
              <a:rPr lang="en-US" dirty="0" smtClean="0"/>
              <a:t>Should there be constraints on club total payrolls, individual player payrolls, and player age minimums?</a:t>
            </a:r>
          </a:p>
          <a:p>
            <a:r>
              <a:rPr lang="en-US" dirty="0" smtClean="0"/>
              <a:t>What is the revenue sharing between the players and league owners?</a:t>
            </a:r>
          </a:p>
          <a:p>
            <a:r>
              <a:rPr lang="en-US" dirty="0" smtClean="0"/>
              <a:t>What protocols should be in place to protect player health and welfare?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193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sz="4400" dirty="0" smtClean="0"/>
              <a:t>Approximate Revenue Sharing Between Players and Club Owners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2011 to 2014 period for North America:</a:t>
            </a:r>
          </a:p>
          <a:p>
            <a:pPr lvl="1"/>
            <a:r>
              <a:rPr lang="en-US" dirty="0" smtClean="0"/>
              <a:t>NFL: 42%</a:t>
            </a:r>
          </a:p>
          <a:p>
            <a:pPr lvl="1"/>
            <a:r>
              <a:rPr lang="en-US" dirty="0" smtClean="0"/>
              <a:t>MLB: 43%</a:t>
            </a:r>
          </a:p>
          <a:p>
            <a:pPr lvl="1"/>
            <a:r>
              <a:rPr lang="en-US" dirty="0" smtClean="0"/>
              <a:t>NBA: 47%</a:t>
            </a:r>
          </a:p>
          <a:p>
            <a:pPr lvl="1"/>
            <a:r>
              <a:rPr lang="en-US" dirty="0" smtClean="0"/>
              <a:t>NHL: 52%</a:t>
            </a:r>
          </a:p>
          <a:p>
            <a:r>
              <a:rPr lang="en-US" dirty="0" smtClean="0"/>
              <a:t>2011 to 2013 period for Premier Leagues:</a:t>
            </a:r>
          </a:p>
          <a:p>
            <a:pPr lvl="1"/>
            <a:r>
              <a:rPr lang="en-US" dirty="0" smtClean="0"/>
              <a:t>England: 70%</a:t>
            </a:r>
          </a:p>
          <a:p>
            <a:pPr lvl="1"/>
            <a:r>
              <a:rPr lang="en-US" dirty="0" smtClean="0"/>
              <a:t>German: 52%</a:t>
            </a:r>
          </a:p>
          <a:p>
            <a:pPr lvl="1"/>
            <a:r>
              <a:rPr lang="en-US" dirty="0" smtClean="0"/>
              <a:t>Spain: 58%</a:t>
            </a:r>
          </a:p>
          <a:p>
            <a:pPr lvl="1"/>
            <a:r>
              <a:rPr lang="en-US" dirty="0" smtClean="0"/>
              <a:t>Italy: 73%</a:t>
            </a:r>
          </a:p>
          <a:p>
            <a:pPr lvl="1"/>
            <a:r>
              <a:rPr lang="en-US" dirty="0" smtClean="0"/>
              <a:t>France: 72%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026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Exercise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Form 4 Groups</a:t>
            </a:r>
          </a:p>
          <a:p>
            <a:r>
              <a:rPr lang="en-US" dirty="0" smtClean="0"/>
              <a:t>Select a League</a:t>
            </a:r>
          </a:p>
          <a:p>
            <a:pPr lvl="1"/>
            <a:r>
              <a:rPr lang="en-US" dirty="0" smtClean="0"/>
              <a:t>NHL</a:t>
            </a:r>
          </a:p>
          <a:p>
            <a:pPr lvl="1"/>
            <a:r>
              <a:rPr lang="en-US" dirty="0" smtClean="0"/>
              <a:t>NBA</a:t>
            </a:r>
          </a:p>
          <a:p>
            <a:pPr lvl="1"/>
            <a:r>
              <a:rPr lang="en-US" dirty="0" smtClean="0"/>
              <a:t>MLB</a:t>
            </a:r>
          </a:p>
          <a:p>
            <a:pPr lvl="1"/>
            <a:r>
              <a:rPr lang="en-US" dirty="0" smtClean="0"/>
              <a:t>NFL</a:t>
            </a:r>
          </a:p>
          <a:p>
            <a:r>
              <a:rPr lang="en-US" dirty="0" smtClean="0"/>
              <a:t>In your group, review the league rules and suggest, as the players’ association, 5 recommendations to the league to increase player health and welfare.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6708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Player Off-Field Misbehavior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99665"/>
            <a:ext cx="8229600" cy="4525963"/>
          </a:xfrm>
        </p:spPr>
        <p:txBody>
          <a:bodyPr/>
          <a:lstStyle/>
          <a:p>
            <a:r>
              <a:rPr lang="en-US" dirty="0" smtClean="0"/>
              <a:t>Legal Violations: drinking &amp; driving, rape, spousal abuse, murder</a:t>
            </a:r>
          </a:p>
          <a:p>
            <a:r>
              <a:rPr lang="en-US" dirty="0" smtClean="0"/>
              <a:t>League-rule Violations: performance enhancing drugs, social drugs</a:t>
            </a:r>
          </a:p>
          <a:p>
            <a:r>
              <a:rPr lang="en-US" dirty="0" smtClean="0"/>
              <a:t>Club/coach rule Violations: late for practice</a:t>
            </a:r>
          </a:p>
          <a:p>
            <a:r>
              <a:rPr lang="en-US" dirty="0" smtClean="0"/>
              <a:t>Societal norm Violations: adultery, skipping a fundraiser, swearing/racial slurs on social media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603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Disciplinary Procedures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Level 1: Procedure when allocation occurs – police, court, media response</a:t>
            </a:r>
          </a:p>
          <a:p>
            <a:r>
              <a:rPr lang="en-US" dirty="0" smtClean="0"/>
              <a:t>Level 2: Penalties to impose – fines, suspensions</a:t>
            </a:r>
          </a:p>
          <a:p>
            <a:endParaRPr lang="en-US" dirty="0"/>
          </a:p>
          <a:p>
            <a:r>
              <a:rPr lang="en-US" dirty="0" smtClean="0"/>
              <a:t>For Discussion: NFL Disciplinary experience with Ray Race, Baltimore Ravens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401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Agents in the Sport Business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Represent and complement athletes and/or coaches in managing their business interests and other aspects of their lives</a:t>
            </a:r>
          </a:p>
          <a:p>
            <a:r>
              <a:rPr lang="en-US" dirty="0" smtClean="0"/>
              <a:t>Contracts with agents can often give a player flexibility to change agents. Agents fired can continue to receive a commission (percentage) on contracts they negotiated.  </a:t>
            </a:r>
          </a:p>
          <a:p>
            <a:r>
              <a:rPr lang="en-US" dirty="0" smtClean="0"/>
              <a:t>Can be mentors, business representatives, and advisors</a:t>
            </a:r>
          </a:p>
          <a:p>
            <a:r>
              <a:rPr lang="en-US" dirty="0" smtClean="0"/>
              <a:t>Balance financial benefits with long-term career viability of the player</a:t>
            </a:r>
          </a:p>
          <a:p>
            <a:r>
              <a:rPr lang="en-US" dirty="0" smtClean="0"/>
              <a:t>Use caution with agents who have a history of mismanaging or defrauding players or their finances/welfare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6588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61" y="323731"/>
            <a:ext cx="7187340" cy="627394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0428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65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owerPoint Presentation 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Template.thmx</Template>
  <TotalTime>3241</TotalTime>
  <Words>1143</Words>
  <Application>Microsoft Office PowerPoint</Application>
  <PresentationFormat>On-screen Show (4:3)</PresentationFormat>
  <Paragraphs>158</Paragraphs>
  <Slides>28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Myriad Pro</vt:lpstr>
      <vt:lpstr>UWTSD PowerPoint Presentation Template</vt:lpstr>
      <vt:lpstr>Professional Athletes </vt:lpstr>
      <vt:lpstr>Professional Athletes</vt:lpstr>
      <vt:lpstr>Professional Athletes are…</vt:lpstr>
      <vt:lpstr>PowerPoint Presentation</vt:lpstr>
      <vt:lpstr>PowerPoint Presentation</vt:lpstr>
      <vt:lpstr>Collective Bargaining</vt:lpstr>
      <vt:lpstr>Class Exercise</vt:lpstr>
      <vt:lpstr>Athlete Compensation</vt:lpstr>
      <vt:lpstr>Key Elements of Athlete Compensation</vt:lpstr>
      <vt:lpstr>PowerPoint Presentation</vt:lpstr>
      <vt:lpstr>PowerPoint Presentation</vt:lpstr>
      <vt:lpstr>PowerPoint Presentation</vt:lpstr>
      <vt:lpstr>Pro Athlete Compensation Eco-System for Leagues</vt:lpstr>
      <vt:lpstr>Pro Athlete Compensation Eco-System (2)</vt:lpstr>
      <vt:lpstr>Pro Athlete Compensation Eco-System (3)</vt:lpstr>
      <vt:lpstr>Player Retirement Decisions</vt:lpstr>
      <vt:lpstr>PowerPoint Presentation</vt:lpstr>
      <vt:lpstr>PowerPoint Presentation</vt:lpstr>
      <vt:lpstr>Decision Making at Players Associations</vt:lpstr>
      <vt:lpstr>PowerPoint Presentation</vt:lpstr>
      <vt:lpstr>Decisions where Players are Central Actors</vt:lpstr>
      <vt:lpstr>Approximate Revenue Sharing Between Players and Club Owners</vt:lpstr>
      <vt:lpstr>Class Exercise</vt:lpstr>
      <vt:lpstr>Player Off-Field Misbehavior</vt:lpstr>
      <vt:lpstr>Disciplinary Procedures</vt:lpstr>
      <vt:lpstr>Agents in the Sport Business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163</cp:revision>
  <dcterms:created xsi:type="dcterms:W3CDTF">2015-08-30T17:15:48Z</dcterms:created>
  <dcterms:modified xsi:type="dcterms:W3CDTF">2017-03-14T11:38:56Z</dcterms:modified>
</cp:coreProperties>
</file>