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sldIdLst>
    <p:sldId id="256" r:id="rId2"/>
    <p:sldId id="257" r:id="rId3"/>
    <p:sldId id="258" r:id="rId4"/>
    <p:sldId id="259" r:id="rId5"/>
    <p:sldId id="260" r:id="rId6"/>
    <p:sldId id="268" r:id="rId7"/>
    <p:sldId id="267" r:id="rId8"/>
    <p:sldId id="266" r:id="rId9"/>
    <p:sldId id="263" r:id="rId10"/>
    <p:sldId id="264" r:id="rId11"/>
    <p:sldId id="265" r:id="rId12"/>
    <p:sldId id="271" r:id="rId13"/>
    <p:sldId id="2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59E822D-F85F-4607-8B45-B953CC528A4A}">
          <p14:sldIdLst>
            <p14:sldId id="256"/>
            <p14:sldId id="257"/>
            <p14:sldId id="258"/>
            <p14:sldId id="259"/>
            <p14:sldId id="260"/>
            <p14:sldId id="268"/>
            <p14:sldId id="267"/>
          </p14:sldIdLst>
        </p14:section>
        <p14:section name="Untitled Section" id="{3324A6E0-DE47-40AF-8B47-5CE235812DF7}">
          <p14:sldIdLst>
            <p14:sldId id="266"/>
            <p14:sldId id="263"/>
            <p14:sldId id="264"/>
            <p14:sldId id="265"/>
            <p14:sldId id="271"/>
            <p14:sldId id="27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6" d="100"/>
          <a:sy n="76" d="100"/>
        </p:scale>
        <p:origin x="62"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E20B5203-69EF-48B0-A080-BD60602CF99F}"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FBD585C9-F92B-4F52-B719-1FB317361C20}">
      <dgm:prSet/>
      <dgm:spPr/>
      <dgm:t>
        <a:bodyPr/>
        <a:lstStyle/>
        <a:p>
          <a:pPr>
            <a:defRPr cap="all"/>
          </a:pPr>
          <a:r>
            <a:rPr lang="en-GB"/>
            <a:t>Introduction and Case study context</a:t>
          </a:r>
          <a:endParaRPr lang="en-US"/>
        </a:p>
      </dgm:t>
    </dgm:pt>
    <dgm:pt modelId="{4A6F3921-32E2-40CB-9E5E-B9A878F1C136}" type="parTrans" cxnId="{B0B12633-A9C9-4A76-B40D-38B9B7DE921F}">
      <dgm:prSet/>
      <dgm:spPr/>
      <dgm:t>
        <a:bodyPr/>
        <a:lstStyle/>
        <a:p>
          <a:endParaRPr lang="en-US"/>
        </a:p>
      </dgm:t>
    </dgm:pt>
    <dgm:pt modelId="{773E1720-C7B6-4543-BE9D-C970DF67B995}" type="sibTrans" cxnId="{B0B12633-A9C9-4A76-B40D-38B9B7DE921F}">
      <dgm:prSet/>
      <dgm:spPr/>
      <dgm:t>
        <a:bodyPr/>
        <a:lstStyle/>
        <a:p>
          <a:endParaRPr lang="en-US"/>
        </a:p>
      </dgm:t>
    </dgm:pt>
    <dgm:pt modelId="{77242BC7-32D8-407D-BC5B-102C98398EAC}">
      <dgm:prSet/>
      <dgm:spPr/>
      <dgm:t>
        <a:bodyPr/>
        <a:lstStyle/>
        <a:p>
          <a:pPr>
            <a:defRPr cap="all"/>
          </a:pPr>
          <a:r>
            <a:rPr lang="en-GB" dirty="0"/>
            <a:t>Evaluate Productivity tools</a:t>
          </a:r>
          <a:endParaRPr lang="en-US" dirty="0"/>
        </a:p>
      </dgm:t>
    </dgm:pt>
    <dgm:pt modelId="{04C93E9A-CA98-44FA-BC96-1C6127F6579B}" type="parTrans" cxnId="{409DD634-E226-4DFD-BE96-F7645C9A512C}">
      <dgm:prSet/>
      <dgm:spPr/>
      <dgm:t>
        <a:bodyPr/>
        <a:lstStyle/>
        <a:p>
          <a:endParaRPr lang="en-US"/>
        </a:p>
      </dgm:t>
    </dgm:pt>
    <dgm:pt modelId="{35AAF361-FBC0-480F-A082-1BA79585331F}" type="sibTrans" cxnId="{409DD634-E226-4DFD-BE96-F7645C9A512C}">
      <dgm:prSet/>
      <dgm:spPr/>
      <dgm:t>
        <a:bodyPr/>
        <a:lstStyle/>
        <a:p>
          <a:endParaRPr lang="en-US"/>
        </a:p>
      </dgm:t>
    </dgm:pt>
    <dgm:pt modelId="{3B41E3EF-3045-4791-B890-5C837C508836}">
      <dgm:prSet/>
      <dgm:spPr/>
      <dgm:t>
        <a:bodyPr/>
        <a:lstStyle/>
        <a:p>
          <a:pPr>
            <a:defRPr cap="all"/>
          </a:pPr>
          <a:r>
            <a:rPr lang="en-GB"/>
            <a:t>Evaluate Co0mmunication Tools</a:t>
          </a:r>
          <a:endParaRPr lang="en-US"/>
        </a:p>
      </dgm:t>
    </dgm:pt>
    <dgm:pt modelId="{A4EA4F8F-D6EE-4F43-8BBF-A595FE71E204}" type="parTrans" cxnId="{4A421BD6-8EFC-4371-9E32-F736EBAE03E1}">
      <dgm:prSet/>
      <dgm:spPr/>
      <dgm:t>
        <a:bodyPr/>
        <a:lstStyle/>
        <a:p>
          <a:endParaRPr lang="en-US"/>
        </a:p>
      </dgm:t>
    </dgm:pt>
    <dgm:pt modelId="{659EEDA5-00AA-4131-ABCC-4883DCE911F5}" type="sibTrans" cxnId="{4A421BD6-8EFC-4371-9E32-F736EBAE03E1}">
      <dgm:prSet/>
      <dgm:spPr/>
      <dgm:t>
        <a:bodyPr/>
        <a:lstStyle/>
        <a:p>
          <a:endParaRPr lang="en-US"/>
        </a:p>
      </dgm:t>
    </dgm:pt>
    <dgm:pt modelId="{33156B39-1F73-440A-894E-B4841B0AA2DF}">
      <dgm:prSet/>
      <dgm:spPr/>
      <dgm:t>
        <a:bodyPr/>
        <a:lstStyle/>
        <a:p>
          <a:pPr>
            <a:defRPr cap="all"/>
          </a:pPr>
          <a:r>
            <a:rPr lang="en-GB"/>
            <a:t>Design digital safety action plan</a:t>
          </a:r>
          <a:endParaRPr lang="en-US"/>
        </a:p>
      </dgm:t>
    </dgm:pt>
    <dgm:pt modelId="{FA98B997-1D5F-4378-8DA3-8A898462DD5D}" type="parTrans" cxnId="{AC14D258-8BFD-4C6A-8D7C-EECEAB12383A}">
      <dgm:prSet/>
      <dgm:spPr/>
      <dgm:t>
        <a:bodyPr/>
        <a:lstStyle/>
        <a:p>
          <a:endParaRPr lang="en-US"/>
        </a:p>
      </dgm:t>
    </dgm:pt>
    <dgm:pt modelId="{E3FAA6DD-B383-41B0-A019-171A1D51401A}" type="sibTrans" cxnId="{AC14D258-8BFD-4C6A-8D7C-EECEAB12383A}">
      <dgm:prSet/>
      <dgm:spPr/>
      <dgm:t>
        <a:bodyPr/>
        <a:lstStyle/>
        <a:p>
          <a:endParaRPr lang="en-US"/>
        </a:p>
      </dgm:t>
    </dgm:pt>
    <dgm:pt modelId="{AB4B0AD5-FAD2-4753-9EFA-EB99E792EAD1}">
      <dgm:prSet/>
      <dgm:spPr/>
      <dgm:t>
        <a:bodyPr/>
        <a:lstStyle/>
        <a:p>
          <a:pPr>
            <a:defRPr cap="all"/>
          </a:pPr>
          <a:r>
            <a:rPr lang="en-GB"/>
            <a:t>Conclusion</a:t>
          </a:r>
          <a:endParaRPr lang="en-US"/>
        </a:p>
      </dgm:t>
    </dgm:pt>
    <dgm:pt modelId="{08C62BCE-6CA1-4830-8F19-50394DCF1E21}" type="parTrans" cxnId="{EF728D36-F432-492B-B995-A79DB7511338}">
      <dgm:prSet/>
      <dgm:spPr/>
      <dgm:t>
        <a:bodyPr/>
        <a:lstStyle/>
        <a:p>
          <a:endParaRPr lang="en-US"/>
        </a:p>
      </dgm:t>
    </dgm:pt>
    <dgm:pt modelId="{1C9CE32C-30C8-4970-8D63-AB72702D5413}" type="sibTrans" cxnId="{EF728D36-F432-492B-B995-A79DB7511338}">
      <dgm:prSet/>
      <dgm:spPr/>
      <dgm:t>
        <a:bodyPr/>
        <a:lstStyle/>
        <a:p>
          <a:endParaRPr lang="en-US"/>
        </a:p>
      </dgm:t>
    </dgm:pt>
    <dgm:pt modelId="{36A7C4D0-2358-4059-9960-298529F3C5B4}">
      <dgm:prSet/>
      <dgm:spPr/>
      <dgm:t>
        <a:bodyPr/>
        <a:lstStyle/>
        <a:p>
          <a:pPr>
            <a:defRPr cap="all"/>
          </a:pPr>
          <a:r>
            <a:rPr lang="en-GB"/>
            <a:t>References</a:t>
          </a:r>
          <a:endParaRPr lang="en-US"/>
        </a:p>
      </dgm:t>
    </dgm:pt>
    <dgm:pt modelId="{6395FF2F-7A37-4869-9C22-FC457A1F9A2D}" type="parTrans" cxnId="{5754CB0C-7BFE-4BC9-9CF5-3D2006969EEC}">
      <dgm:prSet/>
      <dgm:spPr/>
      <dgm:t>
        <a:bodyPr/>
        <a:lstStyle/>
        <a:p>
          <a:endParaRPr lang="en-US"/>
        </a:p>
      </dgm:t>
    </dgm:pt>
    <dgm:pt modelId="{DF305AC5-47D6-41FB-AC7F-46880A7B0A0D}" type="sibTrans" cxnId="{5754CB0C-7BFE-4BC9-9CF5-3D2006969EEC}">
      <dgm:prSet/>
      <dgm:spPr/>
      <dgm:t>
        <a:bodyPr/>
        <a:lstStyle/>
        <a:p>
          <a:endParaRPr lang="en-US"/>
        </a:p>
      </dgm:t>
    </dgm:pt>
    <dgm:pt modelId="{3DF7FF53-117D-49FB-ADAC-A5DED1DA7180}" type="pres">
      <dgm:prSet presAssocID="{E20B5203-69EF-48B0-A080-BD60602CF99F}" presName="root" presStyleCnt="0">
        <dgm:presLayoutVars>
          <dgm:dir/>
          <dgm:resizeHandles val="exact"/>
        </dgm:presLayoutVars>
      </dgm:prSet>
      <dgm:spPr/>
    </dgm:pt>
    <dgm:pt modelId="{AC422E2C-9959-4199-8997-C72B9DAB4CF4}" type="pres">
      <dgm:prSet presAssocID="{FBD585C9-F92B-4F52-B719-1FB317361C20}" presName="compNode" presStyleCnt="0"/>
      <dgm:spPr/>
    </dgm:pt>
    <dgm:pt modelId="{8B803950-F511-4CC2-A657-7D2A71A11173}" type="pres">
      <dgm:prSet presAssocID="{FBD585C9-F92B-4F52-B719-1FB317361C20}" presName="iconBgRect" presStyleLbl="bgShp" presStyleIdx="0" presStyleCnt="6"/>
      <dgm:spPr>
        <a:prstGeom prst="round2DiagRect">
          <a:avLst>
            <a:gd name="adj1" fmla="val 29727"/>
            <a:gd name="adj2" fmla="val 0"/>
          </a:avLst>
        </a:prstGeom>
      </dgm:spPr>
    </dgm:pt>
    <dgm:pt modelId="{E54A9B3D-6BEF-46C5-BC23-2C49DDB9E5C7}" type="pres">
      <dgm:prSet presAssocID="{FBD585C9-F92B-4F52-B719-1FB317361C2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F5ECE257-5BEA-4D5B-90BB-BF0FAB2D3C1F}" type="pres">
      <dgm:prSet presAssocID="{FBD585C9-F92B-4F52-B719-1FB317361C20}" presName="spaceRect" presStyleCnt="0"/>
      <dgm:spPr/>
    </dgm:pt>
    <dgm:pt modelId="{5E999744-A8D0-4C8D-ADBE-AE3A23530DE6}" type="pres">
      <dgm:prSet presAssocID="{FBD585C9-F92B-4F52-B719-1FB317361C20}" presName="textRect" presStyleLbl="revTx" presStyleIdx="0" presStyleCnt="6">
        <dgm:presLayoutVars>
          <dgm:chMax val="1"/>
          <dgm:chPref val="1"/>
        </dgm:presLayoutVars>
      </dgm:prSet>
      <dgm:spPr/>
    </dgm:pt>
    <dgm:pt modelId="{42E17F8D-444C-4A24-B013-C679F1867FE2}" type="pres">
      <dgm:prSet presAssocID="{773E1720-C7B6-4543-BE9D-C970DF67B995}" presName="sibTrans" presStyleCnt="0"/>
      <dgm:spPr/>
    </dgm:pt>
    <dgm:pt modelId="{3651B2EC-669F-4A09-9F6B-98BEA7E65E2A}" type="pres">
      <dgm:prSet presAssocID="{77242BC7-32D8-407D-BC5B-102C98398EAC}" presName="compNode" presStyleCnt="0"/>
      <dgm:spPr/>
    </dgm:pt>
    <dgm:pt modelId="{AF0D45C9-3A4B-4297-BF7C-4565C48E3E48}" type="pres">
      <dgm:prSet presAssocID="{77242BC7-32D8-407D-BC5B-102C98398EAC}" presName="iconBgRect" presStyleLbl="bgShp" presStyleIdx="1" presStyleCnt="6"/>
      <dgm:spPr>
        <a:prstGeom prst="round2DiagRect">
          <a:avLst>
            <a:gd name="adj1" fmla="val 29727"/>
            <a:gd name="adj2" fmla="val 0"/>
          </a:avLst>
        </a:prstGeom>
      </dgm:spPr>
    </dgm:pt>
    <dgm:pt modelId="{4017CA77-9906-4F18-AE3D-029D799D6C16}" type="pres">
      <dgm:prSet presAssocID="{77242BC7-32D8-407D-BC5B-102C98398EA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ols"/>
        </a:ext>
      </dgm:extLst>
    </dgm:pt>
    <dgm:pt modelId="{1A3A1FB2-A84C-47D0-B089-D607022B447A}" type="pres">
      <dgm:prSet presAssocID="{77242BC7-32D8-407D-BC5B-102C98398EAC}" presName="spaceRect" presStyleCnt="0"/>
      <dgm:spPr/>
    </dgm:pt>
    <dgm:pt modelId="{EE27A0F1-939C-456F-B8FA-7589339D6F38}" type="pres">
      <dgm:prSet presAssocID="{77242BC7-32D8-407D-BC5B-102C98398EAC}" presName="textRect" presStyleLbl="revTx" presStyleIdx="1" presStyleCnt="6">
        <dgm:presLayoutVars>
          <dgm:chMax val="1"/>
          <dgm:chPref val="1"/>
        </dgm:presLayoutVars>
      </dgm:prSet>
      <dgm:spPr/>
    </dgm:pt>
    <dgm:pt modelId="{62B7D38B-378B-44CA-BE14-EE09A826A01F}" type="pres">
      <dgm:prSet presAssocID="{35AAF361-FBC0-480F-A082-1BA79585331F}" presName="sibTrans" presStyleCnt="0"/>
      <dgm:spPr/>
    </dgm:pt>
    <dgm:pt modelId="{EF533255-0E75-42D4-8949-801868A191C5}" type="pres">
      <dgm:prSet presAssocID="{3B41E3EF-3045-4791-B890-5C837C508836}" presName="compNode" presStyleCnt="0"/>
      <dgm:spPr/>
    </dgm:pt>
    <dgm:pt modelId="{4D7AA5B1-F49C-48EB-8FC9-F6C031AD2F2F}" type="pres">
      <dgm:prSet presAssocID="{3B41E3EF-3045-4791-B890-5C837C508836}" presName="iconBgRect" presStyleLbl="bgShp" presStyleIdx="2" presStyleCnt="6"/>
      <dgm:spPr>
        <a:prstGeom prst="round2DiagRect">
          <a:avLst>
            <a:gd name="adj1" fmla="val 29727"/>
            <a:gd name="adj2" fmla="val 0"/>
          </a:avLst>
        </a:prstGeom>
      </dgm:spPr>
    </dgm:pt>
    <dgm:pt modelId="{AC6A0B72-DEDB-4B8A-856B-E54A84283108}" type="pres">
      <dgm:prSet presAssocID="{3B41E3EF-3045-4791-B890-5C837C50883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67762103-26DD-44CF-A979-801E2E224AAA}" type="pres">
      <dgm:prSet presAssocID="{3B41E3EF-3045-4791-B890-5C837C508836}" presName="spaceRect" presStyleCnt="0"/>
      <dgm:spPr/>
    </dgm:pt>
    <dgm:pt modelId="{F1B2DFAE-4A53-4CB3-8E29-2D76546D4FD0}" type="pres">
      <dgm:prSet presAssocID="{3B41E3EF-3045-4791-B890-5C837C508836}" presName="textRect" presStyleLbl="revTx" presStyleIdx="2" presStyleCnt="6">
        <dgm:presLayoutVars>
          <dgm:chMax val="1"/>
          <dgm:chPref val="1"/>
        </dgm:presLayoutVars>
      </dgm:prSet>
      <dgm:spPr/>
    </dgm:pt>
    <dgm:pt modelId="{4ED826B0-F5FF-4E88-933F-FD5017C4535E}" type="pres">
      <dgm:prSet presAssocID="{659EEDA5-00AA-4131-ABCC-4883DCE911F5}" presName="sibTrans" presStyleCnt="0"/>
      <dgm:spPr/>
    </dgm:pt>
    <dgm:pt modelId="{DD429C0D-0083-457A-B093-02DA4FB8BEFF}" type="pres">
      <dgm:prSet presAssocID="{33156B39-1F73-440A-894E-B4841B0AA2DF}" presName="compNode" presStyleCnt="0"/>
      <dgm:spPr/>
    </dgm:pt>
    <dgm:pt modelId="{893B2F60-AF5B-4A40-8060-B938A9FD92E8}" type="pres">
      <dgm:prSet presAssocID="{33156B39-1F73-440A-894E-B4841B0AA2DF}" presName="iconBgRect" presStyleLbl="bgShp" presStyleIdx="3" presStyleCnt="6"/>
      <dgm:spPr>
        <a:prstGeom prst="round2DiagRect">
          <a:avLst>
            <a:gd name="adj1" fmla="val 29727"/>
            <a:gd name="adj2" fmla="val 0"/>
          </a:avLst>
        </a:prstGeom>
      </dgm:spPr>
    </dgm:pt>
    <dgm:pt modelId="{0EC88CEE-9028-4A4A-94B7-58266FB44109}" type="pres">
      <dgm:prSet presAssocID="{33156B39-1F73-440A-894E-B4841B0AA2D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7A4408E1-606C-4742-8769-24F65DCB4B06}" type="pres">
      <dgm:prSet presAssocID="{33156B39-1F73-440A-894E-B4841B0AA2DF}" presName="spaceRect" presStyleCnt="0"/>
      <dgm:spPr/>
    </dgm:pt>
    <dgm:pt modelId="{2326EB5C-58FB-4300-82A8-E85AE6DD79FD}" type="pres">
      <dgm:prSet presAssocID="{33156B39-1F73-440A-894E-B4841B0AA2DF}" presName="textRect" presStyleLbl="revTx" presStyleIdx="3" presStyleCnt="6">
        <dgm:presLayoutVars>
          <dgm:chMax val="1"/>
          <dgm:chPref val="1"/>
        </dgm:presLayoutVars>
      </dgm:prSet>
      <dgm:spPr/>
    </dgm:pt>
    <dgm:pt modelId="{DEB8A0D1-4687-4870-B0B7-6A369CE633D6}" type="pres">
      <dgm:prSet presAssocID="{E3FAA6DD-B383-41B0-A019-171A1D51401A}" presName="sibTrans" presStyleCnt="0"/>
      <dgm:spPr/>
    </dgm:pt>
    <dgm:pt modelId="{F9CECFCE-35B8-48E5-8017-395D4A610ABF}" type="pres">
      <dgm:prSet presAssocID="{AB4B0AD5-FAD2-4753-9EFA-EB99E792EAD1}" presName="compNode" presStyleCnt="0"/>
      <dgm:spPr/>
    </dgm:pt>
    <dgm:pt modelId="{7DABABCD-4B27-4EA7-A16E-9E54B481E028}" type="pres">
      <dgm:prSet presAssocID="{AB4B0AD5-FAD2-4753-9EFA-EB99E792EAD1}" presName="iconBgRect" presStyleLbl="bgShp" presStyleIdx="4" presStyleCnt="6"/>
      <dgm:spPr>
        <a:prstGeom prst="round2DiagRect">
          <a:avLst>
            <a:gd name="adj1" fmla="val 29727"/>
            <a:gd name="adj2" fmla="val 0"/>
          </a:avLst>
        </a:prstGeom>
      </dgm:spPr>
    </dgm:pt>
    <dgm:pt modelId="{BD02D758-35FD-47D8-8237-51DE92127A1E}" type="pres">
      <dgm:prSet presAssocID="{AB4B0AD5-FAD2-4753-9EFA-EB99E792EAD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vel"/>
        </a:ext>
      </dgm:extLst>
    </dgm:pt>
    <dgm:pt modelId="{52D1455A-A563-4023-8D88-52846EFF4C26}" type="pres">
      <dgm:prSet presAssocID="{AB4B0AD5-FAD2-4753-9EFA-EB99E792EAD1}" presName="spaceRect" presStyleCnt="0"/>
      <dgm:spPr/>
    </dgm:pt>
    <dgm:pt modelId="{D2EAC583-1085-4FEC-B533-8D6F20295656}" type="pres">
      <dgm:prSet presAssocID="{AB4B0AD5-FAD2-4753-9EFA-EB99E792EAD1}" presName="textRect" presStyleLbl="revTx" presStyleIdx="4" presStyleCnt="6">
        <dgm:presLayoutVars>
          <dgm:chMax val="1"/>
          <dgm:chPref val="1"/>
        </dgm:presLayoutVars>
      </dgm:prSet>
      <dgm:spPr/>
    </dgm:pt>
    <dgm:pt modelId="{64BD6384-5949-4A61-B1F0-0D10E51021E2}" type="pres">
      <dgm:prSet presAssocID="{1C9CE32C-30C8-4970-8D63-AB72702D5413}" presName="sibTrans" presStyleCnt="0"/>
      <dgm:spPr/>
    </dgm:pt>
    <dgm:pt modelId="{0691EFC0-E959-4C32-879D-E2437594F533}" type="pres">
      <dgm:prSet presAssocID="{36A7C4D0-2358-4059-9960-298529F3C5B4}" presName="compNode" presStyleCnt="0"/>
      <dgm:spPr/>
    </dgm:pt>
    <dgm:pt modelId="{F2461963-491D-4A4A-83C9-FC3C87A5D348}" type="pres">
      <dgm:prSet presAssocID="{36A7C4D0-2358-4059-9960-298529F3C5B4}" presName="iconBgRect" presStyleLbl="bgShp" presStyleIdx="5" presStyleCnt="6"/>
      <dgm:spPr>
        <a:prstGeom prst="round2DiagRect">
          <a:avLst>
            <a:gd name="adj1" fmla="val 29727"/>
            <a:gd name="adj2" fmla="val 0"/>
          </a:avLst>
        </a:prstGeom>
      </dgm:spPr>
    </dgm:pt>
    <dgm:pt modelId="{8EB75B19-DF49-4B00-9462-30702CEFCA01}" type="pres">
      <dgm:prSet presAssocID="{36A7C4D0-2358-4059-9960-298529F3C5B4}" presName="iconRect" presStyleLbl="node1" presStyleIdx="5" presStyleCnt="6"/>
      <dgm:spPr>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pen Book"/>
        </a:ext>
      </dgm:extLst>
    </dgm:pt>
    <dgm:pt modelId="{4C426BB0-7CC1-47CA-A4F8-12CA92B1C925}" type="pres">
      <dgm:prSet presAssocID="{36A7C4D0-2358-4059-9960-298529F3C5B4}" presName="spaceRect" presStyleCnt="0"/>
      <dgm:spPr/>
    </dgm:pt>
    <dgm:pt modelId="{EC909E4C-7B0C-44C0-9EB8-0A04EEB6021A}" type="pres">
      <dgm:prSet presAssocID="{36A7C4D0-2358-4059-9960-298529F3C5B4}" presName="textRect" presStyleLbl="revTx" presStyleIdx="5" presStyleCnt="6">
        <dgm:presLayoutVars>
          <dgm:chMax val="1"/>
          <dgm:chPref val="1"/>
        </dgm:presLayoutVars>
      </dgm:prSet>
      <dgm:spPr/>
    </dgm:pt>
  </dgm:ptLst>
  <dgm:cxnLst>
    <dgm:cxn modelId="{B552680C-4CD8-4AE0-B71D-017467223F07}" type="presOf" srcId="{3B41E3EF-3045-4791-B890-5C837C508836}" destId="{F1B2DFAE-4A53-4CB3-8E29-2D76546D4FD0}" srcOrd="0" destOrd="0" presId="urn:microsoft.com/office/officeart/2018/5/layout/IconLeafLabelList"/>
    <dgm:cxn modelId="{5754CB0C-7BFE-4BC9-9CF5-3D2006969EEC}" srcId="{E20B5203-69EF-48B0-A080-BD60602CF99F}" destId="{36A7C4D0-2358-4059-9960-298529F3C5B4}" srcOrd="5" destOrd="0" parTransId="{6395FF2F-7A37-4869-9C22-FC457A1F9A2D}" sibTransId="{DF305AC5-47D6-41FB-AC7F-46880A7B0A0D}"/>
    <dgm:cxn modelId="{3232DC22-B1B5-4908-8FAC-1228F6809777}" type="presOf" srcId="{77242BC7-32D8-407D-BC5B-102C98398EAC}" destId="{EE27A0F1-939C-456F-B8FA-7589339D6F38}" srcOrd="0" destOrd="0" presId="urn:microsoft.com/office/officeart/2018/5/layout/IconLeafLabelList"/>
    <dgm:cxn modelId="{B0B12633-A9C9-4A76-B40D-38B9B7DE921F}" srcId="{E20B5203-69EF-48B0-A080-BD60602CF99F}" destId="{FBD585C9-F92B-4F52-B719-1FB317361C20}" srcOrd="0" destOrd="0" parTransId="{4A6F3921-32E2-40CB-9E5E-B9A878F1C136}" sibTransId="{773E1720-C7B6-4543-BE9D-C970DF67B995}"/>
    <dgm:cxn modelId="{409DD634-E226-4DFD-BE96-F7645C9A512C}" srcId="{E20B5203-69EF-48B0-A080-BD60602CF99F}" destId="{77242BC7-32D8-407D-BC5B-102C98398EAC}" srcOrd="1" destOrd="0" parTransId="{04C93E9A-CA98-44FA-BC96-1C6127F6579B}" sibTransId="{35AAF361-FBC0-480F-A082-1BA79585331F}"/>
    <dgm:cxn modelId="{EF728D36-F432-492B-B995-A79DB7511338}" srcId="{E20B5203-69EF-48B0-A080-BD60602CF99F}" destId="{AB4B0AD5-FAD2-4753-9EFA-EB99E792EAD1}" srcOrd="4" destOrd="0" parTransId="{08C62BCE-6CA1-4830-8F19-50394DCF1E21}" sibTransId="{1C9CE32C-30C8-4970-8D63-AB72702D5413}"/>
    <dgm:cxn modelId="{211CEC3E-30CF-4926-A776-A7EEE7AB1F80}" type="presOf" srcId="{AB4B0AD5-FAD2-4753-9EFA-EB99E792EAD1}" destId="{D2EAC583-1085-4FEC-B533-8D6F20295656}" srcOrd="0" destOrd="0" presId="urn:microsoft.com/office/officeart/2018/5/layout/IconLeafLabelList"/>
    <dgm:cxn modelId="{0708D360-7789-417A-9116-1A874965A6E5}" type="presOf" srcId="{33156B39-1F73-440A-894E-B4841B0AA2DF}" destId="{2326EB5C-58FB-4300-82A8-E85AE6DD79FD}" srcOrd="0" destOrd="0" presId="urn:microsoft.com/office/officeart/2018/5/layout/IconLeafLabelList"/>
    <dgm:cxn modelId="{AC14D258-8BFD-4C6A-8D7C-EECEAB12383A}" srcId="{E20B5203-69EF-48B0-A080-BD60602CF99F}" destId="{33156B39-1F73-440A-894E-B4841B0AA2DF}" srcOrd="3" destOrd="0" parTransId="{FA98B997-1D5F-4378-8DA3-8A898462DD5D}" sibTransId="{E3FAA6DD-B383-41B0-A019-171A1D51401A}"/>
    <dgm:cxn modelId="{3822FBA6-3F41-4046-AE6C-B9EC03111CA6}" type="presOf" srcId="{36A7C4D0-2358-4059-9960-298529F3C5B4}" destId="{EC909E4C-7B0C-44C0-9EB8-0A04EEB6021A}" srcOrd="0" destOrd="0" presId="urn:microsoft.com/office/officeart/2018/5/layout/IconLeafLabelList"/>
    <dgm:cxn modelId="{846D1DBF-C06D-4037-A58F-0B8E02F8EAB1}" type="presOf" srcId="{E20B5203-69EF-48B0-A080-BD60602CF99F}" destId="{3DF7FF53-117D-49FB-ADAC-A5DED1DA7180}" srcOrd="0" destOrd="0" presId="urn:microsoft.com/office/officeart/2018/5/layout/IconLeafLabelList"/>
    <dgm:cxn modelId="{4A421BD6-8EFC-4371-9E32-F736EBAE03E1}" srcId="{E20B5203-69EF-48B0-A080-BD60602CF99F}" destId="{3B41E3EF-3045-4791-B890-5C837C508836}" srcOrd="2" destOrd="0" parTransId="{A4EA4F8F-D6EE-4F43-8BBF-A595FE71E204}" sibTransId="{659EEDA5-00AA-4131-ABCC-4883DCE911F5}"/>
    <dgm:cxn modelId="{762F7FDC-7DAF-43C8-85C7-17008782F3B5}" type="presOf" srcId="{FBD585C9-F92B-4F52-B719-1FB317361C20}" destId="{5E999744-A8D0-4C8D-ADBE-AE3A23530DE6}" srcOrd="0" destOrd="0" presId="urn:microsoft.com/office/officeart/2018/5/layout/IconLeafLabelList"/>
    <dgm:cxn modelId="{B3F9DBD2-D5C8-4EF2-9E47-C89D500052C7}" type="presParOf" srcId="{3DF7FF53-117D-49FB-ADAC-A5DED1DA7180}" destId="{AC422E2C-9959-4199-8997-C72B9DAB4CF4}" srcOrd="0" destOrd="0" presId="urn:microsoft.com/office/officeart/2018/5/layout/IconLeafLabelList"/>
    <dgm:cxn modelId="{00BAB654-70BE-47A4-B616-CB0EDC9A1D40}" type="presParOf" srcId="{AC422E2C-9959-4199-8997-C72B9DAB4CF4}" destId="{8B803950-F511-4CC2-A657-7D2A71A11173}" srcOrd="0" destOrd="0" presId="urn:microsoft.com/office/officeart/2018/5/layout/IconLeafLabelList"/>
    <dgm:cxn modelId="{D68CFE91-9F10-4359-A64E-9C0BEB60C572}" type="presParOf" srcId="{AC422E2C-9959-4199-8997-C72B9DAB4CF4}" destId="{E54A9B3D-6BEF-46C5-BC23-2C49DDB9E5C7}" srcOrd="1" destOrd="0" presId="urn:microsoft.com/office/officeart/2018/5/layout/IconLeafLabelList"/>
    <dgm:cxn modelId="{1975AC1D-C669-43B8-922E-7049088C8226}" type="presParOf" srcId="{AC422E2C-9959-4199-8997-C72B9DAB4CF4}" destId="{F5ECE257-5BEA-4D5B-90BB-BF0FAB2D3C1F}" srcOrd="2" destOrd="0" presId="urn:microsoft.com/office/officeart/2018/5/layout/IconLeafLabelList"/>
    <dgm:cxn modelId="{B0BC6C0D-0FB8-4C3F-9CCE-C3E6B458C760}" type="presParOf" srcId="{AC422E2C-9959-4199-8997-C72B9DAB4CF4}" destId="{5E999744-A8D0-4C8D-ADBE-AE3A23530DE6}" srcOrd="3" destOrd="0" presId="urn:microsoft.com/office/officeart/2018/5/layout/IconLeafLabelList"/>
    <dgm:cxn modelId="{1ADF49AF-53DC-482A-A552-8F88CC4BC6EC}" type="presParOf" srcId="{3DF7FF53-117D-49FB-ADAC-A5DED1DA7180}" destId="{42E17F8D-444C-4A24-B013-C679F1867FE2}" srcOrd="1" destOrd="0" presId="urn:microsoft.com/office/officeart/2018/5/layout/IconLeafLabelList"/>
    <dgm:cxn modelId="{B3D7D253-937B-4B72-AFD0-6F2528A49911}" type="presParOf" srcId="{3DF7FF53-117D-49FB-ADAC-A5DED1DA7180}" destId="{3651B2EC-669F-4A09-9F6B-98BEA7E65E2A}" srcOrd="2" destOrd="0" presId="urn:microsoft.com/office/officeart/2018/5/layout/IconLeafLabelList"/>
    <dgm:cxn modelId="{4B3D9787-1490-40C9-8ED6-2910CD1B029A}" type="presParOf" srcId="{3651B2EC-669F-4A09-9F6B-98BEA7E65E2A}" destId="{AF0D45C9-3A4B-4297-BF7C-4565C48E3E48}" srcOrd="0" destOrd="0" presId="urn:microsoft.com/office/officeart/2018/5/layout/IconLeafLabelList"/>
    <dgm:cxn modelId="{F75611EB-6EFA-4D6E-8714-26D105D6E450}" type="presParOf" srcId="{3651B2EC-669F-4A09-9F6B-98BEA7E65E2A}" destId="{4017CA77-9906-4F18-AE3D-029D799D6C16}" srcOrd="1" destOrd="0" presId="urn:microsoft.com/office/officeart/2018/5/layout/IconLeafLabelList"/>
    <dgm:cxn modelId="{472123A6-4AA2-4E1F-8AEE-8772C2DA49C8}" type="presParOf" srcId="{3651B2EC-669F-4A09-9F6B-98BEA7E65E2A}" destId="{1A3A1FB2-A84C-47D0-B089-D607022B447A}" srcOrd="2" destOrd="0" presId="urn:microsoft.com/office/officeart/2018/5/layout/IconLeafLabelList"/>
    <dgm:cxn modelId="{01D27BAB-DF8B-407E-A2E9-1DD5498CC9CA}" type="presParOf" srcId="{3651B2EC-669F-4A09-9F6B-98BEA7E65E2A}" destId="{EE27A0F1-939C-456F-B8FA-7589339D6F38}" srcOrd="3" destOrd="0" presId="urn:microsoft.com/office/officeart/2018/5/layout/IconLeafLabelList"/>
    <dgm:cxn modelId="{61A1EDC9-019D-4A6C-95B7-6BE57C317522}" type="presParOf" srcId="{3DF7FF53-117D-49FB-ADAC-A5DED1DA7180}" destId="{62B7D38B-378B-44CA-BE14-EE09A826A01F}" srcOrd="3" destOrd="0" presId="urn:microsoft.com/office/officeart/2018/5/layout/IconLeafLabelList"/>
    <dgm:cxn modelId="{2003130A-6F52-4842-ACF7-764D7BBEFBBA}" type="presParOf" srcId="{3DF7FF53-117D-49FB-ADAC-A5DED1DA7180}" destId="{EF533255-0E75-42D4-8949-801868A191C5}" srcOrd="4" destOrd="0" presId="urn:microsoft.com/office/officeart/2018/5/layout/IconLeafLabelList"/>
    <dgm:cxn modelId="{77AE168E-2B00-4C1F-A16B-9D2213797E93}" type="presParOf" srcId="{EF533255-0E75-42D4-8949-801868A191C5}" destId="{4D7AA5B1-F49C-48EB-8FC9-F6C031AD2F2F}" srcOrd="0" destOrd="0" presId="urn:microsoft.com/office/officeart/2018/5/layout/IconLeafLabelList"/>
    <dgm:cxn modelId="{BEB3C348-5FDF-40CC-B909-7EEFAF701374}" type="presParOf" srcId="{EF533255-0E75-42D4-8949-801868A191C5}" destId="{AC6A0B72-DEDB-4B8A-856B-E54A84283108}" srcOrd="1" destOrd="0" presId="urn:microsoft.com/office/officeart/2018/5/layout/IconLeafLabelList"/>
    <dgm:cxn modelId="{A9CD7A30-3A62-4378-8FF5-F628AA318500}" type="presParOf" srcId="{EF533255-0E75-42D4-8949-801868A191C5}" destId="{67762103-26DD-44CF-A979-801E2E224AAA}" srcOrd="2" destOrd="0" presId="urn:microsoft.com/office/officeart/2018/5/layout/IconLeafLabelList"/>
    <dgm:cxn modelId="{87CD5B32-AFCA-4349-8F3C-91F4F79D68FF}" type="presParOf" srcId="{EF533255-0E75-42D4-8949-801868A191C5}" destId="{F1B2DFAE-4A53-4CB3-8E29-2D76546D4FD0}" srcOrd="3" destOrd="0" presId="urn:microsoft.com/office/officeart/2018/5/layout/IconLeafLabelList"/>
    <dgm:cxn modelId="{E6807792-CCBB-4A7E-ACF7-7678D97CC138}" type="presParOf" srcId="{3DF7FF53-117D-49FB-ADAC-A5DED1DA7180}" destId="{4ED826B0-F5FF-4E88-933F-FD5017C4535E}" srcOrd="5" destOrd="0" presId="urn:microsoft.com/office/officeart/2018/5/layout/IconLeafLabelList"/>
    <dgm:cxn modelId="{736E429A-41F5-4EA1-A610-64291450AF28}" type="presParOf" srcId="{3DF7FF53-117D-49FB-ADAC-A5DED1DA7180}" destId="{DD429C0D-0083-457A-B093-02DA4FB8BEFF}" srcOrd="6" destOrd="0" presId="urn:microsoft.com/office/officeart/2018/5/layout/IconLeafLabelList"/>
    <dgm:cxn modelId="{82EBD0AE-DC32-484B-87C0-FC25218877F4}" type="presParOf" srcId="{DD429C0D-0083-457A-B093-02DA4FB8BEFF}" destId="{893B2F60-AF5B-4A40-8060-B938A9FD92E8}" srcOrd="0" destOrd="0" presId="urn:microsoft.com/office/officeart/2018/5/layout/IconLeafLabelList"/>
    <dgm:cxn modelId="{FE07EFE6-4EF0-4C32-96D2-DC7BF0E5826B}" type="presParOf" srcId="{DD429C0D-0083-457A-B093-02DA4FB8BEFF}" destId="{0EC88CEE-9028-4A4A-94B7-58266FB44109}" srcOrd="1" destOrd="0" presId="urn:microsoft.com/office/officeart/2018/5/layout/IconLeafLabelList"/>
    <dgm:cxn modelId="{C000CFAE-7F41-4105-AD6B-5B62A7308C21}" type="presParOf" srcId="{DD429C0D-0083-457A-B093-02DA4FB8BEFF}" destId="{7A4408E1-606C-4742-8769-24F65DCB4B06}" srcOrd="2" destOrd="0" presId="urn:microsoft.com/office/officeart/2018/5/layout/IconLeafLabelList"/>
    <dgm:cxn modelId="{C6BBB6F6-24CF-4D79-A74A-5BAB5DCE4888}" type="presParOf" srcId="{DD429C0D-0083-457A-B093-02DA4FB8BEFF}" destId="{2326EB5C-58FB-4300-82A8-E85AE6DD79FD}" srcOrd="3" destOrd="0" presId="urn:microsoft.com/office/officeart/2018/5/layout/IconLeafLabelList"/>
    <dgm:cxn modelId="{B3C4F263-8093-4BCC-BD3C-1BB5DD877822}" type="presParOf" srcId="{3DF7FF53-117D-49FB-ADAC-A5DED1DA7180}" destId="{DEB8A0D1-4687-4870-B0B7-6A369CE633D6}" srcOrd="7" destOrd="0" presId="urn:microsoft.com/office/officeart/2018/5/layout/IconLeafLabelList"/>
    <dgm:cxn modelId="{C4E4D36A-E3AB-4C9D-A486-7CB2D2B827CA}" type="presParOf" srcId="{3DF7FF53-117D-49FB-ADAC-A5DED1DA7180}" destId="{F9CECFCE-35B8-48E5-8017-395D4A610ABF}" srcOrd="8" destOrd="0" presId="urn:microsoft.com/office/officeart/2018/5/layout/IconLeafLabelList"/>
    <dgm:cxn modelId="{AF26BD2C-8981-4348-A2B8-F11F2D8547AC}" type="presParOf" srcId="{F9CECFCE-35B8-48E5-8017-395D4A610ABF}" destId="{7DABABCD-4B27-4EA7-A16E-9E54B481E028}" srcOrd="0" destOrd="0" presId="urn:microsoft.com/office/officeart/2018/5/layout/IconLeafLabelList"/>
    <dgm:cxn modelId="{4F63901E-B321-42DD-8782-E8D1F9D1455B}" type="presParOf" srcId="{F9CECFCE-35B8-48E5-8017-395D4A610ABF}" destId="{BD02D758-35FD-47D8-8237-51DE92127A1E}" srcOrd="1" destOrd="0" presId="urn:microsoft.com/office/officeart/2018/5/layout/IconLeafLabelList"/>
    <dgm:cxn modelId="{60F8D172-99B1-4521-AEB9-88E7E350D160}" type="presParOf" srcId="{F9CECFCE-35B8-48E5-8017-395D4A610ABF}" destId="{52D1455A-A563-4023-8D88-52846EFF4C26}" srcOrd="2" destOrd="0" presId="urn:microsoft.com/office/officeart/2018/5/layout/IconLeafLabelList"/>
    <dgm:cxn modelId="{44EF2F60-E621-443F-97C5-C18D08F0CBC7}" type="presParOf" srcId="{F9CECFCE-35B8-48E5-8017-395D4A610ABF}" destId="{D2EAC583-1085-4FEC-B533-8D6F20295656}" srcOrd="3" destOrd="0" presId="urn:microsoft.com/office/officeart/2018/5/layout/IconLeafLabelList"/>
    <dgm:cxn modelId="{285B863A-3968-49C9-8A73-70BA610513F0}" type="presParOf" srcId="{3DF7FF53-117D-49FB-ADAC-A5DED1DA7180}" destId="{64BD6384-5949-4A61-B1F0-0D10E51021E2}" srcOrd="9" destOrd="0" presId="urn:microsoft.com/office/officeart/2018/5/layout/IconLeafLabelList"/>
    <dgm:cxn modelId="{E3286F5D-1BD5-44E7-8C9E-6244D0A163EF}" type="presParOf" srcId="{3DF7FF53-117D-49FB-ADAC-A5DED1DA7180}" destId="{0691EFC0-E959-4C32-879D-E2437594F533}" srcOrd="10" destOrd="0" presId="urn:microsoft.com/office/officeart/2018/5/layout/IconLeafLabelList"/>
    <dgm:cxn modelId="{AB8B3702-FC80-4330-AAEB-85C465923861}" type="presParOf" srcId="{0691EFC0-E959-4C32-879D-E2437594F533}" destId="{F2461963-491D-4A4A-83C9-FC3C87A5D348}" srcOrd="0" destOrd="0" presId="urn:microsoft.com/office/officeart/2018/5/layout/IconLeafLabelList"/>
    <dgm:cxn modelId="{677127F0-0F07-46D9-8502-DA7A3B98AC70}" type="presParOf" srcId="{0691EFC0-E959-4C32-879D-E2437594F533}" destId="{8EB75B19-DF49-4B00-9462-30702CEFCA01}" srcOrd="1" destOrd="0" presId="urn:microsoft.com/office/officeart/2018/5/layout/IconLeafLabelList"/>
    <dgm:cxn modelId="{3C6690C3-6C02-4999-AB29-4575D9BFC166}" type="presParOf" srcId="{0691EFC0-E959-4C32-879D-E2437594F533}" destId="{4C426BB0-7CC1-47CA-A4F8-12CA92B1C925}" srcOrd="2" destOrd="0" presId="urn:microsoft.com/office/officeart/2018/5/layout/IconLeafLabelList"/>
    <dgm:cxn modelId="{236C74C8-CDE0-4CA3-9995-09832F2C4525}" type="presParOf" srcId="{0691EFC0-E959-4C32-879D-E2437594F533}" destId="{EC909E4C-7B0C-44C0-9EB8-0A04EEB6021A}"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803950-F511-4CC2-A657-7D2A71A11173}">
      <dsp:nvSpPr>
        <dsp:cNvPr id="0" name=""/>
        <dsp:cNvSpPr/>
      </dsp:nvSpPr>
      <dsp:spPr>
        <a:xfrm>
          <a:off x="311099" y="787087"/>
          <a:ext cx="968255" cy="96825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4A9B3D-6BEF-46C5-BC23-2C49DDB9E5C7}">
      <dsp:nvSpPr>
        <dsp:cNvPr id="0" name=""/>
        <dsp:cNvSpPr/>
      </dsp:nvSpPr>
      <dsp:spPr>
        <a:xfrm>
          <a:off x="517448" y="993436"/>
          <a:ext cx="555556" cy="555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999744-A8D0-4C8D-ADBE-AE3A23530DE6}">
      <dsp:nvSpPr>
        <dsp:cNvPr id="0" name=""/>
        <dsp:cNvSpPr/>
      </dsp:nvSpPr>
      <dsp:spPr>
        <a:xfrm>
          <a:off x="1574"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Introduction and Case study context</a:t>
          </a:r>
          <a:endParaRPr lang="en-US" sz="2100" kern="1200"/>
        </a:p>
      </dsp:txBody>
      <dsp:txXfrm>
        <a:off x="1574" y="2056930"/>
        <a:ext cx="1587304" cy="634921"/>
      </dsp:txXfrm>
    </dsp:sp>
    <dsp:sp modelId="{AF0D45C9-3A4B-4297-BF7C-4565C48E3E48}">
      <dsp:nvSpPr>
        <dsp:cNvPr id="0" name=""/>
        <dsp:cNvSpPr/>
      </dsp:nvSpPr>
      <dsp:spPr>
        <a:xfrm>
          <a:off x="2176182" y="787087"/>
          <a:ext cx="968255" cy="96825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17CA77-9906-4F18-AE3D-029D799D6C16}">
      <dsp:nvSpPr>
        <dsp:cNvPr id="0" name=""/>
        <dsp:cNvSpPr/>
      </dsp:nvSpPr>
      <dsp:spPr>
        <a:xfrm>
          <a:off x="2382531" y="993436"/>
          <a:ext cx="555556" cy="555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27A0F1-939C-456F-B8FA-7589339D6F38}">
      <dsp:nvSpPr>
        <dsp:cNvPr id="0" name=""/>
        <dsp:cNvSpPr/>
      </dsp:nvSpPr>
      <dsp:spPr>
        <a:xfrm>
          <a:off x="1866657"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dirty="0"/>
            <a:t>Evaluate Productivity tools</a:t>
          </a:r>
          <a:endParaRPr lang="en-US" sz="2100" kern="1200" dirty="0"/>
        </a:p>
      </dsp:txBody>
      <dsp:txXfrm>
        <a:off x="1866657" y="2056930"/>
        <a:ext cx="1587304" cy="634921"/>
      </dsp:txXfrm>
    </dsp:sp>
    <dsp:sp modelId="{4D7AA5B1-F49C-48EB-8FC9-F6C031AD2F2F}">
      <dsp:nvSpPr>
        <dsp:cNvPr id="0" name=""/>
        <dsp:cNvSpPr/>
      </dsp:nvSpPr>
      <dsp:spPr>
        <a:xfrm>
          <a:off x="4041265" y="787087"/>
          <a:ext cx="968255" cy="96825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6A0B72-DEDB-4B8A-856B-E54A84283108}">
      <dsp:nvSpPr>
        <dsp:cNvPr id="0" name=""/>
        <dsp:cNvSpPr/>
      </dsp:nvSpPr>
      <dsp:spPr>
        <a:xfrm>
          <a:off x="4247614" y="993436"/>
          <a:ext cx="555556" cy="555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B2DFAE-4A53-4CB3-8E29-2D76546D4FD0}">
      <dsp:nvSpPr>
        <dsp:cNvPr id="0" name=""/>
        <dsp:cNvSpPr/>
      </dsp:nvSpPr>
      <dsp:spPr>
        <a:xfrm>
          <a:off x="3731740"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Evaluate Co0mmunication Tools</a:t>
          </a:r>
          <a:endParaRPr lang="en-US" sz="2100" kern="1200"/>
        </a:p>
      </dsp:txBody>
      <dsp:txXfrm>
        <a:off x="3731740" y="2056930"/>
        <a:ext cx="1587304" cy="634921"/>
      </dsp:txXfrm>
    </dsp:sp>
    <dsp:sp modelId="{893B2F60-AF5B-4A40-8060-B938A9FD92E8}">
      <dsp:nvSpPr>
        <dsp:cNvPr id="0" name=""/>
        <dsp:cNvSpPr/>
      </dsp:nvSpPr>
      <dsp:spPr>
        <a:xfrm>
          <a:off x="5906348" y="787087"/>
          <a:ext cx="968255" cy="968255"/>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C88CEE-9028-4A4A-94B7-58266FB44109}">
      <dsp:nvSpPr>
        <dsp:cNvPr id="0" name=""/>
        <dsp:cNvSpPr/>
      </dsp:nvSpPr>
      <dsp:spPr>
        <a:xfrm>
          <a:off x="6112697" y="993436"/>
          <a:ext cx="555556" cy="555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26EB5C-58FB-4300-82A8-E85AE6DD79FD}">
      <dsp:nvSpPr>
        <dsp:cNvPr id="0" name=""/>
        <dsp:cNvSpPr/>
      </dsp:nvSpPr>
      <dsp:spPr>
        <a:xfrm>
          <a:off x="5596823"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Design digital safety action plan</a:t>
          </a:r>
          <a:endParaRPr lang="en-US" sz="2100" kern="1200"/>
        </a:p>
      </dsp:txBody>
      <dsp:txXfrm>
        <a:off x="5596823" y="2056930"/>
        <a:ext cx="1587304" cy="634921"/>
      </dsp:txXfrm>
    </dsp:sp>
    <dsp:sp modelId="{7DABABCD-4B27-4EA7-A16E-9E54B481E028}">
      <dsp:nvSpPr>
        <dsp:cNvPr id="0" name=""/>
        <dsp:cNvSpPr/>
      </dsp:nvSpPr>
      <dsp:spPr>
        <a:xfrm>
          <a:off x="7771431" y="787087"/>
          <a:ext cx="968255" cy="968255"/>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02D758-35FD-47D8-8237-51DE92127A1E}">
      <dsp:nvSpPr>
        <dsp:cNvPr id="0" name=""/>
        <dsp:cNvSpPr/>
      </dsp:nvSpPr>
      <dsp:spPr>
        <a:xfrm>
          <a:off x="7977780" y="993436"/>
          <a:ext cx="555556" cy="555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EAC583-1085-4FEC-B533-8D6F20295656}">
      <dsp:nvSpPr>
        <dsp:cNvPr id="0" name=""/>
        <dsp:cNvSpPr/>
      </dsp:nvSpPr>
      <dsp:spPr>
        <a:xfrm>
          <a:off x="7461906"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Conclusion</a:t>
          </a:r>
          <a:endParaRPr lang="en-US" sz="2100" kern="1200"/>
        </a:p>
      </dsp:txBody>
      <dsp:txXfrm>
        <a:off x="7461906" y="2056930"/>
        <a:ext cx="1587304" cy="634921"/>
      </dsp:txXfrm>
    </dsp:sp>
    <dsp:sp modelId="{F2461963-491D-4A4A-83C9-FC3C87A5D348}">
      <dsp:nvSpPr>
        <dsp:cNvPr id="0" name=""/>
        <dsp:cNvSpPr/>
      </dsp:nvSpPr>
      <dsp:spPr>
        <a:xfrm>
          <a:off x="9636514" y="787087"/>
          <a:ext cx="968255" cy="96825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B75B19-DF49-4B00-9462-30702CEFCA01}">
      <dsp:nvSpPr>
        <dsp:cNvPr id="0" name=""/>
        <dsp:cNvSpPr/>
      </dsp:nvSpPr>
      <dsp:spPr>
        <a:xfrm>
          <a:off x="9842863" y="993436"/>
          <a:ext cx="555556" cy="555556"/>
        </a:xfrm>
        <a:prstGeom prst="rect">
          <a:avLst/>
        </a:prstGeom>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909E4C-7B0C-44C0-9EB8-0A04EEB6021A}">
      <dsp:nvSpPr>
        <dsp:cNvPr id="0" name=""/>
        <dsp:cNvSpPr/>
      </dsp:nvSpPr>
      <dsp:spPr>
        <a:xfrm>
          <a:off x="9326989"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References</a:t>
          </a:r>
          <a:endParaRPr lang="en-US" sz="2100" kern="1200"/>
        </a:p>
      </dsp:txBody>
      <dsp:txXfrm>
        <a:off x="9326989" y="2056930"/>
        <a:ext cx="1587304" cy="634921"/>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3/14/2026</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114326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3/14/2026</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4983929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3/14/2026</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686739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3/14/2026</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5982741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3/14/2026</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61415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3/14/2026</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6190132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3/14/2026</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720607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3/14/2026</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322531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3/14/2026</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75134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3/14/2026</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4833087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3/14/2026</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1564185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3/14/2026</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221850963"/>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chatgpt://generic-entity?number=1" TargetMode="External"/><Relationship Id="rId2" Type="http://schemas.openxmlformats.org/officeDocument/2006/relationships/hyperlink" Target="chatgpt://generic-entity?number=0" TargetMode="External"/><Relationship Id="rId1" Type="http://schemas.openxmlformats.org/officeDocument/2006/relationships/slideLayout" Target="../slideLayouts/slideLayout2.xml"/><Relationship Id="rId5" Type="http://schemas.openxmlformats.org/officeDocument/2006/relationships/hyperlink" Target="chatgpt://generic-entity?number=3" TargetMode="External"/><Relationship Id="rId4" Type="http://schemas.openxmlformats.org/officeDocument/2006/relationships/hyperlink" Target="chatgpt://generic-entity?number=2"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98FE0E0-D95D-46EF-A375-475D4DB0E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546C73-B013-26D7-5757-1BB2A19E570B}"/>
              </a:ext>
            </a:extLst>
          </p:cNvPr>
          <p:cNvSpPr>
            <a:spLocks noGrp="1"/>
          </p:cNvSpPr>
          <p:nvPr>
            <p:ph type="ctrTitle"/>
          </p:nvPr>
        </p:nvSpPr>
        <p:spPr>
          <a:xfrm>
            <a:off x="640080" y="640080"/>
            <a:ext cx="6894575" cy="3566160"/>
          </a:xfrm>
        </p:spPr>
        <p:txBody>
          <a:bodyPr>
            <a:normAutofit/>
          </a:bodyPr>
          <a:lstStyle/>
          <a:p>
            <a:pPr>
              <a:lnSpc>
                <a:spcPct val="90000"/>
              </a:lnSpc>
            </a:pPr>
            <a:r>
              <a:rPr lang="en-GB" sz="8200" dirty="0"/>
              <a:t>Digital Skills and Research Method</a:t>
            </a:r>
            <a:br>
              <a:rPr lang="en-GB" sz="8200" dirty="0"/>
            </a:br>
            <a:r>
              <a:rPr lang="en-GB" sz="8200" dirty="0"/>
              <a:t>LCHS4007</a:t>
            </a:r>
          </a:p>
        </p:txBody>
      </p:sp>
      <p:sp>
        <p:nvSpPr>
          <p:cNvPr id="3" name="Subtitle 2">
            <a:extLst>
              <a:ext uri="{FF2B5EF4-FFF2-40B4-BE49-F238E27FC236}">
                <a16:creationId xmlns:a16="http://schemas.microsoft.com/office/drawing/2014/main" id="{DD03488E-47D5-C451-C445-7AB481D49C19}"/>
              </a:ext>
            </a:extLst>
          </p:cNvPr>
          <p:cNvSpPr>
            <a:spLocks noGrp="1"/>
          </p:cNvSpPr>
          <p:nvPr>
            <p:ph type="subTitle" idx="1"/>
          </p:nvPr>
        </p:nvSpPr>
        <p:spPr>
          <a:xfrm>
            <a:off x="640080" y="4636008"/>
            <a:ext cx="6894576" cy="1572768"/>
          </a:xfrm>
        </p:spPr>
        <p:txBody>
          <a:bodyPr>
            <a:normAutofit/>
          </a:bodyPr>
          <a:lstStyle/>
          <a:p>
            <a:pPr>
              <a:lnSpc>
                <a:spcPct val="100000"/>
              </a:lnSpc>
            </a:pPr>
            <a:r>
              <a:rPr lang="en-GB" sz="2600" dirty="0"/>
              <a:t>Assessment 1: Group Presentation 4</a:t>
            </a:r>
          </a:p>
          <a:p>
            <a:pPr>
              <a:lnSpc>
                <a:spcPct val="100000"/>
              </a:lnSpc>
            </a:pPr>
            <a:r>
              <a:rPr lang="en-GB" sz="2600" dirty="0"/>
              <a:t>Programme: Certificate of Higher Education in Health and Social Care</a:t>
            </a:r>
          </a:p>
          <a:p>
            <a:pPr>
              <a:lnSpc>
                <a:spcPct val="100000"/>
              </a:lnSpc>
            </a:pPr>
            <a:r>
              <a:rPr lang="en-GB" sz="2600" dirty="0"/>
              <a:t>Lecturer name: Dr </a:t>
            </a:r>
            <a:r>
              <a:rPr lang="en-GB" sz="2600" dirty="0" err="1"/>
              <a:t>Sadeque</a:t>
            </a:r>
            <a:r>
              <a:rPr lang="en-GB" sz="2600" dirty="0"/>
              <a:t> Imam Shaikh</a:t>
            </a:r>
          </a:p>
        </p:txBody>
      </p:sp>
      <p:sp>
        <p:nvSpPr>
          <p:cNvPr id="22" name="Rectangle 6">
            <a:extLst>
              <a:ext uri="{FF2B5EF4-FFF2-40B4-BE49-F238E27FC236}">
                <a16:creationId xmlns:a16="http://schemas.microsoft.com/office/drawing/2014/main" id="{2D82A42F-AEBE-4065-9792-036A904D8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646" y="4409267"/>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BF1D5B"/>
          </a:solidFill>
          <a:ln w="38100" cap="rnd">
            <a:solidFill>
              <a:srgbClr val="BF1D5B"/>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501CF316-27D6-B951-9DD6-0D9D2A3FB99A}"/>
              </a:ext>
            </a:extLst>
          </p:cNvPr>
          <p:cNvPicPr>
            <a:picLocks noChangeAspect="1"/>
          </p:cNvPicPr>
          <p:nvPr/>
        </p:nvPicPr>
        <p:blipFill>
          <a:blip r:embed="rId2"/>
          <a:srcRect l="40913"/>
          <a:stretch>
            <a:fillRect/>
          </a:stretch>
        </p:blipFill>
        <p:spPr>
          <a:xfrm>
            <a:off x="7310455" y="-371779"/>
            <a:ext cx="4052199" cy="6857990"/>
          </a:xfrm>
          <a:custGeom>
            <a:avLst/>
            <a:gdLst/>
            <a:ahLst/>
            <a:cxnLst/>
            <a:rect l="l" t="t" r="r" b="b"/>
            <a:pathLst>
              <a:path w="4052199" h="6858000">
                <a:moveTo>
                  <a:pt x="25603" y="0"/>
                </a:moveTo>
                <a:lnTo>
                  <a:pt x="4052199" y="0"/>
                </a:lnTo>
                <a:lnTo>
                  <a:pt x="4052199" y="6858000"/>
                </a:lnTo>
                <a:lnTo>
                  <a:pt x="28079" y="6858000"/>
                </a:lnTo>
                <a:lnTo>
                  <a:pt x="37459" y="6497135"/>
                </a:lnTo>
                <a:cubicBezTo>
                  <a:pt x="37586" y="6492050"/>
                  <a:pt x="38603" y="6487092"/>
                  <a:pt x="38603" y="6482007"/>
                </a:cubicBezTo>
                <a:cubicBezTo>
                  <a:pt x="47502" y="6367973"/>
                  <a:pt x="52587" y="6253939"/>
                  <a:pt x="18135" y="6142702"/>
                </a:cubicBezTo>
                <a:cubicBezTo>
                  <a:pt x="15084" y="6132214"/>
                  <a:pt x="13495" y="6121344"/>
                  <a:pt x="13432" y="6110411"/>
                </a:cubicBezTo>
                <a:cubicBezTo>
                  <a:pt x="11690" y="6013324"/>
                  <a:pt x="15936" y="5916236"/>
                  <a:pt x="26145" y="5819669"/>
                </a:cubicBezTo>
                <a:cubicBezTo>
                  <a:pt x="31229" y="5760555"/>
                  <a:pt x="26017" y="5700423"/>
                  <a:pt x="42926" y="5641690"/>
                </a:cubicBezTo>
                <a:cubicBezTo>
                  <a:pt x="50337" y="5612565"/>
                  <a:pt x="54595" y="5582728"/>
                  <a:pt x="55638" y="5552700"/>
                </a:cubicBezTo>
                <a:cubicBezTo>
                  <a:pt x="60087" y="5479983"/>
                  <a:pt x="38603" y="5411588"/>
                  <a:pt x="18263" y="5343066"/>
                </a:cubicBezTo>
                <a:cubicBezTo>
                  <a:pt x="7456" y="5306707"/>
                  <a:pt x="-5384" y="5269459"/>
                  <a:pt x="2372" y="5231320"/>
                </a:cubicBezTo>
                <a:cubicBezTo>
                  <a:pt x="16076" y="5173655"/>
                  <a:pt x="23920" y="5114744"/>
                  <a:pt x="25763" y="5055502"/>
                </a:cubicBezTo>
                <a:cubicBezTo>
                  <a:pt x="25635" y="5012660"/>
                  <a:pt x="15338" y="4970962"/>
                  <a:pt x="18898" y="4928374"/>
                </a:cubicBezTo>
                <a:cubicBezTo>
                  <a:pt x="27073" y="4845715"/>
                  <a:pt x="29157" y="4762561"/>
                  <a:pt x="25127" y="4679584"/>
                </a:cubicBezTo>
                <a:cubicBezTo>
                  <a:pt x="25077" y="4646429"/>
                  <a:pt x="28776" y="4613376"/>
                  <a:pt x="36187" y="4581060"/>
                </a:cubicBezTo>
                <a:cubicBezTo>
                  <a:pt x="45493" y="4524043"/>
                  <a:pt x="47464" y="4466060"/>
                  <a:pt x="42036" y="4408547"/>
                </a:cubicBezTo>
                <a:cubicBezTo>
                  <a:pt x="36060" y="4341932"/>
                  <a:pt x="18263" y="4276334"/>
                  <a:pt x="13685" y="4209719"/>
                </a:cubicBezTo>
                <a:cubicBezTo>
                  <a:pt x="6694" y="4099371"/>
                  <a:pt x="16610" y="3989024"/>
                  <a:pt x="26398" y="3879186"/>
                </a:cubicBezTo>
                <a:cubicBezTo>
                  <a:pt x="34026" y="3808731"/>
                  <a:pt x="36060" y="3737781"/>
                  <a:pt x="32501" y="3667009"/>
                </a:cubicBezTo>
                <a:cubicBezTo>
                  <a:pt x="28051" y="3610818"/>
                  <a:pt x="21059" y="3554755"/>
                  <a:pt x="19788" y="3498437"/>
                </a:cubicBezTo>
                <a:cubicBezTo>
                  <a:pt x="17627" y="3398006"/>
                  <a:pt x="18390" y="3297701"/>
                  <a:pt x="24237" y="3197143"/>
                </a:cubicBezTo>
                <a:cubicBezTo>
                  <a:pt x="27162" y="3146928"/>
                  <a:pt x="32119" y="3096966"/>
                  <a:pt x="34026" y="3046242"/>
                </a:cubicBezTo>
                <a:cubicBezTo>
                  <a:pt x="35933" y="2995518"/>
                  <a:pt x="40001" y="2944413"/>
                  <a:pt x="28433" y="2894578"/>
                </a:cubicBezTo>
                <a:cubicBezTo>
                  <a:pt x="8855" y="2810038"/>
                  <a:pt x="23220" y="2725879"/>
                  <a:pt x="27415" y="2641593"/>
                </a:cubicBezTo>
                <a:cubicBezTo>
                  <a:pt x="29958" y="2589217"/>
                  <a:pt x="45214" y="2535568"/>
                  <a:pt x="31738" y="2484717"/>
                </a:cubicBezTo>
                <a:cubicBezTo>
                  <a:pt x="10507" y="2405008"/>
                  <a:pt x="24492" y="2326951"/>
                  <a:pt x="31738" y="2248513"/>
                </a:cubicBezTo>
                <a:cubicBezTo>
                  <a:pt x="40218" y="2174283"/>
                  <a:pt x="38768" y="2099252"/>
                  <a:pt x="27415" y="2025403"/>
                </a:cubicBezTo>
                <a:cubicBezTo>
                  <a:pt x="12986" y="1952165"/>
                  <a:pt x="12986" y="1876803"/>
                  <a:pt x="27415" y="1803565"/>
                </a:cubicBezTo>
                <a:cubicBezTo>
                  <a:pt x="39276" y="1743102"/>
                  <a:pt x="40598" y="1681038"/>
                  <a:pt x="31356" y="1620119"/>
                </a:cubicBezTo>
                <a:cubicBezTo>
                  <a:pt x="25127" y="1576514"/>
                  <a:pt x="13940" y="1533163"/>
                  <a:pt x="12414" y="1489558"/>
                </a:cubicBezTo>
                <a:cubicBezTo>
                  <a:pt x="9262" y="1398420"/>
                  <a:pt x="11118" y="1307167"/>
                  <a:pt x="18008" y="1216233"/>
                </a:cubicBezTo>
                <a:cubicBezTo>
                  <a:pt x="26017" y="1112496"/>
                  <a:pt x="41400" y="1009268"/>
                  <a:pt x="30721" y="904896"/>
                </a:cubicBezTo>
                <a:cubicBezTo>
                  <a:pt x="27162" y="869046"/>
                  <a:pt x="19661" y="833323"/>
                  <a:pt x="18771" y="797346"/>
                </a:cubicBezTo>
                <a:cubicBezTo>
                  <a:pt x="17118" y="730095"/>
                  <a:pt x="16737" y="663607"/>
                  <a:pt x="20169" y="593941"/>
                </a:cubicBezTo>
                <a:cubicBezTo>
                  <a:pt x="23602" y="524274"/>
                  <a:pt x="38348" y="451938"/>
                  <a:pt x="28433" y="383798"/>
                </a:cubicBezTo>
                <a:cubicBezTo>
                  <a:pt x="18516" y="315657"/>
                  <a:pt x="24873" y="248406"/>
                  <a:pt x="31229" y="181410"/>
                </a:cubicBezTo>
                <a:cubicBezTo>
                  <a:pt x="34344" y="149565"/>
                  <a:pt x="36410" y="118069"/>
                  <a:pt x="35854" y="86700"/>
                </a:cubicBezTo>
                <a:close/>
              </a:path>
            </a:pathLst>
          </a:custGeom>
        </p:spPr>
      </p:pic>
    </p:spTree>
    <p:extLst>
      <p:ext uri="{BB962C8B-B14F-4D97-AF65-F5344CB8AC3E}">
        <p14:creationId xmlns:p14="http://schemas.microsoft.com/office/powerpoint/2010/main" val="27076251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27432"/>
          </a:xfrm>
          <a:custGeom>
            <a:avLst/>
            <a:gdLst>
              <a:gd name="csX0" fmla="*/ 0 w 3255095"/>
              <a:gd name="csY0" fmla="*/ 0 h 27432"/>
              <a:gd name="csX1" fmla="*/ 618468 w 3255095"/>
              <a:gd name="csY1" fmla="*/ 0 h 27432"/>
              <a:gd name="csX2" fmla="*/ 1269487 w 3255095"/>
              <a:gd name="csY2" fmla="*/ 0 h 27432"/>
              <a:gd name="csX3" fmla="*/ 1953057 w 3255095"/>
              <a:gd name="csY3" fmla="*/ 0 h 27432"/>
              <a:gd name="csX4" fmla="*/ 2636627 w 3255095"/>
              <a:gd name="csY4" fmla="*/ 0 h 27432"/>
              <a:gd name="csX5" fmla="*/ 3255095 w 3255095"/>
              <a:gd name="csY5" fmla="*/ 0 h 27432"/>
              <a:gd name="csX6" fmla="*/ 3255095 w 3255095"/>
              <a:gd name="csY6" fmla="*/ 27432 h 27432"/>
              <a:gd name="csX7" fmla="*/ 2538974 w 3255095"/>
              <a:gd name="csY7" fmla="*/ 27432 h 27432"/>
              <a:gd name="csX8" fmla="*/ 1822853 w 3255095"/>
              <a:gd name="csY8" fmla="*/ 27432 h 27432"/>
              <a:gd name="csX9" fmla="*/ 1171834 w 3255095"/>
              <a:gd name="csY9" fmla="*/ 27432 h 27432"/>
              <a:gd name="csX10" fmla="*/ 0 w 3255095"/>
              <a:gd name="csY10" fmla="*/ 27432 h 27432"/>
              <a:gd name="csX11" fmla="*/ 0 w 3255095"/>
              <a:gd name="csY11"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27432"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3929" y="7395"/>
                  <a:pt x="3255140" y="21864"/>
                  <a:pt x="3255095" y="27432"/>
                </a:cubicBezTo>
                <a:cubicBezTo>
                  <a:pt x="3088545" y="32347"/>
                  <a:pt x="2687475" y="16563"/>
                  <a:pt x="2538974" y="27432"/>
                </a:cubicBezTo>
                <a:cubicBezTo>
                  <a:pt x="2390473" y="38301"/>
                  <a:pt x="2137381" y="185"/>
                  <a:pt x="1822853" y="27432"/>
                </a:cubicBezTo>
                <a:cubicBezTo>
                  <a:pt x="1508325" y="54679"/>
                  <a:pt x="1466437" y="29529"/>
                  <a:pt x="1171834" y="27432"/>
                </a:cubicBezTo>
                <a:cubicBezTo>
                  <a:pt x="877231" y="25335"/>
                  <a:pt x="561097" y="46787"/>
                  <a:pt x="0" y="27432"/>
                </a:cubicBezTo>
                <a:cubicBezTo>
                  <a:pt x="-503" y="20663"/>
                  <a:pt x="1168" y="5855"/>
                  <a:pt x="0" y="0"/>
                </a:cubicBezTo>
                <a:close/>
              </a:path>
              <a:path w="3255095" h="27432"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5288" y="12649"/>
                  <a:pt x="3254107" y="17989"/>
                  <a:pt x="3255095" y="27432"/>
                </a:cubicBezTo>
                <a:cubicBezTo>
                  <a:pt x="3120743" y="25834"/>
                  <a:pt x="2759628" y="51606"/>
                  <a:pt x="2604076" y="27432"/>
                </a:cubicBezTo>
                <a:cubicBezTo>
                  <a:pt x="2448524" y="3258"/>
                  <a:pt x="2184336" y="28743"/>
                  <a:pt x="1887955" y="27432"/>
                </a:cubicBezTo>
                <a:cubicBezTo>
                  <a:pt x="1591574" y="26121"/>
                  <a:pt x="1548845" y="16014"/>
                  <a:pt x="1334589" y="27432"/>
                </a:cubicBezTo>
                <a:cubicBezTo>
                  <a:pt x="1120333" y="38850"/>
                  <a:pt x="996014" y="18806"/>
                  <a:pt x="683570" y="27432"/>
                </a:cubicBezTo>
                <a:cubicBezTo>
                  <a:pt x="371126" y="36058"/>
                  <a:pt x="198687" y="25311"/>
                  <a:pt x="0" y="27432"/>
                </a:cubicBezTo>
                <a:cubicBezTo>
                  <a:pt x="1300" y="19678"/>
                  <a:pt x="-86" y="12044"/>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BA123F8C-9D4C-AB1C-D855-0EBA4627F996}"/>
              </a:ext>
            </a:extLst>
          </p:cNvPr>
          <p:cNvGraphicFramePr>
            <a:graphicFrameLocks noGrp="1"/>
          </p:cNvGraphicFramePr>
          <p:nvPr>
            <p:extLst>
              <p:ext uri="{D42A27DB-BD31-4B8C-83A1-F6EECF244321}">
                <p14:modId xmlns:p14="http://schemas.microsoft.com/office/powerpoint/2010/main" val="2985580459"/>
              </p:ext>
            </p:extLst>
          </p:nvPr>
        </p:nvGraphicFramePr>
        <p:xfrm>
          <a:off x="6313228" y="756478"/>
          <a:ext cx="4088554" cy="4533455"/>
        </p:xfrm>
        <a:graphic>
          <a:graphicData uri="http://schemas.openxmlformats.org/drawingml/2006/table">
            <a:tbl>
              <a:tblPr firstRow="1" bandRow="1">
                <a:tableStyleId>{3B4B98B0-60AC-42C2-AFA5-B58CD77FA1E5}</a:tableStyleId>
              </a:tblPr>
              <a:tblGrid>
                <a:gridCol w="2020994">
                  <a:extLst>
                    <a:ext uri="{9D8B030D-6E8A-4147-A177-3AD203B41FA5}">
                      <a16:colId xmlns:a16="http://schemas.microsoft.com/office/drawing/2014/main" val="933752240"/>
                    </a:ext>
                  </a:extLst>
                </a:gridCol>
                <a:gridCol w="2067560">
                  <a:extLst>
                    <a:ext uri="{9D8B030D-6E8A-4147-A177-3AD203B41FA5}">
                      <a16:colId xmlns:a16="http://schemas.microsoft.com/office/drawing/2014/main" val="3209040192"/>
                    </a:ext>
                  </a:extLst>
                </a:gridCol>
              </a:tblGrid>
              <a:tr h="984125">
                <a:tc>
                  <a:txBody>
                    <a:bodyPr/>
                    <a:lstStyle/>
                    <a:p>
                      <a:r>
                        <a:rPr lang="en-GB" sz="3300" dirty="0"/>
                        <a:t>Student Name</a:t>
                      </a:r>
                    </a:p>
                  </a:txBody>
                  <a:tcPr marL="167640" marR="167640" marT="83820" marB="83820"/>
                </a:tc>
                <a:tc>
                  <a:txBody>
                    <a:bodyPr/>
                    <a:lstStyle/>
                    <a:p>
                      <a:r>
                        <a:rPr lang="en-GB" sz="3300" dirty="0"/>
                        <a:t>Number</a:t>
                      </a:r>
                    </a:p>
                  </a:txBody>
                  <a:tcPr marL="167640" marR="167640" marT="83820" marB="83820"/>
                </a:tc>
                <a:extLst>
                  <a:ext uri="{0D108BD9-81ED-4DB2-BD59-A6C34878D82A}">
                    <a16:rowId xmlns:a16="http://schemas.microsoft.com/office/drawing/2014/main" val="2535394150"/>
                  </a:ext>
                </a:extLst>
              </a:tr>
              <a:tr h="664950">
                <a:tc>
                  <a:txBody>
                    <a:bodyPr/>
                    <a:lstStyle/>
                    <a:p>
                      <a:r>
                        <a:rPr lang="en-GB" sz="2000" dirty="0"/>
                        <a:t>BAI KARGBO (GROUP M 1)</a:t>
                      </a:r>
                    </a:p>
                  </a:txBody>
                  <a:tcPr marL="167640" marR="167640" marT="83820" marB="83820"/>
                </a:tc>
                <a:tc>
                  <a:txBody>
                    <a:bodyPr/>
                    <a:lstStyle/>
                    <a:p>
                      <a:r>
                        <a:rPr lang="en-GB" sz="2000" dirty="0"/>
                        <a:t>2412356</a:t>
                      </a:r>
                    </a:p>
                  </a:txBody>
                  <a:tcPr marL="167640" marR="167640" marT="83820" marB="83820"/>
                </a:tc>
                <a:extLst>
                  <a:ext uri="{0D108BD9-81ED-4DB2-BD59-A6C34878D82A}">
                    <a16:rowId xmlns:a16="http://schemas.microsoft.com/office/drawing/2014/main" val="3576773117"/>
                  </a:ext>
                </a:extLst>
              </a:tr>
              <a:tr h="664950">
                <a:tc>
                  <a:txBody>
                    <a:bodyPr/>
                    <a:lstStyle/>
                    <a:p>
                      <a:endParaRPr lang="en-GB" sz="2000" dirty="0"/>
                    </a:p>
                  </a:txBody>
                  <a:tcPr marL="167640" marR="167640" marT="83820" marB="83820"/>
                </a:tc>
                <a:tc>
                  <a:txBody>
                    <a:bodyPr/>
                    <a:lstStyle/>
                    <a:p>
                      <a:endParaRPr lang="en-GB" sz="2000" dirty="0"/>
                    </a:p>
                  </a:txBody>
                  <a:tcPr marL="167640" marR="167640" marT="83820" marB="83820"/>
                </a:tc>
                <a:extLst>
                  <a:ext uri="{0D108BD9-81ED-4DB2-BD59-A6C34878D82A}">
                    <a16:rowId xmlns:a16="http://schemas.microsoft.com/office/drawing/2014/main" val="1747151769"/>
                  </a:ext>
                </a:extLst>
              </a:tr>
              <a:tr h="664950">
                <a:tc>
                  <a:txBody>
                    <a:bodyPr/>
                    <a:lstStyle/>
                    <a:p>
                      <a:r>
                        <a:rPr lang="en-GB" sz="2000" dirty="0"/>
                        <a:t>PRINCE CONTEH (GROUP M 2)</a:t>
                      </a:r>
                    </a:p>
                  </a:txBody>
                  <a:tcPr marL="167640" marR="167640" marT="83820" marB="83820"/>
                </a:tc>
                <a:tc>
                  <a:txBody>
                    <a:bodyPr/>
                    <a:lstStyle/>
                    <a:p>
                      <a:r>
                        <a:rPr lang="en-GB" sz="2000" dirty="0"/>
                        <a:t>2532871</a:t>
                      </a:r>
                    </a:p>
                  </a:txBody>
                  <a:tcPr marL="167640" marR="167640" marT="83820" marB="83820"/>
                </a:tc>
                <a:extLst>
                  <a:ext uri="{0D108BD9-81ED-4DB2-BD59-A6C34878D82A}">
                    <a16:rowId xmlns:a16="http://schemas.microsoft.com/office/drawing/2014/main" val="3145154892"/>
                  </a:ext>
                </a:extLst>
              </a:tr>
              <a:tr h="664950">
                <a:tc>
                  <a:txBody>
                    <a:bodyPr/>
                    <a:lstStyle/>
                    <a:p>
                      <a:endParaRPr lang="en-GB" sz="2000" dirty="0"/>
                    </a:p>
                  </a:txBody>
                  <a:tcPr marL="167640" marR="167640" marT="83820" marB="83820"/>
                </a:tc>
                <a:tc>
                  <a:txBody>
                    <a:bodyPr/>
                    <a:lstStyle/>
                    <a:p>
                      <a:endParaRPr lang="en-GB" sz="2000" dirty="0"/>
                    </a:p>
                  </a:txBody>
                  <a:tcPr marL="167640" marR="167640" marT="83820" marB="83820"/>
                </a:tc>
                <a:extLst>
                  <a:ext uri="{0D108BD9-81ED-4DB2-BD59-A6C34878D82A}">
                    <a16:rowId xmlns:a16="http://schemas.microsoft.com/office/drawing/2014/main" val="1459886703"/>
                  </a:ext>
                </a:extLst>
              </a:tr>
              <a:tr h="664950">
                <a:tc>
                  <a:txBody>
                    <a:bodyPr/>
                    <a:lstStyle/>
                    <a:p>
                      <a:r>
                        <a:rPr lang="en-GB" sz="2000" dirty="0"/>
                        <a:t>FATMATU  </a:t>
                      </a:r>
                      <a:r>
                        <a:rPr lang="en-GB" sz="2000" b="0" dirty="0"/>
                        <a:t>ABUBACAR BANGURA </a:t>
                      </a:r>
                      <a:r>
                        <a:rPr lang="en-GB" sz="2000" dirty="0"/>
                        <a:t>(GROUP M 3)</a:t>
                      </a:r>
                    </a:p>
                  </a:txBody>
                  <a:tcPr marL="167640" marR="167640" marT="83820" marB="83820"/>
                </a:tc>
                <a:tc>
                  <a:txBody>
                    <a:bodyPr/>
                    <a:lstStyle/>
                    <a:p>
                      <a:r>
                        <a:rPr lang="en-GB" sz="2000" dirty="0"/>
                        <a:t>2532078</a:t>
                      </a:r>
                    </a:p>
                  </a:txBody>
                  <a:tcPr marL="167640" marR="167640" marT="83820" marB="83820"/>
                </a:tc>
                <a:extLst>
                  <a:ext uri="{0D108BD9-81ED-4DB2-BD59-A6C34878D82A}">
                    <a16:rowId xmlns:a16="http://schemas.microsoft.com/office/drawing/2014/main" val="3759920117"/>
                  </a:ext>
                </a:extLst>
              </a:tr>
            </a:tbl>
          </a:graphicData>
        </a:graphic>
      </p:graphicFrame>
      <p:sp>
        <p:nvSpPr>
          <p:cNvPr id="3" name="Title 2">
            <a:extLst>
              <a:ext uri="{FF2B5EF4-FFF2-40B4-BE49-F238E27FC236}">
                <a16:creationId xmlns:a16="http://schemas.microsoft.com/office/drawing/2014/main" id="{625FA16D-76FA-527E-4C9F-C5E4E949D541}"/>
              </a:ext>
            </a:extLst>
          </p:cNvPr>
          <p:cNvSpPr>
            <a:spLocks noGrp="1"/>
          </p:cNvSpPr>
          <p:nvPr>
            <p:ph type="ctrTitle"/>
          </p:nvPr>
        </p:nvSpPr>
        <p:spPr>
          <a:xfrm>
            <a:off x="643278" y="629265"/>
            <a:ext cx="10595583" cy="5608516"/>
          </a:xfrm>
        </p:spPr>
        <p:txBody>
          <a:bodyPr/>
          <a:lstStyle/>
          <a:p>
            <a:r>
              <a:rPr lang="en-GB" sz="2800" b="1" dirty="0"/>
              <a:t>GROUP 4 PRESENTATION</a:t>
            </a:r>
            <a:br>
              <a:rPr lang="en-GB" b="1" dirty="0"/>
            </a:br>
            <a:br>
              <a:rPr lang="en-GB" b="1" dirty="0"/>
            </a:br>
            <a:br>
              <a:rPr lang="en-GB" b="1" dirty="0"/>
            </a:br>
            <a:endParaRPr lang="en-GB" b="1" dirty="0"/>
          </a:p>
        </p:txBody>
      </p:sp>
    </p:spTree>
    <p:extLst>
      <p:ext uri="{BB962C8B-B14F-4D97-AF65-F5344CB8AC3E}">
        <p14:creationId xmlns:p14="http://schemas.microsoft.com/office/powerpoint/2010/main" val="1353281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48607A-1099-FF96-FAB8-5D151462AFA5}"/>
              </a:ext>
            </a:extLst>
          </p:cNvPr>
          <p:cNvSpPr>
            <a:spLocks noGrp="1"/>
          </p:cNvSpPr>
          <p:nvPr>
            <p:ph type="title"/>
          </p:nvPr>
        </p:nvSpPr>
        <p:spPr>
          <a:xfrm>
            <a:off x="838200" y="365125"/>
            <a:ext cx="10515600" cy="1325563"/>
          </a:xfrm>
        </p:spPr>
        <p:txBody>
          <a:bodyPr>
            <a:normAutofit/>
          </a:bodyPr>
          <a:lstStyle/>
          <a:p>
            <a:r>
              <a:rPr lang="en-GB" sz="6600" b="1"/>
              <a:t>Acknowledgement of the use of AI</a:t>
            </a:r>
            <a:endParaRPr lang="en-GB" sz="6600"/>
          </a:p>
        </p:txBody>
      </p:sp>
      <p:sp>
        <p:nvSpPr>
          <p:cNvPr id="3" name="Content Placeholder 2">
            <a:extLst>
              <a:ext uri="{FF2B5EF4-FFF2-40B4-BE49-F238E27FC236}">
                <a16:creationId xmlns:a16="http://schemas.microsoft.com/office/drawing/2014/main" id="{B5E2C7CA-6A59-79A8-6929-1CDDB19ACF6F}"/>
              </a:ext>
            </a:extLst>
          </p:cNvPr>
          <p:cNvSpPr>
            <a:spLocks noGrp="1"/>
          </p:cNvSpPr>
          <p:nvPr>
            <p:ph idx="1"/>
          </p:nvPr>
        </p:nvSpPr>
        <p:spPr>
          <a:xfrm>
            <a:off x="838200" y="1929384"/>
            <a:ext cx="10515600" cy="4251960"/>
          </a:xfrm>
        </p:spPr>
        <p:txBody>
          <a:bodyPr>
            <a:normAutofit/>
          </a:bodyPr>
          <a:lstStyle/>
          <a:p>
            <a:pPr marL="0" indent="0">
              <a:buNone/>
            </a:pPr>
            <a:r>
              <a:rPr lang="en-GB" dirty="0"/>
              <a:t>I acknowledge the use of Grammarly (https://www.grammarly.com/) on 12/03/2026 to support to check my work using the prompt(s): </a:t>
            </a:r>
          </a:p>
          <a:p>
            <a:pPr marL="0" indent="0">
              <a:buNone/>
            </a:pPr>
            <a:endParaRPr lang="en-GB" dirty="0"/>
          </a:p>
          <a:p>
            <a:pPr marL="514350" indent="-514350">
              <a:buAutoNum type="arabicPeriod"/>
            </a:pPr>
            <a:r>
              <a:rPr lang="en-GB" dirty="0"/>
              <a:t>Please check the following text for readability, grammar and syntax. </a:t>
            </a:r>
          </a:p>
          <a:p>
            <a:pPr marL="0" indent="0">
              <a:buNone/>
            </a:pPr>
            <a:endParaRPr lang="en-GB" dirty="0"/>
          </a:p>
          <a:p>
            <a:pPr marL="0" indent="0">
              <a:buNone/>
            </a:pPr>
            <a:r>
              <a:rPr lang="en-GB" dirty="0"/>
              <a:t>I confirm that I have not presented any AI generated text as my own work. I confirm I have copies of my drafts, notes, and other resources I used before, and after the use of AI tools which I may be asked to provide in evidence. </a:t>
            </a:r>
          </a:p>
          <a:p>
            <a:endParaRPr lang="en-GB" dirty="0"/>
          </a:p>
        </p:txBody>
      </p:sp>
    </p:spTree>
    <p:extLst>
      <p:ext uri="{BB962C8B-B14F-4D97-AF65-F5344CB8AC3E}">
        <p14:creationId xmlns:p14="http://schemas.microsoft.com/office/powerpoint/2010/main" val="37114485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229C30-270A-8DD1-312F-F5EEBB351C60}"/>
              </a:ext>
            </a:extLst>
          </p:cNvPr>
          <p:cNvSpPr>
            <a:spLocks noGrp="1"/>
          </p:cNvSpPr>
          <p:nvPr>
            <p:ph type="title"/>
          </p:nvPr>
        </p:nvSpPr>
        <p:spPr>
          <a:xfrm>
            <a:off x="635000" y="634029"/>
            <a:ext cx="10921640" cy="1314698"/>
          </a:xfrm>
        </p:spPr>
        <p:txBody>
          <a:bodyPr anchor="ctr">
            <a:normAutofit/>
          </a:bodyPr>
          <a:lstStyle/>
          <a:p>
            <a:pPr algn="ctr"/>
            <a:r>
              <a:rPr lang="en-GB" sz="7200" dirty="0"/>
              <a:t>Content</a:t>
            </a:r>
          </a:p>
        </p:txBody>
      </p:sp>
      <p:sp>
        <p:nvSpPr>
          <p:cNvPr id="11" name="Rectangle 10">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sX0" fmla="*/ 0 w 10900219"/>
              <a:gd name="csY0" fmla="*/ 0 h 18288"/>
              <a:gd name="csX1" fmla="*/ 463259 w 10900219"/>
              <a:gd name="csY1" fmla="*/ 0 h 18288"/>
              <a:gd name="csX2" fmla="*/ 1144523 w 10900219"/>
              <a:gd name="csY2" fmla="*/ 0 h 18288"/>
              <a:gd name="csX3" fmla="*/ 1934789 w 10900219"/>
              <a:gd name="csY3" fmla="*/ 0 h 18288"/>
              <a:gd name="csX4" fmla="*/ 2289046 w 10900219"/>
              <a:gd name="csY4" fmla="*/ 0 h 18288"/>
              <a:gd name="csX5" fmla="*/ 2643303 w 10900219"/>
              <a:gd name="csY5" fmla="*/ 0 h 18288"/>
              <a:gd name="csX6" fmla="*/ 3542571 w 10900219"/>
              <a:gd name="csY6" fmla="*/ 0 h 18288"/>
              <a:gd name="csX7" fmla="*/ 4223835 w 10900219"/>
              <a:gd name="csY7" fmla="*/ 0 h 18288"/>
              <a:gd name="csX8" fmla="*/ 4578092 w 10900219"/>
              <a:gd name="csY8" fmla="*/ 0 h 18288"/>
              <a:gd name="csX9" fmla="*/ 5259356 w 10900219"/>
              <a:gd name="csY9" fmla="*/ 0 h 18288"/>
              <a:gd name="csX10" fmla="*/ 6158624 w 10900219"/>
              <a:gd name="csY10" fmla="*/ 0 h 18288"/>
              <a:gd name="csX11" fmla="*/ 6730885 w 10900219"/>
              <a:gd name="csY11" fmla="*/ 0 h 18288"/>
              <a:gd name="csX12" fmla="*/ 7303147 w 10900219"/>
              <a:gd name="csY12" fmla="*/ 0 h 18288"/>
              <a:gd name="csX13" fmla="*/ 7984410 w 10900219"/>
              <a:gd name="csY13" fmla="*/ 0 h 18288"/>
              <a:gd name="csX14" fmla="*/ 8774676 w 10900219"/>
              <a:gd name="csY14" fmla="*/ 0 h 18288"/>
              <a:gd name="csX15" fmla="*/ 9564942 w 10900219"/>
              <a:gd name="csY15" fmla="*/ 0 h 18288"/>
              <a:gd name="csX16" fmla="*/ 10900219 w 10900219"/>
              <a:gd name="csY16" fmla="*/ 0 h 18288"/>
              <a:gd name="csX17" fmla="*/ 10900219 w 10900219"/>
              <a:gd name="csY17" fmla="*/ 18288 h 18288"/>
              <a:gd name="csX18" fmla="*/ 10436960 w 10900219"/>
              <a:gd name="csY18" fmla="*/ 18288 h 18288"/>
              <a:gd name="csX19" fmla="*/ 9537692 w 10900219"/>
              <a:gd name="csY19" fmla="*/ 18288 h 18288"/>
              <a:gd name="csX20" fmla="*/ 8856428 w 10900219"/>
              <a:gd name="csY20" fmla="*/ 18288 h 18288"/>
              <a:gd name="csX21" fmla="*/ 8502171 w 10900219"/>
              <a:gd name="csY21" fmla="*/ 18288 h 18288"/>
              <a:gd name="csX22" fmla="*/ 7820907 w 10900219"/>
              <a:gd name="csY22" fmla="*/ 18288 h 18288"/>
              <a:gd name="csX23" fmla="*/ 7248646 w 10900219"/>
              <a:gd name="csY23" fmla="*/ 18288 h 18288"/>
              <a:gd name="csX24" fmla="*/ 6676384 w 10900219"/>
              <a:gd name="csY24" fmla="*/ 18288 h 18288"/>
              <a:gd name="csX25" fmla="*/ 6104123 w 10900219"/>
              <a:gd name="csY25" fmla="*/ 18288 h 18288"/>
              <a:gd name="csX26" fmla="*/ 5531861 w 10900219"/>
              <a:gd name="csY26" fmla="*/ 18288 h 18288"/>
              <a:gd name="csX27" fmla="*/ 4741595 w 10900219"/>
              <a:gd name="csY27" fmla="*/ 18288 h 18288"/>
              <a:gd name="csX28" fmla="*/ 4060332 w 10900219"/>
              <a:gd name="csY28" fmla="*/ 18288 h 18288"/>
              <a:gd name="csX29" fmla="*/ 3706074 w 10900219"/>
              <a:gd name="csY29" fmla="*/ 18288 h 18288"/>
              <a:gd name="csX30" fmla="*/ 3133813 w 10900219"/>
              <a:gd name="csY30" fmla="*/ 18288 h 18288"/>
              <a:gd name="csX31" fmla="*/ 2343547 w 10900219"/>
              <a:gd name="csY31" fmla="*/ 18288 h 18288"/>
              <a:gd name="csX32" fmla="*/ 1880288 w 10900219"/>
              <a:gd name="csY32" fmla="*/ 18288 h 18288"/>
              <a:gd name="csX33" fmla="*/ 981020 w 10900219"/>
              <a:gd name="csY33" fmla="*/ 18288 h 18288"/>
              <a:gd name="csX34" fmla="*/ 0 w 10900219"/>
              <a:gd name="csY34" fmla="*/ 18288 h 18288"/>
              <a:gd name="csX35" fmla="*/ 0 w 10900219"/>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79B48F1-7C82-D7BB-1B85-BB076C6CCC59}"/>
              </a:ext>
            </a:extLst>
          </p:cNvPr>
          <p:cNvGraphicFramePr>
            <a:graphicFrameLocks noGrp="1"/>
          </p:cNvGraphicFramePr>
          <p:nvPr>
            <p:ph idx="1"/>
            <p:extLst>
              <p:ext uri="{D42A27DB-BD31-4B8C-83A1-F6EECF244321}">
                <p14:modId xmlns:p14="http://schemas.microsoft.com/office/powerpoint/2010/main" val="1485704148"/>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8155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D8930-D4DB-50E9-9422-9A2D145DEDEE}"/>
              </a:ext>
            </a:extLst>
          </p:cNvPr>
          <p:cNvSpPr>
            <a:spLocks noGrp="1"/>
          </p:cNvSpPr>
          <p:nvPr>
            <p:ph type="title"/>
          </p:nvPr>
        </p:nvSpPr>
        <p:spPr/>
        <p:txBody>
          <a:bodyPr/>
          <a:lstStyle/>
          <a:p>
            <a:r>
              <a:rPr lang="en-GB" dirty="0"/>
              <a:t>Group Member 1: Introduction</a:t>
            </a:r>
          </a:p>
        </p:txBody>
      </p:sp>
      <p:sp>
        <p:nvSpPr>
          <p:cNvPr id="3" name="Content Placeholder 2">
            <a:extLst>
              <a:ext uri="{FF2B5EF4-FFF2-40B4-BE49-F238E27FC236}">
                <a16:creationId xmlns:a16="http://schemas.microsoft.com/office/drawing/2014/main" id="{DDC9BF99-D00A-B1F2-2887-C3116BD8B241}"/>
              </a:ext>
            </a:extLst>
          </p:cNvPr>
          <p:cNvSpPr>
            <a:spLocks noGrp="1"/>
          </p:cNvSpPr>
          <p:nvPr>
            <p:ph idx="1"/>
          </p:nvPr>
        </p:nvSpPr>
        <p:spPr/>
        <p:txBody>
          <a:bodyPr/>
          <a:lstStyle/>
          <a:p>
            <a:r>
              <a:rPr lang="en-GB" dirty="0">
                <a:solidFill>
                  <a:srgbClr val="FF0000"/>
                </a:solidFill>
              </a:rPr>
              <a:t>Define Greenfield’s Needs: Briefly explain that the agency provides person-</a:t>
            </a:r>
            <a:r>
              <a:rPr lang="en-GB" dirty="0" err="1">
                <a:solidFill>
                  <a:srgbClr val="FF0000"/>
                </a:solidFill>
              </a:rPr>
              <a:t>centere</a:t>
            </a:r>
            <a:r>
              <a:rPr lang="en-GB" dirty="0">
                <a:solidFill>
                  <a:srgbClr val="FF0000"/>
                </a:solidFill>
              </a:rPr>
              <a:t> support for older adults and is currently struggling to adapt to Microsoft 365.</a:t>
            </a:r>
          </a:p>
          <a:p>
            <a:endParaRPr lang="en-GB" dirty="0">
              <a:solidFill>
                <a:srgbClr val="FF0000"/>
              </a:solidFill>
            </a:endParaRPr>
          </a:p>
          <a:p>
            <a:r>
              <a:rPr lang="en-GB" dirty="0">
                <a:solidFill>
                  <a:srgbClr val="FF0000"/>
                </a:solidFill>
              </a:rPr>
              <a:t>Set the Objective: State that the presentation evaluates how digital tools improve efficiency, data safety, and staff collaboration.</a:t>
            </a:r>
          </a:p>
          <a:p>
            <a:endParaRPr lang="en-GB" dirty="0"/>
          </a:p>
        </p:txBody>
      </p:sp>
    </p:spTree>
    <p:extLst>
      <p:ext uri="{BB962C8B-B14F-4D97-AF65-F5344CB8AC3E}">
        <p14:creationId xmlns:p14="http://schemas.microsoft.com/office/powerpoint/2010/main" val="11485730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een logo with white text&#10;&#10;AI-generated content may be incorrect.">
            <a:extLst>
              <a:ext uri="{FF2B5EF4-FFF2-40B4-BE49-F238E27FC236}">
                <a16:creationId xmlns:a16="http://schemas.microsoft.com/office/drawing/2014/main" id="{C8C96DDE-D0DD-A14D-3E18-A078F78A4757}"/>
              </a:ext>
            </a:extLst>
          </p:cNvPr>
          <p:cNvPicPr>
            <a:picLocks noChangeAspect="1"/>
          </p:cNvPicPr>
          <p:nvPr/>
        </p:nvPicPr>
        <p:blipFill>
          <a:blip r:embed="rId2">
            <a:alphaModFix/>
          </a:blip>
          <a:stretch>
            <a:fillRect/>
          </a:stretch>
        </p:blipFill>
        <p:spPr>
          <a:xfrm>
            <a:off x="333830" y="0"/>
            <a:ext cx="10351104" cy="6900735"/>
          </a:xfrm>
          <a:prstGeom prst="rect">
            <a:avLst/>
          </a:prstGeom>
        </p:spPr>
      </p:pic>
      <p:sp>
        <p:nvSpPr>
          <p:cNvPr id="9" name="Subtitle 8">
            <a:extLst>
              <a:ext uri="{FF2B5EF4-FFF2-40B4-BE49-F238E27FC236}">
                <a16:creationId xmlns:a16="http://schemas.microsoft.com/office/drawing/2014/main" id="{0EB31ADB-3495-94B1-0D87-DCA796FF42D2}"/>
              </a:ext>
            </a:extLst>
          </p:cNvPr>
          <p:cNvSpPr>
            <a:spLocks noGrp="1"/>
          </p:cNvSpPr>
          <p:nvPr>
            <p:ph type="subTitle" idx="1"/>
          </p:nvPr>
        </p:nvSpPr>
        <p:spPr/>
        <p:txBody>
          <a:bodyPr/>
          <a:lstStyle/>
          <a:p>
            <a:r>
              <a:rPr lang="en-US" dirty="0"/>
              <a:t>.</a:t>
            </a:r>
          </a:p>
        </p:txBody>
      </p:sp>
    </p:spTree>
    <p:extLst>
      <p:ext uri="{BB962C8B-B14F-4D97-AF65-F5344CB8AC3E}">
        <p14:creationId xmlns:p14="http://schemas.microsoft.com/office/powerpoint/2010/main" val="13189792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67536-D3A5-8383-0588-21AD3F3AD03E}"/>
              </a:ext>
            </a:extLst>
          </p:cNvPr>
          <p:cNvSpPr>
            <a:spLocks noGrp="1"/>
          </p:cNvSpPr>
          <p:nvPr>
            <p:ph type="title"/>
          </p:nvPr>
        </p:nvSpPr>
        <p:spPr/>
        <p:txBody>
          <a:bodyPr/>
          <a:lstStyle/>
          <a:p>
            <a:r>
              <a:rPr lang="en-GB" dirty="0"/>
              <a:t>Benefits and limitation</a:t>
            </a:r>
          </a:p>
        </p:txBody>
      </p:sp>
      <p:graphicFrame>
        <p:nvGraphicFramePr>
          <p:cNvPr id="4" name="Content Placeholder 3">
            <a:extLst>
              <a:ext uri="{FF2B5EF4-FFF2-40B4-BE49-F238E27FC236}">
                <a16:creationId xmlns:a16="http://schemas.microsoft.com/office/drawing/2014/main" id="{EE18439F-BD54-AE97-F112-BED973A2A548}"/>
              </a:ext>
            </a:extLst>
          </p:cNvPr>
          <p:cNvGraphicFramePr>
            <a:graphicFrameLocks noGrp="1"/>
          </p:cNvGraphicFramePr>
          <p:nvPr>
            <p:ph idx="1"/>
            <p:extLst>
              <p:ext uri="{D42A27DB-BD31-4B8C-83A1-F6EECF244321}">
                <p14:modId xmlns:p14="http://schemas.microsoft.com/office/powerpoint/2010/main" val="2026344059"/>
              </p:ext>
            </p:extLst>
          </p:nvPr>
        </p:nvGraphicFramePr>
        <p:xfrm>
          <a:off x="1140542" y="1830489"/>
          <a:ext cx="10215716" cy="4023360"/>
        </p:xfrm>
        <a:graphic>
          <a:graphicData uri="http://schemas.openxmlformats.org/drawingml/2006/table">
            <a:tbl>
              <a:tblPr firstRow="1" bandRow="1">
                <a:tableStyleId>{5C22544A-7EE6-4342-B048-85BDC9FD1C3A}</a:tableStyleId>
              </a:tblPr>
              <a:tblGrid>
                <a:gridCol w="5083277">
                  <a:extLst>
                    <a:ext uri="{9D8B030D-6E8A-4147-A177-3AD203B41FA5}">
                      <a16:colId xmlns:a16="http://schemas.microsoft.com/office/drawing/2014/main" val="1109808954"/>
                    </a:ext>
                  </a:extLst>
                </a:gridCol>
                <a:gridCol w="5132439">
                  <a:extLst>
                    <a:ext uri="{9D8B030D-6E8A-4147-A177-3AD203B41FA5}">
                      <a16:colId xmlns:a16="http://schemas.microsoft.com/office/drawing/2014/main" val="4102497299"/>
                    </a:ext>
                  </a:extLst>
                </a:gridCol>
              </a:tblGrid>
              <a:tr h="280999">
                <a:tc>
                  <a:txBody>
                    <a:bodyPr/>
                    <a:lstStyle/>
                    <a:p>
                      <a:r>
                        <a:rPr lang="en-GB" dirty="0"/>
                        <a:t>Benefits</a:t>
                      </a:r>
                    </a:p>
                  </a:txBody>
                  <a:tcPr/>
                </a:tc>
                <a:tc>
                  <a:txBody>
                    <a:bodyPr/>
                    <a:lstStyle/>
                    <a:p>
                      <a:r>
                        <a:rPr lang="en-GB" dirty="0"/>
                        <a:t>Limitations</a:t>
                      </a:r>
                    </a:p>
                  </a:txBody>
                  <a:tcPr/>
                </a:tc>
                <a:extLst>
                  <a:ext uri="{0D108BD9-81ED-4DB2-BD59-A6C34878D82A}">
                    <a16:rowId xmlns:a16="http://schemas.microsoft.com/office/drawing/2014/main" val="2601703228"/>
                  </a:ext>
                </a:extLst>
              </a:tr>
              <a:tr h="1334743">
                <a:tc>
                  <a:txBody>
                    <a:bodyPr/>
                    <a:lstStyle/>
                    <a:p>
                      <a:r>
                        <a:rPr lang="en-GB" dirty="0"/>
                        <a:t>Organises staff tasks and schedules more efficiently</a:t>
                      </a:r>
                    </a:p>
                  </a:txBody>
                  <a:tcPr/>
                </a:tc>
                <a:tc>
                  <a:txBody>
                    <a:bodyPr/>
                    <a:lstStyle/>
                    <a:p>
                      <a:pPr rtl="0" fontAlgn="base"/>
                      <a:r>
                        <a:rPr lang="en-GB" sz="1800" b="0" i="0" u="none" strike="noStrike" kern="1200" dirty="0">
                          <a:solidFill>
                            <a:schemeClr val="dk1"/>
                          </a:solidFill>
                          <a:effectLst/>
                          <a:latin typeface="+mn-lt"/>
                          <a:ea typeface="+mn-ea"/>
                          <a:cs typeface="+mn-cs"/>
                        </a:rPr>
                        <a:t>Missed or overlapping visits</a:t>
                      </a:r>
                      <a:r>
                        <a:rPr lang="en-US" sz="1800" b="0" i="0" kern="1200" dirty="0">
                          <a:solidFill>
                            <a:schemeClr val="dk1"/>
                          </a:solidFill>
                          <a:effectLst/>
                          <a:latin typeface="+mn-lt"/>
                          <a:ea typeface="+mn-ea"/>
                          <a:cs typeface="+mn-cs"/>
                        </a:rPr>
                        <a:t>​</a:t>
                      </a:r>
                    </a:p>
                    <a:p>
                      <a:pPr rtl="0" fontAlgn="base"/>
                      <a:r>
                        <a:rPr lang="en-GB" sz="1800" b="0" i="0" kern="1200" dirty="0">
                          <a:solidFill>
                            <a:schemeClr val="dk1"/>
                          </a:solidFill>
                          <a:effectLst/>
                          <a:latin typeface="+mn-lt"/>
                          <a:ea typeface="+mn-ea"/>
                          <a:cs typeface="+mn-cs"/>
                        </a:rPr>
                        <a:t>​</a:t>
                      </a:r>
                    </a:p>
                    <a:p>
                      <a:pPr rtl="0" fontAlgn="base"/>
                      <a:r>
                        <a:rPr lang="en-GB" sz="1800" b="0" i="0" kern="1200" dirty="0">
                          <a:solidFill>
                            <a:schemeClr val="dk1"/>
                          </a:solidFill>
                          <a:effectLst/>
                          <a:latin typeface="+mn-lt"/>
                          <a:ea typeface="+mn-ea"/>
                          <a:cs typeface="+mn-cs"/>
                        </a:rPr>
                        <a:t>​</a:t>
                      </a:r>
                    </a:p>
                    <a:p>
                      <a:pPr rtl="0" fontAlgn="base"/>
                      <a:r>
                        <a:rPr lang="en-GB" sz="1800" b="0" i="0" kern="1200" dirty="0">
                          <a:solidFill>
                            <a:schemeClr val="dk1"/>
                          </a:solidFill>
                          <a:effectLst/>
                          <a:latin typeface="+mn-lt"/>
                          <a:ea typeface="+mn-ea"/>
                          <a:cs typeface="+mn-cs"/>
                        </a:rPr>
                        <a:t>​</a:t>
                      </a:r>
                    </a:p>
                    <a:p>
                      <a:pPr rtl="0" fontAlgn="base"/>
                      <a:r>
                        <a:rPr lang="en-US" sz="1800" b="0" i="0" kern="1200" dirty="0">
                          <a:solidFill>
                            <a:schemeClr val="dk1"/>
                          </a:solidFill>
                          <a:effectLst/>
                          <a:latin typeface="+mn-lt"/>
                          <a:ea typeface="+mn-ea"/>
                          <a:cs typeface="+mn-cs"/>
                        </a:rPr>
                        <a:t>​</a:t>
                      </a:r>
                    </a:p>
                    <a:p>
                      <a:endParaRPr lang="en-GB" dirty="0"/>
                    </a:p>
                  </a:txBody>
                  <a:tcPr/>
                </a:tc>
                <a:extLst>
                  <a:ext uri="{0D108BD9-81ED-4DB2-BD59-A6C34878D82A}">
                    <a16:rowId xmlns:a16="http://schemas.microsoft.com/office/drawing/2014/main" val="2567844958"/>
                  </a:ext>
                </a:extLst>
              </a:tr>
              <a:tr h="49174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Reduces errors in medication logs and client records</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u="none" strike="noStrike" kern="1200" dirty="0">
                          <a:solidFill>
                            <a:schemeClr val="dk1"/>
                          </a:solidFill>
                          <a:effectLst/>
                          <a:latin typeface="+mn-lt"/>
                          <a:ea typeface="+mn-ea"/>
                          <a:cs typeface="+mn-cs"/>
                        </a:rPr>
                        <a:t>Hard‑to‑read entries</a:t>
                      </a:r>
                      <a:r>
                        <a:rPr lang="en-US" sz="1800" b="0" i="0" kern="1200" dirty="0">
                          <a:solidFill>
                            <a:schemeClr val="dk1"/>
                          </a:solidFill>
                          <a:effectLst/>
                          <a:latin typeface="+mn-lt"/>
                          <a:ea typeface="+mn-ea"/>
                          <a:cs typeface="+mn-cs"/>
                        </a:rPr>
                        <a:t>​</a:t>
                      </a:r>
                    </a:p>
                    <a:p>
                      <a:endParaRPr lang="en-GB" dirty="0"/>
                    </a:p>
                  </a:txBody>
                  <a:tcPr/>
                </a:tc>
                <a:extLst>
                  <a:ext uri="{0D108BD9-81ED-4DB2-BD59-A6C34878D82A}">
                    <a16:rowId xmlns:a16="http://schemas.microsoft.com/office/drawing/2014/main" val="816450203"/>
                  </a:ext>
                </a:extLst>
              </a:tr>
              <a:tr h="49174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Supports secure collaboration through Microsoft 365</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u="none" strike="noStrike" kern="1200" dirty="0">
                          <a:solidFill>
                            <a:schemeClr val="dk1"/>
                          </a:solidFill>
                          <a:effectLst/>
                          <a:latin typeface="+mn-lt"/>
                          <a:ea typeface="+mn-ea"/>
                          <a:cs typeface="+mn-cs"/>
                        </a:rPr>
                        <a:t>Slow access to client information</a:t>
                      </a:r>
                      <a:r>
                        <a:rPr lang="en-US" sz="1800" b="0" i="0" kern="1200" dirty="0">
                          <a:solidFill>
                            <a:schemeClr val="dk1"/>
                          </a:solidFill>
                          <a:effectLst/>
                          <a:latin typeface="+mn-lt"/>
                          <a:ea typeface="+mn-ea"/>
                          <a:cs typeface="+mn-cs"/>
                        </a:rPr>
                        <a:t>​</a:t>
                      </a:r>
                    </a:p>
                    <a:p>
                      <a:endParaRPr lang="en-GB" dirty="0"/>
                    </a:p>
                  </a:txBody>
                  <a:tcPr/>
                </a:tc>
                <a:extLst>
                  <a:ext uri="{0D108BD9-81ED-4DB2-BD59-A6C34878D82A}">
                    <a16:rowId xmlns:a16="http://schemas.microsoft.com/office/drawing/2014/main" val="3754902980"/>
                  </a:ext>
                </a:extLst>
              </a:tr>
              <a:tr h="49174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Provides quick insights using charts, formulas, and filters</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u="none" strike="noStrike" kern="1200" dirty="0">
                          <a:solidFill>
                            <a:schemeClr val="dk1"/>
                          </a:solidFill>
                          <a:effectLst/>
                          <a:latin typeface="+mn-lt"/>
                          <a:ea typeface="+mn-ea"/>
                          <a:cs typeface="+mn-cs"/>
                        </a:rPr>
                        <a:t>Frequent calculation errors</a:t>
                      </a:r>
                      <a:r>
                        <a:rPr lang="en-US" sz="1800" b="0" i="0" kern="1200" dirty="0">
                          <a:solidFill>
                            <a:schemeClr val="dk1"/>
                          </a:solidFill>
                          <a:effectLst/>
                          <a:latin typeface="+mn-lt"/>
                          <a:ea typeface="+mn-ea"/>
                          <a:cs typeface="+mn-cs"/>
                        </a:rPr>
                        <a:t>​</a:t>
                      </a:r>
                    </a:p>
                    <a:p>
                      <a:endParaRPr lang="en-GB" dirty="0"/>
                    </a:p>
                  </a:txBody>
                  <a:tcPr/>
                </a:tc>
                <a:extLst>
                  <a:ext uri="{0D108BD9-81ED-4DB2-BD59-A6C34878D82A}">
                    <a16:rowId xmlns:a16="http://schemas.microsoft.com/office/drawing/2014/main" val="1085222299"/>
                  </a:ext>
                </a:extLst>
              </a:tr>
            </a:tbl>
          </a:graphicData>
        </a:graphic>
      </p:graphicFrame>
    </p:spTree>
    <p:extLst>
      <p:ext uri="{BB962C8B-B14F-4D97-AF65-F5344CB8AC3E}">
        <p14:creationId xmlns:p14="http://schemas.microsoft.com/office/powerpoint/2010/main" val="2640631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0BF0D-C57C-C4C7-E8B9-AF20E4C40586}"/>
              </a:ext>
            </a:extLst>
          </p:cNvPr>
          <p:cNvSpPr>
            <a:spLocks noGrp="1"/>
          </p:cNvSpPr>
          <p:nvPr>
            <p:ph type="title"/>
          </p:nvPr>
        </p:nvSpPr>
        <p:spPr/>
        <p:txBody>
          <a:bodyPr>
            <a:normAutofit/>
          </a:bodyPr>
          <a:lstStyle/>
          <a:p>
            <a:r>
              <a:rPr lang="en-GB" dirty="0"/>
              <a:t>Advantages and limitation of using teams</a:t>
            </a:r>
          </a:p>
        </p:txBody>
      </p:sp>
      <p:graphicFrame>
        <p:nvGraphicFramePr>
          <p:cNvPr id="6" name="Content Placeholder 5">
            <a:extLst>
              <a:ext uri="{FF2B5EF4-FFF2-40B4-BE49-F238E27FC236}">
                <a16:creationId xmlns:a16="http://schemas.microsoft.com/office/drawing/2014/main" id="{4369C202-22D3-C5FD-10B5-95DAEF38FE21}"/>
              </a:ext>
            </a:extLst>
          </p:cNvPr>
          <p:cNvGraphicFramePr>
            <a:graphicFrameLocks noGrp="1"/>
          </p:cNvGraphicFramePr>
          <p:nvPr>
            <p:ph idx="1"/>
            <p:extLst>
              <p:ext uri="{D42A27DB-BD31-4B8C-83A1-F6EECF244321}">
                <p14:modId xmlns:p14="http://schemas.microsoft.com/office/powerpoint/2010/main" val="1163652948"/>
              </p:ext>
            </p:extLst>
          </p:nvPr>
        </p:nvGraphicFramePr>
        <p:xfrm>
          <a:off x="838200" y="1928813"/>
          <a:ext cx="10515600" cy="276352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642637146"/>
                    </a:ext>
                  </a:extLst>
                </a:gridCol>
                <a:gridCol w="5257800">
                  <a:extLst>
                    <a:ext uri="{9D8B030D-6E8A-4147-A177-3AD203B41FA5}">
                      <a16:colId xmlns:a16="http://schemas.microsoft.com/office/drawing/2014/main" val="902517542"/>
                    </a:ext>
                  </a:extLst>
                </a:gridCol>
              </a:tblGrid>
              <a:tr h="370840">
                <a:tc>
                  <a:txBody>
                    <a:bodyPr/>
                    <a:lstStyle/>
                    <a:p>
                      <a:endParaRPr lang="en-GB"/>
                    </a:p>
                  </a:txBody>
                  <a:tcPr/>
                </a:tc>
                <a:tc>
                  <a:txBody>
                    <a:bodyPr/>
                    <a:lstStyle/>
                    <a:p>
                      <a:endParaRPr lang="en-GB"/>
                    </a:p>
                  </a:txBody>
                  <a:tcPr/>
                </a:tc>
                <a:extLst>
                  <a:ext uri="{0D108BD9-81ED-4DB2-BD59-A6C34878D82A}">
                    <a16:rowId xmlns:a16="http://schemas.microsoft.com/office/drawing/2014/main" val="3348214692"/>
                  </a:ext>
                </a:extLst>
              </a:tr>
              <a:tr h="370840">
                <a:tc>
                  <a:txBody>
                    <a:bodyPr/>
                    <a:lstStyle/>
                    <a:p>
                      <a:r>
                        <a:rPr lang="en-GB" dirty="0"/>
                        <a:t>Microsoft teams allows 100 people on a meeting</a:t>
                      </a:r>
                    </a:p>
                    <a:p>
                      <a:endParaRPr lang="en-GB" dirty="0"/>
                    </a:p>
                  </a:txBody>
                  <a:tcPr/>
                </a:tc>
                <a:tc>
                  <a:txBody>
                    <a:bodyPr/>
                    <a:lstStyle/>
                    <a:p>
                      <a:r>
                        <a:rPr lang="en-GB" dirty="0"/>
                        <a:t>You can not access it without internet connection</a:t>
                      </a:r>
                    </a:p>
                  </a:txBody>
                  <a:tcPr/>
                </a:tc>
                <a:extLst>
                  <a:ext uri="{0D108BD9-81ED-4DB2-BD59-A6C34878D82A}">
                    <a16:rowId xmlns:a16="http://schemas.microsoft.com/office/drawing/2014/main" val="2886920140"/>
                  </a:ext>
                </a:extLst>
              </a:tr>
              <a:tr h="370840">
                <a:tc>
                  <a:txBody>
                    <a:bodyPr/>
                    <a:lstStyle/>
                    <a:p>
                      <a:r>
                        <a:rPr lang="en-GB" dirty="0"/>
                        <a:t>It enables people to send messages to groups and people</a:t>
                      </a:r>
                    </a:p>
                  </a:txBody>
                  <a:tcPr/>
                </a:tc>
                <a:tc>
                  <a:txBody>
                    <a:bodyPr/>
                    <a:lstStyle/>
                    <a:p>
                      <a:r>
                        <a:rPr lang="en-GB" dirty="0"/>
                        <a:t>Its features can be of disturbing to people</a:t>
                      </a:r>
                    </a:p>
                  </a:txBody>
                  <a:tcPr/>
                </a:tc>
                <a:extLst>
                  <a:ext uri="{0D108BD9-81ED-4DB2-BD59-A6C34878D82A}">
                    <a16:rowId xmlns:a16="http://schemas.microsoft.com/office/drawing/2014/main" val="2826846397"/>
                  </a:ext>
                </a:extLst>
              </a:tr>
              <a:tr h="370840">
                <a:tc>
                  <a:txBody>
                    <a:bodyPr/>
                    <a:lstStyle/>
                    <a:p>
                      <a:r>
                        <a:rPr lang="en-GB" dirty="0"/>
                        <a:t>Microsoft 365 also is easy to work with its application like Excel, Word and Power point</a:t>
                      </a:r>
                    </a:p>
                  </a:txBody>
                  <a:tcPr/>
                </a:tc>
                <a:tc>
                  <a:txBody>
                    <a:bodyPr/>
                    <a:lstStyle/>
                    <a:p>
                      <a:r>
                        <a:rPr lang="en-GB" dirty="0"/>
                        <a:t>Free Microsoft Teams has limit on numbers of participants</a:t>
                      </a:r>
                    </a:p>
                  </a:txBody>
                  <a:tcPr/>
                </a:tc>
                <a:extLst>
                  <a:ext uri="{0D108BD9-81ED-4DB2-BD59-A6C34878D82A}">
                    <a16:rowId xmlns:a16="http://schemas.microsoft.com/office/drawing/2014/main" val="2461035123"/>
                  </a:ext>
                </a:extLst>
              </a:tr>
              <a:tr h="370840">
                <a:tc>
                  <a:txBody>
                    <a:bodyPr/>
                    <a:lstStyle/>
                    <a:p>
                      <a:r>
                        <a:rPr lang="en-GB" dirty="0"/>
                        <a:t>Microsoft can also enable people holding a meeting, chatting and even do video calls at the same time</a:t>
                      </a:r>
                    </a:p>
                  </a:txBody>
                  <a:tcPr/>
                </a:tc>
                <a:tc>
                  <a:txBody>
                    <a:bodyPr/>
                    <a:lstStyle/>
                    <a:p>
                      <a:r>
                        <a:rPr lang="en-GB" dirty="0"/>
                        <a:t>To record on Microsoft Teams can be up to four hours</a:t>
                      </a:r>
                    </a:p>
                  </a:txBody>
                  <a:tcPr/>
                </a:tc>
                <a:extLst>
                  <a:ext uri="{0D108BD9-81ED-4DB2-BD59-A6C34878D82A}">
                    <a16:rowId xmlns:a16="http://schemas.microsoft.com/office/drawing/2014/main" val="932492324"/>
                  </a:ext>
                </a:extLst>
              </a:tr>
              <a:tr h="370840">
                <a:tc>
                  <a:txBody>
                    <a:bodyPr/>
                    <a:lstStyle/>
                    <a:p>
                      <a:r>
                        <a:rPr lang="en-GB" dirty="0"/>
                        <a:t>Microsoft teams you can also store all documents and files in one place</a:t>
                      </a:r>
                    </a:p>
                  </a:txBody>
                  <a:tcPr/>
                </a:tc>
                <a:tc>
                  <a:txBody>
                    <a:bodyPr/>
                    <a:lstStyle/>
                    <a:p>
                      <a:r>
                        <a:rPr lang="en-GB" dirty="0"/>
                        <a:t>It has a limit on storage system</a:t>
                      </a:r>
                    </a:p>
                  </a:txBody>
                  <a:tcPr/>
                </a:tc>
                <a:extLst>
                  <a:ext uri="{0D108BD9-81ED-4DB2-BD59-A6C34878D82A}">
                    <a16:rowId xmlns:a16="http://schemas.microsoft.com/office/drawing/2014/main" val="1080565127"/>
                  </a:ext>
                </a:extLst>
              </a:tr>
            </a:tbl>
          </a:graphicData>
        </a:graphic>
      </p:graphicFrame>
    </p:spTree>
    <p:extLst>
      <p:ext uri="{BB962C8B-B14F-4D97-AF65-F5344CB8AC3E}">
        <p14:creationId xmlns:p14="http://schemas.microsoft.com/office/powerpoint/2010/main" val="33027244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FD7E3-1B2D-29CC-28D9-EAE918F1EB9F}"/>
              </a:ext>
            </a:extLst>
          </p:cNvPr>
          <p:cNvSpPr>
            <a:spLocks noGrp="1"/>
          </p:cNvSpPr>
          <p:nvPr>
            <p:ph type="title"/>
          </p:nvPr>
        </p:nvSpPr>
        <p:spPr/>
        <p:txBody>
          <a:bodyPr>
            <a:normAutofit/>
          </a:bodyPr>
          <a:lstStyle/>
          <a:p>
            <a:r>
              <a:rPr lang="en-GB" dirty="0"/>
              <a:t>Group Member 3: Digital safety action plan</a:t>
            </a:r>
          </a:p>
        </p:txBody>
      </p:sp>
      <p:sp>
        <p:nvSpPr>
          <p:cNvPr id="3" name="Content Placeholder 2">
            <a:extLst>
              <a:ext uri="{FF2B5EF4-FFF2-40B4-BE49-F238E27FC236}">
                <a16:creationId xmlns:a16="http://schemas.microsoft.com/office/drawing/2014/main" id="{9603C18B-4579-4257-F2E7-955E2F7C06C5}"/>
              </a:ext>
            </a:extLst>
          </p:cNvPr>
          <p:cNvSpPr>
            <a:spLocks noGrp="1"/>
          </p:cNvSpPr>
          <p:nvPr>
            <p:ph idx="1"/>
          </p:nvPr>
        </p:nvSpPr>
        <p:spPr/>
        <p:txBody>
          <a:bodyPr/>
          <a:lstStyle/>
          <a:p>
            <a:pPr marL="0" indent="0">
              <a:buNone/>
            </a:pPr>
            <a:endParaRPr lang="en-GB" dirty="0">
              <a:solidFill>
                <a:srgbClr val="FF0000"/>
              </a:solidFill>
            </a:endParaRPr>
          </a:p>
          <a:p>
            <a:r>
              <a:rPr lang="en-GB" dirty="0">
                <a:solidFill>
                  <a:srgbClr val="FF0000"/>
                </a:solidFill>
              </a:rPr>
              <a:t>Secure Access: (e.g., implementing Multi-Factor Authentication).</a:t>
            </a:r>
          </a:p>
          <a:p>
            <a:r>
              <a:rPr lang="en-GB" dirty="0">
                <a:solidFill>
                  <a:srgbClr val="FF0000"/>
                </a:solidFill>
              </a:rPr>
              <a:t>Email Awareness: (e.g., training staff to spot phishing).</a:t>
            </a:r>
          </a:p>
          <a:p>
            <a:r>
              <a:rPr lang="en-GB" dirty="0">
                <a:solidFill>
                  <a:srgbClr val="FF0000"/>
                </a:solidFill>
              </a:rPr>
              <a:t>Data Management: (e.g., safe document storage on OneDrive).</a:t>
            </a:r>
          </a:p>
          <a:p>
            <a:r>
              <a:rPr lang="en-GB" dirty="0">
                <a:solidFill>
                  <a:srgbClr val="FF0000"/>
                </a:solidFill>
              </a:rPr>
              <a:t>Confidentiality: (e.g., procedures to protect resident sensitive info).</a:t>
            </a:r>
          </a:p>
          <a:p>
            <a:endParaRPr lang="en-GB" dirty="0"/>
          </a:p>
        </p:txBody>
      </p:sp>
    </p:spTree>
    <p:extLst>
      <p:ext uri="{BB962C8B-B14F-4D97-AF65-F5344CB8AC3E}">
        <p14:creationId xmlns:p14="http://schemas.microsoft.com/office/powerpoint/2010/main" val="5383557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000BA-30EB-3B55-5317-5FE12A4AF10F}"/>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5435E3AF-F16F-39D1-04ED-EB6DAF9728C9}"/>
              </a:ext>
            </a:extLst>
          </p:cNvPr>
          <p:cNvSpPr>
            <a:spLocks noGrp="1"/>
          </p:cNvSpPr>
          <p:nvPr>
            <p:ph idx="1"/>
          </p:nvPr>
        </p:nvSpPr>
        <p:spPr/>
        <p:txBody>
          <a:bodyPr/>
          <a:lstStyle/>
          <a:p>
            <a:r>
              <a:rPr lang="en-GB" dirty="0"/>
              <a:t>Microsoft excel improves efficiency reduces errors enhances communication, strengthens digital safety and supports better client care.</a:t>
            </a:r>
          </a:p>
          <a:p>
            <a:r>
              <a:rPr lang="en-GB" dirty="0"/>
              <a:t>Overall, Microsoft Teams can improve communication and teamwork in Greenfield, but it must be introduced with proper guidance and support, Again we can say is good for teamwork even though it can be sometimes challenging for some users as sometimes people can find it difficult to access the Microsoft Teams due to slow internet connection  is some areas generally it help users to do their work in a very safe and secure manner.</a:t>
            </a:r>
          </a:p>
        </p:txBody>
      </p:sp>
    </p:spTree>
    <p:extLst>
      <p:ext uri="{BB962C8B-B14F-4D97-AF65-F5344CB8AC3E}">
        <p14:creationId xmlns:p14="http://schemas.microsoft.com/office/powerpoint/2010/main" val="25276192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62C3A-DA06-7794-D492-28FA21CB6E1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0697271-EB93-BEE0-08C8-10C19775EF41}"/>
              </a:ext>
            </a:extLst>
          </p:cNvPr>
          <p:cNvSpPr>
            <a:spLocks noGrp="1"/>
          </p:cNvSpPr>
          <p:nvPr>
            <p:ph idx="1"/>
          </p:nvPr>
        </p:nvSpPr>
        <p:spPr/>
        <p:txBody>
          <a:bodyPr>
            <a:normAutofit fontScale="32500" lnSpcReduction="20000"/>
          </a:bodyPr>
          <a:lstStyle/>
          <a:p>
            <a:pPr marL="0" indent="0">
              <a:buNone/>
            </a:pPr>
            <a:endParaRPr lang="en-GB" dirty="0">
              <a:solidFill>
                <a:srgbClr val="FF0000"/>
              </a:solidFill>
            </a:endParaRPr>
          </a:p>
          <a:p>
            <a:pPr algn="just">
              <a:lnSpc>
                <a:spcPct val="115000"/>
              </a:lnSpc>
              <a:spcAft>
                <a:spcPts val="800"/>
              </a:spcAft>
              <a:buNone/>
            </a:pPr>
            <a:r>
              <a:rPr lang="en-GB" kern="100" dirty="0">
                <a:latin typeface="Aptos" panose="020B0004020202020204" pitchFamily="34" charset="0"/>
                <a:ea typeface="Aptos" panose="020B0004020202020204" pitchFamily="34" charset="0"/>
                <a:cs typeface="Times New Roman" panose="02020603050405020304" pitchFamily="18" charset="0"/>
              </a:rPr>
              <a:t> </a:t>
            </a:r>
            <a:r>
              <a:rPr lang="en-GB" sz="4300" kern="100" dirty="0">
                <a:latin typeface="Aptos" panose="020B0004020202020204" pitchFamily="34" charset="0"/>
                <a:ea typeface="Aptos" panose="020B0004020202020204" pitchFamily="34" charset="0"/>
                <a:cs typeface="Times New Roman" panose="02020603050405020304" pitchFamily="18" charset="0"/>
              </a:rPr>
              <a:t>Microsoft Teams and remote working (2023) NHS choices. Available at: https://www.england.nhs.uk/long-read/microsoft-teams-and-remote-working/ (Accessed: 06 March 2026).</a:t>
            </a:r>
          </a:p>
          <a:p>
            <a:pPr algn="just">
              <a:lnSpc>
                <a:spcPct val="115000"/>
              </a:lnSpc>
              <a:spcAft>
                <a:spcPts val="800"/>
              </a:spcAft>
              <a:buNone/>
            </a:pPr>
            <a:r>
              <a:rPr lang="en-GB" sz="4300" kern="100" dirty="0">
                <a:latin typeface="Aptos" panose="020B0004020202020204" pitchFamily="34" charset="0"/>
                <a:ea typeface="Aptos" panose="020B0004020202020204" pitchFamily="34" charset="0"/>
                <a:cs typeface="Times New Roman" panose="02020603050405020304" pitchFamily="18" charset="0"/>
              </a:rPr>
              <a:t>Bennett, S. (2021) Collaborative working in digital healthcare environments. London: Health Tech Publishing.</a:t>
            </a:r>
          </a:p>
          <a:p>
            <a:pPr algn="just">
              <a:lnSpc>
                <a:spcPct val="115000"/>
              </a:lnSpc>
              <a:spcAft>
                <a:spcPts val="800"/>
              </a:spcAft>
              <a:buNone/>
            </a:pPr>
            <a:r>
              <a:rPr lang="en-GB" sz="4300" kern="100" dirty="0">
                <a:latin typeface="Aptos" panose="020B0004020202020204" pitchFamily="34" charset="0"/>
                <a:ea typeface="Aptos" panose="020B0004020202020204" pitchFamily="34" charset="0"/>
                <a:cs typeface="Times New Roman" panose="02020603050405020304" pitchFamily="18" charset="0"/>
              </a:rPr>
              <a:t>Duffy, J. (2022) ‘Managing digital communication overload in organisations’, Journal of Workplace Technology, 14(2), pp. 45 to 52.</a:t>
            </a:r>
          </a:p>
          <a:p>
            <a:pPr algn="just">
              <a:lnSpc>
                <a:spcPct val="115000"/>
              </a:lnSpc>
              <a:spcAft>
                <a:spcPts val="800"/>
              </a:spcAft>
              <a:buNone/>
            </a:pPr>
            <a:r>
              <a:rPr lang="en-GB" sz="4300" kern="100" dirty="0">
                <a:latin typeface="Aptos" panose="020B0004020202020204" pitchFamily="34" charset="0"/>
                <a:ea typeface="Aptos" panose="020B0004020202020204" pitchFamily="34" charset="0"/>
                <a:cs typeface="Times New Roman" panose="02020603050405020304" pitchFamily="18" charset="0"/>
              </a:rPr>
              <a:t>Microsoft (2023) What is Microsoft Teams? Available at: https://www.microsoft.com/microsoft-teams (Accessed: 2 March 2026).</a:t>
            </a:r>
          </a:p>
          <a:p>
            <a:pPr algn="just">
              <a:lnSpc>
                <a:spcPct val="115000"/>
              </a:lnSpc>
              <a:spcAft>
                <a:spcPts val="800"/>
              </a:spcAft>
              <a:buNone/>
            </a:pPr>
            <a:r>
              <a:rPr lang="en-GB" sz="4300" kern="100" dirty="0">
                <a:latin typeface="Aptos" panose="020B0004020202020204" pitchFamily="34" charset="0"/>
                <a:ea typeface="Aptos" panose="020B0004020202020204" pitchFamily="34" charset="0"/>
                <a:cs typeface="Times New Roman" panose="02020603050405020304" pitchFamily="18" charset="0"/>
              </a:rPr>
              <a:t>Mcguigan, D. (2024) </a:t>
            </a:r>
            <a:r>
              <a:rPr lang="en-GB" sz="4300" i="1" kern="100" dirty="0">
                <a:latin typeface="Aptos" panose="020B0004020202020204" pitchFamily="34" charset="0"/>
                <a:ea typeface="Aptos" panose="020B0004020202020204" pitchFamily="34" charset="0"/>
                <a:cs typeface="Times New Roman" panose="02020603050405020304" pitchFamily="18" charset="0"/>
              </a:rPr>
              <a:t>Is Microsoft 365 the key to NHS efficiency?</a:t>
            </a:r>
            <a:r>
              <a:rPr lang="en-GB" sz="4300" kern="100" dirty="0">
                <a:latin typeface="Aptos" panose="020B0004020202020204" pitchFamily="34" charset="0"/>
                <a:ea typeface="Aptos" panose="020B0004020202020204" pitchFamily="34" charset="0"/>
                <a:cs typeface="Times New Roman" panose="02020603050405020304" pitchFamily="18" charset="0"/>
              </a:rPr>
              <a:t> </a:t>
            </a:r>
            <a:r>
              <a:rPr lang="en-GB" sz="4300" i="1" kern="100" dirty="0">
                <a:latin typeface="Aptos" panose="020B0004020202020204" pitchFamily="34" charset="0"/>
                <a:ea typeface="Aptos" panose="020B0004020202020204" pitchFamily="34" charset="0"/>
                <a:cs typeface="Times New Roman" panose="02020603050405020304" pitchFamily="18" charset="0"/>
              </a:rPr>
              <a:t>Ethical Healthcare</a:t>
            </a:r>
            <a:r>
              <a:rPr lang="en-GB" sz="4300" kern="100" dirty="0">
                <a:latin typeface="Aptos" panose="020B0004020202020204" pitchFamily="34" charset="0"/>
                <a:ea typeface="Aptos" panose="020B0004020202020204" pitchFamily="34" charset="0"/>
                <a:cs typeface="Times New Roman" panose="02020603050405020304" pitchFamily="18" charset="0"/>
              </a:rPr>
              <a:t>. Available at: https://ethicalhealthcare.org.uk/2024/10/23/is-microsoft-365-the-key-to-nhs-efficiency/ (Accessed: 06 March 2026). </a:t>
            </a:r>
          </a:p>
          <a:p>
            <a:pPr algn="just">
              <a:lnSpc>
                <a:spcPct val="115000"/>
              </a:lnSpc>
              <a:spcAft>
                <a:spcPts val="800"/>
              </a:spcAft>
              <a:buNone/>
            </a:pP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lnSpc>
                <a:spcPct val="115000"/>
              </a:lnSpc>
              <a:spcAft>
                <a:spcPts val="800"/>
              </a:spcAft>
              <a:buNone/>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lnSpc>
                <a:spcPct val="115000"/>
              </a:lnSpc>
              <a:spcAft>
                <a:spcPts val="800"/>
              </a:spcAft>
              <a:buNone/>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7880033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45ECE-47E7-E882-5396-5531582C3D80}"/>
              </a:ext>
            </a:extLst>
          </p:cNvPr>
          <p:cNvSpPr>
            <a:spLocks noGrp="1"/>
          </p:cNvSpPr>
          <p:nvPr>
            <p:ph type="title"/>
          </p:nvPr>
        </p:nvSpPr>
        <p:spPr/>
        <p:txBody>
          <a:bodyPr/>
          <a:lstStyle/>
          <a:p>
            <a:endParaRPr lang="en-GB"/>
          </a:p>
        </p:txBody>
      </p:sp>
      <p:sp>
        <p:nvSpPr>
          <p:cNvPr id="4" name="TextBox 5">
            <a:extLst>
              <a:ext uri="{FF2B5EF4-FFF2-40B4-BE49-F238E27FC236}">
                <a16:creationId xmlns:a16="http://schemas.microsoft.com/office/drawing/2014/main" id="{6B3481A3-915D-E665-4F2F-88D772B391AA}"/>
              </a:ext>
            </a:extLst>
          </p:cNvPr>
          <p:cNvSpPr txBox="1">
            <a:spLocks noGrp="1"/>
          </p:cNvSpPr>
          <p:nvPr>
            <p:ph idx="1"/>
          </p:nvPr>
        </p:nvSpPr>
        <p:spPr>
          <a:xfrm>
            <a:off x="838200" y="1929384"/>
            <a:ext cx="10515600" cy="1811586"/>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buFont typeface="Arial" panose="020B0604020202020204" pitchFamily="34" charset="0"/>
              <a:buChar char="•"/>
            </a:pPr>
            <a:r>
              <a:rPr lang="en-GB" sz="2000" dirty="0">
                <a:hlinkClick r:id="rId2"/>
              </a:rPr>
              <a:t>Information Commissioner’s Office</a:t>
            </a:r>
            <a:r>
              <a:rPr lang="en-GB" sz="2000" dirty="0"/>
              <a:t> – Guide to Data Protection (UK GDPR)</a:t>
            </a:r>
          </a:p>
          <a:p>
            <a:pPr>
              <a:buFont typeface="Arial" panose="020B0604020202020204" pitchFamily="34" charset="0"/>
              <a:buChar char="•"/>
            </a:pPr>
            <a:r>
              <a:rPr lang="en-GB" sz="2000" b="1" dirty="0">
                <a:hlinkClick r:id="rId3"/>
              </a:rPr>
              <a:t>National Cyber Security Centre</a:t>
            </a:r>
            <a:r>
              <a:rPr lang="en-GB" sz="2000" b="1" dirty="0"/>
              <a:t> </a:t>
            </a:r>
            <a:r>
              <a:rPr lang="en-GB" sz="2000" dirty="0"/>
              <a:t>– Phishing and Email Security Advice</a:t>
            </a:r>
          </a:p>
          <a:p>
            <a:pPr>
              <a:buFont typeface="Arial" panose="020B0604020202020204" pitchFamily="34" charset="0"/>
              <a:buChar char="•"/>
            </a:pPr>
            <a:r>
              <a:rPr lang="en-GB" sz="2000" dirty="0">
                <a:hlinkClick r:id="rId4"/>
              </a:rPr>
              <a:t>NHS Digital</a:t>
            </a:r>
            <a:r>
              <a:rPr lang="en-GB" sz="2000" dirty="0"/>
              <a:t> – Data Security and Protection Toolkit</a:t>
            </a:r>
          </a:p>
          <a:p>
            <a:pPr>
              <a:buFont typeface="Arial" panose="020B0604020202020204" pitchFamily="34" charset="0"/>
              <a:buChar char="•"/>
            </a:pPr>
            <a:r>
              <a:rPr lang="en-GB" sz="2000" dirty="0">
                <a:hlinkClick r:id="rId5"/>
              </a:rPr>
              <a:t>UK Government</a:t>
            </a:r>
            <a:r>
              <a:rPr lang="en-GB" sz="2000" dirty="0"/>
              <a:t> – Data Protection Guidance</a:t>
            </a:r>
          </a:p>
        </p:txBody>
      </p:sp>
    </p:spTree>
    <p:extLst>
      <p:ext uri="{BB962C8B-B14F-4D97-AF65-F5344CB8AC3E}">
        <p14:creationId xmlns:p14="http://schemas.microsoft.com/office/powerpoint/2010/main" val="39376909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89986B32-E688-D3DE-E8FC-4A501402EC4D}"/>
              </a:ext>
            </a:extLst>
          </p:cNvPr>
          <p:cNvGraphicFramePr>
            <a:graphicFrameLocks noGrp="1"/>
          </p:cNvGraphicFramePr>
          <p:nvPr>
            <p:extLst>
              <p:ext uri="{D42A27DB-BD31-4B8C-83A1-F6EECF244321}">
                <p14:modId xmlns:p14="http://schemas.microsoft.com/office/powerpoint/2010/main" val="3548602228"/>
              </p:ext>
            </p:extLst>
          </p:nvPr>
        </p:nvGraphicFramePr>
        <p:xfrm>
          <a:off x="1249680" y="1729740"/>
          <a:ext cx="7876621" cy="4460581"/>
        </p:xfrm>
        <a:graphic>
          <a:graphicData uri="http://schemas.openxmlformats.org/drawingml/2006/table">
            <a:tbl>
              <a:tblPr/>
              <a:tblGrid>
                <a:gridCol w="4034087">
                  <a:extLst>
                    <a:ext uri="{9D8B030D-6E8A-4147-A177-3AD203B41FA5}">
                      <a16:colId xmlns:a16="http://schemas.microsoft.com/office/drawing/2014/main" val="3644428540"/>
                    </a:ext>
                  </a:extLst>
                </a:gridCol>
                <a:gridCol w="3842534">
                  <a:extLst>
                    <a:ext uri="{9D8B030D-6E8A-4147-A177-3AD203B41FA5}">
                      <a16:colId xmlns:a16="http://schemas.microsoft.com/office/drawing/2014/main" val="3796322250"/>
                    </a:ext>
                  </a:extLst>
                </a:gridCol>
              </a:tblGrid>
              <a:tr h="465947">
                <a:tc>
                  <a:txBody>
                    <a:bodyPr/>
                    <a:lstStyle/>
                    <a:p>
                      <a:pPr algn="l" rtl="0" fontAlgn="base">
                        <a:lnSpc>
                          <a:spcPts val="1500"/>
                        </a:lnSpc>
                        <a:buNone/>
                      </a:pPr>
                      <a:r>
                        <a:rPr lang="en-US" sz="1600" b="1" i="0" dirty="0">
                          <a:solidFill>
                            <a:srgbClr val="FFFFFF"/>
                          </a:solidFill>
                          <a:effectLst/>
                          <a:latin typeface="Calibri" panose="020F0502020204030204" pitchFamily="34" charset="0"/>
                        </a:rPr>
                        <a:t>Key Goal​</a:t>
                      </a:r>
                      <a:endParaRPr lang="en-US" sz="1600" b="1" i="0" dirty="0">
                        <a:solidFill>
                          <a:srgbClr val="FFFFFF"/>
                        </a:solidFill>
                        <a:effectLst/>
                      </a:endParaRPr>
                    </a:p>
                  </a:txBody>
                  <a:tcPr marL="63207" marR="63207" marT="31604" marB="31604">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20825" cap="flat" cmpd="sng" algn="ctr">
                      <a:solidFill>
                        <a:srgbClr val="FFFFFF"/>
                      </a:solidFill>
                      <a:prstDash val="solid"/>
                      <a:round/>
                      <a:headEnd type="none" w="med" len="med"/>
                      <a:tailEnd type="none" w="med" len="med"/>
                    </a:lnB>
                    <a:solidFill>
                      <a:srgbClr val="4F81BD"/>
                    </a:solidFill>
                  </a:tcPr>
                </a:tc>
                <a:tc>
                  <a:txBody>
                    <a:bodyPr/>
                    <a:lstStyle/>
                    <a:p>
                      <a:pPr algn="l" rtl="0" fontAlgn="base">
                        <a:lnSpc>
                          <a:spcPts val="1500"/>
                        </a:lnSpc>
                        <a:buNone/>
                      </a:pPr>
                      <a:r>
                        <a:rPr lang="en-GB" sz="1600" b="1" i="0">
                          <a:solidFill>
                            <a:srgbClr val="FFFFFF"/>
                          </a:solidFill>
                          <a:effectLst/>
                          <a:latin typeface="Calibri" panose="020F0502020204030204" pitchFamily="34" charset="0"/>
                        </a:rPr>
                        <a:t>Actions the Agency Should Take​</a:t>
                      </a:r>
                      <a:endParaRPr lang="en-GB" sz="1600" b="1" i="0">
                        <a:solidFill>
                          <a:srgbClr val="FFFFFF"/>
                        </a:solidFill>
                        <a:effectLst/>
                      </a:endParaRPr>
                    </a:p>
                  </a:txBody>
                  <a:tcPr marL="63207" marR="63207" marT="31604" marB="31604">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20825" cap="flat" cmpd="sng" algn="ctr">
                      <a:solidFill>
                        <a:srgbClr val="FFFFFF"/>
                      </a:solidFill>
                      <a:prstDash val="solid"/>
                      <a:round/>
                      <a:headEnd type="none" w="med" len="med"/>
                      <a:tailEnd type="none" w="med" len="med"/>
                    </a:lnB>
                    <a:solidFill>
                      <a:srgbClr val="4F81BD"/>
                    </a:solidFill>
                  </a:tcPr>
                </a:tc>
                <a:extLst>
                  <a:ext uri="{0D108BD9-81ED-4DB2-BD59-A6C34878D82A}">
                    <a16:rowId xmlns:a16="http://schemas.microsoft.com/office/drawing/2014/main" val="2512153131"/>
                  </a:ext>
                </a:extLst>
              </a:tr>
              <a:tr h="1221860">
                <a:tc>
                  <a:txBody>
                    <a:bodyPr/>
                    <a:lstStyle/>
                    <a:p>
                      <a:pPr algn="l" rtl="0" fontAlgn="base">
                        <a:lnSpc>
                          <a:spcPts val="1500"/>
                        </a:lnSpc>
                        <a:buNone/>
                      </a:pPr>
                      <a:r>
                        <a:rPr lang="en-US" sz="1600" b="1" i="0" dirty="0">
                          <a:solidFill>
                            <a:srgbClr val="000000"/>
                          </a:solidFill>
                          <a:effectLst/>
                          <a:latin typeface="Calibri" panose="020F0502020204030204" pitchFamily="34" charset="0"/>
                        </a:rPr>
                        <a:t>Secure Access​</a:t>
                      </a:r>
                      <a:endParaRPr lang="en-US" sz="1600" b="1" i="0" dirty="0">
                        <a:solidFill>
                          <a:srgbClr val="000000"/>
                        </a:solidFill>
                        <a:effectLst/>
                      </a:endParaRPr>
                    </a:p>
                  </a:txBody>
                  <a:tcPr marL="63207" marR="63207" marT="31604" marB="31604">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20825"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D0D8E8"/>
                    </a:solidFill>
                  </a:tcPr>
                </a:tc>
                <a:tc>
                  <a:txBody>
                    <a:bodyPr/>
                    <a:lstStyle/>
                    <a:p>
                      <a:pPr algn="l" rtl="0" fontAlgn="base">
                        <a:lnSpc>
                          <a:spcPts val="1500"/>
                        </a:lnSpc>
                        <a:buNone/>
                      </a:pPr>
                      <a:r>
                        <a:rPr lang="en-GB" sz="1600" b="0" i="0" dirty="0">
                          <a:solidFill>
                            <a:srgbClr val="000000"/>
                          </a:solidFill>
                          <a:effectLst/>
                          <a:latin typeface="Calibri" panose="020F0502020204030204" pitchFamily="34" charset="0"/>
                        </a:rPr>
                        <a:t>Use strong passwords for staff accounts​</a:t>
                      </a:r>
                      <a:endParaRPr lang="en-GB" sz="1600" b="0" i="0" dirty="0">
                        <a:solidFill>
                          <a:srgbClr val="000000"/>
                        </a:solidFill>
                        <a:effectLst/>
                      </a:endParaRPr>
                    </a:p>
                    <a:p>
                      <a:pPr algn="l" rtl="0" fontAlgn="base">
                        <a:lnSpc>
                          <a:spcPts val="1500"/>
                        </a:lnSpc>
                        <a:buNone/>
                      </a:pPr>
                      <a:r>
                        <a:rPr lang="en-GB" sz="1600" b="0" i="0" dirty="0">
                          <a:solidFill>
                            <a:srgbClr val="000000"/>
                          </a:solidFill>
                          <a:effectLst/>
                          <a:latin typeface="Calibri" panose="020F0502020204030204" pitchFamily="34" charset="0"/>
                        </a:rPr>
                        <a:t>Enable two-factor authentication​</a:t>
                      </a:r>
                      <a:endParaRPr lang="en-GB" sz="1600" b="0" i="0" dirty="0">
                        <a:solidFill>
                          <a:srgbClr val="000000"/>
                        </a:solidFill>
                        <a:effectLst/>
                      </a:endParaRPr>
                    </a:p>
                    <a:p>
                      <a:pPr algn="l" rtl="0" fontAlgn="base">
                        <a:lnSpc>
                          <a:spcPts val="1500"/>
                        </a:lnSpc>
                        <a:buNone/>
                      </a:pPr>
                      <a:r>
                        <a:rPr lang="en-GB" sz="1600" b="0" i="0" dirty="0">
                          <a:solidFill>
                            <a:srgbClr val="000000"/>
                          </a:solidFill>
                          <a:effectLst/>
                          <a:latin typeface="Calibri" panose="020F0502020204030204" pitchFamily="34" charset="0"/>
                        </a:rPr>
                        <a:t>Only authorized staff access sensitive data​</a:t>
                      </a:r>
                      <a:endParaRPr lang="en-GB" sz="1600" b="0" i="0" dirty="0">
                        <a:solidFill>
                          <a:srgbClr val="000000"/>
                        </a:solidFill>
                        <a:effectLst/>
                      </a:endParaRPr>
                    </a:p>
                    <a:p>
                      <a:pPr algn="l" rtl="0" fontAlgn="base">
                        <a:lnSpc>
                          <a:spcPts val="1500"/>
                        </a:lnSpc>
                        <a:buNone/>
                      </a:pPr>
                      <a:r>
                        <a:rPr lang="en-GB" sz="1600" b="0" i="0" dirty="0">
                          <a:solidFill>
                            <a:srgbClr val="000000"/>
                          </a:solidFill>
                          <a:effectLst/>
                          <a:latin typeface="Calibri" panose="020F0502020204030204" pitchFamily="34" charset="0"/>
                        </a:rPr>
                        <a:t>Log out of computers when not in use​</a:t>
                      </a:r>
                      <a:endParaRPr lang="en-GB" sz="1600" b="0" i="0" dirty="0">
                        <a:solidFill>
                          <a:srgbClr val="000000"/>
                        </a:solidFill>
                        <a:effectLst/>
                      </a:endParaRPr>
                    </a:p>
                  </a:txBody>
                  <a:tcPr marL="63207" marR="63207" marT="31604" marB="31604">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20825"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D0D8E8"/>
                    </a:solidFill>
                  </a:tcPr>
                </a:tc>
                <a:extLst>
                  <a:ext uri="{0D108BD9-81ED-4DB2-BD59-A6C34878D82A}">
                    <a16:rowId xmlns:a16="http://schemas.microsoft.com/office/drawing/2014/main" val="1115639447"/>
                  </a:ext>
                </a:extLst>
              </a:tr>
              <a:tr h="880133">
                <a:tc>
                  <a:txBody>
                    <a:bodyPr/>
                    <a:lstStyle/>
                    <a:p>
                      <a:pPr algn="l" rtl="0" fontAlgn="base">
                        <a:lnSpc>
                          <a:spcPts val="1500"/>
                        </a:lnSpc>
                        <a:buNone/>
                      </a:pPr>
                      <a:r>
                        <a:rPr lang="en-US" sz="1600" b="1" i="0" dirty="0">
                          <a:solidFill>
                            <a:srgbClr val="000000"/>
                          </a:solidFill>
                          <a:effectLst/>
                          <a:latin typeface="Calibri" panose="020F0502020204030204" pitchFamily="34" charset="0"/>
                        </a:rPr>
                        <a:t>Email Awareness​</a:t>
                      </a:r>
                      <a:endParaRPr lang="en-US" sz="1600" b="1" i="0" dirty="0">
                        <a:solidFill>
                          <a:srgbClr val="000000"/>
                        </a:solidFill>
                        <a:effectLst/>
                      </a:endParaRPr>
                    </a:p>
                  </a:txBody>
                  <a:tcPr marL="63207" marR="63207" marT="31604" marB="31604">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E9EDF4"/>
                    </a:solidFill>
                  </a:tcPr>
                </a:tc>
                <a:tc>
                  <a:txBody>
                    <a:bodyPr/>
                    <a:lstStyle/>
                    <a:p>
                      <a:pPr algn="l" rtl="0" fontAlgn="base">
                        <a:lnSpc>
                          <a:spcPts val="1500"/>
                        </a:lnSpc>
                        <a:buNone/>
                      </a:pPr>
                      <a:r>
                        <a:rPr lang="en-GB" sz="1600" b="0" i="0" dirty="0">
                          <a:solidFill>
                            <a:srgbClr val="000000"/>
                          </a:solidFill>
                          <a:effectLst/>
                          <a:latin typeface="Calibri" panose="020F0502020204030204" pitchFamily="34" charset="0"/>
                        </a:rPr>
                        <a:t>Train staff to recognise phishing emails​</a:t>
                      </a:r>
                      <a:endParaRPr lang="en-GB" sz="1600" b="0" i="0" dirty="0">
                        <a:solidFill>
                          <a:srgbClr val="000000"/>
                        </a:solidFill>
                        <a:effectLst/>
                      </a:endParaRPr>
                    </a:p>
                    <a:p>
                      <a:pPr algn="l" rtl="0" fontAlgn="base">
                        <a:lnSpc>
                          <a:spcPts val="1500"/>
                        </a:lnSpc>
                        <a:buNone/>
                      </a:pPr>
                      <a:r>
                        <a:rPr lang="en-GB" sz="1600" b="0" i="0" dirty="0">
                          <a:solidFill>
                            <a:srgbClr val="000000"/>
                          </a:solidFill>
                          <a:effectLst/>
                          <a:latin typeface="Calibri" panose="020F0502020204030204" pitchFamily="34" charset="0"/>
                        </a:rPr>
                        <a:t>Do not click unknown links or attachments​</a:t>
                      </a:r>
                      <a:endParaRPr lang="en-GB" sz="1600" b="0" i="0" dirty="0">
                        <a:solidFill>
                          <a:srgbClr val="000000"/>
                        </a:solidFill>
                        <a:effectLst/>
                      </a:endParaRPr>
                    </a:p>
                    <a:p>
                      <a:pPr algn="l" rtl="0" fontAlgn="base">
                        <a:lnSpc>
                          <a:spcPts val="1500"/>
                        </a:lnSpc>
                        <a:buNone/>
                      </a:pPr>
                      <a:r>
                        <a:rPr lang="en-GB" sz="1600" b="0" i="0" dirty="0">
                          <a:solidFill>
                            <a:srgbClr val="000000"/>
                          </a:solidFill>
                          <a:effectLst/>
                          <a:latin typeface="Calibri" panose="020F0502020204030204" pitchFamily="34" charset="0"/>
                        </a:rPr>
                        <a:t>Report suspicious emails to IT​</a:t>
                      </a:r>
                      <a:endParaRPr lang="en-GB" sz="1600" b="0" i="0" dirty="0">
                        <a:solidFill>
                          <a:srgbClr val="000000"/>
                        </a:solidFill>
                        <a:effectLst/>
                      </a:endParaRPr>
                    </a:p>
                    <a:p>
                      <a:pPr algn="l" rtl="0" fontAlgn="base">
                        <a:lnSpc>
                          <a:spcPts val="1500"/>
                        </a:lnSpc>
                        <a:buNone/>
                      </a:pPr>
                      <a:r>
                        <a:rPr lang="en-GB" sz="1600" b="0" i="0" dirty="0">
                          <a:solidFill>
                            <a:srgbClr val="000000"/>
                          </a:solidFill>
                          <a:effectLst/>
                          <a:latin typeface="Calibri" panose="020F0502020204030204" pitchFamily="34" charset="0"/>
                        </a:rPr>
                        <a:t>Use spam filters​</a:t>
                      </a:r>
                      <a:endParaRPr lang="en-GB" sz="1600" b="0" i="0" dirty="0">
                        <a:solidFill>
                          <a:srgbClr val="000000"/>
                        </a:solidFill>
                        <a:effectLst/>
                      </a:endParaRPr>
                    </a:p>
                  </a:txBody>
                  <a:tcPr marL="63207" marR="63207" marT="31604" marB="31604">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E9EDF4"/>
                    </a:solidFill>
                  </a:tcPr>
                </a:tc>
                <a:extLst>
                  <a:ext uri="{0D108BD9-81ED-4DB2-BD59-A6C34878D82A}">
                    <a16:rowId xmlns:a16="http://schemas.microsoft.com/office/drawing/2014/main" val="1656454995"/>
                  </a:ext>
                </a:extLst>
              </a:tr>
              <a:tr h="830580">
                <a:tc>
                  <a:txBody>
                    <a:bodyPr/>
                    <a:lstStyle/>
                    <a:p>
                      <a:pPr algn="l" rtl="0" fontAlgn="base">
                        <a:lnSpc>
                          <a:spcPts val="1500"/>
                        </a:lnSpc>
                        <a:buNone/>
                      </a:pPr>
                      <a:r>
                        <a:rPr lang="en-US" sz="1600" b="1" i="0" dirty="0">
                          <a:solidFill>
                            <a:srgbClr val="000000"/>
                          </a:solidFill>
                          <a:effectLst/>
                          <a:latin typeface="Calibri" panose="020F0502020204030204" pitchFamily="34" charset="0"/>
                        </a:rPr>
                        <a:t>Data</a:t>
                      </a:r>
                      <a:r>
                        <a:rPr lang="en-US" sz="1600" b="0" i="0" dirty="0">
                          <a:solidFill>
                            <a:srgbClr val="000000"/>
                          </a:solidFill>
                          <a:effectLst/>
                          <a:latin typeface="Calibri" panose="020F0502020204030204" pitchFamily="34" charset="0"/>
                        </a:rPr>
                        <a:t> </a:t>
                      </a:r>
                      <a:r>
                        <a:rPr lang="en-US" sz="1600" b="1" i="0" dirty="0">
                          <a:solidFill>
                            <a:srgbClr val="000000"/>
                          </a:solidFill>
                          <a:effectLst/>
                          <a:latin typeface="Calibri" panose="020F0502020204030204" pitchFamily="34" charset="0"/>
                        </a:rPr>
                        <a:t>Management</a:t>
                      </a:r>
                      <a:r>
                        <a:rPr lang="en-US" sz="1600" b="0" i="0" dirty="0">
                          <a:solidFill>
                            <a:srgbClr val="000000"/>
                          </a:solidFill>
                          <a:effectLst/>
                          <a:latin typeface="Calibri" panose="020F0502020204030204" pitchFamily="34" charset="0"/>
                        </a:rPr>
                        <a:t>​</a:t>
                      </a:r>
                      <a:endParaRPr lang="en-US" sz="1600" b="0" i="0" dirty="0">
                        <a:solidFill>
                          <a:srgbClr val="000000"/>
                        </a:solidFill>
                        <a:effectLst/>
                      </a:endParaRPr>
                    </a:p>
                  </a:txBody>
                  <a:tcPr marL="63207" marR="63207" marT="31604" marB="31604">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D0D8E8"/>
                    </a:solidFill>
                  </a:tcPr>
                </a:tc>
                <a:tc>
                  <a:txBody>
                    <a:bodyPr/>
                    <a:lstStyle/>
                    <a:p>
                      <a:pPr algn="l" rtl="0" fontAlgn="base">
                        <a:lnSpc>
                          <a:spcPts val="1500"/>
                        </a:lnSpc>
                        <a:buNone/>
                      </a:pPr>
                      <a:r>
                        <a:rPr lang="en-GB" sz="1600" b="0" i="0" dirty="0">
                          <a:solidFill>
                            <a:srgbClr val="000000"/>
                          </a:solidFill>
                          <a:effectLst/>
                          <a:latin typeface="Calibri" panose="020F0502020204030204" pitchFamily="34" charset="0"/>
                        </a:rPr>
                        <a:t>Store data in secure encrypted systems​</a:t>
                      </a:r>
                      <a:endParaRPr lang="en-GB" sz="1600" b="0" i="0" dirty="0">
                        <a:solidFill>
                          <a:srgbClr val="000000"/>
                        </a:solidFill>
                        <a:effectLst/>
                      </a:endParaRPr>
                    </a:p>
                    <a:p>
                      <a:pPr algn="l" rtl="0" fontAlgn="base">
                        <a:lnSpc>
                          <a:spcPts val="1500"/>
                        </a:lnSpc>
                        <a:buNone/>
                      </a:pPr>
                      <a:r>
                        <a:rPr lang="en-GB" sz="1600" b="0" i="0" dirty="0">
                          <a:solidFill>
                            <a:srgbClr val="000000"/>
                          </a:solidFill>
                          <a:effectLst/>
                          <a:latin typeface="Calibri" panose="020F0502020204030204" pitchFamily="34" charset="0"/>
                        </a:rPr>
                        <a:t>Back up important, information regularly​</a:t>
                      </a:r>
                      <a:endParaRPr lang="en-GB" sz="1600" b="0" i="0" dirty="0">
                        <a:solidFill>
                          <a:srgbClr val="000000"/>
                        </a:solidFill>
                        <a:effectLst/>
                      </a:endParaRPr>
                    </a:p>
                    <a:p>
                      <a:pPr algn="l" rtl="0" fontAlgn="base">
                        <a:lnSpc>
                          <a:spcPts val="1500"/>
                        </a:lnSpc>
                        <a:buNone/>
                      </a:pPr>
                      <a:r>
                        <a:rPr lang="en-GB" sz="1600" b="0" i="0" dirty="0">
                          <a:solidFill>
                            <a:srgbClr val="000000"/>
                          </a:solidFill>
                          <a:effectLst/>
                          <a:latin typeface="Calibri" panose="020F0502020204030204" pitchFamily="34" charset="0"/>
                        </a:rPr>
                        <a:t>Delete data that is no longer needed​</a:t>
                      </a:r>
                      <a:endParaRPr lang="en-GB" sz="1600" b="0" i="0" dirty="0">
                        <a:solidFill>
                          <a:srgbClr val="000000"/>
                        </a:solidFill>
                        <a:effectLst/>
                      </a:endParaRPr>
                    </a:p>
                    <a:p>
                      <a:pPr algn="l" rtl="0" fontAlgn="base">
                        <a:lnSpc>
                          <a:spcPts val="1500"/>
                        </a:lnSpc>
                        <a:buNone/>
                      </a:pPr>
                      <a:r>
                        <a:rPr lang="en-GB" sz="1600" b="0" i="0" dirty="0">
                          <a:solidFill>
                            <a:srgbClr val="000000"/>
                          </a:solidFill>
                          <a:effectLst/>
                          <a:latin typeface="Calibri" panose="020F0502020204030204" pitchFamily="34" charset="0"/>
                        </a:rPr>
                        <a:t>Keep files organized and password protected​</a:t>
                      </a:r>
                      <a:endParaRPr lang="en-GB" sz="1600" b="0" i="0" dirty="0">
                        <a:solidFill>
                          <a:srgbClr val="000000"/>
                        </a:solidFill>
                        <a:effectLst/>
                      </a:endParaRPr>
                    </a:p>
                  </a:txBody>
                  <a:tcPr marL="63207" marR="63207" marT="31604" marB="31604">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D0D8E8"/>
                    </a:solidFill>
                  </a:tcPr>
                </a:tc>
                <a:extLst>
                  <a:ext uri="{0D108BD9-81ED-4DB2-BD59-A6C34878D82A}">
                    <a16:rowId xmlns:a16="http://schemas.microsoft.com/office/drawing/2014/main" val="1068139369"/>
                  </a:ext>
                </a:extLst>
              </a:tr>
              <a:tr h="1061908">
                <a:tc>
                  <a:txBody>
                    <a:bodyPr/>
                    <a:lstStyle/>
                    <a:p>
                      <a:pPr algn="l" rtl="0" fontAlgn="base">
                        <a:lnSpc>
                          <a:spcPts val="1500"/>
                        </a:lnSpc>
                        <a:buNone/>
                      </a:pPr>
                      <a:r>
                        <a:rPr lang="en-US" sz="1600" b="1" i="0" dirty="0">
                          <a:solidFill>
                            <a:srgbClr val="000000"/>
                          </a:solidFill>
                          <a:effectLst/>
                          <a:latin typeface="Calibri" panose="020F0502020204030204" pitchFamily="34" charset="0"/>
                        </a:rPr>
                        <a:t>Confidentiality</a:t>
                      </a:r>
                      <a:r>
                        <a:rPr lang="en-US" sz="1600" b="0" i="0" dirty="0">
                          <a:solidFill>
                            <a:srgbClr val="000000"/>
                          </a:solidFill>
                          <a:effectLst/>
                          <a:latin typeface="Calibri" panose="020F0502020204030204" pitchFamily="34" charset="0"/>
                        </a:rPr>
                        <a:t> </a:t>
                      </a:r>
                      <a:r>
                        <a:rPr lang="en-US" sz="1600" b="1" i="0" dirty="0">
                          <a:solidFill>
                            <a:srgbClr val="000000"/>
                          </a:solidFill>
                          <a:effectLst/>
                          <a:latin typeface="Calibri" panose="020F0502020204030204" pitchFamily="34" charset="0"/>
                        </a:rPr>
                        <a:t>and</a:t>
                      </a:r>
                      <a:r>
                        <a:rPr lang="en-US" sz="1600" b="0" i="0" dirty="0">
                          <a:solidFill>
                            <a:srgbClr val="000000"/>
                          </a:solidFill>
                          <a:effectLst/>
                          <a:latin typeface="Calibri" panose="020F0502020204030204" pitchFamily="34" charset="0"/>
                        </a:rPr>
                        <a:t> </a:t>
                      </a:r>
                      <a:r>
                        <a:rPr lang="en-US" sz="1600" b="1" i="0" dirty="0">
                          <a:solidFill>
                            <a:srgbClr val="000000"/>
                          </a:solidFill>
                          <a:effectLst/>
                          <a:latin typeface="Calibri" panose="020F0502020204030204" pitchFamily="34" charset="0"/>
                        </a:rPr>
                        <a:t>Compliance</a:t>
                      </a:r>
                      <a:r>
                        <a:rPr lang="en-US" sz="1600" b="0" i="0" dirty="0">
                          <a:solidFill>
                            <a:srgbClr val="000000"/>
                          </a:solidFill>
                          <a:effectLst/>
                          <a:latin typeface="Calibri" panose="020F0502020204030204" pitchFamily="34" charset="0"/>
                        </a:rPr>
                        <a:t>​</a:t>
                      </a:r>
                      <a:endParaRPr lang="en-US" sz="1600" b="0" i="0" dirty="0">
                        <a:solidFill>
                          <a:srgbClr val="000000"/>
                        </a:solidFill>
                        <a:effectLst/>
                      </a:endParaRPr>
                    </a:p>
                  </a:txBody>
                  <a:tcPr marL="63207" marR="63207" marT="31604" marB="31604">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E9EDF4"/>
                    </a:solidFill>
                  </a:tcPr>
                </a:tc>
                <a:tc>
                  <a:txBody>
                    <a:bodyPr/>
                    <a:lstStyle/>
                    <a:p>
                      <a:pPr algn="l" rtl="0" fontAlgn="base">
                        <a:lnSpc>
                          <a:spcPts val="1500"/>
                        </a:lnSpc>
                        <a:buNone/>
                      </a:pPr>
                      <a:r>
                        <a:rPr lang="en-GB" sz="1600" b="0" i="0" dirty="0">
                          <a:solidFill>
                            <a:srgbClr val="000000"/>
                          </a:solidFill>
                          <a:effectLst/>
                          <a:latin typeface="Calibri" panose="020F0502020204030204" pitchFamily="34" charset="0"/>
                        </a:rPr>
                        <a:t>Follow data protection laws and policies​</a:t>
                      </a:r>
                      <a:endParaRPr lang="en-GB" sz="1600" b="0" i="0" dirty="0">
                        <a:solidFill>
                          <a:srgbClr val="000000"/>
                        </a:solidFill>
                        <a:effectLst/>
                      </a:endParaRPr>
                    </a:p>
                    <a:p>
                      <a:pPr algn="l" rtl="0" fontAlgn="base">
                        <a:lnSpc>
                          <a:spcPts val="1500"/>
                        </a:lnSpc>
                        <a:buNone/>
                      </a:pPr>
                      <a:r>
                        <a:rPr lang="en-GB" sz="1600" b="0" i="0" dirty="0">
                          <a:solidFill>
                            <a:srgbClr val="000000"/>
                          </a:solidFill>
                          <a:effectLst/>
                          <a:latin typeface="Calibri" panose="020F0502020204030204" pitchFamily="34" charset="0"/>
                        </a:rPr>
                        <a:t>Keep service users’ information confidential​</a:t>
                      </a:r>
                      <a:endParaRPr lang="en-GB" sz="1600" b="0" i="0" dirty="0">
                        <a:solidFill>
                          <a:srgbClr val="000000"/>
                        </a:solidFill>
                        <a:effectLst/>
                      </a:endParaRPr>
                    </a:p>
                    <a:p>
                      <a:pPr algn="l" rtl="0" fontAlgn="base">
                        <a:lnSpc>
                          <a:spcPts val="1500"/>
                        </a:lnSpc>
                        <a:buNone/>
                      </a:pPr>
                      <a:r>
                        <a:rPr lang="en-GB" sz="1600" b="0" i="0" dirty="0">
                          <a:solidFill>
                            <a:srgbClr val="000000"/>
                          </a:solidFill>
                          <a:effectLst/>
                          <a:latin typeface="Calibri" panose="020F0502020204030204" pitchFamily="34" charset="0"/>
                        </a:rPr>
                        <a:t>Only share information with authorized professionals​</a:t>
                      </a:r>
                      <a:endParaRPr lang="en-GB" sz="1600" b="0" i="0" dirty="0">
                        <a:solidFill>
                          <a:srgbClr val="000000"/>
                        </a:solidFill>
                        <a:effectLst/>
                      </a:endParaRPr>
                    </a:p>
                    <a:p>
                      <a:pPr algn="l" rtl="0" fontAlgn="base">
                        <a:lnSpc>
                          <a:spcPts val="1500"/>
                        </a:lnSpc>
                        <a:buNone/>
                      </a:pPr>
                      <a:r>
                        <a:rPr lang="en-GB" sz="1600" b="0" i="0" dirty="0">
                          <a:solidFill>
                            <a:srgbClr val="000000"/>
                          </a:solidFill>
                          <a:effectLst/>
                          <a:latin typeface="Calibri" panose="020F0502020204030204" pitchFamily="34" charset="0"/>
                        </a:rPr>
                        <a:t>Provide staff training on confidentiality​</a:t>
                      </a:r>
                      <a:endParaRPr lang="en-GB" sz="1600" b="0" i="0" dirty="0">
                        <a:solidFill>
                          <a:srgbClr val="000000"/>
                        </a:solidFill>
                        <a:effectLst/>
                      </a:endParaRPr>
                    </a:p>
                  </a:txBody>
                  <a:tcPr marL="63207" marR="63207" marT="31604" marB="31604">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E9EDF4"/>
                    </a:solidFill>
                  </a:tcPr>
                </a:tc>
                <a:extLst>
                  <a:ext uri="{0D108BD9-81ED-4DB2-BD59-A6C34878D82A}">
                    <a16:rowId xmlns:a16="http://schemas.microsoft.com/office/drawing/2014/main" val="1588411743"/>
                  </a:ext>
                </a:extLst>
              </a:tr>
            </a:tbl>
          </a:graphicData>
        </a:graphic>
      </p:graphicFrame>
    </p:spTree>
    <p:extLst>
      <p:ext uri="{BB962C8B-B14F-4D97-AF65-F5344CB8AC3E}">
        <p14:creationId xmlns:p14="http://schemas.microsoft.com/office/powerpoint/2010/main" val="3094361008"/>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otalTime>3441</TotalTime>
  <Words>894</Words>
  <Application>Microsoft Office PowerPoint</Application>
  <PresentationFormat>Widescreen</PresentationFormat>
  <Paragraphs>103</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Arial</vt:lpstr>
      <vt:lpstr>Calibri</vt:lpstr>
      <vt:lpstr>The Hand Bold</vt:lpstr>
      <vt:lpstr>The Serif Hand Black</vt:lpstr>
      <vt:lpstr>SketchyVTI</vt:lpstr>
      <vt:lpstr>Digital Skills and Research Method LCHS4007</vt:lpstr>
      <vt:lpstr>GROUP 4 PRESENTATION   </vt:lpstr>
      <vt:lpstr>Acknowledgement of the use of AI</vt:lpstr>
      <vt:lpstr>Content</vt:lpstr>
      <vt:lpstr>Group Member 1: Introduction</vt:lpstr>
      <vt:lpstr>PowerPoint Presentation</vt:lpstr>
      <vt:lpstr>Benefits and limitation</vt:lpstr>
      <vt:lpstr>Advantages and limitation of using teams</vt:lpstr>
      <vt:lpstr>Group Member 3: Digital safety action plan</vt:lpstr>
      <vt:lpstr>conclusion</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 LCHS4007</dc:title>
  <dc:creator>Kwame Assa-Agyei</dc:creator>
  <cp:lastModifiedBy>Prince Conteh</cp:lastModifiedBy>
  <cp:revision>8</cp:revision>
  <dcterms:created xsi:type="dcterms:W3CDTF">2026-03-02T15:07:48Z</dcterms:created>
  <dcterms:modified xsi:type="dcterms:W3CDTF">2026-03-14T17:27:03Z</dcterms:modified>
</cp:coreProperties>
</file>