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257" r:id="rId6"/>
    <p:sldId id="259" r:id="rId7"/>
    <p:sldId id="260" r:id="rId8"/>
    <p:sldId id="261" r:id="rId9"/>
    <p:sldId id="262" r:id="rId10"/>
    <p:sldId id="278"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5" d="100"/>
          <a:sy n="105" d="100"/>
        </p:scale>
        <p:origin x="1188" y="10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25/09/2017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394B5-B766-49B3-B28D-8C9742D89BC2}" type="datetimeFigureOut">
              <a:rPr lang="en-GB" smtClean="0"/>
              <a:t>25/09/2017</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7DB7A-1335-4F65-ACD9-92464B093211}" type="slidenum">
              <a:rPr lang="en-GB" smtClean="0"/>
              <a:t>‹#›</a:t>
            </a:fld>
            <a:endParaRPr lang="en-GB"/>
          </a:p>
        </p:txBody>
      </p:sp>
    </p:spTree>
    <p:extLst>
      <p:ext uri="{BB962C8B-B14F-4D97-AF65-F5344CB8AC3E}">
        <p14:creationId xmlns:p14="http://schemas.microsoft.com/office/powerpoint/2010/main" val="669805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25/09/2017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25/09/2017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25/09/2017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25/09/2017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25/09/2017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25/09/2017</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Divider Slide (Wht Bckgrnd)">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0"/>
            <a:ext cx="9142413"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userDrawn="1"/>
        </p:nvPicPr>
        <p:blipFill>
          <a:blip r:embed="rId3">
            <a:extLst>
              <a:ext uri="{28A0092B-C50C-407E-A947-70E740481C1C}">
                <a14:useLocalDpi xmlns:a14="http://schemas.microsoft.com/office/drawing/2010/main" val="0"/>
              </a:ext>
            </a:extLst>
          </a:blip>
          <a:srcRect t="14635"/>
          <a:stretch>
            <a:fillRect/>
          </a:stretch>
        </p:blipFill>
        <p:spPr bwMode="auto">
          <a:xfrm>
            <a:off x="0" y="6369050"/>
            <a:ext cx="9144000" cy="488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 name="Title 1"/>
          <p:cNvSpPr>
            <a:spLocks noGrp="1"/>
          </p:cNvSpPr>
          <p:nvPr>
            <p:ph type="title"/>
          </p:nvPr>
        </p:nvSpPr>
        <p:spPr>
          <a:xfrm>
            <a:off x="503238" y="512044"/>
            <a:ext cx="5590964" cy="404768"/>
          </a:xfrm>
        </p:spPr>
        <p:txBody>
          <a:bodyPr/>
          <a:lstStyle>
            <a:lvl1pPr>
              <a:defRPr>
                <a:solidFill>
                  <a:srgbClr val="032977"/>
                </a:solidFill>
              </a:defRPr>
            </a:lvl1pPr>
          </a:lstStyle>
          <a:p>
            <a:r>
              <a:rPr lang="en-US" smtClean="0"/>
              <a:t>Click to edit Master title style</a:t>
            </a:r>
            <a:endParaRPr lang="en-GB" dirty="0"/>
          </a:p>
        </p:txBody>
      </p:sp>
      <p:sp>
        <p:nvSpPr>
          <p:cNvPr id="18" name="Text Placeholder 8"/>
          <p:cNvSpPr>
            <a:spLocks noGrp="1"/>
          </p:cNvSpPr>
          <p:nvPr>
            <p:ph type="body" sz="quarter" idx="19"/>
          </p:nvPr>
        </p:nvSpPr>
        <p:spPr>
          <a:xfrm>
            <a:off x="503549" y="945480"/>
            <a:ext cx="5220580" cy="395288"/>
          </a:xfrm>
        </p:spPr>
        <p:txBody>
          <a:bodyPr/>
          <a:lstStyle>
            <a:lvl1pPr marL="0" indent="0">
              <a:buNone/>
              <a:defRPr>
                <a:solidFill>
                  <a:srgbClr val="032977"/>
                </a:solidFill>
              </a:defRPr>
            </a:lvl1pPr>
            <a:lvl2pPr marL="0" indent="0">
              <a:buNone/>
              <a:defRPr/>
            </a:lvl2pPr>
            <a:lvl3pPr marL="0" indent="0">
              <a:buNone/>
              <a:defRPr/>
            </a:lvl3pPr>
            <a:lvl4pPr marL="0" indent="0">
              <a:buNone/>
              <a:defRPr/>
            </a:lvl4pPr>
            <a:lvl5pPr marL="0" indent="0">
              <a:buNone/>
              <a:defRPr/>
            </a:lvl5pPr>
          </a:lstStyle>
          <a:p>
            <a:pPr lvl="0"/>
            <a:r>
              <a:rPr lang="en-US" smtClean="0"/>
              <a:t>Click to edit Master text styles</a:t>
            </a:r>
          </a:p>
        </p:txBody>
      </p:sp>
      <p:sp>
        <p:nvSpPr>
          <p:cNvPr id="22" name="Picture Placeholder 15"/>
          <p:cNvSpPr>
            <a:spLocks noGrp="1"/>
          </p:cNvSpPr>
          <p:nvPr>
            <p:ph type="pic" sz="quarter" idx="17"/>
          </p:nvPr>
        </p:nvSpPr>
        <p:spPr>
          <a:xfrm>
            <a:off x="503548" y="6345368"/>
            <a:ext cx="1080000" cy="396000"/>
          </a:xfrm>
        </p:spPr>
        <p:txBody>
          <a:bodyPr>
            <a:noAutofit/>
          </a:bodyPr>
          <a:lstStyle>
            <a:lvl1pPr marL="0" indent="0">
              <a:buNone/>
              <a:defRPr sz="1600"/>
            </a:lvl1pPr>
          </a:lstStyle>
          <a:p>
            <a:pPr lvl="0"/>
            <a:r>
              <a:rPr lang="en-US" noProof="0" smtClean="0"/>
              <a:t>Click icon to add picture</a:t>
            </a:r>
            <a:endParaRPr lang="en-GB" noProof="0" dirty="0"/>
          </a:p>
        </p:txBody>
      </p:sp>
      <p:sp>
        <p:nvSpPr>
          <p:cNvPr id="23" name="Picture Placeholder 15"/>
          <p:cNvSpPr>
            <a:spLocks noGrp="1"/>
          </p:cNvSpPr>
          <p:nvPr>
            <p:ph type="pic" sz="quarter" idx="18"/>
          </p:nvPr>
        </p:nvSpPr>
        <p:spPr>
          <a:xfrm>
            <a:off x="1871820" y="6345368"/>
            <a:ext cx="1080000" cy="396000"/>
          </a:xfrm>
        </p:spPr>
        <p:txBody>
          <a:bodyPr>
            <a:noAutofit/>
          </a:bodyPr>
          <a:lstStyle>
            <a:lvl1pPr marL="0" indent="0">
              <a:buNone/>
              <a:defRPr sz="1600"/>
            </a:lvl1pPr>
          </a:lstStyle>
          <a:p>
            <a:pPr lvl="0"/>
            <a:r>
              <a:rPr lang="en-US" noProof="0" smtClean="0"/>
              <a:t>Click icon to add picture</a:t>
            </a:r>
            <a:endParaRPr lang="en-GB" noProof="0" dirty="0"/>
          </a:p>
        </p:txBody>
      </p:sp>
      <p:sp>
        <p:nvSpPr>
          <p:cNvPr id="24" name="Picture Placeholder 8"/>
          <p:cNvSpPr>
            <a:spLocks noGrp="1"/>
          </p:cNvSpPr>
          <p:nvPr>
            <p:ph type="pic" sz="quarter" idx="20"/>
          </p:nvPr>
        </p:nvSpPr>
        <p:spPr>
          <a:xfrm>
            <a:off x="3734890" y="1628800"/>
            <a:ext cx="5408095" cy="4638310"/>
          </a:xfrm>
          <a:custGeom>
            <a:avLst/>
            <a:gdLst>
              <a:gd name="connsiteX0" fmla="*/ 0 w 2016224"/>
              <a:gd name="connsiteY0" fmla="*/ 1008112 h 2016224"/>
              <a:gd name="connsiteX1" fmla="*/ 1008112 w 2016224"/>
              <a:gd name="connsiteY1" fmla="*/ 0 h 2016224"/>
              <a:gd name="connsiteX2" fmla="*/ 2016224 w 2016224"/>
              <a:gd name="connsiteY2" fmla="*/ 1008112 h 2016224"/>
              <a:gd name="connsiteX3" fmla="*/ 1008112 w 2016224"/>
              <a:gd name="connsiteY3" fmla="*/ 2016224 h 2016224"/>
              <a:gd name="connsiteX4" fmla="*/ 0 w 2016224"/>
              <a:gd name="connsiteY4" fmla="*/ 1008112 h 2016224"/>
              <a:gd name="connsiteX0" fmla="*/ 4399 w 2020623"/>
              <a:gd name="connsiteY0" fmla="*/ 1541512 h 2549624"/>
              <a:gd name="connsiteX1" fmla="*/ 1355411 w 2020623"/>
              <a:gd name="connsiteY1" fmla="*/ 0 h 2549624"/>
              <a:gd name="connsiteX2" fmla="*/ 2020623 w 2020623"/>
              <a:gd name="connsiteY2" fmla="*/ 1541512 h 2549624"/>
              <a:gd name="connsiteX3" fmla="*/ 1012511 w 2020623"/>
              <a:gd name="connsiteY3" fmla="*/ 2549624 h 2549624"/>
              <a:gd name="connsiteX4" fmla="*/ 4399 w 2020623"/>
              <a:gd name="connsiteY4" fmla="*/ 1541512 h 2549624"/>
              <a:gd name="connsiteX0" fmla="*/ 932 w 4246488"/>
              <a:gd name="connsiteY0" fmla="*/ 3257702 h 3378198"/>
              <a:gd name="connsiteX1" fmla="*/ 3580794 w 4246488"/>
              <a:gd name="connsiteY1" fmla="*/ 39790 h 3378198"/>
              <a:gd name="connsiteX2" fmla="*/ 4246006 w 4246488"/>
              <a:gd name="connsiteY2" fmla="*/ 1581302 h 3378198"/>
              <a:gd name="connsiteX3" fmla="*/ 3237894 w 4246488"/>
              <a:gd name="connsiteY3" fmla="*/ 2589414 h 3378198"/>
              <a:gd name="connsiteX4" fmla="*/ 932 w 4246488"/>
              <a:gd name="connsiteY4" fmla="*/ 3257702 h 3378198"/>
              <a:gd name="connsiteX0" fmla="*/ 14661 w 4921720"/>
              <a:gd name="connsiteY0" fmla="*/ 4411721 h 4609806"/>
              <a:gd name="connsiteX1" fmla="*/ 4689898 w 4921720"/>
              <a:gd name="connsiteY1" fmla="*/ 22234 h 4609806"/>
              <a:gd name="connsiteX2" fmla="*/ 4259735 w 4921720"/>
              <a:gd name="connsiteY2" fmla="*/ 2735321 h 4609806"/>
              <a:gd name="connsiteX3" fmla="*/ 3251623 w 4921720"/>
              <a:gd name="connsiteY3" fmla="*/ 3743433 h 4609806"/>
              <a:gd name="connsiteX4" fmla="*/ 14661 w 4921720"/>
              <a:gd name="connsiteY4" fmla="*/ 4411721 h 4609806"/>
              <a:gd name="connsiteX0" fmla="*/ 14661 w 4957429"/>
              <a:gd name="connsiteY0" fmla="*/ 4404495 h 4602580"/>
              <a:gd name="connsiteX1" fmla="*/ 4689898 w 4957429"/>
              <a:gd name="connsiteY1" fmla="*/ 15008 h 4602580"/>
              <a:gd name="connsiteX2" fmla="*/ 4259735 w 4957429"/>
              <a:gd name="connsiteY2" fmla="*/ 2728095 h 4602580"/>
              <a:gd name="connsiteX3" fmla="*/ 3251623 w 4957429"/>
              <a:gd name="connsiteY3" fmla="*/ 3736207 h 4602580"/>
              <a:gd name="connsiteX4" fmla="*/ 14661 w 4957429"/>
              <a:gd name="connsiteY4" fmla="*/ 4404495 h 4602580"/>
              <a:gd name="connsiteX0" fmla="*/ 64533 w 5007301"/>
              <a:gd name="connsiteY0" fmla="*/ 4404627 h 4618299"/>
              <a:gd name="connsiteX1" fmla="*/ 4739770 w 5007301"/>
              <a:gd name="connsiteY1" fmla="*/ 15140 h 4618299"/>
              <a:gd name="connsiteX2" fmla="*/ 4309607 w 5007301"/>
              <a:gd name="connsiteY2" fmla="*/ 2728227 h 4618299"/>
              <a:gd name="connsiteX3" fmla="*/ 3301495 w 5007301"/>
              <a:gd name="connsiteY3" fmla="*/ 3736339 h 4618299"/>
              <a:gd name="connsiteX4" fmla="*/ 64533 w 5007301"/>
              <a:gd name="connsiteY4" fmla="*/ 4404627 h 4618299"/>
              <a:gd name="connsiteX0" fmla="*/ 64380 w 4879805"/>
              <a:gd name="connsiteY0" fmla="*/ 4558150 h 4756446"/>
              <a:gd name="connsiteX1" fmla="*/ 4653892 w 4879805"/>
              <a:gd name="connsiteY1" fmla="*/ 25788 h 4756446"/>
              <a:gd name="connsiteX2" fmla="*/ 4223729 w 4879805"/>
              <a:gd name="connsiteY2" fmla="*/ 2738875 h 4756446"/>
              <a:gd name="connsiteX3" fmla="*/ 3215617 w 4879805"/>
              <a:gd name="connsiteY3" fmla="*/ 3746987 h 4756446"/>
              <a:gd name="connsiteX4" fmla="*/ 64380 w 4879805"/>
              <a:gd name="connsiteY4" fmla="*/ 4558150 h 4756446"/>
              <a:gd name="connsiteX0" fmla="*/ 65737 w 5073909"/>
              <a:gd name="connsiteY0" fmla="*/ 4536594 h 4718337"/>
              <a:gd name="connsiteX1" fmla="*/ 4655249 w 5073909"/>
              <a:gd name="connsiteY1" fmla="*/ 4232 h 4718337"/>
              <a:gd name="connsiteX2" fmla="*/ 4863261 w 5073909"/>
              <a:gd name="connsiteY2" fmla="*/ 3707919 h 4718337"/>
              <a:gd name="connsiteX3" fmla="*/ 3216974 w 5073909"/>
              <a:gd name="connsiteY3" fmla="*/ 3725431 h 4718337"/>
              <a:gd name="connsiteX4" fmla="*/ 65737 w 5073909"/>
              <a:gd name="connsiteY4" fmla="*/ 4536594 h 4718337"/>
              <a:gd name="connsiteX0" fmla="*/ 11587 w 5019759"/>
              <a:gd name="connsiteY0" fmla="*/ 4536594 h 4877233"/>
              <a:gd name="connsiteX1" fmla="*/ 4601099 w 5019759"/>
              <a:gd name="connsiteY1" fmla="*/ 4232 h 4877233"/>
              <a:gd name="connsiteX2" fmla="*/ 4809111 w 5019759"/>
              <a:gd name="connsiteY2" fmla="*/ 3707919 h 4877233"/>
              <a:gd name="connsiteX3" fmla="*/ 3334274 w 5019759"/>
              <a:gd name="connsiteY3" fmla="*/ 4458856 h 4877233"/>
              <a:gd name="connsiteX4" fmla="*/ 11587 w 5019759"/>
              <a:gd name="connsiteY4" fmla="*/ 4536594 h 4877233"/>
              <a:gd name="connsiteX0" fmla="*/ 11276 w 5121542"/>
              <a:gd name="connsiteY0" fmla="*/ 4334814 h 4728779"/>
              <a:gd name="connsiteX1" fmla="*/ 4696038 w 5121542"/>
              <a:gd name="connsiteY1" fmla="*/ 2477 h 4728779"/>
              <a:gd name="connsiteX2" fmla="*/ 4904050 w 5121542"/>
              <a:gd name="connsiteY2" fmla="*/ 3706164 h 4728779"/>
              <a:gd name="connsiteX3" fmla="*/ 3429213 w 5121542"/>
              <a:gd name="connsiteY3" fmla="*/ 4457101 h 4728779"/>
              <a:gd name="connsiteX4" fmla="*/ 11276 w 5121542"/>
              <a:gd name="connsiteY4" fmla="*/ 4334814 h 4728779"/>
              <a:gd name="connsiteX0" fmla="*/ 2988 w 4895762"/>
              <a:gd name="connsiteY0" fmla="*/ 3497447 h 3831681"/>
              <a:gd name="connsiteX1" fmla="*/ 2858950 w 4895762"/>
              <a:gd name="connsiteY1" fmla="*/ 3310 h 3831681"/>
              <a:gd name="connsiteX2" fmla="*/ 4895762 w 4895762"/>
              <a:gd name="connsiteY2" fmla="*/ 2868797 h 3831681"/>
              <a:gd name="connsiteX3" fmla="*/ 3420925 w 4895762"/>
              <a:gd name="connsiteY3" fmla="*/ 3619734 h 3831681"/>
              <a:gd name="connsiteX4" fmla="*/ 2988 w 4895762"/>
              <a:gd name="connsiteY4" fmla="*/ 3497447 h 3831681"/>
              <a:gd name="connsiteX0" fmla="*/ 3031 w 4857705"/>
              <a:gd name="connsiteY0" fmla="*/ 3632277 h 3927290"/>
              <a:gd name="connsiteX1" fmla="*/ 2820893 w 4857705"/>
              <a:gd name="connsiteY1" fmla="*/ 4790 h 3927290"/>
              <a:gd name="connsiteX2" fmla="*/ 4857705 w 4857705"/>
              <a:gd name="connsiteY2" fmla="*/ 2870277 h 3927290"/>
              <a:gd name="connsiteX3" fmla="*/ 3382868 w 4857705"/>
              <a:gd name="connsiteY3" fmla="*/ 3621214 h 3927290"/>
              <a:gd name="connsiteX4" fmla="*/ 3031 w 4857705"/>
              <a:gd name="connsiteY4" fmla="*/ 3632277 h 3927290"/>
              <a:gd name="connsiteX0" fmla="*/ 16422 w 4871096"/>
              <a:gd name="connsiteY0" fmla="*/ 3166635 h 3427343"/>
              <a:gd name="connsiteX1" fmla="*/ 2224684 w 4871096"/>
              <a:gd name="connsiteY1" fmla="*/ 5873 h 3427343"/>
              <a:gd name="connsiteX2" fmla="*/ 4871096 w 4871096"/>
              <a:gd name="connsiteY2" fmla="*/ 2404635 h 3427343"/>
              <a:gd name="connsiteX3" fmla="*/ 3396259 w 4871096"/>
              <a:gd name="connsiteY3" fmla="*/ 3155572 h 3427343"/>
              <a:gd name="connsiteX4" fmla="*/ 16422 w 4871096"/>
              <a:gd name="connsiteY4" fmla="*/ 3166635 h 3427343"/>
              <a:gd name="connsiteX0" fmla="*/ 16779 w 4871453"/>
              <a:gd name="connsiteY0" fmla="*/ 3177428 h 3438136"/>
              <a:gd name="connsiteX1" fmla="*/ 2225041 w 4871453"/>
              <a:gd name="connsiteY1" fmla="*/ 16666 h 3438136"/>
              <a:gd name="connsiteX2" fmla="*/ 4871453 w 4871453"/>
              <a:gd name="connsiteY2" fmla="*/ 2415428 h 3438136"/>
              <a:gd name="connsiteX3" fmla="*/ 3396616 w 4871453"/>
              <a:gd name="connsiteY3" fmla="*/ 3166365 h 3438136"/>
              <a:gd name="connsiteX4" fmla="*/ 16779 w 4871453"/>
              <a:gd name="connsiteY4" fmla="*/ 3177428 h 3438136"/>
              <a:gd name="connsiteX0" fmla="*/ 2574 w 4857248"/>
              <a:gd name="connsiteY0" fmla="*/ 3177428 h 3471741"/>
              <a:gd name="connsiteX1" fmla="*/ 2210836 w 4857248"/>
              <a:gd name="connsiteY1" fmla="*/ 16666 h 3471741"/>
              <a:gd name="connsiteX2" fmla="*/ 4857248 w 4857248"/>
              <a:gd name="connsiteY2" fmla="*/ 2415428 h 3471741"/>
              <a:gd name="connsiteX3" fmla="*/ 3382411 w 4857248"/>
              <a:gd name="connsiteY3" fmla="*/ 3166365 h 3471741"/>
              <a:gd name="connsiteX4" fmla="*/ 2574 w 4857248"/>
              <a:gd name="connsiteY4" fmla="*/ 3177428 h 3471741"/>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498 w 4809547"/>
              <a:gd name="connsiteY0" fmla="*/ 4340500 h 4820910"/>
              <a:gd name="connsiteX1" fmla="*/ 2210760 w 4809547"/>
              <a:gd name="connsiteY1" fmla="*/ 1179738 h 4820910"/>
              <a:gd name="connsiteX2" fmla="*/ 4809547 w 4809547"/>
              <a:gd name="connsiteY2" fmla="*/ 178075 h 4820910"/>
              <a:gd name="connsiteX3" fmla="*/ 3382335 w 4809547"/>
              <a:gd name="connsiteY3" fmla="*/ 4329437 h 4820910"/>
              <a:gd name="connsiteX4" fmla="*/ 2498 w 4809547"/>
              <a:gd name="connsiteY4" fmla="*/ 4340500 h 4820910"/>
              <a:gd name="connsiteX0" fmla="*/ 2692 w 5486016"/>
              <a:gd name="connsiteY0" fmla="*/ 4538484 h 5033030"/>
              <a:gd name="connsiteX1" fmla="*/ 2210954 w 5486016"/>
              <a:gd name="connsiteY1" fmla="*/ 1377722 h 5033030"/>
              <a:gd name="connsiteX2" fmla="*/ 5486016 w 5486016"/>
              <a:gd name="connsiteY2" fmla="*/ 156984 h 5033030"/>
              <a:gd name="connsiteX3" fmla="*/ 3382529 w 5486016"/>
              <a:gd name="connsiteY3" fmla="*/ 4527421 h 5033030"/>
              <a:gd name="connsiteX4" fmla="*/ 2692 w 5486016"/>
              <a:gd name="connsiteY4" fmla="*/ 4538484 h 5033030"/>
              <a:gd name="connsiteX0" fmla="*/ 22074 w 5505398"/>
              <a:gd name="connsiteY0" fmla="*/ 4540428 h 5009174"/>
              <a:gd name="connsiteX1" fmla="*/ 2116036 w 5505398"/>
              <a:gd name="connsiteY1" fmla="*/ 1360616 h 5009174"/>
              <a:gd name="connsiteX2" fmla="*/ 5505398 w 5505398"/>
              <a:gd name="connsiteY2" fmla="*/ 158928 h 5009174"/>
              <a:gd name="connsiteX3" fmla="*/ 3401911 w 5505398"/>
              <a:gd name="connsiteY3" fmla="*/ 4529365 h 5009174"/>
              <a:gd name="connsiteX4" fmla="*/ 22074 w 5505398"/>
              <a:gd name="connsiteY4" fmla="*/ 4540428 h 5009174"/>
              <a:gd name="connsiteX0" fmla="*/ 23803 w 5507127"/>
              <a:gd name="connsiteY0" fmla="*/ 4542418 h 5012267"/>
              <a:gd name="connsiteX1" fmla="*/ 2079665 w 5507127"/>
              <a:gd name="connsiteY1" fmla="*/ 1343556 h 5012267"/>
              <a:gd name="connsiteX2" fmla="*/ 5507127 w 5507127"/>
              <a:gd name="connsiteY2" fmla="*/ 160918 h 5012267"/>
              <a:gd name="connsiteX3" fmla="*/ 3403640 w 5507127"/>
              <a:gd name="connsiteY3" fmla="*/ 4531355 h 5012267"/>
              <a:gd name="connsiteX4" fmla="*/ 23803 w 5507127"/>
              <a:gd name="connsiteY4" fmla="*/ 4542418 h 5012267"/>
              <a:gd name="connsiteX0" fmla="*/ 904 w 5484228"/>
              <a:gd name="connsiteY0" fmla="*/ 4542418 h 5128960"/>
              <a:gd name="connsiteX1" fmla="*/ 2056766 w 5484228"/>
              <a:gd name="connsiteY1" fmla="*/ 1343556 h 5128960"/>
              <a:gd name="connsiteX2" fmla="*/ 5484228 w 5484228"/>
              <a:gd name="connsiteY2" fmla="*/ 160918 h 5128960"/>
              <a:gd name="connsiteX3" fmla="*/ 3380741 w 5484228"/>
              <a:gd name="connsiteY3" fmla="*/ 4531355 h 5128960"/>
              <a:gd name="connsiteX4" fmla="*/ 904 w 5484228"/>
              <a:gd name="connsiteY4" fmla="*/ 4542418 h 5128960"/>
              <a:gd name="connsiteX0" fmla="*/ 24704 w 5508028"/>
              <a:gd name="connsiteY0" fmla="*/ 4539451 h 5007647"/>
              <a:gd name="connsiteX1" fmla="*/ 2061516 w 5508028"/>
              <a:gd name="connsiteY1" fmla="*/ 1369164 h 5007647"/>
              <a:gd name="connsiteX2" fmla="*/ 5508028 w 5508028"/>
              <a:gd name="connsiteY2" fmla="*/ 157951 h 5007647"/>
              <a:gd name="connsiteX3" fmla="*/ 3404541 w 5508028"/>
              <a:gd name="connsiteY3" fmla="*/ 4528388 h 5007647"/>
              <a:gd name="connsiteX4" fmla="*/ 24704 w 5508028"/>
              <a:gd name="connsiteY4" fmla="*/ 4539451 h 5007647"/>
              <a:gd name="connsiteX0" fmla="*/ 107368 w 5876219"/>
              <a:gd name="connsiteY0" fmla="*/ 4539451 h 4699434"/>
              <a:gd name="connsiteX1" fmla="*/ 2144180 w 5876219"/>
              <a:gd name="connsiteY1" fmla="*/ 1369164 h 4699434"/>
              <a:gd name="connsiteX2" fmla="*/ 5590692 w 5876219"/>
              <a:gd name="connsiteY2" fmla="*/ 157951 h 4699434"/>
              <a:gd name="connsiteX3" fmla="*/ 5420780 w 5876219"/>
              <a:gd name="connsiteY3" fmla="*/ 3804488 h 4699434"/>
              <a:gd name="connsiteX4" fmla="*/ 107368 w 5876219"/>
              <a:gd name="connsiteY4" fmla="*/ 4539451 h 4699434"/>
              <a:gd name="connsiteX0" fmla="*/ 30083 w 5513407"/>
              <a:gd name="connsiteY0" fmla="*/ 4539451 h 5132005"/>
              <a:gd name="connsiteX1" fmla="*/ 2066895 w 5513407"/>
              <a:gd name="connsiteY1" fmla="*/ 1369164 h 5132005"/>
              <a:gd name="connsiteX2" fmla="*/ 5513407 w 5513407"/>
              <a:gd name="connsiteY2" fmla="*/ 157951 h 5132005"/>
              <a:gd name="connsiteX3" fmla="*/ 3571845 w 5513407"/>
              <a:gd name="connsiteY3" fmla="*/ 4718888 h 5132005"/>
              <a:gd name="connsiteX4" fmla="*/ 30083 w 5513407"/>
              <a:gd name="connsiteY4" fmla="*/ 4539451 h 5132005"/>
              <a:gd name="connsiteX0" fmla="*/ 30083 w 5513407"/>
              <a:gd name="connsiteY0" fmla="*/ 4539451 h 4858664"/>
              <a:gd name="connsiteX1" fmla="*/ 2066895 w 5513407"/>
              <a:gd name="connsiteY1" fmla="*/ 1369164 h 4858664"/>
              <a:gd name="connsiteX2" fmla="*/ 5513407 w 5513407"/>
              <a:gd name="connsiteY2" fmla="*/ 157951 h 4858664"/>
              <a:gd name="connsiteX3" fmla="*/ 3571845 w 5513407"/>
              <a:gd name="connsiteY3" fmla="*/ 4718888 h 4858664"/>
              <a:gd name="connsiteX4" fmla="*/ 30083 w 5513407"/>
              <a:gd name="connsiteY4" fmla="*/ 4539451 h 4858664"/>
              <a:gd name="connsiteX0" fmla="*/ 38283 w 5521607"/>
              <a:gd name="connsiteY0" fmla="*/ 4539451 h 4843046"/>
              <a:gd name="connsiteX1" fmla="*/ 2075095 w 5521607"/>
              <a:gd name="connsiteY1" fmla="*/ 1369164 h 4843046"/>
              <a:gd name="connsiteX2" fmla="*/ 5521607 w 5521607"/>
              <a:gd name="connsiteY2" fmla="*/ 157951 h 4843046"/>
              <a:gd name="connsiteX3" fmla="*/ 3580045 w 5521607"/>
              <a:gd name="connsiteY3" fmla="*/ 4718888 h 4843046"/>
              <a:gd name="connsiteX4" fmla="*/ 38283 w 5521607"/>
              <a:gd name="connsiteY4" fmla="*/ 4539451 h 4843046"/>
              <a:gd name="connsiteX0" fmla="*/ 38842 w 5493591"/>
              <a:gd name="connsiteY0" fmla="*/ 4655564 h 5173456"/>
              <a:gd name="connsiteX1" fmla="*/ 2047079 w 5493591"/>
              <a:gd name="connsiteY1" fmla="*/ 1370977 h 5173456"/>
              <a:gd name="connsiteX2" fmla="*/ 5493591 w 5493591"/>
              <a:gd name="connsiteY2" fmla="*/ 159764 h 5173456"/>
              <a:gd name="connsiteX3" fmla="*/ 3552029 w 5493591"/>
              <a:gd name="connsiteY3" fmla="*/ 4720701 h 5173456"/>
              <a:gd name="connsiteX4" fmla="*/ 38842 w 5493591"/>
              <a:gd name="connsiteY4" fmla="*/ 4655564 h 5173456"/>
              <a:gd name="connsiteX0" fmla="*/ 279290 w 5734039"/>
              <a:gd name="connsiteY0" fmla="*/ 4655564 h 5038830"/>
              <a:gd name="connsiteX1" fmla="*/ 2287527 w 5734039"/>
              <a:gd name="connsiteY1" fmla="*/ 1370977 h 5038830"/>
              <a:gd name="connsiteX2" fmla="*/ 5734039 w 5734039"/>
              <a:gd name="connsiteY2" fmla="*/ 159764 h 5038830"/>
              <a:gd name="connsiteX3" fmla="*/ 3792477 w 5734039"/>
              <a:gd name="connsiteY3" fmla="*/ 4720701 h 5038830"/>
              <a:gd name="connsiteX4" fmla="*/ 279290 w 5734039"/>
              <a:gd name="connsiteY4" fmla="*/ 4655564 h 5038830"/>
              <a:gd name="connsiteX0" fmla="*/ 289954 w 5744703"/>
              <a:gd name="connsiteY0" fmla="*/ 4655564 h 5038830"/>
              <a:gd name="connsiteX1" fmla="*/ 2298191 w 5744703"/>
              <a:gd name="connsiteY1" fmla="*/ 1370977 h 5038830"/>
              <a:gd name="connsiteX2" fmla="*/ 5744703 w 5744703"/>
              <a:gd name="connsiteY2" fmla="*/ 159764 h 5038830"/>
              <a:gd name="connsiteX3" fmla="*/ 3803141 w 5744703"/>
              <a:gd name="connsiteY3" fmla="*/ 4720701 h 5038830"/>
              <a:gd name="connsiteX4" fmla="*/ 289954 w 5744703"/>
              <a:gd name="connsiteY4" fmla="*/ 4655564 h 5038830"/>
              <a:gd name="connsiteX0" fmla="*/ 313014 w 5501063"/>
              <a:gd name="connsiteY0" fmla="*/ 4839483 h 5104397"/>
              <a:gd name="connsiteX1" fmla="*/ 2054551 w 5501063"/>
              <a:gd name="connsiteY1" fmla="*/ 1373921 h 5104397"/>
              <a:gd name="connsiteX2" fmla="*/ 5501063 w 5501063"/>
              <a:gd name="connsiteY2" fmla="*/ 162708 h 5104397"/>
              <a:gd name="connsiteX3" fmla="*/ 3559501 w 5501063"/>
              <a:gd name="connsiteY3" fmla="*/ 4723645 h 5104397"/>
              <a:gd name="connsiteX4" fmla="*/ 313014 w 5501063"/>
              <a:gd name="connsiteY4" fmla="*/ 4839483 h 5104397"/>
              <a:gd name="connsiteX0" fmla="*/ 320895 w 5508944"/>
              <a:gd name="connsiteY0" fmla="*/ 4833981 h 5098895"/>
              <a:gd name="connsiteX1" fmla="*/ 2062432 w 5508944"/>
              <a:gd name="connsiteY1" fmla="*/ 1368419 h 5098895"/>
              <a:gd name="connsiteX2" fmla="*/ 5508944 w 5508944"/>
              <a:gd name="connsiteY2" fmla="*/ 157206 h 5098895"/>
              <a:gd name="connsiteX3" fmla="*/ 3567382 w 5508944"/>
              <a:gd name="connsiteY3" fmla="*/ 4718143 h 5098895"/>
              <a:gd name="connsiteX4" fmla="*/ 320895 w 5508944"/>
              <a:gd name="connsiteY4" fmla="*/ 4833981 h 5098895"/>
              <a:gd name="connsiteX0" fmla="*/ 320895 w 5508944"/>
              <a:gd name="connsiteY0" fmla="*/ 4833981 h 4834341"/>
              <a:gd name="connsiteX1" fmla="*/ 2062432 w 5508944"/>
              <a:gd name="connsiteY1" fmla="*/ 1368419 h 4834341"/>
              <a:gd name="connsiteX2" fmla="*/ 5508944 w 5508944"/>
              <a:gd name="connsiteY2" fmla="*/ 157206 h 4834341"/>
              <a:gd name="connsiteX3" fmla="*/ 3567382 w 5508944"/>
              <a:gd name="connsiteY3" fmla="*/ 4718143 h 4834341"/>
              <a:gd name="connsiteX4" fmla="*/ 320895 w 5508944"/>
              <a:gd name="connsiteY4" fmla="*/ 4833981 h 4834341"/>
              <a:gd name="connsiteX0" fmla="*/ 320895 w 5508944"/>
              <a:gd name="connsiteY0" fmla="*/ 4833981 h 4834468"/>
              <a:gd name="connsiteX1" fmla="*/ 2062432 w 5508944"/>
              <a:gd name="connsiteY1" fmla="*/ 1368419 h 4834468"/>
              <a:gd name="connsiteX2" fmla="*/ 5508944 w 5508944"/>
              <a:gd name="connsiteY2" fmla="*/ 157206 h 4834468"/>
              <a:gd name="connsiteX3" fmla="*/ 3567382 w 5508944"/>
              <a:gd name="connsiteY3" fmla="*/ 4718143 h 4834468"/>
              <a:gd name="connsiteX4" fmla="*/ 320895 w 5508944"/>
              <a:gd name="connsiteY4" fmla="*/ 4833981 h 4834468"/>
              <a:gd name="connsiteX0" fmla="*/ 99446 w 5613863"/>
              <a:gd name="connsiteY0" fmla="*/ 4833981 h 5052824"/>
              <a:gd name="connsiteX1" fmla="*/ 1840983 w 5613863"/>
              <a:gd name="connsiteY1" fmla="*/ 1368419 h 5052824"/>
              <a:gd name="connsiteX2" fmla="*/ 5287495 w 5613863"/>
              <a:gd name="connsiteY2" fmla="*/ 157206 h 5052824"/>
              <a:gd name="connsiteX3" fmla="*/ 4631808 w 5613863"/>
              <a:gd name="connsiteY3" fmla="*/ 4660993 h 5052824"/>
              <a:gd name="connsiteX4" fmla="*/ 99446 w 5613863"/>
              <a:gd name="connsiteY4" fmla="*/ 4833981 h 5052824"/>
              <a:gd name="connsiteX0" fmla="*/ 86655 w 5514408"/>
              <a:gd name="connsiteY0" fmla="*/ 4791075 h 5223556"/>
              <a:gd name="connsiteX1" fmla="*/ 2037742 w 5514408"/>
              <a:gd name="connsiteY1" fmla="*/ 1373138 h 5223556"/>
              <a:gd name="connsiteX2" fmla="*/ 5484254 w 5514408"/>
              <a:gd name="connsiteY2" fmla="*/ 161925 h 5223556"/>
              <a:gd name="connsiteX3" fmla="*/ 4828567 w 5514408"/>
              <a:gd name="connsiteY3" fmla="*/ 4665712 h 5223556"/>
              <a:gd name="connsiteX4" fmla="*/ 86655 w 5514408"/>
              <a:gd name="connsiteY4" fmla="*/ 4791075 h 5223556"/>
              <a:gd name="connsiteX0" fmla="*/ 271378 w 5699131"/>
              <a:gd name="connsiteY0" fmla="*/ 4791075 h 5038524"/>
              <a:gd name="connsiteX1" fmla="*/ 2222465 w 5699131"/>
              <a:gd name="connsiteY1" fmla="*/ 1373138 h 5038524"/>
              <a:gd name="connsiteX2" fmla="*/ 5668977 w 5699131"/>
              <a:gd name="connsiteY2" fmla="*/ 161925 h 5038524"/>
              <a:gd name="connsiteX3" fmla="*/ 5013290 w 5699131"/>
              <a:gd name="connsiteY3" fmla="*/ 4665712 h 5038524"/>
              <a:gd name="connsiteX4" fmla="*/ 271378 w 5699131"/>
              <a:gd name="connsiteY4" fmla="*/ 4791075 h 5038524"/>
              <a:gd name="connsiteX0" fmla="*/ 285636 w 5535357"/>
              <a:gd name="connsiteY0" fmla="*/ 4791075 h 5038524"/>
              <a:gd name="connsiteX1" fmla="*/ 2065273 w 5535357"/>
              <a:gd name="connsiteY1" fmla="*/ 1373138 h 5038524"/>
              <a:gd name="connsiteX2" fmla="*/ 5511785 w 5535357"/>
              <a:gd name="connsiteY2" fmla="*/ 161925 h 5038524"/>
              <a:gd name="connsiteX3" fmla="*/ 4856098 w 5535357"/>
              <a:gd name="connsiteY3" fmla="*/ 4665712 h 5038524"/>
              <a:gd name="connsiteX4" fmla="*/ 285636 w 5535357"/>
              <a:gd name="connsiteY4" fmla="*/ 4791075 h 5038524"/>
              <a:gd name="connsiteX0" fmla="*/ 285636 w 5771195"/>
              <a:gd name="connsiteY0" fmla="*/ 4791075 h 4791219"/>
              <a:gd name="connsiteX1" fmla="*/ 2065273 w 5771195"/>
              <a:gd name="connsiteY1" fmla="*/ 1373138 h 4791219"/>
              <a:gd name="connsiteX2" fmla="*/ 5511785 w 5771195"/>
              <a:gd name="connsiteY2" fmla="*/ 161925 h 4791219"/>
              <a:gd name="connsiteX3" fmla="*/ 4856098 w 5771195"/>
              <a:gd name="connsiteY3" fmla="*/ 4665712 h 4791219"/>
              <a:gd name="connsiteX4" fmla="*/ 285636 w 5771195"/>
              <a:gd name="connsiteY4" fmla="*/ 4791075 h 4791219"/>
              <a:gd name="connsiteX0" fmla="*/ 295940 w 5781499"/>
              <a:gd name="connsiteY0" fmla="*/ 4788307 h 4788449"/>
              <a:gd name="connsiteX1" fmla="*/ 2075577 w 5781499"/>
              <a:gd name="connsiteY1" fmla="*/ 1370370 h 4788449"/>
              <a:gd name="connsiteX2" fmla="*/ 5522089 w 5781499"/>
              <a:gd name="connsiteY2" fmla="*/ 159157 h 4788449"/>
              <a:gd name="connsiteX3" fmla="*/ 4866402 w 5781499"/>
              <a:gd name="connsiteY3" fmla="*/ 4662944 h 4788449"/>
              <a:gd name="connsiteX4" fmla="*/ 295940 w 5781499"/>
              <a:gd name="connsiteY4" fmla="*/ 4788307 h 4788449"/>
              <a:gd name="connsiteX0" fmla="*/ 288525 w 5774084"/>
              <a:gd name="connsiteY0" fmla="*/ 4788307 h 4790427"/>
              <a:gd name="connsiteX1" fmla="*/ 2068162 w 5774084"/>
              <a:gd name="connsiteY1" fmla="*/ 1370370 h 4790427"/>
              <a:gd name="connsiteX2" fmla="*/ 5514674 w 5774084"/>
              <a:gd name="connsiteY2" fmla="*/ 159157 h 4790427"/>
              <a:gd name="connsiteX3" fmla="*/ 4858987 w 5774084"/>
              <a:gd name="connsiteY3" fmla="*/ 4662944 h 4790427"/>
              <a:gd name="connsiteX4" fmla="*/ 288525 w 5774084"/>
              <a:gd name="connsiteY4" fmla="*/ 4788307 h 4790427"/>
              <a:gd name="connsiteX0" fmla="*/ 266432 w 5751991"/>
              <a:gd name="connsiteY0" fmla="*/ 4788307 h 4790427"/>
              <a:gd name="connsiteX1" fmla="*/ 2046069 w 5751991"/>
              <a:gd name="connsiteY1" fmla="*/ 1370370 h 4790427"/>
              <a:gd name="connsiteX2" fmla="*/ 5492581 w 5751991"/>
              <a:gd name="connsiteY2" fmla="*/ 159157 h 4790427"/>
              <a:gd name="connsiteX3" fmla="*/ 4836894 w 5751991"/>
              <a:gd name="connsiteY3" fmla="*/ 4662944 h 4790427"/>
              <a:gd name="connsiteX4" fmla="*/ 266432 w 5751991"/>
              <a:gd name="connsiteY4" fmla="*/ 4788307 h 4790427"/>
              <a:gd name="connsiteX0" fmla="*/ 100218 w 5585777"/>
              <a:gd name="connsiteY0" fmla="*/ 4784455 h 5009244"/>
              <a:gd name="connsiteX1" fmla="*/ 1870330 w 5585777"/>
              <a:gd name="connsiteY1" fmla="*/ 1404618 h 5009244"/>
              <a:gd name="connsiteX2" fmla="*/ 5326367 w 5585777"/>
              <a:gd name="connsiteY2" fmla="*/ 155305 h 5009244"/>
              <a:gd name="connsiteX3" fmla="*/ 4670680 w 5585777"/>
              <a:gd name="connsiteY3" fmla="*/ 4659092 h 5009244"/>
              <a:gd name="connsiteX4" fmla="*/ 100218 w 5585777"/>
              <a:gd name="connsiteY4" fmla="*/ 4784455 h 5009244"/>
              <a:gd name="connsiteX0" fmla="*/ 100218 w 5585777"/>
              <a:gd name="connsiteY0" fmla="*/ 4752549 h 4977338"/>
              <a:gd name="connsiteX1" fmla="*/ 1870330 w 5585777"/>
              <a:gd name="connsiteY1" fmla="*/ 1372712 h 4977338"/>
              <a:gd name="connsiteX2" fmla="*/ 5326367 w 5585777"/>
              <a:gd name="connsiteY2" fmla="*/ 123399 h 4977338"/>
              <a:gd name="connsiteX3" fmla="*/ 4670680 w 5585777"/>
              <a:gd name="connsiteY3" fmla="*/ 4627186 h 4977338"/>
              <a:gd name="connsiteX4" fmla="*/ 100218 w 5585777"/>
              <a:gd name="connsiteY4" fmla="*/ 4752549 h 4977338"/>
              <a:gd name="connsiteX0" fmla="*/ 88662 w 5486702"/>
              <a:gd name="connsiteY0" fmla="*/ 4754905 h 5184983"/>
              <a:gd name="connsiteX1" fmla="*/ 2001649 w 5486702"/>
              <a:gd name="connsiteY1" fmla="*/ 1375068 h 5184983"/>
              <a:gd name="connsiteX2" fmla="*/ 5457686 w 5486702"/>
              <a:gd name="connsiteY2" fmla="*/ 125755 h 5184983"/>
              <a:gd name="connsiteX3" fmla="*/ 4801999 w 5486702"/>
              <a:gd name="connsiteY3" fmla="*/ 4629542 h 5184983"/>
              <a:gd name="connsiteX4" fmla="*/ 88662 w 5486702"/>
              <a:gd name="connsiteY4" fmla="*/ 4754905 h 5184983"/>
              <a:gd name="connsiteX0" fmla="*/ 94353 w 5492393"/>
              <a:gd name="connsiteY0" fmla="*/ 4754905 h 5240269"/>
              <a:gd name="connsiteX1" fmla="*/ 2007340 w 5492393"/>
              <a:gd name="connsiteY1" fmla="*/ 1375068 h 5240269"/>
              <a:gd name="connsiteX2" fmla="*/ 5463377 w 5492393"/>
              <a:gd name="connsiteY2" fmla="*/ 125755 h 5240269"/>
              <a:gd name="connsiteX3" fmla="*/ 4807690 w 5492393"/>
              <a:gd name="connsiteY3" fmla="*/ 4629542 h 5240269"/>
              <a:gd name="connsiteX4" fmla="*/ 94353 w 5492393"/>
              <a:gd name="connsiteY4" fmla="*/ 4754905 h 5240269"/>
              <a:gd name="connsiteX0" fmla="*/ 260919 w 5658959"/>
              <a:gd name="connsiteY0" fmla="*/ 4754905 h 5013168"/>
              <a:gd name="connsiteX1" fmla="*/ 2173906 w 5658959"/>
              <a:gd name="connsiteY1" fmla="*/ 1375068 h 5013168"/>
              <a:gd name="connsiteX2" fmla="*/ 5629943 w 5658959"/>
              <a:gd name="connsiteY2" fmla="*/ 125755 h 5013168"/>
              <a:gd name="connsiteX3" fmla="*/ 4974256 w 5658959"/>
              <a:gd name="connsiteY3" fmla="*/ 4629542 h 5013168"/>
              <a:gd name="connsiteX4" fmla="*/ 260919 w 5658959"/>
              <a:gd name="connsiteY4" fmla="*/ 4754905 h 5013168"/>
              <a:gd name="connsiteX0" fmla="*/ 273470 w 5513318"/>
              <a:gd name="connsiteY0" fmla="*/ 4745248 h 5009301"/>
              <a:gd name="connsiteX1" fmla="*/ 2034057 w 5513318"/>
              <a:gd name="connsiteY1" fmla="*/ 1374936 h 5009301"/>
              <a:gd name="connsiteX2" fmla="*/ 5490094 w 5513318"/>
              <a:gd name="connsiteY2" fmla="*/ 125623 h 5009301"/>
              <a:gd name="connsiteX3" fmla="*/ 4834407 w 5513318"/>
              <a:gd name="connsiteY3" fmla="*/ 4629410 h 5009301"/>
              <a:gd name="connsiteX4" fmla="*/ 273470 w 5513318"/>
              <a:gd name="connsiteY4" fmla="*/ 4745248 h 5009301"/>
              <a:gd name="connsiteX0" fmla="*/ 279874 w 5519722"/>
              <a:gd name="connsiteY0" fmla="*/ 4736982 h 5001035"/>
              <a:gd name="connsiteX1" fmla="*/ 2040461 w 5519722"/>
              <a:gd name="connsiteY1" fmla="*/ 1366670 h 5001035"/>
              <a:gd name="connsiteX2" fmla="*/ 5496498 w 5519722"/>
              <a:gd name="connsiteY2" fmla="*/ 117357 h 5001035"/>
              <a:gd name="connsiteX3" fmla="*/ 4840811 w 5519722"/>
              <a:gd name="connsiteY3" fmla="*/ 4621144 h 5001035"/>
              <a:gd name="connsiteX4" fmla="*/ 279874 w 5519722"/>
              <a:gd name="connsiteY4" fmla="*/ 4736982 h 5001035"/>
              <a:gd name="connsiteX0" fmla="*/ 263762 w 5168443"/>
              <a:gd name="connsiteY0" fmla="*/ 4815898 h 5085532"/>
              <a:gd name="connsiteX1" fmla="*/ 2024349 w 5168443"/>
              <a:gd name="connsiteY1" fmla="*/ 1445586 h 5085532"/>
              <a:gd name="connsiteX2" fmla="*/ 4842211 w 5168443"/>
              <a:gd name="connsiteY2" fmla="*/ 120073 h 5085532"/>
              <a:gd name="connsiteX3" fmla="*/ 4824699 w 5168443"/>
              <a:gd name="connsiteY3" fmla="*/ 4700060 h 5085532"/>
              <a:gd name="connsiteX4" fmla="*/ 263762 w 5168443"/>
              <a:gd name="connsiteY4" fmla="*/ 4815898 h 5085532"/>
              <a:gd name="connsiteX0" fmla="*/ 263762 w 5168443"/>
              <a:gd name="connsiteY0" fmla="*/ 4695825 h 4965459"/>
              <a:gd name="connsiteX1" fmla="*/ 2024349 w 5168443"/>
              <a:gd name="connsiteY1" fmla="*/ 1325513 h 4965459"/>
              <a:gd name="connsiteX2" fmla="*/ 4842211 w 5168443"/>
              <a:gd name="connsiteY2" fmla="*/ 0 h 4965459"/>
              <a:gd name="connsiteX3" fmla="*/ 4824699 w 5168443"/>
              <a:gd name="connsiteY3" fmla="*/ 4579987 h 4965459"/>
              <a:gd name="connsiteX4" fmla="*/ 263762 w 5168443"/>
              <a:gd name="connsiteY4" fmla="*/ 4695825 h 4965459"/>
              <a:gd name="connsiteX0" fmla="*/ 263762 w 5164152"/>
              <a:gd name="connsiteY0" fmla="*/ 4695825 h 4965459"/>
              <a:gd name="connsiteX1" fmla="*/ 2024349 w 5164152"/>
              <a:gd name="connsiteY1" fmla="*/ 1325513 h 4965459"/>
              <a:gd name="connsiteX2" fmla="*/ 4842211 w 5164152"/>
              <a:gd name="connsiteY2" fmla="*/ 0 h 4965459"/>
              <a:gd name="connsiteX3" fmla="*/ 4824699 w 5164152"/>
              <a:gd name="connsiteY3" fmla="*/ 4579987 h 4965459"/>
              <a:gd name="connsiteX4" fmla="*/ 263762 w 5164152"/>
              <a:gd name="connsiteY4" fmla="*/ 4695825 h 4965459"/>
              <a:gd name="connsiteX0" fmla="*/ 264324 w 5177753"/>
              <a:gd name="connsiteY0" fmla="*/ 4752975 h 5026797"/>
              <a:gd name="connsiteX1" fmla="*/ 2024911 w 5177753"/>
              <a:gd name="connsiteY1" fmla="*/ 1382663 h 5026797"/>
              <a:gd name="connsiteX2" fmla="*/ 4880873 w 5177753"/>
              <a:gd name="connsiteY2" fmla="*/ 0 h 5026797"/>
              <a:gd name="connsiteX3" fmla="*/ 4825261 w 5177753"/>
              <a:gd name="connsiteY3" fmla="*/ 4637137 h 5026797"/>
              <a:gd name="connsiteX4" fmla="*/ 264324 w 5177753"/>
              <a:gd name="connsiteY4" fmla="*/ 4752975 h 5026797"/>
              <a:gd name="connsiteX0" fmla="*/ 280342 w 5193771"/>
              <a:gd name="connsiteY0" fmla="*/ 4752975 h 5026797"/>
              <a:gd name="connsiteX1" fmla="*/ 2040929 w 5193771"/>
              <a:gd name="connsiteY1" fmla="*/ 1382663 h 5026797"/>
              <a:gd name="connsiteX2" fmla="*/ 4896891 w 5193771"/>
              <a:gd name="connsiteY2" fmla="*/ 0 h 5026797"/>
              <a:gd name="connsiteX3" fmla="*/ 4841279 w 5193771"/>
              <a:gd name="connsiteY3" fmla="*/ 4637137 h 5026797"/>
              <a:gd name="connsiteX4" fmla="*/ 280342 w 5193771"/>
              <a:gd name="connsiteY4" fmla="*/ 4752975 h 5026797"/>
              <a:gd name="connsiteX0" fmla="*/ 370353 w 5283782"/>
              <a:gd name="connsiteY0" fmla="*/ 4752975 h 5012184"/>
              <a:gd name="connsiteX1" fmla="*/ 2130940 w 5283782"/>
              <a:gd name="connsiteY1" fmla="*/ 1382663 h 5012184"/>
              <a:gd name="connsiteX2" fmla="*/ 4986902 w 5283782"/>
              <a:gd name="connsiteY2" fmla="*/ 0 h 5012184"/>
              <a:gd name="connsiteX3" fmla="*/ 4931290 w 5283782"/>
              <a:gd name="connsiteY3" fmla="*/ 4637137 h 5012184"/>
              <a:gd name="connsiteX4" fmla="*/ 370353 w 5283782"/>
              <a:gd name="connsiteY4" fmla="*/ 4752975 h 5012184"/>
              <a:gd name="connsiteX0" fmla="*/ 359353 w 5190943"/>
              <a:gd name="connsiteY0" fmla="*/ 4762500 h 5015722"/>
              <a:gd name="connsiteX1" fmla="*/ 2043740 w 5190943"/>
              <a:gd name="connsiteY1" fmla="*/ 1382663 h 5015722"/>
              <a:gd name="connsiteX2" fmla="*/ 4899702 w 5190943"/>
              <a:gd name="connsiteY2" fmla="*/ 0 h 5015722"/>
              <a:gd name="connsiteX3" fmla="*/ 4844090 w 5190943"/>
              <a:gd name="connsiteY3" fmla="*/ 4637137 h 5015722"/>
              <a:gd name="connsiteX4" fmla="*/ 359353 w 5190943"/>
              <a:gd name="connsiteY4" fmla="*/ 4762500 h 5015722"/>
              <a:gd name="connsiteX0" fmla="*/ 353829 w 5246798"/>
              <a:gd name="connsiteY0" fmla="*/ 4533900 h 4940790"/>
              <a:gd name="connsiteX1" fmla="*/ 2095366 w 5246798"/>
              <a:gd name="connsiteY1" fmla="*/ 1382663 h 4940790"/>
              <a:gd name="connsiteX2" fmla="*/ 4951328 w 5246798"/>
              <a:gd name="connsiteY2" fmla="*/ 0 h 4940790"/>
              <a:gd name="connsiteX3" fmla="*/ 4895716 w 5246798"/>
              <a:gd name="connsiteY3" fmla="*/ 4637137 h 4940790"/>
              <a:gd name="connsiteX4" fmla="*/ 353829 w 5246798"/>
              <a:gd name="connsiteY4" fmla="*/ 4533900 h 4940790"/>
              <a:gd name="connsiteX0" fmla="*/ 318913 w 5211882"/>
              <a:gd name="connsiteY0" fmla="*/ 4533900 h 4940790"/>
              <a:gd name="connsiteX1" fmla="*/ 565449 w 5211882"/>
              <a:gd name="connsiteY1" fmla="*/ 3056009 h 4940790"/>
              <a:gd name="connsiteX2" fmla="*/ 2060450 w 5211882"/>
              <a:gd name="connsiteY2" fmla="*/ 138266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336800 w 5211882"/>
              <a:gd name="connsiteY2" fmla="*/ 706388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318913 w 5211882"/>
              <a:gd name="connsiteY0" fmla="*/ 4533900 h 4940790"/>
              <a:gd name="connsiteX1" fmla="*/ 565449 w 5211882"/>
              <a:gd name="connsiteY1" fmla="*/ 3056009 h 4940790"/>
              <a:gd name="connsiteX2" fmla="*/ 3165350 w 5211882"/>
              <a:gd name="connsiteY2" fmla="*/ 639713 h 4940790"/>
              <a:gd name="connsiteX3" fmla="*/ 4916412 w 5211882"/>
              <a:gd name="connsiteY3" fmla="*/ 0 h 4940790"/>
              <a:gd name="connsiteX4" fmla="*/ 4860800 w 5211882"/>
              <a:gd name="connsiteY4" fmla="*/ 4637137 h 4940790"/>
              <a:gd name="connsiteX5" fmla="*/ 318913 w 5211882"/>
              <a:gd name="connsiteY5" fmla="*/ 4533900 h 4940790"/>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1805 w 4984774"/>
              <a:gd name="connsiteY0" fmla="*/ 4533900 h 5070231"/>
              <a:gd name="connsiteX1" fmla="*/ 1605166 w 4984774"/>
              <a:gd name="connsiteY1" fmla="*/ 1665359 h 5070231"/>
              <a:gd name="connsiteX2" fmla="*/ 2938242 w 4984774"/>
              <a:gd name="connsiteY2" fmla="*/ 639713 h 5070231"/>
              <a:gd name="connsiteX3" fmla="*/ 4689304 w 4984774"/>
              <a:gd name="connsiteY3" fmla="*/ 0 h 5070231"/>
              <a:gd name="connsiteX4" fmla="*/ 4633692 w 4984774"/>
              <a:gd name="connsiteY4" fmla="*/ 4637137 h 5070231"/>
              <a:gd name="connsiteX5" fmla="*/ 91805 w 4984774"/>
              <a:gd name="connsiteY5" fmla="*/ 4533900 h 5070231"/>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99988 w 4992957"/>
              <a:gd name="connsiteY0" fmla="*/ 4533900 h 5070707"/>
              <a:gd name="connsiteX1" fmla="*/ 1527624 w 4992957"/>
              <a:gd name="connsiteY1" fmla="*/ 1655834 h 5070707"/>
              <a:gd name="connsiteX2" fmla="*/ 2946425 w 4992957"/>
              <a:gd name="connsiteY2" fmla="*/ 639713 h 5070707"/>
              <a:gd name="connsiteX3" fmla="*/ 4697487 w 4992957"/>
              <a:gd name="connsiteY3" fmla="*/ 0 h 5070707"/>
              <a:gd name="connsiteX4" fmla="*/ 4641875 w 4992957"/>
              <a:gd name="connsiteY4" fmla="*/ 4637137 h 5070707"/>
              <a:gd name="connsiteX5" fmla="*/ 99988 w 4992957"/>
              <a:gd name="connsiteY5" fmla="*/ 4533900 h 5070707"/>
              <a:gd name="connsiteX0" fmla="*/ 181013 w 5073982"/>
              <a:gd name="connsiteY0" fmla="*/ 4533900 h 5070707"/>
              <a:gd name="connsiteX1" fmla="*/ 970475 w 5073982"/>
              <a:gd name="connsiteY1" fmla="*/ 2541659 h 5070707"/>
              <a:gd name="connsiteX2" fmla="*/ 1608649 w 5073982"/>
              <a:gd name="connsiteY2" fmla="*/ 1655834 h 5070707"/>
              <a:gd name="connsiteX3" fmla="*/ 3027450 w 5073982"/>
              <a:gd name="connsiteY3" fmla="*/ 639713 h 5070707"/>
              <a:gd name="connsiteX4" fmla="*/ 4778512 w 5073982"/>
              <a:gd name="connsiteY4" fmla="*/ 0 h 5070707"/>
              <a:gd name="connsiteX5" fmla="*/ 4722900 w 5073982"/>
              <a:gd name="connsiteY5" fmla="*/ 4637137 h 5070707"/>
              <a:gd name="connsiteX6" fmla="*/ 181013 w 5073982"/>
              <a:gd name="connsiteY6" fmla="*/ 4533900 h 5070707"/>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03997 w 5096966"/>
              <a:gd name="connsiteY0" fmla="*/ 4533900 h 5026559"/>
              <a:gd name="connsiteX1" fmla="*/ 869634 w 5096966"/>
              <a:gd name="connsiteY1" fmla="*/ 2589284 h 5026559"/>
              <a:gd name="connsiteX2" fmla="*/ 1631633 w 5096966"/>
              <a:gd name="connsiteY2" fmla="*/ 1655834 h 5026559"/>
              <a:gd name="connsiteX3" fmla="*/ 3050434 w 5096966"/>
              <a:gd name="connsiteY3" fmla="*/ 639713 h 5026559"/>
              <a:gd name="connsiteX4" fmla="*/ 4801496 w 5096966"/>
              <a:gd name="connsiteY4" fmla="*/ 0 h 5026559"/>
              <a:gd name="connsiteX5" fmla="*/ 4745884 w 5096966"/>
              <a:gd name="connsiteY5" fmla="*/ 4637137 h 5026559"/>
              <a:gd name="connsiteX6" fmla="*/ 203997 w 5096966"/>
              <a:gd name="connsiteY6" fmla="*/ 4533900 h 5026559"/>
              <a:gd name="connsiteX0" fmla="*/ 210953 w 5103922"/>
              <a:gd name="connsiteY0" fmla="*/ 4533900 h 5026559"/>
              <a:gd name="connsiteX1" fmla="*/ 876590 w 5103922"/>
              <a:gd name="connsiteY1" fmla="*/ 2589284 h 5026559"/>
              <a:gd name="connsiteX2" fmla="*/ 1638589 w 5103922"/>
              <a:gd name="connsiteY2" fmla="*/ 1655834 h 5026559"/>
              <a:gd name="connsiteX3" fmla="*/ 3057390 w 5103922"/>
              <a:gd name="connsiteY3" fmla="*/ 639713 h 5026559"/>
              <a:gd name="connsiteX4" fmla="*/ 4808452 w 5103922"/>
              <a:gd name="connsiteY4" fmla="*/ 0 h 5026559"/>
              <a:gd name="connsiteX5" fmla="*/ 4752840 w 5103922"/>
              <a:gd name="connsiteY5" fmla="*/ 4637137 h 5026559"/>
              <a:gd name="connsiteX6" fmla="*/ 210953 w 5103922"/>
              <a:gd name="connsiteY6" fmla="*/ 4533900 h 5026559"/>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18976 w 5111945"/>
              <a:gd name="connsiteY0" fmla="*/ 4533900 h 5025714"/>
              <a:gd name="connsiteX1" fmla="*/ 846513 w 5111945"/>
              <a:gd name="connsiteY1" fmla="*/ 2608334 h 5025714"/>
              <a:gd name="connsiteX2" fmla="*/ 1646612 w 5111945"/>
              <a:gd name="connsiteY2" fmla="*/ 1655834 h 5025714"/>
              <a:gd name="connsiteX3" fmla="*/ 3065413 w 5111945"/>
              <a:gd name="connsiteY3" fmla="*/ 639713 h 5025714"/>
              <a:gd name="connsiteX4" fmla="*/ 4816475 w 5111945"/>
              <a:gd name="connsiteY4" fmla="*/ 0 h 5025714"/>
              <a:gd name="connsiteX5" fmla="*/ 4760863 w 5111945"/>
              <a:gd name="connsiteY5" fmla="*/ 4637137 h 5025714"/>
              <a:gd name="connsiteX6" fmla="*/ 218976 w 5111945"/>
              <a:gd name="connsiteY6" fmla="*/ 4533900 h 5025714"/>
              <a:gd name="connsiteX0" fmla="*/ 254356 w 5147325"/>
              <a:gd name="connsiteY0" fmla="*/ 4533900 h 5025714"/>
              <a:gd name="connsiteX1" fmla="*/ 881893 w 5147325"/>
              <a:gd name="connsiteY1" fmla="*/ 2608334 h 5025714"/>
              <a:gd name="connsiteX2" fmla="*/ 1681992 w 5147325"/>
              <a:gd name="connsiteY2" fmla="*/ 1655834 h 5025714"/>
              <a:gd name="connsiteX3" fmla="*/ 3100793 w 5147325"/>
              <a:gd name="connsiteY3" fmla="*/ 639713 h 5025714"/>
              <a:gd name="connsiteX4" fmla="*/ 4851855 w 5147325"/>
              <a:gd name="connsiteY4" fmla="*/ 0 h 5025714"/>
              <a:gd name="connsiteX5" fmla="*/ 4796243 w 5147325"/>
              <a:gd name="connsiteY5" fmla="*/ 4637137 h 5025714"/>
              <a:gd name="connsiteX6" fmla="*/ 254356 w 5147325"/>
              <a:gd name="connsiteY6" fmla="*/ 4533900 h 5025714"/>
              <a:gd name="connsiteX0" fmla="*/ 406094 w 5299063"/>
              <a:gd name="connsiteY0" fmla="*/ 4533900 h 5025714"/>
              <a:gd name="connsiteX1" fmla="*/ 290682 w 5299063"/>
              <a:gd name="connsiteY1" fmla="*/ 3694184 h 5025714"/>
              <a:gd name="connsiteX2" fmla="*/ 1033631 w 5299063"/>
              <a:gd name="connsiteY2" fmla="*/ 2608334 h 5025714"/>
              <a:gd name="connsiteX3" fmla="*/ 1833730 w 5299063"/>
              <a:gd name="connsiteY3" fmla="*/ 1655834 h 5025714"/>
              <a:gd name="connsiteX4" fmla="*/ 3252531 w 5299063"/>
              <a:gd name="connsiteY4" fmla="*/ 639713 h 5025714"/>
              <a:gd name="connsiteX5" fmla="*/ 5003593 w 5299063"/>
              <a:gd name="connsiteY5" fmla="*/ 0 h 5025714"/>
              <a:gd name="connsiteX6" fmla="*/ 4947981 w 5299063"/>
              <a:gd name="connsiteY6" fmla="*/ 4637137 h 5025714"/>
              <a:gd name="connsiteX7" fmla="*/ 406094 w 5299063"/>
              <a:gd name="connsiteY7" fmla="*/ 4533900 h 5025714"/>
              <a:gd name="connsiteX0" fmla="*/ 375568 w 5268537"/>
              <a:gd name="connsiteY0" fmla="*/ 4533900 h 4978323"/>
              <a:gd name="connsiteX1" fmla="*/ 336356 w 5268537"/>
              <a:gd name="connsiteY1" fmla="*/ 3770384 h 4978323"/>
              <a:gd name="connsiteX2" fmla="*/ 1003105 w 5268537"/>
              <a:gd name="connsiteY2" fmla="*/ 2608334 h 4978323"/>
              <a:gd name="connsiteX3" fmla="*/ 1803204 w 5268537"/>
              <a:gd name="connsiteY3" fmla="*/ 1655834 h 4978323"/>
              <a:gd name="connsiteX4" fmla="*/ 3222005 w 5268537"/>
              <a:gd name="connsiteY4" fmla="*/ 639713 h 4978323"/>
              <a:gd name="connsiteX5" fmla="*/ 4973067 w 5268537"/>
              <a:gd name="connsiteY5" fmla="*/ 0 h 4978323"/>
              <a:gd name="connsiteX6" fmla="*/ 4917455 w 5268537"/>
              <a:gd name="connsiteY6" fmla="*/ 4637137 h 4978323"/>
              <a:gd name="connsiteX7" fmla="*/ 375568 w 5268537"/>
              <a:gd name="connsiteY7" fmla="*/ 4533900 h 4978323"/>
              <a:gd name="connsiteX0" fmla="*/ 383054 w 5276023"/>
              <a:gd name="connsiteY0" fmla="*/ 4533900 h 4978323"/>
              <a:gd name="connsiteX1" fmla="*/ 343842 w 5276023"/>
              <a:gd name="connsiteY1" fmla="*/ 3770384 h 4978323"/>
              <a:gd name="connsiteX2" fmla="*/ 1010591 w 5276023"/>
              <a:gd name="connsiteY2" fmla="*/ 2608334 h 4978323"/>
              <a:gd name="connsiteX3" fmla="*/ 1810690 w 5276023"/>
              <a:gd name="connsiteY3" fmla="*/ 1655834 h 4978323"/>
              <a:gd name="connsiteX4" fmla="*/ 3229491 w 5276023"/>
              <a:gd name="connsiteY4" fmla="*/ 639713 h 4978323"/>
              <a:gd name="connsiteX5" fmla="*/ 4980553 w 5276023"/>
              <a:gd name="connsiteY5" fmla="*/ 0 h 4978323"/>
              <a:gd name="connsiteX6" fmla="*/ 4924941 w 5276023"/>
              <a:gd name="connsiteY6" fmla="*/ 4637137 h 4978323"/>
              <a:gd name="connsiteX7" fmla="*/ 383054 w 5276023"/>
              <a:gd name="connsiteY7" fmla="*/ 4533900 h 4978323"/>
              <a:gd name="connsiteX0" fmla="*/ 727469 w 4945278"/>
              <a:gd name="connsiteY0" fmla="*/ 4695825 h 5037936"/>
              <a:gd name="connsiteX1" fmla="*/ 59607 w 4945278"/>
              <a:gd name="connsiteY1" fmla="*/ 3770384 h 5037936"/>
              <a:gd name="connsiteX2" fmla="*/ 726356 w 4945278"/>
              <a:gd name="connsiteY2" fmla="*/ 2608334 h 5037936"/>
              <a:gd name="connsiteX3" fmla="*/ 1526455 w 4945278"/>
              <a:gd name="connsiteY3" fmla="*/ 1655834 h 5037936"/>
              <a:gd name="connsiteX4" fmla="*/ 2945256 w 4945278"/>
              <a:gd name="connsiteY4" fmla="*/ 639713 h 5037936"/>
              <a:gd name="connsiteX5" fmla="*/ 4696318 w 4945278"/>
              <a:gd name="connsiteY5" fmla="*/ 0 h 5037936"/>
              <a:gd name="connsiteX6" fmla="*/ 4640706 w 4945278"/>
              <a:gd name="connsiteY6" fmla="*/ 4637137 h 5037936"/>
              <a:gd name="connsiteX7" fmla="*/ 727469 w 4945278"/>
              <a:gd name="connsiteY7" fmla="*/ 4695825 h 503793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32051 w 5149860"/>
              <a:gd name="connsiteY0" fmla="*/ 4695825 h 5013746"/>
              <a:gd name="connsiteX1" fmla="*/ 35589 w 5149860"/>
              <a:gd name="connsiteY1" fmla="*/ 4322834 h 5013746"/>
              <a:gd name="connsiteX2" fmla="*/ 930938 w 5149860"/>
              <a:gd name="connsiteY2" fmla="*/ 2608334 h 5013746"/>
              <a:gd name="connsiteX3" fmla="*/ 1731037 w 5149860"/>
              <a:gd name="connsiteY3" fmla="*/ 1655834 h 5013746"/>
              <a:gd name="connsiteX4" fmla="*/ 3149838 w 5149860"/>
              <a:gd name="connsiteY4" fmla="*/ 639713 h 5013746"/>
              <a:gd name="connsiteX5" fmla="*/ 4900900 w 5149860"/>
              <a:gd name="connsiteY5" fmla="*/ 0 h 5013746"/>
              <a:gd name="connsiteX6" fmla="*/ 4845288 w 5149860"/>
              <a:gd name="connsiteY6" fmla="*/ 4637137 h 5013746"/>
              <a:gd name="connsiteX7" fmla="*/ 932051 w 5149860"/>
              <a:gd name="connsiteY7" fmla="*/ 4695825 h 5013746"/>
              <a:gd name="connsiteX0" fmla="*/ 925351 w 5143160"/>
              <a:gd name="connsiteY0" fmla="*/ 4695825 h 5013746"/>
              <a:gd name="connsiteX1" fmla="*/ 28889 w 5143160"/>
              <a:gd name="connsiteY1" fmla="*/ 4322834 h 5013746"/>
              <a:gd name="connsiteX2" fmla="*/ 924238 w 5143160"/>
              <a:gd name="connsiteY2" fmla="*/ 2608334 h 5013746"/>
              <a:gd name="connsiteX3" fmla="*/ 1724337 w 5143160"/>
              <a:gd name="connsiteY3" fmla="*/ 1655834 h 5013746"/>
              <a:gd name="connsiteX4" fmla="*/ 3143138 w 5143160"/>
              <a:gd name="connsiteY4" fmla="*/ 639713 h 5013746"/>
              <a:gd name="connsiteX5" fmla="*/ 4894200 w 5143160"/>
              <a:gd name="connsiteY5" fmla="*/ 0 h 5013746"/>
              <a:gd name="connsiteX6" fmla="*/ 4838588 w 5143160"/>
              <a:gd name="connsiteY6" fmla="*/ 4637137 h 5013746"/>
              <a:gd name="connsiteX7" fmla="*/ 925351 w 5143160"/>
              <a:gd name="connsiteY7" fmla="*/ 4695825 h 5013746"/>
              <a:gd name="connsiteX0" fmla="*/ 1096950 w 5120398"/>
              <a:gd name="connsiteY0" fmla="*/ 4467225 h 4938681"/>
              <a:gd name="connsiteX1" fmla="*/ 19513 w 5120398"/>
              <a:gd name="connsiteY1" fmla="*/ 4322834 h 4938681"/>
              <a:gd name="connsiteX2" fmla="*/ 914862 w 5120398"/>
              <a:gd name="connsiteY2" fmla="*/ 2608334 h 4938681"/>
              <a:gd name="connsiteX3" fmla="*/ 1714961 w 5120398"/>
              <a:gd name="connsiteY3" fmla="*/ 1655834 h 4938681"/>
              <a:gd name="connsiteX4" fmla="*/ 3133762 w 5120398"/>
              <a:gd name="connsiteY4" fmla="*/ 639713 h 4938681"/>
              <a:gd name="connsiteX5" fmla="*/ 4884824 w 5120398"/>
              <a:gd name="connsiteY5" fmla="*/ 0 h 4938681"/>
              <a:gd name="connsiteX6" fmla="*/ 4829212 w 5120398"/>
              <a:gd name="connsiteY6" fmla="*/ 4637137 h 4938681"/>
              <a:gd name="connsiteX7" fmla="*/ 1096950 w 5120398"/>
              <a:gd name="connsiteY7" fmla="*/ 4467225 h 4938681"/>
              <a:gd name="connsiteX0" fmla="*/ 1100826 w 5124274"/>
              <a:gd name="connsiteY0" fmla="*/ 4467225 h 4924886"/>
              <a:gd name="connsiteX1" fmla="*/ 23389 w 5124274"/>
              <a:gd name="connsiteY1" fmla="*/ 4322834 h 4924886"/>
              <a:gd name="connsiteX2" fmla="*/ 918738 w 5124274"/>
              <a:gd name="connsiteY2" fmla="*/ 2608334 h 4924886"/>
              <a:gd name="connsiteX3" fmla="*/ 1718837 w 5124274"/>
              <a:gd name="connsiteY3" fmla="*/ 1655834 h 4924886"/>
              <a:gd name="connsiteX4" fmla="*/ 3137638 w 5124274"/>
              <a:gd name="connsiteY4" fmla="*/ 639713 h 4924886"/>
              <a:gd name="connsiteX5" fmla="*/ 4888700 w 5124274"/>
              <a:gd name="connsiteY5" fmla="*/ 0 h 4924886"/>
              <a:gd name="connsiteX6" fmla="*/ 4833088 w 5124274"/>
              <a:gd name="connsiteY6" fmla="*/ 4637137 h 4924886"/>
              <a:gd name="connsiteX7" fmla="*/ 1100826 w 5124274"/>
              <a:gd name="connsiteY7" fmla="*/ 4467225 h 4924886"/>
              <a:gd name="connsiteX0" fmla="*/ 1102756 w 5126204"/>
              <a:gd name="connsiteY0" fmla="*/ 4467225 h 4929938"/>
              <a:gd name="connsiteX1" fmla="*/ 25319 w 5126204"/>
              <a:gd name="connsiteY1" fmla="*/ 4322834 h 4929938"/>
              <a:gd name="connsiteX2" fmla="*/ 920668 w 5126204"/>
              <a:gd name="connsiteY2" fmla="*/ 2608334 h 4929938"/>
              <a:gd name="connsiteX3" fmla="*/ 1720767 w 5126204"/>
              <a:gd name="connsiteY3" fmla="*/ 1655834 h 4929938"/>
              <a:gd name="connsiteX4" fmla="*/ 3139568 w 5126204"/>
              <a:gd name="connsiteY4" fmla="*/ 639713 h 4929938"/>
              <a:gd name="connsiteX5" fmla="*/ 4890630 w 5126204"/>
              <a:gd name="connsiteY5" fmla="*/ 0 h 4929938"/>
              <a:gd name="connsiteX6" fmla="*/ 4835018 w 5126204"/>
              <a:gd name="connsiteY6" fmla="*/ 4637137 h 4929938"/>
              <a:gd name="connsiteX7" fmla="*/ 1102756 w 5126204"/>
              <a:gd name="connsiteY7" fmla="*/ 4467225 h 4929938"/>
              <a:gd name="connsiteX0" fmla="*/ 1102756 w 5333455"/>
              <a:gd name="connsiteY0" fmla="*/ 4467225 h 4637380"/>
              <a:gd name="connsiteX1" fmla="*/ 25319 w 5333455"/>
              <a:gd name="connsiteY1" fmla="*/ 4322834 h 4637380"/>
              <a:gd name="connsiteX2" fmla="*/ 920668 w 5333455"/>
              <a:gd name="connsiteY2" fmla="*/ 2608334 h 4637380"/>
              <a:gd name="connsiteX3" fmla="*/ 1720767 w 5333455"/>
              <a:gd name="connsiteY3" fmla="*/ 1655834 h 4637380"/>
              <a:gd name="connsiteX4" fmla="*/ 3139568 w 5333455"/>
              <a:gd name="connsiteY4" fmla="*/ 639713 h 4637380"/>
              <a:gd name="connsiteX5" fmla="*/ 4890630 w 5333455"/>
              <a:gd name="connsiteY5" fmla="*/ 0 h 4637380"/>
              <a:gd name="connsiteX6" fmla="*/ 4835018 w 5333455"/>
              <a:gd name="connsiteY6" fmla="*/ 4637137 h 4637380"/>
              <a:gd name="connsiteX7" fmla="*/ 1102756 w 5333455"/>
              <a:gd name="connsiteY7" fmla="*/ 4467225 h 4637380"/>
              <a:gd name="connsiteX0" fmla="*/ 1097117 w 5348768"/>
              <a:gd name="connsiteY0" fmla="*/ 4467225 h 4532611"/>
              <a:gd name="connsiteX1" fmla="*/ 19680 w 5348768"/>
              <a:gd name="connsiteY1" fmla="*/ 4322834 h 4532611"/>
              <a:gd name="connsiteX2" fmla="*/ 915029 w 5348768"/>
              <a:gd name="connsiteY2" fmla="*/ 2608334 h 4532611"/>
              <a:gd name="connsiteX3" fmla="*/ 1715128 w 5348768"/>
              <a:gd name="connsiteY3" fmla="*/ 1655834 h 4532611"/>
              <a:gd name="connsiteX4" fmla="*/ 3133929 w 5348768"/>
              <a:gd name="connsiteY4" fmla="*/ 639713 h 4532611"/>
              <a:gd name="connsiteX5" fmla="*/ 4884991 w 5348768"/>
              <a:gd name="connsiteY5" fmla="*/ 0 h 4532611"/>
              <a:gd name="connsiteX6" fmla="*/ 4857954 w 5348768"/>
              <a:gd name="connsiteY6" fmla="*/ 4532362 h 4532611"/>
              <a:gd name="connsiteX7" fmla="*/ 1097117 w 5348768"/>
              <a:gd name="connsiteY7" fmla="*/ 4467225 h 4532611"/>
              <a:gd name="connsiteX0" fmla="*/ 1097117 w 5355144"/>
              <a:gd name="connsiteY0" fmla="*/ 4565516 h 4630653"/>
              <a:gd name="connsiteX1" fmla="*/ 19680 w 5355144"/>
              <a:gd name="connsiteY1" fmla="*/ 4421125 h 4630653"/>
              <a:gd name="connsiteX2" fmla="*/ 915029 w 5355144"/>
              <a:gd name="connsiteY2" fmla="*/ 2706625 h 4630653"/>
              <a:gd name="connsiteX3" fmla="*/ 1715128 w 5355144"/>
              <a:gd name="connsiteY3" fmla="*/ 1754125 h 4630653"/>
              <a:gd name="connsiteX4" fmla="*/ 3133929 w 5355144"/>
              <a:gd name="connsiteY4" fmla="*/ 738004 h 4630653"/>
              <a:gd name="connsiteX5" fmla="*/ 4884991 w 5355144"/>
              <a:gd name="connsiteY5" fmla="*/ 98291 h 4630653"/>
              <a:gd name="connsiteX6" fmla="*/ 5315578 w 5355144"/>
              <a:gd name="connsiteY6" fmla="*/ 2897127 h 4630653"/>
              <a:gd name="connsiteX7" fmla="*/ 4857954 w 5355144"/>
              <a:gd name="connsiteY7" fmla="*/ 4630653 h 4630653"/>
              <a:gd name="connsiteX8" fmla="*/ 1097117 w 5355144"/>
              <a:gd name="connsiteY8" fmla="*/ 4565516 h 4630653"/>
              <a:gd name="connsiteX0" fmla="*/ 1097117 w 5123363"/>
              <a:gd name="connsiteY0" fmla="*/ 4565516 h 4745138"/>
              <a:gd name="connsiteX1" fmla="*/ 19680 w 5123363"/>
              <a:gd name="connsiteY1" fmla="*/ 4421125 h 4745138"/>
              <a:gd name="connsiteX2" fmla="*/ 915029 w 5123363"/>
              <a:gd name="connsiteY2" fmla="*/ 2706625 h 4745138"/>
              <a:gd name="connsiteX3" fmla="*/ 1715128 w 5123363"/>
              <a:gd name="connsiteY3" fmla="*/ 1754125 h 4745138"/>
              <a:gd name="connsiteX4" fmla="*/ 3133929 w 5123363"/>
              <a:gd name="connsiteY4" fmla="*/ 738004 h 4745138"/>
              <a:gd name="connsiteX5" fmla="*/ 4884991 w 5123363"/>
              <a:gd name="connsiteY5" fmla="*/ 98291 h 4745138"/>
              <a:gd name="connsiteX6" fmla="*/ 4820278 w 5123363"/>
              <a:gd name="connsiteY6" fmla="*/ 2906652 h 4745138"/>
              <a:gd name="connsiteX7" fmla="*/ 4857954 w 5123363"/>
              <a:gd name="connsiteY7" fmla="*/ 4630653 h 4745138"/>
              <a:gd name="connsiteX8" fmla="*/ 1097117 w 5123363"/>
              <a:gd name="connsiteY8" fmla="*/ 4565516 h 4745138"/>
              <a:gd name="connsiteX0" fmla="*/ 1097117 w 5032215"/>
              <a:gd name="connsiteY0" fmla="*/ 4565516 h 4985969"/>
              <a:gd name="connsiteX1" fmla="*/ 19680 w 5032215"/>
              <a:gd name="connsiteY1" fmla="*/ 4421125 h 4985969"/>
              <a:gd name="connsiteX2" fmla="*/ 915029 w 5032215"/>
              <a:gd name="connsiteY2" fmla="*/ 2706625 h 4985969"/>
              <a:gd name="connsiteX3" fmla="*/ 1715128 w 5032215"/>
              <a:gd name="connsiteY3" fmla="*/ 1754125 h 4985969"/>
              <a:gd name="connsiteX4" fmla="*/ 3133929 w 5032215"/>
              <a:gd name="connsiteY4" fmla="*/ 738004 h 4985969"/>
              <a:gd name="connsiteX5" fmla="*/ 4884991 w 5032215"/>
              <a:gd name="connsiteY5" fmla="*/ 98291 h 4985969"/>
              <a:gd name="connsiteX6" fmla="*/ 4820278 w 5032215"/>
              <a:gd name="connsiteY6" fmla="*/ 2906652 h 4985969"/>
              <a:gd name="connsiteX7" fmla="*/ 4857954 w 5032215"/>
              <a:gd name="connsiteY7" fmla="*/ 4630653 h 4985969"/>
              <a:gd name="connsiteX8" fmla="*/ 1097117 w 5032215"/>
              <a:gd name="connsiteY8" fmla="*/ 4565516 h 4985969"/>
              <a:gd name="connsiteX0" fmla="*/ 1097117 w 5055975"/>
              <a:gd name="connsiteY0" fmla="*/ 4474935 h 4895388"/>
              <a:gd name="connsiteX1" fmla="*/ 19680 w 5055975"/>
              <a:gd name="connsiteY1" fmla="*/ 4330544 h 4895388"/>
              <a:gd name="connsiteX2" fmla="*/ 915029 w 5055975"/>
              <a:gd name="connsiteY2" fmla="*/ 2616044 h 4895388"/>
              <a:gd name="connsiteX3" fmla="*/ 1715128 w 5055975"/>
              <a:gd name="connsiteY3" fmla="*/ 1663544 h 4895388"/>
              <a:gd name="connsiteX4" fmla="*/ 3133929 w 5055975"/>
              <a:gd name="connsiteY4" fmla="*/ 647423 h 4895388"/>
              <a:gd name="connsiteX5" fmla="*/ 4884991 w 5055975"/>
              <a:gd name="connsiteY5" fmla="*/ 7710 h 4895388"/>
              <a:gd name="connsiteX6" fmla="*/ 4982204 w 5055975"/>
              <a:gd name="connsiteY6" fmla="*/ 1072996 h 4895388"/>
              <a:gd name="connsiteX7" fmla="*/ 4820278 w 5055975"/>
              <a:gd name="connsiteY7" fmla="*/ 2816071 h 4895388"/>
              <a:gd name="connsiteX8" fmla="*/ 4857954 w 5055975"/>
              <a:gd name="connsiteY8" fmla="*/ 4540072 h 4895388"/>
              <a:gd name="connsiteX9" fmla="*/ 1097117 w 5055975"/>
              <a:gd name="connsiteY9" fmla="*/ 4474935 h 4895388"/>
              <a:gd name="connsiteX0" fmla="*/ 1097117 w 5008908"/>
              <a:gd name="connsiteY0" fmla="*/ 4474935 h 4895388"/>
              <a:gd name="connsiteX1" fmla="*/ 19680 w 5008908"/>
              <a:gd name="connsiteY1" fmla="*/ 4330544 h 4895388"/>
              <a:gd name="connsiteX2" fmla="*/ 915029 w 5008908"/>
              <a:gd name="connsiteY2" fmla="*/ 2616044 h 4895388"/>
              <a:gd name="connsiteX3" fmla="*/ 1715128 w 5008908"/>
              <a:gd name="connsiteY3" fmla="*/ 1663544 h 4895388"/>
              <a:gd name="connsiteX4" fmla="*/ 3133929 w 5008908"/>
              <a:gd name="connsiteY4" fmla="*/ 647423 h 4895388"/>
              <a:gd name="connsiteX5" fmla="*/ 4884991 w 5008908"/>
              <a:gd name="connsiteY5" fmla="*/ 7710 h 4895388"/>
              <a:gd name="connsiteX6" fmla="*/ 4820279 w 5008908"/>
              <a:gd name="connsiteY6" fmla="*/ 1111096 h 4895388"/>
              <a:gd name="connsiteX7" fmla="*/ 4820278 w 5008908"/>
              <a:gd name="connsiteY7" fmla="*/ 2816071 h 4895388"/>
              <a:gd name="connsiteX8" fmla="*/ 4857954 w 5008908"/>
              <a:gd name="connsiteY8" fmla="*/ 4540072 h 4895388"/>
              <a:gd name="connsiteX9" fmla="*/ 1097117 w 5008908"/>
              <a:gd name="connsiteY9" fmla="*/ 4474935 h 4895388"/>
              <a:gd name="connsiteX0" fmla="*/ 1097117 w 4858032"/>
              <a:gd name="connsiteY0" fmla="*/ 4578551 h 4999004"/>
              <a:gd name="connsiteX1" fmla="*/ 19680 w 4858032"/>
              <a:gd name="connsiteY1" fmla="*/ 4434160 h 4999004"/>
              <a:gd name="connsiteX2" fmla="*/ 915029 w 4858032"/>
              <a:gd name="connsiteY2" fmla="*/ 2719660 h 4999004"/>
              <a:gd name="connsiteX3" fmla="*/ 1715128 w 4858032"/>
              <a:gd name="connsiteY3" fmla="*/ 1767160 h 4999004"/>
              <a:gd name="connsiteX4" fmla="*/ 3133929 w 4858032"/>
              <a:gd name="connsiteY4" fmla="*/ 751039 h 4999004"/>
              <a:gd name="connsiteX5" fmla="*/ 4637341 w 4858032"/>
              <a:gd name="connsiteY5" fmla="*/ 6551 h 4999004"/>
              <a:gd name="connsiteX6" fmla="*/ 4820279 w 4858032"/>
              <a:gd name="connsiteY6" fmla="*/ 1214712 h 4999004"/>
              <a:gd name="connsiteX7" fmla="*/ 4820278 w 4858032"/>
              <a:gd name="connsiteY7" fmla="*/ 2919687 h 4999004"/>
              <a:gd name="connsiteX8" fmla="*/ 4857954 w 4858032"/>
              <a:gd name="connsiteY8" fmla="*/ 4643688 h 4999004"/>
              <a:gd name="connsiteX9" fmla="*/ 1097117 w 4858032"/>
              <a:gd name="connsiteY9" fmla="*/ 4578551 h 4999004"/>
              <a:gd name="connsiteX0" fmla="*/ 1097117 w 4944445"/>
              <a:gd name="connsiteY0" fmla="*/ 4437363 h 4857816"/>
              <a:gd name="connsiteX1" fmla="*/ 19680 w 4944445"/>
              <a:gd name="connsiteY1" fmla="*/ 4292972 h 4857816"/>
              <a:gd name="connsiteX2" fmla="*/ 915029 w 4944445"/>
              <a:gd name="connsiteY2" fmla="*/ 2578472 h 4857816"/>
              <a:gd name="connsiteX3" fmla="*/ 1715128 w 4944445"/>
              <a:gd name="connsiteY3" fmla="*/ 1625972 h 4857816"/>
              <a:gd name="connsiteX4" fmla="*/ 3133929 w 4944445"/>
              <a:gd name="connsiteY4" fmla="*/ 609851 h 4857816"/>
              <a:gd name="connsiteX5" fmla="*/ 4799266 w 4944445"/>
              <a:gd name="connsiteY5" fmla="*/ 8238 h 4857816"/>
              <a:gd name="connsiteX6" fmla="*/ 4820279 w 4944445"/>
              <a:gd name="connsiteY6" fmla="*/ 1073524 h 4857816"/>
              <a:gd name="connsiteX7" fmla="*/ 4820278 w 4944445"/>
              <a:gd name="connsiteY7" fmla="*/ 2778499 h 4857816"/>
              <a:gd name="connsiteX8" fmla="*/ 4857954 w 4944445"/>
              <a:gd name="connsiteY8" fmla="*/ 4502500 h 4857816"/>
              <a:gd name="connsiteX9" fmla="*/ 1097117 w 4944445"/>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79926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37363 h 4857816"/>
              <a:gd name="connsiteX1" fmla="*/ 19680 w 4858032"/>
              <a:gd name="connsiteY1" fmla="*/ 4292972 h 4857816"/>
              <a:gd name="connsiteX2" fmla="*/ 915029 w 4858032"/>
              <a:gd name="connsiteY2" fmla="*/ 2578472 h 4857816"/>
              <a:gd name="connsiteX3" fmla="*/ 1715128 w 4858032"/>
              <a:gd name="connsiteY3" fmla="*/ 1625972 h 4857816"/>
              <a:gd name="connsiteX4" fmla="*/ 3133929 w 4858032"/>
              <a:gd name="connsiteY4" fmla="*/ 609851 h 4857816"/>
              <a:gd name="connsiteX5" fmla="*/ 4818316 w 4858032"/>
              <a:gd name="connsiteY5" fmla="*/ 8238 h 4857816"/>
              <a:gd name="connsiteX6" fmla="*/ 4820279 w 4858032"/>
              <a:gd name="connsiteY6" fmla="*/ 1073524 h 4857816"/>
              <a:gd name="connsiteX7" fmla="*/ 4820278 w 4858032"/>
              <a:gd name="connsiteY7" fmla="*/ 2778499 h 4857816"/>
              <a:gd name="connsiteX8" fmla="*/ 4857954 w 4858032"/>
              <a:gd name="connsiteY8" fmla="*/ 4502500 h 4857816"/>
              <a:gd name="connsiteX9" fmla="*/ 1097117 w 4858032"/>
              <a:gd name="connsiteY9" fmla="*/ 4437363 h 4857816"/>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915029 w 4858032"/>
              <a:gd name="connsiteY2" fmla="*/ 257023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734054 w 4858032"/>
              <a:gd name="connsiteY2" fmla="*/ 2551184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8032"/>
              <a:gd name="connsiteY0" fmla="*/ 4429125 h 4849578"/>
              <a:gd name="connsiteX1" fmla="*/ 19680 w 4858032"/>
              <a:gd name="connsiteY1" fmla="*/ 4284734 h 4849578"/>
              <a:gd name="connsiteX2" fmla="*/ 876929 w 4858032"/>
              <a:gd name="connsiteY2" fmla="*/ 2598809 h 4849578"/>
              <a:gd name="connsiteX3" fmla="*/ 1715128 w 4858032"/>
              <a:gd name="connsiteY3" fmla="*/ 1617734 h 4849578"/>
              <a:gd name="connsiteX4" fmla="*/ 3133929 w 4858032"/>
              <a:gd name="connsiteY4" fmla="*/ 601613 h 4849578"/>
              <a:gd name="connsiteX5" fmla="*/ 4818316 w 4858032"/>
              <a:gd name="connsiteY5" fmla="*/ 0 h 4849578"/>
              <a:gd name="connsiteX6" fmla="*/ 4820279 w 4858032"/>
              <a:gd name="connsiteY6" fmla="*/ 1065286 h 4849578"/>
              <a:gd name="connsiteX7" fmla="*/ 4820278 w 4858032"/>
              <a:gd name="connsiteY7" fmla="*/ 2770261 h 4849578"/>
              <a:gd name="connsiteX8" fmla="*/ 4857954 w 4858032"/>
              <a:gd name="connsiteY8" fmla="*/ 4494262 h 4849578"/>
              <a:gd name="connsiteX9" fmla="*/ 1097117 w 4858032"/>
              <a:gd name="connsiteY9" fmla="*/ 4429125 h 4849578"/>
              <a:gd name="connsiteX0" fmla="*/ 1097117 w 4857954"/>
              <a:gd name="connsiteY0" fmla="*/ 4429125 h 4494262"/>
              <a:gd name="connsiteX1" fmla="*/ 19680 w 4857954"/>
              <a:gd name="connsiteY1" fmla="*/ 4284734 h 4494262"/>
              <a:gd name="connsiteX2" fmla="*/ 876929 w 4857954"/>
              <a:gd name="connsiteY2" fmla="*/ 2598809 h 4494262"/>
              <a:gd name="connsiteX3" fmla="*/ 1715128 w 4857954"/>
              <a:gd name="connsiteY3" fmla="*/ 1617734 h 4494262"/>
              <a:gd name="connsiteX4" fmla="*/ 3133929 w 4857954"/>
              <a:gd name="connsiteY4" fmla="*/ 601613 h 4494262"/>
              <a:gd name="connsiteX5" fmla="*/ 4818316 w 4857954"/>
              <a:gd name="connsiteY5" fmla="*/ 0 h 4494262"/>
              <a:gd name="connsiteX6" fmla="*/ 4820279 w 4857954"/>
              <a:gd name="connsiteY6" fmla="*/ 1065286 h 4494262"/>
              <a:gd name="connsiteX7" fmla="*/ 4820278 w 4857954"/>
              <a:gd name="connsiteY7" fmla="*/ 2770261 h 4494262"/>
              <a:gd name="connsiteX8" fmla="*/ 4857954 w 4857954"/>
              <a:gd name="connsiteY8" fmla="*/ 4494262 h 4494262"/>
              <a:gd name="connsiteX9" fmla="*/ 1097117 w 4857954"/>
              <a:gd name="connsiteY9" fmla="*/ 4429125 h 4494262"/>
              <a:gd name="connsiteX0" fmla="*/ 1077438 w 4838275"/>
              <a:gd name="connsiteY0" fmla="*/ 4429125 h 4494262"/>
              <a:gd name="connsiteX1" fmla="*/ 1 w 4838275"/>
              <a:gd name="connsiteY1" fmla="*/ 4284734 h 4494262"/>
              <a:gd name="connsiteX2" fmla="*/ 857250 w 4838275"/>
              <a:gd name="connsiteY2" fmla="*/ 2598809 h 4494262"/>
              <a:gd name="connsiteX3" fmla="*/ 1695449 w 4838275"/>
              <a:gd name="connsiteY3" fmla="*/ 1617734 h 4494262"/>
              <a:gd name="connsiteX4" fmla="*/ 3114250 w 4838275"/>
              <a:gd name="connsiteY4" fmla="*/ 601613 h 4494262"/>
              <a:gd name="connsiteX5" fmla="*/ 4798637 w 4838275"/>
              <a:gd name="connsiteY5" fmla="*/ 0 h 4494262"/>
              <a:gd name="connsiteX6" fmla="*/ 4800600 w 4838275"/>
              <a:gd name="connsiteY6" fmla="*/ 1065286 h 4494262"/>
              <a:gd name="connsiteX7" fmla="*/ 4800599 w 4838275"/>
              <a:gd name="connsiteY7" fmla="*/ 2770261 h 4494262"/>
              <a:gd name="connsiteX8" fmla="*/ 4838275 w 4838275"/>
              <a:gd name="connsiteY8" fmla="*/ 4494262 h 4494262"/>
              <a:gd name="connsiteX9" fmla="*/ 1077438 w 4838275"/>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76374"/>
              <a:gd name="connsiteY0" fmla="*/ 4429125 h 4494262"/>
              <a:gd name="connsiteX1" fmla="*/ 0 w 4876374"/>
              <a:gd name="connsiteY1" fmla="*/ 4427609 h 4494262"/>
              <a:gd name="connsiteX2" fmla="*/ 895349 w 4876374"/>
              <a:gd name="connsiteY2" fmla="*/ 2598809 h 4494262"/>
              <a:gd name="connsiteX3" fmla="*/ 1733548 w 4876374"/>
              <a:gd name="connsiteY3" fmla="*/ 1617734 h 4494262"/>
              <a:gd name="connsiteX4" fmla="*/ 3152349 w 4876374"/>
              <a:gd name="connsiteY4" fmla="*/ 601613 h 4494262"/>
              <a:gd name="connsiteX5" fmla="*/ 4836736 w 4876374"/>
              <a:gd name="connsiteY5" fmla="*/ 0 h 4494262"/>
              <a:gd name="connsiteX6" fmla="*/ 4838699 w 4876374"/>
              <a:gd name="connsiteY6" fmla="*/ 1065286 h 4494262"/>
              <a:gd name="connsiteX7" fmla="*/ 4838698 w 4876374"/>
              <a:gd name="connsiteY7" fmla="*/ 2770261 h 4494262"/>
              <a:gd name="connsiteX8" fmla="*/ 4876374 w 4876374"/>
              <a:gd name="connsiteY8" fmla="*/ 4494262 h 4494262"/>
              <a:gd name="connsiteX9" fmla="*/ 1115537 w 4876374"/>
              <a:gd name="connsiteY9" fmla="*/ 4429125 h 4494262"/>
              <a:gd name="connsiteX0" fmla="*/ 1115537 w 4847799"/>
              <a:gd name="connsiteY0" fmla="*/ 4429125 h 4494262"/>
              <a:gd name="connsiteX1" fmla="*/ 0 w 4847799"/>
              <a:gd name="connsiteY1" fmla="*/ 4427609 h 4494262"/>
              <a:gd name="connsiteX2" fmla="*/ 895349 w 4847799"/>
              <a:gd name="connsiteY2" fmla="*/ 2598809 h 4494262"/>
              <a:gd name="connsiteX3" fmla="*/ 1733548 w 4847799"/>
              <a:gd name="connsiteY3" fmla="*/ 1617734 h 4494262"/>
              <a:gd name="connsiteX4" fmla="*/ 3152349 w 4847799"/>
              <a:gd name="connsiteY4" fmla="*/ 601613 h 4494262"/>
              <a:gd name="connsiteX5" fmla="*/ 4836736 w 4847799"/>
              <a:gd name="connsiteY5" fmla="*/ 0 h 4494262"/>
              <a:gd name="connsiteX6" fmla="*/ 4838699 w 4847799"/>
              <a:gd name="connsiteY6" fmla="*/ 1065286 h 4494262"/>
              <a:gd name="connsiteX7" fmla="*/ 4838698 w 4847799"/>
              <a:gd name="connsiteY7" fmla="*/ 2770261 h 4494262"/>
              <a:gd name="connsiteX8" fmla="*/ 4847799 w 4847799"/>
              <a:gd name="connsiteY8" fmla="*/ 4494262 h 4494262"/>
              <a:gd name="connsiteX9" fmla="*/ 1115537 w 4847799"/>
              <a:gd name="connsiteY9" fmla="*/ 4429125 h 449426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7799"/>
              <a:gd name="connsiteY0" fmla="*/ 4448175 h 4513312"/>
              <a:gd name="connsiteX1" fmla="*/ 0 w 4847799"/>
              <a:gd name="connsiteY1" fmla="*/ 4446659 h 4513312"/>
              <a:gd name="connsiteX2" fmla="*/ 895349 w 4847799"/>
              <a:gd name="connsiteY2" fmla="*/ 2617859 h 4513312"/>
              <a:gd name="connsiteX3" fmla="*/ 1733548 w 4847799"/>
              <a:gd name="connsiteY3" fmla="*/ 1636784 h 4513312"/>
              <a:gd name="connsiteX4" fmla="*/ 3152349 w 4847799"/>
              <a:gd name="connsiteY4" fmla="*/ 620663 h 4513312"/>
              <a:gd name="connsiteX5" fmla="*/ 4846261 w 4847799"/>
              <a:gd name="connsiteY5" fmla="*/ 0 h 4513312"/>
              <a:gd name="connsiteX6" fmla="*/ 4838699 w 4847799"/>
              <a:gd name="connsiteY6" fmla="*/ 1084336 h 4513312"/>
              <a:gd name="connsiteX7" fmla="*/ 4838698 w 4847799"/>
              <a:gd name="connsiteY7" fmla="*/ 2789311 h 4513312"/>
              <a:gd name="connsiteX8" fmla="*/ 4847799 w 4847799"/>
              <a:gd name="connsiteY8" fmla="*/ 4513312 h 4513312"/>
              <a:gd name="connsiteX9" fmla="*/ 1115537 w 4847799"/>
              <a:gd name="connsiteY9" fmla="*/ 4448175 h 4513312"/>
              <a:gd name="connsiteX0" fmla="*/ 1115537 w 4848780"/>
              <a:gd name="connsiteY0" fmla="*/ 4448175 h 4513312"/>
              <a:gd name="connsiteX1" fmla="*/ 0 w 4848780"/>
              <a:gd name="connsiteY1" fmla="*/ 4446659 h 4513312"/>
              <a:gd name="connsiteX2" fmla="*/ 895349 w 4848780"/>
              <a:gd name="connsiteY2" fmla="*/ 2617859 h 4513312"/>
              <a:gd name="connsiteX3" fmla="*/ 1733548 w 4848780"/>
              <a:gd name="connsiteY3" fmla="*/ 1636784 h 4513312"/>
              <a:gd name="connsiteX4" fmla="*/ 3152349 w 4848780"/>
              <a:gd name="connsiteY4" fmla="*/ 620663 h 4513312"/>
              <a:gd name="connsiteX5" fmla="*/ 4846261 w 4848780"/>
              <a:gd name="connsiteY5" fmla="*/ 0 h 4513312"/>
              <a:gd name="connsiteX6" fmla="*/ 4848224 w 4848780"/>
              <a:gd name="connsiteY6" fmla="*/ 1112911 h 4513312"/>
              <a:gd name="connsiteX7" fmla="*/ 4838698 w 4848780"/>
              <a:gd name="connsiteY7" fmla="*/ 2789311 h 4513312"/>
              <a:gd name="connsiteX8" fmla="*/ 4847799 w 4848780"/>
              <a:gd name="connsiteY8" fmla="*/ 4513312 h 4513312"/>
              <a:gd name="connsiteX9" fmla="*/ 1115537 w 4848780"/>
              <a:gd name="connsiteY9" fmla="*/ 4448175 h 4513312"/>
              <a:gd name="connsiteX0" fmla="*/ 1115537 w 4848224"/>
              <a:gd name="connsiteY0" fmla="*/ 4448175 h 4513312"/>
              <a:gd name="connsiteX1" fmla="*/ 0 w 4848224"/>
              <a:gd name="connsiteY1" fmla="*/ 4446659 h 4513312"/>
              <a:gd name="connsiteX2" fmla="*/ 895349 w 4848224"/>
              <a:gd name="connsiteY2" fmla="*/ 2617859 h 4513312"/>
              <a:gd name="connsiteX3" fmla="*/ 1733548 w 4848224"/>
              <a:gd name="connsiteY3" fmla="*/ 1636784 h 4513312"/>
              <a:gd name="connsiteX4" fmla="*/ 3152349 w 4848224"/>
              <a:gd name="connsiteY4" fmla="*/ 620663 h 4513312"/>
              <a:gd name="connsiteX5" fmla="*/ 4846261 w 4848224"/>
              <a:gd name="connsiteY5" fmla="*/ 0 h 4513312"/>
              <a:gd name="connsiteX6" fmla="*/ 4848224 w 4848224"/>
              <a:gd name="connsiteY6" fmla="*/ 1112911 h 4513312"/>
              <a:gd name="connsiteX7" fmla="*/ 4838698 w 4848224"/>
              <a:gd name="connsiteY7" fmla="*/ 2789311 h 4513312"/>
              <a:gd name="connsiteX8" fmla="*/ 4847799 w 4848224"/>
              <a:gd name="connsiteY8" fmla="*/ 4513312 h 4513312"/>
              <a:gd name="connsiteX9" fmla="*/ 1115537 w 4848224"/>
              <a:gd name="connsiteY9" fmla="*/ 4448175 h 4513312"/>
              <a:gd name="connsiteX0" fmla="*/ 1115537 w 5121914"/>
              <a:gd name="connsiteY0" fmla="*/ 4448175 h 4623861"/>
              <a:gd name="connsiteX1" fmla="*/ 0 w 5121914"/>
              <a:gd name="connsiteY1" fmla="*/ 4446659 h 4623861"/>
              <a:gd name="connsiteX2" fmla="*/ 895349 w 5121914"/>
              <a:gd name="connsiteY2" fmla="*/ 2617859 h 4623861"/>
              <a:gd name="connsiteX3" fmla="*/ 1733548 w 5121914"/>
              <a:gd name="connsiteY3" fmla="*/ 1636784 h 4623861"/>
              <a:gd name="connsiteX4" fmla="*/ 3152349 w 5121914"/>
              <a:gd name="connsiteY4" fmla="*/ 620663 h 4623861"/>
              <a:gd name="connsiteX5" fmla="*/ 4846261 w 5121914"/>
              <a:gd name="connsiteY5" fmla="*/ 0 h 4623861"/>
              <a:gd name="connsiteX6" fmla="*/ 4848224 w 5121914"/>
              <a:gd name="connsiteY6" fmla="*/ 1112911 h 4623861"/>
              <a:gd name="connsiteX7" fmla="*/ 4838698 w 5121914"/>
              <a:gd name="connsiteY7" fmla="*/ 2808539 h 4623861"/>
              <a:gd name="connsiteX8" fmla="*/ 4847799 w 5121914"/>
              <a:gd name="connsiteY8" fmla="*/ 4513312 h 4623861"/>
              <a:gd name="connsiteX9" fmla="*/ 1115537 w 5121914"/>
              <a:gd name="connsiteY9" fmla="*/ 4448175 h 4623861"/>
              <a:gd name="connsiteX0" fmla="*/ 1115537 w 4848407"/>
              <a:gd name="connsiteY0" fmla="*/ 4448175 h 4623861"/>
              <a:gd name="connsiteX1" fmla="*/ 0 w 4848407"/>
              <a:gd name="connsiteY1" fmla="*/ 4446659 h 4623861"/>
              <a:gd name="connsiteX2" fmla="*/ 895349 w 4848407"/>
              <a:gd name="connsiteY2" fmla="*/ 2617859 h 4623861"/>
              <a:gd name="connsiteX3" fmla="*/ 1733548 w 4848407"/>
              <a:gd name="connsiteY3" fmla="*/ 1636784 h 4623861"/>
              <a:gd name="connsiteX4" fmla="*/ 3152349 w 4848407"/>
              <a:gd name="connsiteY4" fmla="*/ 620663 h 4623861"/>
              <a:gd name="connsiteX5" fmla="*/ 4846261 w 4848407"/>
              <a:gd name="connsiteY5" fmla="*/ 0 h 4623861"/>
              <a:gd name="connsiteX6" fmla="*/ 4848224 w 4848407"/>
              <a:gd name="connsiteY6" fmla="*/ 1112911 h 4623861"/>
              <a:gd name="connsiteX7" fmla="*/ 4838698 w 4848407"/>
              <a:gd name="connsiteY7" fmla="*/ 2808539 h 4623861"/>
              <a:gd name="connsiteX8" fmla="*/ 4847799 w 4848407"/>
              <a:gd name="connsiteY8" fmla="*/ 4513312 h 4623861"/>
              <a:gd name="connsiteX9" fmla="*/ 1115537 w 4848407"/>
              <a:gd name="connsiteY9" fmla="*/ 4448175 h 4623861"/>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5084385"/>
              <a:gd name="connsiteY0" fmla="*/ 4448175 h 4645873"/>
              <a:gd name="connsiteX1" fmla="*/ 0 w 5084385"/>
              <a:gd name="connsiteY1" fmla="*/ 4446659 h 4645873"/>
              <a:gd name="connsiteX2" fmla="*/ 895349 w 5084385"/>
              <a:gd name="connsiteY2" fmla="*/ 2617859 h 4645873"/>
              <a:gd name="connsiteX3" fmla="*/ 1733548 w 5084385"/>
              <a:gd name="connsiteY3" fmla="*/ 1636784 h 4645873"/>
              <a:gd name="connsiteX4" fmla="*/ 3152349 w 5084385"/>
              <a:gd name="connsiteY4" fmla="*/ 620663 h 4645873"/>
              <a:gd name="connsiteX5" fmla="*/ 4846261 w 5084385"/>
              <a:gd name="connsiteY5" fmla="*/ 0 h 4645873"/>
              <a:gd name="connsiteX6" fmla="*/ 4848224 w 5084385"/>
              <a:gd name="connsiteY6" fmla="*/ 1112911 h 4645873"/>
              <a:gd name="connsiteX7" fmla="*/ 4838698 w 5084385"/>
              <a:gd name="connsiteY7" fmla="*/ 2808539 h 4645873"/>
              <a:gd name="connsiteX8" fmla="*/ 4857324 w 5084385"/>
              <a:gd name="connsiteY8" fmla="*/ 4542155 h 4645873"/>
              <a:gd name="connsiteX9" fmla="*/ 1115537 w 5084385"/>
              <a:gd name="connsiteY9" fmla="*/ 4448175 h 4645873"/>
              <a:gd name="connsiteX0" fmla="*/ 1115537 w 4857324"/>
              <a:gd name="connsiteY0" fmla="*/ 4448175 h 4645873"/>
              <a:gd name="connsiteX1" fmla="*/ 0 w 4857324"/>
              <a:gd name="connsiteY1" fmla="*/ 4446659 h 4645873"/>
              <a:gd name="connsiteX2" fmla="*/ 895349 w 4857324"/>
              <a:gd name="connsiteY2" fmla="*/ 2617859 h 4645873"/>
              <a:gd name="connsiteX3" fmla="*/ 1733548 w 4857324"/>
              <a:gd name="connsiteY3" fmla="*/ 1636784 h 4645873"/>
              <a:gd name="connsiteX4" fmla="*/ 3152349 w 4857324"/>
              <a:gd name="connsiteY4" fmla="*/ 620663 h 4645873"/>
              <a:gd name="connsiteX5" fmla="*/ 4846261 w 4857324"/>
              <a:gd name="connsiteY5" fmla="*/ 0 h 4645873"/>
              <a:gd name="connsiteX6" fmla="*/ 4848224 w 4857324"/>
              <a:gd name="connsiteY6" fmla="*/ 1112911 h 4645873"/>
              <a:gd name="connsiteX7" fmla="*/ 4838698 w 4857324"/>
              <a:gd name="connsiteY7" fmla="*/ 2808539 h 4645873"/>
              <a:gd name="connsiteX8" fmla="*/ 4857324 w 4857324"/>
              <a:gd name="connsiteY8" fmla="*/ 4542155 h 4645873"/>
              <a:gd name="connsiteX9" fmla="*/ 1115537 w 4857324"/>
              <a:gd name="connsiteY9" fmla="*/ 4448175 h 4645873"/>
              <a:gd name="connsiteX0" fmla="*/ 1115537 w 4857324"/>
              <a:gd name="connsiteY0" fmla="*/ 4448175 h 4542155"/>
              <a:gd name="connsiteX1" fmla="*/ 0 w 4857324"/>
              <a:gd name="connsiteY1" fmla="*/ 4446659 h 4542155"/>
              <a:gd name="connsiteX2" fmla="*/ 895349 w 4857324"/>
              <a:gd name="connsiteY2" fmla="*/ 2617859 h 4542155"/>
              <a:gd name="connsiteX3" fmla="*/ 1733548 w 4857324"/>
              <a:gd name="connsiteY3" fmla="*/ 1636784 h 4542155"/>
              <a:gd name="connsiteX4" fmla="*/ 3152349 w 4857324"/>
              <a:gd name="connsiteY4" fmla="*/ 620663 h 4542155"/>
              <a:gd name="connsiteX5" fmla="*/ 4846261 w 4857324"/>
              <a:gd name="connsiteY5" fmla="*/ 0 h 4542155"/>
              <a:gd name="connsiteX6" fmla="*/ 4848224 w 4857324"/>
              <a:gd name="connsiteY6" fmla="*/ 1112911 h 4542155"/>
              <a:gd name="connsiteX7" fmla="*/ 4838698 w 4857324"/>
              <a:gd name="connsiteY7" fmla="*/ 2808539 h 4542155"/>
              <a:gd name="connsiteX8" fmla="*/ 4857324 w 4857324"/>
              <a:gd name="connsiteY8" fmla="*/ 4542155 h 4542155"/>
              <a:gd name="connsiteX9" fmla="*/ 1115537 w 4857324"/>
              <a:gd name="connsiteY9" fmla="*/ 4448175 h 4542155"/>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36185"/>
              <a:gd name="connsiteY0" fmla="*/ 4448175 h 4484469"/>
              <a:gd name="connsiteX1" fmla="*/ 0 w 5136185"/>
              <a:gd name="connsiteY1" fmla="*/ 4446659 h 4484469"/>
              <a:gd name="connsiteX2" fmla="*/ 895349 w 5136185"/>
              <a:gd name="connsiteY2" fmla="*/ 2617859 h 4484469"/>
              <a:gd name="connsiteX3" fmla="*/ 1733548 w 5136185"/>
              <a:gd name="connsiteY3" fmla="*/ 1636784 h 4484469"/>
              <a:gd name="connsiteX4" fmla="*/ 3152349 w 5136185"/>
              <a:gd name="connsiteY4" fmla="*/ 620663 h 4484469"/>
              <a:gd name="connsiteX5" fmla="*/ 4846261 w 5136185"/>
              <a:gd name="connsiteY5" fmla="*/ 0 h 4484469"/>
              <a:gd name="connsiteX6" fmla="*/ 4848224 w 5136185"/>
              <a:gd name="connsiteY6" fmla="*/ 1112911 h 4484469"/>
              <a:gd name="connsiteX7" fmla="*/ 4838698 w 5136185"/>
              <a:gd name="connsiteY7" fmla="*/ 2808539 h 4484469"/>
              <a:gd name="connsiteX8" fmla="*/ 4866849 w 5136185"/>
              <a:gd name="connsiteY8" fmla="*/ 4484469 h 4484469"/>
              <a:gd name="connsiteX9" fmla="*/ 1115537 w 5136185"/>
              <a:gd name="connsiteY9" fmla="*/ 4448175 h 4484469"/>
              <a:gd name="connsiteX0" fmla="*/ 1115537 w 4866849"/>
              <a:gd name="connsiteY0" fmla="*/ 4448175 h 4484469"/>
              <a:gd name="connsiteX1" fmla="*/ 0 w 4866849"/>
              <a:gd name="connsiteY1" fmla="*/ 4446659 h 4484469"/>
              <a:gd name="connsiteX2" fmla="*/ 895349 w 4866849"/>
              <a:gd name="connsiteY2" fmla="*/ 2617859 h 4484469"/>
              <a:gd name="connsiteX3" fmla="*/ 1733548 w 4866849"/>
              <a:gd name="connsiteY3" fmla="*/ 1636784 h 4484469"/>
              <a:gd name="connsiteX4" fmla="*/ 3152349 w 4866849"/>
              <a:gd name="connsiteY4" fmla="*/ 620663 h 4484469"/>
              <a:gd name="connsiteX5" fmla="*/ 4846261 w 4866849"/>
              <a:gd name="connsiteY5" fmla="*/ 0 h 4484469"/>
              <a:gd name="connsiteX6" fmla="*/ 4848224 w 4866849"/>
              <a:gd name="connsiteY6" fmla="*/ 1112911 h 4484469"/>
              <a:gd name="connsiteX7" fmla="*/ 4838698 w 4866849"/>
              <a:gd name="connsiteY7" fmla="*/ 2808539 h 4484469"/>
              <a:gd name="connsiteX8" fmla="*/ 4866849 w 4866849"/>
              <a:gd name="connsiteY8" fmla="*/ 4484469 h 4484469"/>
              <a:gd name="connsiteX9" fmla="*/ 1115537 w 4866849"/>
              <a:gd name="connsiteY9" fmla="*/ 4448175 h 4484469"/>
              <a:gd name="connsiteX0" fmla="*/ 1115537 w 5144833"/>
              <a:gd name="connsiteY0" fmla="*/ 4448175 h 4599579"/>
              <a:gd name="connsiteX1" fmla="*/ 0 w 5144833"/>
              <a:gd name="connsiteY1" fmla="*/ 4446659 h 4599579"/>
              <a:gd name="connsiteX2" fmla="*/ 895349 w 5144833"/>
              <a:gd name="connsiteY2" fmla="*/ 2617859 h 4599579"/>
              <a:gd name="connsiteX3" fmla="*/ 1733548 w 5144833"/>
              <a:gd name="connsiteY3" fmla="*/ 1636784 h 4599579"/>
              <a:gd name="connsiteX4" fmla="*/ 3152349 w 5144833"/>
              <a:gd name="connsiteY4" fmla="*/ 620663 h 4599579"/>
              <a:gd name="connsiteX5" fmla="*/ 4846261 w 5144833"/>
              <a:gd name="connsiteY5" fmla="*/ 0 h 4599579"/>
              <a:gd name="connsiteX6" fmla="*/ 4848224 w 5144833"/>
              <a:gd name="connsiteY6" fmla="*/ 1112911 h 4599579"/>
              <a:gd name="connsiteX7" fmla="*/ 4867273 w 5144833"/>
              <a:gd name="connsiteY7" fmla="*/ 2808539 h 4599579"/>
              <a:gd name="connsiteX8" fmla="*/ 4866849 w 5144833"/>
              <a:gd name="connsiteY8" fmla="*/ 4484469 h 4599579"/>
              <a:gd name="connsiteX9" fmla="*/ 1115537 w 514483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3"/>
              <a:gd name="connsiteY0" fmla="*/ 4448175 h 4599579"/>
              <a:gd name="connsiteX1" fmla="*/ 0 w 4867273"/>
              <a:gd name="connsiteY1" fmla="*/ 4446659 h 4599579"/>
              <a:gd name="connsiteX2" fmla="*/ 895349 w 4867273"/>
              <a:gd name="connsiteY2" fmla="*/ 2617859 h 4599579"/>
              <a:gd name="connsiteX3" fmla="*/ 1733548 w 4867273"/>
              <a:gd name="connsiteY3" fmla="*/ 1636784 h 4599579"/>
              <a:gd name="connsiteX4" fmla="*/ 3152349 w 4867273"/>
              <a:gd name="connsiteY4" fmla="*/ 620663 h 4599579"/>
              <a:gd name="connsiteX5" fmla="*/ 4846261 w 4867273"/>
              <a:gd name="connsiteY5" fmla="*/ 0 h 4599579"/>
              <a:gd name="connsiteX6" fmla="*/ 4848224 w 4867273"/>
              <a:gd name="connsiteY6" fmla="*/ 1112911 h 4599579"/>
              <a:gd name="connsiteX7" fmla="*/ 4867273 w 4867273"/>
              <a:gd name="connsiteY7" fmla="*/ 2808539 h 4599579"/>
              <a:gd name="connsiteX8" fmla="*/ 4866849 w 4867273"/>
              <a:gd name="connsiteY8" fmla="*/ 4484469 h 4599579"/>
              <a:gd name="connsiteX9" fmla="*/ 1115537 w 4867273"/>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46261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93886"/>
              <a:gd name="connsiteY0" fmla="*/ 4448175 h 4599579"/>
              <a:gd name="connsiteX1" fmla="*/ 0 w 4893886"/>
              <a:gd name="connsiteY1" fmla="*/ 4446659 h 4599579"/>
              <a:gd name="connsiteX2" fmla="*/ 895349 w 4893886"/>
              <a:gd name="connsiteY2" fmla="*/ 2617859 h 4599579"/>
              <a:gd name="connsiteX3" fmla="*/ 1733548 w 4893886"/>
              <a:gd name="connsiteY3" fmla="*/ 1636784 h 4599579"/>
              <a:gd name="connsiteX4" fmla="*/ 3152349 w 4893886"/>
              <a:gd name="connsiteY4" fmla="*/ 620663 h 4599579"/>
              <a:gd name="connsiteX5" fmla="*/ 4893886 w 4893886"/>
              <a:gd name="connsiteY5" fmla="*/ 0 h 4599579"/>
              <a:gd name="connsiteX6" fmla="*/ 4867274 w 4893886"/>
              <a:gd name="connsiteY6" fmla="*/ 1112911 h 4599579"/>
              <a:gd name="connsiteX7" fmla="*/ 4867273 w 4893886"/>
              <a:gd name="connsiteY7" fmla="*/ 2808539 h 4599579"/>
              <a:gd name="connsiteX8" fmla="*/ 4866849 w 4893886"/>
              <a:gd name="connsiteY8" fmla="*/ 4484469 h 4599579"/>
              <a:gd name="connsiteX9" fmla="*/ 1115537 w 4893886"/>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985424"/>
              <a:gd name="connsiteY0" fmla="*/ 4448175 h 4599579"/>
              <a:gd name="connsiteX1" fmla="*/ 0 w 4985424"/>
              <a:gd name="connsiteY1" fmla="*/ 4446659 h 4599579"/>
              <a:gd name="connsiteX2" fmla="*/ 895349 w 4985424"/>
              <a:gd name="connsiteY2" fmla="*/ 2617859 h 4599579"/>
              <a:gd name="connsiteX3" fmla="*/ 1733548 w 4985424"/>
              <a:gd name="connsiteY3" fmla="*/ 1636784 h 4599579"/>
              <a:gd name="connsiteX4" fmla="*/ 3152349 w 4985424"/>
              <a:gd name="connsiteY4" fmla="*/ 620663 h 4599579"/>
              <a:gd name="connsiteX5" fmla="*/ 4855786 w 4985424"/>
              <a:gd name="connsiteY5" fmla="*/ 0 h 4599579"/>
              <a:gd name="connsiteX6" fmla="*/ 4867274 w 4985424"/>
              <a:gd name="connsiteY6" fmla="*/ 1112911 h 4599579"/>
              <a:gd name="connsiteX7" fmla="*/ 4867273 w 4985424"/>
              <a:gd name="connsiteY7" fmla="*/ 2808539 h 4599579"/>
              <a:gd name="connsiteX8" fmla="*/ 4866849 w 4985424"/>
              <a:gd name="connsiteY8" fmla="*/ 4484469 h 4599579"/>
              <a:gd name="connsiteX9" fmla="*/ 1115537 w 4985424"/>
              <a:gd name="connsiteY9" fmla="*/ 4448175 h 4599579"/>
              <a:gd name="connsiteX0" fmla="*/ 1115537 w 4867274"/>
              <a:gd name="connsiteY0" fmla="*/ 4448175 h 4599579"/>
              <a:gd name="connsiteX1" fmla="*/ 0 w 4867274"/>
              <a:gd name="connsiteY1" fmla="*/ 4446659 h 4599579"/>
              <a:gd name="connsiteX2" fmla="*/ 895349 w 4867274"/>
              <a:gd name="connsiteY2" fmla="*/ 2617859 h 4599579"/>
              <a:gd name="connsiteX3" fmla="*/ 1733548 w 4867274"/>
              <a:gd name="connsiteY3" fmla="*/ 1636784 h 4599579"/>
              <a:gd name="connsiteX4" fmla="*/ 3152349 w 4867274"/>
              <a:gd name="connsiteY4" fmla="*/ 620663 h 4599579"/>
              <a:gd name="connsiteX5" fmla="*/ 4855786 w 4867274"/>
              <a:gd name="connsiteY5" fmla="*/ 0 h 4599579"/>
              <a:gd name="connsiteX6" fmla="*/ 4867274 w 4867274"/>
              <a:gd name="connsiteY6" fmla="*/ 1112911 h 4599579"/>
              <a:gd name="connsiteX7" fmla="*/ 4867273 w 4867274"/>
              <a:gd name="connsiteY7" fmla="*/ 2808539 h 4599579"/>
              <a:gd name="connsiteX8" fmla="*/ 4866849 w 4867274"/>
              <a:gd name="connsiteY8" fmla="*/ 4484469 h 4599579"/>
              <a:gd name="connsiteX9" fmla="*/ 1115537 w 4867274"/>
              <a:gd name="connsiteY9" fmla="*/ 4448175 h 459957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84469"/>
              <a:gd name="connsiteX1" fmla="*/ 0 w 4867274"/>
              <a:gd name="connsiteY1" fmla="*/ 4446659 h 4484469"/>
              <a:gd name="connsiteX2" fmla="*/ 895349 w 4867274"/>
              <a:gd name="connsiteY2" fmla="*/ 2617859 h 4484469"/>
              <a:gd name="connsiteX3" fmla="*/ 1733548 w 4867274"/>
              <a:gd name="connsiteY3" fmla="*/ 1636784 h 4484469"/>
              <a:gd name="connsiteX4" fmla="*/ 3152349 w 4867274"/>
              <a:gd name="connsiteY4" fmla="*/ 620663 h 4484469"/>
              <a:gd name="connsiteX5" fmla="*/ 4855786 w 4867274"/>
              <a:gd name="connsiteY5" fmla="*/ 0 h 4484469"/>
              <a:gd name="connsiteX6" fmla="*/ 4867274 w 4867274"/>
              <a:gd name="connsiteY6" fmla="*/ 1112911 h 4484469"/>
              <a:gd name="connsiteX7" fmla="*/ 4867273 w 4867274"/>
              <a:gd name="connsiteY7" fmla="*/ 2808539 h 4484469"/>
              <a:gd name="connsiteX8" fmla="*/ 4866849 w 4867274"/>
              <a:gd name="connsiteY8" fmla="*/ 4484469 h 4484469"/>
              <a:gd name="connsiteX9" fmla="*/ 1115537 w 4867274"/>
              <a:gd name="connsiteY9" fmla="*/ 4448175 h 4484469"/>
              <a:gd name="connsiteX0" fmla="*/ 1115537 w 4867274"/>
              <a:gd name="connsiteY0" fmla="*/ 4448175 h 4455626"/>
              <a:gd name="connsiteX1" fmla="*/ 0 w 4867274"/>
              <a:gd name="connsiteY1" fmla="*/ 4446659 h 4455626"/>
              <a:gd name="connsiteX2" fmla="*/ 895349 w 4867274"/>
              <a:gd name="connsiteY2" fmla="*/ 2617859 h 4455626"/>
              <a:gd name="connsiteX3" fmla="*/ 1733548 w 4867274"/>
              <a:gd name="connsiteY3" fmla="*/ 1636784 h 4455626"/>
              <a:gd name="connsiteX4" fmla="*/ 3152349 w 4867274"/>
              <a:gd name="connsiteY4" fmla="*/ 620663 h 4455626"/>
              <a:gd name="connsiteX5" fmla="*/ 4855786 w 4867274"/>
              <a:gd name="connsiteY5" fmla="*/ 0 h 4455626"/>
              <a:gd name="connsiteX6" fmla="*/ 4867274 w 4867274"/>
              <a:gd name="connsiteY6" fmla="*/ 1112911 h 4455626"/>
              <a:gd name="connsiteX7" fmla="*/ 4867273 w 4867274"/>
              <a:gd name="connsiteY7" fmla="*/ 2808539 h 4455626"/>
              <a:gd name="connsiteX8" fmla="*/ 4866849 w 4867274"/>
              <a:gd name="connsiteY8" fmla="*/ 4455626 h 4455626"/>
              <a:gd name="connsiteX9" fmla="*/ 1115537 w 4867274"/>
              <a:gd name="connsiteY9" fmla="*/ 4448175 h 4455626"/>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55786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48175"/>
              <a:gd name="connsiteX1" fmla="*/ 0 w 4867274"/>
              <a:gd name="connsiteY1" fmla="*/ 4446659 h 4448175"/>
              <a:gd name="connsiteX2" fmla="*/ 895349 w 4867274"/>
              <a:gd name="connsiteY2" fmla="*/ 2617859 h 4448175"/>
              <a:gd name="connsiteX3" fmla="*/ 1733548 w 4867274"/>
              <a:gd name="connsiteY3" fmla="*/ 1636784 h 4448175"/>
              <a:gd name="connsiteX4" fmla="*/ 3152349 w 4867274"/>
              <a:gd name="connsiteY4" fmla="*/ 620663 h 4448175"/>
              <a:gd name="connsiteX5" fmla="*/ 4865311 w 4867274"/>
              <a:gd name="connsiteY5" fmla="*/ 0 h 4448175"/>
              <a:gd name="connsiteX6" fmla="*/ 4867274 w 4867274"/>
              <a:gd name="connsiteY6" fmla="*/ 1112911 h 4448175"/>
              <a:gd name="connsiteX7" fmla="*/ 4867273 w 4867274"/>
              <a:gd name="connsiteY7" fmla="*/ 2808539 h 4448175"/>
              <a:gd name="connsiteX8" fmla="*/ 4866849 w 4867274"/>
              <a:gd name="connsiteY8" fmla="*/ 4446012 h 4448175"/>
              <a:gd name="connsiteX9" fmla="*/ 1115537 w 4867274"/>
              <a:gd name="connsiteY9" fmla="*/ 4448175 h 4448175"/>
              <a:gd name="connsiteX0" fmla="*/ 1115537 w 4867274"/>
              <a:gd name="connsiteY0" fmla="*/ 4448175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46012 h 4485182"/>
              <a:gd name="connsiteX9" fmla="*/ 1115537 w 4867274"/>
              <a:gd name="connsiteY9" fmla="*/ 4448175 h 4485182"/>
              <a:gd name="connsiteX0" fmla="*/ 1125062 w 5144128"/>
              <a:gd name="connsiteY0" fmla="*/ 4477067 h 4575663"/>
              <a:gd name="connsiteX1" fmla="*/ 0 w 5144128"/>
              <a:gd name="connsiteY1" fmla="*/ 4485182 h 4575663"/>
              <a:gd name="connsiteX2" fmla="*/ 895349 w 5144128"/>
              <a:gd name="connsiteY2" fmla="*/ 2617859 h 4575663"/>
              <a:gd name="connsiteX3" fmla="*/ 1733548 w 5144128"/>
              <a:gd name="connsiteY3" fmla="*/ 1636784 h 4575663"/>
              <a:gd name="connsiteX4" fmla="*/ 3152349 w 5144128"/>
              <a:gd name="connsiteY4" fmla="*/ 620663 h 4575663"/>
              <a:gd name="connsiteX5" fmla="*/ 4865311 w 5144128"/>
              <a:gd name="connsiteY5" fmla="*/ 0 h 4575663"/>
              <a:gd name="connsiteX6" fmla="*/ 4867274 w 5144128"/>
              <a:gd name="connsiteY6" fmla="*/ 1112911 h 4575663"/>
              <a:gd name="connsiteX7" fmla="*/ 4867273 w 5144128"/>
              <a:gd name="connsiteY7" fmla="*/ 2808539 h 4575663"/>
              <a:gd name="connsiteX8" fmla="*/ 4866849 w 5144128"/>
              <a:gd name="connsiteY8" fmla="*/ 4446012 h 4575663"/>
              <a:gd name="connsiteX9" fmla="*/ 1125062 w 5144128"/>
              <a:gd name="connsiteY9" fmla="*/ 4477067 h 4575663"/>
              <a:gd name="connsiteX0" fmla="*/ 1125062 w 5144128"/>
              <a:gd name="connsiteY0" fmla="*/ 4477067 h 4606198"/>
              <a:gd name="connsiteX1" fmla="*/ 0 w 5144128"/>
              <a:gd name="connsiteY1" fmla="*/ 4485182 h 4606198"/>
              <a:gd name="connsiteX2" fmla="*/ 895349 w 5144128"/>
              <a:gd name="connsiteY2" fmla="*/ 2617859 h 4606198"/>
              <a:gd name="connsiteX3" fmla="*/ 1733548 w 5144128"/>
              <a:gd name="connsiteY3" fmla="*/ 1636784 h 4606198"/>
              <a:gd name="connsiteX4" fmla="*/ 3152349 w 5144128"/>
              <a:gd name="connsiteY4" fmla="*/ 620663 h 4606198"/>
              <a:gd name="connsiteX5" fmla="*/ 4865311 w 5144128"/>
              <a:gd name="connsiteY5" fmla="*/ 0 h 4606198"/>
              <a:gd name="connsiteX6" fmla="*/ 4867274 w 5144128"/>
              <a:gd name="connsiteY6" fmla="*/ 1112911 h 4606198"/>
              <a:gd name="connsiteX7" fmla="*/ 4867273 w 5144128"/>
              <a:gd name="connsiteY7" fmla="*/ 2808539 h 4606198"/>
              <a:gd name="connsiteX8" fmla="*/ 4866849 w 5144128"/>
              <a:gd name="connsiteY8" fmla="*/ 4484534 h 4606198"/>
              <a:gd name="connsiteX9" fmla="*/ 1125062 w 5144128"/>
              <a:gd name="connsiteY9" fmla="*/ 4477067 h 4606198"/>
              <a:gd name="connsiteX0" fmla="*/ 1125062 w 5144128"/>
              <a:gd name="connsiteY0" fmla="*/ 4477067 h 4485182"/>
              <a:gd name="connsiteX1" fmla="*/ 0 w 5144128"/>
              <a:gd name="connsiteY1" fmla="*/ 4485182 h 4485182"/>
              <a:gd name="connsiteX2" fmla="*/ 895349 w 5144128"/>
              <a:gd name="connsiteY2" fmla="*/ 2617859 h 4485182"/>
              <a:gd name="connsiteX3" fmla="*/ 1733548 w 5144128"/>
              <a:gd name="connsiteY3" fmla="*/ 1636784 h 4485182"/>
              <a:gd name="connsiteX4" fmla="*/ 3152349 w 5144128"/>
              <a:gd name="connsiteY4" fmla="*/ 620663 h 4485182"/>
              <a:gd name="connsiteX5" fmla="*/ 4865311 w 5144128"/>
              <a:gd name="connsiteY5" fmla="*/ 0 h 4485182"/>
              <a:gd name="connsiteX6" fmla="*/ 4867274 w 5144128"/>
              <a:gd name="connsiteY6" fmla="*/ 1112911 h 4485182"/>
              <a:gd name="connsiteX7" fmla="*/ 4867273 w 5144128"/>
              <a:gd name="connsiteY7" fmla="*/ 2808539 h 4485182"/>
              <a:gd name="connsiteX8" fmla="*/ 4866849 w 5144128"/>
              <a:gd name="connsiteY8" fmla="*/ 4484534 h 4485182"/>
              <a:gd name="connsiteX9" fmla="*/ 1125062 w 5144128"/>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25062 w 4867274"/>
              <a:gd name="connsiteY0" fmla="*/ 4477067 h 4485182"/>
              <a:gd name="connsiteX1" fmla="*/ 0 w 4867274"/>
              <a:gd name="connsiteY1" fmla="*/ 4485182 h 4485182"/>
              <a:gd name="connsiteX2" fmla="*/ 895349 w 4867274"/>
              <a:gd name="connsiteY2" fmla="*/ 2617859 h 4485182"/>
              <a:gd name="connsiteX3" fmla="*/ 1733548 w 4867274"/>
              <a:gd name="connsiteY3" fmla="*/ 1636784 h 4485182"/>
              <a:gd name="connsiteX4" fmla="*/ 3152349 w 4867274"/>
              <a:gd name="connsiteY4" fmla="*/ 620663 h 4485182"/>
              <a:gd name="connsiteX5" fmla="*/ 4865311 w 4867274"/>
              <a:gd name="connsiteY5" fmla="*/ 0 h 4485182"/>
              <a:gd name="connsiteX6" fmla="*/ 4867274 w 4867274"/>
              <a:gd name="connsiteY6" fmla="*/ 1112911 h 4485182"/>
              <a:gd name="connsiteX7" fmla="*/ 4867273 w 4867274"/>
              <a:gd name="connsiteY7" fmla="*/ 2808539 h 4485182"/>
              <a:gd name="connsiteX8" fmla="*/ 4866849 w 4867274"/>
              <a:gd name="connsiteY8" fmla="*/ 4484534 h 4485182"/>
              <a:gd name="connsiteX9" fmla="*/ 1125062 w 4867274"/>
              <a:gd name="connsiteY9" fmla="*/ 4477067 h 4485182"/>
              <a:gd name="connsiteX0" fmla="*/ 1153637 w 4895849"/>
              <a:gd name="connsiteY0" fmla="*/ 4477067 h 4485182"/>
              <a:gd name="connsiteX1" fmla="*/ 0 w 4895849"/>
              <a:gd name="connsiteY1" fmla="*/ 4485182 h 4485182"/>
              <a:gd name="connsiteX2" fmla="*/ 923924 w 4895849"/>
              <a:gd name="connsiteY2" fmla="*/ 261785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885824 w 4895849"/>
              <a:gd name="connsiteY2" fmla="*/ 2608229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895849"/>
              <a:gd name="connsiteY0" fmla="*/ 4477067 h 4485182"/>
              <a:gd name="connsiteX1" fmla="*/ 0 w 4895849"/>
              <a:gd name="connsiteY1" fmla="*/ 4485182 h 4485182"/>
              <a:gd name="connsiteX2" fmla="*/ 914399 w 4895849"/>
              <a:gd name="connsiteY2" fmla="*/ 2627491 h 4485182"/>
              <a:gd name="connsiteX3" fmla="*/ 1762123 w 4895849"/>
              <a:gd name="connsiteY3" fmla="*/ 1636784 h 4485182"/>
              <a:gd name="connsiteX4" fmla="*/ 3180924 w 4895849"/>
              <a:gd name="connsiteY4" fmla="*/ 620663 h 4485182"/>
              <a:gd name="connsiteX5" fmla="*/ 4893886 w 4895849"/>
              <a:gd name="connsiteY5" fmla="*/ 0 h 4485182"/>
              <a:gd name="connsiteX6" fmla="*/ 4895849 w 4895849"/>
              <a:gd name="connsiteY6" fmla="*/ 1112911 h 4485182"/>
              <a:gd name="connsiteX7" fmla="*/ 4895848 w 4895849"/>
              <a:gd name="connsiteY7" fmla="*/ 2808539 h 4485182"/>
              <a:gd name="connsiteX8" fmla="*/ 4895424 w 4895849"/>
              <a:gd name="connsiteY8" fmla="*/ 4484534 h 4485182"/>
              <a:gd name="connsiteX9" fmla="*/ 1153637 w 4895849"/>
              <a:gd name="connsiteY9" fmla="*/ 4477067 h 4485182"/>
              <a:gd name="connsiteX0" fmla="*/ 1153637 w 4912953"/>
              <a:gd name="connsiteY0" fmla="*/ 4496328 h 4504443"/>
              <a:gd name="connsiteX1" fmla="*/ 0 w 4912953"/>
              <a:gd name="connsiteY1" fmla="*/ 4504443 h 4504443"/>
              <a:gd name="connsiteX2" fmla="*/ 914399 w 4912953"/>
              <a:gd name="connsiteY2" fmla="*/ 2646752 h 4504443"/>
              <a:gd name="connsiteX3" fmla="*/ 1762123 w 4912953"/>
              <a:gd name="connsiteY3" fmla="*/ 1656045 h 4504443"/>
              <a:gd name="connsiteX4" fmla="*/ 3180924 w 4912953"/>
              <a:gd name="connsiteY4" fmla="*/ 639924 h 4504443"/>
              <a:gd name="connsiteX5" fmla="*/ 4912936 w 4912953"/>
              <a:gd name="connsiteY5" fmla="*/ 0 h 4504443"/>
              <a:gd name="connsiteX6" fmla="*/ 4895849 w 4912953"/>
              <a:gd name="connsiteY6" fmla="*/ 1132172 h 4504443"/>
              <a:gd name="connsiteX7" fmla="*/ 4895848 w 4912953"/>
              <a:gd name="connsiteY7" fmla="*/ 2827800 h 4504443"/>
              <a:gd name="connsiteX8" fmla="*/ 4895424 w 4912953"/>
              <a:gd name="connsiteY8" fmla="*/ 4503795 h 4504443"/>
              <a:gd name="connsiteX9" fmla="*/ 1153637 w 4912953"/>
              <a:gd name="connsiteY9" fmla="*/ 4496328 h 4504443"/>
              <a:gd name="connsiteX0" fmla="*/ 1153637 w 4895849"/>
              <a:gd name="connsiteY0" fmla="*/ 4496328 h 4504443"/>
              <a:gd name="connsiteX1" fmla="*/ 0 w 4895849"/>
              <a:gd name="connsiteY1" fmla="*/ 4504443 h 4504443"/>
              <a:gd name="connsiteX2" fmla="*/ 914399 w 4895849"/>
              <a:gd name="connsiteY2" fmla="*/ 2646752 h 4504443"/>
              <a:gd name="connsiteX3" fmla="*/ 1762123 w 4895849"/>
              <a:gd name="connsiteY3" fmla="*/ 1656045 h 4504443"/>
              <a:gd name="connsiteX4" fmla="*/ 3180924 w 4895849"/>
              <a:gd name="connsiteY4" fmla="*/ 639924 h 4504443"/>
              <a:gd name="connsiteX5" fmla="*/ 4893886 w 4895849"/>
              <a:gd name="connsiteY5" fmla="*/ 0 h 4504443"/>
              <a:gd name="connsiteX6" fmla="*/ 4895849 w 4895849"/>
              <a:gd name="connsiteY6" fmla="*/ 1132172 h 4504443"/>
              <a:gd name="connsiteX7" fmla="*/ 4895848 w 4895849"/>
              <a:gd name="connsiteY7" fmla="*/ 2827800 h 4504443"/>
              <a:gd name="connsiteX8" fmla="*/ 4895424 w 4895849"/>
              <a:gd name="connsiteY8" fmla="*/ 4503795 h 4504443"/>
              <a:gd name="connsiteX9" fmla="*/ 1153637 w 4895849"/>
              <a:gd name="connsiteY9" fmla="*/ 4496328 h 4504443"/>
              <a:gd name="connsiteX0" fmla="*/ 1136480 w 4895849"/>
              <a:gd name="connsiteY0" fmla="*/ 4533568 h 4533719"/>
              <a:gd name="connsiteX1" fmla="*/ 0 w 4895849"/>
              <a:gd name="connsiteY1" fmla="*/ 4504443 h 4533719"/>
              <a:gd name="connsiteX2" fmla="*/ 914399 w 4895849"/>
              <a:gd name="connsiteY2" fmla="*/ 2646752 h 4533719"/>
              <a:gd name="connsiteX3" fmla="*/ 1762123 w 4895849"/>
              <a:gd name="connsiteY3" fmla="*/ 1656045 h 4533719"/>
              <a:gd name="connsiteX4" fmla="*/ 3180924 w 4895849"/>
              <a:gd name="connsiteY4" fmla="*/ 639924 h 4533719"/>
              <a:gd name="connsiteX5" fmla="*/ 4893886 w 4895849"/>
              <a:gd name="connsiteY5" fmla="*/ 0 h 4533719"/>
              <a:gd name="connsiteX6" fmla="*/ 4895849 w 4895849"/>
              <a:gd name="connsiteY6" fmla="*/ 1132172 h 4533719"/>
              <a:gd name="connsiteX7" fmla="*/ 4895848 w 4895849"/>
              <a:gd name="connsiteY7" fmla="*/ 2827800 h 4533719"/>
              <a:gd name="connsiteX8" fmla="*/ 4895424 w 4895849"/>
              <a:gd name="connsiteY8" fmla="*/ 4503795 h 4533719"/>
              <a:gd name="connsiteX9" fmla="*/ 1136480 w 4895849"/>
              <a:gd name="connsiteY9" fmla="*/ 4533568 h 4533719"/>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03795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58534"/>
              <a:gd name="connsiteX1" fmla="*/ 0 w 4904427"/>
              <a:gd name="connsiteY1" fmla="*/ 4532373 h 4658534"/>
              <a:gd name="connsiteX2" fmla="*/ 922977 w 4904427"/>
              <a:gd name="connsiteY2" fmla="*/ 2646752 h 4658534"/>
              <a:gd name="connsiteX3" fmla="*/ 1770701 w 4904427"/>
              <a:gd name="connsiteY3" fmla="*/ 1656045 h 4658534"/>
              <a:gd name="connsiteX4" fmla="*/ 3189502 w 4904427"/>
              <a:gd name="connsiteY4" fmla="*/ 639924 h 4658534"/>
              <a:gd name="connsiteX5" fmla="*/ 4902464 w 4904427"/>
              <a:gd name="connsiteY5" fmla="*/ 0 h 4658534"/>
              <a:gd name="connsiteX6" fmla="*/ 4904427 w 4904427"/>
              <a:gd name="connsiteY6" fmla="*/ 1132172 h 4658534"/>
              <a:gd name="connsiteX7" fmla="*/ 4904426 w 4904427"/>
              <a:gd name="connsiteY7" fmla="*/ 2827800 h 4658534"/>
              <a:gd name="connsiteX8" fmla="*/ 4904002 w 4904427"/>
              <a:gd name="connsiteY8" fmla="*/ 4531726 h 4658534"/>
              <a:gd name="connsiteX9" fmla="*/ 1145058 w 4904427"/>
              <a:gd name="connsiteY9" fmla="*/ 4533568 h 4658534"/>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672471"/>
              <a:gd name="connsiteX1" fmla="*/ 0 w 4904427"/>
              <a:gd name="connsiteY1" fmla="*/ 4532373 h 4672471"/>
              <a:gd name="connsiteX2" fmla="*/ 922977 w 4904427"/>
              <a:gd name="connsiteY2" fmla="*/ 2646752 h 4672471"/>
              <a:gd name="connsiteX3" fmla="*/ 1770701 w 4904427"/>
              <a:gd name="connsiteY3" fmla="*/ 1656045 h 4672471"/>
              <a:gd name="connsiteX4" fmla="*/ 3189502 w 4904427"/>
              <a:gd name="connsiteY4" fmla="*/ 639924 h 4672471"/>
              <a:gd name="connsiteX5" fmla="*/ 4902464 w 4904427"/>
              <a:gd name="connsiteY5" fmla="*/ 0 h 4672471"/>
              <a:gd name="connsiteX6" fmla="*/ 4904427 w 4904427"/>
              <a:gd name="connsiteY6" fmla="*/ 1132172 h 4672471"/>
              <a:gd name="connsiteX7" fmla="*/ 4904426 w 4904427"/>
              <a:gd name="connsiteY7" fmla="*/ 2827800 h 4672471"/>
              <a:gd name="connsiteX8" fmla="*/ 4904002 w 4904427"/>
              <a:gd name="connsiteY8" fmla="*/ 4531726 h 4672471"/>
              <a:gd name="connsiteX9" fmla="*/ 1145058 w 4904427"/>
              <a:gd name="connsiteY9" fmla="*/ 4533568 h 4672471"/>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89502 w 4904427"/>
              <a:gd name="connsiteY4" fmla="*/ 639924 h 4533568"/>
              <a:gd name="connsiteX5" fmla="*/ 4902464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36786"/>
              <a:gd name="connsiteY0" fmla="*/ 4561498 h 4561498"/>
              <a:gd name="connsiteX1" fmla="*/ 0 w 4936786"/>
              <a:gd name="connsiteY1" fmla="*/ 4560303 h 4561498"/>
              <a:gd name="connsiteX2" fmla="*/ 922977 w 4936786"/>
              <a:gd name="connsiteY2" fmla="*/ 2674682 h 4561498"/>
              <a:gd name="connsiteX3" fmla="*/ 1770701 w 4936786"/>
              <a:gd name="connsiteY3" fmla="*/ 1683975 h 4561498"/>
              <a:gd name="connsiteX4" fmla="*/ 3189502 w 4936786"/>
              <a:gd name="connsiteY4" fmla="*/ 667854 h 4561498"/>
              <a:gd name="connsiteX5" fmla="*/ 4936777 w 4936786"/>
              <a:gd name="connsiteY5" fmla="*/ 0 h 4561498"/>
              <a:gd name="connsiteX6" fmla="*/ 4904427 w 4936786"/>
              <a:gd name="connsiteY6" fmla="*/ 1160102 h 4561498"/>
              <a:gd name="connsiteX7" fmla="*/ 4904426 w 4936786"/>
              <a:gd name="connsiteY7" fmla="*/ 2855730 h 4561498"/>
              <a:gd name="connsiteX8" fmla="*/ 4904002 w 4936786"/>
              <a:gd name="connsiteY8" fmla="*/ 4559656 h 4561498"/>
              <a:gd name="connsiteX9" fmla="*/ 1145058 w 4936786"/>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04427"/>
              <a:gd name="connsiteY0" fmla="*/ 4561498 h 4561498"/>
              <a:gd name="connsiteX1" fmla="*/ 0 w 4904427"/>
              <a:gd name="connsiteY1" fmla="*/ 4560303 h 4561498"/>
              <a:gd name="connsiteX2" fmla="*/ 922977 w 4904427"/>
              <a:gd name="connsiteY2" fmla="*/ 2674682 h 4561498"/>
              <a:gd name="connsiteX3" fmla="*/ 1770701 w 4904427"/>
              <a:gd name="connsiteY3" fmla="*/ 1683975 h 4561498"/>
              <a:gd name="connsiteX4" fmla="*/ 3189502 w 4904427"/>
              <a:gd name="connsiteY4" fmla="*/ 667854 h 4561498"/>
              <a:gd name="connsiteX5" fmla="*/ 4885307 w 4904427"/>
              <a:gd name="connsiteY5" fmla="*/ 0 h 4561498"/>
              <a:gd name="connsiteX6" fmla="*/ 4904427 w 4904427"/>
              <a:gd name="connsiteY6" fmla="*/ 1160102 h 4561498"/>
              <a:gd name="connsiteX7" fmla="*/ 4904426 w 4904427"/>
              <a:gd name="connsiteY7" fmla="*/ 2855730 h 4561498"/>
              <a:gd name="connsiteX8" fmla="*/ 4904002 w 4904427"/>
              <a:gd name="connsiteY8" fmla="*/ 4559656 h 4561498"/>
              <a:gd name="connsiteX9" fmla="*/ 1145058 w 4904427"/>
              <a:gd name="connsiteY9" fmla="*/ 4561498 h 4561498"/>
              <a:gd name="connsiteX0" fmla="*/ 1145058 w 4911042"/>
              <a:gd name="connsiteY0" fmla="*/ 4561498 h 4561498"/>
              <a:gd name="connsiteX1" fmla="*/ 0 w 4911042"/>
              <a:gd name="connsiteY1" fmla="*/ 4560303 h 4561498"/>
              <a:gd name="connsiteX2" fmla="*/ 922977 w 4911042"/>
              <a:gd name="connsiteY2" fmla="*/ 2674682 h 4561498"/>
              <a:gd name="connsiteX3" fmla="*/ 1770701 w 4911042"/>
              <a:gd name="connsiteY3" fmla="*/ 1683975 h 4561498"/>
              <a:gd name="connsiteX4" fmla="*/ 3189502 w 4911042"/>
              <a:gd name="connsiteY4" fmla="*/ 667854 h 4561498"/>
              <a:gd name="connsiteX5" fmla="*/ 4911042 w 4911042"/>
              <a:gd name="connsiteY5" fmla="*/ 0 h 4561498"/>
              <a:gd name="connsiteX6" fmla="*/ 4904427 w 4911042"/>
              <a:gd name="connsiteY6" fmla="*/ 1160102 h 4561498"/>
              <a:gd name="connsiteX7" fmla="*/ 4904426 w 4911042"/>
              <a:gd name="connsiteY7" fmla="*/ 2855730 h 4561498"/>
              <a:gd name="connsiteX8" fmla="*/ 4904002 w 4911042"/>
              <a:gd name="connsiteY8" fmla="*/ 4559656 h 4561498"/>
              <a:gd name="connsiteX9" fmla="*/ 1145058 w 4911042"/>
              <a:gd name="connsiteY9" fmla="*/ 4561498 h 456149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5023304"/>
              <a:gd name="connsiteY0" fmla="*/ 4552188 h 4552188"/>
              <a:gd name="connsiteX1" fmla="*/ 0 w 5023304"/>
              <a:gd name="connsiteY1" fmla="*/ 4550993 h 4552188"/>
              <a:gd name="connsiteX2" fmla="*/ 922977 w 5023304"/>
              <a:gd name="connsiteY2" fmla="*/ 2665372 h 4552188"/>
              <a:gd name="connsiteX3" fmla="*/ 1770701 w 5023304"/>
              <a:gd name="connsiteY3" fmla="*/ 1674665 h 4552188"/>
              <a:gd name="connsiteX4" fmla="*/ 3189502 w 5023304"/>
              <a:gd name="connsiteY4" fmla="*/ 658544 h 4552188"/>
              <a:gd name="connsiteX5" fmla="*/ 4893885 w 5023304"/>
              <a:gd name="connsiteY5" fmla="*/ 0 h 4552188"/>
              <a:gd name="connsiteX6" fmla="*/ 4904427 w 5023304"/>
              <a:gd name="connsiteY6" fmla="*/ 1150792 h 4552188"/>
              <a:gd name="connsiteX7" fmla="*/ 4904426 w 5023304"/>
              <a:gd name="connsiteY7" fmla="*/ 2846420 h 4552188"/>
              <a:gd name="connsiteX8" fmla="*/ 4904002 w 5023304"/>
              <a:gd name="connsiteY8" fmla="*/ 4550346 h 4552188"/>
              <a:gd name="connsiteX9" fmla="*/ 1145058 w 5023304"/>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89502 w 4904427"/>
              <a:gd name="connsiteY4" fmla="*/ 658544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55188 w 4904427"/>
              <a:gd name="connsiteY4" fmla="*/ 63061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52188 h 4552188"/>
              <a:gd name="connsiteX1" fmla="*/ 0 w 4904427"/>
              <a:gd name="connsiteY1" fmla="*/ 4550993 h 4552188"/>
              <a:gd name="connsiteX2" fmla="*/ 922977 w 4904427"/>
              <a:gd name="connsiteY2" fmla="*/ 2665372 h 4552188"/>
              <a:gd name="connsiteX3" fmla="*/ 1770701 w 4904427"/>
              <a:gd name="connsiteY3" fmla="*/ 1674665 h 4552188"/>
              <a:gd name="connsiteX4" fmla="*/ 3163767 w 4904427"/>
              <a:gd name="connsiteY4" fmla="*/ 658545 h 4552188"/>
              <a:gd name="connsiteX5" fmla="*/ 4893885 w 4904427"/>
              <a:gd name="connsiteY5" fmla="*/ 0 h 4552188"/>
              <a:gd name="connsiteX6" fmla="*/ 4904427 w 4904427"/>
              <a:gd name="connsiteY6" fmla="*/ 1150792 h 4552188"/>
              <a:gd name="connsiteX7" fmla="*/ 4904426 w 4904427"/>
              <a:gd name="connsiteY7" fmla="*/ 2846420 h 4552188"/>
              <a:gd name="connsiteX8" fmla="*/ 4904002 w 4904427"/>
              <a:gd name="connsiteY8" fmla="*/ 4550346 h 4552188"/>
              <a:gd name="connsiteX9" fmla="*/ 1145058 w 4904427"/>
              <a:gd name="connsiteY9" fmla="*/ 4552188 h 4552188"/>
              <a:gd name="connsiteX0" fmla="*/ 1145058 w 4904427"/>
              <a:gd name="connsiteY0" fmla="*/ 4533568 h 4533568"/>
              <a:gd name="connsiteX1" fmla="*/ 0 w 4904427"/>
              <a:gd name="connsiteY1" fmla="*/ 4532373 h 4533568"/>
              <a:gd name="connsiteX2" fmla="*/ 922977 w 4904427"/>
              <a:gd name="connsiteY2" fmla="*/ 2646752 h 4533568"/>
              <a:gd name="connsiteX3" fmla="*/ 1770701 w 4904427"/>
              <a:gd name="connsiteY3" fmla="*/ 1656045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22977 w 4904427"/>
              <a:gd name="connsiteY2" fmla="*/ 264675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54270 w 4904427"/>
              <a:gd name="connsiteY2" fmla="*/ 2663616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29101 w 4904427"/>
              <a:gd name="connsiteY2" fmla="*/ 2840681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891685 w 4904427"/>
              <a:gd name="connsiteY2" fmla="*/ 2747933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73950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30800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 name="connsiteX0" fmla="*/ 1145058 w 4904427"/>
              <a:gd name="connsiteY0" fmla="*/ 4533568 h 4533568"/>
              <a:gd name="connsiteX1" fmla="*/ 0 w 4904427"/>
              <a:gd name="connsiteY1" fmla="*/ 4532373 h 4533568"/>
              <a:gd name="connsiteX2" fmla="*/ 907331 w 4904427"/>
              <a:gd name="connsiteY2" fmla="*/ 2688912 h 4533568"/>
              <a:gd name="connsiteX3" fmla="*/ 1755055 w 4904427"/>
              <a:gd name="connsiteY3" fmla="*/ 1689772 h 4533568"/>
              <a:gd name="connsiteX4" fmla="*/ 3163767 w 4904427"/>
              <a:gd name="connsiteY4" fmla="*/ 639925 h 4533568"/>
              <a:gd name="connsiteX5" fmla="*/ 4893886 w 4904427"/>
              <a:gd name="connsiteY5" fmla="*/ 0 h 4533568"/>
              <a:gd name="connsiteX6" fmla="*/ 4904427 w 4904427"/>
              <a:gd name="connsiteY6" fmla="*/ 1132172 h 4533568"/>
              <a:gd name="connsiteX7" fmla="*/ 4904426 w 4904427"/>
              <a:gd name="connsiteY7" fmla="*/ 2827800 h 4533568"/>
              <a:gd name="connsiteX8" fmla="*/ 4904002 w 4904427"/>
              <a:gd name="connsiteY8" fmla="*/ 4531726 h 4533568"/>
              <a:gd name="connsiteX9" fmla="*/ 1145058 w 4904427"/>
              <a:gd name="connsiteY9" fmla="*/ 4533568 h 453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04427" h="4533568">
                <a:moveTo>
                  <a:pt x="1145058" y="4533568"/>
                </a:moveTo>
                <a:lnTo>
                  <a:pt x="0" y="4532373"/>
                </a:lnTo>
                <a:cubicBezTo>
                  <a:pt x="85540" y="4106313"/>
                  <a:pt x="593006" y="3114362"/>
                  <a:pt x="907331" y="2688912"/>
                </a:cubicBezTo>
                <a:cubicBezTo>
                  <a:pt x="1259570" y="2190184"/>
                  <a:pt x="1412226" y="2054916"/>
                  <a:pt x="1755055" y="1689772"/>
                </a:cubicBezTo>
                <a:cubicBezTo>
                  <a:pt x="2273911" y="1221504"/>
                  <a:pt x="2640629" y="921554"/>
                  <a:pt x="3163767" y="639925"/>
                </a:cubicBezTo>
                <a:cubicBezTo>
                  <a:pt x="3686905" y="358296"/>
                  <a:pt x="4271515" y="110363"/>
                  <a:pt x="4893886" y="0"/>
                </a:cubicBezTo>
                <a:cubicBezTo>
                  <a:pt x="4897400" y="377391"/>
                  <a:pt x="4900913" y="754781"/>
                  <a:pt x="4904427" y="1132172"/>
                </a:cubicBezTo>
                <a:cubicBezTo>
                  <a:pt x="4904427" y="1697381"/>
                  <a:pt x="4904426" y="2262591"/>
                  <a:pt x="4904426" y="2827800"/>
                </a:cubicBezTo>
                <a:cubicBezTo>
                  <a:pt x="4904285" y="3386465"/>
                  <a:pt x="4904143" y="3973061"/>
                  <a:pt x="4904002" y="4531726"/>
                </a:cubicBezTo>
                <a:lnTo>
                  <a:pt x="1145058" y="4533568"/>
                </a:lnTo>
                <a:close/>
              </a:path>
            </a:pathLst>
          </a:custGeom>
        </p:spPr>
        <p:txBody>
          <a:bodyPr anchor="ctr"/>
          <a:lstStyle>
            <a:lvl1pPr marL="0" indent="0" algn="ctr">
              <a:buNone/>
              <a:defRPr/>
            </a:lvl1pPr>
          </a:lstStyle>
          <a:p>
            <a:pPr lvl="0"/>
            <a:r>
              <a:rPr lang="en-US" noProof="0" smtClean="0"/>
              <a:t>Click icon to add picture</a:t>
            </a:r>
            <a:endParaRPr lang="en-GB" noProof="0" dirty="0"/>
          </a:p>
        </p:txBody>
      </p:sp>
      <p:sp>
        <p:nvSpPr>
          <p:cNvPr id="9" name="Slide Number Placeholder 13"/>
          <p:cNvSpPr>
            <a:spLocks noGrp="1"/>
          </p:cNvSpPr>
          <p:nvPr>
            <p:ph type="sldNum" sz="quarter" idx="21"/>
          </p:nvPr>
        </p:nvSpPr>
        <p:spPr>
          <a:xfrm>
            <a:off x="3954463" y="6308725"/>
            <a:ext cx="1233487" cy="365125"/>
          </a:xfrm>
        </p:spPr>
        <p:txBody>
          <a:bodyPr lIns="0" tIns="0" rIns="0" bIns="0" anchor="t"/>
          <a:lstStyle>
            <a:lvl1pPr algn="ctr">
              <a:defRPr smtClean="0"/>
            </a:lvl1pPr>
          </a:lstStyle>
          <a:p>
            <a:fld id="{0A493A1A-2A2E-46A1-9798-21310B705FCD}" type="slidenum">
              <a:rPr lang="en-GB" altLang="en-US"/>
              <a:pPr/>
              <a:t>‹#›</a:t>
            </a:fld>
            <a:endParaRPr lang="en-GB" altLang="en-US"/>
          </a:p>
        </p:txBody>
      </p:sp>
    </p:spTree>
    <p:extLst>
      <p:ext uri="{BB962C8B-B14F-4D97-AF65-F5344CB8AC3E}">
        <p14:creationId xmlns:p14="http://schemas.microsoft.com/office/powerpoint/2010/main" val="36253986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25/09/2017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uwtsd.ac.uk/face/logistics-transport/" TargetMode="External"/><Relationship Id="rId2" Type="http://schemas.openxmlformats.org/officeDocument/2006/relationships/hyperlink" Target="http://uwtsd.ac.uk/staff/irina-neaga/" TargetMode="External"/><Relationship Id="rId1" Type="http://schemas.openxmlformats.org/officeDocument/2006/relationships/slideLayout" Target="../slideLayouts/slideLayout1.xml"/><Relationship Id="rId6" Type="http://schemas.openxmlformats.org/officeDocument/2006/relationships/hyperlink" Target="mailto:Irina.neaga@uwtsd.ac.uk" TargetMode="External"/><Relationship Id="rId5" Type="http://schemas.openxmlformats.org/officeDocument/2006/relationships/hyperlink" Target="http://www.uwtsd.ac.uk/" TargetMode="External"/><Relationship Id="rId4" Type="http://schemas.openxmlformats.org/officeDocument/2006/relationships/hyperlink" Target="http://www.uwtsd.ac.uk/face/"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www.cilt.org/" TargetMode="External"/><Relationship Id="rId2" Type="http://schemas.openxmlformats.org/officeDocument/2006/relationships/hyperlink" Target="http://www.ecsdev.org/" TargetMode="External"/><Relationship Id="rId1" Type="http://schemas.openxmlformats.org/officeDocument/2006/relationships/slideLayout" Target="../slideLayouts/slideLayout4.xml"/><Relationship Id="rId5" Type="http://schemas.openxmlformats.org/officeDocument/2006/relationships/hyperlink" Target="http://www.ism.ws/" TargetMode="External"/><Relationship Id="rId4" Type="http://schemas.openxmlformats.org/officeDocument/2006/relationships/hyperlink" Target="http://www.supplymanagement.com/"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www.youtube.com/watch?annotation_id=annotation_3610468391&amp;feature=iv&amp;src_vid=edyZ6l0i1pA&amp;v=4-QU7WiVxh8"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bookshelf.vitalsource.com/#/books/9781118794043/cfi/0"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www.aims.education/study-online/supply-chain-management/"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hyperlink" Target="http://eu.wiley.com/WileyCDA/WileyTitle/productCd-1119117828.html" TargetMode="Externa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2996952"/>
            <a:ext cx="7992888" cy="1470025"/>
          </a:xfrm>
        </p:spPr>
        <p:txBody>
          <a:bodyPr>
            <a:normAutofit fontScale="90000"/>
          </a:bodyPr>
          <a:lstStyle/>
          <a:p>
            <a:r>
              <a:rPr lang="en-GB" i="1" dirty="0" smtClean="0">
                <a:solidFill>
                  <a:schemeClr val="bg1"/>
                </a:solidFill>
              </a:rPr>
              <a:t/>
            </a:r>
            <a:br>
              <a:rPr lang="en-GB" i="1" dirty="0" smtClean="0">
                <a:solidFill>
                  <a:schemeClr val="bg1"/>
                </a:solidFill>
              </a:rPr>
            </a:br>
            <a:r>
              <a:rPr lang="en-GB" i="1" dirty="0" smtClean="0">
                <a:solidFill>
                  <a:schemeClr val="bg1"/>
                </a:solidFill>
              </a:rPr>
              <a:t/>
            </a:r>
            <a:br>
              <a:rPr lang="en-GB" i="1" dirty="0" smtClean="0">
                <a:solidFill>
                  <a:schemeClr val="bg1"/>
                </a:solidFill>
              </a:rPr>
            </a:br>
            <a:endParaRPr lang="en-GB" dirty="0">
              <a:solidFill>
                <a:schemeClr val="bg1"/>
              </a:solidFill>
            </a:endParaRPr>
          </a:p>
        </p:txBody>
      </p:sp>
      <p:grpSp>
        <p:nvGrpSpPr>
          <p:cNvPr id="4" name="Group 4"/>
          <p:cNvGrpSpPr>
            <a:grpSpLocks noChangeAspect="1"/>
          </p:cNvGrpSpPr>
          <p:nvPr/>
        </p:nvGrpSpPr>
        <p:grpSpPr bwMode="auto">
          <a:xfrm>
            <a:off x="779007" y="1669220"/>
            <a:ext cx="8208675" cy="5990249"/>
            <a:chOff x="-2290" y="882"/>
            <a:chExt cx="8601" cy="4067"/>
          </a:xfrm>
        </p:grpSpPr>
        <p:sp>
          <p:nvSpPr>
            <p:cNvPr id="5" name="AutoShape 3"/>
            <p:cNvSpPr>
              <a:spLocks noChangeAspect="1" noChangeArrowheads="1" noTextEdit="1"/>
            </p:cNvSpPr>
            <p:nvPr/>
          </p:nvSpPr>
          <p:spPr bwMode="auto">
            <a:xfrm>
              <a:off x="567" y="1344"/>
              <a:ext cx="4119" cy="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a:p>
          </p:txBody>
        </p:sp>
        <p:sp>
          <p:nvSpPr>
            <p:cNvPr id="6" name="Rectangle 5"/>
            <p:cNvSpPr>
              <a:spLocks noChangeArrowheads="1"/>
            </p:cNvSpPr>
            <p:nvPr/>
          </p:nvSpPr>
          <p:spPr bwMode="auto">
            <a:xfrm>
              <a:off x="-2290" y="882"/>
              <a:ext cx="8601" cy="4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4400" b="1" dirty="0" smtClean="0">
                  <a:effectLst>
                    <a:outerShdw blurRad="38100" dist="38100" dir="2700000" algn="tl">
                      <a:srgbClr val="000000">
                        <a:alpha val="43137"/>
                      </a:srgbClr>
                    </a:outerShdw>
                  </a:effectLst>
                </a:rPr>
                <a:t>International Logistics</a:t>
              </a:r>
              <a:endParaRPr lang="en-US" altLang="en-US" sz="4400" b="1" dirty="0">
                <a:effectLst>
                  <a:outerShdw blurRad="38100" dist="38100" dir="2700000" algn="tl">
                    <a:srgbClr val="000000">
                      <a:alpha val="43137"/>
                    </a:srgbClr>
                  </a:outerShdw>
                </a:effectLst>
              </a:endParaRPr>
            </a:p>
          </p:txBody>
        </p:sp>
        <p:sp>
          <p:nvSpPr>
            <p:cNvPr id="7" name="Rectangle 6"/>
            <p:cNvSpPr>
              <a:spLocks noChangeArrowheads="1"/>
            </p:cNvSpPr>
            <p:nvPr/>
          </p:nvSpPr>
          <p:spPr bwMode="auto">
            <a:xfrm>
              <a:off x="-2240" y="1721"/>
              <a:ext cx="8376" cy="32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algn="r"/>
              <a:r>
                <a:rPr lang="en-GB" dirty="0" smtClean="0"/>
                <a:t>	</a:t>
              </a:r>
              <a:r>
                <a:rPr lang="en-GB" sz="2000" b="1" dirty="0" smtClean="0">
                  <a:solidFill>
                    <a:srgbClr val="FFFF00"/>
                  </a:solidFill>
                  <a:effectLst>
                    <a:outerShdw blurRad="38100" dist="38100" dir="2700000" algn="tl">
                      <a:srgbClr val="000000">
                        <a:alpha val="43137"/>
                      </a:srgbClr>
                    </a:outerShdw>
                  </a:effectLst>
                  <a:uFill>
                    <a:solidFill>
                      <a:schemeClr val="bg1"/>
                    </a:solidFill>
                  </a:uFill>
                  <a:hlinkClick r:id="rId2"/>
                </a:rPr>
                <a:t>Dr </a:t>
              </a:r>
              <a:r>
                <a:rPr lang="en-GB" sz="2000" b="1" dirty="0">
                  <a:solidFill>
                    <a:srgbClr val="FFFF00"/>
                  </a:solidFill>
                  <a:effectLst>
                    <a:outerShdw blurRad="38100" dist="38100" dir="2700000" algn="tl">
                      <a:srgbClr val="000000">
                        <a:alpha val="43137"/>
                      </a:srgbClr>
                    </a:outerShdw>
                  </a:effectLst>
                  <a:uFill>
                    <a:solidFill>
                      <a:schemeClr val="bg1"/>
                    </a:solidFill>
                  </a:uFill>
                  <a:hlinkClick r:id="rId2"/>
                </a:rPr>
                <a:t>Irina Neaga</a:t>
              </a:r>
              <a:endParaRPr lang="en-GB" sz="2000" b="1" dirty="0">
                <a:solidFill>
                  <a:srgbClr val="FFFF00"/>
                </a:solidFill>
                <a:effectLst>
                  <a:outerShdw blurRad="38100" dist="38100" dir="2700000" algn="tl">
                    <a:srgbClr val="000000">
                      <a:alpha val="43137"/>
                    </a:srgbClr>
                  </a:outerShdw>
                </a:effectLst>
                <a:uFill>
                  <a:solidFill>
                    <a:schemeClr val="bg1"/>
                  </a:solidFill>
                </a:uFill>
              </a:endParaRPr>
            </a:p>
            <a:p>
              <a:pPr algn="r"/>
              <a:r>
                <a:rPr lang="en-GB" dirty="0"/>
                <a:t>Senior Lecturer in Logistics</a:t>
              </a:r>
            </a:p>
            <a:p>
              <a:pPr algn="r"/>
              <a:r>
                <a:rPr lang="en-GB" b="1" dirty="0">
                  <a:solidFill>
                    <a:schemeClr val="bg1"/>
                  </a:solidFill>
                  <a:latin typeface="Arial Narrow" panose="020B0606020202030204" pitchFamily="34" charset="0"/>
                </a:rPr>
                <a:t>School of Engineering, </a:t>
              </a:r>
              <a:r>
                <a:rPr lang="en-GB" b="1" u="sng" dirty="0">
                  <a:solidFill>
                    <a:schemeClr val="bg1"/>
                  </a:solidFill>
                  <a:latin typeface="Arial Narrow" panose="020B0606020202030204" pitchFamily="34" charset="0"/>
                  <a:hlinkClick r:id="rId3"/>
                </a:rPr>
                <a:t>Logistics and Transport</a:t>
              </a:r>
              <a:endParaRPr lang="en-GB" dirty="0">
                <a:solidFill>
                  <a:schemeClr val="bg1"/>
                </a:solidFill>
                <a:latin typeface="Arial Narrow" panose="020B0606020202030204" pitchFamily="34" charset="0"/>
              </a:endParaRPr>
            </a:p>
            <a:p>
              <a:pPr algn="r"/>
              <a:r>
                <a:rPr lang="en-GB" dirty="0" smtClean="0">
                  <a:solidFill>
                    <a:schemeClr val="bg1"/>
                  </a:solidFill>
                  <a:latin typeface="Arial Narrow" panose="020B0606020202030204" pitchFamily="34" charset="0"/>
                </a:rPr>
                <a:t>	</a:t>
              </a:r>
              <a:r>
                <a:rPr lang="en-GB" sz="1600" dirty="0" err="1" smtClean="0">
                  <a:solidFill>
                    <a:schemeClr val="bg1"/>
                  </a:solidFill>
                  <a:latin typeface="Arial Narrow" panose="020B0606020202030204" pitchFamily="34" charset="0"/>
                </a:rPr>
                <a:t>Cyfadran</a:t>
              </a:r>
              <a:r>
                <a:rPr lang="en-GB" sz="1600" dirty="0" smtClean="0">
                  <a:solidFill>
                    <a:schemeClr val="bg1"/>
                  </a:solidFill>
                  <a:latin typeface="Arial Narrow" panose="020B0606020202030204" pitchFamily="34" charset="0"/>
                </a:rPr>
                <a:t> </a:t>
              </a:r>
              <a:r>
                <a:rPr lang="en-GB" sz="1600" dirty="0" err="1">
                  <a:solidFill>
                    <a:schemeClr val="bg1"/>
                  </a:solidFill>
                  <a:latin typeface="Arial Narrow" panose="020B0606020202030204" pitchFamily="34" charset="0"/>
                </a:rPr>
                <a:t>Pensaernïaeth</a:t>
              </a:r>
              <a:r>
                <a:rPr lang="en-GB" sz="1600" dirty="0">
                  <a:solidFill>
                    <a:schemeClr val="bg1"/>
                  </a:solidFill>
                  <a:latin typeface="Arial Narrow" panose="020B0606020202030204" pitchFamily="34" charset="0"/>
                </a:rPr>
                <a:t>, </a:t>
              </a:r>
              <a:r>
                <a:rPr lang="en-GB" sz="1600" dirty="0" err="1">
                  <a:solidFill>
                    <a:schemeClr val="bg1"/>
                  </a:solidFill>
                  <a:latin typeface="Arial Narrow" panose="020B0606020202030204" pitchFamily="34" charset="0"/>
                </a:rPr>
                <a:t>Cyfrifiadura</a:t>
              </a:r>
              <a:r>
                <a:rPr lang="en-GB" sz="1600" dirty="0">
                  <a:solidFill>
                    <a:schemeClr val="bg1"/>
                  </a:solidFill>
                  <a:latin typeface="Arial Narrow" panose="020B0606020202030204" pitchFamily="34" charset="0"/>
                </a:rPr>
                <a:t> a </a:t>
              </a:r>
              <a:r>
                <a:rPr lang="en-GB" sz="1600" dirty="0" err="1">
                  <a:solidFill>
                    <a:schemeClr val="bg1"/>
                  </a:solidFill>
                  <a:latin typeface="Arial Narrow" panose="020B0606020202030204" pitchFamily="34" charset="0"/>
                </a:rPr>
                <a:t>Pheirianneg</a:t>
              </a:r>
              <a:r>
                <a:rPr lang="en-GB" sz="1600" dirty="0">
                  <a:solidFill>
                    <a:schemeClr val="bg1"/>
                  </a:solidFill>
                  <a:latin typeface="Arial Narrow" panose="020B0606020202030204" pitchFamily="34" charset="0"/>
                </a:rPr>
                <a:t> | </a:t>
              </a:r>
              <a:r>
                <a:rPr lang="en-GB" sz="1600" b="1" u="sng" dirty="0">
                  <a:solidFill>
                    <a:schemeClr val="bg1"/>
                  </a:solidFill>
                  <a:latin typeface="Arial Narrow" panose="020B0606020202030204" pitchFamily="34" charset="0"/>
                  <a:hlinkClick r:id="rId4"/>
                </a:rPr>
                <a:t>Faculty of Architecture, Computing and Engineering</a:t>
              </a:r>
              <a:endParaRPr lang="en-GB" sz="1600" dirty="0">
                <a:solidFill>
                  <a:schemeClr val="bg1"/>
                </a:solidFill>
                <a:latin typeface="Arial Narrow" panose="020B0606020202030204" pitchFamily="34" charset="0"/>
              </a:endParaRPr>
            </a:p>
            <a:p>
              <a:pPr algn="r"/>
              <a:r>
                <a:rPr lang="en-GB" dirty="0" err="1">
                  <a:solidFill>
                    <a:schemeClr val="bg1"/>
                  </a:solidFill>
                  <a:latin typeface="Arial Narrow" panose="020B0606020202030204" pitchFamily="34" charset="0"/>
                </a:rPr>
                <a:t>Prifysgol</a:t>
              </a:r>
              <a:r>
                <a:rPr lang="en-GB" dirty="0">
                  <a:solidFill>
                    <a:schemeClr val="bg1"/>
                  </a:solidFill>
                  <a:latin typeface="Arial Narrow" panose="020B0606020202030204" pitchFamily="34" charset="0"/>
                </a:rPr>
                <a:t> </a:t>
              </a:r>
              <a:r>
                <a:rPr lang="en-GB" dirty="0" err="1">
                  <a:solidFill>
                    <a:schemeClr val="bg1"/>
                  </a:solidFill>
                  <a:latin typeface="Arial Narrow" panose="020B0606020202030204" pitchFamily="34" charset="0"/>
                </a:rPr>
                <a:t>Cymru</a:t>
              </a:r>
              <a:r>
                <a:rPr lang="en-GB" dirty="0">
                  <a:solidFill>
                    <a:schemeClr val="bg1"/>
                  </a:solidFill>
                  <a:latin typeface="Arial Narrow" panose="020B0606020202030204" pitchFamily="34" charset="0"/>
                </a:rPr>
                <a:t> Y </a:t>
              </a:r>
              <a:r>
                <a:rPr lang="en-GB" dirty="0" err="1">
                  <a:solidFill>
                    <a:schemeClr val="bg1"/>
                  </a:solidFill>
                  <a:latin typeface="Arial Narrow" panose="020B0606020202030204" pitchFamily="34" charset="0"/>
                </a:rPr>
                <a:t>Drindod</a:t>
              </a:r>
              <a:r>
                <a:rPr lang="en-GB" dirty="0">
                  <a:solidFill>
                    <a:schemeClr val="bg1"/>
                  </a:solidFill>
                  <a:latin typeface="Arial Narrow" panose="020B0606020202030204" pitchFamily="34" charset="0"/>
                </a:rPr>
                <a:t> </a:t>
              </a:r>
              <a:r>
                <a:rPr lang="en-GB" dirty="0" err="1">
                  <a:solidFill>
                    <a:schemeClr val="bg1"/>
                  </a:solidFill>
                  <a:latin typeface="Arial Narrow" panose="020B0606020202030204" pitchFamily="34" charset="0"/>
                </a:rPr>
                <a:t>Dewi</a:t>
              </a:r>
              <a:r>
                <a:rPr lang="en-GB" dirty="0">
                  <a:solidFill>
                    <a:schemeClr val="bg1"/>
                  </a:solidFill>
                  <a:latin typeface="Arial Narrow" panose="020B0606020202030204" pitchFamily="34" charset="0"/>
                </a:rPr>
                <a:t> </a:t>
              </a:r>
              <a:r>
                <a:rPr lang="en-GB" dirty="0" err="1">
                  <a:solidFill>
                    <a:schemeClr val="bg1"/>
                  </a:solidFill>
                  <a:latin typeface="Arial Narrow" panose="020B0606020202030204" pitchFamily="34" charset="0"/>
                </a:rPr>
                <a:t>Sant</a:t>
              </a:r>
              <a:r>
                <a:rPr lang="en-GB" dirty="0">
                  <a:solidFill>
                    <a:schemeClr val="bg1"/>
                  </a:solidFill>
                  <a:latin typeface="Arial Narrow" panose="020B0606020202030204" pitchFamily="34" charset="0"/>
                </a:rPr>
                <a:t> | </a:t>
              </a:r>
              <a:r>
                <a:rPr lang="en-GB" b="1" u="sng" dirty="0">
                  <a:solidFill>
                    <a:schemeClr val="bg1"/>
                  </a:solidFill>
                  <a:latin typeface="Arial Narrow" panose="020B0606020202030204" pitchFamily="34" charset="0"/>
                  <a:hlinkClick r:id="rId5"/>
                </a:rPr>
                <a:t>University of Wales Trinity St David</a:t>
              </a:r>
              <a:endParaRPr lang="en-GB" dirty="0">
                <a:solidFill>
                  <a:schemeClr val="bg1"/>
                </a:solidFill>
                <a:latin typeface="Arial Narrow" panose="020B0606020202030204" pitchFamily="34" charset="0"/>
              </a:endParaRPr>
            </a:p>
            <a:p>
              <a:pPr algn="r"/>
              <a:r>
                <a:rPr lang="en-GB" b="1" dirty="0" err="1">
                  <a:solidFill>
                    <a:schemeClr val="bg1"/>
                  </a:solidFill>
                  <a:latin typeface="Arial Narrow" panose="020B0606020202030204" pitchFamily="34" charset="0"/>
                </a:rPr>
                <a:t>Cadogan</a:t>
              </a:r>
              <a:r>
                <a:rPr lang="en-GB" b="1" dirty="0">
                  <a:solidFill>
                    <a:schemeClr val="bg1"/>
                  </a:solidFill>
                  <a:latin typeface="Arial Narrow" panose="020B0606020202030204" pitchFamily="34" charset="0"/>
                </a:rPr>
                <a:t> Centre, MT201, Mount Pleasant Campus, Swansea, SA1 6ED</a:t>
              </a:r>
              <a:endParaRPr lang="en-GB" dirty="0">
                <a:solidFill>
                  <a:schemeClr val="bg1"/>
                </a:solidFill>
                <a:latin typeface="Arial Narrow" panose="020B0606020202030204" pitchFamily="34" charset="0"/>
              </a:endParaRPr>
            </a:p>
            <a:p>
              <a:pPr algn="r"/>
              <a:r>
                <a:rPr lang="en-GB" dirty="0" smtClean="0">
                  <a:solidFill>
                    <a:schemeClr val="bg1"/>
                  </a:solidFill>
                  <a:latin typeface="Arial Narrow" panose="020B0606020202030204" pitchFamily="34" charset="0"/>
                </a:rPr>
                <a:t>	</a:t>
              </a:r>
              <a:r>
                <a:rPr lang="en-GB" dirty="0" err="1" smtClean="0">
                  <a:solidFill>
                    <a:schemeClr val="bg1"/>
                  </a:solidFill>
                  <a:latin typeface="Arial Narrow" panose="020B0606020202030204" pitchFamily="34" charset="0"/>
                </a:rPr>
                <a:t>Rhif</a:t>
              </a:r>
              <a:r>
                <a:rPr lang="en-GB" dirty="0" smtClean="0">
                  <a:solidFill>
                    <a:schemeClr val="bg1"/>
                  </a:solidFill>
                  <a:latin typeface="Arial Narrow" panose="020B0606020202030204" pitchFamily="34" charset="0"/>
                </a:rPr>
                <a:t> </a:t>
              </a:r>
              <a:r>
                <a:rPr lang="en-GB" dirty="0" err="1">
                  <a:solidFill>
                    <a:schemeClr val="bg1"/>
                  </a:solidFill>
                  <a:latin typeface="Arial Narrow" panose="020B0606020202030204" pitchFamily="34" charset="0"/>
                </a:rPr>
                <a:t>ffôn</a:t>
              </a:r>
              <a:r>
                <a:rPr lang="en-GB" dirty="0">
                  <a:solidFill>
                    <a:schemeClr val="bg1"/>
                  </a:solidFill>
                  <a:latin typeface="Arial Narrow" panose="020B0606020202030204" pitchFamily="34" charset="0"/>
                </a:rPr>
                <a:t> | </a:t>
              </a:r>
              <a:r>
                <a:rPr lang="en-GB" b="1" dirty="0">
                  <a:solidFill>
                    <a:schemeClr val="bg1"/>
                  </a:solidFill>
                  <a:latin typeface="Arial Narrow" panose="020B0606020202030204" pitchFamily="34" charset="0"/>
                </a:rPr>
                <a:t>Tel: +44 (0)1792 481128</a:t>
              </a:r>
              <a:r>
                <a:rPr lang="en-GB" dirty="0">
                  <a:solidFill>
                    <a:schemeClr val="bg1"/>
                  </a:solidFill>
                  <a:latin typeface="Arial Narrow" panose="020B0606020202030204" pitchFamily="34" charset="0"/>
                </a:rPr>
                <a:t> </a:t>
              </a:r>
              <a:r>
                <a:rPr lang="en-GB" dirty="0" err="1">
                  <a:solidFill>
                    <a:schemeClr val="bg1"/>
                  </a:solidFill>
                  <a:latin typeface="Arial Narrow" panose="020B0606020202030204" pitchFamily="34" charset="0"/>
                </a:rPr>
                <a:t>Mewnol</a:t>
              </a:r>
              <a:r>
                <a:rPr lang="en-GB" dirty="0">
                  <a:solidFill>
                    <a:schemeClr val="bg1"/>
                  </a:solidFill>
                  <a:latin typeface="Arial Narrow" panose="020B0606020202030204" pitchFamily="34" charset="0"/>
                </a:rPr>
                <a:t> | Internal: 4128 / </a:t>
              </a:r>
              <a:endParaRPr lang="en-GB" dirty="0" smtClean="0">
                <a:solidFill>
                  <a:schemeClr val="bg1"/>
                </a:solidFill>
                <a:latin typeface="Arial Narrow" panose="020B0606020202030204" pitchFamily="34" charset="0"/>
              </a:endParaRPr>
            </a:p>
            <a:p>
              <a:pPr algn="r"/>
              <a:r>
                <a:rPr lang="en-GB" dirty="0" smtClean="0">
                  <a:solidFill>
                    <a:schemeClr val="bg1"/>
                  </a:solidFill>
                  <a:latin typeface="Arial Narrow" panose="020B0606020202030204" pitchFamily="34" charset="0"/>
                </a:rPr>
                <a:t>E-</a:t>
              </a:r>
              <a:r>
                <a:rPr lang="en-GB" dirty="0" err="1" smtClean="0">
                  <a:solidFill>
                    <a:schemeClr val="bg1"/>
                  </a:solidFill>
                  <a:latin typeface="Arial Narrow" panose="020B0606020202030204" pitchFamily="34" charset="0"/>
                </a:rPr>
                <a:t>Bost</a:t>
              </a:r>
              <a:r>
                <a:rPr lang="en-GB" dirty="0" smtClean="0">
                  <a:solidFill>
                    <a:schemeClr val="bg1"/>
                  </a:solidFill>
                  <a:latin typeface="Arial Narrow" panose="020B0606020202030204" pitchFamily="34" charset="0"/>
                </a:rPr>
                <a:t> </a:t>
              </a:r>
              <a:r>
                <a:rPr lang="en-GB" dirty="0">
                  <a:solidFill>
                    <a:schemeClr val="bg1"/>
                  </a:solidFill>
                  <a:latin typeface="Arial Narrow" panose="020B0606020202030204" pitchFamily="34" charset="0"/>
                </a:rPr>
                <a:t>| </a:t>
              </a:r>
              <a:r>
                <a:rPr lang="en-GB" b="1" dirty="0">
                  <a:solidFill>
                    <a:schemeClr val="bg1"/>
                  </a:solidFill>
                  <a:latin typeface="Arial Narrow" panose="020B0606020202030204" pitchFamily="34" charset="0"/>
                </a:rPr>
                <a:t>Email: </a:t>
              </a:r>
              <a:r>
                <a:rPr lang="en-GB" b="1" u="sng" dirty="0">
                  <a:solidFill>
                    <a:schemeClr val="bg1"/>
                  </a:solidFill>
                  <a:latin typeface="Arial Narrow" panose="020B0606020202030204" pitchFamily="34" charset="0"/>
                  <a:hlinkClick r:id="rId6"/>
                </a:rPr>
                <a:t>Irina.neaga@uwtsd.ac.uk</a:t>
              </a:r>
              <a:endParaRPr lang="en-GB" dirty="0">
                <a:solidFill>
                  <a:schemeClr val="bg1"/>
                </a:solidFill>
                <a:latin typeface="Arial Narrow" panose="020B0606020202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700" b="0" i="0" u="none" strike="noStrike" cap="none" normalizeH="0" baseline="0" dirty="0" smtClean="0">
                  <a:ln>
                    <a:noFill/>
                  </a:ln>
                  <a:solidFill>
                    <a:srgbClr val="000000"/>
                  </a:solidFill>
                  <a:effectLst/>
                  <a:latin typeface="Times New Roman" panose="02020603050405020304" pitchFamily="18" charset="0"/>
                </a:rPr>
                <a:t> </a:t>
              </a:r>
              <a:endParaRPr kumimoji="0" lang="en-US" altLang="en-US" sz="1800" b="0" i="0" u="none" strike="noStrike" cap="none" normalizeH="0" baseline="0" dirty="0" smtClean="0">
                <a:ln>
                  <a:noFill/>
                </a:ln>
                <a:solidFill>
                  <a:schemeClr val="tx1"/>
                </a:solidFill>
                <a:effectLst/>
                <a:latin typeface="Arial" panose="020B0604020202020204" pitchFamily="34" charset="0"/>
              </a:endParaRPr>
            </a:p>
          </p:txBody>
        </p:sp>
      </p:gr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err="1" smtClean="0"/>
              <a:t>Croeso</a:t>
            </a:r>
            <a:r>
              <a:rPr lang="en-GB" dirty="0" smtClean="0"/>
              <a:t> / Welcome / </a:t>
            </a:r>
            <a:r>
              <a:rPr lang="en-GB" b="1" dirty="0" smtClean="0">
                <a:latin typeface="Arial Black" panose="020B0A04020102020204" pitchFamily="34" charset="0"/>
              </a:rPr>
              <a:t>Introduction</a:t>
            </a:r>
            <a:endParaRPr lang="en-GB" b="1" dirty="0">
              <a:latin typeface="Arial Black" panose="020B0A04020102020204" pitchFamily="34" charset="0"/>
            </a:endParaRPr>
          </a:p>
        </p:txBody>
      </p:sp>
      <p:sp>
        <p:nvSpPr>
          <p:cNvPr id="3" name="Content Placeholder 2"/>
          <p:cNvSpPr>
            <a:spLocks noGrp="1"/>
          </p:cNvSpPr>
          <p:nvPr>
            <p:ph idx="1"/>
          </p:nvPr>
        </p:nvSpPr>
        <p:spPr>
          <a:xfrm>
            <a:off x="796752" y="1268760"/>
            <a:ext cx="7550496" cy="1756791"/>
          </a:xfrm>
        </p:spPr>
        <p:txBody>
          <a:bodyPr/>
          <a:lstStyle/>
          <a:p>
            <a:pPr marL="0" indent="0">
              <a:buNone/>
            </a:pPr>
            <a:r>
              <a:rPr lang="en-GB" dirty="0" smtClean="0"/>
              <a:t>Yr </a:t>
            </a:r>
            <a:r>
              <a:rPr lang="en-GB" dirty="0" err="1" smtClean="0"/>
              <a:t>Athro</a:t>
            </a:r>
            <a:r>
              <a:rPr lang="en-GB" dirty="0" smtClean="0"/>
              <a:t> / Dr Irina Neaga</a:t>
            </a: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57200" y="548680"/>
            <a:ext cx="8229600" cy="994122"/>
          </a:xfrm>
        </p:spPr>
        <p:txBody>
          <a:bodyPr>
            <a:normAutofit/>
          </a:bodyPr>
          <a:lstStyle/>
          <a:p>
            <a:pPr eaLnBrk="1" hangingPunct="1">
              <a:defRPr/>
            </a:pPr>
            <a:r>
              <a:rPr lang="en-US" altLang="en-US" sz="3600" b="1" dirty="0" smtClean="0">
                <a:solidFill>
                  <a:schemeClr val="tx2"/>
                </a:solidFill>
                <a:effectLst>
                  <a:outerShdw blurRad="38100" dist="38100" dir="2700000" algn="tl">
                    <a:srgbClr val="000000">
                      <a:alpha val="43137"/>
                    </a:srgbClr>
                  </a:outerShdw>
                </a:effectLst>
              </a:rPr>
              <a:t>Course Learning </a:t>
            </a:r>
            <a:r>
              <a:rPr lang="en-US" altLang="en-US" sz="3600" b="1" dirty="0" smtClean="0">
                <a:solidFill>
                  <a:schemeClr val="tx2"/>
                </a:solidFill>
                <a:effectLst>
                  <a:outerShdw blurRad="38100" dist="38100" dir="2700000" algn="tl">
                    <a:srgbClr val="000000">
                      <a:alpha val="43137"/>
                    </a:srgbClr>
                  </a:outerShdw>
                </a:effectLst>
              </a:rPr>
              <a:t>Objectives</a:t>
            </a:r>
          </a:p>
        </p:txBody>
      </p:sp>
      <p:sp>
        <p:nvSpPr>
          <p:cNvPr id="16387" name="Content Placeholder 2"/>
          <p:cNvSpPr>
            <a:spLocks noGrp="1"/>
          </p:cNvSpPr>
          <p:nvPr>
            <p:ph idx="1"/>
          </p:nvPr>
        </p:nvSpPr>
        <p:spPr>
          <a:xfrm>
            <a:off x="457200" y="1772816"/>
            <a:ext cx="8507412" cy="3312368"/>
          </a:xfrm>
        </p:spPr>
        <p:txBody>
          <a:bodyPr>
            <a:normAutofit fontScale="47500" lnSpcReduction="20000"/>
          </a:bodyPr>
          <a:lstStyle/>
          <a:p>
            <a:r>
              <a:rPr lang="en-GB" sz="3800" dirty="0" smtClean="0">
                <a:latin typeface="Arial" panose="020B0604020202020204" pitchFamily="34" charset="0"/>
                <a:cs typeface="Arial" panose="020B0604020202020204" pitchFamily="34" charset="0"/>
              </a:rPr>
              <a:t>Understand and describe </a:t>
            </a:r>
            <a:r>
              <a:rPr lang="en-GB" sz="3800" dirty="0">
                <a:latin typeface="Arial" panose="020B0604020202020204" pitchFamily="34" charset="0"/>
                <a:cs typeface="Arial" panose="020B0604020202020204" pitchFamily="34" charset="0"/>
              </a:rPr>
              <a:t>a global supply </a:t>
            </a:r>
            <a:r>
              <a:rPr lang="en-GB" sz="3800" dirty="0" smtClean="0">
                <a:latin typeface="Arial" panose="020B0604020202020204" pitchFamily="34" charset="0"/>
                <a:cs typeface="Arial" panose="020B0604020202020204" pitchFamily="34" charset="0"/>
              </a:rPr>
              <a:t>chain dealing with the critical issues  that </a:t>
            </a:r>
            <a:r>
              <a:rPr lang="en-GB" sz="3800" dirty="0">
                <a:latin typeface="Arial" panose="020B0604020202020204" pitchFamily="34" charset="0"/>
                <a:cs typeface="Arial" panose="020B0604020202020204" pitchFamily="34" charset="0"/>
              </a:rPr>
              <a:t>would typically involve, logistics, customer service, inventory management, transportation, materials handling, management of logistical information, inbound logistics and purchasing, </a:t>
            </a:r>
            <a:r>
              <a:rPr lang="en-GB" sz="3800" dirty="0" smtClean="0">
                <a:latin typeface="Arial" panose="020B0604020202020204" pitchFamily="34" charset="0"/>
                <a:cs typeface="Arial" panose="020B0604020202020204" pitchFamily="34" charset="0"/>
              </a:rPr>
              <a:t>and performance </a:t>
            </a:r>
            <a:r>
              <a:rPr lang="en-GB" sz="3800" dirty="0" smtClean="0">
                <a:latin typeface="Arial" panose="020B0604020202020204" pitchFamily="34" charset="0"/>
                <a:cs typeface="Arial" panose="020B0604020202020204" pitchFamily="34" charset="0"/>
              </a:rPr>
              <a:t>improvement.</a:t>
            </a:r>
            <a:endParaRPr lang="en-GB" sz="3800" dirty="0" smtClean="0">
              <a:latin typeface="Arial" panose="020B0604020202020204" pitchFamily="34" charset="0"/>
              <a:cs typeface="Arial" panose="020B0604020202020204" pitchFamily="34" charset="0"/>
            </a:endParaRPr>
          </a:p>
          <a:p>
            <a:endParaRPr lang="en-GB" sz="3800" dirty="0">
              <a:latin typeface="Arial" panose="020B0604020202020204" pitchFamily="34" charset="0"/>
              <a:cs typeface="Arial" panose="020B0604020202020204" pitchFamily="34" charset="0"/>
            </a:endParaRPr>
          </a:p>
          <a:p>
            <a:pPr lvl="0"/>
            <a:r>
              <a:rPr lang="en-GB" sz="3800" dirty="0" smtClean="0">
                <a:latin typeface="Arial" panose="020B0604020202020204" pitchFamily="34" charset="0"/>
                <a:cs typeface="Arial" panose="020B0604020202020204" pitchFamily="34" charset="0"/>
              </a:rPr>
              <a:t>Critically </a:t>
            </a:r>
            <a:r>
              <a:rPr lang="en-GB" sz="3800" dirty="0">
                <a:latin typeface="Arial" panose="020B0604020202020204" pitchFamily="34" charset="0"/>
                <a:cs typeface="Arial" panose="020B0604020202020204" pitchFamily="34" charset="0"/>
              </a:rPr>
              <a:t>examine the implications of spatial, economic, social and environmental (SESE) issues as these affect global logistics. </a:t>
            </a:r>
          </a:p>
          <a:p>
            <a:pPr marL="0" indent="0">
              <a:buNone/>
            </a:pPr>
            <a:r>
              <a:rPr lang="en-GB" sz="3800" dirty="0">
                <a:latin typeface="Arial" panose="020B0604020202020204" pitchFamily="34" charset="0"/>
                <a:cs typeface="Arial" panose="020B0604020202020204" pitchFamily="34" charset="0"/>
              </a:rPr>
              <a:t> </a:t>
            </a:r>
          </a:p>
          <a:p>
            <a:pPr lvl="0"/>
            <a:r>
              <a:rPr lang="en-GB" sz="3800" dirty="0">
                <a:latin typeface="Arial" panose="020B0604020202020204" pitchFamily="34" charset="0"/>
                <a:cs typeface="Arial" panose="020B0604020202020204" pitchFamily="34" charset="0"/>
              </a:rPr>
              <a:t>Produce an informed evaluative assessment of the main logistical issues and problems currently faced by logistics service providers, manufacturers and retailers in developing international markets. </a:t>
            </a:r>
            <a:endParaRPr lang="en-GB" sz="3800" dirty="0" smtClean="0">
              <a:latin typeface="Arial" panose="020B0604020202020204" pitchFamily="34" charset="0"/>
              <a:cs typeface="Arial" panose="020B0604020202020204" pitchFamily="34" charset="0"/>
            </a:endParaRPr>
          </a:p>
          <a:p>
            <a:pPr eaLnBrk="1" hangingPunct="1">
              <a:lnSpc>
                <a:spcPct val="90000"/>
              </a:lnSpc>
            </a:pPr>
            <a:endParaRPr lang="en-US" altLang="en-US" sz="2400" dirty="0" smtClean="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58963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effectLst>
                  <a:outerShdw blurRad="38100" dist="38100" dir="2700000" algn="tl">
                    <a:srgbClr val="000000">
                      <a:alpha val="43137"/>
                    </a:srgbClr>
                  </a:outerShdw>
                </a:effectLst>
              </a:rPr>
              <a:t>Indicative Content</a:t>
            </a:r>
            <a:endParaRPr lang="en-GB" sz="36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457200" y="1417638"/>
            <a:ext cx="8229600" cy="3917032"/>
          </a:xfrm>
        </p:spPr>
        <p:txBody>
          <a:bodyPr>
            <a:normAutofit fontScale="62500" lnSpcReduction="20000"/>
          </a:bodyPr>
          <a:lstStyle/>
          <a:p>
            <a:pPr lvl="0"/>
            <a:r>
              <a:rPr lang="en-GB" dirty="0" smtClean="0"/>
              <a:t>The </a:t>
            </a:r>
            <a:r>
              <a:rPr lang="en-GB" dirty="0"/>
              <a:t>development of </a:t>
            </a:r>
            <a:r>
              <a:rPr lang="en-GB" b="1" dirty="0"/>
              <a:t>logistics infrastructures and practices</a:t>
            </a:r>
            <a:r>
              <a:rPr lang="en-GB" dirty="0"/>
              <a:t>.  The internationalisation of retailers, manufacturers and distributors.  The performance and control of international logistics functions and resilience.  Multi-modal transport developments and the use of road, rail, inland water, sea and air transport.   Transport: implications of deregulation </a:t>
            </a:r>
          </a:p>
          <a:p>
            <a:pPr lvl="0"/>
            <a:r>
              <a:rPr lang="en-GB" b="1" dirty="0"/>
              <a:t>International:</a:t>
            </a:r>
            <a:r>
              <a:rPr lang="en-GB" dirty="0"/>
              <a:t>  </a:t>
            </a:r>
            <a:r>
              <a:rPr lang="en-GB" dirty="0" smtClean="0"/>
              <a:t>Evaluation </a:t>
            </a:r>
            <a:r>
              <a:rPr lang="en-GB" dirty="0"/>
              <a:t>of different methods of entry into foreign markets. The importance of bilateral and multilateral agreements. Issues and progress relating to technical standardisation, financial harmonisation, and environmental considerations.</a:t>
            </a:r>
          </a:p>
          <a:p>
            <a:r>
              <a:rPr lang="en-GB" dirty="0"/>
              <a:t>Contextualise and elucidate the elements that constitute a global supply chain,  and </a:t>
            </a:r>
            <a:r>
              <a:rPr lang="en-GB" b="1" dirty="0" smtClean="0"/>
              <a:t>technology </a:t>
            </a:r>
            <a:r>
              <a:rPr lang="en-GB" b="1" dirty="0"/>
              <a:t>support </a:t>
            </a:r>
            <a:r>
              <a:rPr lang="en-GB" dirty="0"/>
              <a:t>solutions (i.e. RFID) for competitive advantage</a:t>
            </a:r>
          </a:p>
          <a:p>
            <a:endParaRPr lang="en-GB" dirty="0"/>
          </a:p>
        </p:txBody>
      </p:sp>
    </p:spTree>
    <p:extLst>
      <p:ext uri="{BB962C8B-B14F-4D97-AF65-F5344CB8AC3E}">
        <p14:creationId xmlns:p14="http://schemas.microsoft.com/office/powerpoint/2010/main" val="101600686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548680"/>
            <a:ext cx="8229600" cy="706090"/>
          </a:xfrm>
        </p:spPr>
        <p:txBody>
          <a:bodyPr>
            <a:normAutofit fontScale="90000"/>
          </a:bodyPr>
          <a:lstStyle/>
          <a:p>
            <a:r>
              <a:rPr lang="en-GB" sz="3600" b="1" dirty="0" smtClean="0"/>
              <a:t>Reading </a:t>
            </a:r>
            <a:r>
              <a:rPr lang="en-GB" sz="3600" dirty="0"/>
              <a:t/>
            </a:r>
            <a:br>
              <a:rPr lang="en-GB" sz="3600" dirty="0"/>
            </a:br>
            <a:endParaRPr lang="en-GB" sz="3600" dirty="0"/>
          </a:p>
        </p:txBody>
      </p:sp>
      <p:sp>
        <p:nvSpPr>
          <p:cNvPr id="5" name="Content Placeholder 4"/>
          <p:cNvSpPr>
            <a:spLocks noGrp="1"/>
          </p:cNvSpPr>
          <p:nvPr>
            <p:ph sz="half" idx="1"/>
          </p:nvPr>
        </p:nvSpPr>
        <p:spPr>
          <a:xfrm>
            <a:off x="169168" y="1830835"/>
            <a:ext cx="4258816" cy="4392488"/>
          </a:xfrm>
        </p:spPr>
        <p:txBody>
          <a:bodyPr>
            <a:normAutofit fontScale="40000" lnSpcReduction="20000"/>
          </a:bodyPr>
          <a:lstStyle/>
          <a:p>
            <a:pPr marL="0" indent="0">
              <a:buNone/>
            </a:pPr>
            <a:r>
              <a:rPr lang="en-GB" sz="3800" b="1" dirty="0" smtClean="0">
                <a:latin typeface="Arial Black" panose="020B0A04020102020204" pitchFamily="34" charset="0"/>
                <a:cs typeface="Arial" panose="020B0604020202020204" pitchFamily="34" charset="0"/>
              </a:rPr>
              <a:t>Essential</a:t>
            </a:r>
            <a:r>
              <a:rPr lang="en-GB" sz="3800" b="1" dirty="0">
                <a:latin typeface="Arial Black" panose="020B0A04020102020204" pitchFamily="34" charset="0"/>
                <a:cs typeface="Arial" panose="020B0604020202020204" pitchFamily="34" charset="0"/>
              </a:rPr>
              <a:t>:</a:t>
            </a:r>
            <a:endParaRPr lang="en-GB" sz="3800" dirty="0">
              <a:latin typeface="Arial Black" panose="020B0A04020102020204" pitchFamily="34" charset="0"/>
              <a:cs typeface="Arial" panose="020B0604020202020204" pitchFamily="34" charset="0"/>
            </a:endParaRPr>
          </a:p>
          <a:p>
            <a:pPr marL="0" indent="0">
              <a:buNone/>
            </a:pPr>
            <a:r>
              <a:rPr lang="en-GB" sz="3300" dirty="0" err="1">
                <a:latin typeface="Arial Narrow" panose="020B0606020202030204" pitchFamily="34" charset="0"/>
              </a:rPr>
              <a:t>Mangan</a:t>
            </a:r>
            <a:r>
              <a:rPr lang="en-GB" sz="3300" dirty="0">
                <a:latin typeface="Arial Narrow" panose="020B0606020202030204" pitchFamily="34" charset="0"/>
              </a:rPr>
              <a:t>, J. </a:t>
            </a:r>
            <a:r>
              <a:rPr lang="en-GB" sz="3300" dirty="0" err="1">
                <a:latin typeface="Arial Narrow" panose="020B0606020202030204" pitchFamily="34" charset="0"/>
              </a:rPr>
              <a:t>Lalwani</a:t>
            </a:r>
            <a:r>
              <a:rPr lang="en-GB" sz="3300" dirty="0">
                <a:latin typeface="Arial Narrow" panose="020B0606020202030204" pitchFamily="34" charset="0"/>
              </a:rPr>
              <a:t>, C. &amp; Butcher, T. (2012, 2016) Global Logistics and Supply Chain Management (2nd and 3rd </a:t>
            </a:r>
            <a:r>
              <a:rPr lang="en-GB" sz="3300" dirty="0" err="1">
                <a:latin typeface="Arial Narrow" panose="020B0606020202030204" pitchFamily="34" charset="0"/>
              </a:rPr>
              <a:t>Edn</a:t>
            </a:r>
            <a:r>
              <a:rPr lang="en-GB" sz="3300" dirty="0">
                <a:latin typeface="Arial Narrow" panose="020B0606020202030204" pitchFamily="34" charset="0"/>
              </a:rPr>
              <a:t>). Wiley, London.</a:t>
            </a:r>
          </a:p>
          <a:p>
            <a:pPr marL="0" indent="0">
              <a:buNone/>
            </a:pPr>
            <a:r>
              <a:rPr lang="en-GB" sz="3300" dirty="0" smtClean="0">
                <a:latin typeface="Arial Narrow" panose="020B0606020202030204" pitchFamily="34" charset="0"/>
              </a:rPr>
              <a:t>Rushton </a:t>
            </a:r>
            <a:r>
              <a:rPr lang="en-GB" sz="3300" dirty="0">
                <a:latin typeface="Arial Narrow" panose="020B0606020202030204" pitchFamily="34" charset="0"/>
              </a:rPr>
              <a:t>A and Walker S, (2007), International Logistics and Supply Chain Outsourcing:  From Local to Global, London: </a:t>
            </a:r>
            <a:r>
              <a:rPr lang="en-GB" sz="3300" dirty="0" err="1">
                <a:latin typeface="Arial Narrow" panose="020B0606020202030204" pitchFamily="34" charset="0"/>
              </a:rPr>
              <a:t>Kogan</a:t>
            </a:r>
            <a:r>
              <a:rPr lang="en-GB" sz="3300" dirty="0">
                <a:latin typeface="Arial Narrow" panose="020B0606020202030204" pitchFamily="34" charset="0"/>
              </a:rPr>
              <a:t> Page</a:t>
            </a:r>
          </a:p>
          <a:p>
            <a:pPr marL="0" indent="0">
              <a:buNone/>
            </a:pPr>
            <a:endParaRPr lang="en-GB" sz="1600" b="1" dirty="0" smtClean="0"/>
          </a:p>
          <a:p>
            <a:pPr marL="0" indent="0">
              <a:buNone/>
            </a:pPr>
            <a:r>
              <a:rPr lang="en-GB" sz="3300" b="1" dirty="0" smtClean="0">
                <a:latin typeface="Arial Black" panose="020B0A04020102020204" pitchFamily="34" charset="0"/>
              </a:rPr>
              <a:t>Background</a:t>
            </a:r>
            <a:r>
              <a:rPr lang="en-GB" sz="3300" b="1" dirty="0">
                <a:latin typeface="Arial Black" panose="020B0A04020102020204" pitchFamily="34" charset="0"/>
              </a:rPr>
              <a:t>:</a:t>
            </a:r>
            <a:endParaRPr lang="en-GB" sz="3300" dirty="0">
              <a:latin typeface="Arial Black" panose="020B0A04020102020204" pitchFamily="34" charset="0"/>
            </a:endParaRPr>
          </a:p>
          <a:p>
            <a:pPr marL="0" indent="0">
              <a:buNone/>
            </a:pPr>
            <a:r>
              <a:rPr lang="en-GB" sz="3400" dirty="0" smtClean="0">
                <a:latin typeface="Arial Narrow" panose="020B0606020202030204" pitchFamily="34" charset="0"/>
              </a:rPr>
              <a:t>Russell</a:t>
            </a:r>
            <a:r>
              <a:rPr lang="en-GB" sz="3400" dirty="0">
                <a:latin typeface="Arial Narrow" panose="020B0606020202030204" pitchFamily="34" charset="0"/>
              </a:rPr>
              <a:t>, R.S. &amp; Taylor, B.W. (</a:t>
            </a:r>
            <a:r>
              <a:rPr lang="en-GB" sz="3400" dirty="0" smtClean="0">
                <a:latin typeface="Arial Narrow" panose="020B0606020202030204" pitchFamily="34" charset="0"/>
              </a:rPr>
              <a:t>20014, 2011) </a:t>
            </a:r>
            <a:r>
              <a:rPr lang="en-GB" sz="3400" dirty="0">
                <a:latin typeface="Arial Narrow" panose="020B0606020202030204" pitchFamily="34" charset="0"/>
              </a:rPr>
              <a:t>Operations </a:t>
            </a:r>
            <a:r>
              <a:rPr lang="en-GB" sz="3400" dirty="0" smtClean="0">
                <a:latin typeface="Arial Narrow" panose="020B0606020202030204" pitchFamily="34" charset="0"/>
              </a:rPr>
              <a:t>and Supply Chain Management, Wiley</a:t>
            </a:r>
            <a:endParaRPr lang="en-GB" sz="3400" dirty="0">
              <a:latin typeface="Arial Narrow" panose="020B0606020202030204" pitchFamily="34" charset="0"/>
            </a:endParaRPr>
          </a:p>
          <a:p>
            <a:pPr marL="0" indent="0">
              <a:buNone/>
            </a:pPr>
            <a:r>
              <a:rPr lang="en-GB" sz="3400" dirty="0" smtClean="0">
                <a:latin typeface="Arial Narrow" panose="020B0606020202030204" pitchFamily="34" charset="0"/>
              </a:rPr>
              <a:t>Robson</a:t>
            </a:r>
            <a:r>
              <a:rPr lang="en-GB" sz="3400" dirty="0">
                <a:latin typeface="Arial Narrow" panose="020B0606020202030204" pitchFamily="34" charset="0"/>
              </a:rPr>
              <a:t>, W. (2003) Strategic management and Information Systems: an integrated </a:t>
            </a:r>
            <a:r>
              <a:rPr lang="en-GB" sz="3400" dirty="0" smtClean="0">
                <a:latin typeface="Arial Narrow" panose="020B0606020202030204" pitchFamily="34" charset="0"/>
              </a:rPr>
              <a:t>approach, Pitman</a:t>
            </a:r>
          </a:p>
          <a:p>
            <a:pPr marL="0" indent="0">
              <a:buNone/>
            </a:pPr>
            <a:r>
              <a:rPr lang="en-GB" sz="3400" dirty="0">
                <a:latin typeface="Arial Narrow" panose="020B0606020202030204" pitchFamily="34" charset="0"/>
              </a:rPr>
              <a:t>Murphy P and Wood DF, (2013), Contemporary Logistics, Online Library:  Pearson </a:t>
            </a:r>
            <a:r>
              <a:rPr lang="en-GB" sz="3400" dirty="0" smtClean="0">
                <a:latin typeface="Arial Narrow" panose="020B0606020202030204" pitchFamily="34" charset="0"/>
              </a:rPr>
              <a:t>Education</a:t>
            </a:r>
            <a:r>
              <a:rPr lang="en-GB" sz="3400" dirty="0" smtClean="0">
                <a:latin typeface="Arial Narrow" panose="020B0606020202030204" pitchFamily="34" charset="0"/>
              </a:rPr>
              <a:t>.</a:t>
            </a:r>
            <a:endParaRPr lang="en-GB" sz="1600" dirty="0">
              <a:latin typeface="Arial Narrow" panose="020B0606020202030204" pitchFamily="34" charset="0"/>
            </a:endParaRPr>
          </a:p>
          <a:p>
            <a:pPr marL="0" indent="0">
              <a:buNone/>
            </a:pPr>
            <a:r>
              <a:rPr lang="en-GB" b="1" dirty="0"/>
              <a:t> </a:t>
            </a:r>
            <a:endParaRPr lang="en-GB" dirty="0"/>
          </a:p>
          <a:p>
            <a:pPr marL="0" indent="0">
              <a:buNone/>
            </a:pPr>
            <a:r>
              <a:rPr lang="en-GB" dirty="0"/>
              <a:t> </a:t>
            </a:r>
          </a:p>
          <a:p>
            <a:endParaRPr lang="en-GB" dirty="0"/>
          </a:p>
        </p:txBody>
      </p:sp>
      <p:sp>
        <p:nvSpPr>
          <p:cNvPr id="6" name="Content Placeholder 5"/>
          <p:cNvSpPr>
            <a:spLocks noGrp="1"/>
          </p:cNvSpPr>
          <p:nvPr>
            <p:ph sz="half" idx="2"/>
          </p:nvPr>
        </p:nvSpPr>
        <p:spPr>
          <a:xfrm>
            <a:off x="4572000" y="1556792"/>
            <a:ext cx="4546848" cy="3744416"/>
          </a:xfrm>
        </p:spPr>
        <p:txBody>
          <a:bodyPr>
            <a:normAutofit fontScale="40000" lnSpcReduction="20000"/>
          </a:bodyPr>
          <a:lstStyle/>
          <a:p>
            <a:pPr marL="0" indent="0">
              <a:buNone/>
            </a:pPr>
            <a:r>
              <a:rPr lang="en-GB" sz="3300" b="1" dirty="0">
                <a:latin typeface="Arial Black" panose="020B0A04020102020204" pitchFamily="34" charset="0"/>
              </a:rPr>
              <a:t>Journals:</a:t>
            </a:r>
            <a:endParaRPr lang="en-GB" sz="3300" dirty="0">
              <a:latin typeface="Arial Black" panose="020B0A04020102020204" pitchFamily="34" charset="0"/>
            </a:endParaRPr>
          </a:p>
          <a:p>
            <a:pPr marL="0" indent="0">
              <a:buNone/>
            </a:pPr>
            <a:r>
              <a:rPr lang="en-GB" sz="3300" dirty="0" smtClean="0">
                <a:latin typeface="Arial Narrow" panose="020B0606020202030204" pitchFamily="34" charset="0"/>
              </a:rPr>
              <a:t>International </a:t>
            </a:r>
            <a:r>
              <a:rPr lang="en-GB" sz="3300" dirty="0">
                <a:latin typeface="Arial Narrow" panose="020B0606020202030204" pitchFamily="34" charset="0"/>
              </a:rPr>
              <a:t>Journal of Logistics – Research Applications</a:t>
            </a:r>
          </a:p>
          <a:p>
            <a:pPr marL="0" indent="0">
              <a:buNone/>
            </a:pPr>
            <a:r>
              <a:rPr lang="en-GB" sz="3300" dirty="0">
                <a:latin typeface="Arial Narrow" panose="020B0606020202030204" pitchFamily="34" charset="0"/>
              </a:rPr>
              <a:t>International Journal of Physical Distribution and Logistics </a:t>
            </a:r>
            <a:r>
              <a:rPr lang="en-GB" sz="3300" dirty="0" smtClean="0">
                <a:latin typeface="Arial Narrow" panose="020B0606020202030204" pitchFamily="34" charset="0"/>
              </a:rPr>
              <a:t>Management</a:t>
            </a:r>
          </a:p>
          <a:p>
            <a:pPr marL="0" indent="0">
              <a:buNone/>
            </a:pPr>
            <a:r>
              <a:rPr lang="en-GB" dirty="0"/>
              <a:t>European Journal of Sustainable Development available free from </a:t>
            </a:r>
            <a:r>
              <a:rPr lang="en-GB" u="sng" dirty="0">
                <a:hlinkClick r:id="rId2"/>
              </a:rPr>
              <a:t>http://www.ecsdev.org/</a:t>
            </a:r>
            <a:r>
              <a:rPr lang="en-GB" dirty="0"/>
              <a:t> </a:t>
            </a:r>
          </a:p>
          <a:p>
            <a:pPr marL="0" indent="0">
              <a:buNone/>
            </a:pPr>
            <a:r>
              <a:rPr lang="en-GB" dirty="0"/>
              <a:t>Journal of International Logistics and Trade</a:t>
            </a:r>
          </a:p>
          <a:p>
            <a:pPr marL="0" indent="0">
              <a:buNone/>
            </a:pPr>
            <a:r>
              <a:rPr lang="en-GB" sz="3300" dirty="0" smtClean="0">
                <a:latin typeface="Arial Narrow" panose="020B0606020202030204" pitchFamily="34" charset="0"/>
              </a:rPr>
              <a:t>Supply Chain Management: An international Journa</a:t>
            </a:r>
            <a:r>
              <a:rPr lang="en-GB" sz="3300" dirty="0">
                <a:latin typeface="Arial Narrow" panose="020B0606020202030204" pitchFamily="34" charset="0"/>
              </a:rPr>
              <a:t>l at http://www.emeraldinsight.com/journal/scm</a:t>
            </a:r>
            <a:endParaRPr lang="en-GB" sz="3300" dirty="0" smtClean="0">
              <a:latin typeface="Arial Narrow" panose="020B0606020202030204" pitchFamily="34" charset="0"/>
            </a:endParaRPr>
          </a:p>
          <a:p>
            <a:pPr marL="0" indent="0">
              <a:buNone/>
            </a:pPr>
            <a:endParaRPr lang="en-GB" sz="3300" dirty="0">
              <a:latin typeface="Arial Narrow" panose="020B0606020202030204" pitchFamily="34" charset="0"/>
            </a:endParaRPr>
          </a:p>
          <a:p>
            <a:pPr marL="0" indent="0">
              <a:buNone/>
            </a:pPr>
            <a:endParaRPr lang="en-GB" sz="3300" b="1" dirty="0" smtClean="0">
              <a:latin typeface="Arial Narrow" panose="020B0606020202030204" pitchFamily="34" charset="0"/>
            </a:endParaRPr>
          </a:p>
          <a:p>
            <a:pPr marL="0" indent="0">
              <a:buNone/>
            </a:pPr>
            <a:r>
              <a:rPr lang="en-GB" sz="3300" b="1" dirty="0" smtClean="0">
                <a:latin typeface="Arial Black" panose="020B0A04020102020204" pitchFamily="34" charset="0"/>
              </a:rPr>
              <a:t>Websites</a:t>
            </a:r>
            <a:r>
              <a:rPr lang="en-GB" sz="3300" b="1" dirty="0">
                <a:latin typeface="Arial Black" panose="020B0A04020102020204" pitchFamily="34" charset="0"/>
              </a:rPr>
              <a:t>:</a:t>
            </a:r>
            <a:endParaRPr lang="en-GB" sz="3300" dirty="0">
              <a:latin typeface="Arial Black" panose="020B0A04020102020204" pitchFamily="34" charset="0"/>
            </a:endParaRPr>
          </a:p>
          <a:p>
            <a:pPr marL="0" indent="0">
              <a:buNone/>
            </a:pPr>
            <a:r>
              <a:rPr lang="en-GB" sz="3300" dirty="0">
                <a:latin typeface="Arial Narrow" panose="020B0606020202030204" pitchFamily="34" charset="0"/>
              </a:rPr>
              <a:t>Chartered Institute of Logistics and </a:t>
            </a:r>
            <a:r>
              <a:rPr lang="en-GB" sz="3300" dirty="0" smtClean="0">
                <a:latin typeface="Arial Narrow" panose="020B0606020202030204" pitchFamily="34" charset="0"/>
              </a:rPr>
              <a:t>Transport </a:t>
            </a:r>
            <a:r>
              <a:rPr lang="en-GB" sz="3300" dirty="0" smtClean="0">
                <a:latin typeface="Arial Narrow" panose="020B0606020202030204" pitchFamily="34" charset="0"/>
                <a:hlinkClick r:id="rId3"/>
              </a:rPr>
              <a:t>http://www.cilt.org</a:t>
            </a:r>
            <a:endParaRPr lang="en-GB" sz="3300" dirty="0" smtClean="0">
              <a:latin typeface="Arial Narrow" panose="020B0606020202030204" pitchFamily="34" charset="0"/>
            </a:endParaRPr>
          </a:p>
          <a:p>
            <a:pPr marL="0" indent="0">
              <a:buNone/>
            </a:pPr>
            <a:r>
              <a:rPr lang="en-GB" sz="3300" dirty="0" smtClean="0">
                <a:latin typeface="Arial Narrow" panose="020B0606020202030204" pitchFamily="34" charset="0"/>
              </a:rPr>
              <a:t>Chartered </a:t>
            </a:r>
            <a:r>
              <a:rPr lang="en-GB" sz="3300" dirty="0">
                <a:latin typeface="Arial Narrow" panose="020B0606020202030204" pitchFamily="34" charset="0"/>
              </a:rPr>
              <a:t>Institute of Purchasing and Supply: </a:t>
            </a:r>
            <a:r>
              <a:rPr lang="en-GB" sz="3300" u="sng" dirty="0">
                <a:latin typeface="Arial Narrow" panose="020B0606020202030204" pitchFamily="34" charset="0"/>
                <a:hlinkClick r:id="rId4"/>
              </a:rPr>
              <a:t>http://www.supplymanagement.com/</a:t>
            </a:r>
            <a:r>
              <a:rPr lang="en-GB" sz="3300" dirty="0">
                <a:latin typeface="Arial Narrow" panose="020B0606020202030204" pitchFamily="34" charset="0"/>
              </a:rPr>
              <a:t> </a:t>
            </a:r>
          </a:p>
          <a:p>
            <a:pPr marL="0" indent="0">
              <a:buNone/>
            </a:pPr>
            <a:r>
              <a:rPr lang="en-GB" sz="3300" dirty="0">
                <a:latin typeface="Arial Narrow" panose="020B0606020202030204" pitchFamily="34" charset="0"/>
              </a:rPr>
              <a:t>Institute for Supply Management: </a:t>
            </a:r>
            <a:r>
              <a:rPr lang="en-GB" sz="3300" u="sng" dirty="0">
                <a:latin typeface="Arial Narrow" panose="020B0606020202030204" pitchFamily="34" charset="0"/>
                <a:hlinkClick r:id="rId5"/>
              </a:rPr>
              <a:t>http://www.ism.ws/</a:t>
            </a:r>
            <a:r>
              <a:rPr lang="en-GB" sz="3300" dirty="0">
                <a:latin typeface="Arial Narrow" panose="020B0606020202030204" pitchFamily="34" charset="0"/>
              </a:rPr>
              <a:t> </a:t>
            </a:r>
          </a:p>
          <a:p>
            <a:pPr marL="0" indent="0">
              <a:buNone/>
            </a:pPr>
            <a:r>
              <a:rPr lang="en-GB" sz="3300" dirty="0">
                <a:latin typeface="Arial Narrow" panose="020B0606020202030204" pitchFamily="34" charset="0"/>
              </a:rPr>
              <a:t>Enterprise resource planning Knowledge Storm: http://erp.knowledgestorm.com/ </a:t>
            </a:r>
            <a:endParaRPr lang="en-GB" sz="3300" dirty="0" smtClean="0">
              <a:latin typeface="Arial Narrow" panose="020B0606020202030204" pitchFamily="34" charset="0"/>
            </a:endParaRPr>
          </a:p>
          <a:p>
            <a:pPr marL="0" indent="0">
              <a:buNone/>
            </a:pPr>
            <a:endParaRPr lang="en-GB" sz="3300" dirty="0">
              <a:latin typeface="Arial Narrow" panose="020B0606020202030204" pitchFamily="34" charset="0"/>
            </a:endParaRPr>
          </a:p>
          <a:p>
            <a:endParaRPr lang="en-GB" dirty="0"/>
          </a:p>
        </p:txBody>
      </p:sp>
    </p:spTree>
    <p:extLst>
      <p:ext uri="{BB962C8B-B14F-4D97-AF65-F5344CB8AC3E}">
        <p14:creationId xmlns:p14="http://schemas.microsoft.com/office/powerpoint/2010/main" val="332261806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smtClean="0">
                <a:effectLst>
                  <a:outerShdw blurRad="38100" dist="38100" dir="2700000" algn="tl">
                    <a:srgbClr val="000000">
                      <a:alpha val="43137"/>
                    </a:srgbClr>
                  </a:outerShdw>
                </a:effectLst>
              </a:rPr>
              <a:t>Assessment</a:t>
            </a:r>
            <a:endParaRPr lang="en-GB" sz="3600" b="1" dirty="0">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395536" y="1916832"/>
            <a:ext cx="8229600" cy="2332855"/>
          </a:xfrm>
        </p:spPr>
        <p:txBody>
          <a:bodyPr>
            <a:normAutofit fontScale="77500" lnSpcReduction="20000"/>
          </a:bodyPr>
          <a:lstStyle/>
          <a:p>
            <a:r>
              <a:rPr lang="en-GB" dirty="0" smtClean="0">
                <a:latin typeface="Arial" panose="020B0604020202020204" pitchFamily="34" charset="0"/>
                <a:cs typeface="Arial" panose="020B0604020202020204" pitchFamily="34" charset="0"/>
              </a:rPr>
              <a:t>1</a:t>
            </a:r>
            <a:r>
              <a:rPr lang="en-GB" baseline="30000" dirty="0" smtClean="0">
                <a:latin typeface="Arial" panose="020B0604020202020204" pitchFamily="34" charset="0"/>
                <a:cs typeface="Arial" panose="020B0604020202020204" pitchFamily="34" charset="0"/>
              </a:rPr>
              <a:t>st</a:t>
            </a:r>
            <a:r>
              <a:rPr lang="en-GB" dirty="0" smtClean="0">
                <a:latin typeface="Arial" panose="020B0604020202020204" pitchFamily="34" charset="0"/>
                <a:cs typeface="Arial" panose="020B0604020202020204" pitchFamily="34" charset="0"/>
              </a:rPr>
              <a:t> Assignment: 11</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December 2017 and submission deadline on 29</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January </a:t>
            </a:r>
            <a:r>
              <a:rPr lang="en-GB" dirty="0" smtClean="0">
                <a:latin typeface="Arial" panose="020B0604020202020204" pitchFamily="34" charset="0"/>
                <a:cs typeface="Arial" panose="020B0604020202020204" pitchFamily="34" charset="0"/>
              </a:rPr>
              <a:t>2018 [50%]</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2</a:t>
            </a:r>
            <a:r>
              <a:rPr lang="en-GB" baseline="30000" dirty="0" smtClean="0">
                <a:latin typeface="Arial" panose="020B0604020202020204" pitchFamily="34" charset="0"/>
                <a:cs typeface="Arial" panose="020B0604020202020204" pitchFamily="34" charset="0"/>
              </a:rPr>
              <a:t>nd</a:t>
            </a:r>
            <a:r>
              <a:rPr lang="en-GB" dirty="0" smtClean="0">
                <a:latin typeface="Arial" panose="020B0604020202020204" pitchFamily="34" charset="0"/>
                <a:cs typeface="Arial" panose="020B0604020202020204" pitchFamily="34" charset="0"/>
              </a:rPr>
              <a:t> Assignment:  26</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February 2018 and submission on 19</a:t>
            </a:r>
            <a:r>
              <a:rPr lang="en-GB" baseline="30000" dirty="0" smtClean="0">
                <a:latin typeface="Arial" panose="020B0604020202020204" pitchFamily="34" charset="0"/>
                <a:cs typeface="Arial" panose="020B0604020202020204" pitchFamily="34" charset="0"/>
              </a:rPr>
              <a:t>th</a:t>
            </a:r>
            <a:r>
              <a:rPr lang="en-GB" dirty="0" smtClean="0">
                <a:latin typeface="Arial" panose="020B0604020202020204" pitchFamily="34" charset="0"/>
                <a:cs typeface="Arial" panose="020B0604020202020204" pitchFamily="34" charset="0"/>
              </a:rPr>
              <a:t> March </a:t>
            </a:r>
            <a:r>
              <a:rPr lang="en-GB" dirty="0">
                <a:latin typeface="Arial" panose="020B0604020202020204" pitchFamily="34" charset="0"/>
                <a:cs typeface="Arial" panose="020B0604020202020204" pitchFamily="34" charset="0"/>
              </a:rPr>
              <a:t>2018 [50%]</a:t>
            </a:r>
          </a:p>
          <a:p>
            <a:r>
              <a:rPr lang="en-GB" dirty="0" smtClean="0">
                <a:latin typeface="Arial" panose="020B0604020202020204" pitchFamily="34" charset="0"/>
                <a:cs typeface="Arial" panose="020B0604020202020204" pitchFamily="34" charset="0"/>
              </a:rPr>
              <a:t>Formative assessment - presentations</a:t>
            </a:r>
            <a:endParaRPr lang="en-GB" dirty="0" smtClean="0">
              <a:latin typeface="Arial" panose="020B0604020202020204" pitchFamily="34" charset="0"/>
              <a:cs typeface="Arial" panose="020B0604020202020204" pitchFamily="34" charset="0"/>
            </a:endParaRPr>
          </a:p>
          <a:p>
            <a:r>
              <a:rPr lang="en-GB" dirty="0" smtClean="0">
                <a:latin typeface="Arial" panose="020B0604020202020204" pitchFamily="34" charset="0"/>
                <a:cs typeface="Arial" panose="020B0604020202020204" pitchFamily="34" charset="0"/>
              </a:rPr>
              <a:t>Details will be provided and discussed in due course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10303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5" name="Content Placeholder 4"/>
          <p:cNvPicPr>
            <a:picLocks noGrp="1" noChangeAspect="1"/>
          </p:cNvPicPr>
          <p:nvPr>
            <p:ph idx="1"/>
          </p:nvPr>
        </p:nvPicPr>
        <p:blipFill>
          <a:blip r:embed="rId2"/>
          <a:stretch>
            <a:fillRect/>
          </a:stretch>
        </p:blipFill>
        <p:spPr>
          <a:xfrm>
            <a:off x="1835696" y="1988840"/>
            <a:ext cx="5759031" cy="1440160"/>
          </a:xfrm>
          <a:prstGeom prst="rect">
            <a:avLst/>
          </a:prstGeom>
        </p:spPr>
      </p:pic>
    </p:spTree>
    <p:extLst>
      <p:ext uri="{BB962C8B-B14F-4D97-AF65-F5344CB8AC3E}">
        <p14:creationId xmlns:p14="http://schemas.microsoft.com/office/powerpoint/2010/main" val="1886227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Date Placeholder 3"/>
          <p:cNvSpPr>
            <a:spLocks noGrp="1"/>
          </p:cNvSpPr>
          <p:nvPr>
            <p:ph type="dt"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C00000"/>
              </a:buClr>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Clr>
                <a:srgbClr val="C00000"/>
              </a:buClr>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Clr>
                <a:srgbClr val="C00000"/>
              </a:buClr>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ClrTx/>
              <a:buFontTx/>
              <a:buNone/>
            </a:pPr>
            <a:r>
              <a:rPr lang="en-US" altLang="en-US" sz="1200" smtClean="0">
                <a:cs typeface="Arial" panose="020B0604020202020204" pitchFamily="34" charset="0"/>
              </a:rPr>
              <a:t>2</a:t>
            </a:r>
          </a:p>
        </p:txBody>
      </p:sp>
      <p:sp>
        <p:nvSpPr>
          <p:cNvPr id="2" name="Title 1"/>
          <p:cNvSpPr>
            <a:spLocks noGrp="1"/>
          </p:cNvSpPr>
          <p:nvPr>
            <p:ph type="title"/>
          </p:nvPr>
        </p:nvSpPr>
        <p:spPr>
          <a:xfrm>
            <a:off x="899592" y="1556792"/>
            <a:ext cx="7378700" cy="1800225"/>
          </a:xfrm>
        </p:spPr>
        <p:txBody>
          <a:bodyPr>
            <a:normAutofit fontScale="90000"/>
          </a:bodyPr>
          <a:lstStyle/>
          <a:p>
            <a:pPr algn="ctr">
              <a:defRPr/>
            </a:pPr>
            <a:r>
              <a:rPr lang="en-GB" altLang="en-US" sz="3200" dirty="0" smtClean="0">
                <a:solidFill>
                  <a:srgbClr val="10253F"/>
                </a:solidFill>
              </a:rPr>
              <a:t>LECTURE 1 </a:t>
            </a:r>
            <a:r>
              <a:rPr lang="en-GB" altLang="en-US" sz="3200" dirty="0" smtClean="0">
                <a:solidFill>
                  <a:srgbClr val="10253F"/>
                </a:solidFill>
              </a:rPr>
              <a:t/>
            </a:r>
            <a:br>
              <a:rPr lang="en-GB" altLang="en-US" sz="3200" dirty="0" smtClean="0">
                <a:solidFill>
                  <a:srgbClr val="10253F"/>
                </a:solidFill>
              </a:rPr>
            </a:br>
            <a:r>
              <a:rPr lang="en-GB" altLang="en-US" sz="3200" dirty="0" smtClean="0">
                <a:solidFill>
                  <a:srgbClr val="10253F"/>
                </a:solidFill>
              </a:rPr>
              <a:t>Introduction </a:t>
            </a:r>
            <a:r>
              <a:rPr lang="en-GB" altLang="en-US" sz="3200" dirty="0">
                <a:solidFill>
                  <a:srgbClr val="10253F"/>
                </a:solidFill>
              </a:rPr>
              <a:t>to </a:t>
            </a:r>
            <a:r>
              <a:rPr lang="en-GB" altLang="en-US" sz="3200" dirty="0" smtClean="0">
                <a:solidFill>
                  <a:srgbClr val="10253F"/>
                </a:solidFill>
              </a:rPr>
              <a:t>Logistics and Supply Chain Management  </a:t>
            </a:r>
            <a:r>
              <a:rPr lang="en-GB" altLang="en-US" dirty="0">
                <a:solidFill>
                  <a:srgbClr val="10253F"/>
                </a:solidFill>
              </a:rPr>
              <a:t/>
            </a:r>
            <a:br>
              <a:rPr lang="en-GB" altLang="en-US" dirty="0">
                <a:solidFill>
                  <a:srgbClr val="10253F"/>
                </a:solidFill>
              </a:rPr>
            </a:br>
            <a:endParaRPr lang="en-GB" dirty="0"/>
          </a:p>
        </p:txBody>
      </p:sp>
    </p:spTree>
    <p:extLst>
      <p:ext uri="{BB962C8B-B14F-4D97-AF65-F5344CB8AC3E}">
        <p14:creationId xmlns:p14="http://schemas.microsoft.com/office/powerpoint/2010/main" val="226396421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539750" y="188913"/>
            <a:ext cx="8229600" cy="1143000"/>
          </a:xfrm>
        </p:spPr>
        <p:txBody>
          <a:bodyPr>
            <a:normAutofit/>
          </a:bodyPr>
          <a:lstStyle/>
          <a:p>
            <a:pPr eaLnBrk="1" hangingPunct="1"/>
            <a:r>
              <a:rPr lang="en-US" altLang="en-US" sz="3600" b="1" dirty="0" smtClean="0">
                <a:effectLst>
                  <a:outerShdw blurRad="38100" dist="38100" dir="2700000" algn="tl">
                    <a:srgbClr val="000000">
                      <a:alpha val="43137"/>
                    </a:srgbClr>
                  </a:outerShdw>
                </a:effectLst>
                <a:ea typeface="ＭＳ Ｐゴシック" panose="020B0600070205080204" pitchFamily="34" charset="-128"/>
              </a:rPr>
              <a:t>Lecture 1: Learning objectives</a:t>
            </a:r>
            <a:endParaRPr lang="en-US" altLang="en-US" sz="3600" b="1" dirty="0" smtClean="0">
              <a:effectLst>
                <a:outerShdw blurRad="38100" dist="38100" dir="2700000" algn="tl">
                  <a:srgbClr val="000000">
                    <a:alpha val="43137"/>
                  </a:srgbClr>
                </a:outerShdw>
              </a:effectLst>
              <a:ea typeface="ＭＳ Ｐゴシック" panose="020B0600070205080204" pitchFamily="34" charset="-128"/>
            </a:endParaRPr>
          </a:p>
        </p:txBody>
      </p:sp>
      <p:sp>
        <p:nvSpPr>
          <p:cNvPr id="15363" name="Content Placeholder 2"/>
          <p:cNvSpPr>
            <a:spLocks noGrp="1"/>
          </p:cNvSpPr>
          <p:nvPr>
            <p:ph idx="1"/>
          </p:nvPr>
        </p:nvSpPr>
        <p:spPr>
          <a:xfrm>
            <a:off x="539751" y="1196753"/>
            <a:ext cx="8158162" cy="4104456"/>
          </a:xfrm>
        </p:spPr>
        <p:txBody>
          <a:bodyPr>
            <a:normAutofit/>
          </a:bodyPr>
          <a:lstStyle/>
          <a:p>
            <a:pPr eaLnBrk="1" hangingPunct="1">
              <a:lnSpc>
                <a:spcPct val="90000"/>
              </a:lnSpc>
            </a:pPr>
            <a:endParaRPr lang="en-US" altLang="en-US" sz="2800" dirty="0" smtClean="0">
              <a:ea typeface="ＭＳ Ｐゴシック" panose="020B0600070205080204" pitchFamily="34" charset="-128"/>
            </a:endParaRPr>
          </a:p>
          <a:p>
            <a:pPr eaLnBrk="1" hangingPunct="1">
              <a:lnSpc>
                <a:spcPct val="90000"/>
              </a:lnSpc>
            </a:pPr>
            <a:r>
              <a:rPr lang="en-US" altLang="en-US" sz="2400" dirty="0" smtClean="0">
                <a:ea typeface="ＭＳ Ｐゴシック" panose="020B0600070205080204" pitchFamily="34" charset="-128"/>
              </a:rPr>
              <a:t>Comparatively explain the definitions and concepts of logistics and supply chain management</a:t>
            </a:r>
          </a:p>
          <a:p>
            <a:pPr eaLnBrk="1" hangingPunct="1">
              <a:lnSpc>
                <a:spcPct val="90000"/>
              </a:lnSpc>
            </a:pPr>
            <a:r>
              <a:rPr lang="en-US" altLang="en-US" sz="2400" dirty="0" smtClean="0">
                <a:ea typeface="ＭＳ Ｐゴシック" panose="020B0600070205080204" pitchFamily="34" charset="-128"/>
              </a:rPr>
              <a:t>Define both terms and outline how logistics and supply chain management differ from each other</a:t>
            </a:r>
          </a:p>
          <a:p>
            <a:pPr eaLnBrk="1" hangingPunct="1">
              <a:lnSpc>
                <a:spcPct val="90000"/>
              </a:lnSpc>
            </a:pPr>
            <a:r>
              <a:rPr lang="en-US" altLang="en-US" sz="2400" dirty="0" smtClean="0">
                <a:ea typeface="ＭＳ Ｐゴシック" panose="020B0600070205080204" pitchFamily="34" charset="-128"/>
              </a:rPr>
              <a:t>Highlight the importance of these areas in both manufacturing and services contexts</a:t>
            </a:r>
          </a:p>
          <a:p>
            <a:pPr eaLnBrk="1" hangingPunct="1">
              <a:lnSpc>
                <a:spcPct val="90000"/>
              </a:lnSpc>
            </a:pPr>
            <a:r>
              <a:rPr lang="en-US" altLang="en-US" sz="2400" dirty="0" smtClean="0">
                <a:ea typeface="ＭＳ Ｐゴシック" panose="020B0600070205080204" pitchFamily="34" charset="-128"/>
              </a:rPr>
              <a:t>Identify how best practice logistics and supply chain management can yield both cost reduction and value addition</a:t>
            </a:r>
          </a:p>
        </p:txBody>
      </p:sp>
    </p:spTree>
    <p:extLst>
      <p:ext uri="{BB962C8B-B14F-4D97-AF65-F5344CB8AC3E}">
        <p14:creationId xmlns:p14="http://schemas.microsoft.com/office/powerpoint/2010/main" val="259523694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386" name="Picture 2" descr="http://www.mauritiusrelocation.com/wp-content/uploads/2015/02/logistic-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350" y="4581525"/>
            <a:ext cx="2462213" cy="193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p:cNvSpPr>
            <a:spLocks noGrp="1"/>
          </p:cNvSpPr>
          <p:nvPr>
            <p:ph idx="1"/>
          </p:nvPr>
        </p:nvSpPr>
        <p:spPr>
          <a:xfrm>
            <a:off x="395288" y="2033588"/>
            <a:ext cx="8229600" cy="3268662"/>
          </a:xfrm>
        </p:spPr>
        <p:txBody>
          <a:bodyPr/>
          <a:lstStyle/>
          <a:p>
            <a:r>
              <a:rPr lang="en-GB" altLang="en-US" sz="2400" smtClean="0">
                <a:ea typeface="ＭＳ Ｐゴシック" panose="020B0600070205080204" pitchFamily="34" charset="-128"/>
              </a:rPr>
              <a:t>“</a:t>
            </a:r>
            <a:r>
              <a:rPr lang="en-GB" altLang="en-US" sz="2400" b="1" i="1" smtClean="0">
                <a:ea typeface="ＭＳ Ｐゴシック" panose="020B0600070205080204" pitchFamily="34" charset="-128"/>
              </a:rPr>
              <a:t>Logistics</a:t>
            </a:r>
            <a:r>
              <a:rPr lang="en-GB" altLang="en-US" sz="2400" i="1" smtClean="0">
                <a:ea typeface="ＭＳ Ｐゴシック" panose="020B0600070205080204" pitchFamily="34" charset="-128"/>
              </a:rPr>
              <a:t> is the process of planning, implementing, and controlling procedures for the efficient and effective transportation and storage of goods including services, and related information from the point of origin to the point of consumption for the purpose of conforming to customer requirements. This definition includes inbound, outbound, internal, and external movements</a:t>
            </a:r>
            <a:r>
              <a:rPr lang="en-GB" altLang="en-US" sz="2400" smtClean="0">
                <a:ea typeface="ＭＳ Ｐゴシック" panose="020B0600070205080204" pitchFamily="34" charset="-128"/>
              </a:rPr>
              <a:t>.”</a:t>
            </a:r>
          </a:p>
          <a:p>
            <a:pPr lvl="4" algn="r"/>
            <a:r>
              <a:rPr lang="en-GB" altLang="en-US" smtClean="0">
                <a:ea typeface="ＭＳ Ｐゴシック" panose="020B0600070205080204" pitchFamily="34" charset="-128"/>
              </a:rPr>
              <a:t>Source: Mangan et. al. 2012:15</a:t>
            </a:r>
          </a:p>
        </p:txBody>
      </p:sp>
      <p:pic>
        <p:nvPicPr>
          <p:cNvPr id="39939"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3625" r="19750"/>
          <a:stretch/>
        </p:blipFill>
        <p:spPr bwMode="auto">
          <a:xfrm>
            <a:off x="6948264" y="23912"/>
            <a:ext cx="2016224" cy="1728192"/>
          </a:xfrm>
          <a:prstGeom prst="rect">
            <a:avLst/>
          </a:prstGeom>
          <a:ln>
            <a:noFill/>
          </a:ln>
          <a:effectLst>
            <a:softEdge rad="1125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6389" name="Title 1"/>
          <p:cNvSpPr>
            <a:spLocks noGrp="1"/>
          </p:cNvSpPr>
          <p:nvPr>
            <p:ph type="title"/>
          </p:nvPr>
        </p:nvSpPr>
        <p:spPr>
          <a:xfrm>
            <a:off x="468313" y="315913"/>
            <a:ext cx="8229600" cy="1143000"/>
          </a:xfrm>
        </p:spPr>
        <p:txBody>
          <a:bodyPr/>
          <a:lstStyle/>
          <a:p>
            <a:pPr eaLnBrk="1" hangingPunct="1"/>
            <a:r>
              <a:rPr lang="en-US" altLang="en-US" smtClean="0">
                <a:ea typeface="ＭＳ Ｐゴシック" panose="020B0600070205080204" pitchFamily="34" charset="-128"/>
              </a:rPr>
              <a:t>What is </a:t>
            </a:r>
            <a:r>
              <a:rPr lang="en-US" altLang="en-US" smtClean="0">
                <a:ea typeface="ＭＳ Ｐゴシック" panose="020B0600070205080204" pitchFamily="34" charset="-128"/>
                <a:hlinkClick r:id="rId4"/>
              </a:rPr>
              <a:t>logistics</a:t>
            </a:r>
            <a:r>
              <a:rPr lang="en-US" altLang="en-US" smtClean="0">
                <a:ea typeface="ＭＳ Ｐゴシック" panose="020B0600070205080204" pitchFamily="34" charset="-128"/>
              </a:rPr>
              <a:t>?</a:t>
            </a:r>
          </a:p>
        </p:txBody>
      </p:sp>
      <p:sp>
        <p:nvSpPr>
          <p:cNvPr id="16390" name="TextBox 5"/>
          <p:cNvSpPr txBox="1">
            <a:spLocks noChangeArrowheads="1"/>
          </p:cNvSpPr>
          <p:nvPr/>
        </p:nvSpPr>
        <p:spPr bwMode="auto">
          <a:xfrm>
            <a:off x="1258888" y="1549400"/>
            <a:ext cx="6697662"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C00000"/>
              </a:buClr>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Clr>
                <a:srgbClr val="C00000"/>
              </a:buClr>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Clr>
                <a:srgbClr val="C00000"/>
              </a:buClr>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ClrTx/>
              <a:buFontTx/>
              <a:buNone/>
            </a:pPr>
            <a:r>
              <a:rPr lang="en-GB" altLang="en-US" sz="2800">
                <a:latin typeface="Arial" panose="020B0604020202020204" pitchFamily="34" charset="0"/>
              </a:rPr>
              <a:t>Please discuss in small groups</a:t>
            </a:r>
          </a:p>
        </p:txBody>
      </p:sp>
      <p:sp>
        <p:nvSpPr>
          <p:cNvPr id="7" name="TextBox 6"/>
          <p:cNvSpPr txBox="1">
            <a:spLocks noChangeArrowheads="1"/>
          </p:cNvSpPr>
          <p:nvPr/>
        </p:nvSpPr>
        <p:spPr bwMode="auto">
          <a:xfrm>
            <a:off x="1619250" y="1660525"/>
            <a:ext cx="5976938"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C00000"/>
              </a:buClr>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Clr>
                <a:srgbClr val="C00000"/>
              </a:buClr>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Clr>
                <a:srgbClr val="C00000"/>
              </a:buClr>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ClrTx/>
              <a:buFontTx/>
              <a:buNone/>
            </a:pPr>
            <a:endParaRPr lang="en-GB" altLang="en-US" sz="1800">
              <a:latin typeface="Arial" panose="020B0604020202020204" pitchFamily="34" charset="0"/>
            </a:endParaRPr>
          </a:p>
        </p:txBody>
      </p:sp>
    </p:spTree>
    <p:extLst>
      <p:ext uri="{BB962C8B-B14F-4D97-AF65-F5344CB8AC3E}">
        <p14:creationId xmlns:p14="http://schemas.microsoft.com/office/powerpoint/2010/main" val="2870108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par>
                          <p:cTn id="9" fill="hold" nodeType="afterGroup">
                            <p:stCondLst>
                              <p:cond delay="0"/>
                            </p:stCondLst>
                            <p:childTnLst>
                              <p:par>
                                <p:cTn id="10" presetID="1" presetClass="entr" presetSubtype="0" fill="hold" grpId="0" nodeType="afterEffect">
                                  <p:stCondLst>
                                    <p:cond delay="0"/>
                                  </p:stCondLst>
                                  <p:childTnLst>
                                    <p:set>
                                      <p:cBhvr>
                                        <p:cTn id="11"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p:txBody>
          <a:bodyPr>
            <a:normAutofit fontScale="90000"/>
          </a:bodyPr>
          <a:lstStyle/>
          <a:p>
            <a:pPr eaLnBrk="1" hangingPunct="1"/>
            <a:r>
              <a:rPr lang="en-US" altLang="en-US" smtClean="0">
                <a:ea typeface="ＭＳ Ｐゴシック" panose="020B0600070205080204" pitchFamily="34" charset="-128"/>
              </a:rPr>
              <a:t>The evolution of logistics and supply chain management</a:t>
            </a:r>
          </a:p>
        </p:txBody>
      </p:sp>
      <p:sp>
        <p:nvSpPr>
          <p:cNvPr id="15363" name="Content Placeholder 2"/>
          <p:cNvSpPr>
            <a:spLocks noGrp="1"/>
          </p:cNvSpPr>
          <p:nvPr>
            <p:ph idx="1"/>
          </p:nvPr>
        </p:nvSpPr>
        <p:spPr/>
        <p:txBody>
          <a:bodyPr>
            <a:normAutofit lnSpcReduction="10000"/>
          </a:bodyPr>
          <a:lstStyle/>
          <a:p>
            <a:pPr eaLnBrk="1" hangingPunct="1"/>
            <a:r>
              <a:rPr lang="en-US" altLang="en-US" smtClean="0">
                <a:ea typeface="ＭＳ Ｐゴシック" panose="020B0600070205080204" pitchFamily="34" charset="-128"/>
              </a:rPr>
              <a:t>Six key developments in logistics and SCM:</a:t>
            </a:r>
          </a:p>
          <a:p>
            <a:pPr lvl="1" eaLnBrk="1" hangingPunct="1"/>
            <a:r>
              <a:rPr lang="en-US" altLang="en-US" smtClean="0">
                <a:ea typeface="ＭＳ Ｐゴシック" panose="020B0600070205080204" pitchFamily="34" charset="-128"/>
              </a:rPr>
              <a:t>The effects of product prices</a:t>
            </a:r>
          </a:p>
          <a:p>
            <a:pPr lvl="1" eaLnBrk="1" hangingPunct="1"/>
            <a:r>
              <a:rPr lang="en-US" altLang="en-US" smtClean="0">
                <a:ea typeface="ＭＳ Ｐゴシック" panose="020B0600070205080204" pitchFamily="34" charset="-128"/>
              </a:rPr>
              <a:t>Productivity improvements</a:t>
            </a:r>
          </a:p>
          <a:p>
            <a:pPr lvl="1" eaLnBrk="1" hangingPunct="1"/>
            <a:r>
              <a:rPr lang="en-US" altLang="en-US" smtClean="0">
                <a:ea typeface="ＭＳ Ｐゴシック" panose="020B0600070205080204" pitchFamily="34" charset="-128"/>
              </a:rPr>
              <a:t>Emphasis on inventory reduction</a:t>
            </a:r>
          </a:p>
          <a:p>
            <a:pPr lvl="1" eaLnBrk="1" hangingPunct="1"/>
            <a:r>
              <a:rPr lang="en-US" altLang="en-US" smtClean="0">
                <a:ea typeface="ＭＳ Ｐゴシック" panose="020B0600070205080204" pitchFamily="34" charset="-128"/>
              </a:rPr>
              <a:t>Changes in company structure</a:t>
            </a:r>
          </a:p>
          <a:p>
            <a:pPr lvl="1" eaLnBrk="1" hangingPunct="1"/>
            <a:r>
              <a:rPr lang="en-US" altLang="en-US" smtClean="0">
                <a:ea typeface="ＭＳ Ｐゴシック" panose="020B0600070205080204" pitchFamily="34" charset="-128"/>
              </a:rPr>
              <a:t>Reduced transport intensity of freight</a:t>
            </a:r>
          </a:p>
          <a:p>
            <a:pPr lvl="1" eaLnBrk="1" hangingPunct="1"/>
            <a:r>
              <a:rPr lang="en-US" altLang="en-US" smtClean="0">
                <a:ea typeface="ＭＳ Ｐゴシック" panose="020B0600070205080204" pitchFamily="34" charset="-128"/>
              </a:rPr>
              <a:t>Deregulation of transport</a:t>
            </a:r>
          </a:p>
          <a:p>
            <a:pPr lvl="1" eaLnBrk="1" hangingPunct="1"/>
            <a:endParaRPr lang="en-US" altLang="en-US" smtClean="0">
              <a:ea typeface="ＭＳ Ｐゴシック" panose="020B0600070205080204" pitchFamily="34" charset="-128"/>
            </a:endParaRPr>
          </a:p>
        </p:txBody>
      </p:sp>
      <p:sp>
        <p:nvSpPr>
          <p:cNvPr id="5" name="Footer Placeholder 4"/>
          <p:cNvSpPr>
            <a:spLocks noGrp="1"/>
          </p:cNvSpPr>
          <p:nvPr>
            <p:ph type="ftr" sz="quarter" idx="4294967295"/>
          </p:nvPr>
        </p:nvSpPr>
        <p:spPr/>
        <p:txBody>
          <a:bodyPr/>
          <a:lstStyle/>
          <a:p>
            <a:pPr>
              <a:defRPr/>
            </a:pPr>
            <a:r>
              <a:rPr lang="en-US" smtClean="0"/>
              <a:t>www.wileyeurope.com/college/mangan</a:t>
            </a:r>
            <a:endParaRPr lang="en-US"/>
          </a:p>
        </p:txBody>
      </p:sp>
    </p:spTree>
    <p:extLst>
      <p:ext uri="{BB962C8B-B14F-4D97-AF65-F5344CB8AC3E}">
        <p14:creationId xmlns:p14="http://schemas.microsoft.com/office/powerpoint/2010/main" val="406923501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6"/>
          <p:cNvPicPr>
            <a:picLocks noChangeAspect="1" noChangeArrowheads="1"/>
          </p:cNvPicPr>
          <p:nvPr/>
        </p:nvPicPr>
        <p:blipFill>
          <a:blip r:embed="rId2">
            <a:extLst>
              <a:ext uri="{28A0092B-C50C-407E-A947-70E740481C1C}">
                <a14:useLocalDpi xmlns:a14="http://schemas.microsoft.com/office/drawing/2010/main" val="0"/>
              </a:ext>
            </a:extLst>
          </a:blip>
          <a:srcRect t="3967" r="2293"/>
          <a:stretch>
            <a:fillRect/>
          </a:stretch>
        </p:blipFill>
        <p:spPr bwMode="auto">
          <a:xfrm>
            <a:off x="3851275" y="2924175"/>
            <a:ext cx="5086350" cy="37623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7411" name="Content Placeholder 2"/>
          <p:cNvSpPr>
            <a:spLocks noGrp="1"/>
          </p:cNvSpPr>
          <p:nvPr>
            <p:ph idx="1"/>
          </p:nvPr>
        </p:nvSpPr>
        <p:spPr>
          <a:xfrm>
            <a:off x="568325" y="260350"/>
            <a:ext cx="8229600" cy="4957763"/>
          </a:xfrm>
        </p:spPr>
        <p:txBody>
          <a:bodyPr/>
          <a:lstStyle/>
          <a:p>
            <a:pPr marL="0" indent="0" eaLnBrk="1" hangingPunct="1">
              <a:buFont typeface="Arial" charset="0"/>
              <a:buNone/>
              <a:defRPr/>
            </a:pPr>
            <a:r>
              <a:rPr lang="en-US" altLang="en-US" b="1" dirty="0" smtClean="0">
                <a:effectLst>
                  <a:outerShdw blurRad="38100" dist="38100" dir="2700000" algn="tl">
                    <a:srgbClr val="000000">
                      <a:alpha val="43137"/>
                    </a:srgbClr>
                  </a:outerShdw>
                </a:effectLst>
                <a:ea typeface="ＭＳ Ｐゴシック" pitchFamily="34" charset="-128"/>
              </a:rPr>
              <a:t>Logistics should involve getting</a:t>
            </a:r>
          </a:p>
          <a:p>
            <a:pPr eaLnBrk="1" hangingPunct="1">
              <a:buFont typeface="Arial" charset="0"/>
              <a:buChar char="•"/>
              <a:defRPr/>
            </a:pPr>
            <a:r>
              <a:rPr lang="en-US" altLang="en-US" sz="2400" dirty="0" smtClean="0">
                <a:ea typeface="ＭＳ Ｐゴシック" pitchFamily="34" charset="-128"/>
              </a:rPr>
              <a:t>the right product,</a:t>
            </a:r>
          </a:p>
          <a:p>
            <a:pPr eaLnBrk="1" hangingPunct="1">
              <a:buFont typeface="Arial" charset="0"/>
              <a:buChar char="•"/>
              <a:defRPr/>
            </a:pPr>
            <a:r>
              <a:rPr lang="en-US" altLang="en-US" sz="2400" dirty="0" smtClean="0">
                <a:ea typeface="ＭＳ Ｐゴシック" pitchFamily="34" charset="-128"/>
              </a:rPr>
              <a:t>in the right way, </a:t>
            </a:r>
          </a:p>
          <a:p>
            <a:pPr eaLnBrk="1" hangingPunct="1">
              <a:buFont typeface="Arial" charset="0"/>
              <a:buChar char="•"/>
              <a:defRPr/>
            </a:pPr>
            <a:r>
              <a:rPr lang="en-US" altLang="en-US" sz="2400" dirty="0" smtClean="0">
                <a:ea typeface="ＭＳ Ｐゴシック" pitchFamily="34" charset="-128"/>
              </a:rPr>
              <a:t>in the right quantity and right quality,</a:t>
            </a:r>
          </a:p>
          <a:p>
            <a:pPr eaLnBrk="1" hangingPunct="1">
              <a:buFont typeface="Arial" charset="0"/>
              <a:buChar char="•"/>
              <a:defRPr/>
            </a:pPr>
            <a:r>
              <a:rPr lang="en-US" altLang="en-US" sz="2400" dirty="0" smtClean="0">
                <a:ea typeface="ＭＳ Ｐゴシック" pitchFamily="34" charset="-128"/>
              </a:rPr>
              <a:t>in the right place at the right time, </a:t>
            </a:r>
          </a:p>
          <a:p>
            <a:pPr eaLnBrk="1" hangingPunct="1">
              <a:buFont typeface="Arial" charset="0"/>
              <a:buChar char="•"/>
              <a:defRPr/>
            </a:pPr>
            <a:r>
              <a:rPr lang="en-US" altLang="en-US" sz="2400" dirty="0" smtClean="0">
                <a:ea typeface="ＭＳ Ｐゴシック" pitchFamily="34" charset="-128"/>
              </a:rPr>
              <a:t>for the right customer at the right cost</a:t>
            </a:r>
          </a:p>
        </p:txBody>
      </p:sp>
      <p:sp>
        <p:nvSpPr>
          <p:cNvPr id="5" name="Footer Placeholder 4"/>
          <p:cNvSpPr>
            <a:spLocks noGrp="1"/>
          </p:cNvSpPr>
          <p:nvPr>
            <p:ph type="ftr" sz="quarter" idx="4294967295"/>
          </p:nvPr>
        </p:nvSpPr>
        <p:spPr/>
        <p:txBody>
          <a:bodyPr/>
          <a:lstStyle/>
          <a:p>
            <a:pPr>
              <a:defRPr/>
            </a:pPr>
            <a:r>
              <a:rPr lang="en-US" dirty="0" smtClean="0"/>
              <a:t>www.wileyeurope.com/college/mangan</a:t>
            </a:r>
            <a:endParaRPr lang="en-US" dirty="0"/>
          </a:p>
        </p:txBody>
      </p:sp>
    </p:spTree>
    <p:extLst>
      <p:ext uri="{BB962C8B-B14F-4D97-AF65-F5344CB8AC3E}">
        <p14:creationId xmlns:p14="http://schemas.microsoft.com/office/powerpoint/2010/main" val="10283174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1">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1">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7411">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741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p:txBody>
          <a:bodyPr>
            <a:normAutofit fontScale="90000"/>
          </a:bodyPr>
          <a:lstStyle/>
          <a:p>
            <a:pPr eaLnBrk="1" hangingPunct="1"/>
            <a:r>
              <a:rPr lang="en-US" altLang="en-US" smtClean="0">
                <a:ea typeface="ＭＳ Ｐゴシック" panose="020B0600070205080204" pitchFamily="34" charset="-128"/>
              </a:rPr>
              <a:t>What is supply chain management?</a:t>
            </a:r>
          </a:p>
        </p:txBody>
      </p:sp>
      <p:sp>
        <p:nvSpPr>
          <p:cNvPr id="3" name="Content Placeholder 2"/>
          <p:cNvSpPr>
            <a:spLocks noGrp="1"/>
          </p:cNvSpPr>
          <p:nvPr>
            <p:ph idx="1"/>
          </p:nvPr>
        </p:nvSpPr>
        <p:spPr/>
        <p:txBody>
          <a:bodyPr>
            <a:normAutofit fontScale="77500" lnSpcReduction="20000"/>
          </a:bodyPr>
          <a:lstStyle/>
          <a:p>
            <a:pPr eaLnBrk="1" hangingPunct="1">
              <a:buFont typeface="Arial" charset="0"/>
              <a:buChar char="•"/>
              <a:defRPr/>
            </a:pPr>
            <a:r>
              <a:rPr lang="en-US" dirty="0" smtClean="0">
                <a:cs typeface="+mn-cs"/>
              </a:rPr>
              <a:t>The </a:t>
            </a:r>
            <a:r>
              <a:rPr lang="en-US" i="1" dirty="0" smtClean="0">
                <a:cs typeface="+mn-cs"/>
              </a:rPr>
              <a:t>supply chain</a:t>
            </a:r>
            <a:r>
              <a:rPr lang="en-US" dirty="0" smtClean="0">
                <a:cs typeface="+mn-cs"/>
              </a:rPr>
              <a:t> is the network of </a:t>
            </a:r>
            <a:r>
              <a:rPr lang="en-US" dirty="0" err="1" smtClean="0">
                <a:cs typeface="+mn-cs"/>
              </a:rPr>
              <a:t>organisations</a:t>
            </a:r>
            <a:r>
              <a:rPr lang="en-US" dirty="0" smtClean="0">
                <a:cs typeface="+mn-cs"/>
              </a:rPr>
              <a:t> /companies that are involved, through upstream and downstream linkages, in the different processes and activities that produce value in the form of products and services in the hands of the ultimate consumer</a:t>
            </a:r>
          </a:p>
          <a:p>
            <a:pPr eaLnBrk="1" hangingPunct="1">
              <a:buFont typeface="Arial" charset="0"/>
              <a:buChar char="•"/>
              <a:defRPr/>
            </a:pPr>
            <a:r>
              <a:rPr lang="en-US" i="1" dirty="0" smtClean="0">
                <a:cs typeface="+mn-cs"/>
              </a:rPr>
              <a:t>Supply chain management</a:t>
            </a:r>
            <a:r>
              <a:rPr lang="en-US" dirty="0" smtClean="0">
                <a:cs typeface="+mn-cs"/>
              </a:rPr>
              <a:t> (SCM) is the management across and within a network of upstream and downstream </a:t>
            </a:r>
            <a:r>
              <a:rPr lang="en-US" dirty="0" err="1" smtClean="0">
                <a:cs typeface="+mn-cs"/>
              </a:rPr>
              <a:t>organisations</a:t>
            </a:r>
            <a:r>
              <a:rPr lang="en-US" dirty="0" smtClean="0">
                <a:cs typeface="+mn-cs"/>
              </a:rPr>
              <a:t> of both relationships and flows of material, information and resources </a:t>
            </a:r>
          </a:p>
          <a:p>
            <a:pPr lvl="1" eaLnBrk="1" hangingPunct="1">
              <a:buFont typeface="Arial" charset="0"/>
              <a:buChar char="–"/>
              <a:defRPr/>
            </a:pPr>
            <a:r>
              <a:rPr lang="en-US" dirty="0" smtClean="0"/>
              <a:t>The purposes of SCM are to create value, enhance efficiency, and satisfy customers</a:t>
            </a:r>
          </a:p>
        </p:txBody>
      </p:sp>
      <p:sp>
        <p:nvSpPr>
          <p:cNvPr id="5" name="Footer Placeholder 4"/>
          <p:cNvSpPr>
            <a:spLocks noGrp="1"/>
          </p:cNvSpPr>
          <p:nvPr>
            <p:ph type="ftr" sz="quarter" idx="4294967295"/>
          </p:nvPr>
        </p:nvSpPr>
        <p:spPr/>
        <p:txBody>
          <a:bodyPr/>
          <a:lstStyle/>
          <a:p>
            <a:pPr>
              <a:defRPr/>
            </a:pPr>
            <a:r>
              <a:rPr lang="en-US" smtClean="0"/>
              <a:t>www.wileyeurope.com/college/mangan</a:t>
            </a:r>
            <a:endParaRPr lang="en-US"/>
          </a:p>
        </p:txBody>
      </p:sp>
    </p:spTree>
    <p:extLst>
      <p:ext uri="{BB962C8B-B14F-4D97-AF65-F5344CB8AC3E}">
        <p14:creationId xmlns:p14="http://schemas.microsoft.com/office/powerpoint/2010/main" val="1197680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9067" t="4205" r="9300" b="3067"/>
          <a:stretch>
            <a:fillRect/>
          </a:stretch>
        </p:blipFill>
        <p:spPr>
          <a:xfrm>
            <a:off x="279400" y="1557338"/>
            <a:ext cx="8469313" cy="4894262"/>
          </a:xfrm>
          <a:noFill/>
        </p:spPr>
      </p:pic>
      <p:sp>
        <p:nvSpPr>
          <p:cNvPr id="20483" name="Title 1"/>
          <p:cNvSpPr>
            <a:spLocks noGrp="1"/>
          </p:cNvSpPr>
          <p:nvPr>
            <p:ph type="title"/>
          </p:nvPr>
        </p:nvSpPr>
        <p:spPr/>
        <p:txBody>
          <a:bodyPr>
            <a:normAutofit fontScale="90000"/>
          </a:bodyPr>
          <a:lstStyle/>
          <a:p>
            <a:pPr eaLnBrk="1" hangingPunct="1"/>
            <a:r>
              <a:rPr lang="en-US" altLang="en-US" smtClean="0">
                <a:ea typeface="ＭＳ Ｐゴシック" panose="020B0600070205080204" pitchFamily="34" charset="-128"/>
              </a:rPr>
              <a:t>The evolution of the integrated supply chain</a:t>
            </a:r>
          </a:p>
        </p:txBody>
      </p:sp>
      <p:sp>
        <p:nvSpPr>
          <p:cNvPr id="20484" name="Date Placeholder 3"/>
          <p:cNvSpPr>
            <a:spLocks noGrp="1"/>
          </p:cNvSpPr>
          <p:nvPr>
            <p:ph type="dt" sz="quarter" idx="429496729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20000"/>
              </a:spcBef>
              <a:buClr>
                <a:srgbClr val="C00000"/>
              </a:buClr>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20000"/>
              </a:spcBef>
              <a:buClr>
                <a:srgbClr val="C00000"/>
              </a:buClr>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20000"/>
              </a:spcBef>
              <a:buClr>
                <a:srgbClr val="C00000"/>
              </a:buClr>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20000"/>
              </a:spcBef>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C00000"/>
              </a:buClr>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buClrTx/>
              <a:buFontTx/>
              <a:buNone/>
            </a:pPr>
            <a:r>
              <a:rPr lang="en-US" altLang="en-US" sz="1200" smtClean="0">
                <a:cs typeface="Arial" panose="020B0604020202020204" pitchFamily="34" charset="0"/>
              </a:rPr>
              <a:t>2</a:t>
            </a:r>
          </a:p>
        </p:txBody>
      </p:sp>
      <p:sp>
        <p:nvSpPr>
          <p:cNvPr id="5" name="Footer Placeholder 4"/>
          <p:cNvSpPr>
            <a:spLocks noGrp="1"/>
          </p:cNvSpPr>
          <p:nvPr>
            <p:ph type="ftr" sz="quarter" idx="4294967295"/>
          </p:nvPr>
        </p:nvSpPr>
        <p:spPr/>
        <p:txBody>
          <a:bodyPr/>
          <a:lstStyle/>
          <a:p>
            <a:pPr>
              <a:defRPr/>
            </a:pPr>
            <a:r>
              <a:rPr lang="en-US" smtClean="0"/>
              <a:t>www.wileyeurope.com/college/mangan</a:t>
            </a:r>
            <a:endParaRPr lang="en-US"/>
          </a:p>
        </p:txBody>
      </p:sp>
    </p:spTree>
    <p:extLst>
      <p:ext uri="{BB962C8B-B14F-4D97-AF65-F5344CB8AC3E}">
        <p14:creationId xmlns:p14="http://schemas.microsoft.com/office/powerpoint/2010/main" val="288420685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914400" y="332656"/>
            <a:ext cx="8229600" cy="1143000"/>
          </a:xfrm>
        </p:spPr>
        <p:txBody>
          <a:bodyPr/>
          <a:lstStyle/>
          <a:p>
            <a:pPr eaLnBrk="1" hangingPunct="1"/>
            <a:r>
              <a:rPr lang="en-US" altLang="en-US" dirty="0" smtClean="0">
                <a:ea typeface="ＭＳ Ｐゴシック" panose="020B0600070205080204" pitchFamily="34" charset="-128"/>
              </a:rPr>
              <a:t>Key flows in SCM</a:t>
            </a:r>
          </a:p>
        </p:txBody>
      </p:sp>
      <p:sp>
        <p:nvSpPr>
          <p:cNvPr id="3" name="Content Placeholder 2"/>
          <p:cNvSpPr>
            <a:spLocks noGrp="1"/>
          </p:cNvSpPr>
          <p:nvPr>
            <p:ph idx="1"/>
          </p:nvPr>
        </p:nvSpPr>
        <p:spPr/>
        <p:txBody>
          <a:bodyPr>
            <a:normAutofit/>
          </a:bodyPr>
          <a:lstStyle/>
          <a:p>
            <a:pPr eaLnBrk="1" hangingPunct="1">
              <a:buFont typeface="Arial" charset="0"/>
              <a:buChar char="•"/>
              <a:defRPr/>
            </a:pPr>
            <a:r>
              <a:rPr lang="en-US" sz="2400" dirty="0" smtClean="0">
                <a:latin typeface="Arial" panose="020B0604020202020204" pitchFamily="34" charset="0"/>
                <a:cs typeface="Arial" panose="020B0604020202020204" pitchFamily="34" charset="0"/>
              </a:rPr>
              <a:t>Physical flows of materials</a:t>
            </a:r>
          </a:p>
          <a:p>
            <a:pPr eaLnBrk="1" hangingPunct="1">
              <a:buFont typeface="Arial" charset="0"/>
              <a:buChar char="•"/>
              <a:defRPr/>
            </a:pPr>
            <a:r>
              <a:rPr lang="en-US" sz="2400" dirty="0" smtClean="0">
                <a:latin typeface="Arial" panose="020B0604020202020204" pitchFamily="34" charset="0"/>
                <a:cs typeface="Arial" panose="020B0604020202020204" pitchFamily="34" charset="0"/>
              </a:rPr>
              <a:t>Flows of information that inform the supply chain</a:t>
            </a:r>
          </a:p>
          <a:p>
            <a:pPr eaLnBrk="1" hangingPunct="1">
              <a:buFont typeface="Arial" charset="0"/>
              <a:buChar char="•"/>
              <a:defRPr/>
            </a:pPr>
            <a:r>
              <a:rPr lang="en-US" sz="2400" dirty="0" smtClean="0">
                <a:latin typeface="Arial" panose="020B0604020202020204" pitchFamily="34" charset="0"/>
                <a:cs typeface="Arial" panose="020B0604020202020204" pitchFamily="34" charset="0"/>
              </a:rPr>
              <a:t>Resources (especially finance, but also others such as people and equipment) which help the supply chain to operate effectively</a:t>
            </a:r>
          </a:p>
          <a:p>
            <a:pPr lvl="1" eaLnBrk="1" hangingPunct="1">
              <a:buFont typeface="Arial" charset="0"/>
              <a:buChar char="–"/>
              <a:defRPr/>
            </a:pPr>
            <a:r>
              <a:rPr lang="en-US" sz="2400" dirty="0" smtClean="0">
                <a:latin typeface="Arial" panose="020B0604020202020204" pitchFamily="34" charset="0"/>
                <a:cs typeface="Arial" panose="020B0604020202020204" pitchFamily="34" charset="0"/>
              </a:rPr>
              <a:t>Furthermore, not all resources in the supply chain are tangible, for example good quality inter-company relationships are often cited as a highly important ingredient of effective supply chains</a:t>
            </a:r>
          </a:p>
        </p:txBody>
      </p:sp>
      <p:sp>
        <p:nvSpPr>
          <p:cNvPr id="5" name="Footer Placeholder 4"/>
          <p:cNvSpPr>
            <a:spLocks noGrp="1"/>
          </p:cNvSpPr>
          <p:nvPr>
            <p:ph type="ftr" sz="quarter" idx="4294967295"/>
          </p:nvPr>
        </p:nvSpPr>
        <p:spPr/>
        <p:txBody>
          <a:bodyPr/>
          <a:lstStyle/>
          <a:p>
            <a:pPr>
              <a:defRPr/>
            </a:pPr>
            <a:endParaRPr lang="en-US" dirty="0"/>
          </a:p>
        </p:txBody>
      </p:sp>
    </p:spTree>
    <p:extLst>
      <p:ext uri="{BB962C8B-B14F-4D97-AF65-F5344CB8AC3E}">
        <p14:creationId xmlns:p14="http://schemas.microsoft.com/office/powerpoint/2010/main" val="36796419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3568" y="-971"/>
            <a:ext cx="7772400" cy="1006475"/>
          </a:xfrm>
        </p:spPr>
        <p:txBody>
          <a:bodyPr/>
          <a:lstStyle/>
          <a:p>
            <a:pPr>
              <a:defRPr/>
            </a:pPr>
            <a:r>
              <a:rPr lang="en-US" altLang="en-US" sz="3200" b="1" dirty="0" smtClean="0">
                <a:solidFill>
                  <a:schemeClr val="tx1"/>
                </a:solidFill>
                <a:effectLst>
                  <a:outerShdw blurRad="38100" dist="38100" dir="2700000" algn="tl">
                    <a:srgbClr val="000000">
                      <a:alpha val="43137"/>
                    </a:srgbClr>
                  </a:outerShdw>
                </a:effectLst>
              </a:rPr>
              <a:t>Inbound and Outbound Logistics</a:t>
            </a:r>
            <a:endParaRPr lang="en-US" altLang="en-US" sz="3200" b="1" dirty="0">
              <a:solidFill>
                <a:schemeClr val="tx1"/>
              </a:solidFill>
              <a:effectLst>
                <a:outerShdw blurRad="38100" dist="38100" dir="2700000" algn="tl">
                  <a:srgbClr val="000000">
                    <a:alpha val="43137"/>
                  </a:srgbClr>
                </a:outerShdw>
              </a:effectLst>
            </a:endParaRPr>
          </a:p>
        </p:txBody>
      </p:sp>
      <p:sp>
        <p:nvSpPr>
          <p:cNvPr id="22531" name="Rectangle 3"/>
          <p:cNvSpPr>
            <a:spLocks noGrp="1" noChangeArrowheads="1"/>
          </p:cNvSpPr>
          <p:nvPr>
            <p:ph type="body" idx="1"/>
          </p:nvPr>
        </p:nvSpPr>
        <p:spPr>
          <a:xfrm>
            <a:off x="0" y="990600"/>
            <a:ext cx="8915400" cy="5638800"/>
          </a:xfrm>
        </p:spPr>
        <p:txBody>
          <a:bodyPr/>
          <a:lstStyle/>
          <a:p>
            <a:r>
              <a:rPr lang="en-US" altLang="en-US" sz="2400" b="1" dirty="0" smtClean="0">
                <a:latin typeface="Arial" panose="020B0604020202020204" pitchFamily="34" charset="0"/>
                <a:ea typeface="ＭＳ Ｐゴシック" panose="020B0600070205080204" pitchFamily="34" charset="-128"/>
                <a:cs typeface="Arial" panose="020B0604020202020204" pitchFamily="34" charset="0"/>
              </a:rPr>
              <a:t>Primary activities</a:t>
            </a:r>
            <a:r>
              <a:rPr lang="en-US" altLang="en-US" sz="2400" dirty="0" smtClean="0">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smtClean="0">
                <a:latin typeface="Arial Narrow" panose="020B0606020202030204" pitchFamily="34" charset="0"/>
                <a:ea typeface="ＭＳ Ｐゴシック" panose="020B0600070205080204" pitchFamily="34" charset="-128"/>
                <a:cs typeface="Arial" panose="020B0604020202020204" pitchFamily="34" charset="0"/>
              </a:rPr>
              <a:t>are basic functions needed to physically produce a product or service, deliver and marketing to buyers, and support it after the sale. Each contributes value in specific ways.</a:t>
            </a:r>
          </a:p>
          <a:p>
            <a:pPr lvl="1"/>
            <a:r>
              <a:rPr lang="en-US" altLang="en-US" sz="2400" b="1" u="sng" dirty="0" smtClean="0">
                <a:latin typeface="Arial" panose="020B0604020202020204" pitchFamily="34" charset="0"/>
                <a:ea typeface="ＭＳ Ｐゴシック" panose="020B0600070205080204" pitchFamily="34" charset="-128"/>
                <a:cs typeface="Arial" panose="020B0604020202020204" pitchFamily="34" charset="0"/>
              </a:rPr>
              <a:t>Inbound logistics</a:t>
            </a:r>
            <a:r>
              <a:rPr lang="en-US" altLang="en-US" sz="2400" u="sng" dirty="0" smtClean="0">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smtClean="0">
                <a:latin typeface="Arial Narrow" panose="020B0606020202030204" pitchFamily="34" charset="0"/>
                <a:ea typeface="ＭＳ Ｐゴシック" panose="020B0600070205080204" pitchFamily="34" charset="-128"/>
                <a:cs typeface="Arial" panose="020B0604020202020204" pitchFamily="34" charset="0"/>
              </a:rPr>
              <a:t>refers to activities/actions required before physical production of a product can begin or before service can be performed (inputs such as materials handling, warehousing, inventory control, vehicle scheduling and returns to suppliers).</a:t>
            </a:r>
          </a:p>
          <a:p>
            <a:pPr lvl="1"/>
            <a:r>
              <a:rPr lang="en-US" altLang="en-US" sz="2400" b="1" u="sng" dirty="0" smtClean="0">
                <a:latin typeface="Arial" panose="020B0604020202020204" pitchFamily="34" charset="0"/>
                <a:ea typeface="ＭＳ Ｐゴシック" panose="020B0600070205080204" pitchFamily="34" charset="-128"/>
                <a:cs typeface="Arial" panose="020B0604020202020204" pitchFamily="34" charset="0"/>
              </a:rPr>
              <a:t>Outbound logistics</a:t>
            </a:r>
            <a:r>
              <a:rPr lang="en-US" altLang="en-US" sz="2400" u="sng" dirty="0" smtClean="0">
                <a:latin typeface="Arial" panose="020B0604020202020204" pitchFamily="34" charset="0"/>
                <a:ea typeface="ＭＳ Ｐゴシック" panose="020B0600070205080204" pitchFamily="34" charset="-128"/>
                <a:cs typeface="Arial" panose="020B0604020202020204" pitchFamily="34" charset="0"/>
              </a:rPr>
              <a:t> </a:t>
            </a:r>
            <a:r>
              <a:rPr lang="en-US" altLang="en-US" sz="2400" dirty="0" smtClean="0">
                <a:latin typeface="Arial Narrow" panose="020B0606020202030204" pitchFamily="34" charset="0"/>
                <a:ea typeface="ＭＳ Ｐゴシック" panose="020B0600070205080204" pitchFamily="34" charset="-128"/>
                <a:cs typeface="Arial" panose="020B0604020202020204" pitchFamily="34" charset="0"/>
              </a:rPr>
              <a:t>refers to all activities from the point of a finished product to its delivery to the market or customer or those activities that follow the completion of a service (such as distribution, delivery vehicle operations, order processing, and scheduling).</a:t>
            </a:r>
          </a:p>
          <a:p>
            <a:pPr lvl="1"/>
            <a:endParaRPr lang="en-US" altLang="en-US" sz="2000" b="1" dirty="0" smtClean="0">
              <a:solidFill>
                <a:schemeClr val="bg1"/>
              </a:solidFill>
              <a:ea typeface="ＭＳ Ｐゴシック" panose="020B0600070205080204" pitchFamily="34" charset="-128"/>
            </a:endParaRPr>
          </a:p>
          <a:p>
            <a:pPr lvl="1"/>
            <a:endParaRPr lang="en-US" altLang="en-US" sz="2400" b="1" dirty="0" smtClean="0">
              <a:solidFill>
                <a:schemeClr val="bg1"/>
              </a:solidFill>
              <a:ea typeface="ＭＳ Ｐゴシック" panose="020B0600070205080204" pitchFamily="34" charset="-128"/>
            </a:endParaRPr>
          </a:p>
        </p:txBody>
      </p:sp>
    </p:spTree>
    <p:extLst>
      <p:ext uri="{BB962C8B-B14F-4D97-AF65-F5344CB8AC3E}">
        <p14:creationId xmlns:p14="http://schemas.microsoft.com/office/powerpoint/2010/main" val="36067312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p:txBody>
          <a:bodyPr>
            <a:normAutofit fontScale="90000"/>
          </a:bodyPr>
          <a:lstStyle/>
          <a:p>
            <a:r>
              <a:rPr lang="en-US" altLang="en-US" smtClean="0">
                <a:ea typeface="ＭＳ Ｐゴシック" panose="020B0600070205080204" pitchFamily="34" charset="-128"/>
              </a:rPr>
              <a:t>Distinguishing logistics and SCM</a:t>
            </a:r>
          </a:p>
        </p:txBody>
      </p:sp>
      <p:sp>
        <p:nvSpPr>
          <p:cNvPr id="5" name="Footer Placeholder 4"/>
          <p:cNvSpPr>
            <a:spLocks noGrp="1"/>
          </p:cNvSpPr>
          <p:nvPr>
            <p:ph type="ftr" sz="quarter" idx="4294967295"/>
          </p:nvPr>
        </p:nvSpPr>
        <p:spPr/>
        <p:txBody>
          <a:bodyPr/>
          <a:lstStyle/>
          <a:p>
            <a:pPr>
              <a:defRPr/>
            </a:pPr>
            <a:r>
              <a:rPr lang="en-US" dirty="0" smtClean="0"/>
              <a:t>www.wileyeurope.com/college/mangan</a:t>
            </a:r>
            <a:endParaRPr lang="en-US" dirty="0"/>
          </a:p>
        </p:txBody>
      </p:sp>
      <p:pic>
        <p:nvPicPr>
          <p:cNvPr id="23556" name="Picture 5"/>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6590" t="3503" r="7330" b="5157"/>
          <a:stretch>
            <a:fillRect/>
          </a:stretch>
        </p:blipFill>
        <p:spPr>
          <a:xfrm>
            <a:off x="539750" y="1268413"/>
            <a:ext cx="8223250" cy="4897437"/>
          </a:xfrm>
          <a:noFill/>
        </p:spPr>
      </p:pic>
    </p:spTree>
    <p:extLst>
      <p:ext uri="{BB962C8B-B14F-4D97-AF65-F5344CB8AC3E}">
        <p14:creationId xmlns:p14="http://schemas.microsoft.com/office/powerpoint/2010/main" val="1701721437"/>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a:xfrm>
            <a:off x="0" y="274638"/>
            <a:ext cx="9036496" cy="1143000"/>
          </a:xfrm>
        </p:spPr>
        <p:txBody>
          <a:bodyPr>
            <a:noAutofit/>
          </a:bodyPr>
          <a:lstStyle/>
          <a:p>
            <a:r>
              <a:rPr lang="en-US" altLang="en-US" sz="3200" b="1" dirty="0" smtClean="0">
                <a:effectLst>
                  <a:outerShdw blurRad="38100" dist="38100" dir="2700000" algn="tl">
                    <a:srgbClr val="000000">
                      <a:alpha val="43137"/>
                    </a:srgbClr>
                  </a:outerShdw>
                </a:effectLst>
                <a:latin typeface="Arial" panose="020B0604020202020204" pitchFamily="34" charset="0"/>
                <a:ea typeface="ＭＳ Ｐゴシック" panose="020B0600070205080204" pitchFamily="34" charset="-128"/>
                <a:cs typeface="Arial" panose="020B0604020202020204" pitchFamily="34" charset="0"/>
              </a:rPr>
              <a:t>Applications to manufacturing and services</a:t>
            </a:r>
          </a:p>
        </p:txBody>
      </p:sp>
      <p:sp>
        <p:nvSpPr>
          <p:cNvPr id="24579" name="Content Placeholder 2"/>
          <p:cNvSpPr>
            <a:spLocks noGrp="1"/>
          </p:cNvSpPr>
          <p:nvPr>
            <p:ph idx="1"/>
          </p:nvPr>
        </p:nvSpPr>
        <p:spPr>
          <a:xfrm>
            <a:off x="403448" y="1196752"/>
            <a:ext cx="8229600" cy="4708525"/>
          </a:xfrm>
        </p:spPr>
        <p:txBody>
          <a:bodyPr>
            <a:normAutofit/>
          </a:bodyPr>
          <a:lstStyle/>
          <a:p>
            <a:pPr>
              <a:lnSpc>
                <a:spcPct val="80000"/>
              </a:lnSpc>
            </a:pPr>
            <a:r>
              <a:rPr lang="en-US" altLang="en-US" dirty="0" smtClean="0">
                <a:latin typeface="Arial" panose="020B0604020202020204" pitchFamily="34" charset="0"/>
                <a:ea typeface="ＭＳ Ｐゴシック" panose="020B0600070205080204" pitchFamily="34" charset="-128"/>
                <a:cs typeface="Arial" panose="020B0604020202020204" pitchFamily="34" charset="0"/>
              </a:rPr>
              <a:t>Logistics and SCM can be used to generate both cost savings and service enhancements</a:t>
            </a:r>
          </a:p>
          <a:p>
            <a:pPr lvl="1">
              <a:lnSpc>
                <a:spcPct val="80000"/>
              </a:lnSpc>
            </a:pPr>
            <a:r>
              <a:rPr lang="en-US" altLang="en-US" dirty="0" smtClean="0">
                <a:ea typeface="ＭＳ Ｐゴシック" panose="020B0600070205080204" pitchFamily="34" charset="-128"/>
              </a:rPr>
              <a:t>e.g. after sales service and delivery add-ons</a:t>
            </a:r>
          </a:p>
          <a:p>
            <a:pPr>
              <a:lnSpc>
                <a:spcPct val="80000"/>
              </a:lnSpc>
            </a:pPr>
            <a:r>
              <a:rPr lang="en-US" altLang="en-US" dirty="0" smtClean="0">
                <a:ea typeface="ＭＳ Ｐゴシック" panose="020B0600070205080204" pitchFamily="34" charset="-128"/>
              </a:rPr>
              <a:t>Robust logistics strategies enable the entire supply chain to compete</a:t>
            </a:r>
          </a:p>
          <a:p>
            <a:pPr lvl="1">
              <a:lnSpc>
                <a:spcPct val="80000"/>
              </a:lnSpc>
            </a:pPr>
            <a:r>
              <a:rPr lang="en-US" altLang="en-US" dirty="0" smtClean="0">
                <a:latin typeface="Arial Narrow" panose="020B0606020202030204" pitchFamily="34" charset="0"/>
                <a:ea typeface="ＭＳ Ｐゴシック" panose="020B0600070205080204" pitchFamily="34" charset="-128"/>
              </a:rPr>
              <a:t>e.g. Ikea</a:t>
            </a:r>
          </a:p>
          <a:p>
            <a:pPr lvl="2">
              <a:lnSpc>
                <a:spcPct val="80000"/>
              </a:lnSpc>
            </a:pPr>
            <a:r>
              <a:rPr lang="en-US" altLang="en-US" dirty="0" smtClean="0">
                <a:latin typeface="Arial Narrow" panose="020B0606020202030204" pitchFamily="34" charset="0"/>
                <a:ea typeface="ＭＳ Ｐゴシック" panose="020B0600070205080204" pitchFamily="34" charset="-128"/>
              </a:rPr>
              <a:t>‘flat packed’ products, simplified &amp; </a:t>
            </a:r>
            <a:r>
              <a:rPr lang="en-US" altLang="en-US" dirty="0" err="1" smtClean="0">
                <a:latin typeface="Arial Narrow" panose="020B0606020202030204" pitchFamily="34" charset="0"/>
                <a:ea typeface="ＭＳ Ｐゴシック" panose="020B0600070205080204" pitchFamily="34" charset="-128"/>
              </a:rPr>
              <a:t>standardised</a:t>
            </a:r>
            <a:r>
              <a:rPr lang="en-US" altLang="en-US" dirty="0" smtClean="0">
                <a:latin typeface="Arial Narrow" panose="020B0606020202030204" pitchFamily="34" charset="0"/>
                <a:ea typeface="ＭＳ Ｐゴシック" panose="020B0600070205080204" pitchFamily="34" charset="-128"/>
              </a:rPr>
              <a:t> processes</a:t>
            </a:r>
          </a:p>
          <a:p>
            <a:pPr lvl="1">
              <a:lnSpc>
                <a:spcPct val="80000"/>
              </a:lnSpc>
            </a:pPr>
            <a:r>
              <a:rPr lang="en-US" altLang="en-US" dirty="0" smtClean="0">
                <a:latin typeface="Arial Narrow" panose="020B0606020202030204" pitchFamily="34" charset="0"/>
                <a:ea typeface="ＭＳ Ｐゴシック" panose="020B0600070205080204" pitchFamily="34" charset="-128"/>
              </a:rPr>
              <a:t>e.g. patients’ triage</a:t>
            </a:r>
          </a:p>
          <a:p>
            <a:pPr lvl="2">
              <a:lnSpc>
                <a:spcPct val="80000"/>
              </a:lnSpc>
            </a:pPr>
            <a:r>
              <a:rPr lang="en-US" altLang="en-US" dirty="0" smtClean="0">
                <a:latin typeface="Arial Narrow" panose="020B0606020202030204" pitchFamily="34" charset="0"/>
                <a:ea typeface="ＭＳ Ｐゴシック" panose="020B0600070205080204" pitchFamily="34" charset="-128"/>
              </a:rPr>
              <a:t>rapid assessment of patient needs, matching patients with the right care stream as early as possible</a:t>
            </a:r>
          </a:p>
        </p:txBody>
      </p:sp>
      <p:sp>
        <p:nvSpPr>
          <p:cNvPr id="5" name="Footer Placeholder 4"/>
          <p:cNvSpPr>
            <a:spLocks noGrp="1"/>
          </p:cNvSpPr>
          <p:nvPr>
            <p:ph type="ftr" sz="quarter" idx="4294967295"/>
          </p:nvPr>
        </p:nvSpPr>
        <p:spPr/>
        <p:txBody>
          <a:bodyPr/>
          <a:lstStyle/>
          <a:p>
            <a:pPr>
              <a:defRPr/>
            </a:pPr>
            <a:endParaRPr lang="en-US" dirty="0"/>
          </a:p>
        </p:txBody>
      </p:sp>
    </p:spTree>
    <p:extLst>
      <p:ext uri="{BB962C8B-B14F-4D97-AF65-F5344CB8AC3E}">
        <p14:creationId xmlns:p14="http://schemas.microsoft.com/office/powerpoint/2010/main" val="192450383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395288" y="260350"/>
            <a:ext cx="8229600" cy="576263"/>
          </a:xfrm>
        </p:spPr>
        <p:txBody>
          <a:bodyPr>
            <a:normAutofit fontScale="90000"/>
          </a:bodyPr>
          <a:lstStyle/>
          <a:p>
            <a:r>
              <a:rPr lang="en-GB" altLang="en-US" sz="3600" smtClean="0">
                <a:ea typeface="ＭＳ Ｐゴシック" panose="020B0600070205080204" pitchFamily="34" charset="-128"/>
              </a:rPr>
              <a:t/>
            </a:r>
            <a:br>
              <a:rPr lang="en-GB" altLang="en-US" sz="3600" smtClean="0">
                <a:ea typeface="ＭＳ Ｐゴシック" panose="020B0600070205080204" pitchFamily="34" charset="-128"/>
              </a:rPr>
            </a:br>
            <a:r>
              <a:rPr lang="en-GB" altLang="en-US" sz="3600" b="1" smtClean="0">
                <a:ea typeface="ＭＳ Ｐゴシック" panose="020B0600070205080204" pitchFamily="34" charset="-128"/>
              </a:rPr>
              <a:t>References</a:t>
            </a:r>
            <a:br>
              <a:rPr lang="en-GB" altLang="en-US" sz="3600" b="1" smtClean="0">
                <a:ea typeface="ＭＳ Ｐゴシック" panose="020B0600070205080204" pitchFamily="34" charset="-128"/>
              </a:rPr>
            </a:br>
            <a:endParaRPr lang="en-GB" altLang="en-US" sz="3600" b="1" smtClean="0">
              <a:ea typeface="ＭＳ Ｐゴシック" panose="020B0600070205080204" pitchFamily="34" charset="-128"/>
            </a:endParaRPr>
          </a:p>
        </p:txBody>
      </p:sp>
      <p:sp>
        <p:nvSpPr>
          <p:cNvPr id="3" name="Content Placeholder 2"/>
          <p:cNvSpPr>
            <a:spLocks noGrp="1"/>
          </p:cNvSpPr>
          <p:nvPr>
            <p:ph idx="1"/>
          </p:nvPr>
        </p:nvSpPr>
        <p:spPr>
          <a:xfrm>
            <a:off x="179388" y="1125538"/>
            <a:ext cx="8785225" cy="2879725"/>
          </a:xfrm>
        </p:spPr>
        <p:txBody>
          <a:bodyPr>
            <a:normAutofit lnSpcReduction="10000"/>
          </a:bodyPr>
          <a:lstStyle/>
          <a:p>
            <a:pPr marL="514350" indent="-514350">
              <a:buFont typeface="+mj-lt"/>
              <a:buAutoNum type="arabicPeriod"/>
              <a:defRPr/>
            </a:pPr>
            <a:r>
              <a:rPr lang="en-GB" sz="2800" dirty="0" err="1" smtClean="0">
                <a:latin typeface="Arial" panose="020B0604020202020204" pitchFamily="34" charset="0"/>
                <a:cs typeface="Arial" panose="020B0604020202020204" pitchFamily="34" charset="0"/>
              </a:rPr>
              <a:t>Mangan</a:t>
            </a:r>
            <a:r>
              <a:rPr lang="en-GB" sz="2800" dirty="0">
                <a:latin typeface="Arial" panose="020B0604020202020204" pitchFamily="34" charset="0"/>
                <a:cs typeface="Arial" panose="020B0604020202020204" pitchFamily="34" charset="0"/>
              </a:rPr>
              <a:t>, J. </a:t>
            </a:r>
            <a:r>
              <a:rPr lang="en-GB" sz="2800" dirty="0" smtClean="0">
                <a:latin typeface="Arial" panose="020B0604020202020204" pitchFamily="34" charset="0"/>
                <a:cs typeface="Arial" panose="020B0604020202020204" pitchFamily="34" charset="0"/>
              </a:rPr>
              <a:t>, </a:t>
            </a:r>
            <a:r>
              <a:rPr lang="en-GB" sz="2800" dirty="0" err="1" smtClean="0">
                <a:latin typeface="Arial" panose="020B0604020202020204" pitchFamily="34" charset="0"/>
                <a:cs typeface="Arial" panose="020B0604020202020204" pitchFamily="34" charset="0"/>
              </a:rPr>
              <a:t>Lalwani</a:t>
            </a:r>
            <a:r>
              <a:rPr lang="en-GB" sz="2800" dirty="0">
                <a:latin typeface="Arial" panose="020B0604020202020204" pitchFamily="34" charset="0"/>
                <a:cs typeface="Arial" panose="020B0604020202020204" pitchFamily="34" charset="0"/>
              </a:rPr>
              <a:t>, C. &amp; Butcher, T. </a:t>
            </a:r>
            <a:r>
              <a:rPr lang="en-GB" sz="2800" dirty="0" smtClean="0">
                <a:latin typeface="Arial" panose="020B0604020202020204" pitchFamily="34" charset="0"/>
                <a:cs typeface="Arial" panose="020B0604020202020204" pitchFamily="34" charset="0"/>
              </a:rPr>
              <a:t>(2012, 2016) </a:t>
            </a:r>
            <a:r>
              <a:rPr lang="en-GB" sz="2800" i="1" dirty="0">
                <a:latin typeface="Arial" panose="020B0604020202020204" pitchFamily="34" charset="0"/>
                <a:cs typeface="Arial" panose="020B0604020202020204" pitchFamily="34" charset="0"/>
              </a:rPr>
              <a:t>Global Logistics and Supply Chain </a:t>
            </a:r>
            <a:r>
              <a:rPr lang="en-GB" sz="2800" i="1" dirty="0" smtClean="0">
                <a:latin typeface="Arial" panose="020B0604020202020204" pitchFamily="34" charset="0"/>
                <a:cs typeface="Arial" panose="020B0604020202020204" pitchFamily="34" charset="0"/>
              </a:rPr>
              <a:t>Management, </a:t>
            </a:r>
            <a:r>
              <a:rPr lang="en-GB" sz="2800" dirty="0" smtClean="0">
                <a:latin typeface="Arial" panose="020B0604020202020204" pitchFamily="34" charset="0"/>
                <a:cs typeface="Arial" panose="020B0604020202020204" pitchFamily="34" charset="0"/>
              </a:rPr>
              <a:t>Wiley</a:t>
            </a:r>
            <a:r>
              <a:rPr lang="en-GB" sz="2800" dirty="0">
                <a:latin typeface="Arial" panose="020B0604020202020204" pitchFamily="34" charset="0"/>
                <a:cs typeface="Arial" panose="020B0604020202020204" pitchFamily="34" charset="0"/>
              </a:rPr>
              <a:t>, London. </a:t>
            </a:r>
          </a:p>
          <a:p>
            <a:pPr marL="514350" indent="-514350">
              <a:buFont typeface="+mj-lt"/>
              <a:buAutoNum type="arabicPeriod"/>
              <a:defRPr/>
            </a:pPr>
            <a:r>
              <a:rPr lang="en-GB" sz="2800" dirty="0" smtClean="0">
                <a:latin typeface="Arial" panose="020B0604020202020204" pitchFamily="34" charset="0"/>
                <a:cs typeface="Arial" panose="020B0604020202020204" pitchFamily="34" charset="0"/>
              </a:rPr>
              <a:t>Rushton</a:t>
            </a:r>
            <a:r>
              <a:rPr lang="en-GB" sz="2800" dirty="0">
                <a:latin typeface="Arial" panose="020B0604020202020204" pitchFamily="34" charset="0"/>
                <a:cs typeface="Arial" panose="020B0604020202020204" pitchFamily="34" charset="0"/>
              </a:rPr>
              <a:t>, A., </a:t>
            </a:r>
            <a:r>
              <a:rPr lang="en-GB" sz="2800" dirty="0" err="1">
                <a:latin typeface="Arial" panose="020B0604020202020204" pitchFamily="34" charset="0"/>
                <a:cs typeface="Arial" panose="020B0604020202020204" pitchFamily="34" charset="0"/>
              </a:rPr>
              <a:t>Croucher</a:t>
            </a:r>
            <a:r>
              <a:rPr lang="en-GB" sz="2800" dirty="0">
                <a:latin typeface="Arial" panose="020B0604020202020204" pitchFamily="34" charset="0"/>
                <a:cs typeface="Arial" panose="020B0604020202020204" pitchFamily="34" charset="0"/>
              </a:rPr>
              <a:t>, P. &amp;</a:t>
            </a:r>
            <a:r>
              <a:rPr lang="en-GB" sz="2800" dirty="0" smtClean="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Baker, P. (2014) </a:t>
            </a:r>
            <a:r>
              <a:rPr lang="en-GB" sz="2800" i="1" dirty="0">
                <a:latin typeface="Arial" panose="020B0604020202020204" pitchFamily="34" charset="0"/>
                <a:cs typeface="Arial" panose="020B0604020202020204" pitchFamily="34" charset="0"/>
              </a:rPr>
              <a:t>The Handbook of Logistics and Distribution Management. </a:t>
            </a:r>
            <a:r>
              <a:rPr lang="en-GB" sz="2800" dirty="0">
                <a:latin typeface="Arial" panose="020B0604020202020204" pitchFamily="34" charset="0"/>
                <a:cs typeface="Arial" panose="020B0604020202020204" pitchFamily="34" charset="0"/>
              </a:rPr>
              <a:t>5th </a:t>
            </a:r>
            <a:r>
              <a:rPr lang="en-GB" sz="2800" dirty="0" err="1">
                <a:latin typeface="Arial" panose="020B0604020202020204" pitchFamily="34" charset="0"/>
                <a:cs typeface="Arial" panose="020B0604020202020204" pitchFamily="34" charset="0"/>
              </a:rPr>
              <a:t>edn</a:t>
            </a:r>
            <a:r>
              <a:rPr lang="en-GB" sz="2800" i="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London</a:t>
            </a:r>
            <a:r>
              <a:rPr lang="en-GB" sz="2800" i="1"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Kogan</a:t>
            </a:r>
            <a:r>
              <a:rPr lang="en-GB" sz="2800" dirty="0">
                <a:latin typeface="Arial" panose="020B0604020202020204" pitchFamily="34" charset="0"/>
                <a:cs typeface="Arial" panose="020B0604020202020204" pitchFamily="34" charset="0"/>
              </a:rPr>
              <a:t> Page (CILT) </a:t>
            </a:r>
          </a:p>
          <a:p>
            <a:pPr marL="0" indent="0">
              <a:buFont typeface="Arial" charset="0"/>
              <a:buNone/>
              <a:defRPr/>
            </a:pPr>
            <a:endParaRPr lang="en-GB" dirty="0"/>
          </a:p>
        </p:txBody>
      </p:sp>
      <p:sp>
        <p:nvSpPr>
          <p:cNvPr id="5" name="Footer Placeholder 4"/>
          <p:cNvSpPr>
            <a:spLocks noGrp="1"/>
          </p:cNvSpPr>
          <p:nvPr>
            <p:ph type="ftr" sz="quarter" idx="4294967295"/>
          </p:nvPr>
        </p:nvSpPr>
        <p:spPr/>
        <p:txBody>
          <a:bodyPr/>
          <a:lstStyle/>
          <a:p>
            <a:pPr>
              <a:defRPr/>
            </a:pPr>
            <a:endParaRPr lang="en-US" dirty="0"/>
          </a:p>
        </p:txBody>
      </p:sp>
    </p:spTree>
    <p:extLst>
      <p:ext uri="{BB962C8B-B14F-4D97-AF65-F5344CB8AC3E}">
        <p14:creationId xmlns:p14="http://schemas.microsoft.com/office/powerpoint/2010/main" val="240368748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Content Placeholder 2"/>
          <p:cNvSpPr>
            <a:spLocks noGrp="1"/>
          </p:cNvSpPr>
          <p:nvPr>
            <p:ph idx="1"/>
          </p:nvPr>
        </p:nvSpPr>
        <p:spPr>
          <a:xfrm>
            <a:off x="539750" y="1557338"/>
            <a:ext cx="7993063" cy="4319587"/>
          </a:xfrm>
        </p:spPr>
        <p:txBody>
          <a:bodyPr>
            <a:normAutofit/>
          </a:bodyPr>
          <a:lstStyle/>
          <a:p>
            <a:pPr marL="0" indent="0">
              <a:buFont typeface="Arial" panose="020B0604020202020204" pitchFamily="34" charset="0"/>
              <a:buNone/>
            </a:pPr>
            <a:r>
              <a:rPr lang="en-GB" altLang="en-US" sz="2400" dirty="0" smtClean="0">
                <a:ea typeface="ＭＳ Ｐゴシック" panose="020B0600070205080204" pitchFamily="34" charset="-128"/>
              </a:rPr>
              <a:t>Essential </a:t>
            </a:r>
            <a:r>
              <a:rPr lang="en-GB" altLang="en-US" sz="2400" dirty="0" smtClean="0">
                <a:ea typeface="ＭＳ Ｐゴシック" panose="020B0600070205080204" pitchFamily="34" charset="-128"/>
              </a:rPr>
              <a:t>reading Chapter 1 from the core textbook</a:t>
            </a:r>
          </a:p>
          <a:p>
            <a:pPr marL="0" indent="0">
              <a:buFont typeface="Arial" panose="020B0604020202020204" pitchFamily="34" charset="0"/>
              <a:buNone/>
            </a:pPr>
            <a:r>
              <a:rPr lang="en-GB" altLang="en-US" sz="2000" dirty="0" err="1" smtClean="0">
                <a:ea typeface="ＭＳ Ｐゴシック" panose="020B0600070205080204" pitchFamily="34" charset="-128"/>
              </a:rPr>
              <a:t>Mangan</a:t>
            </a:r>
            <a:r>
              <a:rPr lang="en-GB" altLang="en-US" sz="2000" dirty="0" smtClean="0">
                <a:ea typeface="ＭＳ Ｐゴシック" panose="020B0600070205080204" pitchFamily="34" charset="-128"/>
              </a:rPr>
              <a:t>, J.,  </a:t>
            </a:r>
            <a:r>
              <a:rPr lang="en-GB" altLang="en-US" sz="2000" dirty="0" err="1" smtClean="0">
                <a:ea typeface="ＭＳ Ｐゴシック" panose="020B0600070205080204" pitchFamily="34" charset="-128"/>
              </a:rPr>
              <a:t>Lalwani</a:t>
            </a:r>
            <a:r>
              <a:rPr lang="en-GB" altLang="en-US" sz="2000" dirty="0" smtClean="0">
                <a:ea typeface="ＭＳ Ｐゴシック" panose="020B0600070205080204" pitchFamily="34" charset="-128"/>
              </a:rPr>
              <a:t>, C. &amp; Butcher, T. (2011, 2012) </a:t>
            </a:r>
            <a:r>
              <a:rPr lang="en-GB" altLang="en-US" sz="2000" i="1" dirty="0" smtClean="0">
                <a:ea typeface="ＭＳ Ｐゴシック" panose="020B0600070205080204" pitchFamily="34" charset="-128"/>
              </a:rPr>
              <a:t>Global Logistics and Supply Chain Management, </a:t>
            </a:r>
            <a:r>
              <a:rPr lang="en-GB" altLang="en-US" sz="2000" dirty="0" smtClean="0">
                <a:ea typeface="ＭＳ Ｐゴシック" panose="020B0600070205080204" pitchFamily="34" charset="-128"/>
              </a:rPr>
              <a:t>Wiley, London, at</a:t>
            </a:r>
          </a:p>
          <a:p>
            <a:pPr marL="0" indent="0">
              <a:buFont typeface="Arial" panose="020B0604020202020204" pitchFamily="34" charset="0"/>
              <a:buNone/>
            </a:pPr>
            <a:r>
              <a:rPr lang="en-GB" altLang="en-US" sz="2000" dirty="0" smtClean="0">
                <a:ea typeface="ＭＳ Ｐゴシック" panose="020B0600070205080204" pitchFamily="34" charset="-128"/>
                <a:hlinkClick r:id="rId2"/>
              </a:rPr>
              <a:t>http://bookshelf.vitalsource.com/#/books/9781118794043/cfi/0</a:t>
            </a:r>
            <a:endParaRPr lang="en-GB" altLang="en-US" sz="2000" dirty="0" smtClean="0">
              <a:ea typeface="ＭＳ Ｐゴシック" panose="020B0600070205080204" pitchFamily="34" charset="-128"/>
            </a:endParaRPr>
          </a:p>
          <a:p>
            <a:pPr marL="0" indent="0">
              <a:buFont typeface="Arial" panose="020B0604020202020204" pitchFamily="34" charset="0"/>
              <a:buNone/>
            </a:pPr>
            <a:endParaRPr lang="en-GB" altLang="en-US" sz="2000" dirty="0" smtClean="0">
              <a:ea typeface="ＭＳ Ｐゴシック" panose="020B0600070205080204" pitchFamily="34" charset="-128"/>
            </a:endParaRPr>
          </a:p>
          <a:p>
            <a:pPr marL="0" indent="0">
              <a:buFont typeface="Arial" panose="020B0604020202020204" pitchFamily="34" charset="0"/>
              <a:buNone/>
            </a:pPr>
            <a:r>
              <a:rPr lang="en-GB" altLang="en-US" sz="2400" dirty="0" smtClean="0">
                <a:ea typeface="ＭＳ Ｐゴシック" panose="020B0600070205080204" pitchFamily="34" charset="-128"/>
              </a:rPr>
              <a:t>Enhance your knowledge and understanding of the introductory concepts using additional resources </a:t>
            </a:r>
          </a:p>
          <a:p>
            <a:pPr marL="0" indent="0">
              <a:buFont typeface="Arial" panose="020B0604020202020204" pitchFamily="34" charset="0"/>
              <a:buNone/>
            </a:pPr>
            <a:endParaRPr lang="en-GB" altLang="en-US" sz="2400" dirty="0" smtClean="0">
              <a:ea typeface="ＭＳ Ｐゴシック" panose="020B0600070205080204" pitchFamily="34" charset="-128"/>
            </a:endParaRPr>
          </a:p>
          <a:p>
            <a:pPr marL="0" indent="0">
              <a:buFont typeface="Arial" panose="020B0604020202020204" pitchFamily="34" charset="0"/>
              <a:buNone/>
            </a:pPr>
            <a:r>
              <a:rPr lang="en-GB" altLang="en-US" sz="2400" dirty="0" smtClean="0">
                <a:ea typeface="ＭＳ Ｐゴシック" panose="020B0600070205080204" pitchFamily="34" charset="-128"/>
              </a:rPr>
              <a:t>Check the Moodle site and use the </a:t>
            </a:r>
            <a:r>
              <a:rPr lang="en-GB" altLang="en-US" sz="2400" dirty="0" smtClean="0">
                <a:ea typeface="ＭＳ Ｐゴシック" panose="020B0600070205080204" pitchFamily="34" charset="-128"/>
              </a:rPr>
              <a:t>resources</a:t>
            </a:r>
            <a:endParaRPr lang="en-GB" altLang="en-US" sz="2400" dirty="0" smtClean="0">
              <a:ea typeface="ＭＳ Ｐゴシック" panose="020B0600070205080204" pitchFamily="34" charset="-128"/>
            </a:endParaRPr>
          </a:p>
          <a:p>
            <a:pPr marL="0" indent="0">
              <a:buFont typeface="Arial" panose="020B0604020202020204" pitchFamily="34" charset="0"/>
              <a:buNone/>
            </a:pPr>
            <a:endParaRPr lang="en-GB" altLang="en-US" sz="2400" dirty="0" smtClean="0">
              <a:ea typeface="ＭＳ Ｐゴシック" panose="020B0600070205080204" pitchFamily="34" charset="-128"/>
            </a:endParaRPr>
          </a:p>
          <a:p>
            <a:pPr marL="0" indent="0">
              <a:buFont typeface="Arial" panose="020B0604020202020204" pitchFamily="34" charset="0"/>
              <a:buNone/>
            </a:pPr>
            <a:endParaRPr lang="en-GB" altLang="en-US" dirty="0" smtClean="0">
              <a:ea typeface="ＭＳ Ｐゴシック" panose="020B0600070205080204" pitchFamily="34" charset="-128"/>
            </a:endParaRPr>
          </a:p>
        </p:txBody>
      </p:sp>
      <p:sp>
        <p:nvSpPr>
          <p:cNvPr id="5" name="Footer Placeholder 4"/>
          <p:cNvSpPr>
            <a:spLocks noGrp="1"/>
          </p:cNvSpPr>
          <p:nvPr>
            <p:ph type="ftr" sz="quarter" idx="4294967295"/>
          </p:nvPr>
        </p:nvSpPr>
        <p:spPr/>
        <p:txBody>
          <a:bodyPr/>
          <a:lstStyle/>
          <a:p>
            <a:pPr>
              <a:defRPr/>
            </a:pPr>
            <a:endParaRPr lang="en-US" dirty="0"/>
          </a:p>
        </p:txBody>
      </p:sp>
      <p:sp>
        <p:nvSpPr>
          <p:cNvPr id="26628" name="Title 1"/>
          <p:cNvSpPr>
            <a:spLocks noGrp="1"/>
          </p:cNvSpPr>
          <p:nvPr>
            <p:ph type="title"/>
          </p:nvPr>
        </p:nvSpPr>
        <p:spPr/>
        <p:txBody>
          <a:bodyPr/>
          <a:lstStyle/>
          <a:p>
            <a:r>
              <a:rPr lang="en-GB" altLang="en-US" dirty="0" smtClean="0">
                <a:ea typeface="ＭＳ Ｐゴシック" panose="020B0600070205080204" pitchFamily="34" charset="-128"/>
              </a:rPr>
              <a:t>Reading</a:t>
            </a:r>
            <a:endParaRPr lang="en-GB" altLang="en-US" dirty="0" smtClean="0">
              <a:ea typeface="ＭＳ Ｐゴシック" panose="020B0600070205080204" pitchFamily="34" charset="-128"/>
            </a:endParaRPr>
          </a:p>
        </p:txBody>
      </p:sp>
    </p:spTree>
    <p:extLst>
      <p:ext uri="{BB962C8B-B14F-4D97-AF65-F5344CB8AC3E}">
        <p14:creationId xmlns:p14="http://schemas.microsoft.com/office/powerpoint/2010/main" val="348310566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r>
              <a:rPr lang="en-GB" altLang="en-US" smtClean="0">
                <a:ea typeface="ＭＳ Ｐゴシック" panose="020B0600070205080204" pitchFamily="34" charset="-128"/>
              </a:rPr>
              <a:t>Additional Resources</a:t>
            </a:r>
          </a:p>
        </p:txBody>
      </p:sp>
      <p:sp>
        <p:nvSpPr>
          <p:cNvPr id="27651" name="Content Placeholder 2"/>
          <p:cNvSpPr>
            <a:spLocks noGrp="1"/>
          </p:cNvSpPr>
          <p:nvPr>
            <p:ph idx="1"/>
          </p:nvPr>
        </p:nvSpPr>
        <p:spPr/>
        <p:txBody>
          <a:bodyPr/>
          <a:lstStyle/>
          <a:p>
            <a:r>
              <a:rPr lang="en-GB" altLang="en-US" smtClean="0">
                <a:ea typeface="ＭＳ Ｐゴシック" panose="020B0600070205080204" pitchFamily="34" charset="-128"/>
              </a:rPr>
              <a:t>AIMS – Free Lectures on </a:t>
            </a:r>
            <a:r>
              <a:rPr lang="en-GB" altLang="en-US" smtClean="0">
                <a:ea typeface="ＭＳ Ｐゴシック" panose="020B0600070205080204" pitchFamily="34" charset="-128"/>
                <a:hlinkClick r:id="rId2"/>
              </a:rPr>
              <a:t>Supply Chain</a:t>
            </a:r>
            <a:endParaRPr lang="en-GB" altLang="en-US" smtClean="0">
              <a:ea typeface="ＭＳ Ｐゴシック" panose="020B0600070205080204" pitchFamily="34" charset="-128"/>
            </a:endParaRPr>
          </a:p>
        </p:txBody>
      </p:sp>
      <p:sp>
        <p:nvSpPr>
          <p:cNvPr id="5" name="Footer Placeholder 4"/>
          <p:cNvSpPr>
            <a:spLocks noGrp="1"/>
          </p:cNvSpPr>
          <p:nvPr>
            <p:ph type="ftr" sz="quarter" idx="4294967295"/>
          </p:nvPr>
        </p:nvSpPr>
        <p:spPr/>
        <p:txBody>
          <a:bodyPr/>
          <a:lstStyle/>
          <a:p>
            <a:pPr>
              <a:defRPr/>
            </a:pPr>
            <a:r>
              <a:rPr lang="en-US" smtClean="0"/>
              <a:t>www.wileyeurope.com/college/mangan</a:t>
            </a:r>
            <a:endParaRPr lang="en-US"/>
          </a:p>
        </p:txBody>
      </p:sp>
    </p:spTree>
    <p:extLst>
      <p:ext uri="{BB962C8B-B14F-4D97-AF65-F5344CB8AC3E}">
        <p14:creationId xmlns:p14="http://schemas.microsoft.com/office/powerpoint/2010/main" val="108556254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188" y="1341438"/>
            <a:ext cx="3097212" cy="1439862"/>
          </a:xfrm>
        </p:spPr>
        <p:txBody>
          <a:bodyPr>
            <a:noAutofit/>
          </a:bodyPr>
          <a:lstStyle/>
          <a:p>
            <a:pPr>
              <a:defRPr/>
            </a:pPr>
            <a:r>
              <a:rPr lang="en-GB" sz="4800" b="1" dirty="0" smtClean="0">
                <a:solidFill>
                  <a:schemeClr val="tx2"/>
                </a:solidFill>
                <a:effectLst>
                  <a:outerShdw blurRad="38100" dist="38100" dir="2700000" algn="tl">
                    <a:srgbClr val="000000">
                      <a:alpha val="43137"/>
                    </a:srgbClr>
                  </a:outerShdw>
                </a:effectLst>
              </a:rPr>
              <a:t>Q&amp;A</a:t>
            </a:r>
            <a:endParaRPr lang="en-GB" sz="4800" b="1" dirty="0">
              <a:solidFill>
                <a:schemeClr val="tx2"/>
              </a:solidFill>
              <a:effectLst>
                <a:outerShdw blurRad="38100" dist="38100" dir="2700000" algn="tl">
                  <a:srgbClr val="000000">
                    <a:alpha val="43137"/>
                  </a:srgbClr>
                </a:outerShdw>
              </a:effectLst>
            </a:endParaRPr>
          </a:p>
        </p:txBody>
      </p:sp>
      <p:pic>
        <p:nvPicPr>
          <p:cNvPr id="7" name="Picture Placeholder 6">
            <a:hlinkClick r:id="rId2"/>
          </p:cNvPr>
          <p:cNvPicPr>
            <a:picLocks noGrp="1" noChangeAspect="1"/>
          </p:cNvPicPr>
          <p:nvPr>
            <p:ph type="pic" sz="quarter" idx="20"/>
          </p:nvPr>
        </p:nvPicPr>
        <p:blipFill>
          <a:blip r:embed="rId3">
            <a:extLst>
              <a:ext uri="{28A0092B-C50C-407E-A947-70E740481C1C}">
                <a14:useLocalDpi xmlns:a14="http://schemas.microsoft.com/office/drawing/2010/main" val="0"/>
              </a:ext>
            </a:extLst>
          </a:blip>
          <a:srcRect t="15875" b="15875"/>
          <a:stretch>
            <a:fillRect/>
          </a:stretch>
        </p:blipFill>
        <p:spPr>
          <a:xfrm>
            <a:off x="3724445" y="1124744"/>
            <a:ext cx="5408095" cy="5112568"/>
          </a:xfrm>
        </p:spPr>
      </p:pic>
    </p:spTree>
    <p:extLst>
      <p:ext uri="{BB962C8B-B14F-4D97-AF65-F5344CB8AC3E}">
        <p14:creationId xmlns:p14="http://schemas.microsoft.com/office/powerpoint/2010/main" val="3469377152"/>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7534e9c7-d8a7-4ffa-a350-0e66096719e3"/>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265</TotalTime>
  <Words>1180</Words>
  <Application>Microsoft Office PowerPoint</Application>
  <PresentationFormat>On-screen Show (4:3)</PresentationFormat>
  <Paragraphs>122</Paragraphs>
  <Slides>22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ＭＳ Ｐゴシック</vt:lpstr>
      <vt:lpstr>Arial</vt:lpstr>
      <vt:lpstr>Arial Black</vt:lpstr>
      <vt:lpstr>Arial Narrow</vt:lpstr>
      <vt:lpstr>Calibri</vt:lpstr>
      <vt:lpstr>Myriad Pro</vt:lpstr>
      <vt:lpstr>Times New Roman</vt:lpstr>
      <vt:lpstr>20140311PresentationUWTSDTemplate</vt:lpstr>
      <vt:lpstr>  </vt:lpstr>
      <vt:lpstr>Croeso / Welcome / Introduction</vt:lpstr>
      <vt:lpstr>Course Learning Objectives</vt:lpstr>
      <vt:lpstr>Indicative Content</vt:lpstr>
      <vt:lpstr>Reading  </vt:lpstr>
      <vt:lpstr>Assessment</vt:lpstr>
      <vt:lpstr>PowerPoint Presentation</vt:lpstr>
      <vt:lpstr>LECTURE 1  Introduction to Logistics and Supply Chain Management   </vt:lpstr>
      <vt:lpstr>Lecture 1: Learning objectives</vt:lpstr>
      <vt:lpstr>What is logistics?</vt:lpstr>
      <vt:lpstr>The evolution of logistics and supply chain management</vt:lpstr>
      <vt:lpstr>PowerPoint Presentation</vt:lpstr>
      <vt:lpstr>What is supply chain management?</vt:lpstr>
      <vt:lpstr>The evolution of the integrated supply chain</vt:lpstr>
      <vt:lpstr>Key flows in SCM</vt:lpstr>
      <vt:lpstr>Inbound and Outbound Logistics</vt:lpstr>
      <vt:lpstr>Distinguishing logistics and SCM</vt:lpstr>
      <vt:lpstr>Applications to manufacturing and services</vt:lpstr>
      <vt:lpstr> References </vt:lpstr>
      <vt:lpstr>Reading</vt:lpstr>
      <vt:lpstr>Additional Resources</vt:lpstr>
      <vt:lpstr>Q&amp;A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Irina Neaga</cp:lastModifiedBy>
  <cp:revision>36</cp:revision>
  <dcterms:created xsi:type="dcterms:W3CDTF">2015-04-14T15:21:28Z</dcterms:created>
  <dcterms:modified xsi:type="dcterms:W3CDTF">2017-09-25T12:23:54Z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