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0" r:id="rId3"/>
    <p:sldId id="291" r:id="rId4"/>
    <p:sldId id="292" r:id="rId5"/>
    <p:sldId id="293" r:id="rId6"/>
    <p:sldId id="294" r:id="rId7"/>
    <p:sldId id="295" r:id="rId8"/>
    <p:sldId id="301" r:id="rId9"/>
    <p:sldId id="302" r:id="rId10"/>
    <p:sldId id="296" r:id="rId11"/>
    <p:sldId id="297" r:id="rId12"/>
    <p:sldId id="298" r:id="rId13"/>
    <p:sldId id="266" r:id="rId14"/>
    <p:sldId id="278" r:id="rId15"/>
    <p:sldId id="279" r:id="rId16"/>
    <p:sldId id="257" r:id="rId17"/>
    <p:sldId id="269" r:id="rId18"/>
    <p:sldId id="263" r:id="rId19"/>
    <p:sldId id="265" r:id="rId20"/>
    <p:sldId id="272" r:id="rId21"/>
    <p:sldId id="285" r:id="rId22"/>
    <p:sldId id="280" r:id="rId23"/>
    <p:sldId id="281" r:id="rId24"/>
    <p:sldId id="282" r:id="rId25"/>
    <p:sldId id="283" r:id="rId26"/>
    <p:sldId id="303" r:id="rId27"/>
    <p:sldId id="284" r:id="rId28"/>
    <p:sldId id="288" r:id="rId29"/>
    <p:sldId id="273" r:id="rId30"/>
    <p:sldId id="275"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0" d="100"/>
          <a:sy n="70" d="100"/>
        </p:scale>
        <p:origin x="-1512" y="-9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ACDB3CC-F982-40F9-8DD6-BCC9AFBF44BD}" type="datetime1">
              <a:rPr lang="en-US" smtClean="0"/>
              <a:pPr/>
              <a:t>14/03/18</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AC5B1FEA-406A-7749-A5C3-DDCB5F67A4CE}" type="slidenum">
              <a:rPr lang="en-US" smtClean="0"/>
              <a:pPr/>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008867-0964-49C4-9DE5-8FBB189497BC}" type="datetime1">
              <a:rPr lang="en-US" smtClean="0"/>
              <a:pPr/>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DDAE5B-B07C-441A-8026-C23A427A74DC}" type="datetime1">
              <a:rPr lang="en-US" smtClean="0"/>
              <a:pPr/>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151D5B8-D9C5-419F-913D-2186935717ED}" type="datetime1">
              <a:rPr lang="en-US" smtClean="0"/>
              <a:pPr/>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6F952F-F888-4FB8-9CB7-51D5F02FA3C8}" type="datetime1">
              <a:rPr lang="en-US" smtClean="0"/>
              <a:pPr/>
              <a:t>14/03/18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14/03/18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14/03/18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10FC3EB-42FB-4C38-8CAE-7A1293B83421}" type="datetime1">
              <a:rPr lang="en-US" smtClean="0"/>
              <a:pPr/>
              <a:t>14/03/18</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AC5B1FEA-406A-7749-A5C3-DDCB5F67A4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 Id="rId3" Type="http://schemas.openxmlformats.org/officeDocument/2006/relationships/image" Target="../media/image1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 Id="rId3" Type="http://schemas.openxmlformats.org/officeDocument/2006/relationships/image" Target="../media/image20.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 Id="rId3" Type="http://schemas.openxmlformats.org/officeDocument/2006/relationships/image" Target="../media/image22.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rot="360000">
            <a:off x="3303373" y="2803963"/>
            <a:ext cx="4836456" cy="3009190"/>
          </a:xfrm>
        </p:spPr>
        <p:txBody>
          <a:bodyPr>
            <a:normAutofit/>
          </a:bodyPr>
          <a:lstStyle/>
          <a:p>
            <a:endParaRPr lang="en-US" sz="3400" dirty="0" smtClean="0">
              <a:latin typeface="Chalkduster"/>
              <a:cs typeface="Chalkduster"/>
            </a:endParaRPr>
          </a:p>
          <a:p>
            <a:r>
              <a:rPr lang="en-US" sz="3400" dirty="0">
                <a:latin typeface="Chalkduster"/>
                <a:cs typeface="Chalkduster"/>
              </a:rPr>
              <a:t>Sci-Fi</a:t>
            </a:r>
          </a:p>
          <a:p>
            <a:r>
              <a:rPr lang="en-US" sz="3400" dirty="0" smtClean="0">
                <a:latin typeface="Chalkduster"/>
                <a:cs typeface="Chalkduster"/>
              </a:rPr>
              <a:t>Invented </a:t>
            </a:r>
            <a:r>
              <a:rPr lang="en-US" sz="3400" dirty="0">
                <a:latin typeface="Chalkduster"/>
                <a:cs typeface="Chalkduster"/>
              </a:rPr>
              <a:t>Religion</a:t>
            </a:r>
          </a:p>
          <a:p>
            <a:r>
              <a:rPr lang="en-US" sz="3400" dirty="0" smtClean="0">
                <a:latin typeface="Chalkduster"/>
                <a:cs typeface="Chalkduster"/>
              </a:rPr>
              <a:t>The Matrix</a:t>
            </a:r>
            <a:endParaRPr lang="en-US" sz="3400" dirty="0">
              <a:latin typeface="Chalkduster"/>
              <a:cs typeface="Chalkduster"/>
            </a:endParaRPr>
          </a:p>
        </p:txBody>
      </p:sp>
    </p:spTree>
    <p:extLst>
      <p:ext uri="{BB962C8B-B14F-4D97-AF65-F5344CB8AC3E}">
        <p14:creationId xmlns:p14="http://schemas.microsoft.com/office/powerpoint/2010/main" val="4198562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78103"/>
            <a:ext cx="7467600" cy="1898612"/>
          </a:xfrm>
        </p:spPr>
        <p:txBody>
          <a:bodyPr/>
          <a:lstStyle/>
          <a:p>
            <a:r>
              <a:rPr lang="en-GB" dirty="0"/>
              <a:t>‘Some critics argue that science fiction is ideally suited to bring religion to </a:t>
            </a:r>
            <a:r>
              <a:rPr lang="en-GB" dirty="0" smtClean="0"/>
              <a:t>secular </a:t>
            </a:r>
            <a:r>
              <a:rPr lang="en-GB" dirty="0"/>
              <a:t>audiences, because science fiction, like </a:t>
            </a:r>
            <a:r>
              <a:rPr lang="en-GB" dirty="0" smtClean="0"/>
              <a:t>religion</a:t>
            </a:r>
            <a:r>
              <a:rPr lang="en-GB" dirty="0"/>
              <a:t>, is oriented toward the unknown’ (Martin and </a:t>
            </a:r>
            <a:r>
              <a:rPr lang="en-GB" dirty="0" err="1"/>
              <a:t>Ostwalt</a:t>
            </a:r>
            <a:r>
              <a:rPr lang="en-GB" dirty="0"/>
              <a:t>, 1995, 69).</a:t>
            </a:r>
            <a:r>
              <a:rPr lang="en-GB" dirty="0"/>
              <a:t> </a:t>
            </a:r>
            <a:endParaRPr lang="en-US" dirty="0"/>
          </a:p>
        </p:txBody>
      </p:sp>
      <p:pic>
        <p:nvPicPr>
          <p:cNvPr id="5" name="Picture 4" descr="schi fi the blob.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538" y="3084286"/>
            <a:ext cx="2417362" cy="3526971"/>
          </a:xfrm>
          <a:prstGeom prst="rect">
            <a:avLst/>
          </a:prstGeom>
        </p:spPr>
      </p:pic>
      <p:pic>
        <p:nvPicPr>
          <p:cNvPr id="7" name="Picture 6" descr="sci fi the thin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3858" y="2376715"/>
            <a:ext cx="2286000" cy="3568700"/>
          </a:xfrm>
          <a:prstGeom prst="rect">
            <a:avLst/>
          </a:prstGeom>
        </p:spPr>
      </p:pic>
      <p:pic>
        <p:nvPicPr>
          <p:cNvPr id="9" name="Picture 8" descr="sci fi hubbar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7055" y="2612571"/>
            <a:ext cx="2373667" cy="4009573"/>
          </a:xfrm>
          <a:prstGeom prst="rect">
            <a:avLst/>
          </a:prstGeom>
        </p:spPr>
      </p:pic>
    </p:spTree>
    <p:extLst>
      <p:ext uri="{BB962C8B-B14F-4D97-AF65-F5344CB8AC3E}">
        <p14:creationId xmlns:p14="http://schemas.microsoft.com/office/powerpoint/2010/main" val="609793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7286"/>
            <a:ext cx="7467600" cy="5572439"/>
          </a:xfrm>
        </p:spPr>
        <p:txBody>
          <a:bodyPr>
            <a:normAutofit/>
          </a:bodyPr>
          <a:lstStyle/>
          <a:p>
            <a:r>
              <a:rPr lang="en-GB" dirty="0"/>
              <a:t>1902 A Trip to the Moon (Georges </a:t>
            </a:r>
            <a:r>
              <a:rPr lang="en-GB" dirty="0" err="1"/>
              <a:t>Melies</a:t>
            </a:r>
            <a:r>
              <a:rPr lang="en-GB" dirty="0"/>
              <a:t>)  </a:t>
            </a:r>
          </a:p>
          <a:p>
            <a:endParaRPr lang="en-US" dirty="0"/>
          </a:p>
        </p:txBody>
      </p:sp>
      <p:pic>
        <p:nvPicPr>
          <p:cNvPr id="5" name="Picture 4" descr="sci fi moo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143000"/>
            <a:ext cx="6096000" cy="4572000"/>
          </a:xfrm>
          <a:prstGeom prst="rect">
            <a:avLst/>
          </a:prstGeom>
        </p:spPr>
      </p:pic>
    </p:spTree>
    <p:extLst>
      <p:ext uri="{BB962C8B-B14F-4D97-AF65-F5344CB8AC3E}">
        <p14:creationId xmlns:p14="http://schemas.microsoft.com/office/powerpoint/2010/main" val="3636995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4714"/>
            <a:ext cx="7467600" cy="5645011"/>
          </a:xfrm>
        </p:spPr>
        <p:txBody>
          <a:bodyPr>
            <a:normAutofit/>
          </a:bodyPr>
          <a:lstStyle/>
          <a:p>
            <a:r>
              <a:rPr lang="en-GB" dirty="0"/>
              <a:t>1950 Destination Moon [Irving </a:t>
            </a:r>
            <a:r>
              <a:rPr lang="en-GB" dirty="0" err="1"/>
              <a:t>Pichel</a:t>
            </a:r>
            <a:r>
              <a:rPr lang="en-GB" dirty="0"/>
              <a:t>]</a:t>
            </a:r>
          </a:p>
          <a:p>
            <a:r>
              <a:rPr lang="en-GB" dirty="0"/>
              <a:t>1951 The Thing </a:t>
            </a:r>
            <a:r>
              <a:rPr lang="en-GB" dirty="0" smtClean="0"/>
              <a:t>[</a:t>
            </a:r>
            <a:r>
              <a:rPr lang="en-GB" dirty="0"/>
              <a:t>Christian </a:t>
            </a:r>
            <a:r>
              <a:rPr lang="en-GB" dirty="0" err="1"/>
              <a:t>Nyby</a:t>
            </a:r>
            <a:r>
              <a:rPr lang="en-GB" dirty="0"/>
              <a:t>/Howard Hawks]</a:t>
            </a:r>
          </a:p>
          <a:p>
            <a:r>
              <a:rPr lang="en-GB" dirty="0"/>
              <a:t>1956 Forbidden Planet [Fred McLeod Wilcox]</a:t>
            </a:r>
          </a:p>
          <a:p>
            <a:r>
              <a:rPr lang="en-GB" dirty="0"/>
              <a:t>1958 The Blob [Irvin S </a:t>
            </a:r>
            <a:r>
              <a:rPr lang="en-GB" dirty="0" err="1"/>
              <a:t>Yeaworth</a:t>
            </a:r>
            <a:r>
              <a:rPr lang="en-GB" dirty="0"/>
              <a:t> </a:t>
            </a:r>
            <a:r>
              <a:rPr lang="en-GB" dirty="0" err="1"/>
              <a:t>Jr</a:t>
            </a:r>
            <a:r>
              <a:rPr lang="en-GB" dirty="0"/>
              <a:t>]</a:t>
            </a:r>
          </a:p>
          <a:p>
            <a:r>
              <a:rPr lang="en-GB" dirty="0"/>
              <a:t>1968 2001: A Space Odyssey [Stanley Kubrick]</a:t>
            </a:r>
          </a:p>
          <a:p>
            <a:r>
              <a:rPr lang="en-GB" dirty="0"/>
              <a:t>1977 Close Encounters of the Third Kind [Steven Spielberg]</a:t>
            </a:r>
          </a:p>
          <a:p>
            <a:r>
              <a:rPr lang="en-GB" dirty="0"/>
              <a:t>1970s Star Trek [Robert Wise]</a:t>
            </a:r>
          </a:p>
          <a:p>
            <a:r>
              <a:rPr lang="en-GB" dirty="0"/>
              <a:t>1980s Star Trek [Nicholas Meyer/Leonard </a:t>
            </a:r>
            <a:r>
              <a:rPr lang="en-GB" dirty="0" err="1"/>
              <a:t>Nimoy</a:t>
            </a:r>
            <a:r>
              <a:rPr lang="en-GB" dirty="0"/>
              <a:t>]</a:t>
            </a:r>
          </a:p>
          <a:p>
            <a:r>
              <a:rPr lang="en-GB" dirty="0"/>
              <a:t>1982 ET: The Extra-Terrestrial [Steven Spielberg]</a:t>
            </a:r>
          </a:p>
          <a:p>
            <a:r>
              <a:rPr lang="en-GB" dirty="0"/>
              <a:t>Star Wars: 1977, 1980, 1983, 1999, 2002, 2005, 2015, 2017</a:t>
            </a:r>
            <a:r>
              <a:rPr lang="mr-IN" dirty="0"/>
              <a:t>…</a:t>
            </a:r>
            <a:endParaRPr lang="en-GB" dirty="0"/>
          </a:p>
          <a:p>
            <a:endParaRPr lang="en-US" dirty="0"/>
          </a:p>
        </p:txBody>
      </p:sp>
    </p:spTree>
    <p:extLst>
      <p:ext uri="{BB962C8B-B14F-4D97-AF65-F5344CB8AC3E}">
        <p14:creationId xmlns:p14="http://schemas.microsoft.com/office/powerpoint/2010/main" val="2767783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fascination with aliens reveals much about Americans’ deepest fears’ (Ellis, 1995, 83).</a:t>
            </a:r>
          </a:p>
          <a:p>
            <a:r>
              <a:rPr lang="en-GB" dirty="0" smtClean="0"/>
              <a:t>1950s </a:t>
            </a:r>
            <a:r>
              <a:rPr lang="en-GB" dirty="0"/>
              <a:t>it was fear of the Cold War – invasion and possession by the Other. </a:t>
            </a:r>
            <a:r>
              <a:rPr lang="en-GB" dirty="0" smtClean="0"/>
              <a:t> 1956 </a:t>
            </a:r>
            <a:r>
              <a:rPr lang="en-GB" dirty="0"/>
              <a:t>Invasion of the Body Snatchers [Don Siegel] – life under communism</a:t>
            </a:r>
            <a:r>
              <a:rPr lang="en-GB" dirty="0" smtClean="0"/>
              <a:t>.  Almost film noir but switched to optimism.</a:t>
            </a:r>
            <a:endParaRPr lang="en-GB" dirty="0"/>
          </a:p>
          <a:p>
            <a:endParaRPr lang="en-US" dirty="0"/>
          </a:p>
        </p:txBody>
      </p:sp>
    </p:spTree>
    <p:extLst>
      <p:ext uri="{BB962C8B-B14F-4D97-AF65-F5344CB8AC3E}">
        <p14:creationId xmlns:p14="http://schemas.microsoft.com/office/powerpoint/2010/main" val="234790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0"/>
            <a:ext cx="8041440" cy="780143"/>
          </a:xfrm>
        </p:spPr>
        <p:txBody>
          <a:bodyPr/>
          <a:lstStyle/>
          <a:p>
            <a:r>
              <a:rPr lang="en-US" sz="4400" dirty="0" smtClean="0"/>
              <a:t>Wider interests in ETs and UFOs</a:t>
            </a:r>
            <a:endParaRPr lang="en-US" sz="4400" dirty="0"/>
          </a:p>
        </p:txBody>
      </p:sp>
      <p:sp>
        <p:nvSpPr>
          <p:cNvPr id="3" name="Content Placeholder 2"/>
          <p:cNvSpPr>
            <a:spLocks noGrp="1"/>
          </p:cNvSpPr>
          <p:nvPr>
            <p:ph idx="1"/>
          </p:nvPr>
        </p:nvSpPr>
        <p:spPr>
          <a:xfrm>
            <a:off x="838200" y="780144"/>
            <a:ext cx="7467600" cy="5209582"/>
          </a:xfrm>
        </p:spPr>
        <p:txBody>
          <a:bodyPr>
            <a:normAutofit lnSpcReduction="10000"/>
          </a:bodyPr>
          <a:lstStyle/>
          <a:p>
            <a:r>
              <a:rPr lang="en-GB" dirty="0" smtClean="0"/>
              <a:t>1947 Kenneth </a:t>
            </a:r>
            <a:r>
              <a:rPr lang="en-GB" dirty="0"/>
              <a:t>Arnold </a:t>
            </a:r>
            <a:r>
              <a:rPr lang="en-GB" dirty="0" smtClean="0"/>
              <a:t>(</a:t>
            </a:r>
            <a:r>
              <a:rPr lang="en-GB" dirty="0"/>
              <a:t>pilot) sights ‘flying </a:t>
            </a:r>
            <a:r>
              <a:rPr lang="en-GB" dirty="0" smtClean="0"/>
              <a:t>saucer’</a:t>
            </a:r>
            <a:r>
              <a:rPr lang="en-GB" dirty="0"/>
              <a:t>. </a:t>
            </a:r>
            <a:endParaRPr lang="en-GB" dirty="0" smtClean="0"/>
          </a:p>
          <a:p>
            <a:r>
              <a:rPr lang="en-GB" dirty="0" smtClean="0"/>
              <a:t>1947 Roswell Incident </a:t>
            </a:r>
            <a:r>
              <a:rPr lang="mr-IN" dirty="0" smtClean="0"/>
              <a:t>–</a:t>
            </a:r>
            <a:r>
              <a:rPr lang="en-GB" dirty="0" smtClean="0"/>
              <a:t> New Mexico</a:t>
            </a:r>
          </a:p>
          <a:p>
            <a:r>
              <a:rPr lang="en-GB" dirty="0" smtClean="0"/>
              <a:t>Book of </a:t>
            </a:r>
            <a:r>
              <a:rPr lang="en-GB" dirty="0" err="1" smtClean="0"/>
              <a:t>Urantia</a:t>
            </a:r>
            <a:r>
              <a:rPr lang="en-GB" dirty="0" smtClean="0"/>
              <a:t> </a:t>
            </a:r>
            <a:r>
              <a:rPr lang="mr-IN" dirty="0" smtClean="0"/>
              <a:t>–</a:t>
            </a:r>
            <a:r>
              <a:rPr lang="en-GB" dirty="0" smtClean="0"/>
              <a:t> 1930s </a:t>
            </a:r>
            <a:r>
              <a:rPr lang="mr-IN" dirty="0" smtClean="0"/>
              <a:t>–</a:t>
            </a:r>
            <a:r>
              <a:rPr lang="en-GB" dirty="0" smtClean="0"/>
              <a:t> 1950s</a:t>
            </a:r>
          </a:p>
          <a:p>
            <a:r>
              <a:rPr lang="en-GB" dirty="0" smtClean="0"/>
              <a:t>1950s Ron Hubbard </a:t>
            </a:r>
            <a:r>
              <a:rPr lang="en-GB" dirty="0" err="1" smtClean="0"/>
              <a:t>sci</a:t>
            </a:r>
            <a:r>
              <a:rPr lang="en-GB" dirty="0" smtClean="0"/>
              <a:t> fi books, </a:t>
            </a:r>
            <a:r>
              <a:rPr lang="en-GB" dirty="0" err="1" smtClean="0"/>
              <a:t>Dianetics</a:t>
            </a:r>
            <a:r>
              <a:rPr lang="en-GB" dirty="0" smtClean="0"/>
              <a:t>, Scientology</a:t>
            </a:r>
          </a:p>
          <a:p>
            <a:r>
              <a:rPr lang="en-GB" dirty="0" smtClean="0"/>
              <a:t>1955 </a:t>
            </a:r>
            <a:r>
              <a:rPr lang="en-GB" dirty="0" err="1" smtClean="0"/>
              <a:t>Aetherius</a:t>
            </a:r>
            <a:r>
              <a:rPr lang="en-GB" dirty="0" smtClean="0"/>
              <a:t> Society</a:t>
            </a:r>
          </a:p>
          <a:p>
            <a:r>
              <a:rPr lang="en-GB" dirty="0" smtClean="0"/>
              <a:t>1960s </a:t>
            </a:r>
            <a:r>
              <a:rPr lang="mr-IN" dirty="0" smtClean="0"/>
              <a:t>–</a:t>
            </a:r>
            <a:r>
              <a:rPr lang="en-GB" dirty="0" smtClean="0"/>
              <a:t> not so much</a:t>
            </a:r>
          </a:p>
          <a:p>
            <a:r>
              <a:rPr lang="en-GB" dirty="0" smtClean="0"/>
              <a:t>1959/1969 Moon landings</a:t>
            </a:r>
          </a:p>
          <a:p>
            <a:r>
              <a:rPr lang="en-GB" dirty="0" smtClean="0"/>
              <a:t>1970s </a:t>
            </a:r>
            <a:r>
              <a:rPr lang="mr-IN" dirty="0" smtClean="0"/>
              <a:t>–</a:t>
            </a:r>
            <a:r>
              <a:rPr lang="en-GB" dirty="0" smtClean="0"/>
              <a:t> James Lovelock </a:t>
            </a:r>
            <a:r>
              <a:rPr lang="mr-IN" dirty="0" smtClean="0"/>
              <a:t>–</a:t>
            </a:r>
            <a:r>
              <a:rPr lang="en-GB" dirty="0" smtClean="0"/>
              <a:t> NASA </a:t>
            </a:r>
            <a:r>
              <a:rPr lang="mr-IN" dirty="0" smtClean="0"/>
              <a:t>–</a:t>
            </a:r>
            <a:r>
              <a:rPr lang="en-GB" dirty="0" smtClean="0"/>
              <a:t> Gaia hypothesis, abduction narratives, the </a:t>
            </a:r>
            <a:r>
              <a:rPr lang="en-GB" dirty="0" err="1" smtClean="0"/>
              <a:t>Raelians</a:t>
            </a:r>
            <a:r>
              <a:rPr lang="en-GB" dirty="0" smtClean="0"/>
              <a:t> (1974),  Heaven’s Gate (1974 </a:t>
            </a:r>
            <a:r>
              <a:rPr lang="mr-IN" dirty="0" smtClean="0"/>
              <a:t>–</a:t>
            </a:r>
            <a:r>
              <a:rPr lang="en-GB" dirty="0" smtClean="0"/>
              <a:t> 1997)</a:t>
            </a:r>
          </a:p>
          <a:p>
            <a:r>
              <a:rPr lang="en-GB" dirty="0" smtClean="0"/>
              <a:t>1970s/1980s </a:t>
            </a:r>
            <a:r>
              <a:rPr lang="mr-IN" dirty="0" smtClean="0"/>
              <a:t>–</a:t>
            </a:r>
            <a:r>
              <a:rPr lang="en-GB" dirty="0" smtClean="0"/>
              <a:t> abduction narratives, </a:t>
            </a:r>
            <a:r>
              <a:rPr lang="en-GB" dirty="0" err="1" smtClean="0"/>
              <a:t>Mork</a:t>
            </a:r>
            <a:r>
              <a:rPr lang="en-GB" dirty="0" smtClean="0"/>
              <a:t> and Mindy</a:t>
            </a:r>
          </a:p>
          <a:p>
            <a:r>
              <a:rPr lang="en-GB" dirty="0" smtClean="0"/>
              <a:t>1980s - channelling</a:t>
            </a:r>
          </a:p>
          <a:p>
            <a:endParaRPr lang="en-GB" dirty="0" smtClean="0"/>
          </a:p>
          <a:p>
            <a:endParaRPr lang="en-US" dirty="0"/>
          </a:p>
        </p:txBody>
      </p:sp>
    </p:spTree>
    <p:extLst>
      <p:ext uri="{BB962C8B-B14F-4D97-AF65-F5344CB8AC3E}">
        <p14:creationId xmlns:p14="http://schemas.microsoft.com/office/powerpoint/2010/main" val="3722890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62858"/>
            <a:ext cx="7467600" cy="5626868"/>
          </a:xfrm>
        </p:spPr>
        <p:txBody>
          <a:bodyPr>
            <a:normAutofit lnSpcReduction="10000"/>
          </a:bodyPr>
          <a:lstStyle/>
          <a:p>
            <a:r>
              <a:rPr lang="en-GB" dirty="0"/>
              <a:t>‘A few examples demonstrate how science fiction has become an extension of the western drama and a medium for presenting apocalyptic themes…’ (</a:t>
            </a:r>
            <a:r>
              <a:rPr lang="en-GB" dirty="0" err="1"/>
              <a:t>Ostwalt</a:t>
            </a:r>
            <a:r>
              <a:rPr lang="en-GB" dirty="0"/>
              <a:t>, 1995, 57)</a:t>
            </a:r>
            <a:r>
              <a:rPr lang="en-GB" dirty="0" smtClean="0"/>
              <a:t>.</a:t>
            </a:r>
          </a:p>
          <a:p>
            <a:endParaRPr lang="en-GB" dirty="0"/>
          </a:p>
          <a:p>
            <a:r>
              <a:rPr lang="en-GB" dirty="0"/>
              <a:t>‘Their appearance [in the 1970s] addressed our deep fears about technology and answered spiritual questions about our destiny’ (Ellis, 1995, 83).</a:t>
            </a:r>
          </a:p>
          <a:p>
            <a:endParaRPr lang="en-GB" dirty="0"/>
          </a:p>
          <a:p>
            <a:r>
              <a:rPr lang="en-GB" dirty="0"/>
              <a:t>In the 1970s ‘Hollywood made aliens in our own image’ (Ellis, 1995, 84).  The aliens were humanoid not like the 1950s aliens.  </a:t>
            </a:r>
            <a:endParaRPr lang="en-GB" dirty="0" smtClean="0"/>
          </a:p>
          <a:p>
            <a:endParaRPr lang="en-GB" dirty="0" smtClean="0"/>
          </a:p>
          <a:p>
            <a:r>
              <a:rPr lang="en-GB" dirty="0" smtClean="0"/>
              <a:t>ALIENS WERE FRIENDLER NOW!</a:t>
            </a:r>
            <a:endParaRPr lang="en-GB" dirty="0"/>
          </a:p>
          <a:p>
            <a:endParaRPr lang="en-US" dirty="0"/>
          </a:p>
        </p:txBody>
      </p:sp>
    </p:spTree>
    <p:extLst>
      <p:ext uri="{BB962C8B-B14F-4D97-AF65-F5344CB8AC3E}">
        <p14:creationId xmlns:p14="http://schemas.microsoft.com/office/powerpoint/2010/main" val="3425760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1430"/>
            <a:ext cx="7467600" cy="5808296"/>
          </a:xfrm>
        </p:spPr>
        <p:txBody>
          <a:bodyPr/>
          <a:lstStyle/>
          <a:p>
            <a:r>
              <a:rPr lang="en-GB" dirty="0"/>
              <a:t>Part of our pursuit of our origins (Ellis, 1995, 90).</a:t>
            </a:r>
          </a:p>
          <a:p>
            <a:r>
              <a:rPr lang="en-GB" dirty="0"/>
              <a:t>Genesis 1:26 ‘In the image of God’. </a:t>
            </a:r>
            <a:endParaRPr lang="en-GB" dirty="0" smtClean="0"/>
          </a:p>
          <a:p>
            <a:r>
              <a:rPr lang="en-GB" dirty="0" smtClean="0"/>
              <a:t>Michelangelo’s Creation of Adam </a:t>
            </a:r>
            <a:r>
              <a:rPr lang="mr-IN" dirty="0" smtClean="0"/>
              <a:t>–</a:t>
            </a:r>
            <a:r>
              <a:rPr lang="en-GB" dirty="0" smtClean="0"/>
              <a:t> Sistine Chapel</a:t>
            </a:r>
            <a:endParaRPr lang="en-US" dirty="0" smtClean="0"/>
          </a:p>
          <a:p>
            <a:r>
              <a:rPr lang="en-US" dirty="0" smtClean="0"/>
              <a:t>We like our gods and our aliens to look like us.</a:t>
            </a:r>
            <a:endParaRPr lang="en-GB" dirty="0" smtClean="0"/>
          </a:p>
        </p:txBody>
      </p:sp>
      <p:pic>
        <p:nvPicPr>
          <p:cNvPr id="4" name="Picture 3" descr="ada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751" y="2416627"/>
            <a:ext cx="8920579" cy="3969658"/>
          </a:xfrm>
          <a:prstGeom prst="rect">
            <a:avLst/>
          </a:prstGeom>
        </p:spPr>
      </p:pic>
    </p:spTree>
    <p:extLst>
      <p:ext uri="{BB962C8B-B14F-4D97-AF65-F5344CB8AC3E}">
        <p14:creationId xmlns:p14="http://schemas.microsoft.com/office/powerpoint/2010/main" val="229521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ouched_by_His_Noodly_Appendage_HD.jpg"/>
          <p:cNvPicPr>
            <a:picLocks noGrp="1" noChangeAspect="1"/>
          </p:cNvPicPr>
          <p:nvPr>
            <p:ph idx="1"/>
          </p:nvPr>
        </p:nvPicPr>
        <p:blipFill>
          <a:blip r:embed="rId2">
            <a:extLst>
              <a:ext uri="{28A0092B-C50C-407E-A947-70E740481C1C}">
                <a14:useLocalDpi xmlns:a14="http://schemas.microsoft.com/office/drawing/2010/main" val="0"/>
              </a:ext>
            </a:extLst>
          </a:blip>
          <a:srcRect l="4335" r="4335"/>
          <a:stretch>
            <a:fillRect/>
          </a:stretch>
        </p:blipFill>
        <p:spPr>
          <a:xfrm>
            <a:off x="99055" y="852260"/>
            <a:ext cx="8914317" cy="4717597"/>
          </a:xfrm>
        </p:spPr>
      </p:pic>
    </p:spTree>
    <p:extLst>
      <p:ext uri="{BB962C8B-B14F-4D97-AF65-F5344CB8AC3E}">
        <p14:creationId xmlns:p14="http://schemas.microsoft.com/office/powerpoint/2010/main" val="3148858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‘Each visitor, despite his familiarly human, nonthreatening appearance, is regarded with awe and fear – as a holy person and a fiend, a highly evolved superman creature, and a charlatan,  The earth person’s reaction toward the alien seems ambiguous and confused… [with a] response of attraction and dread, fascination and fear, love the disgust … [reflecting] the visitor’s … sacred quality’ (Ellis, 1995, 84).  </a:t>
            </a:r>
          </a:p>
          <a:p>
            <a:endParaRPr lang="en-US" dirty="0"/>
          </a:p>
        </p:txBody>
      </p:sp>
    </p:spTree>
    <p:extLst>
      <p:ext uri="{BB962C8B-B14F-4D97-AF65-F5344CB8AC3E}">
        <p14:creationId xmlns:p14="http://schemas.microsoft.com/office/powerpoint/2010/main" val="2628494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08000"/>
            <a:ext cx="7467600" cy="5481725"/>
          </a:xfrm>
        </p:spPr>
        <p:txBody>
          <a:bodyPr/>
          <a:lstStyle/>
          <a:p>
            <a:r>
              <a:rPr lang="en-GB" dirty="0"/>
              <a:t>As Ellis (1995, 84) notes </a:t>
            </a:r>
            <a:r>
              <a:rPr lang="en-GB" dirty="0" err="1"/>
              <a:t>sci</a:t>
            </a:r>
            <a:r>
              <a:rPr lang="en-GB" dirty="0"/>
              <a:t> fi is a genre of film so it is important and popular and therefore responding to interests or needs even.  </a:t>
            </a:r>
            <a:r>
              <a:rPr lang="en-GB" dirty="0" err="1"/>
              <a:t>Sci</a:t>
            </a:r>
            <a:r>
              <a:rPr lang="en-GB" dirty="0"/>
              <a:t> fi must say something important to the audience as there are a lot of films/fans, merchandise, etc</a:t>
            </a:r>
            <a:r>
              <a:rPr lang="en-GB" dirty="0" smtClean="0"/>
              <a:t>.</a:t>
            </a:r>
          </a:p>
          <a:p>
            <a:endParaRPr lang="en-GB" dirty="0"/>
          </a:p>
          <a:p>
            <a:r>
              <a:rPr lang="en-GB" dirty="0"/>
              <a:t>‘Although we understand our creation story rationally through the hard sciences – physics, chemistry, mathematics – we enjoy experiencing our science in the form of fiction, especially at the movies.  Science-fiction films project a world at once familiar and other’ (Ellis, 1995, 85).</a:t>
            </a:r>
          </a:p>
          <a:p>
            <a:endParaRPr lang="en-GB" dirty="0"/>
          </a:p>
          <a:p>
            <a:endParaRPr lang="en-US" dirty="0"/>
          </a:p>
        </p:txBody>
      </p:sp>
    </p:spTree>
    <p:extLst>
      <p:ext uri="{BB962C8B-B14F-4D97-AF65-F5344CB8AC3E}">
        <p14:creationId xmlns:p14="http://schemas.microsoft.com/office/powerpoint/2010/main" val="3006955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1000"/>
            <a:ext cx="7467600" cy="5608725"/>
          </a:xfrm>
        </p:spPr>
        <p:txBody>
          <a:bodyPr>
            <a:normAutofit/>
          </a:bodyPr>
          <a:lstStyle/>
          <a:p>
            <a:r>
              <a:rPr lang="en-GB" dirty="0"/>
              <a:t>‘As scientifically oriented people, it is as if we want to act as </a:t>
            </a:r>
            <a:r>
              <a:rPr lang="en-GB" dirty="0" smtClean="0"/>
              <a:t>though </a:t>
            </a:r>
            <a:r>
              <a:rPr lang="en-GB" dirty="0"/>
              <a:t>we are not involved in myth… Science fiction allows us to have our cake and eat it too, to experience a world </a:t>
            </a:r>
            <a:r>
              <a:rPr lang="en-GB" dirty="0" err="1"/>
              <a:t>centered</a:t>
            </a:r>
            <a:r>
              <a:rPr lang="en-GB" dirty="0"/>
              <a:t> on technology that nonetheless allows for an encounter with cosmic otherness’ (Ellis, 1995, 85)</a:t>
            </a:r>
            <a:r>
              <a:rPr lang="en-GB" dirty="0" smtClean="0"/>
              <a:t>.</a:t>
            </a:r>
          </a:p>
          <a:p>
            <a:endParaRPr lang="en-GB" dirty="0"/>
          </a:p>
          <a:p>
            <a:r>
              <a:rPr lang="en-GB" dirty="0"/>
              <a:t>‘… we are doing nothing other than participating in a mythic experience; through watching space alien films, we are getting in touch with our roots exploring the secret, sacred dimension of our scientific worldview’.</a:t>
            </a:r>
          </a:p>
          <a:p>
            <a:endParaRPr lang="en-US" dirty="0"/>
          </a:p>
        </p:txBody>
      </p:sp>
    </p:spTree>
    <p:extLst>
      <p:ext uri="{BB962C8B-B14F-4D97-AF65-F5344CB8AC3E}">
        <p14:creationId xmlns:p14="http://schemas.microsoft.com/office/powerpoint/2010/main" val="1438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‘Authentic Fakes’ – </a:t>
            </a:r>
            <a:br>
              <a:rPr lang="en-US" sz="3600" dirty="0"/>
            </a:br>
            <a:r>
              <a:rPr lang="en-US" sz="3600" dirty="0"/>
              <a:t>where religion meets popular culture</a:t>
            </a:r>
          </a:p>
        </p:txBody>
      </p:sp>
      <p:sp>
        <p:nvSpPr>
          <p:cNvPr id="3" name="Content Placeholder 2"/>
          <p:cNvSpPr>
            <a:spLocks noGrp="1"/>
          </p:cNvSpPr>
          <p:nvPr>
            <p:ph idx="1"/>
          </p:nvPr>
        </p:nvSpPr>
        <p:spPr/>
        <p:txBody>
          <a:bodyPr>
            <a:normAutofit lnSpcReduction="10000"/>
          </a:bodyPr>
          <a:lstStyle/>
          <a:p>
            <a:r>
              <a:rPr lang="en-GB" dirty="0"/>
              <a:t>Mahan notes </a:t>
            </a:r>
            <a:r>
              <a:rPr lang="en-GB" dirty="0" smtClean="0"/>
              <a:t>that</a:t>
            </a:r>
            <a:endParaRPr lang="en-GB" dirty="0"/>
          </a:p>
          <a:p>
            <a:pPr marL="0" indent="0">
              <a:buNone/>
            </a:pPr>
            <a:r>
              <a:rPr lang="en-GB" dirty="0"/>
              <a:t>	</a:t>
            </a:r>
            <a:r>
              <a:rPr lang="en-GB" dirty="0" smtClean="0"/>
              <a:t>Traditionally</a:t>
            </a:r>
            <a:r>
              <a:rPr lang="en-GB" dirty="0"/>
              <a:t>, religious studies has tended to focus </a:t>
            </a:r>
            <a:r>
              <a:rPr lang="en-GB" dirty="0" smtClean="0"/>
              <a:t>	on </a:t>
            </a:r>
            <a:r>
              <a:rPr lang="en-GB" dirty="0"/>
              <a:t>the doctrine or practice of established </a:t>
            </a:r>
            <a:r>
              <a:rPr lang="en-GB" dirty="0" smtClean="0"/>
              <a:t>religious 	groups </a:t>
            </a:r>
            <a:r>
              <a:rPr lang="en-GB" dirty="0"/>
              <a:t>and cultural elites.  Yet in recent years, </a:t>
            </a:r>
            <a:r>
              <a:rPr lang="en-GB" dirty="0" smtClean="0"/>
              <a:t>	scholars </a:t>
            </a:r>
            <a:r>
              <a:rPr lang="en-GB" dirty="0"/>
              <a:t>of religion, like their counterparts in other </a:t>
            </a:r>
            <a:r>
              <a:rPr lang="en-GB" dirty="0" smtClean="0"/>
              <a:t>	fields </a:t>
            </a:r>
            <a:r>
              <a:rPr lang="en-GB" dirty="0"/>
              <a:t>of cultural study, have begun to focus more on </a:t>
            </a:r>
            <a:r>
              <a:rPr lang="en-GB" dirty="0" smtClean="0"/>
              <a:t>	the </a:t>
            </a:r>
            <a:r>
              <a:rPr lang="en-GB" dirty="0"/>
              <a:t>lives of everyday people … to the way ordinary </a:t>
            </a:r>
            <a:r>
              <a:rPr lang="en-GB" dirty="0" smtClean="0"/>
              <a:t>	people </a:t>
            </a:r>
            <a:r>
              <a:rPr lang="en-GB" dirty="0"/>
              <a:t>experience their religious lives … they </a:t>
            </a:r>
            <a:r>
              <a:rPr lang="en-GB" dirty="0" smtClean="0"/>
              <a:t>	discover </a:t>
            </a:r>
            <a:r>
              <a:rPr lang="en-GB" dirty="0"/>
              <a:t>a variety of relationships between religion </a:t>
            </a:r>
            <a:r>
              <a:rPr lang="en-GB" dirty="0" smtClean="0"/>
              <a:t>	and </a:t>
            </a:r>
            <a:r>
              <a:rPr lang="en-GB" dirty="0"/>
              <a:t>popular culture (Forbes and Mahan, 2005, </a:t>
            </a:r>
            <a:r>
              <a:rPr lang="en-GB" dirty="0" smtClean="0"/>
              <a:t>	288ff</a:t>
            </a:r>
            <a:r>
              <a:rPr lang="en-GB" dirty="0"/>
              <a:t>).</a:t>
            </a:r>
          </a:p>
          <a:p>
            <a:endParaRPr lang="en-US" dirty="0"/>
          </a:p>
        </p:txBody>
      </p:sp>
    </p:spTree>
    <p:extLst>
      <p:ext uri="{BB962C8B-B14F-4D97-AF65-F5344CB8AC3E}">
        <p14:creationId xmlns:p14="http://schemas.microsoft.com/office/powerpoint/2010/main" val="3441261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622143" cy="6585857"/>
          </a:xfrm>
        </p:spPr>
        <p:txBody>
          <a:bodyPr>
            <a:normAutofit/>
          </a:bodyPr>
          <a:lstStyle/>
          <a:p>
            <a:endParaRPr lang="en-GB" dirty="0" smtClean="0"/>
          </a:p>
          <a:p>
            <a:r>
              <a:rPr lang="en-GB" dirty="0" smtClean="0"/>
              <a:t>Cusack </a:t>
            </a:r>
            <a:r>
              <a:rPr lang="en-GB" dirty="0"/>
              <a:t>(2010, 1): ‘The notion of ‘invented religion’ is deeply provocative, in that it contradicts the traditional understanding of religion as a phenomenon that trace its origins to divine revelation (as is the case with Judaism, Christianity and Islam), or with origins so far in the past that individual founders are unknown but venerability is assured (as is the case with Hinduism), and asserts that teachings that are not only new but are admitted to be the product of the human </a:t>
            </a:r>
            <a:r>
              <a:rPr lang="en-GB" dirty="0" smtClean="0"/>
              <a:t>imagination </a:t>
            </a:r>
            <a:r>
              <a:rPr lang="en-GB" dirty="0"/>
              <a:t>deserve that most lofty of designation, ‘religion’.</a:t>
            </a:r>
          </a:p>
          <a:p>
            <a:endParaRPr lang="en-US" dirty="0"/>
          </a:p>
        </p:txBody>
      </p:sp>
      <p:pic>
        <p:nvPicPr>
          <p:cNvPr id="2" name="Picture 1" descr="invented religio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9624" y="36285"/>
            <a:ext cx="2284376" cy="3410857"/>
          </a:xfrm>
          <a:prstGeom prst="rect">
            <a:avLst/>
          </a:prstGeom>
        </p:spPr>
      </p:pic>
    </p:spTree>
    <p:extLst>
      <p:ext uri="{BB962C8B-B14F-4D97-AF65-F5344CB8AC3E}">
        <p14:creationId xmlns:p14="http://schemas.microsoft.com/office/powerpoint/2010/main" val="4198507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0144"/>
            <a:ext cx="7467600" cy="5209582"/>
          </a:xfrm>
        </p:spPr>
        <p:txBody>
          <a:bodyPr>
            <a:normAutofit/>
          </a:bodyPr>
          <a:lstStyle/>
          <a:p>
            <a:r>
              <a:rPr lang="en-GB" dirty="0"/>
              <a:t>And ‘In the West little scholarly attention has been paid to </a:t>
            </a:r>
            <a:r>
              <a:rPr lang="en-GB" dirty="0" smtClean="0"/>
              <a:t>those religions </a:t>
            </a:r>
            <a:r>
              <a:rPr lang="en-GB" dirty="0"/>
              <a:t>that announce their invented status.  That is understandable, as they are </a:t>
            </a:r>
            <a:r>
              <a:rPr lang="en-GB" dirty="0" smtClean="0"/>
              <a:t>openly </a:t>
            </a:r>
            <a:r>
              <a:rPr lang="en-GB" dirty="0"/>
              <a:t>defying the web of conventions that surround the establishment of new religions, which include linking the new teaching to an existing religious tradition, arguing that the teaching is not really ‘new’ but rather a contemporary statement of a strand of ancient wisdom, and establishing new scriptures as authoritative through elaborate claims of external origin, including translation, </a:t>
            </a:r>
            <a:r>
              <a:rPr lang="en-GB" dirty="0" err="1"/>
              <a:t>chanelling</a:t>
            </a:r>
            <a:r>
              <a:rPr lang="en-GB" dirty="0"/>
              <a:t> and the chronicling of visions.  Invented religions refuse such strategies of legitimation</a:t>
            </a:r>
            <a:r>
              <a:rPr lang="en-GB" dirty="0" smtClean="0"/>
              <a:t>’.</a:t>
            </a:r>
            <a:endParaRPr lang="en-GB" dirty="0"/>
          </a:p>
          <a:p>
            <a:endParaRPr lang="en-US" dirty="0"/>
          </a:p>
        </p:txBody>
      </p:sp>
    </p:spTree>
    <p:extLst>
      <p:ext uri="{BB962C8B-B14F-4D97-AF65-F5344CB8AC3E}">
        <p14:creationId xmlns:p14="http://schemas.microsoft.com/office/powerpoint/2010/main" val="2772417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Religion: serious, sacred, transcendent</a:t>
            </a:r>
          </a:p>
          <a:p>
            <a:r>
              <a:rPr lang="en-US" dirty="0" smtClean="0"/>
              <a:t>Popular culture: ordinary, frivolous, playful</a:t>
            </a:r>
          </a:p>
          <a:p>
            <a:pPr marL="0" indent="0">
              <a:buNone/>
            </a:pPr>
            <a:r>
              <a:rPr lang="en-US" dirty="0" smtClean="0"/>
              <a:t> = Tension</a:t>
            </a:r>
          </a:p>
          <a:p>
            <a:pPr>
              <a:buFont typeface="Rage Italic"/>
              <a:buChar char="0"/>
            </a:pPr>
            <a:r>
              <a:rPr lang="en-US" dirty="0" smtClean="0"/>
              <a:t>‘…these religious fakes still do authentic religious work…’ </a:t>
            </a:r>
          </a:p>
          <a:p>
            <a:pPr>
              <a:buFont typeface="Rage Italic"/>
              <a:buChar char="0"/>
            </a:pPr>
            <a:r>
              <a:rPr lang="en-US" dirty="0" smtClean="0"/>
              <a:t>The are groups ‘not formally or legally </a:t>
            </a:r>
            <a:r>
              <a:rPr lang="en-US" dirty="0" err="1" smtClean="0"/>
              <a:t>recognised</a:t>
            </a:r>
            <a:r>
              <a:rPr lang="en-US" dirty="0" smtClean="0"/>
              <a:t> as religious institutions but nevertheless look like religion’</a:t>
            </a:r>
            <a:r>
              <a:rPr lang="en-US" dirty="0" smtClean="0"/>
              <a:t>.</a:t>
            </a:r>
            <a:endParaRPr lang="en-US" dirty="0" smtClean="0"/>
          </a:p>
        </p:txBody>
      </p:sp>
      <p:pic>
        <p:nvPicPr>
          <p:cNvPr id="4" name="Picture 3" descr="pictures of a football (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8110" y="5141515"/>
            <a:ext cx="1595380" cy="1696420"/>
          </a:xfrm>
          <a:prstGeom prst="rect">
            <a:avLst/>
          </a:prstGeom>
        </p:spPr>
      </p:pic>
      <p:pic>
        <p:nvPicPr>
          <p:cNvPr id="2" name="Picture 1" descr="AUTHENTIC FAKE BOOK.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5681" y="0"/>
            <a:ext cx="2007809" cy="3011714"/>
          </a:xfrm>
          <a:prstGeom prst="rect">
            <a:avLst/>
          </a:prstGeom>
        </p:spPr>
      </p:pic>
    </p:spTree>
    <p:extLst>
      <p:ext uri="{BB962C8B-B14F-4D97-AF65-F5344CB8AC3E}">
        <p14:creationId xmlns:p14="http://schemas.microsoft.com/office/powerpoint/2010/main" val="1643280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‘…even </a:t>
            </a:r>
            <a:r>
              <a:rPr lang="en-GB" dirty="0" err="1"/>
              <a:t>fakelore</a:t>
            </a:r>
            <a:r>
              <a:rPr lang="en-GB" dirty="0"/>
              <a:t>, or fake religion…can produce real effects in the real world’ (</a:t>
            </a:r>
            <a:r>
              <a:rPr lang="en-GB" dirty="0" err="1"/>
              <a:t>Chidester</a:t>
            </a:r>
            <a:r>
              <a:rPr lang="en-GB" dirty="0"/>
              <a:t>, 191).  </a:t>
            </a:r>
          </a:p>
          <a:p>
            <a:endParaRPr lang="en-GB" dirty="0" smtClean="0"/>
          </a:p>
          <a:p>
            <a:r>
              <a:rPr lang="en-GB" dirty="0" smtClean="0"/>
              <a:t>Plastic </a:t>
            </a:r>
            <a:r>
              <a:rPr lang="en-GB" dirty="0"/>
              <a:t>religions – flexibility, a ‘capacity to be moulded into different forms’ (</a:t>
            </a:r>
            <a:r>
              <a:rPr lang="en-GB" dirty="0" err="1"/>
              <a:t>Chidester</a:t>
            </a:r>
            <a:r>
              <a:rPr lang="en-GB" dirty="0"/>
              <a:t>, 52).  Disposable.  </a:t>
            </a:r>
          </a:p>
          <a:p>
            <a:endParaRPr lang="en-US" dirty="0"/>
          </a:p>
        </p:txBody>
      </p:sp>
    </p:spTree>
    <p:extLst>
      <p:ext uri="{BB962C8B-B14F-4D97-AF65-F5344CB8AC3E}">
        <p14:creationId xmlns:p14="http://schemas.microsoft.com/office/powerpoint/2010/main" val="3344086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9821"/>
            <a:ext cx="7467600" cy="3624236"/>
          </a:xfrm>
        </p:spPr>
        <p:txBody>
          <a:bodyPr/>
          <a:lstStyle/>
          <a:p>
            <a:r>
              <a:rPr lang="en-GB" dirty="0"/>
              <a:t>Invented or virtual religion (</a:t>
            </a:r>
            <a:r>
              <a:rPr lang="en-GB" dirty="0" err="1"/>
              <a:t>Chidester</a:t>
            </a:r>
            <a:r>
              <a:rPr lang="en-GB" dirty="0"/>
              <a:t>, 192) – flourishing</a:t>
            </a:r>
          </a:p>
          <a:p>
            <a:r>
              <a:rPr lang="en-GB" dirty="0"/>
              <a:t>‘Indigenous </a:t>
            </a:r>
            <a:r>
              <a:rPr lang="en-GB" dirty="0" smtClean="0"/>
              <a:t>religions </a:t>
            </a:r>
            <a:r>
              <a:rPr lang="en-GB" dirty="0"/>
              <a:t>of cyberspace’.</a:t>
            </a:r>
          </a:p>
          <a:p>
            <a:endParaRPr lang="en-US" dirty="0"/>
          </a:p>
        </p:txBody>
      </p:sp>
      <p:pic>
        <p:nvPicPr>
          <p:cNvPr id="4" name="Picture 3" descr="Yoda_SWSB.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7849" y="1713338"/>
            <a:ext cx="4119554" cy="4943465"/>
          </a:xfrm>
          <a:prstGeom prst="rect">
            <a:avLst/>
          </a:prstGeom>
        </p:spPr>
      </p:pic>
    </p:spTree>
    <p:extLst>
      <p:ext uri="{BB962C8B-B14F-4D97-AF65-F5344CB8AC3E}">
        <p14:creationId xmlns:p14="http://schemas.microsoft.com/office/powerpoint/2010/main" val="975669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Online religions look like any religion, including historical ones: founder, beliefs, symbols, rituals, </a:t>
            </a:r>
            <a:r>
              <a:rPr lang="en-GB" dirty="0" smtClean="0"/>
              <a:t>beliefs</a:t>
            </a:r>
            <a:endParaRPr lang="en-GB" dirty="0"/>
          </a:p>
          <a:p>
            <a:pPr marL="0" indent="0">
              <a:buNone/>
            </a:pPr>
            <a:endParaRPr lang="en-GB" dirty="0"/>
          </a:p>
          <a:p>
            <a:r>
              <a:rPr lang="en-GB" dirty="0"/>
              <a:t>‘Here are fake religions…doing real, authentic religious work in cyberspace by </a:t>
            </a:r>
            <a:r>
              <a:rPr lang="en-GB" dirty="0" smtClean="0"/>
              <a:t>negotiating </a:t>
            </a:r>
            <a:r>
              <a:rPr lang="en-GB" dirty="0"/>
              <a:t>what it means to be a human person in a human place’ (</a:t>
            </a:r>
            <a:r>
              <a:rPr lang="en-GB" dirty="0" err="1"/>
              <a:t>Chidester</a:t>
            </a:r>
            <a:r>
              <a:rPr lang="en-GB" dirty="0"/>
              <a:t>, ix</a:t>
            </a:r>
            <a:r>
              <a:rPr lang="en-GB" dirty="0" smtClean="0"/>
              <a: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210331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“Invented religions are an inevitable outcome of a society addicted to the consumption of novelties, in which the exercise of creativity and innovation in the development of products is rewarded by wealth and fame” (Cusack, 2010, 18).  </a:t>
            </a:r>
            <a:endParaRPr lang="en-GB" dirty="0" smtClean="0"/>
          </a:p>
          <a:p>
            <a:r>
              <a:rPr lang="en-GB" dirty="0"/>
              <a:t>“All the invented religions…promote interesting explanatory narratives that replicate the conditions of traditional religious forms (myths, sacred histories)” (Cusack, 2010, 25)</a:t>
            </a:r>
          </a:p>
          <a:p>
            <a:endParaRPr lang="en-GB" dirty="0"/>
          </a:p>
          <a:p>
            <a:endParaRPr lang="en-US" dirty="0"/>
          </a:p>
        </p:txBody>
      </p:sp>
    </p:spTree>
    <p:extLst>
      <p:ext uri="{BB962C8B-B14F-4D97-AF65-F5344CB8AC3E}">
        <p14:creationId xmlns:p14="http://schemas.microsoft.com/office/powerpoint/2010/main" val="1023715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43856"/>
            <a:ext cx="7467600" cy="5245869"/>
          </a:xfrm>
        </p:spPr>
        <p:txBody>
          <a:bodyPr>
            <a:normAutofit/>
          </a:bodyPr>
          <a:lstStyle/>
          <a:p>
            <a:r>
              <a:rPr lang="en-GB" dirty="0"/>
              <a:t>‘…invented religions which re-shape popular cultural discourses for religious…purposes’ (Cusack, 2010, 113).</a:t>
            </a:r>
          </a:p>
          <a:p>
            <a:endParaRPr lang="en-GB" dirty="0"/>
          </a:p>
          <a:p>
            <a:r>
              <a:rPr lang="en-GB" dirty="0"/>
              <a:t>Her chapter focuses on the idea that ‘the power of film as an inspiration for </a:t>
            </a:r>
            <a:r>
              <a:rPr lang="en-GB" dirty="0" err="1"/>
              <a:t>religio</a:t>
            </a:r>
            <a:r>
              <a:rPr lang="en-GB" dirty="0"/>
              <a:t>-spiritual innovations gave birth to </a:t>
            </a:r>
            <a:r>
              <a:rPr lang="en-GB" dirty="0" err="1"/>
              <a:t>Jediism</a:t>
            </a:r>
            <a:r>
              <a:rPr lang="en-GB" dirty="0"/>
              <a:t> and </a:t>
            </a:r>
            <a:r>
              <a:rPr lang="en-GB" dirty="0" err="1" smtClean="0"/>
              <a:t>Matrixism</a:t>
            </a:r>
            <a:r>
              <a:rPr lang="en-GB" dirty="0"/>
              <a:t>, the teachings and organization of which remained sufficiently general as to be found to be compatible with </a:t>
            </a:r>
            <a:r>
              <a:rPr lang="en-GB" dirty="0" smtClean="0"/>
              <a:t>religions </a:t>
            </a:r>
            <a:r>
              <a:rPr lang="en-GB" dirty="0"/>
              <a:t>as varied as </a:t>
            </a:r>
            <a:r>
              <a:rPr lang="en-GB" dirty="0" smtClean="0"/>
              <a:t>Christianity </a:t>
            </a:r>
            <a:r>
              <a:rPr lang="en-GB" dirty="0"/>
              <a:t>and paganism (for </a:t>
            </a:r>
            <a:r>
              <a:rPr lang="en-GB" dirty="0" err="1"/>
              <a:t>Jediism</a:t>
            </a:r>
            <a:r>
              <a:rPr lang="en-GB" dirty="0"/>
              <a:t>) and Buddhism and Paganism (for </a:t>
            </a:r>
            <a:r>
              <a:rPr lang="en-GB" dirty="0" err="1"/>
              <a:t>Matrixism</a:t>
            </a:r>
            <a:r>
              <a:rPr lang="en-GB" dirty="0"/>
              <a:t>)’ (Cusack, 2010, 113).</a:t>
            </a:r>
          </a:p>
          <a:p>
            <a:endParaRPr lang="en-US" dirty="0"/>
          </a:p>
        </p:txBody>
      </p:sp>
    </p:spTree>
    <p:extLst>
      <p:ext uri="{BB962C8B-B14F-4D97-AF65-F5344CB8AC3E}">
        <p14:creationId xmlns:p14="http://schemas.microsoft.com/office/powerpoint/2010/main" val="1547987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35000"/>
            <a:ext cx="7467600" cy="5354725"/>
          </a:xfrm>
        </p:spPr>
        <p:txBody>
          <a:bodyPr>
            <a:normAutofit/>
          </a:bodyPr>
          <a:lstStyle/>
          <a:p>
            <a:r>
              <a:rPr lang="en-GB" dirty="0"/>
              <a:t>Invented religion has to follow the template of ‘authentic’ religion (Cusack, 2010, 114).</a:t>
            </a:r>
            <a:r>
              <a:rPr lang="en-GB" dirty="0"/>
              <a:t> </a:t>
            </a:r>
            <a:endParaRPr lang="en-GB" dirty="0"/>
          </a:p>
          <a:p>
            <a:r>
              <a:rPr lang="en-GB" dirty="0"/>
              <a:t>‘…religions are deeply imbricated with the culture of the host society, and…after World War II the cultural and religious imaginings of the West became involved in making real the cultural visions of what had been to that date “science fiction”’ (Cusack, 2010, 114</a:t>
            </a:r>
            <a:r>
              <a:rPr lang="en-GB" dirty="0" smtClean="0"/>
              <a:t>)</a:t>
            </a:r>
          </a:p>
          <a:p>
            <a:endParaRPr lang="en-GB" dirty="0"/>
          </a:p>
          <a:p>
            <a:r>
              <a:rPr lang="en-GB" dirty="0"/>
              <a:t>‘new mythologies of science fiction’ (Cusack, 2010, 114)</a:t>
            </a:r>
            <a:r>
              <a:rPr lang="en-GB" dirty="0" smtClean="0"/>
              <a:t>.</a:t>
            </a:r>
          </a:p>
          <a:p>
            <a:endParaRPr lang="en-GB" dirty="0"/>
          </a:p>
          <a:p>
            <a:r>
              <a:rPr lang="en-GB" dirty="0"/>
              <a:t>‘transformative power of science’ (Cusack, 2010, 115) </a:t>
            </a:r>
            <a:r>
              <a:rPr lang="en-GB" dirty="0" smtClean="0"/>
              <a:t> </a:t>
            </a:r>
            <a:endParaRPr lang="en-US" dirty="0"/>
          </a:p>
        </p:txBody>
      </p:sp>
    </p:spTree>
    <p:extLst>
      <p:ext uri="{BB962C8B-B14F-4D97-AF65-F5344CB8AC3E}">
        <p14:creationId xmlns:p14="http://schemas.microsoft.com/office/powerpoint/2010/main" val="1918665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65500" y="381001"/>
            <a:ext cx="4940300" cy="3138714"/>
          </a:xfrm>
        </p:spPr>
        <p:txBody>
          <a:bodyPr/>
          <a:lstStyle/>
          <a:p>
            <a:r>
              <a:rPr lang="en-GB" dirty="0"/>
              <a:t>Superheroes ‘were tapping into the perennial fascination with myth, the conflict between good and evil, and apocalyptic threats to humanity’s survival’ (Cusack, 2010, 116). </a:t>
            </a:r>
            <a:endParaRPr lang="en-GB" dirty="0" smtClean="0"/>
          </a:p>
          <a:p>
            <a:endParaRPr lang="en-GB" dirty="0"/>
          </a:p>
          <a:p>
            <a:endParaRPr lang="en-US" dirty="0"/>
          </a:p>
        </p:txBody>
      </p:sp>
      <p:pic>
        <p:nvPicPr>
          <p:cNvPr id="4" name="Picture 3" descr="captain americ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 y="146957"/>
            <a:ext cx="3175000" cy="4483100"/>
          </a:xfrm>
          <a:prstGeom prst="rect">
            <a:avLst/>
          </a:prstGeom>
        </p:spPr>
      </p:pic>
      <p:pic>
        <p:nvPicPr>
          <p:cNvPr id="6" name="Picture 5" descr="superma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4500" y="3651250"/>
            <a:ext cx="6159500" cy="3079750"/>
          </a:xfrm>
          <a:prstGeom prst="rect">
            <a:avLst/>
          </a:prstGeom>
        </p:spPr>
      </p:pic>
    </p:spTree>
    <p:extLst>
      <p:ext uri="{BB962C8B-B14F-4D97-AF65-F5344CB8AC3E}">
        <p14:creationId xmlns:p14="http://schemas.microsoft.com/office/powerpoint/2010/main" val="1332439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796143"/>
            <a:ext cx="7467600" cy="4193582"/>
          </a:xfrm>
        </p:spPr>
        <p:txBody>
          <a:bodyPr/>
          <a:lstStyle/>
          <a:p>
            <a:r>
              <a:rPr lang="en-GB" dirty="0"/>
              <a:t>Film, TV, internet.  Internet allows us to interact and not just receive information as an inactive audience.  Instant.  Allows development and connections</a:t>
            </a:r>
            <a:r>
              <a:rPr lang="en-GB" dirty="0" smtClean="0"/>
              <a:t>.</a:t>
            </a:r>
          </a:p>
          <a:p>
            <a:endParaRPr lang="en-GB" dirty="0"/>
          </a:p>
          <a:p>
            <a:r>
              <a:rPr lang="en-GB" dirty="0"/>
              <a:t>‘Both </a:t>
            </a:r>
            <a:r>
              <a:rPr lang="en-GB" dirty="0" err="1"/>
              <a:t>Matrixism</a:t>
            </a:r>
            <a:r>
              <a:rPr lang="en-GB" dirty="0"/>
              <a:t> and </a:t>
            </a:r>
            <a:r>
              <a:rPr lang="en-GB" dirty="0" err="1"/>
              <a:t>Jediism</a:t>
            </a:r>
            <a:r>
              <a:rPr lang="en-GB" dirty="0"/>
              <a:t> are evidences of the undiminished narrative power of ‘filmic’ science fiction to inspire religion in the twenty-first century’  (Cusack, 2010, 131).  </a:t>
            </a:r>
          </a:p>
          <a:p>
            <a:endParaRPr lang="en-GB" dirty="0"/>
          </a:p>
          <a:p>
            <a:endParaRPr lang="en-US" dirty="0"/>
          </a:p>
        </p:txBody>
      </p:sp>
    </p:spTree>
    <p:extLst>
      <p:ext uri="{BB962C8B-B14F-4D97-AF65-F5344CB8AC3E}">
        <p14:creationId xmlns:p14="http://schemas.microsoft.com/office/powerpoint/2010/main" val="81008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164420"/>
            <a:ext cx="8041440" cy="1442674"/>
          </a:xfrm>
        </p:spPr>
        <p:txBody>
          <a:bodyPr/>
          <a:lstStyle/>
          <a:p>
            <a:r>
              <a:rPr lang="en-US" dirty="0" smtClean="0"/>
              <a:t>The Matrix</a:t>
            </a:r>
            <a:endParaRPr lang="en-US" dirty="0"/>
          </a:p>
        </p:txBody>
      </p:sp>
      <p:sp>
        <p:nvSpPr>
          <p:cNvPr id="3" name="Content Placeholder 2"/>
          <p:cNvSpPr>
            <a:spLocks noGrp="1"/>
          </p:cNvSpPr>
          <p:nvPr>
            <p:ph idx="1"/>
          </p:nvPr>
        </p:nvSpPr>
        <p:spPr>
          <a:xfrm>
            <a:off x="838200" y="1378858"/>
            <a:ext cx="7467600" cy="4610868"/>
          </a:xfrm>
        </p:spPr>
        <p:txBody>
          <a:bodyPr>
            <a:normAutofit lnSpcReduction="10000"/>
          </a:bodyPr>
          <a:lstStyle/>
          <a:p>
            <a:r>
              <a:rPr lang="en-GB" dirty="0"/>
              <a:t>The </a:t>
            </a:r>
            <a:r>
              <a:rPr lang="en-GB" dirty="0" smtClean="0"/>
              <a:t>Matrix: Neo </a:t>
            </a:r>
            <a:r>
              <a:rPr lang="en-GB" dirty="0"/>
              <a:t>(Keanu Reeves) computer hacker, meets Morpheus (Laurence </a:t>
            </a:r>
            <a:r>
              <a:rPr lang="en-GB" dirty="0" err="1"/>
              <a:t>Fishburne</a:t>
            </a:r>
            <a:r>
              <a:rPr lang="en-GB" dirty="0"/>
              <a:t>) who has the ‘key to the Matrix’.  Two pills, red will reveal the Matrix (true reality) and blue that will return to life unchanged.  Red pill shows his life is an illusion.  </a:t>
            </a:r>
          </a:p>
          <a:p>
            <a:r>
              <a:rPr lang="en-GB" dirty="0"/>
              <a:t>Neo – messianic figure, resurrected from the dead.  One of the characters is called ‘Trinity’ and Cypher is like Judas (Cusack, 2010, 129).</a:t>
            </a:r>
          </a:p>
          <a:p>
            <a:r>
              <a:rPr lang="en-GB" dirty="0"/>
              <a:t>Everyday life is an illusion (Buddhism)</a:t>
            </a:r>
          </a:p>
          <a:p>
            <a:r>
              <a:rPr lang="en-GB" dirty="0"/>
              <a:t>Secret knowledge – occult, Gnosticism, esoteric  (Cusack, 2010, 130).</a:t>
            </a:r>
          </a:p>
          <a:p>
            <a:r>
              <a:rPr lang="en-GB" dirty="0"/>
              <a:t>The Spoon Boy – mysterious utterings.</a:t>
            </a:r>
          </a:p>
          <a:p>
            <a:endParaRPr lang="en-US" dirty="0"/>
          </a:p>
        </p:txBody>
      </p:sp>
    </p:spTree>
    <p:extLst>
      <p:ext uri="{BB962C8B-B14F-4D97-AF65-F5344CB8AC3E}">
        <p14:creationId xmlns:p14="http://schemas.microsoft.com/office/powerpoint/2010/main" val="41119072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Apocalyptic Films</a:t>
            </a:r>
            <a:endParaRPr lang="en-US" dirty="0"/>
          </a:p>
        </p:txBody>
      </p:sp>
      <p:sp>
        <p:nvSpPr>
          <p:cNvPr id="3" name="Content Placeholder 2"/>
          <p:cNvSpPr>
            <a:spLocks noGrp="1"/>
          </p:cNvSpPr>
          <p:nvPr>
            <p:ph idx="1"/>
          </p:nvPr>
        </p:nvSpPr>
        <p:spPr/>
        <p:txBody>
          <a:bodyPr/>
          <a:lstStyle/>
          <a:p>
            <a:r>
              <a:rPr lang="en-GB" dirty="0" err="1"/>
              <a:t>Ostwalt</a:t>
            </a:r>
            <a:r>
              <a:rPr lang="en-GB" dirty="0"/>
              <a:t> (2010, 368)– apocalyptic </a:t>
            </a:r>
            <a:r>
              <a:rPr lang="en-GB" dirty="0" smtClean="0"/>
              <a:t>film </a:t>
            </a:r>
            <a:r>
              <a:rPr lang="en-GB" dirty="0"/>
              <a:t>needs ‘dreams, visions, </a:t>
            </a:r>
            <a:r>
              <a:rPr lang="en-GB" dirty="0" smtClean="0"/>
              <a:t>symbols </a:t>
            </a:r>
            <a:r>
              <a:rPr lang="en-GB" dirty="0"/>
              <a:t>that unveil and events associated with the end of the world’.  </a:t>
            </a:r>
            <a:endParaRPr lang="en-GB" dirty="0" smtClean="0"/>
          </a:p>
          <a:p>
            <a:endParaRPr lang="en-GB" dirty="0"/>
          </a:p>
          <a:p>
            <a:pPr marL="0" indent="0">
              <a:buNone/>
            </a:pPr>
            <a:r>
              <a:rPr lang="en-GB" dirty="0"/>
              <a:t>1) based on Jewish/</a:t>
            </a:r>
            <a:r>
              <a:rPr lang="en-GB" dirty="0" smtClean="0"/>
              <a:t>Christian </a:t>
            </a:r>
            <a:r>
              <a:rPr lang="en-GB" dirty="0"/>
              <a:t>apocalyptic texts 2) fits all </a:t>
            </a:r>
            <a:r>
              <a:rPr lang="en-GB" dirty="0" smtClean="0"/>
              <a:t>characteristics </a:t>
            </a:r>
            <a:r>
              <a:rPr lang="en-GB" dirty="0"/>
              <a:t>without the God’ = secular apocalyptic, </a:t>
            </a:r>
            <a:r>
              <a:rPr lang="en-GB" dirty="0" err="1"/>
              <a:t>eg</a:t>
            </a:r>
            <a:r>
              <a:rPr lang="en-GB" dirty="0"/>
              <a:t> The Matrix</a:t>
            </a:r>
            <a:r>
              <a:rPr lang="en-GB" dirty="0"/>
              <a:t> </a:t>
            </a:r>
            <a:endParaRPr lang="en-US" dirty="0"/>
          </a:p>
        </p:txBody>
      </p:sp>
    </p:spTree>
    <p:extLst>
      <p:ext uri="{BB962C8B-B14F-4D97-AF65-F5344CB8AC3E}">
        <p14:creationId xmlns:p14="http://schemas.microsoft.com/office/powerpoint/2010/main" val="755698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‘…invented religions, rather than being exceptional and best classified as “fake” religions, are properly understood as the inevitable outcome of a society that values novelty, and in which individuals constitute their identity </a:t>
            </a:r>
            <a:r>
              <a:rPr lang="en-GB" dirty="0" smtClean="0"/>
              <a:t>through </a:t>
            </a:r>
            <a:r>
              <a:rPr lang="en-GB" dirty="0"/>
              <a:t>the consumption of products, experiences, cultures and </a:t>
            </a:r>
            <a:r>
              <a:rPr lang="en-GB" dirty="0" err="1"/>
              <a:t>spiritualities</a:t>
            </a:r>
            <a:r>
              <a:rPr lang="en-GB" dirty="0"/>
              <a:t>’  (Cusack, 2010, 141).</a:t>
            </a:r>
          </a:p>
          <a:p>
            <a:endParaRPr lang="en-US" dirty="0"/>
          </a:p>
        </p:txBody>
      </p:sp>
      <p:sp>
        <p:nvSpPr>
          <p:cNvPr id="6" name="Title 5"/>
          <p:cNvSpPr>
            <a:spLocks noGrp="1"/>
          </p:cNvSpPr>
          <p:nvPr>
            <p:ph type="title"/>
          </p:nvPr>
        </p:nvSpPr>
        <p:spPr/>
        <p:txBody>
          <a:bodyPr/>
          <a:lstStyle/>
          <a:p>
            <a:endParaRPr lang="en-US"/>
          </a:p>
        </p:txBody>
      </p:sp>
    </p:spTree>
    <p:extLst>
      <p:ext uri="{BB962C8B-B14F-4D97-AF65-F5344CB8AC3E}">
        <p14:creationId xmlns:p14="http://schemas.microsoft.com/office/powerpoint/2010/main" val="3591813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26572"/>
            <a:ext cx="7467600" cy="5663154"/>
          </a:xfrm>
        </p:spPr>
        <p:txBody>
          <a:bodyPr>
            <a:normAutofit lnSpcReduction="10000"/>
          </a:bodyPr>
          <a:lstStyle/>
          <a:p>
            <a:r>
              <a:rPr lang="en-GB" dirty="0"/>
              <a:t>‘It is reasonable to argue that invented religions look like religions function like religion, have doctrinal and </a:t>
            </a:r>
            <a:r>
              <a:rPr lang="en-GB" dirty="0" smtClean="0"/>
              <a:t>ritual </a:t>
            </a:r>
            <a:r>
              <a:rPr lang="en-GB" dirty="0"/>
              <a:t>content that appear religious, and therefore out to be considered legitimately religious.  The fact that their content may appear unusual or their rites inappropriate ought not to invalidate them’  (Cusack, 2010, 148)</a:t>
            </a:r>
            <a:r>
              <a:rPr lang="en-GB" dirty="0" smtClean="0"/>
              <a:t>.</a:t>
            </a:r>
          </a:p>
          <a:p>
            <a:endParaRPr lang="en-GB" dirty="0"/>
          </a:p>
          <a:p>
            <a:r>
              <a:rPr lang="en-GB" dirty="0"/>
              <a:t>Invented religions ‘…those religions that are unashamedly based on fictions and employ humour and irreverence…which have been disseminated via the internet and have gained acceptance in popular culture, and are meaningful to their members.  They are invented religions, and they are real religions’  (Cusack, 2010, 149).</a:t>
            </a:r>
          </a:p>
          <a:p>
            <a:endParaRPr lang="en-GB" dirty="0"/>
          </a:p>
          <a:p>
            <a:endParaRPr lang="en-US" dirty="0"/>
          </a:p>
        </p:txBody>
      </p:sp>
    </p:spTree>
    <p:extLst>
      <p:ext uri="{BB962C8B-B14F-4D97-AF65-F5344CB8AC3E}">
        <p14:creationId xmlns:p14="http://schemas.microsoft.com/office/powerpoint/2010/main" val="25604931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38" y="436563"/>
            <a:ext cx="7335381" cy="996968"/>
          </a:xfrm>
        </p:spPr>
        <p:txBody>
          <a:bodyPr/>
          <a:lstStyle/>
          <a:p>
            <a:r>
              <a:rPr lang="en-US" dirty="0" err="1" smtClean="0"/>
              <a:t>Jediism</a:t>
            </a:r>
            <a:endParaRPr lang="en-US" dirty="0"/>
          </a:p>
        </p:txBody>
      </p:sp>
      <p:sp>
        <p:nvSpPr>
          <p:cNvPr id="3" name="Content Placeholder 2"/>
          <p:cNvSpPr>
            <a:spLocks noGrp="1"/>
          </p:cNvSpPr>
          <p:nvPr>
            <p:ph idx="1"/>
          </p:nvPr>
        </p:nvSpPr>
        <p:spPr>
          <a:xfrm>
            <a:off x="838200" y="1534130"/>
            <a:ext cx="7467600" cy="4997299"/>
          </a:xfrm>
        </p:spPr>
        <p:txBody>
          <a:bodyPr>
            <a:normAutofit lnSpcReduction="10000"/>
          </a:bodyPr>
          <a:lstStyle/>
          <a:p>
            <a:r>
              <a:rPr lang="en-GB" dirty="0" smtClean="0"/>
              <a:t>George </a:t>
            </a:r>
            <a:r>
              <a:rPr lang="en-GB" dirty="0"/>
              <a:t>Lucas’ </a:t>
            </a:r>
            <a:r>
              <a:rPr lang="en-GB" i="1" dirty="0"/>
              <a:t>Star </a:t>
            </a:r>
            <a:r>
              <a:rPr lang="en-GB" i="1" dirty="0" smtClean="0"/>
              <a:t>Wars</a:t>
            </a:r>
            <a:endParaRPr lang="en-GB" dirty="0"/>
          </a:p>
          <a:p>
            <a:r>
              <a:rPr lang="en-GB" dirty="0" smtClean="0"/>
              <a:t>Census results </a:t>
            </a:r>
            <a:endParaRPr lang="en-GB" dirty="0"/>
          </a:p>
          <a:p>
            <a:r>
              <a:rPr lang="en-GB" dirty="0" smtClean="0"/>
              <a:t>Yoda</a:t>
            </a:r>
            <a:endParaRPr lang="en-GB" dirty="0"/>
          </a:p>
          <a:p>
            <a:r>
              <a:rPr lang="en-GB" dirty="0"/>
              <a:t>The Force (religious concept) </a:t>
            </a:r>
            <a:r>
              <a:rPr lang="en-GB" dirty="0" err="1"/>
              <a:t>ch’i</a:t>
            </a:r>
            <a:r>
              <a:rPr lang="en-GB" dirty="0"/>
              <a:t> (Cusack, 2010, 121)</a:t>
            </a:r>
          </a:p>
          <a:p>
            <a:r>
              <a:rPr lang="en-GB" dirty="0"/>
              <a:t>Star </a:t>
            </a:r>
            <a:r>
              <a:rPr lang="en-GB" dirty="0" smtClean="0"/>
              <a:t>Wars </a:t>
            </a:r>
            <a:r>
              <a:rPr lang="en-GB" dirty="0"/>
              <a:t>– conventions, merchandise, language, etc.  Hope and </a:t>
            </a:r>
            <a:r>
              <a:rPr lang="en-GB" dirty="0" smtClean="0"/>
              <a:t>heroes</a:t>
            </a:r>
            <a:r>
              <a:rPr lang="en-GB" dirty="0"/>
              <a:t>, rites of passage (Cusack, 2010, 119).  </a:t>
            </a:r>
          </a:p>
          <a:p>
            <a:r>
              <a:rPr lang="en-GB" dirty="0"/>
              <a:t>“The model proposed in this book, that narratives fire the imagination of certain people who get together and instantiate the </a:t>
            </a:r>
            <a:r>
              <a:rPr lang="en-GB" dirty="0" smtClean="0"/>
              <a:t>religion in </a:t>
            </a:r>
            <a:r>
              <a:rPr lang="en-GB" dirty="0"/>
              <a:t>the ‘real world’, taking a </a:t>
            </a:r>
            <a:r>
              <a:rPr lang="en-GB" dirty="0" smtClean="0"/>
              <a:t>pragmatic </a:t>
            </a:r>
            <a:r>
              <a:rPr lang="en-GB" dirty="0"/>
              <a:t>stance and asking ‘does it work’ rather than ‘is it true?’ applies in the case of </a:t>
            </a:r>
            <a:r>
              <a:rPr lang="en-GB" dirty="0" err="1" smtClean="0"/>
              <a:t>Jediism</a:t>
            </a:r>
            <a:r>
              <a:rPr lang="en-GB" dirty="0"/>
              <a:t>” (Cusack, </a:t>
            </a:r>
            <a:r>
              <a:rPr lang="en-GB" dirty="0" smtClean="0"/>
              <a:t>2010, </a:t>
            </a:r>
            <a:r>
              <a:rPr lang="en-GB" dirty="0"/>
              <a:t>125).  </a:t>
            </a:r>
            <a:r>
              <a:rPr lang="en-GB" dirty="0" smtClean="0"/>
              <a:t>Formed by a collective rather than a charismatic leader.</a:t>
            </a:r>
            <a:endParaRPr lang="en-GB" dirty="0"/>
          </a:p>
          <a:p>
            <a:endParaRPr lang="en-US" dirty="0"/>
          </a:p>
        </p:txBody>
      </p:sp>
      <p:pic>
        <p:nvPicPr>
          <p:cNvPr id="4" name="Picture 3" descr="jedi churc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91" y="32406"/>
            <a:ext cx="3589660" cy="1401125"/>
          </a:xfrm>
          <a:prstGeom prst="rect">
            <a:avLst/>
          </a:prstGeom>
        </p:spPr>
      </p:pic>
      <p:pic>
        <p:nvPicPr>
          <p:cNvPr id="5" name="Picture 4" descr="jedii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3184" y="123197"/>
            <a:ext cx="2244512" cy="1937762"/>
          </a:xfrm>
          <a:prstGeom prst="rect">
            <a:avLst/>
          </a:prstGeom>
        </p:spPr>
      </p:pic>
    </p:spTree>
    <p:extLst>
      <p:ext uri="{BB962C8B-B14F-4D97-AF65-F5344CB8AC3E}">
        <p14:creationId xmlns:p14="http://schemas.microsoft.com/office/powerpoint/2010/main" val="2996108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0"/>
            <a:ext cx="8041440" cy="1124857"/>
          </a:xfrm>
        </p:spPr>
        <p:txBody>
          <a:bodyPr/>
          <a:lstStyle/>
          <a:p>
            <a:r>
              <a:rPr lang="en-US" dirty="0" smtClean="0"/>
              <a:t>Bibliography</a:t>
            </a:r>
            <a:endParaRPr lang="en-US" dirty="0"/>
          </a:p>
        </p:txBody>
      </p:sp>
      <p:sp>
        <p:nvSpPr>
          <p:cNvPr id="3" name="Content Placeholder 2"/>
          <p:cNvSpPr>
            <a:spLocks noGrp="1"/>
          </p:cNvSpPr>
          <p:nvPr>
            <p:ph idx="1"/>
          </p:nvPr>
        </p:nvSpPr>
        <p:spPr>
          <a:xfrm>
            <a:off x="838200" y="997857"/>
            <a:ext cx="7467600" cy="5406571"/>
          </a:xfrm>
        </p:spPr>
        <p:txBody>
          <a:bodyPr>
            <a:normAutofit fontScale="62500" lnSpcReduction="20000"/>
          </a:bodyPr>
          <a:lstStyle/>
          <a:p>
            <a:r>
              <a:rPr lang="en-US" dirty="0" err="1"/>
              <a:t>Chidester</a:t>
            </a:r>
            <a:r>
              <a:rPr lang="en-US" dirty="0"/>
              <a:t>, D. (2005) </a:t>
            </a:r>
            <a:r>
              <a:rPr lang="en-US" i="1" dirty="0"/>
              <a:t>Authentic fakes: Religion and American popular culture</a:t>
            </a:r>
            <a:r>
              <a:rPr lang="en-US" dirty="0"/>
              <a:t>. Berkeley, </a:t>
            </a:r>
            <a:r>
              <a:rPr lang="en-US" dirty="0" err="1"/>
              <a:t>Calif</a:t>
            </a:r>
            <a:r>
              <a:rPr lang="en-US" dirty="0"/>
              <a:t>: University of California Press.</a:t>
            </a:r>
            <a:endParaRPr lang="en-GB" dirty="0"/>
          </a:p>
          <a:p>
            <a:r>
              <a:rPr lang="en-GB" i="1" dirty="0"/>
              <a:t>World</a:t>
            </a:r>
            <a:r>
              <a:rPr lang="en-GB" dirty="0"/>
              <a:t>, London, </a:t>
            </a:r>
            <a:r>
              <a:rPr lang="en-GB" dirty="0" err="1"/>
              <a:t>Thorsons</a:t>
            </a:r>
            <a:r>
              <a:rPr lang="en-GB" dirty="0"/>
              <a:t>.</a:t>
            </a:r>
          </a:p>
          <a:p>
            <a:r>
              <a:rPr lang="en-GB" dirty="0"/>
              <a:t>Cusack, Carole M (2010) </a:t>
            </a:r>
            <a:r>
              <a:rPr lang="en-GB" i="1" dirty="0"/>
              <a:t>Invented Religion</a:t>
            </a:r>
            <a:r>
              <a:rPr lang="en-GB" dirty="0"/>
              <a:t>, London: </a:t>
            </a:r>
            <a:r>
              <a:rPr lang="en-GB" dirty="0" err="1"/>
              <a:t>Ashgate</a:t>
            </a:r>
            <a:r>
              <a:rPr lang="en-GB" dirty="0"/>
              <a:t>.  </a:t>
            </a:r>
            <a:endParaRPr lang="en-GB" dirty="0" smtClean="0"/>
          </a:p>
          <a:p>
            <a:r>
              <a:rPr lang="en-GB" dirty="0"/>
              <a:t>Ellis, Stacy (2006) The Matrix Trilogy: Cyberpunk Reloaded, Wallflower Press, </a:t>
            </a:r>
            <a:endParaRPr lang="en-GB" dirty="0"/>
          </a:p>
          <a:p>
            <a:r>
              <a:rPr lang="en-GB" dirty="0"/>
              <a:t>Forbes, Bruce David &amp; Jeffrey H Mahan </a:t>
            </a:r>
            <a:r>
              <a:rPr lang="en-GB" dirty="0" err="1"/>
              <a:t>eds</a:t>
            </a:r>
            <a:r>
              <a:rPr lang="en-GB" dirty="0"/>
              <a:t> </a:t>
            </a:r>
            <a:r>
              <a:rPr lang="en-GB" i="1" dirty="0"/>
              <a:t>Religion and Popular Culture in America</a:t>
            </a:r>
            <a:r>
              <a:rPr lang="en-GB" dirty="0"/>
              <a:t>, (Berkeley and Los Angeles: University of California Press, 2005, 2</a:t>
            </a:r>
            <a:r>
              <a:rPr lang="en-GB" baseline="30000" dirty="0"/>
              <a:t>nd</a:t>
            </a:r>
            <a:r>
              <a:rPr lang="en-GB" dirty="0"/>
              <a:t> </a:t>
            </a:r>
            <a:r>
              <a:rPr lang="en-GB" dirty="0" err="1"/>
              <a:t>edn</a:t>
            </a:r>
            <a:r>
              <a:rPr lang="en-GB" dirty="0"/>
              <a:t>)</a:t>
            </a:r>
          </a:p>
          <a:p>
            <a:r>
              <a:rPr lang="en-GB" dirty="0"/>
              <a:t>Hunt, Stephen (2002) </a:t>
            </a:r>
            <a:r>
              <a:rPr lang="en-GB" i="1" dirty="0"/>
              <a:t>Religion in Western Society</a:t>
            </a:r>
            <a:r>
              <a:rPr lang="en-GB" dirty="0"/>
              <a:t>, Basingstoke, Palgrave.</a:t>
            </a:r>
          </a:p>
          <a:p>
            <a:r>
              <a:rPr lang="en-GB" dirty="0"/>
              <a:t>Lewis, James R., </a:t>
            </a:r>
            <a:r>
              <a:rPr lang="en-GB" i="1" dirty="0"/>
              <a:t>Legitimating New Religions </a:t>
            </a:r>
            <a:r>
              <a:rPr lang="en-GB" dirty="0"/>
              <a:t>(New Jersey: Rutgers University Press, 2003). </a:t>
            </a:r>
            <a:endParaRPr lang="en-GB" dirty="0" smtClean="0"/>
          </a:p>
          <a:p>
            <a:r>
              <a:rPr lang="en-GB" dirty="0" err="1" smtClean="0"/>
              <a:t>Lyden</a:t>
            </a:r>
            <a:r>
              <a:rPr lang="en-GB" dirty="0" smtClean="0"/>
              <a:t>, John C (</a:t>
            </a:r>
            <a:r>
              <a:rPr lang="en-GB" dirty="0"/>
              <a:t>ed.), </a:t>
            </a:r>
            <a:r>
              <a:rPr lang="en-GB" i="1" dirty="0"/>
              <a:t>The </a:t>
            </a:r>
            <a:r>
              <a:rPr lang="en-GB" i="1" dirty="0" err="1"/>
              <a:t>Routledge</a:t>
            </a:r>
            <a:r>
              <a:rPr lang="en-GB" i="1" dirty="0"/>
              <a:t> Companion to Religion and Film </a:t>
            </a:r>
            <a:r>
              <a:rPr lang="en-GB" dirty="0"/>
              <a:t>(London: </a:t>
            </a:r>
            <a:r>
              <a:rPr lang="en-GB" dirty="0" err="1"/>
              <a:t>Routledge</a:t>
            </a:r>
            <a:r>
              <a:rPr lang="en-GB" dirty="0"/>
              <a:t>, 2010). </a:t>
            </a:r>
            <a:endParaRPr lang="en-GB" dirty="0"/>
          </a:p>
          <a:p>
            <a:r>
              <a:rPr lang="en-GB" dirty="0" smtClean="0"/>
              <a:t>Martin</a:t>
            </a:r>
            <a:r>
              <a:rPr lang="en-GB" dirty="0"/>
              <a:t>, Joel W and Conrad E </a:t>
            </a:r>
            <a:r>
              <a:rPr lang="en-GB" dirty="0" err="1"/>
              <a:t>Oswalt</a:t>
            </a:r>
            <a:r>
              <a:rPr lang="en-GB" dirty="0"/>
              <a:t> </a:t>
            </a:r>
            <a:r>
              <a:rPr lang="en-GB" dirty="0" err="1"/>
              <a:t>Jr</a:t>
            </a:r>
            <a:r>
              <a:rPr lang="en-GB" dirty="0"/>
              <a:t> </a:t>
            </a:r>
            <a:r>
              <a:rPr lang="en-GB" dirty="0" err="1"/>
              <a:t>eds</a:t>
            </a:r>
            <a:r>
              <a:rPr lang="en-GB" dirty="0"/>
              <a:t>, </a:t>
            </a:r>
            <a:r>
              <a:rPr lang="en-GB" i="1" dirty="0"/>
              <a:t>Screening the Sacred: Religion, Myth and Ideology in Popular American Film</a:t>
            </a:r>
            <a:r>
              <a:rPr lang="en-GB" dirty="0"/>
              <a:t>, Boulder, Colorado: Westview Press Inc.</a:t>
            </a:r>
            <a:r>
              <a:rPr lang="en-GB" dirty="0"/>
              <a:t> </a:t>
            </a:r>
            <a:endParaRPr lang="en-GB" dirty="0"/>
          </a:p>
          <a:p>
            <a:r>
              <a:rPr lang="en-GB" dirty="0"/>
              <a:t>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r>
              <a:rPr lang="en-GB" dirty="0"/>
              <a:t>Mazur, Eric Michael &amp; Tara K </a:t>
            </a:r>
            <a:r>
              <a:rPr lang="en-GB" dirty="0" err="1"/>
              <a:t>Koda</a:t>
            </a:r>
            <a:r>
              <a:rPr lang="en-GB" dirty="0"/>
              <a:t>, ‘The Happiest Place on Earth: Disney’s America and the Commodification of Religion’, in 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r>
              <a:rPr lang="en-GB" dirty="0" smtClean="0"/>
              <a:t>.</a:t>
            </a:r>
          </a:p>
          <a:p>
            <a:r>
              <a:rPr lang="en-GB" dirty="0" err="1" smtClean="0"/>
              <a:t>Ostwalt</a:t>
            </a:r>
            <a:r>
              <a:rPr lang="en-GB" dirty="0" smtClean="0"/>
              <a:t>, </a:t>
            </a:r>
            <a:r>
              <a:rPr lang="en-GB" dirty="0" err="1" smtClean="0"/>
              <a:t>Conran</a:t>
            </a:r>
            <a:r>
              <a:rPr lang="en-GB" dirty="0" smtClean="0"/>
              <a:t> ‘Apocalypse’ in </a:t>
            </a:r>
            <a:r>
              <a:rPr lang="en-GB" dirty="0"/>
              <a:t>Martin, Joel W and Conrad E </a:t>
            </a:r>
            <a:r>
              <a:rPr lang="en-GB" dirty="0" err="1"/>
              <a:t>Oswalt</a:t>
            </a:r>
            <a:r>
              <a:rPr lang="en-GB" dirty="0"/>
              <a:t> </a:t>
            </a:r>
            <a:r>
              <a:rPr lang="en-GB" dirty="0" err="1"/>
              <a:t>Jr</a:t>
            </a:r>
            <a:r>
              <a:rPr lang="en-GB" dirty="0"/>
              <a:t> </a:t>
            </a:r>
            <a:r>
              <a:rPr lang="en-GB" dirty="0" err="1"/>
              <a:t>eds</a:t>
            </a:r>
            <a:r>
              <a:rPr lang="en-GB" dirty="0"/>
              <a:t>, </a:t>
            </a:r>
            <a:r>
              <a:rPr lang="en-GB" i="1" dirty="0"/>
              <a:t>Screening the Sacred: Religion, Myth and Ideology in Popular American Film</a:t>
            </a:r>
            <a:r>
              <a:rPr lang="en-GB" dirty="0"/>
              <a:t>, Boulder, Colorado: Westview Press Inc. </a:t>
            </a:r>
            <a:r>
              <a:rPr lang="en-GB" dirty="0" smtClean="0"/>
              <a:t>2010.</a:t>
            </a:r>
            <a:endParaRPr lang="en-US" dirty="0"/>
          </a:p>
        </p:txBody>
      </p:sp>
    </p:spTree>
    <p:extLst>
      <p:ext uri="{BB962C8B-B14F-4D97-AF65-F5344CB8AC3E}">
        <p14:creationId xmlns:p14="http://schemas.microsoft.com/office/powerpoint/2010/main" val="1422478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Pixel">
      <a:dk1>
        <a:srgbClr val="103154"/>
      </a:dk1>
      <a:lt1>
        <a:srgbClr val="FFFFFF"/>
      </a:lt1>
      <a:dk2>
        <a:srgbClr val="00BFC3"/>
      </a:dk2>
      <a:lt2>
        <a:srgbClr val="0096FF"/>
      </a:lt2>
      <a:accent1>
        <a:srgbClr val="FF7F01"/>
      </a:accent1>
      <a:accent2>
        <a:srgbClr val="F1B015"/>
      </a:accent2>
      <a:accent3>
        <a:srgbClr val="FBEC85"/>
      </a:accent3>
      <a:accent4>
        <a:srgbClr val="D2C2F1"/>
      </a:accent4>
      <a:accent5>
        <a:srgbClr val="DA5AF4"/>
      </a:accent5>
      <a:accent6>
        <a:srgbClr val="9D09D1"/>
      </a:accent6>
      <a:hlink>
        <a:srgbClr val="1286C9"/>
      </a:hlink>
      <a:folHlink>
        <a:srgbClr val="A8C2E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1744</TotalTime>
  <Words>2305</Words>
  <Application>Microsoft Macintosh PowerPoint</Application>
  <PresentationFormat>On-screen Show (4:3)</PresentationFormat>
  <Paragraphs>115</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Sketchbook</vt:lpstr>
      <vt:lpstr>PowerPoint Presentation</vt:lpstr>
      <vt:lpstr>PowerPoint Presentation</vt:lpstr>
      <vt:lpstr>PowerPoint Presentation</vt:lpstr>
      <vt:lpstr>PowerPoint Presentation</vt:lpstr>
      <vt:lpstr>PowerPoint Presentation</vt:lpstr>
      <vt:lpstr>Wider interests in ETs and UFOs</vt:lpstr>
      <vt:lpstr>PowerPoint Presentation</vt:lpstr>
      <vt:lpstr>PowerPoint Presentation</vt:lpstr>
      <vt:lpstr>PowerPoint Presentation</vt:lpstr>
      <vt:lpstr>PowerPoint Presentation</vt:lpstr>
      <vt:lpstr>PowerPoint Presentation</vt:lpstr>
      <vt:lpstr>PowerPoint Presentation</vt:lpstr>
      <vt:lpstr>‘Authentic Fakes’ –  where religion meets popular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Matrix</vt:lpstr>
      <vt:lpstr>Apocalyptic Films</vt:lpstr>
      <vt:lpstr>PowerPoint Presentation</vt:lpstr>
      <vt:lpstr>PowerPoint Presentation</vt:lpstr>
      <vt:lpstr>Jediism</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Fake? Religion</dc:title>
  <dc:creator>Sarah</dc:creator>
  <cp:lastModifiedBy>Sarah</cp:lastModifiedBy>
  <cp:revision>28</cp:revision>
  <dcterms:created xsi:type="dcterms:W3CDTF">2015-04-22T20:58:45Z</dcterms:created>
  <dcterms:modified xsi:type="dcterms:W3CDTF">2018-03-15T09:51:24Z</dcterms:modified>
</cp:coreProperties>
</file>