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handoutMasterIdLst>
    <p:handoutMasterId r:id="rId16"/>
  </p:handoutMasterIdLst>
  <p:sldIdLst>
    <p:sldId id="256" r:id="rId5"/>
    <p:sldId id="283" r:id="rId6"/>
    <p:sldId id="284" r:id="rId7"/>
    <p:sldId id="285" r:id="rId8"/>
    <p:sldId id="286" r:id="rId9"/>
    <p:sldId id="287" r:id="rId10"/>
    <p:sldId id="288" r:id="rId11"/>
    <p:sldId id="292" r:id="rId12"/>
    <p:sldId id="289" r:id="rId13"/>
    <p:sldId id="290" r:id="rId14"/>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7" autoAdjust="0"/>
    <p:restoredTop sz="95033" autoAdjust="0"/>
  </p:normalViewPr>
  <p:slideViewPr>
    <p:cSldViewPr>
      <p:cViewPr>
        <p:scale>
          <a:sx n="74" d="100"/>
          <a:sy n="74" d="100"/>
        </p:scale>
        <p:origin x="932" y="5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896D3B2-BC23-7D88-DE96-CF97E6895B62}"/>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1B71CE56-C9BF-D8A2-EFF0-2EFB9E6B1648}"/>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418451E4-3CB9-4611-A0D5-A8314B0B26AC}" type="datetimeFigureOut">
              <a:rPr lang="en-GB"/>
              <a:pPr>
                <a:defRPr/>
              </a:pPr>
              <a:t>08/04/2026</a:t>
            </a:fld>
            <a:endParaRPr lang="en-GB"/>
          </a:p>
        </p:txBody>
      </p:sp>
      <p:sp>
        <p:nvSpPr>
          <p:cNvPr id="4" name="Footer Placeholder 3">
            <a:extLst>
              <a:ext uri="{FF2B5EF4-FFF2-40B4-BE49-F238E27FC236}">
                <a16:creationId xmlns:a16="http://schemas.microsoft.com/office/drawing/2014/main" id="{81E4FEF8-3837-9E08-948F-6719DA8E421A}"/>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5DEAA8A7-3586-E981-9C24-44D2AD98318D}"/>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C76DD040-9FC2-4BC7-B204-AA49EFAF4393}"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D4E4AC2-EF0B-9A4A-1501-39926B87772C}"/>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07D91CED-3EE7-67C1-2A86-144D8737EF51}"/>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ADD7E666-295A-455A-AE49-521A25AB0FD2}" type="datetimeFigureOut">
              <a:rPr lang="en-US"/>
              <a:pPr>
                <a:defRPr/>
              </a:pPr>
              <a:t>4/8/2026</a:t>
            </a:fld>
            <a:endParaRPr lang="en-US"/>
          </a:p>
        </p:txBody>
      </p:sp>
      <p:sp>
        <p:nvSpPr>
          <p:cNvPr id="4" name="Slide Image Placeholder 3">
            <a:extLst>
              <a:ext uri="{FF2B5EF4-FFF2-40B4-BE49-F238E27FC236}">
                <a16:creationId xmlns:a16="http://schemas.microsoft.com/office/drawing/2014/main" id="{C48087DD-3909-5CB3-66C2-81105BCCC7A1}"/>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DE3F5D9C-6080-A0B3-596D-C56B4BA2AB2E}"/>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5593D2A6-9753-4592-AE55-CB02BFE6F7B9}"/>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FC8B4026-91EF-053B-86A1-00634BE9A1E8}"/>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950140C0-B256-44A2-B92D-334720D3F6E2}"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75948DEB-AA0C-EA16-6A44-58D212A33BF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6C981561-73B7-A770-73C6-0714AF9C9D3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9E0D3E0A-A5F7-4C36-9D0A-B7CB09479ED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B085BF0D-2997-479B-A645-A540B45CCD95}"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A0BC6E90-EAE2-6507-5D8B-6142C525F84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777EC7EB-00D3-226F-A01A-2007A830990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CCA7031A-BC94-C7AD-8D0B-C020C99815C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0D78351C-D5CB-4966-AEF1-40AD9B7A3ED9}" type="slidenum">
              <a:rPr lang="en-US" altLang="en-US" smtClean="0">
                <a:latin typeface="Calibri" panose="020F0502020204030204" pitchFamily="34" charset="0"/>
              </a:rPr>
              <a:pPr fontAlgn="base">
                <a:spcBef>
                  <a:spcPct val="0"/>
                </a:spcBef>
                <a:spcAft>
                  <a:spcPct val="0"/>
                </a:spcAft>
              </a:pPr>
              <a:t>2</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2AB65E-9A32-164F-8F40-DF1837C1081E}"/>
              </a:ext>
            </a:extLst>
          </p:cNvPr>
          <p:cNvSpPr>
            <a:spLocks noGrp="1"/>
          </p:cNvSpPr>
          <p:nvPr>
            <p:ph type="dt" sz="half" idx="10"/>
          </p:nvPr>
        </p:nvSpPr>
        <p:spPr>
          <a:xfrm>
            <a:off x="395288" y="6524625"/>
            <a:ext cx="971550" cy="219075"/>
          </a:xfrm>
        </p:spPr>
        <p:txBody>
          <a:bodyPr/>
          <a:lstStyle>
            <a:lvl1pPr>
              <a:defRPr/>
            </a:lvl1pPr>
          </a:lstStyle>
          <a:p>
            <a:pPr>
              <a:defRPr/>
            </a:pPr>
            <a:fld id="{641861C5-131A-49FA-A04B-3AAA8ECC996E}" type="datetimeFigureOut">
              <a:rPr lang="en-GB"/>
              <a:pPr>
                <a:defRPr/>
              </a:pPr>
              <a:t>08/04/2026</a:t>
            </a:fld>
            <a:endParaRPr lang="en-GB"/>
          </a:p>
        </p:txBody>
      </p:sp>
      <p:sp>
        <p:nvSpPr>
          <p:cNvPr id="5" name="Footer Placeholder 4">
            <a:extLst>
              <a:ext uri="{FF2B5EF4-FFF2-40B4-BE49-F238E27FC236}">
                <a16:creationId xmlns:a16="http://schemas.microsoft.com/office/drawing/2014/main" id="{65430D6A-2391-124C-958A-DDA0800A20A9}"/>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DFF3831A-00F4-915F-4ABB-AF52ED78467B}"/>
              </a:ext>
            </a:extLst>
          </p:cNvPr>
          <p:cNvSpPr>
            <a:spLocks noGrp="1"/>
          </p:cNvSpPr>
          <p:nvPr>
            <p:ph type="sldNum" sz="quarter" idx="12"/>
          </p:nvPr>
        </p:nvSpPr>
        <p:spPr/>
        <p:txBody>
          <a:bodyPr/>
          <a:lstStyle>
            <a:lvl1pPr>
              <a:defRPr/>
            </a:lvl1pPr>
          </a:lstStyle>
          <a:p>
            <a:pPr>
              <a:defRPr/>
            </a:pPr>
            <a:fld id="{3C2E9CF3-6DDA-4D91-BBF0-7BD17D0F6830}" type="slidenum">
              <a:rPr lang="en-GB"/>
              <a:pPr>
                <a:defRPr/>
              </a:pPr>
              <a:t>‹#›</a:t>
            </a:fld>
            <a:endParaRPr lang="en-GB"/>
          </a:p>
        </p:txBody>
      </p:sp>
    </p:spTree>
    <p:extLst>
      <p:ext uri="{BB962C8B-B14F-4D97-AF65-F5344CB8AC3E}">
        <p14:creationId xmlns:p14="http://schemas.microsoft.com/office/powerpoint/2010/main" val="4032511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83333D-B840-3679-8C2D-CA45177770EA}"/>
              </a:ext>
            </a:extLst>
          </p:cNvPr>
          <p:cNvSpPr>
            <a:spLocks noGrp="1"/>
          </p:cNvSpPr>
          <p:nvPr>
            <p:ph type="dt" sz="half" idx="10"/>
          </p:nvPr>
        </p:nvSpPr>
        <p:spPr/>
        <p:txBody>
          <a:bodyPr/>
          <a:lstStyle>
            <a:lvl1pPr>
              <a:defRPr/>
            </a:lvl1pPr>
          </a:lstStyle>
          <a:p>
            <a:pPr>
              <a:defRPr/>
            </a:pPr>
            <a:fld id="{46D6EE71-84A9-4AED-AB18-C8CF2E8DB5A9}" type="datetimeFigureOut">
              <a:rPr lang="en-GB"/>
              <a:pPr>
                <a:defRPr/>
              </a:pPr>
              <a:t>08/04/2026</a:t>
            </a:fld>
            <a:endParaRPr lang="en-GB"/>
          </a:p>
        </p:txBody>
      </p:sp>
      <p:sp>
        <p:nvSpPr>
          <p:cNvPr id="5" name="Footer Placeholder 4">
            <a:extLst>
              <a:ext uri="{FF2B5EF4-FFF2-40B4-BE49-F238E27FC236}">
                <a16:creationId xmlns:a16="http://schemas.microsoft.com/office/drawing/2014/main" id="{ED1D3D1D-AE78-9C9E-7ECD-7CC236D8AE1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62A91CFA-0CC7-A60C-B13B-2B4B0491C69C}"/>
              </a:ext>
            </a:extLst>
          </p:cNvPr>
          <p:cNvSpPr>
            <a:spLocks noGrp="1"/>
          </p:cNvSpPr>
          <p:nvPr>
            <p:ph type="sldNum" sz="quarter" idx="12"/>
          </p:nvPr>
        </p:nvSpPr>
        <p:spPr/>
        <p:txBody>
          <a:bodyPr/>
          <a:lstStyle>
            <a:lvl1pPr>
              <a:defRPr/>
            </a:lvl1pPr>
          </a:lstStyle>
          <a:p>
            <a:pPr>
              <a:defRPr/>
            </a:pPr>
            <a:fld id="{BA01CEB8-3F0A-42BC-AC91-80FB43F1F36A}" type="slidenum">
              <a:rPr lang="en-GB"/>
              <a:pPr>
                <a:defRPr/>
              </a:pPr>
              <a:t>‹#›</a:t>
            </a:fld>
            <a:endParaRPr lang="en-GB"/>
          </a:p>
        </p:txBody>
      </p:sp>
    </p:spTree>
    <p:extLst>
      <p:ext uri="{BB962C8B-B14F-4D97-AF65-F5344CB8AC3E}">
        <p14:creationId xmlns:p14="http://schemas.microsoft.com/office/powerpoint/2010/main" val="1460873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E49DA40-AE19-CB02-C876-2C42199F0E42}"/>
              </a:ext>
            </a:extLst>
          </p:cNvPr>
          <p:cNvSpPr>
            <a:spLocks noGrp="1"/>
          </p:cNvSpPr>
          <p:nvPr>
            <p:ph type="dt" sz="half" idx="10"/>
          </p:nvPr>
        </p:nvSpPr>
        <p:spPr/>
        <p:txBody>
          <a:bodyPr/>
          <a:lstStyle>
            <a:lvl1pPr>
              <a:defRPr/>
            </a:lvl1pPr>
          </a:lstStyle>
          <a:p>
            <a:pPr>
              <a:defRPr/>
            </a:pPr>
            <a:fld id="{10FDB54B-CD9B-4A6D-9DD9-66A1D2B2C6E2}" type="datetimeFigureOut">
              <a:rPr lang="en-GB"/>
              <a:pPr>
                <a:defRPr/>
              </a:pPr>
              <a:t>08/04/2026</a:t>
            </a:fld>
            <a:endParaRPr lang="en-GB" dirty="0"/>
          </a:p>
        </p:txBody>
      </p:sp>
      <p:sp>
        <p:nvSpPr>
          <p:cNvPr id="5" name="Slide Number Placeholder 5">
            <a:extLst>
              <a:ext uri="{FF2B5EF4-FFF2-40B4-BE49-F238E27FC236}">
                <a16:creationId xmlns:a16="http://schemas.microsoft.com/office/drawing/2014/main" id="{4D041605-803F-343A-943E-6BC16D5652CD}"/>
              </a:ext>
            </a:extLst>
          </p:cNvPr>
          <p:cNvSpPr>
            <a:spLocks noGrp="1"/>
          </p:cNvSpPr>
          <p:nvPr>
            <p:ph type="sldNum" sz="quarter" idx="11"/>
          </p:nvPr>
        </p:nvSpPr>
        <p:spPr/>
        <p:txBody>
          <a:bodyPr/>
          <a:lstStyle>
            <a:lvl1pPr>
              <a:defRPr/>
            </a:lvl1pPr>
          </a:lstStyle>
          <a:p>
            <a:pPr>
              <a:defRPr/>
            </a:pPr>
            <a:fld id="{90289AB1-6A54-4EAD-AC7E-D95489CD42D4}" type="slidenum">
              <a:rPr lang="en-GB"/>
              <a:pPr>
                <a:defRPr/>
              </a:pPr>
              <a:t>‹#›</a:t>
            </a:fld>
            <a:endParaRPr lang="en-GB" dirty="0"/>
          </a:p>
        </p:txBody>
      </p:sp>
    </p:spTree>
    <p:extLst>
      <p:ext uri="{BB962C8B-B14F-4D97-AF65-F5344CB8AC3E}">
        <p14:creationId xmlns:p14="http://schemas.microsoft.com/office/powerpoint/2010/main" val="357769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90F5207-64DC-1722-DBB1-E7BD0694FB93}"/>
              </a:ext>
            </a:extLst>
          </p:cNvPr>
          <p:cNvSpPr>
            <a:spLocks noGrp="1"/>
          </p:cNvSpPr>
          <p:nvPr>
            <p:ph type="dt" sz="half" idx="10"/>
          </p:nvPr>
        </p:nvSpPr>
        <p:spPr/>
        <p:txBody>
          <a:bodyPr/>
          <a:lstStyle>
            <a:lvl1pPr>
              <a:defRPr/>
            </a:lvl1pPr>
          </a:lstStyle>
          <a:p>
            <a:pPr>
              <a:defRPr/>
            </a:pPr>
            <a:fld id="{4017C37C-A5E5-4DCD-BA10-D423C9349149}" type="datetimeFigureOut">
              <a:rPr lang="en-GB"/>
              <a:pPr>
                <a:defRPr/>
              </a:pPr>
              <a:t>08/04/2026</a:t>
            </a:fld>
            <a:endParaRPr lang="en-GB" dirty="0"/>
          </a:p>
        </p:txBody>
      </p:sp>
      <p:sp>
        <p:nvSpPr>
          <p:cNvPr id="6" name="Slide Number Placeholder 5">
            <a:extLst>
              <a:ext uri="{FF2B5EF4-FFF2-40B4-BE49-F238E27FC236}">
                <a16:creationId xmlns:a16="http://schemas.microsoft.com/office/drawing/2014/main" id="{1D30752F-7068-1230-077E-28C04C573893}"/>
              </a:ext>
            </a:extLst>
          </p:cNvPr>
          <p:cNvSpPr>
            <a:spLocks noGrp="1"/>
          </p:cNvSpPr>
          <p:nvPr>
            <p:ph type="sldNum" sz="quarter" idx="11"/>
          </p:nvPr>
        </p:nvSpPr>
        <p:spPr/>
        <p:txBody>
          <a:bodyPr/>
          <a:lstStyle>
            <a:lvl1pPr>
              <a:defRPr/>
            </a:lvl1pPr>
          </a:lstStyle>
          <a:p>
            <a:pPr>
              <a:defRPr/>
            </a:pPr>
            <a:fld id="{1C585F09-AD5F-4E9D-B438-B848D6D51265}" type="slidenum">
              <a:rPr lang="en-GB"/>
              <a:pPr>
                <a:defRPr/>
              </a:pPr>
              <a:t>‹#›</a:t>
            </a:fld>
            <a:endParaRPr lang="en-GB" dirty="0"/>
          </a:p>
        </p:txBody>
      </p:sp>
    </p:spTree>
    <p:extLst>
      <p:ext uri="{BB962C8B-B14F-4D97-AF65-F5344CB8AC3E}">
        <p14:creationId xmlns:p14="http://schemas.microsoft.com/office/powerpoint/2010/main" val="432907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4492154-C5B8-DFE8-2861-6FA600E12A58}"/>
              </a:ext>
            </a:extLst>
          </p:cNvPr>
          <p:cNvSpPr>
            <a:spLocks noGrp="1"/>
          </p:cNvSpPr>
          <p:nvPr>
            <p:ph type="dt" sz="half" idx="10"/>
          </p:nvPr>
        </p:nvSpPr>
        <p:spPr/>
        <p:txBody>
          <a:bodyPr/>
          <a:lstStyle>
            <a:lvl1pPr>
              <a:defRPr/>
            </a:lvl1pPr>
          </a:lstStyle>
          <a:p>
            <a:pPr>
              <a:defRPr/>
            </a:pPr>
            <a:fld id="{B6FDAD7E-8F5C-490A-9455-E7E6ABB059BF}" type="datetimeFigureOut">
              <a:rPr lang="en-GB"/>
              <a:pPr>
                <a:defRPr/>
              </a:pPr>
              <a:t>08/04/2026</a:t>
            </a:fld>
            <a:endParaRPr lang="en-GB" dirty="0"/>
          </a:p>
        </p:txBody>
      </p:sp>
      <p:sp>
        <p:nvSpPr>
          <p:cNvPr id="8" name="Slide Number Placeholder 5">
            <a:extLst>
              <a:ext uri="{FF2B5EF4-FFF2-40B4-BE49-F238E27FC236}">
                <a16:creationId xmlns:a16="http://schemas.microsoft.com/office/drawing/2014/main" id="{62E55414-377A-D383-537A-CE1DFEF5BB35}"/>
              </a:ext>
            </a:extLst>
          </p:cNvPr>
          <p:cNvSpPr>
            <a:spLocks noGrp="1"/>
          </p:cNvSpPr>
          <p:nvPr>
            <p:ph type="sldNum" sz="quarter" idx="11"/>
          </p:nvPr>
        </p:nvSpPr>
        <p:spPr/>
        <p:txBody>
          <a:bodyPr/>
          <a:lstStyle>
            <a:lvl1pPr>
              <a:defRPr/>
            </a:lvl1pPr>
          </a:lstStyle>
          <a:p>
            <a:pPr>
              <a:defRPr/>
            </a:pPr>
            <a:fld id="{FF6527DA-D276-491B-B243-0136AC048906}" type="slidenum">
              <a:rPr lang="en-GB"/>
              <a:pPr>
                <a:defRPr/>
              </a:pPr>
              <a:t>‹#›</a:t>
            </a:fld>
            <a:endParaRPr lang="en-GB" dirty="0"/>
          </a:p>
        </p:txBody>
      </p:sp>
    </p:spTree>
    <p:extLst>
      <p:ext uri="{BB962C8B-B14F-4D97-AF65-F5344CB8AC3E}">
        <p14:creationId xmlns:p14="http://schemas.microsoft.com/office/powerpoint/2010/main" val="30160680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F301371-E658-6E4C-C53C-597D7E1113B4}"/>
              </a:ext>
            </a:extLst>
          </p:cNvPr>
          <p:cNvSpPr>
            <a:spLocks noGrp="1"/>
          </p:cNvSpPr>
          <p:nvPr>
            <p:ph type="dt" sz="half" idx="10"/>
          </p:nvPr>
        </p:nvSpPr>
        <p:spPr/>
        <p:txBody>
          <a:bodyPr/>
          <a:lstStyle>
            <a:lvl1pPr>
              <a:defRPr/>
            </a:lvl1pPr>
          </a:lstStyle>
          <a:p>
            <a:pPr>
              <a:defRPr/>
            </a:pPr>
            <a:fld id="{40FB4187-97E7-4E57-89FF-3D021851E335}" type="datetimeFigureOut">
              <a:rPr lang="en-GB"/>
              <a:pPr>
                <a:defRPr/>
              </a:pPr>
              <a:t>08/04/2026</a:t>
            </a:fld>
            <a:endParaRPr lang="en-GB" dirty="0"/>
          </a:p>
        </p:txBody>
      </p:sp>
      <p:sp>
        <p:nvSpPr>
          <p:cNvPr id="4" name="Slide Number Placeholder 5">
            <a:extLst>
              <a:ext uri="{FF2B5EF4-FFF2-40B4-BE49-F238E27FC236}">
                <a16:creationId xmlns:a16="http://schemas.microsoft.com/office/drawing/2014/main" id="{C6EA0F5A-1DB6-48BE-DFB4-0DF70E63C925}"/>
              </a:ext>
            </a:extLst>
          </p:cNvPr>
          <p:cNvSpPr>
            <a:spLocks noGrp="1"/>
          </p:cNvSpPr>
          <p:nvPr>
            <p:ph type="sldNum" sz="quarter" idx="11"/>
          </p:nvPr>
        </p:nvSpPr>
        <p:spPr/>
        <p:txBody>
          <a:bodyPr/>
          <a:lstStyle>
            <a:lvl1pPr>
              <a:defRPr/>
            </a:lvl1pPr>
          </a:lstStyle>
          <a:p>
            <a:pPr>
              <a:defRPr/>
            </a:pPr>
            <a:fld id="{1C129751-EB4F-442A-A244-AFFEA0DE8DD9}" type="slidenum">
              <a:rPr lang="en-GB"/>
              <a:pPr>
                <a:defRPr/>
              </a:pPr>
              <a:t>‹#›</a:t>
            </a:fld>
            <a:endParaRPr lang="en-GB" dirty="0"/>
          </a:p>
        </p:txBody>
      </p:sp>
    </p:spTree>
    <p:extLst>
      <p:ext uri="{BB962C8B-B14F-4D97-AF65-F5344CB8AC3E}">
        <p14:creationId xmlns:p14="http://schemas.microsoft.com/office/powerpoint/2010/main" val="3764669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6C29E80-2023-3295-A683-4DB7E275E734}"/>
              </a:ext>
            </a:extLst>
          </p:cNvPr>
          <p:cNvSpPr>
            <a:spLocks noGrp="1"/>
          </p:cNvSpPr>
          <p:nvPr>
            <p:ph type="dt" sz="half" idx="10"/>
          </p:nvPr>
        </p:nvSpPr>
        <p:spPr/>
        <p:txBody>
          <a:bodyPr/>
          <a:lstStyle>
            <a:lvl1pPr>
              <a:defRPr/>
            </a:lvl1pPr>
          </a:lstStyle>
          <a:p>
            <a:pPr>
              <a:defRPr/>
            </a:pPr>
            <a:fld id="{F3EF6A8B-DECD-436A-893B-1CA909C0479D}" type="datetimeFigureOut">
              <a:rPr lang="en-GB"/>
              <a:pPr>
                <a:defRPr/>
              </a:pPr>
              <a:t>08/04/2026</a:t>
            </a:fld>
            <a:endParaRPr lang="en-GB" dirty="0"/>
          </a:p>
        </p:txBody>
      </p:sp>
      <p:sp>
        <p:nvSpPr>
          <p:cNvPr id="3" name="Slide Number Placeholder 5">
            <a:extLst>
              <a:ext uri="{FF2B5EF4-FFF2-40B4-BE49-F238E27FC236}">
                <a16:creationId xmlns:a16="http://schemas.microsoft.com/office/drawing/2014/main" id="{B8A629E8-A74B-D581-BB4D-A7D68575DEE6}"/>
              </a:ext>
            </a:extLst>
          </p:cNvPr>
          <p:cNvSpPr>
            <a:spLocks noGrp="1"/>
          </p:cNvSpPr>
          <p:nvPr>
            <p:ph type="sldNum" sz="quarter" idx="11"/>
          </p:nvPr>
        </p:nvSpPr>
        <p:spPr/>
        <p:txBody>
          <a:bodyPr/>
          <a:lstStyle>
            <a:lvl1pPr>
              <a:defRPr/>
            </a:lvl1pPr>
          </a:lstStyle>
          <a:p>
            <a:pPr>
              <a:defRPr/>
            </a:pPr>
            <a:fld id="{FF703BFE-4C61-45C8-8E40-28A4F82F05D8}" type="slidenum">
              <a:rPr lang="en-GB"/>
              <a:pPr>
                <a:defRPr/>
              </a:pPr>
              <a:t>‹#›</a:t>
            </a:fld>
            <a:endParaRPr lang="en-GB" dirty="0"/>
          </a:p>
        </p:txBody>
      </p:sp>
    </p:spTree>
    <p:extLst>
      <p:ext uri="{BB962C8B-B14F-4D97-AF65-F5344CB8AC3E}">
        <p14:creationId xmlns:p14="http://schemas.microsoft.com/office/powerpoint/2010/main" val="1316211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42D72FE-9084-DB92-6A1B-AFDC21AE2709}"/>
              </a:ext>
            </a:extLst>
          </p:cNvPr>
          <p:cNvSpPr>
            <a:spLocks noGrp="1"/>
          </p:cNvSpPr>
          <p:nvPr>
            <p:ph type="dt" sz="half" idx="10"/>
          </p:nvPr>
        </p:nvSpPr>
        <p:spPr/>
        <p:txBody>
          <a:bodyPr/>
          <a:lstStyle>
            <a:lvl1pPr>
              <a:defRPr/>
            </a:lvl1pPr>
          </a:lstStyle>
          <a:p>
            <a:pPr>
              <a:defRPr/>
            </a:pPr>
            <a:fld id="{A3F9EA42-52D6-4B55-8A2F-D986441B82CE}" type="datetimeFigureOut">
              <a:rPr lang="en-GB"/>
              <a:pPr>
                <a:defRPr/>
              </a:pPr>
              <a:t>08/04/2026</a:t>
            </a:fld>
            <a:endParaRPr lang="en-GB" dirty="0"/>
          </a:p>
        </p:txBody>
      </p:sp>
      <p:sp>
        <p:nvSpPr>
          <p:cNvPr id="6" name="Slide Number Placeholder 5">
            <a:extLst>
              <a:ext uri="{FF2B5EF4-FFF2-40B4-BE49-F238E27FC236}">
                <a16:creationId xmlns:a16="http://schemas.microsoft.com/office/drawing/2014/main" id="{C0DBE59B-02CC-82D5-427B-492711482586}"/>
              </a:ext>
            </a:extLst>
          </p:cNvPr>
          <p:cNvSpPr>
            <a:spLocks noGrp="1"/>
          </p:cNvSpPr>
          <p:nvPr>
            <p:ph type="sldNum" sz="quarter" idx="11"/>
          </p:nvPr>
        </p:nvSpPr>
        <p:spPr/>
        <p:txBody>
          <a:bodyPr/>
          <a:lstStyle>
            <a:lvl1pPr>
              <a:defRPr/>
            </a:lvl1pPr>
          </a:lstStyle>
          <a:p>
            <a:pPr>
              <a:defRPr/>
            </a:pPr>
            <a:fld id="{4C495D34-3FEC-4FA7-BCA6-5BAD19389435}" type="slidenum">
              <a:rPr lang="en-GB"/>
              <a:pPr>
                <a:defRPr/>
              </a:pPr>
              <a:t>‹#›</a:t>
            </a:fld>
            <a:endParaRPr lang="en-GB" dirty="0"/>
          </a:p>
        </p:txBody>
      </p:sp>
    </p:spTree>
    <p:extLst>
      <p:ext uri="{BB962C8B-B14F-4D97-AF65-F5344CB8AC3E}">
        <p14:creationId xmlns:p14="http://schemas.microsoft.com/office/powerpoint/2010/main" val="1871971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A9FEFB18-D091-9D0D-71D9-33522E1B23A0}"/>
              </a:ext>
            </a:extLst>
          </p:cNvPr>
          <p:cNvSpPr>
            <a:spLocks noGrp="1"/>
          </p:cNvSpPr>
          <p:nvPr>
            <p:ph type="dt" sz="half" idx="10"/>
          </p:nvPr>
        </p:nvSpPr>
        <p:spPr/>
        <p:txBody>
          <a:bodyPr/>
          <a:lstStyle>
            <a:lvl1pPr>
              <a:defRPr/>
            </a:lvl1pPr>
          </a:lstStyle>
          <a:p>
            <a:pPr>
              <a:defRPr/>
            </a:pPr>
            <a:fld id="{1C3D6CDC-8E7B-41FF-8939-03A517CDCFC4}" type="datetimeFigureOut">
              <a:rPr lang="en-GB"/>
              <a:pPr>
                <a:defRPr/>
              </a:pPr>
              <a:t>08/04/2026</a:t>
            </a:fld>
            <a:endParaRPr lang="en-GB" dirty="0"/>
          </a:p>
        </p:txBody>
      </p:sp>
      <p:sp>
        <p:nvSpPr>
          <p:cNvPr id="6" name="Slide Number Placeholder 5">
            <a:extLst>
              <a:ext uri="{FF2B5EF4-FFF2-40B4-BE49-F238E27FC236}">
                <a16:creationId xmlns:a16="http://schemas.microsoft.com/office/drawing/2014/main" id="{323426D5-C24D-C42B-7C69-82384FD1D04D}"/>
              </a:ext>
            </a:extLst>
          </p:cNvPr>
          <p:cNvSpPr>
            <a:spLocks noGrp="1"/>
          </p:cNvSpPr>
          <p:nvPr>
            <p:ph type="sldNum" sz="quarter" idx="11"/>
          </p:nvPr>
        </p:nvSpPr>
        <p:spPr/>
        <p:txBody>
          <a:bodyPr/>
          <a:lstStyle>
            <a:lvl1pPr>
              <a:defRPr/>
            </a:lvl1pPr>
          </a:lstStyle>
          <a:p>
            <a:pPr>
              <a:defRPr/>
            </a:pPr>
            <a:fld id="{C24A7C5C-959B-4714-AE5B-F7A885DD3F5C}" type="slidenum">
              <a:rPr lang="en-GB"/>
              <a:pPr>
                <a:defRPr/>
              </a:pPr>
              <a:t>‹#›</a:t>
            </a:fld>
            <a:endParaRPr lang="en-GB" dirty="0"/>
          </a:p>
        </p:txBody>
      </p:sp>
    </p:spTree>
    <p:extLst>
      <p:ext uri="{BB962C8B-B14F-4D97-AF65-F5344CB8AC3E}">
        <p14:creationId xmlns:p14="http://schemas.microsoft.com/office/powerpoint/2010/main" val="1806442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1B666B-45DE-623E-B1ED-0D6960497D43}"/>
              </a:ext>
            </a:extLst>
          </p:cNvPr>
          <p:cNvSpPr>
            <a:spLocks noGrp="1"/>
          </p:cNvSpPr>
          <p:nvPr>
            <p:ph type="dt" sz="half" idx="10"/>
          </p:nvPr>
        </p:nvSpPr>
        <p:spPr/>
        <p:txBody>
          <a:bodyPr/>
          <a:lstStyle>
            <a:lvl1pPr>
              <a:defRPr/>
            </a:lvl1pPr>
          </a:lstStyle>
          <a:p>
            <a:pPr>
              <a:defRPr/>
            </a:pPr>
            <a:fld id="{F9B8431A-BB6E-4CCD-8BDC-AE8E2A17DBF8}" type="datetimeFigureOut">
              <a:rPr lang="en-GB"/>
              <a:pPr>
                <a:defRPr/>
              </a:pPr>
              <a:t>08/04/2026</a:t>
            </a:fld>
            <a:endParaRPr lang="en-GB" dirty="0"/>
          </a:p>
        </p:txBody>
      </p:sp>
      <p:sp>
        <p:nvSpPr>
          <p:cNvPr id="5" name="Slide Number Placeholder 5">
            <a:extLst>
              <a:ext uri="{FF2B5EF4-FFF2-40B4-BE49-F238E27FC236}">
                <a16:creationId xmlns:a16="http://schemas.microsoft.com/office/drawing/2014/main" id="{7EE9D6C3-2E53-A317-FC76-D40C9F045B62}"/>
              </a:ext>
            </a:extLst>
          </p:cNvPr>
          <p:cNvSpPr>
            <a:spLocks noGrp="1"/>
          </p:cNvSpPr>
          <p:nvPr>
            <p:ph type="sldNum" sz="quarter" idx="11"/>
          </p:nvPr>
        </p:nvSpPr>
        <p:spPr/>
        <p:txBody>
          <a:bodyPr/>
          <a:lstStyle>
            <a:lvl1pPr>
              <a:defRPr/>
            </a:lvl1pPr>
          </a:lstStyle>
          <a:p>
            <a:pPr>
              <a:defRPr/>
            </a:pPr>
            <a:fld id="{D2DE1C1C-1DB6-48BB-8EC0-29CDD8AE9ED3}" type="slidenum">
              <a:rPr lang="en-GB"/>
              <a:pPr>
                <a:defRPr/>
              </a:pPr>
              <a:t>‹#›</a:t>
            </a:fld>
            <a:endParaRPr lang="en-GB" dirty="0"/>
          </a:p>
        </p:txBody>
      </p:sp>
    </p:spTree>
    <p:extLst>
      <p:ext uri="{BB962C8B-B14F-4D97-AF65-F5344CB8AC3E}">
        <p14:creationId xmlns:p14="http://schemas.microsoft.com/office/powerpoint/2010/main" val="796560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50CD03-6912-324E-8774-5978BF790C05}"/>
              </a:ext>
            </a:extLst>
          </p:cNvPr>
          <p:cNvSpPr>
            <a:spLocks noGrp="1"/>
          </p:cNvSpPr>
          <p:nvPr>
            <p:ph type="dt" sz="half" idx="10"/>
          </p:nvPr>
        </p:nvSpPr>
        <p:spPr/>
        <p:txBody>
          <a:bodyPr/>
          <a:lstStyle>
            <a:lvl1pPr>
              <a:defRPr/>
            </a:lvl1pPr>
          </a:lstStyle>
          <a:p>
            <a:pPr>
              <a:defRPr/>
            </a:pPr>
            <a:fld id="{F09606A9-71DD-44E2-BC10-D3183D947819}" type="datetimeFigureOut">
              <a:rPr lang="en-GB"/>
              <a:pPr>
                <a:defRPr/>
              </a:pPr>
              <a:t>08/04/2026</a:t>
            </a:fld>
            <a:endParaRPr lang="en-GB" dirty="0"/>
          </a:p>
        </p:txBody>
      </p:sp>
      <p:sp>
        <p:nvSpPr>
          <p:cNvPr id="5" name="Slide Number Placeholder 5">
            <a:extLst>
              <a:ext uri="{FF2B5EF4-FFF2-40B4-BE49-F238E27FC236}">
                <a16:creationId xmlns:a16="http://schemas.microsoft.com/office/drawing/2014/main" id="{B472C329-159B-567F-F3D5-9633821F120D}"/>
              </a:ext>
            </a:extLst>
          </p:cNvPr>
          <p:cNvSpPr>
            <a:spLocks noGrp="1"/>
          </p:cNvSpPr>
          <p:nvPr>
            <p:ph type="sldNum" sz="quarter" idx="11"/>
          </p:nvPr>
        </p:nvSpPr>
        <p:spPr/>
        <p:txBody>
          <a:bodyPr/>
          <a:lstStyle>
            <a:lvl1pPr>
              <a:defRPr/>
            </a:lvl1pPr>
          </a:lstStyle>
          <a:p>
            <a:pPr>
              <a:defRPr/>
            </a:pPr>
            <a:fld id="{7683D9E3-AE1D-4DE0-9044-58B509AADB5A}" type="slidenum">
              <a:rPr lang="en-GB"/>
              <a:pPr>
                <a:defRPr/>
              </a:pPr>
              <a:t>‹#›</a:t>
            </a:fld>
            <a:endParaRPr lang="en-GB" dirty="0"/>
          </a:p>
        </p:txBody>
      </p:sp>
    </p:spTree>
    <p:extLst>
      <p:ext uri="{BB962C8B-B14F-4D97-AF65-F5344CB8AC3E}">
        <p14:creationId xmlns:p14="http://schemas.microsoft.com/office/powerpoint/2010/main" val="246633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AA6A37F-09D6-31C6-0FFC-41ED174B3DE0}"/>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D185F03-4B89-BE58-F315-2E4374E21FF0}"/>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F19D7A6-792D-A2F9-A0B7-9D2DF0FABFF7}"/>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8E2C204B-F5E3-4B16-8882-20B7D39F006B}" type="datetimeFigureOut">
              <a:rPr lang="en-GB"/>
              <a:pPr>
                <a:defRPr/>
              </a:pPr>
              <a:t>08/04/2026</a:t>
            </a:fld>
            <a:endParaRPr lang="en-GB" dirty="0"/>
          </a:p>
        </p:txBody>
      </p:sp>
      <p:sp>
        <p:nvSpPr>
          <p:cNvPr id="6" name="Slide Number Placeholder 5">
            <a:extLst>
              <a:ext uri="{FF2B5EF4-FFF2-40B4-BE49-F238E27FC236}">
                <a16:creationId xmlns:a16="http://schemas.microsoft.com/office/drawing/2014/main" id="{45EFF1D5-0182-488F-1AD1-5A5BD6761953}"/>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08C97395-3D71-4406-8F64-7AAC6FE97D36}"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youtube.com/watch?v=1PPESDj88_o"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EA486E8-6460-E430-3610-DDF503B00968}"/>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E8108A31-870A-C321-17FF-8952FA6247AB}"/>
              </a:ext>
            </a:extLst>
          </p:cNvPr>
          <p:cNvSpPr>
            <a:spLocks noGrp="1"/>
          </p:cNvSpPr>
          <p:nvPr>
            <p:ph type="ctrTitle"/>
          </p:nvPr>
        </p:nvSpPr>
        <p:spPr>
          <a:xfrm>
            <a:off x="611188" y="1304925"/>
            <a:ext cx="8353425" cy="4248150"/>
          </a:xfrm>
        </p:spPr>
        <p:txBody>
          <a:bodyPr rtlCol="0">
            <a:normAutofit fontScale="90000"/>
          </a:bodyPr>
          <a:lstStyle/>
          <a:p>
            <a:pPr eaLnBrk="1" fontAlgn="auto" hangingPunct="1">
              <a:spcAft>
                <a:spcPts val="0"/>
              </a:spcAft>
              <a:defRPr/>
            </a:pPr>
            <a:r>
              <a:rPr lang="en-GB" sz="4000" b="1" dirty="0">
                <a:solidFill>
                  <a:schemeClr val="accent2">
                    <a:lumMod val="20000"/>
                    <a:lumOff val="80000"/>
                  </a:schemeClr>
                </a:solidFill>
              </a:rPr>
              <a:t>Digital Transformation in the Health and Care Professions (BMHP6026)</a:t>
            </a:r>
            <a:br>
              <a:rPr lang="en-GB" sz="3200" b="1" dirty="0">
                <a:solidFill>
                  <a:schemeClr val="accent2">
                    <a:lumMod val="20000"/>
                    <a:lumOff val="80000"/>
                  </a:schemeClr>
                </a:solidFill>
              </a:rPr>
            </a:br>
            <a:r>
              <a:rPr lang="en-GB" sz="3200" b="1" dirty="0">
                <a:solidFill>
                  <a:schemeClr val="accent2">
                    <a:lumMod val="20000"/>
                    <a:lumOff val="80000"/>
                  </a:schemeClr>
                </a:solidFill>
              </a:rPr>
              <a:t>Component 2 Assessment </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chemeClr val="accent2">
                    <a:lumMod val="20000"/>
                    <a:lumOff val="80000"/>
                  </a:schemeClr>
                </a:solidFill>
              </a:rPr>
              <a:t>Student name: Joice Rumila Dos Reis Gomes Pina </a:t>
            </a:r>
            <a:br>
              <a:rPr lang="en-GB" sz="3200" b="1" dirty="0">
                <a:solidFill>
                  <a:schemeClr val="accent2">
                    <a:lumMod val="20000"/>
                    <a:lumOff val="80000"/>
                  </a:schemeClr>
                </a:solidFill>
              </a:rPr>
            </a:br>
            <a:r>
              <a:rPr lang="en-GB" sz="3200" b="1" dirty="0">
                <a:solidFill>
                  <a:schemeClr val="accent2">
                    <a:lumMod val="20000"/>
                    <a:lumOff val="80000"/>
                  </a:schemeClr>
                </a:solidFill>
              </a:rPr>
              <a:t>Student ID: 2312503</a:t>
            </a:r>
            <a:endParaRPr lang="en-GB" altLang="en-US" sz="22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5D82BD2-E9E1-9ABB-81DD-9EF6555EC603}"/>
              </a:ext>
            </a:extLst>
          </p:cNvPr>
          <p:cNvSpPr>
            <a:spLocks noGrp="1" noChangeArrowheads="1"/>
          </p:cNvSpPr>
          <p:nvPr>
            <p:ph type="title"/>
          </p:nvPr>
        </p:nvSpPr>
        <p:spPr/>
        <p:txBody>
          <a:bodyPr/>
          <a:lstStyle/>
          <a:p>
            <a:pPr eaLnBrk="1" hangingPunct="1"/>
            <a:r>
              <a:rPr lang="en-GB" altLang="en-US" b="1"/>
              <a:t>Introduction</a:t>
            </a:r>
          </a:p>
        </p:txBody>
      </p:sp>
      <p:sp>
        <p:nvSpPr>
          <p:cNvPr id="9219" name="Content Placeholder 2">
            <a:extLst>
              <a:ext uri="{FF2B5EF4-FFF2-40B4-BE49-F238E27FC236}">
                <a16:creationId xmlns:a16="http://schemas.microsoft.com/office/drawing/2014/main" id="{E61ACA8F-45A4-B0AD-C5DD-134DBC1F1048}"/>
              </a:ext>
            </a:extLst>
          </p:cNvPr>
          <p:cNvSpPr>
            <a:spLocks noGrp="1" noChangeArrowheads="1"/>
          </p:cNvSpPr>
          <p:nvPr>
            <p:ph idx="1"/>
          </p:nvPr>
        </p:nvSpPr>
        <p:spPr>
          <a:xfrm>
            <a:off x="457200" y="1268413"/>
            <a:ext cx="8507413" cy="4248150"/>
          </a:xfrm>
        </p:spPr>
        <p:txBody>
          <a:bodyPr/>
          <a:lstStyle/>
          <a:p>
            <a:pPr eaLnBrk="1" hangingPunct="1"/>
            <a:r>
              <a:rPr lang="en-GB" altLang="en-US" sz="1600" dirty="0">
                <a:latin typeface="Arial" panose="020B0604020202020204" pitchFamily="34" charset="0"/>
                <a:cs typeface="Arial" panose="020B0604020202020204" pitchFamily="34" charset="0"/>
              </a:rPr>
              <a:t>Genomics and precision medicine platforms one of the most transformative technological innovations in modern healthcare. These technologies use detailed genetic information, combined with clinical data, to understand how individual differences in DNA influence health, disease risk, and treatment response. By analysing whole genomes, gene variants, and molecular biomarkers, genomics enables practitioners to move beyond a “one-size-fits-all” model of care towards highly personalised interventions tailored to each person’s biological profile. </a:t>
            </a:r>
          </a:p>
          <a:p>
            <a:pPr marL="0" indent="0" eaLnBrk="1" hangingPunct="1">
              <a:buNone/>
            </a:pPr>
            <a:endParaRPr lang="en-GB" altLang="en-US" dirty="0"/>
          </a:p>
        </p:txBody>
      </p:sp>
      <p:pic>
        <p:nvPicPr>
          <p:cNvPr id="3" name="Picture 2">
            <a:extLst>
              <a:ext uri="{FF2B5EF4-FFF2-40B4-BE49-F238E27FC236}">
                <a16:creationId xmlns:a16="http://schemas.microsoft.com/office/drawing/2014/main" id="{13A301AB-4D9D-8882-8D7F-CFF7AAA501BF}"/>
              </a:ext>
            </a:extLst>
          </p:cNvPr>
          <p:cNvPicPr>
            <a:picLocks noChangeAspect="1"/>
          </p:cNvPicPr>
          <p:nvPr/>
        </p:nvPicPr>
        <p:blipFill>
          <a:blip r:embed="rId3"/>
          <a:stretch>
            <a:fillRect/>
          </a:stretch>
        </p:blipFill>
        <p:spPr>
          <a:xfrm>
            <a:off x="3143250" y="3140968"/>
            <a:ext cx="2857500" cy="2143125"/>
          </a:xfrm>
          <a:prstGeom prst="rect">
            <a:avLst/>
          </a:prstGeom>
        </p:spPr>
      </p:pic>
      <p:sp>
        <p:nvSpPr>
          <p:cNvPr id="4" name="TextBox 3">
            <a:extLst>
              <a:ext uri="{FF2B5EF4-FFF2-40B4-BE49-F238E27FC236}">
                <a16:creationId xmlns:a16="http://schemas.microsoft.com/office/drawing/2014/main" id="{32059EE8-1115-56F4-AEB7-459CFDD9AC4C}"/>
              </a:ext>
            </a:extLst>
          </p:cNvPr>
          <p:cNvSpPr txBox="1"/>
          <p:nvPr/>
        </p:nvSpPr>
        <p:spPr>
          <a:xfrm>
            <a:off x="251520" y="5356101"/>
            <a:ext cx="7200800" cy="377155"/>
          </a:xfrm>
          <a:prstGeom prst="rect">
            <a:avLst/>
          </a:prstGeom>
          <a:noFill/>
        </p:spPr>
        <p:txBody>
          <a:bodyPr wrap="square" rtlCol="0">
            <a:spAutoFit/>
          </a:bodyPr>
          <a:lstStyle/>
          <a:p>
            <a:r>
              <a:rPr lang="en-GB" dirty="0">
                <a:hlinkClick r:id="rId4"/>
              </a:rPr>
              <a:t>https://www.youtube.com/watch?v=1PPESDj88_o</a:t>
            </a:r>
            <a:r>
              <a:rPr lang="en-GB" dirty="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B88E31F1-506E-0FC4-DAC1-7A2DF7DCC175}"/>
              </a:ext>
            </a:extLst>
          </p:cNvPr>
          <p:cNvSpPr>
            <a:spLocks noGrp="1" noChangeArrowheads="1"/>
          </p:cNvSpPr>
          <p:nvPr>
            <p:ph type="title"/>
          </p:nvPr>
        </p:nvSpPr>
        <p:spPr/>
        <p:txBody>
          <a:bodyPr/>
          <a:lstStyle/>
          <a:p>
            <a:pPr eaLnBrk="1" hangingPunct="1"/>
            <a:r>
              <a:rPr lang="en-GB" altLang="en-US" b="1"/>
              <a:t>Impact on Workforce</a:t>
            </a:r>
          </a:p>
        </p:txBody>
      </p:sp>
      <p:sp>
        <p:nvSpPr>
          <p:cNvPr id="11267" name="Content Placeholder 2">
            <a:extLst>
              <a:ext uri="{FF2B5EF4-FFF2-40B4-BE49-F238E27FC236}">
                <a16:creationId xmlns:a16="http://schemas.microsoft.com/office/drawing/2014/main" id="{1456E152-6D62-75BC-E68C-507EDDBA80C9}"/>
              </a:ext>
            </a:extLst>
          </p:cNvPr>
          <p:cNvSpPr>
            <a:spLocks noGrp="1" noChangeArrowheads="1"/>
          </p:cNvSpPr>
          <p:nvPr>
            <p:ph idx="1"/>
          </p:nvPr>
        </p:nvSpPr>
        <p:spPr>
          <a:xfrm>
            <a:off x="457200" y="1600200"/>
            <a:ext cx="8229600" cy="3916363"/>
          </a:xfrm>
        </p:spPr>
        <p:txBody>
          <a:bodyPr/>
          <a:lstStyle/>
          <a:p>
            <a:pPr eaLnBrk="1" hangingPunct="1"/>
            <a:r>
              <a:rPr lang="en-GB" altLang="en-US" sz="1600" dirty="0">
                <a:latin typeface="Arial" panose="020B0604020202020204" pitchFamily="34" charset="0"/>
                <a:cs typeface="Arial" panose="020B0604020202020204" pitchFamily="34" charset="0"/>
              </a:rPr>
              <a:t>Genomics and precision medicine platforms are transforming the UK health and social care workforce by introducing new specialist roles, expanding digital and analytical skill requirements, and reshaping how services are delivered. Staff now need stronger competencies in data interpretation, communication, and ethical decision-making as they work with sensitive genetic information. The NHS has responded by creating roles such as genomic clinical scientists, genetic counsellors, bioinformaticians, and genomic medicine nurses, while also upskilling existing practitioners through national training programmes. </a:t>
            </a:r>
          </a:p>
          <a:p>
            <a:pPr eaLnBrk="1" hangingPunct="1"/>
            <a:r>
              <a:rPr lang="en-GB" altLang="en-US" sz="1600" dirty="0">
                <a:latin typeface="Arial" panose="020B0604020202020204" pitchFamily="34" charset="0"/>
                <a:cs typeface="Arial" panose="020B0604020202020204" pitchFamily="34" charset="0"/>
              </a:rPr>
              <a:t>These technologies increase multidisciplinary collaboration between clinicians, laboratory teams, data scientists, pharmacists, and early-years professionals. Although precision medicine can reduce long-term workload through earlier diagnosis and targeted treatment, it initially increases demand due to complex data processing and the need for patient counselling. Challenges include workforce shortages, digital skill gaps, and responsibilities around data governance and equity of access.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C6652748-115F-59BF-50D7-B3F919FCBB8D}"/>
              </a:ext>
            </a:extLst>
          </p:cNvPr>
          <p:cNvSpPr>
            <a:spLocks noGrp="1" noChangeArrowheads="1"/>
          </p:cNvSpPr>
          <p:nvPr>
            <p:ph type="title"/>
          </p:nvPr>
        </p:nvSpPr>
        <p:spPr/>
        <p:txBody>
          <a:bodyPr/>
          <a:lstStyle/>
          <a:p>
            <a:pPr eaLnBrk="1" hangingPunct="1"/>
            <a:r>
              <a:rPr lang="en-GB" altLang="en-US" b="1"/>
              <a:t>Impact on service delivery </a:t>
            </a:r>
          </a:p>
        </p:txBody>
      </p:sp>
      <p:sp>
        <p:nvSpPr>
          <p:cNvPr id="12291" name="Content Placeholder 2">
            <a:extLst>
              <a:ext uri="{FF2B5EF4-FFF2-40B4-BE49-F238E27FC236}">
                <a16:creationId xmlns:a16="http://schemas.microsoft.com/office/drawing/2014/main" id="{F67D6C74-25B6-06DC-183C-B1DB7052A00F}"/>
              </a:ext>
            </a:extLst>
          </p:cNvPr>
          <p:cNvSpPr>
            <a:spLocks noGrp="1" noChangeArrowheads="1"/>
          </p:cNvSpPr>
          <p:nvPr>
            <p:ph idx="1"/>
          </p:nvPr>
        </p:nvSpPr>
        <p:spPr>
          <a:xfrm>
            <a:off x="457200" y="1600200"/>
            <a:ext cx="8229600" cy="3916363"/>
          </a:xfrm>
        </p:spPr>
        <p:txBody>
          <a:bodyPr/>
          <a:lstStyle/>
          <a:p>
            <a:pPr eaLnBrk="1" hangingPunct="1"/>
            <a:r>
              <a:rPr lang="en-GB" altLang="en-US" sz="1600" dirty="0">
                <a:latin typeface="Arial" panose="020B0604020202020204" pitchFamily="34" charset="0"/>
                <a:cs typeface="Arial" panose="020B0604020202020204" pitchFamily="34" charset="0"/>
              </a:rPr>
              <a:t>Service delivery is becoming increasingly digital and data-driven, relying on genomic databases, AI-supported decision tools, and integrated electronic health records. This requires stronger IT infrastructure, secure data-sharing systems, and robust governance to protect sensitive genetic information. </a:t>
            </a:r>
          </a:p>
          <a:p>
            <a:pPr eaLnBrk="1" hangingPunct="1"/>
            <a:r>
              <a:rPr lang="en-GB" altLang="en-US" sz="1600" dirty="0">
                <a:latin typeface="Arial" panose="020B0604020202020204" pitchFamily="34" charset="0"/>
                <a:cs typeface="Arial" panose="020B0604020202020204" pitchFamily="34" charset="0"/>
              </a:rPr>
              <a:t>Care pathways are now more multidisciplinary, involving clinicians, laboratory scientists, genetic counsellors, pharmacists, data specialists, and early-years professionals. This improves continuity of care but also increases the need for coordination and communication across teams. </a:t>
            </a:r>
          </a:p>
          <a:p>
            <a:pPr eaLnBrk="1" hangingPunct="1"/>
            <a:r>
              <a:rPr lang="en-GB" altLang="en-US" sz="1600" dirty="0">
                <a:latin typeface="Arial" panose="020B0604020202020204" pitchFamily="34" charset="0"/>
                <a:cs typeface="Arial" panose="020B0604020202020204" pitchFamily="34" charset="0"/>
              </a:rPr>
              <a:t>Genomic testing also expands the need for counsellors, family support, and ethical guidance, as results often affect whole families. While genomics can reduce long-term demand on services by preventing complications, it initially increases workload due to complex data analysis, consent processes. And emotional support needs.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F762EC0D-F9C6-CA4A-271E-0B8667A693FB}"/>
              </a:ext>
            </a:extLst>
          </p:cNvPr>
          <p:cNvSpPr>
            <a:spLocks noGrp="1" noChangeArrowheads="1"/>
          </p:cNvSpPr>
          <p:nvPr>
            <p:ph type="title"/>
          </p:nvPr>
        </p:nvSpPr>
        <p:spPr/>
        <p:txBody>
          <a:bodyPr/>
          <a:lstStyle/>
          <a:p>
            <a:pPr eaLnBrk="1" hangingPunct="1"/>
            <a:r>
              <a:rPr lang="en-GB" altLang="en-US" b="1"/>
              <a:t>Impact on patients </a:t>
            </a:r>
          </a:p>
        </p:txBody>
      </p:sp>
      <p:sp>
        <p:nvSpPr>
          <p:cNvPr id="13315" name="Content Placeholder 2">
            <a:extLst>
              <a:ext uri="{FF2B5EF4-FFF2-40B4-BE49-F238E27FC236}">
                <a16:creationId xmlns:a16="http://schemas.microsoft.com/office/drawing/2014/main" id="{A211BD53-311D-0657-9CF6-21CA8EE525BD}"/>
              </a:ext>
            </a:extLst>
          </p:cNvPr>
          <p:cNvSpPr>
            <a:spLocks noGrp="1" noChangeArrowheads="1"/>
          </p:cNvSpPr>
          <p:nvPr>
            <p:ph idx="1"/>
          </p:nvPr>
        </p:nvSpPr>
        <p:spPr>
          <a:xfrm>
            <a:off x="457200" y="1600200"/>
            <a:ext cx="8229600" cy="3916363"/>
          </a:xfrm>
        </p:spPr>
        <p:txBody>
          <a:bodyPr/>
          <a:lstStyle/>
          <a:p>
            <a:pPr eaLnBrk="1" hangingPunct="1"/>
            <a:r>
              <a:rPr lang="en-GB" altLang="en-US" sz="1600" dirty="0">
                <a:latin typeface="Arial" panose="020B0604020202020204" pitchFamily="34" charset="0"/>
                <a:cs typeface="Arial" panose="020B0604020202020204" pitchFamily="34" charset="0"/>
              </a:rPr>
              <a:t>Genomics and precision medicine platforms significantly improve patient care by offering more accurate, personalised, and effective treatments based on an individual’s genetic profile. Patients benefit from earlier diagnosis of conditions, better prediction of disease risk, and targeted therapies that reduce side effects and improve outcomes. These innovations also empower patients by giving them clearer information to support shared decision-making and long-term health planning. </a:t>
            </a:r>
          </a:p>
          <a:p>
            <a:pPr eaLnBrk="1" hangingPunct="1"/>
            <a:r>
              <a:rPr lang="en-GB" altLang="en-US" sz="1600" dirty="0">
                <a:latin typeface="Arial" panose="020B0604020202020204" pitchFamily="34" charset="0"/>
                <a:cs typeface="Arial" panose="020B0604020202020204" pitchFamily="34" charset="0"/>
              </a:rPr>
              <a:t>However, genomic information can be emotionally challenging, creating anxiety about hereditary risks, family implications, and future health. Patients also face important ethical and privacy considerations around how their genetic data is stored, shared, and used. Access to genomic services may vary across communities, raising concerns about equity.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8B7F8D90-82C9-35B6-BE4B-2D10329E1AAC}"/>
              </a:ext>
            </a:extLst>
          </p:cNvPr>
          <p:cNvSpPr>
            <a:spLocks noGrp="1" noChangeArrowheads="1"/>
          </p:cNvSpPr>
          <p:nvPr>
            <p:ph type="title"/>
          </p:nvPr>
        </p:nvSpPr>
        <p:spPr/>
        <p:txBody>
          <a:bodyPr/>
          <a:lstStyle/>
          <a:p>
            <a:pPr eaLnBrk="1" hangingPunct="1"/>
            <a:r>
              <a:rPr lang="en-GB" altLang="en-US" b="1"/>
              <a:t>Impact on community </a:t>
            </a:r>
          </a:p>
        </p:txBody>
      </p:sp>
      <p:sp>
        <p:nvSpPr>
          <p:cNvPr id="14339" name="Content Placeholder 2">
            <a:extLst>
              <a:ext uri="{FF2B5EF4-FFF2-40B4-BE49-F238E27FC236}">
                <a16:creationId xmlns:a16="http://schemas.microsoft.com/office/drawing/2014/main" id="{D1344B0C-B5BD-56C5-8A68-DA3D11FB5973}"/>
              </a:ext>
            </a:extLst>
          </p:cNvPr>
          <p:cNvSpPr>
            <a:spLocks noGrp="1" noChangeArrowheads="1"/>
          </p:cNvSpPr>
          <p:nvPr>
            <p:ph idx="1"/>
          </p:nvPr>
        </p:nvSpPr>
        <p:spPr>
          <a:xfrm>
            <a:off x="457200" y="1600200"/>
            <a:ext cx="8229600" cy="3916363"/>
          </a:xfrm>
        </p:spPr>
        <p:txBody>
          <a:bodyPr/>
          <a:lstStyle/>
          <a:p>
            <a:pPr eaLnBrk="1" hangingPunct="1"/>
            <a:r>
              <a:rPr lang="en-GB" altLang="en-US" sz="1600" dirty="0">
                <a:latin typeface="Arial" panose="020B0604020202020204" pitchFamily="34" charset="0"/>
                <a:cs typeface="Arial" panose="020B0604020202020204" pitchFamily="34" charset="0"/>
              </a:rPr>
              <a:t>Genomics and precision medicine platforms influence communities by improving public health, strengthening prevention, and supporting earlier identification of hereditary and chronic conditions. Communities benefit from healthier populations, reduced disease burden, and more targeted local health initiatives. These technologies also increase health literacy, helping people understand genetic risk and engage more actively in screening and preventative care. </a:t>
            </a:r>
          </a:p>
          <a:p>
            <a:pPr eaLnBrk="1" hangingPunct="1"/>
            <a:r>
              <a:rPr lang="en-GB" altLang="en-US" sz="1600" dirty="0">
                <a:latin typeface="Arial" panose="020B0604020202020204" pitchFamily="34" charset="0"/>
                <a:cs typeface="Arial" panose="020B0604020202020204" pitchFamily="34" charset="0"/>
              </a:rPr>
              <a:t>However, genomics can also create challenges. Differences in digital access, language, cultural beliefs, and awareness may lead to inequalities in who benefits from genomic services. Communities may also have concerns about data privacy, stigma, and how genetic information is used. Because genomic results often affect whole families, communities experience wider social and emotional impacts, requiring culturally sensitive communication and support.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8BBC2915-8E0F-6DF6-6F7A-9630A64B1AE5}"/>
              </a:ext>
            </a:extLst>
          </p:cNvPr>
          <p:cNvSpPr>
            <a:spLocks noGrp="1" noChangeArrowheads="1"/>
          </p:cNvSpPr>
          <p:nvPr>
            <p:ph type="title"/>
          </p:nvPr>
        </p:nvSpPr>
        <p:spPr/>
        <p:txBody>
          <a:bodyPr/>
          <a:lstStyle/>
          <a:p>
            <a:pPr eaLnBrk="1" hangingPunct="1"/>
            <a:r>
              <a:rPr lang="en-GB" altLang="en-US" b="1"/>
              <a:t>Challenges of the innovation</a:t>
            </a:r>
          </a:p>
        </p:txBody>
      </p:sp>
      <p:sp>
        <p:nvSpPr>
          <p:cNvPr id="15363" name="Content Placeholder 2">
            <a:extLst>
              <a:ext uri="{FF2B5EF4-FFF2-40B4-BE49-F238E27FC236}">
                <a16:creationId xmlns:a16="http://schemas.microsoft.com/office/drawing/2014/main" id="{257584B9-D065-B0AA-6A74-5D0BF9C84BEA}"/>
              </a:ext>
            </a:extLst>
          </p:cNvPr>
          <p:cNvSpPr>
            <a:spLocks noGrp="1" noChangeArrowheads="1"/>
          </p:cNvSpPr>
          <p:nvPr>
            <p:ph idx="1"/>
          </p:nvPr>
        </p:nvSpPr>
        <p:spPr>
          <a:xfrm>
            <a:off x="457200" y="1600200"/>
            <a:ext cx="8229600" cy="3916363"/>
          </a:xfrm>
        </p:spPr>
        <p:txBody>
          <a:bodyPr/>
          <a:lstStyle/>
          <a:p>
            <a:r>
              <a:rPr lang="en-GB" sz="1600" dirty="0">
                <a:effectLst/>
              </a:rPr>
              <a:t>Genomics and precision medicine platforms face several significant challenges that affect patients, professionals, and health systems. The most pressing issues involve </a:t>
            </a:r>
            <a:r>
              <a:rPr lang="en-GB" sz="1600" b="1" dirty="0">
                <a:effectLst/>
              </a:rPr>
              <a:t>ethical concerns</a:t>
            </a:r>
            <a:r>
              <a:rPr lang="en-GB" sz="1600" dirty="0">
                <a:effectLst/>
              </a:rPr>
              <a:t>, such as obtaining informed consent and managing sensitive hereditary information that affects whole families. There are also major </a:t>
            </a:r>
            <a:r>
              <a:rPr lang="en-GB" sz="1600" b="1" dirty="0">
                <a:effectLst/>
              </a:rPr>
              <a:t>data privacy and security risks</a:t>
            </a:r>
            <a:r>
              <a:rPr lang="en-GB" sz="1600" dirty="0">
                <a:effectLst/>
              </a:rPr>
              <a:t>, as genomic data is permanent, highly personal, and vulnerable to misuse or cyber‑attacks.</a:t>
            </a:r>
            <a:endParaRPr lang="en-GB" sz="1600" dirty="0"/>
          </a:p>
          <a:p>
            <a:r>
              <a:rPr lang="en-GB" sz="1600" dirty="0">
                <a:effectLst/>
              </a:rPr>
              <a:t>Access to genomic services is not equal across all communities, creating risks of </a:t>
            </a:r>
            <a:r>
              <a:rPr lang="en-GB" sz="1600" b="1" dirty="0">
                <a:effectLst/>
              </a:rPr>
              <a:t>health inequalities</a:t>
            </a:r>
            <a:r>
              <a:rPr lang="en-GB" sz="1600" dirty="0">
                <a:effectLst/>
              </a:rPr>
              <a:t> linked to digital exclusion, cultural barriers, and geographic variation. The NHS also faces </a:t>
            </a:r>
            <a:r>
              <a:rPr lang="en-GB" sz="1600" b="1" dirty="0">
                <a:effectLst/>
              </a:rPr>
              <a:t>workforce shortages</a:t>
            </a:r>
            <a:r>
              <a:rPr lang="en-GB" sz="1600" dirty="0">
                <a:effectLst/>
              </a:rPr>
              <a:t>, particularly in specialist roles like genetic counsellors and bioinformaticians, alongside the need to upskill existing staff.</a:t>
            </a:r>
            <a:endParaRPr lang="en-GB" sz="1600" dirty="0"/>
          </a:p>
          <a:p>
            <a:r>
              <a:rPr lang="en-GB" sz="1600" dirty="0">
                <a:effectLst/>
              </a:rPr>
              <a:t>Implementing genomics is </a:t>
            </a:r>
            <a:r>
              <a:rPr lang="en-GB" sz="1600" b="1" dirty="0">
                <a:effectLst/>
              </a:rPr>
              <a:t>costly and resource‑intensive</a:t>
            </a:r>
            <a:r>
              <a:rPr lang="en-GB" sz="1600" dirty="0">
                <a:effectLst/>
              </a:rPr>
              <a:t>, requiring advanced technology, secure data systems, and ongoing training. Results can be complex and emotionally challenging, increasing demand for counselling and clear communication. Integrating genomics into existing services also requires new pathways, policies, and collaboration, which can slow adoption.</a:t>
            </a:r>
            <a:endParaRPr lang="en-GB" sz="1600" dirty="0"/>
          </a:p>
          <a:p>
            <a:pPr marL="0" indent="0" eaLnBrk="1" hangingPunct="1">
              <a:buNone/>
            </a:pPr>
            <a:endParaRPr lang="en-GB" altLang="en-US" sz="1600"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6ED35AE4-2272-9256-BDA5-19A77C832F0E}"/>
              </a:ext>
            </a:extLst>
          </p:cNvPr>
          <p:cNvSpPr>
            <a:spLocks noGrp="1" noChangeArrowheads="1"/>
          </p:cNvSpPr>
          <p:nvPr>
            <p:ph type="title"/>
          </p:nvPr>
        </p:nvSpPr>
        <p:spPr/>
        <p:txBody>
          <a:bodyPr/>
          <a:lstStyle/>
          <a:p>
            <a:r>
              <a:rPr lang="en-GB" altLang="en-US" b="1"/>
              <a:t>Recommendations</a:t>
            </a:r>
          </a:p>
        </p:txBody>
      </p:sp>
      <p:sp>
        <p:nvSpPr>
          <p:cNvPr id="16387" name="Content Placeholder 2">
            <a:extLst>
              <a:ext uri="{FF2B5EF4-FFF2-40B4-BE49-F238E27FC236}">
                <a16:creationId xmlns:a16="http://schemas.microsoft.com/office/drawing/2014/main" id="{CAA4FC7D-578E-07D1-F14B-C1997B5470A1}"/>
              </a:ext>
            </a:extLst>
          </p:cNvPr>
          <p:cNvSpPr>
            <a:spLocks noGrp="1" noChangeArrowheads="1"/>
          </p:cNvSpPr>
          <p:nvPr>
            <p:ph idx="1"/>
          </p:nvPr>
        </p:nvSpPr>
        <p:spPr>
          <a:xfrm>
            <a:off x="457200" y="1600200"/>
            <a:ext cx="8229600" cy="3916363"/>
          </a:xfrm>
        </p:spPr>
        <p:txBody>
          <a:bodyPr/>
          <a:lstStyle/>
          <a:p>
            <a:r>
              <a:rPr lang="en-GB" sz="1400" dirty="0">
                <a:effectLst/>
                <a:latin typeface="Arial" panose="020B0604020202020204" pitchFamily="34" charset="0"/>
                <a:cs typeface="Arial" panose="020B0604020202020204" pitchFamily="34" charset="0"/>
              </a:rPr>
              <a:t>To ensure genomics and precision medicine are used safely, effectively, and fairly, several key improvements are recommended. First, the workforce needs stronger training and more specialist roles, such as genetic counsellors and bioinformaticians, to address current skills gaps. Public and patient education should be expanded through accessible, culturally sensitive resources to improve understanding of genomic testing.</a:t>
            </a:r>
            <a:endParaRPr lang="en-GB" sz="1400" dirty="0">
              <a:latin typeface="Arial" panose="020B0604020202020204" pitchFamily="34" charset="0"/>
              <a:cs typeface="Arial" panose="020B0604020202020204" pitchFamily="34" charset="0"/>
            </a:endParaRPr>
          </a:p>
          <a:p>
            <a:r>
              <a:rPr lang="en-GB" sz="1400" dirty="0">
                <a:effectLst/>
                <a:latin typeface="Arial" panose="020B0604020202020204" pitchFamily="34" charset="0"/>
                <a:cs typeface="Arial" panose="020B0604020202020204" pitchFamily="34" charset="0"/>
              </a:rPr>
              <a:t>Ethical and consent processes must be strengthened to ensure patients fully understand how their genetic data will be used and how results may affect their families. Data privacy and cybersecurity require ongoing investment to protect sensitive genomic information and maintain public trust.</a:t>
            </a:r>
            <a:endParaRPr lang="en-GB" sz="1400" dirty="0">
              <a:latin typeface="Arial" panose="020B0604020202020204" pitchFamily="34" charset="0"/>
              <a:cs typeface="Arial" panose="020B0604020202020204" pitchFamily="34" charset="0"/>
            </a:endParaRPr>
          </a:p>
          <a:p>
            <a:r>
              <a:rPr lang="en-GB" sz="1400" dirty="0">
                <a:effectLst/>
                <a:latin typeface="Arial" panose="020B0604020202020204" pitchFamily="34" charset="0"/>
                <a:cs typeface="Arial" panose="020B0604020202020204" pitchFamily="34" charset="0"/>
              </a:rPr>
              <a:t>Equity must be prioritised by improving access for underserved communities, addressing digital exclusion, and ensuring services are available across different regions. Better integration between primary care, genomic services, early‑years teams, and community health providers will support smoother care pathways.</a:t>
            </a:r>
            <a:endParaRPr lang="en-GB" sz="1400" dirty="0">
              <a:latin typeface="Arial" panose="020B0604020202020204" pitchFamily="34" charset="0"/>
              <a:cs typeface="Arial" panose="020B0604020202020204" pitchFamily="34" charset="0"/>
            </a:endParaRPr>
          </a:p>
          <a:p>
            <a:r>
              <a:rPr lang="en-GB" sz="1400" dirty="0">
                <a:effectLst/>
                <a:latin typeface="Arial" panose="020B0604020202020204" pitchFamily="34" charset="0"/>
                <a:cs typeface="Arial" panose="020B0604020202020204" pitchFamily="34" charset="0"/>
              </a:rPr>
              <a:t>Investment in digital infrastructure, secure data systems, and modern laboratory technology is essential for long‑term sustainability. Finally, emotional and psychological support should be expanded, as genomic results can be complex and emotionally challenging for individuals and families.</a:t>
            </a:r>
            <a:endParaRPr lang="en-GB" sz="1400" dirty="0">
              <a:latin typeface="Arial" panose="020B0604020202020204" pitchFamily="34" charset="0"/>
              <a:cs typeface="Arial" panose="020B0604020202020204" pitchFamily="34" charset="0"/>
            </a:endParaRPr>
          </a:p>
          <a:p>
            <a:endParaRPr lang="en-GB" altLang="en-US" sz="1600"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020BE6A-73FB-D297-A8D6-96931EF89177}"/>
              </a:ext>
            </a:extLst>
          </p:cNvPr>
          <p:cNvSpPr>
            <a:spLocks noGrp="1" noChangeArrowheads="1"/>
          </p:cNvSpPr>
          <p:nvPr>
            <p:ph type="title"/>
          </p:nvPr>
        </p:nvSpPr>
        <p:spPr/>
        <p:txBody>
          <a:bodyPr/>
          <a:lstStyle/>
          <a:p>
            <a:pPr eaLnBrk="1" hangingPunct="1"/>
            <a:r>
              <a:rPr lang="en-GB" altLang="en-US" b="1"/>
              <a:t>Conclusion</a:t>
            </a:r>
          </a:p>
        </p:txBody>
      </p:sp>
      <p:sp>
        <p:nvSpPr>
          <p:cNvPr id="17411" name="Content Placeholder 2">
            <a:extLst>
              <a:ext uri="{FF2B5EF4-FFF2-40B4-BE49-F238E27FC236}">
                <a16:creationId xmlns:a16="http://schemas.microsoft.com/office/drawing/2014/main" id="{8ADF7FB2-7FFF-AE28-6496-B61B708DFAF4}"/>
              </a:ext>
            </a:extLst>
          </p:cNvPr>
          <p:cNvSpPr>
            <a:spLocks noGrp="1" noChangeArrowheads="1"/>
          </p:cNvSpPr>
          <p:nvPr>
            <p:ph idx="1"/>
          </p:nvPr>
        </p:nvSpPr>
        <p:spPr>
          <a:xfrm>
            <a:off x="457200" y="1600200"/>
            <a:ext cx="8229600" cy="3916363"/>
          </a:xfrm>
        </p:spPr>
        <p:txBody>
          <a:bodyPr/>
          <a:lstStyle/>
          <a:p>
            <a:pPr eaLnBrk="1" hangingPunct="1"/>
            <a:r>
              <a:rPr lang="en-GB" altLang="en-US" sz="1400" dirty="0">
                <a:latin typeface="Arial" panose="020B0604020202020204" pitchFamily="34" charset="0"/>
                <a:cs typeface="Arial" panose="020B0604020202020204" pitchFamily="34" charset="0"/>
              </a:rPr>
              <a:t>Genomics and precision medicine platforms represent a major shift in how health and social care systems understand, prevent, and treat illness. By enabling earlier diagnosis, personalised treatment, and more accurate risk prediction, these innovations have the potential to significantly improve outcomes for individuals, families, and communities. Their integration into the NHS demonstrates a national commitment to modern, data‑driven, and preventative healthcare. </a:t>
            </a:r>
          </a:p>
          <a:p>
            <a:pPr eaLnBrk="1" hangingPunct="1"/>
            <a:r>
              <a:rPr lang="en-GB" altLang="en-US" sz="1400" dirty="0">
                <a:latin typeface="Arial" panose="020B0604020202020204" pitchFamily="34" charset="0"/>
                <a:cs typeface="Arial" panose="020B0604020202020204" pitchFamily="34" charset="0"/>
              </a:rPr>
              <a:t>However, the successful use of genomics depends on addressing several challenges, including ethical concerns, data privacy, workforce shortages, and inequalities in access. Ensuring that patients and communities understand genomic testing, feel supported, and trust how their data is used is essential for long‑term success. Likewise, investment in training, digital infrastructure, and multidisciplinary collaboration is crucial to ensure services can deliver safe, effective, and equitable care. </a:t>
            </a:r>
          </a:p>
          <a:p>
            <a:pPr eaLnBrk="1" hangingPunct="1"/>
            <a:r>
              <a:rPr lang="en-GB" altLang="en-US" sz="1400" dirty="0">
                <a:latin typeface="Arial" panose="020B0604020202020204" pitchFamily="34" charset="0"/>
                <a:cs typeface="Arial" panose="020B0604020202020204" pitchFamily="34" charset="0"/>
              </a:rPr>
              <a:t>Overall, genomics and precision medicine platforms offer transformative opportunities, but their benefits will only be fully realised through careful planning, strong governance, and inclusive practice. With the right support, these technologies can help create a more personalised, preventative, and resilient healthcare system for future generations.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C8915688-6B40-C8D8-722C-C3496A834937}"/>
              </a:ext>
            </a:extLst>
          </p:cNvPr>
          <p:cNvSpPr>
            <a:spLocks noGrp="1" noChangeArrowheads="1"/>
          </p:cNvSpPr>
          <p:nvPr>
            <p:ph type="title"/>
          </p:nvPr>
        </p:nvSpPr>
        <p:spPr/>
        <p:txBody>
          <a:bodyPr/>
          <a:lstStyle/>
          <a:p>
            <a:pPr eaLnBrk="1" hangingPunct="1"/>
            <a:r>
              <a:rPr lang="en-GB" altLang="en-US" b="1" dirty="0"/>
              <a:t>References</a:t>
            </a:r>
          </a:p>
        </p:txBody>
      </p:sp>
      <p:sp>
        <p:nvSpPr>
          <p:cNvPr id="18435" name="Content Placeholder 2">
            <a:extLst>
              <a:ext uri="{FF2B5EF4-FFF2-40B4-BE49-F238E27FC236}">
                <a16:creationId xmlns:a16="http://schemas.microsoft.com/office/drawing/2014/main" id="{D0314378-D7A5-FB3B-34E7-FB61BECEDC80}"/>
              </a:ext>
            </a:extLst>
          </p:cNvPr>
          <p:cNvSpPr>
            <a:spLocks noGrp="1" noChangeArrowheads="1"/>
          </p:cNvSpPr>
          <p:nvPr>
            <p:ph idx="1"/>
          </p:nvPr>
        </p:nvSpPr>
        <p:spPr>
          <a:xfrm>
            <a:off x="441038" y="1417638"/>
            <a:ext cx="8229600" cy="3916363"/>
          </a:xfrm>
        </p:spPr>
        <p:txBody>
          <a:bodyPr/>
          <a:lstStyle/>
          <a:p>
            <a:pPr eaLnBrk="1" hangingPunct="1"/>
            <a:r>
              <a:rPr lang="en-GB" altLang="en-US" sz="1350" dirty="0">
                <a:latin typeface="Arial" panose="020B0604020202020204" pitchFamily="34" charset="0"/>
                <a:cs typeface="Arial" panose="020B0604020202020204" pitchFamily="34" charset="0"/>
              </a:rPr>
              <a:t>Genomics England (2020) The 100,000 Genomes Project: Main Findings and Implications. London: Genomics England.</a:t>
            </a:r>
          </a:p>
          <a:p>
            <a:pPr eaLnBrk="1" hangingPunct="1"/>
            <a:r>
              <a:rPr lang="en-GB" altLang="en-US" sz="1350" dirty="0">
                <a:latin typeface="Arial" panose="020B0604020202020204" pitchFamily="34" charset="0"/>
                <a:cs typeface="Arial" panose="020B0604020202020204" pitchFamily="34" charset="0"/>
              </a:rPr>
              <a:t>NHS England (2023) NHS Genomic Medicine Service: Overview and Implementation. NHS England.</a:t>
            </a:r>
          </a:p>
          <a:p>
            <a:pPr eaLnBrk="1" hangingPunct="1"/>
            <a:r>
              <a:rPr lang="en-GB" altLang="en-US" sz="1350" dirty="0">
                <a:latin typeface="Arial" panose="020B0604020202020204" pitchFamily="34" charset="0"/>
                <a:cs typeface="Arial" panose="020B0604020202020204" pitchFamily="34" charset="0"/>
              </a:rPr>
              <a:t>National Genomics Education Programme (2022) Genomics in Healthcare: Workforce Development Report. Health Education England. </a:t>
            </a:r>
          </a:p>
          <a:p>
            <a:pPr eaLnBrk="1" hangingPunct="1"/>
            <a:r>
              <a:rPr lang="en-GB" altLang="en-US" sz="1350" dirty="0">
                <a:latin typeface="Arial" panose="020B0604020202020204" pitchFamily="34" charset="0"/>
                <a:cs typeface="Arial" panose="020B0604020202020204" pitchFamily="34" charset="0"/>
              </a:rPr>
              <a:t>World Health Organization (2021) Human Genomics in Global Health. Geneva: WHO. </a:t>
            </a:r>
          </a:p>
          <a:p>
            <a:pPr eaLnBrk="1" hangingPunct="1"/>
            <a:r>
              <a:rPr lang="en-GB" altLang="en-US" sz="1350" dirty="0">
                <a:latin typeface="Arial" panose="020B0604020202020204" pitchFamily="34" charset="0"/>
                <a:cs typeface="Arial" panose="020B0604020202020204" pitchFamily="34" charset="0"/>
              </a:rPr>
              <a:t>Royal College of Physicians (2019) Personalised Medicine: The Future of Healthcare? London: RCP.</a:t>
            </a:r>
          </a:p>
          <a:p>
            <a:pPr eaLnBrk="1" hangingPunct="1"/>
            <a:r>
              <a:rPr lang="en-GB" altLang="en-US" sz="1350" dirty="0">
                <a:latin typeface="Arial" panose="020B0604020202020204" pitchFamily="34" charset="0"/>
                <a:cs typeface="Arial" panose="020B0604020202020204" pitchFamily="34" charset="0"/>
              </a:rPr>
              <a:t>Medical Research Council (2020) Advances in Genomic Science and Precision Medicine. London: MRC. </a:t>
            </a:r>
          </a:p>
          <a:p>
            <a:pPr eaLnBrk="1" hangingPunct="1"/>
            <a:r>
              <a:rPr lang="en-GB" altLang="en-US" sz="1350" dirty="0">
                <a:latin typeface="Arial" panose="020B0604020202020204" pitchFamily="34" charset="0"/>
                <a:cs typeface="Arial" panose="020B0604020202020204" pitchFamily="34" charset="0"/>
              </a:rPr>
              <a:t>Burton, H. &amp; Stewart, A. (2021) Ethical Issues in Genomic Medicine. Journal of Medical Ethics, 47(4), pp. 250–256.</a:t>
            </a:r>
          </a:p>
          <a:p>
            <a:pPr eaLnBrk="1" hangingPunct="1"/>
            <a:r>
              <a:rPr lang="en-GB" altLang="en-US" sz="1350" dirty="0">
                <a:latin typeface="Arial" panose="020B0604020202020204" pitchFamily="34" charset="0"/>
                <a:cs typeface="Arial" panose="020B0604020202020204" pitchFamily="34" charset="0"/>
              </a:rPr>
              <a:t>National Institute for Health and Care Excellence (NICE) (2022) Genomic Testing and Personalised Treatment Pathways. London: NICE.</a:t>
            </a:r>
          </a:p>
          <a:p>
            <a:pPr eaLnBrk="1" hangingPunct="1"/>
            <a:r>
              <a:rPr lang="en-GB" altLang="en-US" sz="1350" dirty="0">
                <a:latin typeface="Arial" panose="020B0604020202020204" pitchFamily="34" charset="0"/>
                <a:cs typeface="Arial" panose="020B0604020202020204" pitchFamily="34" charset="0"/>
              </a:rPr>
              <a:t>Department of Health and Social Care (2020) Genome UK: The Future of Healthcare. London: DHSC.</a:t>
            </a:r>
          </a:p>
          <a:p>
            <a:pPr eaLnBrk="1" hangingPunct="1"/>
            <a:r>
              <a:rPr lang="en-GB" altLang="en-US" sz="1350" dirty="0">
                <a:latin typeface="Arial" panose="020B0604020202020204" pitchFamily="34" charset="0"/>
                <a:cs typeface="Arial" panose="020B0604020202020204" pitchFamily="34" charset="0"/>
              </a:rPr>
              <a:t>Topol, E. (2019) The Topol Review: Preparing the Healthcare Workforce for the Digital Future. NHS Health Education England.</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ab89d04-d0d2-4679-add0-ac2994428598" xsi:nil="true"/>
    <SharedWithUsers xmlns="63a72d97-7a91-4689-a388-73465b207458">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40B3F9BBA8ECD4DB871F8B18D95DDB4" ma:contentTypeVersion="9" ma:contentTypeDescription="Create a new document." ma:contentTypeScope="" ma:versionID="42a55b7ef9bd767cc8e05993966d74e2">
  <xsd:schema xmlns:xsd="http://www.w3.org/2001/XMLSchema" xmlns:xs="http://www.w3.org/2001/XMLSchema" xmlns:p="http://schemas.microsoft.com/office/2006/metadata/properties" xmlns:ns3="aab89d04-d0d2-4679-add0-ac2994428598" xmlns:ns4="63a72d97-7a91-4689-a388-73465b207458" targetNamespace="http://schemas.microsoft.com/office/2006/metadata/properties" ma:root="true" ma:fieldsID="8f4af3cb6c0c1b5dff62227a87311ef7" ns3:_="" ns4:_="">
    <xsd:import namespace="aab89d04-d0d2-4679-add0-ac2994428598"/>
    <xsd:import namespace="63a72d97-7a91-4689-a388-73465b2074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b89d04-d0d2-4679-add0-ac299442859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3a72d97-7a91-4689-a388-73465b207458"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documentManagement/types"/>
    <ds:schemaRef ds:uri="http://purl.org/dc/terms/"/>
    <ds:schemaRef ds:uri="http://schemas.microsoft.com/office/2006/metadata/properties"/>
    <ds:schemaRef ds:uri="aab89d04-d0d2-4679-add0-ac2994428598"/>
    <ds:schemaRef ds:uri="http://www.w3.org/XML/1998/namespace"/>
    <ds:schemaRef ds:uri="63a72d97-7a91-4689-a388-73465b207458"/>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79BF1FF5-685D-49F3-868B-EE74AB2086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b89d04-d0d2-4679-add0-ac2994428598"/>
    <ds:schemaRef ds:uri="63a72d97-7a91-4689-a388-73465b2074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Crop</Template>
  <TotalTime>1486</TotalTime>
  <Words>1511</Words>
  <Application>Microsoft Office PowerPoint</Application>
  <PresentationFormat>On-screen Show (4:3)</PresentationFormat>
  <Paragraphs>43</Paragraphs>
  <Slides>10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Myriad Pro</vt:lpstr>
      <vt:lpstr>Arial</vt:lpstr>
      <vt:lpstr>Calibri</vt:lpstr>
      <vt:lpstr>20140311PresentationUWTSDTemplate</vt:lpstr>
      <vt:lpstr>Digital Transformation in the Health and Care Professions (BMHP6026) Component 2 Assessment   Student name: Joice Rumila Dos Reis Gomes Pina  Student ID: 2312503</vt:lpstr>
      <vt:lpstr>Introduction</vt:lpstr>
      <vt:lpstr>Impact on Workforce</vt:lpstr>
      <vt:lpstr>Impact on service delivery </vt:lpstr>
      <vt:lpstr>Impact on patients </vt:lpstr>
      <vt:lpstr>Impact on community </vt:lpstr>
      <vt:lpstr>Challenges of the innovation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Joice Rumila Dos Reis Gomes Pina (2312503)</cp:lastModifiedBy>
  <cp:revision>182</cp:revision>
  <cp:lastPrinted>2021-01-18T19:39:53Z</cp:lastPrinted>
  <dcterms:created xsi:type="dcterms:W3CDTF">2020-06-13T21:56:47Z</dcterms:created>
  <dcterms:modified xsi:type="dcterms:W3CDTF">2026-04-09T22:40:13Z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0x010100640B3F9BBA8ECD4DB871F8B18D95DDB4</vt:lpwstr>
  </property>
</Properties>
</file>