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 id="259" r:id="rId5"/>
    <p:sldId id="260" r:id="rId6"/>
    <p:sldId id="261" r:id="rId7"/>
    <p:sldId id="263" r:id="rId8"/>
    <p:sldId id="270" r:id="rId9"/>
    <p:sldId id="264" r:id="rId10"/>
    <p:sldId id="265" r:id="rId11"/>
    <p:sldId id="267" r:id="rId12"/>
    <p:sldId id="268" r:id="rId13"/>
    <p:sldId id="271" r:id="rId14"/>
    <p:sldId id="269" r:id="rId15"/>
  </p:sldIdLst>
  <p:sldSz cx="12192000" cy="6858000"/>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4" d="100"/>
          <a:sy n="74" d="100"/>
        </p:scale>
        <p:origin x="-591" y="-53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s-ES" smtClean="0"/>
              <a:t>Haga clic para modificar el estilo de título del patrón</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smtClean="0"/>
              <a:t>Haga clic para modificar el estilo de subtítulo del patrón</a:t>
            </a:r>
            <a:endParaRPr lang="en-US" dirty="0"/>
          </a:p>
        </p:txBody>
      </p:sp>
      <p:sp>
        <p:nvSpPr>
          <p:cNvPr id="4" name="Date Placeholder 3"/>
          <p:cNvSpPr>
            <a:spLocks noGrp="1"/>
          </p:cNvSpPr>
          <p:nvPr>
            <p:ph type="dt" sz="half" idx="10"/>
          </p:nvPr>
        </p:nvSpPr>
        <p:spPr/>
        <p:txBody>
          <a:bodyPr/>
          <a:lstStyle/>
          <a:p>
            <a:fld id="{DD7E9195-73B4-43EC-A063-95D4F23070E7}" type="datetimeFigureOut">
              <a:rPr lang="es-ES" smtClean="0"/>
              <a:t>13/08/2019</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1665651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DD7E9195-73B4-43EC-A063-95D4F23070E7}" type="datetimeFigureOut">
              <a:rPr lang="es-ES" smtClean="0"/>
              <a:t>13/08/2019</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2633626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smtClean="0"/>
              <a:t>Haga clic para modificar el estilo de texto del patrón</a:t>
            </a:r>
          </a:p>
        </p:txBody>
      </p:sp>
      <p:sp>
        <p:nvSpPr>
          <p:cNvPr id="4" name="Date Placeholder 3"/>
          <p:cNvSpPr>
            <a:spLocks noGrp="1"/>
          </p:cNvSpPr>
          <p:nvPr>
            <p:ph type="dt" sz="half" idx="10"/>
          </p:nvPr>
        </p:nvSpPr>
        <p:spPr/>
        <p:txBody>
          <a:bodyPr/>
          <a:lstStyle/>
          <a:p>
            <a:fld id="{DD7E9195-73B4-43EC-A063-95D4F23070E7}" type="datetimeFigureOut">
              <a:rPr lang="es-ES" smtClean="0"/>
              <a:t>13/08/2019</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232386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s-ES" smtClean="0"/>
              <a:t>Haga clic para modificar el estilo de título del patrón</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Date Placeholder 4"/>
          <p:cNvSpPr>
            <a:spLocks noGrp="1"/>
          </p:cNvSpPr>
          <p:nvPr>
            <p:ph type="dt" sz="half" idx="10"/>
          </p:nvPr>
        </p:nvSpPr>
        <p:spPr/>
        <p:txBody>
          <a:bodyPr/>
          <a:lstStyle/>
          <a:p>
            <a:fld id="{DD7E9195-73B4-43EC-A063-95D4F23070E7}" type="datetimeFigureOut">
              <a:rPr lang="es-ES" smtClean="0"/>
              <a:t>13/08/2019</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3654218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2" name="Content Placeholder 3"/>
          <p:cNvSpPr>
            <a:spLocks noGrp="1"/>
          </p:cNvSpPr>
          <p:nvPr>
            <p:ph sz="quarter" idx="13"/>
          </p:nvPr>
        </p:nvSpPr>
        <p:spPr>
          <a:xfrm>
            <a:off x="913774" y="3051012"/>
            <a:ext cx="5106027" cy="2740187"/>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3" name="Content Placeholder 5"/>
          <p:cNvSpPr>
            <a:spLocks noGrp="1"/>
          </p:cNvSpPr>
          <p:nvPr>
            <p:ph sz="quarter" idx="14"/>
          </p:nvPr>
        </p:nvSpPr>
        <p:spPr>
          <a:xfrm>
            <a:off x="6172200" y="3051012"/>
            <a:ext cx="5105401" cy="2740187"/>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7" name="Date Placeholder 6"/>
          <p:cNvSpPr>
            <a:spLocks noGrp="1"/>
          </p:cNvSpPr>
          <p:nvPr>
            <p:ph type="dt" sz="half" idx="10"/>
          </p:nvPr>
        </p:nvSpPr>
        <p:spPr/>
        <p:txBody>
          <a:bodyPr/>
          <a:lstStyle/>
          <a:p>
            <a:fld id="{DD7E9195-73B4-43EC-A063-95D4F23070E7}" type="datetimeFigureOut">
              <a:rPr lang="es-ES" smtClean="0"/>
              <a:t>13/08/2019</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493595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3" name="Date Placeholder 2"/>
          <p:cNvSpPr>
            <a:spLocks noGrp="1"/>
          </p:cNvSpPr>
          <p:nvPr>
            <p:ph type="dt" sz="half" idx="10"/>
          </p:nvPr>
        </p:nvSpPr>
        <p:spPr/>
        <p:txBody>
          <a:bodyPr/>
          <a:lstStyle/>
          <a:p>
            <a:fld id="{DD7E9195-73B4-43EC-A063-95D4F23070E7}" type="datetimeFigureOut">
              <a:rPr lang="es-ES" smtClean="0"/>
              <a:t>13/08/2019</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1991897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D7E9195-73B4-43EC-A063-95D4F23070E7}" type="datetimeFigureOut">
              <a:rPr lang="es-ES" smtClean="0"/>
              <a:t>13/08/2019</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749178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s-ES" smtClean="0"/>
              <a:t>Haga clic para modificar el estilo de título del patrón</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DD7E9195-73B4-43EC-A063-95D4F23070E7}" type="datetimeFigureOut">
              <a:rPr lang="es-ES" smtClean="0"/>
              <a:t>13/08/2019</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1352899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DD7E9195-73B4-43EC-A063-95D4F23070E7}" type="datetimeFigureOut">
              <a:rPr lang="es-ES" smtClean="0"/>
              <a:t>13/08/2019</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2870821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s-ES" smtClean="0"/>
              <a:t>Haga clic para modificar el estilo de título del patrón</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smtClean="0"/>
              <a:t>Haga clic en el icono para agregar una imagen</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DD7E9195-73B4-43EC-A063-95D4F23070E7}" type="datetimeFigureOut">
              <a:rPr lang="es-ES" smtClean="0"/>
              <a:t>13/08/2019</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297059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DD7E9195-73B4-43EC-A063-95D4F23070E7}" type="datetimeFigureOut">
              <a:rPr lang="es-ES" smtClean="0"/>
              <a:t>13/08/2019</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22271985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s-ES" smtClean="0"/>
              <a:t>Haga clic para modificar el estilo de título del patrón</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DD7E9195-73B4-43EC-A063-95D4F23070E7}" type="datetimeFigureOut">
              <a:rPr lang="es-ES" smtClean="0"/>
              <a:t>13/08/2019</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818BC916-5307-4ABF-9F70-86EF69B2A2AA}" type="slidenum">
              <a:rPr lang="es-ES" smtClean="0"/>
              <a:t>‹#›</a:t>
            </a:fld>
            <a:endParaRPr lang="es-E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0561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s-ES" smtClean="0"/>
              <a:t>Haga clic para modificar el estilo de título del patrón</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smtClean="0"/>
              <a:t>Haga clic para modificar el estilo de texto del patrón</a:t>
            </a:r>
          </a:p>
        </p:txBody>
      </p:sp>
      <p:sp>
        <p:nvSpPr>
          <p:cNvPr id="5" name="Date Placeholder 4"/>
          <p:cNvSpPr>
            <a:spLocks noGrp="1"/>
          </p:cNvSpPr>
          <p:nvPr>
            <p:ph type="dt" sz="half" idx="10"/>
          </p:nvPr>
        </p:nvSpPr>
        <p:spPr/>
        <p:txBody>
          <a:bodyPr/>
          <a:lstStyle/>
          <a:p>
            <a:fld id="{DD7E9195-73B4-43EC-A063-95D4F23070E7}" type="datetimeFigureOut">
              <a:rPr lang="es-ES" smtClean="0"/>
              <a:t>13/08/2019</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39680555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lumna 3">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s-ES" smtClean="0"/>
              <a:t>Haga clic para modificar el estilo de título del patrón</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DD7E9195-73B4-43EC-A063-95D4F23070E7}" type="datetimeFigureOut">
              <a:rPr lang="es-ES" smtClean="0"/>
              <a:t>13/08/2019</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3817414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umna de imagen 3">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s-ES" smtClean="0"/>
              <a:t>Haga clic para modificar el estilo de título del patrón</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smtClean="0"/>
              <a:t>Haga clic en el icono para agregar una imagen</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3" name="Date Placeholder 2"/>
          <p:cNvSpPr>
            <a:spLocks noGrp="1"/>
          </p:cNvSpPr>
          <p:nvPr>
            <p:ph type="dt" sz="half" idx="10"/>
          </p:nvPr>
        </p:nvSpPr>
        <p:spPr/>
        <p:txBody>
          <a:bodyPr/>
          <a:lstStyle/>
          <a:p>
            <a:fld id="{DD7E9195-73B4-43EC-A063-95D4F23070E7}" type="datetimeFigureOut">
              <a:rPr lang="es-ES" smtClean="0"/>
              <a:t>13/08/2019</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272125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s-ES" smtClean="0"/>
              <a:t>Haga clic para modificar el estilo de título del patrón</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DD7E9195-73B4-43EC-A063-95D4F23070E7}" type="datetimeFigureOut">
              <a:rPr lang="es-ES" smtClean="0"/>
              <a:t>13/08/2019</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21538261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s-ES" smtClean="0"/>
              <a:t>Haga clic para modificar el estilo de título del patrón</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10"/>
          </p:nvPr>
        </p:nvSpPr>
        <p:spPr/>
        <p:txBody>
          <a:bodyPr/>
          <a:lstStyle/>
          <a:p>
            <a:fld id="{DD7E9195-73B4-43EC-A063-95D4F23070E7}" type="datetimeFigureOut">
              <a:rPr lang="es-ES" smtClean="0"/>
              <a:t>13/08/2019</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818BC916-5307-4ABF-9F70-86EF69B2A2AA}" type="slidenum">
              <a:rPr lang="es-ES" smtClean="0"/>
              <a:t>‹#›</a:t>
            </a:fld>
            <a:endParaRPr lang="es-ES"/>
          </a:p>
        </p:txBody>
      </p:sp>
    </p:spTree>
    <p:extLst>
      <p:ext uri="{BB962C8B-B14F-4D97-AF65-F5344CB8AC3E}">
        <p14:creationId xmlns:p14="http://schemas.microsoft.com/office/powerpoint/2010/main" val="353655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s-ES" smtClean="0"/>
              <a:t>Haga clic para modificar el estilo de título del patrón</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D7E9195-73B4-43EC-A063-95D4F23070E7}" type="datetimeFigureOut">
              <a:rPr lang="es-ES" smtClean="0"/>
              <a:t>13/08/2019</a:t>
            </a:fld>
            <a:endParaRPr lang="es-E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18BC916-5307-4ABF-9F70-86EF69B2A2AA}" type="slidenum">
              <a:rPr lang="es-ES" smtClean="0"/>
              <a:t>‹#›</a:t>
            </a:fld>
            <a:endParaRPr lang="es-ES"/>
          </a:p>
        </p:txBody>
      </p:sp>
    </p:spTree>
    <p:extLst>
      <p:ext uri="{BB962C8B-B14F-4D97-AF65-F5344CB8AC3E}">
        <p14:creationId xmlns:p14="http://schemas.microsoft.com/office/powerpoint/2010/main" val="417488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PD3mmISGx2k"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costa.co.uk/" TargetMode="External"/><Relationship Id="rId2" Type="http://schemas.openxmlformats.org/officeDocument/2006/relationships/hyperlink" Target="https://www.leavetheherdbehind.com/" TargetMode="External"/><Relationship Id="rId1" Type="http://schemas.openxmlformats.org/officeDocument/2006/relationships/slideLayout" Target="../slideLayouts/slideLayout6.xml"/><Relationship Id="rId4" Type="http://schemas.openxmlformats.org/officeDocument/2006/relationships/hyperlink" Target="https://www.thewatchhouse.com/portfolio-item/tower-bridg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849381" y="811369"/>
            <a:ext cx="10364451" cy="4481848"/>
          </a:xfrm>
        </p:spPr>
        <p:txBody>
          <a:bodyPr>
            <a:normAutofit/>
          </a:bodyPr>
          <a:lstStyle/>
          <a:p>
            <a:r>
              <a:rPr lang="es-ES" dirty="0" smtClean="0"/>
              <a:t>Nathalia riveros chala </a:t>
            </a:r>
            <a:br>
              <a:rPr lang="es-ES" dirty="0" smtClean="0"/>
            </a:br>
            <a:r>
              <a:rPr lang="es-ES" dirty="0" smtClean="0"/>
              <a:t>(1812608)</a:t>
            </a:r>
            <a:br>
              <a:rPr lang="es-ES" dirty="0" smtClean="0"/>
            </a:br>
            <a:r>
              <a:rPr lang="es-ES" dirty="0" smtClean="0"/>
              <a:t>business idea </a:t>
            </a:r>
            <a:br>
              <a:rPr lang="es-ES" dirty="0" smtClean="0"/>
            </a:br>
            <a:r>
              <a:rPr lang="es-ES" dirty="0" smtClean="0"/>
              <a:t>entrepreneurship</a:t>
            </a:r>
            <a:endParaRPr lang="es-ES" dirty="0"/>
          </a:p>
        </p:txBody>
      </p:sp>
      <p:pic>
        <p:nvPicPr>
          <p:cNvPr id="2050" name="Picture 2" descr="Resultado de imagen para mapa de colombia en caf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2275" y="5023186"/>
            <a:ext cx="2326873" cy="1551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0540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p:cNvSpPr>
            <a:spLocks noGrp="1"/>
          </p:cNvSpPr>
          <p:nvPr>
            <p:ph type="title"/>
          </p:nvPr>
        </p:nvSpPr>
        <p:spPr>
          <a:xfrm>
            <a:off x="810744" y="1713221"/>
            <a:ext cx="10364451" cy="1622407"/>
          </a:xfrm>
        </p:spPr>
        <p:txBody>
          <a:bodyPr>
            <a:normAutofit/>
          </a:bodyPr>
          <a:lstStyle/>
          <a:p>
            <a:r>
              <a:rPr lang="es-ES" sz="4800" dirty="0" smtClean="0"/>
              <a:t>COLOMBIAN TASTE COFFEE SHOP</a:t>
            </a:r>
            <a:endParaRPr lang="es-ES" sz="4800" dirty="0"/>
          </a:p>
        </p:txBody>
      </p:sp>
      <p:pic>
        <p:nvPicPr>
          <p:cNvPr id="1026" name="Picture 2" descr="Resultado de imagen para tazas de cafe y teter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2907" y="3335628"/>
            <a:ext cx="2986512" cy="3119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49079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a:xfrm>
            <a:off x="734096" y="2910956"/>
            <a:ext cx="10235038" cy="1120129"/>
          </a:xfrm>
        </p:spPr>
        <p:txBody>
          <a:bodyPr>
            <a:normAutofit fontScale="90000"/>
          </a:bodyPr>
          <a:lstStyle/>
          <a:p>
            <a:pPr>
              <a:lnSpc>
                <a:spcPct val="150000"/>
              </a:lnSpc>
            </a:pPr>
            <a:r>
              <a:rPr lang="en-US" sz="2000" b="1" dirty="0" smtClean="0"/>
              <a:t>VISION</a:t>
            </a:r>
            <a:r>
              <a:rPr lang="en-US" sz="2000" dirty="0"/>
              <a:t/>
            </a:r>
            <a:br>
              <a:rPr lang="en-US" sz="2000" dirty="0"/>
            </a:br>
            <a:r>
              <a:rPr lang="en-US" sz="2000" dirty="0"/>
              <a:t>Colombia taste coffee shop will be for the year 2021 a company positioned and recognized in London England for selling and offering its customers 100% Colombian coffee, </a:t>
            </a:r>
            <a:r>
              <a:rPr lang="en-US" sz="2000" dirty="0" smtClean="0"/>
              <a:t>other products </a:t>
            </a:r>
            <a:r>
              <a:rPr lang="en-US" sz="2000" dirty="0"/>
              <a:t>derived from coffee and above all to sell a good experience </a:t>
            </a:r>
            <a:r>
              <a:rPr lang="en-US" sz="2000" dirty="0" smtClean="0"/>
              <a:t>to OUR CUSTOMERS.</a:t>
            </a:r>
            <a:br>
              <a:rPr lang="en-US" sz="2000" dirty="0" smtClean="0"/>
            </a:br>
            <a:r>
              <a:rPr lang="en-US" sz="2000" dirty="0"/>
              <a:t/>
            </a:r>
            <a:br>
              <a:rPr lang="en-US" sz="2000" dirty="0"/>
            </a:br>
            <a:r>
              <a:rPr lang="en-US" sz="2000" b="1" dirty="0" smtClean="0"/>
              <a:t>MISION</a:t>
            </a:r>
            <a:r>
              <a:rPr lang="en-US" sz="2000" dirty="0" smtClean="0"/>
              <a:t/>
            </a:r>
            <a:br>
              <a:rPr lang="en-US" sz="2000" dirty="0" smtClean="0"/>
            </a:br>
            <a:r>
              <a:rPr lang="en-US" sz="2000" dirty="0"/>
              <a:t>Colombia taste coffee shop has as mission the social and environmental responsibility, to have a good selection of the best coffee bean, good process conditions and above all to promote the Colombian culture with respect to the general coffee thus added value.</a:t>
            </a:r>
            <a:r>
              <a:rPr lang="en-US" dirty="0"/>
              <a:t/>
            </a:r>
            <a:br>
              <a:rPr lang="en-US" dirty="0"/>
            </a:br>
            <a:endParaRPr lang="es-ES" dirty="0"/>
          </a:p>
        </p:txBody>
      </p:sp>
      <p:sp>
        <p:nvSpPr>
          <p:cNvPr id="3" name="Rectangle 2"/>
          <p:cNvSpPr/>
          <p:nvPr/>
        </p:nvSpPr>
        <p:spPr>
          <a:xfrm>
            <a:off x="9588321" y="5723518"/>
            <a:ext cx="1879514" cy="369332"/>
          </a:xfrm>
          <a:prstGeom prst="rect">
            <a:avLst/>
          </a:prstGeom>
        </p:spPr>
        <p:txBody>
          <a:bodyPr wrap="square">
            <a:spAutoFit/>
          </a:bodyPr>
          <a:lstStyle/>
          <a:p>
            <a:r>
              <a:rPr lang="en-GB" dirty="0"/>
              <a:t>(Alcazar, 2006) </a:t>
            </a:r>
          </a:p>
        </p:txBody>
      </p:sp>
    </p:spTree>
    <p:extLst>
      <p:ext uri="{BB962C8B-B14F-4D97-AF65-F5344CB8AC3E}">
        <p14:creationId xmlns:p14="http://schemas.microsoft.com/office/powerpoint/2010/main" val="12258775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557829" y="901541"/>
            <a:ext cx="8689976" cy="901502"/>
          </a:xfrm>
        </p:spPr>
        <p:txBody>
          <a:bodyPr/>
          <a:lstStyle/>
          <a:p>
            <a:r>
              <a:rPr lang="es-ES" dirty="0" smtClean="0"/>
              <a:t>OBJECTIVES AND GOALS </a:t>
            </a:r>
            <a:endParaRPr lang="es-ES" dirty="0"/>
          </a:p>
        </p:txBody>
      </p:sp>
      <p:sp>
        <p:nvSpPr>
          <p:cNvPr id="3" name="Subtítulo 2"/>
          <p:cNvSpPr>
            <a:spLocks noGrp="1"/>
          </p:cNvSpPr>
          <p:nvPr>
            <p:ph type="subTitle" idx="1"/>
          </p:nvPr>
        </p:nvSpPr>
        <p:spPr>
          <a:xfrm>
            <a:off x="1557829" y="2147552"/>
            <a:ext cx="8689976" cy="1371599"/>
          </a:xfrm>
        </p:spPr>
        <p:txBody>
          <a:bodyPr>
            <a:normAutofit fontScale="25000" lnSpcReduction="20000"/>
          </a:bodyPr>
          <a:lstStyle/>
          <a:p>
            <a:r>
              <a:rPr lang="en-US" sz="7200" dirty="0"/>
              <a:t>Know if the consumers to whom our product is directed are willing to consume our product</a:t>
            </a:r>
            <a:r>
              <a:rPr lang="en-US" sz="7200" dirty="0" smtClean="0"/>
              <a:t>.</a:t>
            </a:r>
          </a:p>
          <a:p>
            <a:endParaRPr lang="en-US" sz="7200" dirty="0"/>
          </a:p>
          <a:p>
            <a:r>
              <a:rPr lang="en-US" sz="7200" dirty="0" smtClean="0"/>
              <a:t> </a:t>
            </a:r>
            <a:r>
              <a:rPr lang="en-US" sz="7200" dirty="0"/>
              <a:t>Determine how much consumers are willing to pay for our product.</a:t>
            </a:r>
          </a:p>
          <a:p>
            <a:r>
              <a:rPr lang="en-US" sz="7200" dirty="0" smtClean="0"/>
              <a:t>To </a:t>
            </a:r>
            <a:r>
              <a:rPr lang="en-US" sz="7200" dirty="0"/>
              <a:t>know if within the preferences of our consumers, it is to consume 100% Colombian coffee</a:t>
            </a:r>
            <a:r>
              <a:rPr lang="en-US" sz="7200" dirty="0" smtClean="0"/>
              <a:t>.</a:t>
            </a:r>
          </a:p>
          <a:p>
            <a:endParaRPr lang="en-US" sz="7200" dirty="0" smtClean="0"/>
          </a:p>
          <a:p>
            <a:r>
              <a:rPr lang="en-US" sz="7200" dirty="0" smtClean="0"/>
              <a:t> </a:t>
            </a:r>
            <a:r>
              <a:rPr lang="en-US" sz="7200" dirty="0"/>
              <a:t>Determine the frequency with which consumers acquire coffee</a:t>
            </a:r>
            <a:r>
              <a:rPr lang="en-US" dirty="0"/>
              <a:t>.</a:t>
            </a:r>
          </a:p>
          <a:p>
            <a:endParaRPr lang="es-ES" dirty="0"/>
          </a:p>
        </p:txBody>
      </p:sp>
      <p:sp>
        <p:nvSpPr>
          <p:cNvPr id="4" name="Rectangle 3"/>
          <p:cNvSpPr/>
          <p:nvPr/>
        </p:nvSpPr>
        <p:spPr>
          <a:xfrm>
            <a:off x="10172219" y="6406097"/>
            <a:ext cx="1893082" cy="369332"/>
          </a:xfrm>
          <a:prstGeom prst="rect">
            <a:avLst/>
          </a:prstGeom>
        </p:spPr>
        <p:txBody>
          <a:bodyPr wrap="none">
            <a:spAutoFit/>
          </a:bodyPr>
          <a:lstStyle/>
          <a:p>
            <a:r>
              <a:rPr lang="en-GB" dirty="0"/>
              <a:t>(Blackburn, 2008) </a:t>
            </a:r>
          </a:p>
        </p:txBody>
      </p:sp>
    </p:spTree>
    <p:extLst>
      <p:ext uri="{BB962C8B-B14F-4D97-AF65-F5344CB8AC3E}">
        <p14:creationId xmlns:p14="http://schemas.microsoft.com/office/powerpoint/2010/main" val="800108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redondeado 1"/>
          <p:cNvSpPr/>
          <p:nvPr/>
        </p:nvSpPr>
        <p:spPr>
          <a:xfrm>
            <a:off x="1043189" y="1287887"/>
            <a:ext cx="3284112" cy="53704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Objectives short term (1year)</a:t>
            </a:r>
          </a:p>
          <a:p>
            <a:r>
              <a:rPr lang="en-US" dirty="0"/>
              <a:t>· Perceiving our products in an appropriate way by consumers or critics, while we take care of the taste, its presence and its smell to make it pleasant.</a:t>
            </a:r>
          </a:p>
          <a:p>
            <a:r>
              <a:rPr lang="en-US" dirty="0" smtClean="0"/>
              <a:t>· </a:t>
            </a:r>
            <a:r>
              <a:rPr lang="en-US" dirty="0"/>
              <a:t>Respond to the needs of customers in a short period of time, fully guaranteeing your satisfaction in each of our actions and products.</a:t>
            </a:r>
          </a:p>
          <a:p>
            <a:r>
              <a:rPr lang="en-US" dirty="0"/>
              <a:t>· Have a nice place so that the clients can feel comfortable and enjoy the experience of our products.</a:t>
            </a:r>
          </a:p>
          <a:p>
            <a:pPr algn="ctr"/>
            <a:endParaRPr lang="es-ES" dirty="0"/>
          </a:p>
        </p:txBody>
      </p:sp>
      <p:sp>
        <p:nvSpPr>
          <p:cNvPr id="3" name="Rectángulo redondeado 2"/>
          <p:cNvSpPr/>
          <p:nvPr/>
        </p:nvSpPr>
        <p:spPr>
          <a:xfrm>
            <a:off x="4750157" y="1996225"/>
            <a:ext cx="3286260" cy="40310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Medium term (2-3 years)</a:t>
            </a:r>
          </a:p>
          <a:p>
            <a:r>
              <a:rPr lang="en-US" dirty="0"/>
              <a:t>· Create strategies that allow us to continue the economic objectives defined for each of the years.</a:t>
            </a:r>
          </a:p>
          <a:p>
            <a:r>
              <a:rPr lang="en-US" dirty="0"/>
              <a:t>· Strengthen our coffee product, creating new links of proximity between consumers and products.</a:t>
            </a:r>
          </a:p>
          <a:p>
            <a:r>
              <a:rPr lang="en-US" dirty="0"/>
              <a:t>· Recover the money allocated to the investment of the coffee business in the expected period of 3 years maximum.</a:t>
            </a:r>
          </a:p>
        </p:txBody>
      </p:sp>
      <p:sp>
        <p:nvSpPr>
          <p:cNvPr id="4" name="Rectángulo redondeado 3"/>
          <p:cNvSpPr/>
          <p:nvPr/>
        </p:nvSpPr>
        <p:spPr>
          <a:xfrm>
            <a:off x="8433516" y="1429555"/>
            <a:ext cx="3582473" cy="4700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t>Long term (5-8 years)</a:t>
            </a:r>
          </a:p>
          <a:p>
            <a:r>
              <a:rPr lang="en-US" dirty="0"/>
              <a:t>· Try to build a commercial firm exportable to other regions of the country, which has and expandable business model.</a:t>
            </a:r>
          </a:p>
          <a:p>
            <a:r>
              <a:rPr lang="en-US" dirty="0"/>
              <a:t>· Seeking to be able to ally ourselves with other companies dedicated to coffee to create great win-win relationships in which all parties benefit.</a:t>
            </a:r>
          </a:p>
          <a:p>
            <a:r>
              <a:rPr lang="en-US" dirty="0"/>
              <a:t>· Get our own lands, where we can grow own products, eliminating the need for intermediaries in our establishment.</a:t>
            </a:r>
          </a:p>
        </p:txBody>
      </p:sp>
    </p:spTree>
    <p:extLst>
      <p:ext uri="{BB962C8B-B14F-4D97-AF65-F5344CB8AC3E}">
        <p14:creationId xmlns:p14="http://schemas.microsoft.com/office/powerpoint/2010/main" val="24456095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ctrTitle"/>
          </p:nvPr>
        </p:nvSpPr>
        <p:spPr>
          <a:xfrm>
            <a:off x="1744572" y="2646629"/>
            <a:ext cx="8689976" cy="991654"/>
          </a:xfrm>
        </p:spPr>
        <p:txBody>
          <a:bodyPr>
            <a:normAutofit fontScale="90000"/>
          </a:bodyPr>
          <a:lstStyle/>
          <a:p>
            <a:r>
              <a:rPr lang="es-ES" dirty="0" smtClean="0"/>
              <a:t>Selling proposition</a:t>
            </a:r>
            <a:br>
              <a:rPr lang="es-ES" dirty="0" smtClean="0"/>
            </a:br>
            <a:r>
              <a:rPr lang="en-US" sz="2700" dirty="0" smtClean="0"/>
              <a:t>we </a:t>
            </a:r>
            <a:r>
              <a:rPr lang="en-US" sz="2700" dirty="0"/>
              <a:t>want to offer </a:t>
            </a:r>
            <a:r>
              <a:rPr lang="en-US" sz="2700" dirty="0" smtClean="0"/>
              <a:t>client </a:t>
            </a:r>
            <a:r>
              <a:rPr lang="en-US" sz="2700" dirty="0"/>
              <a:t>a coffee served in good condition, that more than a cup of coffee, it is an attractive cup of coffee (Artistic </a:t>
            </a:r>
            <a:r>
              <a:rPr lang="en-US" sz="2700" dirty="0" smtClean="0"/>
              <a:t>coffee</a:t>
            </a:r>
            <a:r>
              <a:rPr lang="es-ES" sz="2700" dirty="0" smtClean="0"/>
              <a:t>).</a:t>
            </a:r>
            <a:endParaRPr lang="es-ES" sz="2700" dirty="0"/>
          </a:p>
        </p:txBody>
      </p:sp>
      <p:sp>
        <p:nvSpPr>
          <p:cNvPr id="3" name="Subtítulo 2"/>
          <p:cNvSpPr>
            <a:spLocks noGrp="1"/>
          </p:cNvSpPr>
          <p:nvPr>
            <p:ph type="subTitle" idx="1"/>
          </p:nvPr>
        </p:nvSpPr>
        <p:spPr>
          <a:xfrm>
            <a:off x="1609346" y="3647941"/>
            <a:ext cx="8689976" cy="1371599"/>
          </a:xfrm>
        </p:spPr>
        <p:txBody>
          <a:bodyPr>
            <a:noAutofit/>
          </a:bodyPr>
          <a:lstStyle/>
          <a:p>
            <a:r>
              <a:rPr lang="es-ES" sz="2400" dirty="0" smtClean="0">
                <a:hlinkClick r:id="rId2"/>
              </a:rPr>
              <a:t>https</a:t>
            </a:r>
            <a:r>
              <a:rPr lang="es-ES" sz="2400" dirty="0">
                <a:hlinkClick r:id="rId2"/>
              </a:rPr>
              <a:t>://www.youtube.com/watch?v=PD3mmISGx2k</a:t>
            </a:r>
            <a:endParaRPr lang="es-ES" sz="2400" dirty="0"/>
          </a:p>
        </p:txBody>
      </p:sp>
      <p:sp>
        <p:nvSpPr>
          <p:cNvPr id="4" name="Rectangle 3"/>
          <p:cNvSpPr/>
          <p:nvPr/>
        </p:nvSpPr>
        <p:spPr>
          <a:xfrm>
            <a:off x="10222856" y="6348143"/>
            <a:ext cx="1663019" cy="369332"/>
          </a:xfrm>
          <a:prstGeom prst="rect">
            <a:avLst/>
          </a:prstGeom>
        </p:spPr>
        <p:txBody>
          <a:bodyPr wrap="none">
            <a:spAutoFit/>
          </a:bodyPr>
          <a:lstStyle/>
          <a:p>
            <a:r>
              <a:rPr lang="en-GB" dirty="0"/>
              <a:t>(</a:t>
            </a:r>
            <a:r>
              <a:rPr lang="en-GB" dirty="0" err="1"/>
              <a:t>Berveke</a:t>
            </a:r>
            <a:r>
              <a:rPr lang="en-GB" dirty="0"/>
              <a:t>, 2011)</a:t>
            </a:r>
          </a:p>
        </p:txBody>
      </p:sp>
    </p:spTree>
    <p:extLst>
      <p:ext uri="{BB962C8B-B14F-4D97-AF65-F5344CB8AC3E}">
        <p14:creationId xmlns:p14="http://schemas.microsoft.com/office/powerpoint/2010/main" val="34913842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3048000" y="2136339"/>
            <a:ext cx="6096000" cy="369332"/>
          </a:xfrm>
          <a:prstGeom prst="rect">
            <a:avLst/>
          </a:prstGeom>
        </p:spPr>
        <p:txBody>
          <a:bodyPr>
            <a:spAutoFit/>
          </a:bodyPr>
          <a:lstStyle/>
          <a:p>
            <a:endParaRPr lang="es-ES" b="0" i="0" dirty="0">
              <a:solidFill>
                <a:srgbClr val="000000"/>
              </a:solidFill>
              <a:effectLst/>
              <a:latin typeface="Times New Roman" panose="02020603050405020304" pitchFamily="18" charset="0"/>
            </a:endParaRPr>
          </a:p>
        </p:txBody>
      </p:sp>
      <p:graphicFrame>
        <p:nvGraphicFramePr>
          <p:cNvPr id="3" name="Tabla 2"/>
          <p:cNvGraphicFramePr>
            <a:graphicFrameLocks noGrp="1"/>
          </p:cNvGraphicFramePr>
          <p:nvPr>
            <p:extLst>
              <p:ext uri="{D42A27DB-BD31-4B8C-83A1-F6EECF244321}">
                <p14:modId xmlns:p14="http://schemas.microsoft.com/office/powerpoint/2010/main" val="204131803"/>
              </p:ext>
            </p:extLst>
          </p:nvPr>
        </p:nvGraphicFramePr>
        <p:xfrm>
          <a:off x="3198253" y="1463350"/>
          <a:ext cx="5705341" cy="4481847"/>
        </p:xfrm>
        <a:graphic>
          <a:graphicData uri="http://schemas.openxmlformats.org/drawingml/2006/table">
            <a:tbl>
              <a:tblPr>
                <a:tableStyleId>{5C22544A-7EE6-4342-B048-85BDC9FD1C3A}</a:tableStyleId>
              </a:tblPr>
              <a:tblGrid>
                <a:gridCol w="2524663"/>
                <a:gridCol w="1590339"/>
                <a:gridCol w="1590339"/>
              </a:tblGrid>
              <a:tr h="497983">
                <a:tc>
                  <a:txBody>
                    <a:bodyPr/>
                    <a:lstStyle/>
                    <a:p>
                      <a:pPr algn="l" fontAlgn="b"/>
                      <a:r>
                        <a:rPr lang="es-ES" sz="1800" u="none" strike="noStrike" dirty="0">
                          <a:effectLst/>
                        </a:rPr>
                        <a:t>Coffee</a:t>
                      </a:r>
                      <a:endParaRPr lang="es-ES" sz="1800" b="1"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s-ES" sz="1800" u="none" strike="noStrike" dirty="0" smtClean="0">
                          <a:effectLst/>
                        </a:rPr>
                        <a:t>Price/Regular</a:t>
                      </a:r>
                      <a:endParaRPr lang="es-ES" sz="1800" b="1"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s-ES" sz="1800" u="none" strike="noStrike" dirty="0" smtClean="0">
                          <a:effectLst/>
                        </a:rPr>
                        <a:t>Price/</a:t>
                      </a:r>
                      <a:r>
                        <a:rPr lang="es-ES" sz="1800" u="none" strike="noStrike" dirty="0" err="1" smtClean="0">
                          <a:effectLst/>
                        </a:rPr>
                        <a:t>Large</a:t>
                      </a:r>
                      <a:endParaRPr lang="es-ES" sz="1800" b="1" i="0" u="none" strike="noStrike" dirty="0">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a:effectLst/>
                        </a:rPr>
                        <a:t>Espresso</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2.00</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dirty="0">
                          <a:effectLst/>
                        </a:rPr>
                        <a:t>2.10</a:t>
                      </a:r>
                      <a:endParaRPr lang="es-ES" sz="1100" b="0" i="0" u="none" strike="noStrike" dirty="0">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a:effectLst/>
                        </a:rPr>
                        <a:t>Macchiato</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2.70</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dirty="0">
                          <a:effectLst/>
                        </a:rPr>
                        <a:t>3.00</a:t>
                      </a:r>
                      <a:endParaRPr lang="es-ES" sz="1100" b="0" i="0" u="none" strike="noStrike" dirty="0">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dirty="0">
                          <a:effectLst/>
                        </a:rPr>
                        <a:t>Coffee </a:t>
                      </a:r>
                      <a:r>
                        <a:rPr lang="es-ES" sz="1100" u="none" strike="noStrike" dirty="0" err="1">
                          <a:effectLst/>
                        </a:rPr>
                        <a:t>shot</a:t>
                      </a:r>
                      <a:endParaRPr lang="es-ES"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0.50</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dirty="0">
                          <a:effectLst/>
                        </a:rPr>
                        <a:t>1.00</a:t>
                      </a:r>
                      <a:endParaRPr lang="es-ES" sz="1100" b="0" i="0" u="none" strike="noStrike" dirty="0">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a:effectLst/>
                        </a:rPr>
                        <a:t>late</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2.60</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2.90</a:t>
                      </a:r>
                      <a:endParaRPr lang="es-ES" sz="1100" b="0" i="0" u="none" strike="noStrike">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a:effectLst/>
                        </a:rPr>
                        <a:t>Flat white</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2.90</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3.40</a:t>
                      </a:r>
                      <a:endParaRPr lang="es-ES" sz="1100" b="0" i="0" u="none" strike="noStrike">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a:effectLst/>
                        </a:rPr>
                        <a:t>Americano</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2.20</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2.40</a:t>
                      </a:r>
                      <a:endParaRPr lang="es-ES" sz="1100" b="0" i="0" u="none" strike="noStrike">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a:effectLst/>
                        </a:rPr>
                        <a:t>Caramel macchiato</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3.00</a:t>
                      </a:r>
                      <a:endParaRPr lang="es-ES"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a:effectLst/>
                        </a:rPr>
                        <a:t>3.15</a:t>
                      </a:r>
                      <a:endParaRPr lang="es-ES" sz="1100" b="0" i="0" u="none" strike="noStrike">
                        <a:solidFill>
                          <a:srgbClr val="000000"/>
                        </a:solidFill>
                        <a:effectLst/>
                        <a:latin typeface="Calibri" panose="020F0502020204030204" pitchFamily="34" charset="0"/>
                      </a:endParaRPr>
                    </a:p>
                  </a:txBody>
                  <a:tcPr marL="9525" marR="9525" marT="9525" marB="0" anchor="b"/>
                </a:tc>
              </a:tr>
              <a:tr h="497983">
                <a:tc>
                  <a:txBody>
                    <a:bodyPr/>
                    <a:lstStyle/>
                    <a:p>
                      <a:pPr algn="l" fontAlgn="b"/>
                      <a:r>
                        <a:rPr lang="es-ES" sz="1100" u="none" strike="noStrike" dirty="0">
                          <a:effectLst/>
                        </a:rPr>
                        <a:t>Coffee Granite</a:t>
                      </a:r>
                      <a:endParaRPr lang="es-ES"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dirty="0">
                          <a:effectLst/>
                        </a:rPr>
                        <a:t>4.20</a:t>
                      </a:r>
                      <a:endParaRPr lang="es-ES"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s-ES" sz="1100" u="none" strike="noStrike" dirty="0">
                          <a:effectLst/>
                        </a:rPr>
                        <a:t>4.35</a:t>
                      </a:r>
                      <a:endParaRPr lang="es-ES" sz="11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pic>
        <p:nvPicPr>
          <p:cNvPr id="2050" name="Picture 2" descr="Resultado de imagen para cafe colombian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428" y="2505671"/>
            <a:ext cx="2086377" cy="23046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sultado de imagen para granizado de caf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23042" y="2598208"/>
            <a:ext cx="2193076" cy="2212132"/>
          </a:xfrm>
          <a:prstGeom prst="rect">
            <a:avLst/>
          </a:prstGeom>
          <a:noFill/>
          <a:extLst>
            <a:ext uri="{909E8E84-426E-40DD-AFC4-6F175D3DCCD1}">
              <a14:hiddenFill xmlns:a14="http://schemas.microsoft.com/office/drawing/2010/main">
                <a:solidFill>
                  <a:srgbClr val="FFFFFF"/>
                </a:solidFill>
              </a14:hiddenFill>
            </a:ext>
          </a:extLst>
        </p:spPr>
      </p:pic>
      <p:sp>
        <p:nvSpPr>
          <p:cNvPr id="4" name="Rectángulo 3"/>
          <p:cNvSpPr/>
          <p:nvPr/>
        </p:nvSpPr>
        <p:spPr>
          <a:xfrm>
            <a:off x="1958970" y="417318"/>
            <a:ext cx="8274060" cy="923330"/>
          </a:xfrm>
          <a:prstGeom prst="rect">
            <a:avLst/>
          </a:prstGeom>
          <a:noFill/>
        </p:spPr>
        <p:txBody>
          <a:bodyPr wrap="none" lIns="91440" tIns="45720" rIns="91440" bIns="45720">
            <a:spAutoFit/>
          </a:bodyPr>
          <a:lstStyle/>
          <a:p>
            <a:pPr algn="ctr"/>
            <a:r>
              <a:rPr lang="es-ES" sz="54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Colombian Coffee Taste shop</a:t>
            </a:r>
            <a:endParaRPr lang="es-E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4755607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Competitors </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119101112"/>
              </p:ext>
            </p:extLst>
          </p:nvPr>
        </p:nvGraphicFramePr>
        <p:xfrm>
          <a:off x="90054" y="1962095"/>
          <a:ext cx="5868670" cy="1518031"/>
        </p:xfrm>
        <a:graphic>
          <a:graphicData uri="http://schemas.openxmlformats.org/drawingml/2006/table">
            <a:tbl>
              <a:tblPr firstRow="1" firstCol="1" bandRow="1">
                <a:tableStyleId>{5C22544A-7EE6-4342-B048-85BDC9FD1C3A}</a:tableStyleId>
              </a:tblPr>
              <a:tblGrid>
                <a:gridCol w="2934335"/>
                <a:gridCol w="2934335"/>
              </a:tblGrid>
              <a:tr h="887095">
                <a:tc>
                  <a:txBody>
                    <a:bodyPr/>
                    <a:lstStyle/>
                    <a:p>
                      <a:pPr>
                        <a:lnSpc>
                          <a:spcPct val="115000"/>
                        </a:lnSpc>
                        <a:spcAft>
                          <a:spcPts val="0"/>
                        </a:spcAft>
                      </a:pPr>
                      <a:r>
                        <a:rPr lang="en-GB" sz="1200" dirty="0">
                          <a:effectLst/>
                        </a:rPr>
                        <a:t>Name: Black sheep coffee</a:t>
                      </a:r>
                    </a:p>
                    <a:p>
                      <a:pPr>
                        <a:lnSpc>
                          <a:spcPct val="115000"/>
                        </a:lnSpc>
                        <a:spcAft>
                          <a:spcPts val="0"/>
                        </a:spcAft>
                      </a:pPr>
                      <a:r>
                        <a:rPr lang="en-GB" sz="1200" dirty="0">
                          <a:effectLst/>
                        </a:rPr>
                        <a:t>Address: 81 Southwark St, London SE1 0HX</a:t>
                      </a:r>
                    </a:p>
                    <a:p>
                      <a:pPr>
                        <a:lnSpc>
                          <a:spcPct val="115000"/>
                        </a:lnSpc>
                        <a:spcAft>
                          <a:spcPts val="0"/>
                        </a:spcAft>
                      </a:pPr>
                      <a:r>
                        <a:rPr lang="en-GB" sz="1200" dirty="0">
                          <a:effectLst/>
                        </a:rPr>
                        <a:t>Website: </a:t>
                      </a:r>
                      <a:r>
                        <a:rPr lang="en-GB" sz="1200" u="sng" dirty="0">
                          <a:effectLst/>
                          <a:hlinkClick r:id="rId2"/>
                        </a:rPr>
                        <a:t>https://www.leavetheherdbehind.com/</a:t>
                      </a:r>
                      <a:endParaRPr lang="en-GB" sz="12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200" dirty="0">
                          <a:effectLst/>
                        </a:rPr>
                        <a:t>Average prices: the average price is between 2 pounds being the smallest cup of coffee up to 4 pounds</a:t>
                      </a:r>
                      <a:endParaRPr lang="en-GB" sz="1200" dirty="0">
                        <a:effectLst/>
                        <a:latin typeface="Calibri"/>
                        <a:ea typeface="Calibri"/>
                        <a:cs typeface="Times New Roman"/>
                      </a:endParaRPr>
                    </a:p>
                  </a:txBody>
                  <a:tcPr marL="68580" marR="68580" marT="0" marB="0"/>
                </a:tc>
              </a:tr>
              <a:tr h="450850">
                <a:tc>
                  <a:txBody>
                    <a:bodyPr/>
                    <a:lstStyle/>
                    <a:p>
                      <a:pPr>
                        <a:lnSpc>
                          <a:spcPct val="115000"/>
                        </a:lnSpc>
                        <a:spcAft>
                          <a:spcPts val="0"/>
                        </a:spcAft>
                      </a:pPr>
                      <a:r>
                        <a:rPr lang="en-GB" sz="1200" dirty="0" smtClean="0">
                          <a:effectLst/>
                        </a:rPr>
                        <a:t>Strengths:</a:t>
                      </a:r>
                    </a:p>
                    <a:p>
                      <a:pPr marL="342900" lvl="0" indent="-342900">
                        <a:lnSpc>
                          <a:spcPct val="115000"/>
                        </a:lnSpc>
                        <a:spcAft>
                          <a:spcPts val="0"/>
                        </a:spcAft>
                        <a:buFont typeface="Symbol"/>
                        <a:buChar char=""/>
                      </a:pPr>
                      <a:r>
                        <a:rPr lang="en-GB" sz="1200" dirty="0" smtClean="0">
                          <a:effectLst/>
                        </a:rPr>
                        <a:t>Further </a:t>
                      </a:r>
                      <a:r>
                        <a:rPr lang="en-GB" sz="1200" dirty="0">
                          <a:effectLst/>
                        </a:rPr>
                        <a:t>expansion in a short time.</a:t>
                      </a:r>
                    </a:p>
                    <a:p>
                      <a:pPr marL="457200">
                        <a:lnSpc>
                          <a:spcPct val="115000"/>
                        </a:lnSpc>
                        <a:spcAft>
                          <a:spcPts val="0"/>
                        </a:spcAft>
                      </a:pPr>
                      <a:r>
                        <a:rPr lang="en-GB" sz="1200" dirty="0">
                          <a:effectLst/>
                        </a:rPr>
                        <a:t> </a:t>
                      </a:r>
                      <a:endParaRPr lang="en-GB" sz="12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200" dirty="0">
                          <a:effectLst/>
                        </a:rPr>
                        <a:t>Weaknesses:</a:t>
                      </a:r>
                    </a:p>
                    <a:p>
                      <a:pPr marL="342900" lvl="0" indent="-342900">
                        <a:lnSpc>
                          <a:spcPct val="115000"/>
                        </a:lnSpc>
                        <a:spcAft>
                          <a:spcPts val="0"/>
                        </a:spcAft>
                        <a:buFont typeface="Symbol"/>
                        <a:buChar char=""/>
                      </a:pPr>
                      <a:r>
                        <a:rPr lang="en-GB" sz="1200" dirty="0">
                          <a:effectLst/>
                        </a:rPr>
                        <a:t>little experience in the market</a:t>
                      </a:r>
                      <a:endParaRPr lang="en-GB" sz="1200" dirty="0">
                        <a:effectLst/>
                        <a:latin typeface="Calibri"/>
                        <a:ea typeface="Calibri"/>
                        <a:cs typeface="Times New Roman"/>
                      </a:endParaRPr>
                    </a:p>
                  </a:txBody>
                  <a:tcPr marL="68580" marR="68580" marT="0" marB="0"/>
                </a:tc>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2986476321"/>
              </p:ext>
            </p:extLst>
          </p:nvPr>
        </p:nvGraphicFramePr>
        <p:xfrm>
          <a:off x="6265473" y="1944856"/>
          <a:ext cx="5868670" cy="1435100"/>
        </p:xfrm>
        <a:graphic>
          <a:graphicData uri="http://schemas.openxmlformats.org/drawingml/2006/table">
            <a:tbl>
              <a:tblPr firstRow="1" firstCol="1" bandRow="1">
                <a:tableStyleId>{5C22544A-7EE6-4342-B048-85BDC9FD1C3A}</a:tableStyleId>
              </a:tblPr>
              <a:tblGrid>
                <a:gridCol w="2934335"/>
                <a:gridCol w="2934335"/>
              </a:tblGrid>
              <a:tr h="887095">
                <a:tc>
                  <a:txBody>
                    <a:bodyPr/>
                    <a:lstStyle/>
                    <a:p>
                      <a:pPr>
                        <a:lnSpc>
                          <a:spcPct val="115000"/>
                        </a:lnSpc>
                        <a:spcAft>
                          <a:spcPts val="0"/>
                        </a:spcAft>
                      </a:pPr>
                      <a:r>
                        <a:rPr lang="en-GB" sz="1200" dirty="0">
                          <a:effectLst/>
                        </a:rPr>
                        <a:t>Name: Costa coffee shop </a:t>
                      </a:r>
                    </a:p>
                    <a:p>
                      <a:pPr>
                        <a:lnSpc>
                          <a:spcPct val="115000"/>
                        </a:lnSpc>
                        <a:spcAft>
                          <a:spcPts val="0"/>
                        </a:spcAft>
                      </a:pPr>
                      <a:r>
                        <a:rPr lang="en-GB" sz="1200" dirty="0">
                          <a:effectLst/>
                        </a:rPr>
                        <a:t>Address: 3 Southwark St, London SE1 1RQ</a:t>
                      </a:r>
                    </a:p>
                    <a:p>
                      <a:pPr>
                        <a:lnSpc>
                          <a:spcPct val="115000"/>
                        </a:lnSpc>
                        <a:spcAft>
                          <a:spcPts val="0"/>
                        </a:spcAft>
                      </a:pPr>
                      <a:r>
                        <a:rPr lang="en-GB" sz="1200" dirty="0">
                          <a:effectLst/>
                        </a:rPr>
                        <a:t>Website: </a:t>
                      </a:r>
                      <a:r>
                        <a:rPr lang="en-GB" sz="1200" u="sng" dirty="0">
                          <a:effectLst/>
                          <a:hlinkClick r:id="rId3"/>
                        </a:rPr>
                        <a:t>https://www.costa.co.uk/</a:t>
                      </a:r>
                      <a:endParaRPr lang="en-GB" sz="1200" dirty="0">
                        <a:effectLst/>
                        <a:latin typeface="Calibri"/>
                        <a:ea typeface="Calibri"/>
                        <a:cs typeface="Times New Roman"/>
                      </a:endParaRPr>
                    </a:p>
                  </a:txBody>
                  <a:tcPr marL="68580" marR="68580" marT="0" marB="0"/>
                </a:tc>
                <a:tc>
                  <a:txBody>
                    <a:bodyPr/>
                    <a:lstStyle/>
                    <a:p>
                      <a:pPr>
                        <a:lnSpc>
                          <a:spcPct val="115000"/>
                        </a:lnSpc>
                        <a:spcAft>
                          <a:spcPts val="0"/>
                        </a:spcAft>
                      </a:pPr>
                      <a:r>
                        <a:rPr lang="en-GB" sz="1200" dirty="0">
                          <a:effectLst/>
                        </a:rPr>
                        <a:t>Average prices: the average price is between 2 pounds being the smallest cup of coffee up to 3.50 pounds</a:t>
                      </a:r>
                      <a:endParaRPr lang="en-GB" sz="1200" dirty="0">
                        <a:effectLst/>
                        <a:latin typeface="Calibri"/>
                        <a:ea typeface="Calibri"/>
                        <a:cs typeface="Times New Roman"/>
                      </a:endParaRPr>
                    </a:p>
                  </a:txBody>
                  <a:tcPr marL="68580" marR="68580" marT="0" marB="0"/>
                </a:tc>
              </a:tr>
              <a:tr h="548005">
                <a:tc>
                  <a:txBody>
                    <a:bodyPr/>
                    <a:lstStyle/>
                    <a:p>
                      <a:pPr>
                        <a:lnSpc>
                          <a:spcPct val="115000"/>
                        </a:lnSpc>
                        <a:spcAft>
                          <a:spcPts val="0"/>
                        </a:spcAft>
                      </a:pPr>
                      <a:r>
                        <a:rPr lang="en-GB" sz="1200">
                          <a:effectLst/>
                        </a:rPr>
                        <a:t>Strengths:</a:t>
                      </a:r>
                    </a:p>
                    <a:p>
                      <a:pPr marL="342900" lvl="0" indent="-342900">
                        <a:lnSpc>
                          <a:spcPct val="115000"/>
                        </a:lnSpc>
                        <a:spcAft>
                          <a:spcPts val="0"/>
                        </a:spcAft>
                        <a:buFont typeface="Symbol"/>
                        <a:buChar char=""/>
                      </a:pPr>
                      <a:r>
                        <a:rPr lang="en-GB" sz="1200">
                          <a:effectLst/>
                        </a:rPr>
                        <a:t>great trajectory in the market</a:t>
                      </a:r>
                      <a:endParaRPr lang="en-GB" sz="1200">
                        <a:effectLst/>
                        <a:latin typeface="Calibri"/>
                        <a:ea typeface="Calibri"/>
                        <a:cs typeface="Times New Roman"/>
                      </a:endParaRPr>
                    </a:p>
                  </a:txBody>
                  <a:tcPr marL="68580" marR="68580" marT="0" marB="0"/>
                </a:tc>
                <a:tc>
                  <a:txBody>
                    <a:bodyPr/>
                    <a:lstStyle/>
                    <a:p>
                      <a:pPr>
                        <a:lnSpc>
                          <a:spcPct val="115000"/>
                        </a:lnSpc>
                        <a:spcAft>
                          <a:spcPts val="0"/>
                        </a:spcAft>
                      </a:pPr>
                      <a:r>
                        <a:rPr lang="en-GB" sz="1200" dirty="0">
                          <a:effectLst/>
                        </a:rPr>
                        <a:t>Weaknesses:</a:t>
                      </a:r>
                    </a:p>
                    <a:p>
                      <a:pPr marL="342900" lvl="0" indent="-342900">
                        <a:lnSpc>
                          <a:spcPct val="115000"/>
                        </a:lnSpc>
                        <a:spcAft>
                          <a:spcPts val="0"/>
                        </a:spcAft>
                        <a:buFont typeface="Symbol"/>
                        <a:buChar char=""/>
                      </a:pPr>
                      <a:r>
                        <a:rPr lang="en-GB" sz="1200" dirty="0">
                          <a:effectLst/>
                        </a:rPr>
                        <a:t>bad customer service</a:t>
                      </a:r>
                      <a:endParaRPr lang="en-GB" sz="1200" dirty="0">
                        <a:effectLst/>
                        <a:latin typeface="Calibri"/>
                        <a:ea typeface="Calibri"/>
                        <a:cs typeface="Times New Roman"/>
                      </a:endParaRPr>
                    </a:p>
                  </a:txBody>
                  <a:tcPr marL="68580" marR="68580" marT="0" marB="0"/>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4167192639"/>
              </p:ext>
            </p:extLst>
          </p:nvPr>
        </p:nvGraphicFramePr>
        <p:xfrm>
          <a:off x="3490076" y="4291785"/>
          <a:ext cx="5868670" cy="2005965"/>
        </p:xfrm>
        <a:graphic>
          <a:graphicData uri="http://schemas.openxmlformats.org/drawingml/2006/table">
            <a:tbl>
              <a:tblPr firstRow="1" firstCol="1" bandRow="1">
                <a:tableStyleId>{5C22544A-7EE6-4342-B048-85BDC9FD1C3A}</a:tableStyleId>
              </a:tblPr>
              <a:tblGrid>
                <a:gridCol w="2934335"/>
                <a:gridCol w="2934335"/>
              </a:tblGrid>
              <a:tr h="0">
                <a:tc>
                  <a:txBody>
                    <a:bodyPr/>
                    <a:lstStyle/>
                    <a:p>
                      <a:pPr algn="l">
                        <a:lnSpc>
                          <a:spcPct val="115000"/>
                        </a:lnSpc>
                        <a:spcAft>
                          <a:spcPts val="0"/>
                        </a:spcAft>
                      </a:pPr>
                      <a:r>
                        <a:rPr lang="en-GB" sz="1200" dirty="0">
                          <a:effectLst/>
                        </a:rPr>
                        <a:t>Name: Watch House Tower Bridge</a:t>
                      </a:r>
                    </a:p>
                    <a:p>
                      <a:pPr algn="l">
                        <a:lnSpc>
                          <a:spcPct val="115000"/>
                        </a:lnSpc>
                        <a:spcAft>
                          <a:spcPts val="0"/>
                        </a:spcAft>
                      </a:pPr>
                      <a:r>
                        <a:rPr lang="en-GB" sz="1200" dirty="0">
                          <a:effectLst/>
                        </a:rPr>
                        <a:t>Address: 37 Shad Thames, London SE1 2NJ</a:t>
                      </a:r>
                    </a:p>
                    <a:p>
                      <a:pPr algn="l">
                        <a:lnSpc>
                          <a:spcPct val="115000"/>
                        </a:lnSpc>
                        <a:spcAft>
                          <a:spcPts val="0"/>
                        </a:spcAft>
                      </a:pPr>
                      <a:r>
                        <a:rPr lang="en-GB" sz="1200" dirty="0">
                          <a:effectLst/>
                        </a:rPr>
                        <a:t>Website: </a:t>
                      </a:r>
                      <a:r>
                        <a:rPr lang="en-GB" sz="1200" u="sng" dirty="0">
                          <a:effectLst/>
                          <a:hlinkClick r:id="rId4"/>
                        </a:rPr>
                        <a:t>https://www.thewatchhouse.com/portfolio-item/tower-bridge/</a:t>
                      </a:r>
                      <a:r>
                        <a:rPr lang="en-GB" sz="1200" dirty="0">
                          <a:effectLst/>
                        </a:rPr>
                        <a:t> </a:t>
                      </a:r>
                      <a:endParaRPr lang="en-GB" sz="1200" dirty="0">
                        <a:effectLst/>
                        <a:latin typeface="Calibri"/>
                        <a:ea typeface="Calibri"/>
                        <a:cs typeface="Times New Roman"/>
                      </a:endParaRPr>
                    </a:p>
                  </a:txBody>
                  <a:tcPr marL="68580" marR="68580" marT="0" marB="0"/>
                </a:tc>
                <a:tc>
                  <a:txBody>
                    <a:bodyPr/>
                    <a:lstStyle/>
                    <a:p>
                      <a:pPr algn="l">
                        <a:lnSpc>
                          <a:spcPct val="115000"/>
                        </a:lnSpc>
                        <a:spcAft>
                          <a:spcPts val="0"/>
                        </a:spcAft>
                      </a:pPr>
                      <a:r>
                        <a:rPr lang="en-GB" sz="1200">
                          <a:effectLst/>
                        </a:rPr>
                        <a:t>Average prices: the average price is between 1.50 pounds being the smallest cup of coffee up to 4 pounds</a:t>
                      </a:r>
                      <a:endParaRPr lang="en-GB" sz="1200">
                        <a:effectLst/>
                        <a:latin typeface="Calibri"/>
                        <a:ea typeface="Calibri"/>
                        <a:cs typeface="Times New Roman"/>
                      </a:endParaRPr>
                    </a:p>
                  </a:txBody>
                  <a:tcPr marL="68580" marR="68580" marT="0" marB="0"/>
                </a:tc>
              </a:tr>
              <a:tr h="954405">
                <a:tc>
                  <a:txBody>
                    <a:bodyPr/>
                    <a:lstStyle/>
                    <a:p>
                      <a:pPr algn="l">
                        <a:lnSpc>
                          <a:spcPct val="115000"/>
                        </a:lnSpc>
                        <a:spcAft>
                          <a:spcPts val="0"/>
                        </a:spcAft>
                      </a:pPr>
                      <a:r>
                        <a:rPr lang="en-GB" sz="1200" dirty="0">
                          <a:effectLst/>
                        </a:rPr>
                        <a:t>Strengths:</a:t>
                      </a:r>
                    </a:p>
                    <a:p>
                      <a:pPr marL="342900" lvl="0" indent="-342900" algn="l">
                        <a:lnSpc>
                          <a:spcPct val="115000"/>
                        </a:lnSpc>
                        <a:spcAft>
                          <a:spcPts val="0"/>
                        </a:spcAft>
                        <a:buFont typeface="Symbol"/>
                        <a:buChar char=""/>
                      </a:pPr>
                      <a:r>
                        <a:rPr lang="en-GB" sz="1200" dirty="0">
                          <a:effectLst/>
                        </a:rPr>
                        <a:t>only hire specialized baristas</a:t>
                      </a:r>
                      <a:endParaRPr lang="en-GB" sz="1200" dirty="0">
                        <a:effectLst/>
                        <a:latin typeface="Calibri"/>
                        <a:ea typeface="Calibri"/>
                        <a:cs typeface="Times New Roman"/>
                      </a:endParaRPr>
                    </a:p>
                  </a:txBody>
                  <a:tcPr marL="68580" marR="68580" marT="0" marB="0"/>
                </a:tc>
                <a:tc>
                  <a:txBody>
                    <a:bodyPr/>
                    <a:lstStyle/>
                    <a:p>
                      <a:pPr algn="l">
                        <a:lnSpc>
                          <a:spcPct val="115000"/>
                        </a:lnSpc>
                        <a:spcAft>
                          <a:spcPts val="0"/>
                        </a:spcAft>
                      </a:pPr>
                      <a:r>
                        <a:rPr lang="en-GB" sz="1200" dirty="0">
                          <a:effectLst/>
                        </a:rPr>
                        <a:t>Weaknesses:</a:t>
                      </a:r>
                    </a:p>
                    <a:p>
                      <a:pPr marL="342900" lvl="0" indent="-342900" algn="l">
                        <a:lnSpc>
                          <a:spcPct val="115000"/>
                        </a:lnSpc>
                        <a:spcAft>
                          <a:spcPts val="0"/>
                        </a:spcAft>
                        <a:buFont typeface="Symbol"/>
                        <a:buChar char=""/>
                      </a:pPr>
                      <a:r>
                        <a:rPr lang="en-GB" sz="1200" dirty="0">
                          <a:effectLst/>
                        </a:rPr>
                        <a:t>long wait in customer service</a:t>
                      </a:r>
                      <a:endParaRPr lang="en-GB" sz="1200" dirty="0">
                        <a:effectLst/>
                        <a:latin typeface="Calibri"/>
                        <a:ea typeface="Calibri"/>
                        <a:cs typeface="Times New Roman"/>
                      </a:endParaRPr>
                    </a:p>
                  </a:txBody>
                  <a:tcPr marL="68580" marR="68580" marT="0" marB="0"/>
                </a:tc>
              </a:tr>
            </a:tbl>
          </a:graphicData>
        </a:graphic>
      </p:graphicFrame>
    </p:spTree>
    <p:extLst>
      <p:ext uri="{BB962C8B-B14F-4D97-AF65-F5344CB8AC3E}">
        <p14:creationId xmlns:p14="http://schemas.microsoft.com/office/powerpoint/2010/main" val="28725616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a:spLocks noGrp="1"/>
          </p:cNvSpPr>
          <p:nvPr>
            <p:ph type="title"/>
          </p:nvPr>
        </p:nvSpPr>
        <p:spPr/>
        <p:txBody>
          <a:bodyPr/>
          <a:lstStyle/>
          <a:p>
            <a:r>
              <a:rPr lang="es-ES" dirty="0" smtClean="0"/>
              <a:t>Marketing strategy</a:t>
            </a:r>
            <a:endParaRPr lang="es-ES" dirty="0"/>
          </a:p>
        </p:txBody>
      </p:sp>
      <p:graphicFrame>
        <p:nvGraphicFramePr>
          <p:cNvPr id="3" name="Tabla 2"/>
          <p:cNvGraphicFramePr>
            <a:graphicFrameLocks noGrp="1"/>
          </p:cNvGraphicFramePr>
          <p:nvPr>
            <p:extLst>
              <p:ext uri="{D42A27DB-BD31-4B8C-83A1-F6EECF244321}">
                <p14:modId xmlns:p14="http://schemas.microsoft.com/office/powerpoint/2010/main" val="2355265868"/>
              </p:ext>
            </p:extLst>
          </p:nvPr>
        </p:nvGraphicFramePr>
        <p:xfrm>
          <a:off x="1815922" y="2446515"/>
          <a:ext cx="8281114" cy="3645408"/>
        </p:xfrm>
        <a:graphic>
          <a:graphicData uri="http://schemas.openxmlformats.org/drawingml/2006/table">
            <a:tbl>
              <a:tblPr firstRow="1" firstCol="1" bandRow="1">
                <a:tableStyleId>{5C22544A-7EE6-4342-B048-85BDC9FD1C3A}</a:tableStyleId>
              </a:tblPr>
              <a:tblGrid>
                <a:gridCol w="8281114"/>
              </a:tblGrid>
              <a:tr h="468007">
                <a:tc>
                  <a:txBody>
                    <a:bodyPr/>
                    <a:lstStyle/>
                    <a:p>
                      <a:pPr algn="l">
                        <a:lnSpc>
                          <a:spcPct val="115000"/>
                        </a:lnSpc>
                        <a:spcAft>
                          <a:spcPts val="0"/>
                        </a:spcAft>
                      </a:pPr>
                      <a:r>
                        <a:rPr lang="en-GB" sz="1600" dirty="0">
                          <a:effectLst/>
                        </a:rPr>
                        <a:t>OBJECTIVE:  </a:t>
                      </a:r>
                      <a:endParaRPr lang="es-ES" sz="1600" dirty="0">
                        <a:effectLst/>
                      </a:endParaRPr>
                    </a:p>
                    <a:p>
                      <a:pPr algn="l">
                        <a:lnSpc>
                          <a:spcPct val="115000"/>
                        </a:lnSpc>
                        <a:spcAft>
                          <a:spcPts val="0"/>
                        </a:spcAft>
                      </a:pPr>
                      <a:r>
                        <a:rPr lang="en-GB" sz="1600" dirty="0">
                          <a:effectLst/>
                        </a:rPr>
                        <a:t>Increase the sale </a:t>
                      </a:r>
                      <a:r>
                        <a:rPr lang="en-GB" sz="1600" dirty="0" smtClean="0">
                          <a:effectLst/>
                        </a:rPr>
                        <a:t>of Colombian </a:t>
                      </a:r>
                      <a:r>
                        <a:rPr lang="en-GB" sz="1600" dirty="0">
                          <a:effectLst/>
                        </a:rPr>
                        <a:t>coffee by 50% by 2021</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709560">
                <a:tc>
                  <a:txBody>
                    <a:bodyPr/>
                    <a:lstStyle/>
                    <a:p>
                      <a:pPr algn="l">
                        <a:lnSpc>
                          <a:spcPct val="115000"/>
                        </a:lnSpc>
                        <a:spcAft>
                          <a:spcPts val="0"/>
                        </a:spcAft>
                      </a:pPr>
                      <a:r>
                        <a:rPr lang="en-GB" sz="1600" dirty="0">
                          <a:effectLst/>
                        </a:rPr>
                        <a:t>STRATEGY PLANNING: </a:t>
                      </a:r>
                      <a:endParaRPr lang="es-ES" sz="1600" dirty="0">
                        <a:effectLst/>
                      </a:endParaRPr>
                    </a:p>
                    <a:p>
                      <a:pPr algn="l">
                        <a:lnSpc>
                          <a:spcPct val="115000"/>
                        </a:lnSpc>
                        <a:spcAft>
                          <a:spcPts val="0"/>
                        </a:spcAft>
                      </a:pPr>
                      <a:r>
                        <a:rPr lang="en-GB" sz="1600" dirty="0">
                          <a:effectLst/>
                        </a:rPr>
                        <a:t>Product development, seeks to increase the sale of 100% </a:t>
                      </a:r>
                      <a:r>
                        <a:rPr lang="en-GB" sz="1600" dirty="0" smtClean="0">
                          <a:effectLst/>
                        </a:rPr>
                        <a:t>Colombia coffee </a:t>
                      </a:r>
                      <a:r>
                        <a:rPr lang="en-GB" sz="1600" dirty="0">
                          <a:effectLst/>
                        </a:rPr>
                        <a:t>looking for the way that our consumers know a little more about the culture</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26774">
                <a:tc>
                  <a:txBody>
                    <a:bodyPr/>
                    <a:lstStyle/>
                    <a:p>
                      <a:pPr algn="l">
                        <a:lnSpc>
                          <a:spcPct val="115000"/>
                        </a:lnSpc>
                        <a:spcAft>
                          <a:spcPts val="0"/>
                        </a:spcAft>
                      </a:pPr>
                      <a:r>
                        <a:rPr lang="en-GB" sz="1600" dirty="0">
                          <a:effectLst/>
                        </a:rPr>
                        <a:t>TACTICAL DESCRIPTION:</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1674181">
                <a:tc>
                  <a:txBody>
                    <a:bodyPr/>
                    <a:lstStyle/>
                    <a:p>
                      <a:pPr marL="342900" lvl="0" indent="-342900" algn="l">
                        <a:lnSpc>
                          <a:spcPct val="115000"/>
                        </a:lnSpc>
                        <a:spcAft>
                          <a:spcPts val="0"/>
                        </a:spcAft>
                        <a:buFont typeface="Symbol" panose="05050102010706020507" pitchFamily="18" charset="2"/>
                        <a:buChar char=""/>
                      </a:pPr>
                      <a:r>
                        <a:rPr lang="en-GB" sz="1600" dirty="0">
                          <a:effectLst/>
                        </a:rPr>
                        <a:t>Negotiations will be held with coffee producers in Colombia to begin import coffee from coffee brands, which offers products with different design attributes and Packaging to which currently offers several of our competition.</a:t>
                      </a:r>
                      <a:endParaRPr lang="es-ES" sz="1600" dirty="0">
                        <a:effectLst/>
                      </a:endParaRPr>
                    </a:p>
                    <a:p>
                      <a:pPr marL="342900" lvl="0" indent="-342900" algn="l">
                        <a:lnSpc>
                          <a:spcPct val="115000"/>
                        </a:lnSpc>
                        <a:spcAft>
                          <a:spcPts val="0"/>
                        </a:spcAft>
                        <a:buFont typeface="Symbol" panose="05050102010706020507" pitchFamily="18" charset="2"/>
                        <a:buChar char=""/>
                      </a:pPr>
                      <a:r>
                        <a:rPr lang="en-GB" sz="1600" dirty="0">
                          <a:effectLst/>
                        </a:rPr>
                        <a:t>Export gourmet Colombian coffees with attractive designs in their packages, which allow visually attract the buyers.</a:t>
                      </a:r>
                      <a:endParaRPr lang="es-ES" sz="1600" dirty="0">
                        <a:effectLst/>
                      </a:endParaRPr>
                    </a:p>
                    <a:p>
                      <a:pPr marL="342900" lvl="0" indent="-342900" algn="l">
                        <a:lnSpc>
                          <a:spcPct val="115000"/>
                        </a:lnSpc>
                        <a:spcAft>
                          <a:spcPts val="0"/>
                        </a:spcAft>
                        <a:buFont typeface="Symbol" panose="05050102010706020507" pitchFamily="18" charset="2"/>
                        <a:buChar char=""/>
                      </a:pPr>
                      <a:r>
                        <a:rPr lang="en-GB" sz="1600" dirty="0">
                          <a:effectLst/>
                        </a:rPr>
                        <a:t>Offer coffee guarantee and show the customer that our product is 100% Colombian, processed and cultivated with the best quality standards</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5" name="CuadroTexto 4"/>
          <p:cNvSpPr txBox="1"/>
          <p:nvPr/>
        </p:nvSpPr>
        <p:spPr>
          <a:xfrm>
            <a:off x="2034862" y="1944710"/>
            <a:ext cx="3129566" cy="369332"/>
          </a:xfrm>
          <a:prstGeom prst="rect">
            <a:avLst/>
          </a:prstGeom>
          <a:noFill/>
        </p:spPr>
        <p:txBody>
          <a:bodyPr wrap="square" rtlCol="0">
            <a:spAutoFit/>
          </a:bodyPr>
          <a:lstStyle/>
          <a:p>
            <a:r>
              <a:rPr lang="es-ES" b="1" dirty="0" smtClean="0"/>
              <a:t>PRODUCT STRATEGY</a:t>
            </a:r>
            <a:endParaRPr lang="es-ES" b="1" dirty="0"/>
          </a:p>
        </p:txBody>
      </p:sp>
      <p:sp>
        <p:nvSpPr>
          <p:cNvPr id="4" name="Rectangle 3"/>
          <p:cNvSpPr/>
          <p:nvPr/>
        </p:nvSpPr>
        <p:spPr>
          <a:xfrm>
            <a:off x="10620389" y="6290187"/>
            <a:ext cx="1434624" cy="369332"/>
          </a:xfrm>
          <a:prstGeom prst="rect">
            <a:avLst/>
          </a:prstGeom>
        </p:spPr>
        <p:txBody>
          <a:bodyPr wrap="none">
            <a:spAutoFit/>
          </a:bodyPr>
          <a:lstStyle/>
          <a:p>
            <a:r>
              <a:rPr lang="en-GB" dirty="0"/>
              <a:t>(Finch, 2002).</a:t>
            </a:r>
          </a:p>
        </p:txBody>
      </p:sp>
    </p:spTree>
    <p:extLst>
      <p:ext uri="{BB962C8B-B14F-4D97-AF65-F5344CB8AC3E}">
        <p14:creationId xmlns:p14="http://schemas.microsoft.com/office/powerpoint/2010/main" val="23557098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a 2"/>
          <p:cNvGraphicFramePr>
            <a:graphicFrameLocks noGrp="1"/>
          </p:cNvGraphicFramePr>
          <p:nvPr>
            <p:extLst>
              <p:ext uri="{D42A27DB-BD31-4B8C-83A1-F6EECF244321}">
                <p14:modId xmlns:p14="http://schemas.microsoft.com/office/powerpoint/2010/main" val="3663913330"/>
              </p:ext>
            </p:extLst>
          </p:nvPr>
        </p:nvGraphicFramePr>
        <p:xfrm>
          <a:off x="1584101" y="2083072"/>
          <a:ext cx="8976574" cy="3519719"/>
        </p:xfrm>
        <a:graphic>
          <a:graphicData uri="http://schemas.openxmlformats.org/drawingml/2006/table">
            <a:tbl>
              <a:tblPr firstRow="1" firstCol="1" bandRow="1">
                <a:tableStyleId>{5C22544A-7EE6-4342-B048-85BDC9FD1C3A}</a:tableStyleId>
              </a:tblPr>
              <a:tblGrid>
                <a:gridCol w="8976574"/>
              </a:tblGrid>
              <a:tr h="471965">
                <a:tc>
                  <a:txBody>
                    <a:bodyPr/>
                    <a:lstStyle/>
                    <a:p>
                      <a:pPr algn="l">
                        <a:lnSpc>
                          <a:spcPct val="115000"/>
                        </a:lnSpc>
                        <a:spcAft>
                          <a:spcPts val="0"/>
                        </a:spcAft>
                      </a:pPr>
                      <a:r>
                        <a:rPr lang="en-GB" sz="1600" dirty="0">
                          <a:effectLst/>
                        </a:rPr>
                        <a:t>OBJECTIVE:  </a:t>
                      </a:r>
                      <a:endParaRPr lang="es-ES" sz="1600" dirty="0">
                        <a:effectLst/>
                      </a:endParaRPr>
                    </a:p>
                    <a:p>
                      <a:pPr algn="l">
                        <a:lnSpc>
                          <a:spcPct val="115000"/>
                        </a:lnSpc>
                        <a:spcAft>
                          <a:spcPts val="0"/>
                        </a:spcAft>
                      </a:pPr>
                      <a:r>
                        <a:rPr lang="en-GB" sz="1600" dirty="0">
                          <a:effectLst/>
                        </a:rPr>
                        <a:t>Increase the participation of the Colombian Coffee Consumption channel</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715559">
                <a:tc>
                  <a:txBody>
                    <a:bodyPr/>
                    <a:lstStyle/>
                    <a:p>
                      <a:pPr algn="l">
                        <a:lnSpc>
                          <a:spcPct val="115000"/>
                        </a:lnSpc>
                        <a:spcAft>
                          <a:spcPts val="0"/>
                        </a:spcAft>
                      </a:pPr>
                      <a:r>
                        <a:rPr lang="en-GB" sz="1600" dirty="0">
                          <a:effectLst/>
                        </a:rPr>
                        <a:t>STRATEGY PLANNING: </a:t>
                      </a:r>
                      <a:endParaRPr lang="es-ES" sz="1600" dirty="0">
                        <a:effectLst/>
                      </a:endParaRPr>
                    </a:p>
                    <a:p>
                      <a:pPr algn="l">
                        <a:lnSpc>
                          <a:spcPct val="115000"/>
                        </a:lnSpc>
                        <a:spcAft>
                          <a:spcPts val="0"/>
                        </a:spcAft>
                      </a:pPr>
                      <a:r>
                        <a:rPr lang="en-GB" sz="1600" dirty="0">
                          <a:effectLst/>
                        </a:rPr>
                        <a:t>Price Development; handle a standard price to a premium product.</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32678">
                <a:tc>
                  <a:txBody>
                    <a:bodyPr/>
                    <a:lstStyle/>
                    <a:p>
                      <a:pPr algn="l">
                        <a:lnSpc>
                          <a:spcPct val="115000"/>
                        </a:lnSpc>
                        <a:spcAft>
                          <a:spcPts val="0"/>
                        </a:spcAft>
                      </a:pPr>
                      <a:r>
                        <a:rPr lang="en-GB" sz="1600" dirty="0">
                          <a:effectLst/>
                        </a:rPr>
                        <a:t>TACTICAL DESCRIPTION:</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1931609">
                <a:tc>
                  <a:txBody>
                    <a:bodyPr/>
                    <a:lstStyle/>
                    <a:p>
                      <a:pPr marL="342900" lvl="0" indent="-342900" algn="l">
                        <a:lnSpc>
                          <a:spcPct val="115000"/>
                        </a:lnSpc>
                        <a:spcAft>
                          <a:spcPts val="0"/>
                        </a:spcAft>
                        <a:buFont typeface="Symbol" panose="05050102010706020507" pitchFamily="18" charset="2"/>
                        <a:buChar char=""/>
                      </a:pPr>
                      <a:r>
                        <a:rPr lang="en-GB" sz="1600" dirty="0">
                          <a:effectLst/>
                        </a:rPr>
                        <a:t>The door-to-door delivery service will be provided from Monday to Saturday from 6am to 9pm, with this tactics will be able to increase the participation of customers in our business thus increasing the sales goals that we have of our product.</a:t>
                      </a:r>
                      <a:endParaRPr lang="es-ES" sz="1600" dirty="0">
                        <a:effectLst/>
                      </a:endParaRPr>
                    </a:p>
                    <a:p>
                      <a:pPr marL="457200" algn="l">
                        <a:lnSpc>
                          <a:spcPct val="115000"/>
                        </a:lnSpc>
                        <a:spcAft>
                          <a:spcPts val="0"/>
                        </a:spcAft>
                      </a:pPr>
                      <a:r>
                        <a:rPr lang="en-GB" sz="1600" dirty="0">
                          <a:effectLst/>
                        </a:rPr>
                        <a:t> </a:t>
                      </a:r>
                      <a:endParaRPr lang="es-ES" sz="1600" dirty="0">
                        <a:effectLst/>
                      </a:endParaRPr>
                    </a:p>
                    <a:p>
                      <a:pPr marL="342900" lvl="0" indent="-342900" algn="l">
                        <a:lnSpc>
                          <a:spcPct val="115000"/>
                        </a:lnSpc>
                        <a:spcAft>
                          <a:spcPts val="0"/>
                        </a:spcAft>
                        <a:buFont typeface="Symbol" panose="05050102010706020507" pitchFamily="18" charset="2"/>
                        <a:buChar char=""/>
                      </a:pPr>
                      <a:r>
                        <a:rPr lang="en-GB" sz="1600" dirty="0">
                          <a:effectLst/>
                        </a:rPr>
                        <a:t>try to keep our prices almost equal to those of the competition because if our customers like our coffee they will not have any barrier in returning and consuming them again for the same price as that of the competition but with better flavour and attention to style Colombian</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4" name="CuadroTexto 3"/>
          <p:cNvSpPr txBox="1"/>
          <p:nvPr/>
        </p:nvSpPr>
        <p:spPr>
          <a:xfrm>
            <a:off x="1777285" y="1532586"/>
            <a:ext cx="4172754" cy="369332"/>
          </a:xfrm>
          <a:prstGeom prst="rect">
            <a:avLst/>
          </a:prstGeom>
          <a:noFill/>
        </p:spPr>
        <p:txBody>
          <a:bodyPr wrap="square" rtlCol="0">
            <a:spAutoFit/>
          </a:bodyPr>
          <a:lstStyle/>
          <a:p>
            <a:r>
              <a:rPr lang="en-GB" b="1" dirty="0" smtClean="0"/>
              <a:t>PRICE STRATEGY</a:t>
            </a:r>
            <a:endParaRPr lang="es-ES" b="1" dirty="0"/>
          </a:p>
        </p:txBody>
      </p:sp>
      <p:sp>
        <p:nvSpPr>
          <p:cNvPr id="2" name="Rectangle 1"/>
          <p:cNvSpPr/>
          <p:nvPr/>
        </p:nvSpPr>
        <p:spPr>
          <a:xfrm>
            <a:off x="10485161" y="6206475"/>
            <a:ext cx="1434624" cy="369332"/>
          </a:xfrm>
          <a:prstGeom prst="rect">
            <a:avLst/>
          </a:prstGeom>
        </p:spPr>
        <p:txBody>
          <a:bodyPr wrap="none">
            <a:spAutoFit/>
          </a:bodyPr>
          <a:lstStyle/>
          <a:p>
            <a:r>
              <a:rPr lang="en-GB" dirty="0"/>
              <a:t>(Finch, 2002).</a:t>
            </a:r>
          </a:p>
        </p:txBody>
      </p:sp>
    </p:spTree>
    <p:extLst>
      <p:ext uri="{BB962C8B-B14F-4D97-AF65-F5344CB8AC3E}">
        <p14:creationId xmlns:p14="http://schemas.microsoft.com/office/powerpoint/2010/main" val="40923214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a 2"/>
          <p:cNvGraphicFramePr>
            <a:graphicFrameLocks noGrp="1"/>
          </p:cNvGraphicFramePr>
          <p:nvPr>
            <p:extLst>
              <p:ext uri="{D42A27DB-BD31-4B8C-83A1-F6EECF244321}">
                <p14:modId xmlns:p14="http://schemas.microsoft.com/office/powerpoint/2010/main" val="2728221444"/>
              </p:ext>
            </p:extLst>
          </p:nvPr>
        </p:nvGraphicFramePr>
        <p:xfrm>
          <a:off x="2208727" y="1564438"/>
          <a:ext cx="7678053" cy="4399026"/>
        </p:xfrm>
        <a:graphic>
          <a:graphicData uri="http://schemas.openxmlformats.org/drawingml/2006/table">
            <a:tbl>
              <a:tblPr firstRow="1" firstCol="1" bandRow="1">
                <a:tableStyleId>{5C22544A-7EE6-4342-B048-85BDC9FD1C3A}</a:tableStyleId>
              </a:tblPr>
              <a:tblGrid>
                <a:gridCol w="7678053"/>
              </a:tblGrid>
              <a:tr h="442322">
                <a:tc>
                  <a:txBody>
                    <a:bodyPr/>
                    <a:lstStyle/>
                    <a:p>
                      <a:pPr algn="l">
                        <a:lnSpc>
                          <a:spcPct val="115000"/>
                        </a:lnSpc>
                        <a:spcAft>
                          <a:spcPts val="0"/>
                        </a:spcAft>
                      </a:pPr>
                      <a:r>
                        <a:rPr lang="en-GB" sz="1600" dirty="0">
                          <a:effectLst/>
                        </a:rPr>
                        <a:t>OBJECTIVE:  </a:t>
                      </a:r>
                      <a:endParaRPr lang="es-ES" sz="1600" dirty="0">
                        <a:effectLst/>
                      </a:endParaRPr>
                    </a:p>
                    <a:p>
                      <a:pPr algn="l">
                        <a:lnSpc>
                          <a:spcPct val="115000"/>
                        </a:lnSpc>
                        <a:spcAft>
                          <a:spcPts val="0"/>
                        </a:spcAft>
                      </a:pPr>
                      <a:r>
                        <a:rPr lang="en-GB" sz="1600" dirty="0">
                          <a:effectLst/>
                        </a:rPr>
                        <a:t>Increase consumer participation in the market</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70618">
                <a:tc>
                  <a:txBody>
                    <a:bodyPr/>
                    <a:lstStyle/>
                    <a:p>
                      <a:pPr algn="l">
                        <a:lnSpc>
                          <a:spcPct val="115000"/>
                        </a:lnSpc>
                        <a:spcAft>
                          <a:spcPts val="0"/>
                        </a:spcAft>
                      </a:pPr>
                      <a:r>
                        <a:rPr lang="en-GB" sz="1600" dirty="0">
                          <a:effectLst/>
                        </a:rPr>
                        <a:t>STRATEGY PLANNING: </a:t>
                      </a:r>
                      <a:endParaRPr lang="es-ES" sz="1600" dirty="0">
                        <a:effectLst/>
                      </a:endParaRPr>
                    </a:p>
                    <a:p>
                      <a:pPr algn="l">
                        <a:lnSpc>
                          <a:spcPct val="115000"/>
                        </a:lnSpc>
                        <a:spcAft>
                          <a:spcPts val="0"/>
                        </a:spcAft>
                      </a:pPr>
                      <a:r>
                        <a:rPr lang="en-GB" sz="1600" dirty="0">
                          <a:effectLst/>
                        </a:rPr>
                        <a:t>it seeks to increase market share to through communication strategies that foster the consumer culture of Colombian coffee in potential customers</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14327">
                <a:tc>
                  <a:txBody>
                    <a:bodyPr/>
                    <a:lstStyle/>
                    <a:p>
                      <a:pPr algn="l">
                        <a:lnSpc>
                          <a:spcPct val="115000"/>
                        </a:lnSpc>
                        <a:spcAft>
                          <a:spcPts val="0"/>
                        </a:spcAft>
                      </a:pPr>
                      <a:r>
                        <a:rPr lang="en-GB" sz="1600" dirty="0">
                          <a:effectLst/>
                        </a:rPr>
                        <a:t>TACTICAL DESCRIPTION:</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266283">
                <a:tc>
                  <a:txBody>
                    <a:bodyPr/>
                    <a:lstStyle/>
                    <a:p>
                      <a:pPr marL="457200" algn="l">
                        <a:lnSpc>
                          <a:spcPct val="115000"/>
                        </a:lnSpc>
                        <a:spcAft>
                          <a:spcPts val="0"/>
                        </a:spcAft>
                      </a:pPr>
                      <a:r>
                        <a:rPr lang="en-GB" sz="1100" dirty="0">
                          <a:effectLst/>
                        </a:rPr>
                        <a:t> </a:t>
                      </a:r>
                      <a:endParaRPr lang="es-ES" sz="1100" dirty="0">
                        <a:effectLst/>
                      </a:endParaRPr>
                    </a:p>
                    <a:p>
                      <a:pPr marL="342900" lvl="0" indent="-342900" algn="l">
                        <a:lnSpc>
                          <a:spcPct val="115000"/>
                        </a:lnSpc>
                        <a:spcAft>
                          <a:spcPts val="0"/>
                        </a:spcAft>
                        <a:buFont typeface="Symbol" panose="05050102010706020507" pitchFamily="18" charset="2"/>
                        <a:buChar char=""/>
                      </a:pPr>
                      <a:r>
                        <a:rPr lang="en-GB" sz="1600" dirty="0">
                          <a:effectLst/>
                        </a:rPr>
                        <a:t>Events: An event will be held where consumers can try all the coffee products we offer in our store; in addition to this, they will be taught the product characteristics and different processes according to the kind of coffee..</a:t>
                      </a:r>
                      <a:endParaRPr lang="es-ES" sz="1600" dirty="0">
                        <a:effectLst/>
                      </a:endParaRPr>
                    </a:p>
                    <a:p>
                      <a:pPr marL="342900" lvl="0" indent="-342900" algn="l">
                        <a:lnSpc>
                          <a:spcPct val="115000"/>
                        </a:lnSpc>
                        <a:spcAft>
                          <a:spcPts val="0"/>
                        </a:spcAft>
                        <a:buFont typeface="Symbol" panose="05050102010706020507" pitchFamily="18" charset="2"/>
                        <a:buChar char=""/>
                      </a:pPr>
                      <a:r>
                        <a:rPr lang="en-GB" sz="1600" dirty="0">
                          <a:effectLst/>
                        </a:rPr>
                        <a:t>Event features: Different will be recreated environments of time of day, temperature, place and Coffee accompaniment. The place will be divided with</a:t>
                      </a:r>
                      <a:endParaRPr lang="es-ES" sz="1600" dirty="0">
                        <a:effectLst/>
                      </a:endParaRPr>
                    </a:p>
                    <a:p>
                      <a:pPr marL="342900" lvl="0" indent="-342900" algn="l">
                        <a:lnSpc>
                          <a:spcPct val="115000"/>
                        </a:lnSpc>
                        <a:spcAft>
                          <a:spcPts val="0"/>
                        </a:spcAft>
                        <a:buFont typeface="Symbol" panose="05050102010706020507" pitchFamily="18" charset="2"/>
                        <a:buChar char=""/>
                      </a:pPr>
                      <a:r>
                        <a:rPr lang="en-GB" sz="1600" dirty="0">
                          <a:effectLst/>
                        </a:rPr>
                        <a:t>different setting recreating each of the situations in which you can drink coffee in its different derivatives whether cold or hot; the clients You can take a tour of each of the environments so you have knowledge of which coffee it would suit them more on certain occasions.</a:t>
                      </a:r>
                      <a:endParaRPr lang="es-E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4" name="CuadroTexto 3"/>
          <p:cNvSpPr txBox="1"/>
          <p:nvPr/>
        </p:nvSpPr>
        <p:spPr>
          <a:xfrm>
            <a:off x="1687133" y="933718"/>
            <a:ext cx="4185634" cy="369332"/>
          </a:xfrm>
          <a:prstGeom prst="rect">
            <a:avLst/>
          </a:prstGeom>
          <a:noFill/>
        </p:spPr>
        <p:txBody>
          <a:bodyPr wrap="square" rtlCol="0">
            <a:spAutoFit/>
          </a:bodyPr>
          <a:lstStyle/>
          <a:p>
            <a:pPr lvl="1"/>
            <a:r>
              <a:rPr lang="en-GB" b="1" dirty="0" smtClean="0"/>
              <a:t>PROMOTION STRATEGY</a:t>
            </a:r>
            <a:endParaRPr lang="es-ES" b="1" dirty="0"/>
          </a:p>
        </p:txBody>
      </p:sp>
      <p:sp>
        <p:nvSpPr>
          <p:cNvPr id="2" name="Rectangle 1"/>
          <p:cNvSpPr/>
          <p:nvPr/>
        </p:nvSpPr>
        <p:spPr>
          <a:xfrm>
            <a:off x="10671905" y="6386779"/>
            <a:ext cx="1434624" cy="369332"/>
          </a:xfrm>
          <a:prstGeom prst="rect">
            <a:avLst/>
          </a:prstGeom>
        </p:spPr>
        <p:txBody>
          <a:bodyPr wrap="none">
            <a:spAutoFit/>
          </a:bodyPr>
          <a:lstStyle/>
          <a:p>
            <a:r>
              <a:rPr lang="en-GB" dirty="0"/>
              <a:t>(Finch, 2002).</a:t>
            </a:r>
          </a:p>
        </p:txBody>
      </p:sp>
    </p:spTree>
    <p:extLst>
      <p:ext uri="{BB962C8B-B14F-4D97-AF65-F5344CB8AC3E}">
        <p14:creationId xmlns:p14="http://schemas.microsoft.com/office/powerpoint/2010/main" val="24113920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ángulo 1"/>
          <p:cNvSpPr/>
          <p:nvPr/>
        </p:nvSpPr>
        <p:spPr>
          <a:xfrm>
            <a:off x="1545465" y="1018494"/>
            <a:ext cx="8937938" cy="4929555"/>
          </a:xfrm>
          <a:prstGeom prst="rect">
            <a:avLst/>
          </a:prstGeom>
        </p:spPr>
        <p:txBody>
          <a:bodyPr wrap="square">
            <a:spAutoFit/>
          </a:bodyPr>
          <a:lstStyle/>
          <a:p>
            <a:pPr marL="342900" lvl="0" indent="-342900">
              <a:lnSpc>
                <a:spcPct val="150000"/>
              </a:lnSpc>
              <a:spcBef>
                <a:spcPts val="2400"/>
              </a:spcBef>
              <a:spcAft>
                <a:spcPts val="0"/>
              </a:spcAft>
              <a:buFont typeface="+mj-lt"/>
              <a:buAutoNum type="arabicPeriod"/>
            </a:pPr>
            <a:r>
              <a:rPr lang="en-GB" sz="2400" b="1" kern="0" dirty="0">
                <a:solidFill>
                  <a:srgbClr val="365F91"/>
                </a:solidFill>
                <a:latin typeface="Cambria" panose="02040503050406030204" pitchFamily="18" charset="0"/>
                <a:ea typeface="Times New Roman" panose="02020603050405020304" pitchFamily="18" charset="0"/>
                <a:cs typeface="Times New Roman" panose="02020603050405020304" pitchFamily="18" charset="0"/>
              </a:rPr>
              <a:t>Conclusion</a:t>
            </a:r>
            <a:endParaRPr lang="es-ES" sz="2400" b="1" kern="0" dirty="0">
              <a:solidFill>
                <a:srgbClr val="365F91"/>
              </a:solidFill>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the realization of the business plan served as a guide for the future creation of my Colombian coffee shop, in this research of the development of my project it served as a planning tool where I could determine weaknesses, strength, threats, met several of my competitors and their processes, to plan a business plan structuring and turn off this defined administrative and operational aspects key to the development of this.</a:t>
            </a:r>
            <a:endParaRPr lang="es-ES"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and finally, to make a business plan is the key to the success of any beginning of a new project and as for coffee we saw that this product has great market entry since it is a common product that consumes more than 70% of the population. After this research I am sure that by offering 100% Colombian coffee, offering a little knowledge of my culture and good attention is the key to growth and success.</a:t>
            </a:r>
            <a:endParaRPr lang="es-ES"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99765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78417" y="2895986"/>
            <a:ext cx="10380372" cy="2031325"/>
          </a:xfrm>
          <a:prstGeom prst="rect">
            <a:avLst/>
          </a:prstGeom>
        </p:spPr>
        <p:txBody>
          <a:bodyPr wrap="square">
            <a:spAutoFit/>
          </a:bodyPr>
          <a:lstStyle/>
          <a:p>
            <a:r>
              <a:rPr lang="en-GB" dirty="0" err="1"/>
              <a:t>Alcazar</a:t>
            </a:r>
            <a:r>
              <a:rPr lang="en-GB" dirty="0"/>
              <a:t>, R., 2006. </a:t>
            </a:r>
            <a:r>
              <a:rPr lang="en-GB" i="1" dirty="0"/>
              <a:t>The Entrepreneur of Success. </a:t>
            </a:r>
            <a:r>
              <a:rPr lang="en-GB" dirty="0"/>
              <a:t>3 ed. s.l.:</a:t>
            </a:r>
            <a:r>
              <a:rPr lang="en-GB" dirty="0" err="1"/>
              <a:t>Mcgrow</a:t>
            </a:r>
            <a:r>
              <a:rPr lang="en-GB" dirty="0"/>
              <a:t> Hill .</a:t>
            </a:r>
          </a:p>
          <a:p>
            <a:r>
              <a:rPr lang="en-GB" dirty="0"/>
              <a:t>Bangs, D., 2004. </a:t>
            </a:r>
            <a:r>
              <a:rPr lang="en-GB" i="1" dirty="0"/>
              <a:t>guide for the planning of your business. </a:t>
            </a:r>
            <a:r>
              <a:rPr lang="en-GB" dirty="0"/>
              <a:t>1 ed. Mexico: Patria .</a:t>
            </a:r>
          </a:p>
          <a:p>
            <a:r>
              <a:rPr lang="en-GB" dirty="0"/>
              <a:t>BBC, 2014. </a:t>
            </a:r>
            <a:r>
              <a:rPr lang="en-GB" i="1" dirty="0"/>
              <a:t>A History of the World. </a:t>
            </a:r>
            <a:r>
              <a:rPr lang="en-GB" dirty="0"/>
              <a:t>[Online] </a:t>
            </a:r>
            <a:br>
              <a:rPr lang="en-GB" dirty="0"/>
            </a:br>
            <a:r>
              <a:rPr lang="en-GB" dirty="0"/>
              <a:t>Available at: </a:t>
            </a:r>
            <a:r>
              <a:rPr lang="en-GB" u="sng" dirty="0"/>
              <a:t>http://www.bbc.co.uk/ahistoryoftheworld/objects/anO1a_8fR_O01sg3bUIDHQ</a:t>
            </a:r>
            <a:r>
              <a:rPr lang="en-GB" dirty="0"/>
              <a:t/>
            </a:r>
            <a:br>
              <a:rPr lang="en-GB" dirty="0"/>
            </a:br>
            <a:r>
              <a:rPr lang="en-GB" dirty="0"/>
              <a:t>[Accessed 1 8 2019].</a:t>
            </a:r>
          </a:p>
          <a:p>
            <a:r>
              <a:rPr lang="en-GB" dirty="0" err="1"/>
              <a:t>Berveke</a:t>
            </a:r>
            <a:r>
              <a:rPr lang="en-GB" dirty="0"/>
              <a:t>, A., 2011. </a:t>
            </a:r>
            <a:r>
              <a:rPr lang="en-GB" i="1" dirty="0"/>
              <a:t>Entrepreneurship in the Global Firm. </a:t>
            </a:r>
            <a:r>
              <a:rPr lang="en-GB" dirty="0"/>
              <a:t>6 ed. Bingley, UK:: Emerald Group Publishing..</a:t>
            </a:r>
          </a:p>
          <a:p>
            <a:r>
              <a:rPr lang="en-GB" dirty="0"/>
              <a:t>Blackburn, R., 2008. </a:t>
            </a:r>
            <a:r>
              <a:rPr lang="en-GB" i="1" dirty="0"/>
              <a:t>Small business and entrepreneurship. </a:t>
            </a:r>
            <a:r>
              <a:rPr lang="en-GB" dirty="0"/>
              <a:t>3 ed. Los Angeles: SAGE Publications..</a:t>
            </a:r>
          </a:p>
        </p:txBody>
      </p:sp>
      <p:sp>
        <p:nvSpPr>
          <p:cNvPr id="3" name="TextBox 2"/>
          <p:cNvSpPr txBox="1"/>
          <p:nvPr/>
        </p:nvSpPr>
        <p:spPr>
          <a:xfrm>
            <a:off x="1320085" y="2079938"/>
            <a:ext cx="3400022" cy="369332"/>
          </a:xfrm>
          <a:prstGeom prst="rect">
            <a:avLst/>
          </a:prstGeom>
          <a:noFill/>
        </p:spPr>
        <p:txBody>
          <a:bodyPr wrap="square" rtlCol="0">
            <a:spAutoFit/>
          </a:bodyPr>
          <a:lstStyle/>
          <a:p>
            <a:r>
              <a:rPr lang="en-GB" dirty="0" smtClean="0"/>
              <a:t>REFERENCES </a:t>
            </a:r>
            <a:endParaRPr lang="en-GB" dirty="0"/>
          </a:p>
        </p:txBody>
      </p:sp>
    </p:spTree>
    <p:extLst>
      <p:ext uri="{BB962C8B-B14F-4D97-AF65-F5344CB8AC3E}">
        <p14:creationId xmlns:p14="http://schemas.microsoft.com/office/powerpoint/2010/main" val="2456614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Resultado de imagen para gracia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s-ES"/>
          </a:p>
        </p:txBody>
      </p:sp>
      <p:pic>
        <p:nvPicPr>
          <p:cNvPr id="7172" name="Picture 4" descr="Resultado de imagen para la bandera de colombia con una taza de caf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87910" y="3498426"/>
            <a:ext cx="2911652" cy="2602289"/>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3639" y="1159099"/>
            <a:ext cx="6143223" cy="23393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8929082"/>
      </p:ext>
    </p:extLst>
  </p:cSld>
  <p:clrMapOvr>
    <a:masterClrMapping/>
  </p:clrMapOvr>
  <p:timing>
    <p:tnLst>
      <p:par>
        <p:cTn id="1" dur="indefinite" restart="never" nodeType="tmRoot"/>
      </p:par>
    </p:tnLst>
  </p:timing>
</p:sld>
</file>

<file path=ppt/theme/theme1.xml><?xml version="1.0" encoding="utf-8"?>
<a:theme xmlns:a="http://schemas.openxmlformats.org/drawingml/2006/main" name="Gota">
  <a:themeElements>
    <a:clrScheme name="Gota">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Gota">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ota">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xmlns=""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TM04033925[[fn=Gota]]</Template>
  <TotalTime>1594</TotalTime>
  <Words>972</Words>
  <Application>Microsoft Office PowerPoint</Application>
  <PresentationFormat>Custom</PresentationFormat>
  <Paragraphs>122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Gota</vt:lpstr>
      <vt:lpstr>Nathalia riveros chala  (1812608) business idea  entrepreneurship</vt:lpstr>
      <vt:lpstr>COLOMBIAN TASTE COFFEE SHOP</vt:lpstr>
      <vt:lpstr>VISION Colombia taste coffee shop will be for the year 2021 a company positioned and recognized in London England for selling and offering its customers 100% Colombian coffee, other products derived from coffee and above all to sell a good experience to OUR CUSTOMERS.  MISION Colombia taste coffee shop has as mission the social and environmental responsibility, to have a good selection of the best coffee bean, good process conditions and above all to promote the Colombian culture with respect to the general coffee thus added value. </vt:lpstr>
      <vt:lpstr>OBJECTIVES AND GOALS </vt:lpstr>
      <vt:lpstr>PowerPoint Presentation</vt:lpstr>
      <vt:lpstr>Selling proposition we want to offer client a coffee served in good condition, that more than a cup of coffee, it is an attractive cup of coffee (Artistic coffee).</vt:lpstr>
      <vt:lpstr>PowerPoint Presentation</vt:lpstr>
      <vt:lpstr>Competitors </vt:lpstr>
      <vt:lpstr>Marketing strategy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Nathalia riveros chala  (1812608) business idea  entrepreneurship</dc:title>
  <dc:creator>natalia</dc:creator>
  <cp:lastModifiedBy>Dimitar</cp:lastModifiedBy>
  <cp:revision>31</cp:revision>
  <dcterms:created xsi:type="dcterms:W3CDTF">2019-08-04T12:59:33Z</dcterms:created>
  <dcterms:modified xsi:type="dcterms:W3CDTF">2019-08-13T10:00:55Z</dcterms:modified>
</cp:coreProperties>
</file>