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7.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8.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tags/tag9.xml" ContentType="application/vnd.openxmlformats-officedocument.presentationml.tags+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10.xml" ContentType="application/vnd.openxmlformats-officedocument.presentationml.tags+xml"/>
  <Override PartName="/ppt/notesSlides/notesSlide42.xml" ContentType="application/vnd.openxmlformats-officedocument.presentationml.notesSlide+xml"/>
  <Override PartName="/ppt/tags/tag11.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tags/tag12.xml" ContentType="application/vnd.openxmlformats-officedocument.presentationml.tags+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6"/>
  </p:notesMasterIdLst>
  <p:sldIdLst>
    <p:sldId id="256" r:id="rId2"/>
    <p:sldId id="396" r:id="rId3"/>
    <p:sldId id="627" r:id="rId4"/>
    <p:sldId id="628" r:id="rId5"/>
    <p:sldId id="635" r:id="rId6"/>
    <p:sldId id="327" r:id="rId7"/>
    <p:sldId id="630" r:id="rId8"/>
    <p:sldId id="626" r:id="rId9"/>
    <p:sldId id="634" r:id="rId10"/>
    <p:sldId id="636" r:id="rId11"/>
    <p:sldId id="631" r:id="rId12"/>
    <p:sldId id="632" r:id="rId13"/>
    <p:sldId id="431" r:id="rId14"/>
    <p:sldId id="315" r:id="rId15"/>
    <p:sldId id="640" r:id="rId16"/>
    <p:sldId id="641" r:id="rId17"/>
    <p:sldId id="642" r:id="rId18"/>
    <p:sldId id="318" r:id="rId19"/>
    <p:sldId id="620" r:id="rId20"/>
    <p:sldId id="611" r:id="rId21"/>
    <p:sldId id="610" r:id="rId22"/>
    <p:sldId id="299" r:id="rId23"/>
    <p:sldId id="609" r:id="rId24"/>
    <p:sldId id="288" r:id="rId25"/>
    <p:sldId id="613" r:id="rId26"/>
    <p:sldId id="614" r:id="rId27"/>
    <p:sldId id="643" r:id="rId28"/>
    <p:sldId id="297" r:id="rId29"/>
    <p:sldId id="386" r:id="rId30"/>
    <p:sldId id="258" r:id="rId31"/>
    <p:sldId id="398" r:id="rId32"/>
    <p:sldId id="286" r:id="rId33"/>
    <p:sldId id="287" r:id="rId34"/>
    <p:sldId id="644" r:id="rId35"/>
    <p:sldId id="289" r:id="rId36"/>
    <p:sldId id="290" r:id="rId37"/>
    <p:sldId id="291" r:id="rId38"/>
    <p:sldId id="292" r:id="rId39"/>
    <p:sldId id="293" r:id="rId40"/>
    <p:sldId id="294" r:id="rId41"/>
    <p:sldId id="295" r:id="rId42"/>
    <p:sldId id="388" r:id="rId43"/>
    <p:sldId id="389" r:id="rId44"/>
    <p:sldId id="391" r:id="rId45"/>
    <p:sldId id="390" r:id="rId46"/>
    <p:sldId id="285" r:id="rId47"/>
    <p:sldId id="393" r:id="rId48"/>
    <p:sldId id="302" r:id="rId49"/>
    <p:sldId id="303" r:id="rId50"/>
    <p:sldId id="305" r:id="rId51"/>
    <p:sldId id="306" r:id="rId52"/>
    <p:sldId id="307" r:id="rId53"/>
    <p:sldId id="308" r:id="rId54"/>
    <p:sldId id="309" r:id="rId55"/>
    <p:sldId id="310" r:id="rId56"/>
    <p:sldId id="313" r:id="rId57"/>
    <p:sldId id="314" r:id="rId58"/>
    <p:sldId id="330" r:id="rId59"/>
    <p:sldId id="331" r:id="rId60"/>
    <p:sldId id="332" r:id="rId61"/>
    <p:sldId id="645" r:id="rId62"/>
    <p:sldId id="316" r:id="rId63"/>
    <p:sldId id="320" r:id="rId64"/>
    <p:sldId id="321"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snapToObjects="1">
      <p:cViewPr varScale="1">
        <p:scale>
          <a:sx n="104" d="100"/>
          <a:sy n="104" d="100"/>
        </p:scale>
        <p:origin x="23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76CB68-70AC-4B27-AE63-DE3189516C0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45CE51B-E468-414F-BD7A-2C38886612A8}">
      <dgm:prSet/>
      <dgm:spPr/>
      <dgm:t>
        <a:bodyPr/>
        <a:lstStyle/>
        <a:p>
          <a:r>
            <a:rPr lang="en-US"/>
            <a:t>To understand which samples are required to be taken in different situations</a:t>
          </a:r>
        </a:p>
      </dgm:t>
    </dgm:pt>
    <dgm:pt modelId="{2AA13BFB-C35E-4688-9C75-BDAF773A348A}" type="parTrans" cxnId="{DED61FF0-7195-4F89-B003-DF8E1F54D7CC}">
      <dgm:prSet/>
      <dgm:spPr/>
      <dgm:t>
        <a:bodyPr/>
        <a:lstStyle/>
        <a:p>
          <a:endParaRPr lang="en-US"/>
        </a:p>
      </dgm:t>
    </dgm:pt>
    <dgm:pt modelId="{C02AFD1C-5DBF-40E5-A886-F0235D91EB19}" type="sibTrans" cxnId="{DED61FF0-7195-4F89-B003-DF8E1F54D7CC}">
      <dgm:prSet/>
      <dgm:spPr/>
      <dgm:t>
        <a:bodyPr/>
        <a:lstStyle/>
        <a:p>
          <a:endParaRPr lang="en-US"/>
        </a:p>
      </dgm:t>
    </dgm:pt>
    <dgm:pt modelId="{47D9F0DA-BFD4-4AA6-AF78-16338D8A2A69}">
      <dgm:prSet/>
      <dgm:spPr/>
      <dgm:t>
        <a:bodyPr/>
        <a:lstStyle/>
        <a:p>
          <a:r>
            <a:rPr lang="en-US"/>
            <a:t>To understand how difference types of evidence need to be seized and packaged in specific ways and the reasoning behind those ways</a:t>
          </a:r>
        </a:p>
      </dgm:t>
    </dgm:pt>
    <dgm:pt modelId="{4ED59D2B-FD40-4A72-8777-A57BA699FFC0}" type="parTrans" cxnId="{BD93D081-8DEA-424D-955A-459573248EBA}">
      <dgm:prSet/>
      <dgm:spPr/>
      <dgm:t>
        <a:bodyPr/>
        <a:lstStyle/>
        <a:p>
          <a:endParaRPr lang="en-US"/>
        </a:p>
      </dgm:t>
    </dgm:pt>
    <dgm:pt modelId="{A2FCAC20-D9B1-4A80-91E7-AF1EDF31E39E}" type="sibTrans" cxnId="{BD93D081-8DEA-424D-955A-459573248EBA}">
      <dgm:prSet/>
      <dgm:spPr/>
      <dgm:t>
        <a:bodyPr/>
        <a:lstStyle/>
        <a:p>
          <a:endParaRPr lang="en-US"/>
        </a:p>
      </dgm:t>
    </dgm:pt>
    <dgm:pt modelId="{5E7A6E85-3313-45D7-B7B4-7893960EBBFC}">
      <dgm:prSet/>
      <dgm:spPr/>
      <dgm:t>
        <a:bodyPr/>
        <a:lstStyle/>
        <a:p>
          <a:r>
            <a:rPr lang="en-US"/>
            <a:t>To understand the importance/relevance of toxicology in a policing world</a:t>
          </a:r>
        </a:p>
      </dgm:t>
    </dgm:pt>
    <dgm:pt modelId="{C5DC9DB2-C3CF-4B8B-BE77-3D28E894690C}" type="parTrans" cxnId="{9CC5BD18-E82B-4CAC-BF74-0A29A18C0105}">
      <dgm:prSet/>
      <dgm:spPr/>
      <dgm:t>
        <a:bodyPr/>
        <a:lstStyle/>
        <a:p>
          <a:endParaRPr lang="en-US"/>
        </a:p>
      </dgm:t>
    </dgm:pt>
    <dgm:pt modelId="{8075DDCB-175E-4FF8-A95A-030BBE206751}" type="sibTrans" cxnId="{9CC5BD18-E82B-4CAC-BF74-0A29A18C0105}">
      <dgm:prSet/>
      <dgm:spPr/>
      <dgm:t>
        <a:bodyPr/>
        <a:lstStyle/>
        <a:p>
          <a:endParaRPr lang="en-US"/>
        </a:p>
      </dgm:t>
    </dgm:pt>
    <dgm:pt modelId="{C8B08D71-937A-495E-A0A7-38F1DC4C9BCE}">
      <dgm:prSet/>
      <dgm:spPr/>
      <dgm:t>
        <a:bodyPr/>
        <a:lstStyle/>
        <a:p>
          <a:r>
            <a:rPr lang="en-US"/>
            <a:t>To critically analyse Drink/Drive legislations and procedures. </a:t>
          </a:r>
        </a:p>
      </dgm:t>
    </dgm:pt>
    <dgm:pt modelId="{2E799C8F-403C-4698-9A25-048CB63B51AD}" type="parTrans" cxnId="{B36952B3-7D1C-4A89-B0B6-035A1824A715}">
      <dgm:prSet/>
      <dgm:spPr/>
      <dgm:t>
        <a:bodyPr/>
        <a:lstStyle/>
        <a:p>
          <a:endParaRPr lang="en-US"/>
        </a:p>
      </dgm:t>
    </dgm:pt>
    <dgm:pt modelId="{C45CFF75-002F-4AFA-A819-61DBA6877448}" type="sibTrans" cxnId="{B36952B3-7D1C-4A89-B0B6-035A1824A715}">
      <dgm:prSet/>
      <dgm:spPr/>
      <dgm:t>
        <a:bodyPr/>
        <a:lstStyle/>
        <a:p>
          <a:endParaRPr lang="en-US"/>
        </a:p>
      </dgm:t>
    </dgm:pt>
    <dgm:pt modelId="{B311EBAF-0B22-8D4C-B4A4-14F5B62D97F6}" type="pres">
      <dgm:prSet presAssocID="{7D76CB68-70AC-4B27-AE63-DE3189516C0A}" presName="vert0" presStyleCnt="0">
        <dgm:presLayoutVars>
          <dgm:dir/>
          <dgm:animOne val="branch"/>
          <dgm:animLvl val="lvl"/>
        </dgm:presLayoutVars>
      </dgm:prSet>
      <dgm:spPr/>
    </dgm:pt>
    <dgm:pt modelId="{0072F0CF-25B8-3A43-B08A-37BBED2C46D9}" type="pres">
      <dgm:prSet presAssocID="{245CE51B-E468-414F-BD7A-2C38886612A8}" presName="thickLine" presStyleLbl="alignNode1" presStyleIdx="0" presStyleCnt="4"/>
      <dgm:spPr/>
    </dgm:pt>
    <dgm:pt modelId="{5E23CF10-0697-C14F-BA83-ED45CE0B91BE}" type="pres">
      <dgm:prSet presAssocID="{245CE51B-E468-414F-BD7A-2C38886612A8}" presName="horz1" presStyleCnt="0"/>
      <dgm:spPr/>
    </dgm:pt>
    <dgm:pt modelId="{D30967A0-B840-D342-9786-BB76FABB7556}" type="pres">
      <dgm:prSet presAssocID="{245CE51B-E468-414F-BD7A-2C38886612A8}" presName="tx1" presStyleLbl="revTx" presStyleIdx="0" presStyleCnt="4"/>
      <dgm:spPr/>
    </dgm:pt>
    <dgm:pt modelId="{98EAD3AF-E7F5-834A-9822-4ECED09CFBA4}" type="pres">
      <dgm:prSet presAssocID="{245CE51B-E468-414F-BD7A-2C38886612A8}" presName="vert1" presStyleCnt="0"/>
      <dgm:spPr/>
    </dgm:pt>
    <dgm:pt modelId="{1832704B-86DE-5049-9C6F-28941A48905B}" type="pres">
      <dgm:prSet presAssocID="{47D9F0DA-BFD4-4AA6-AF78-16338D8A2A69}" presName="thickLine" presStyleLbl="alignNode1" presStyleIdx="1" presStyleCnt="4"/>
      <dgm:spPr/>
    </dgm:pt>
    <dgm:pt modelId="{228D08C2-5FB4-9C42-97FF-8351DEFCA4CA}" type="pres">
      <dgm:prSet presAssocID="{47D9F0DA-BFD4-4AA6-AF78-16338D8A2A69}" presName="horz1" presStyleCnt="0"/>
      <dgm:spPr/>
    </dgm:pt>
    <dgm:pt modelId="{F5D21388-2789-DE42-95EE-95EF2CFC9FEF}" type="pres">
      <dgm:prSet presAssocID="{47D9F0DA-BFD4-4AA6-AF78-16338D8A2A69}" presName="tx1" presStyleLbl="revTx" presStyleIdx="1" presStyleCnt="4"/>
      <dgm:spPr/>
    </dgm:pt>
    <dgm:pt modelId="{0DF28F04-70EF-5346-B441-5F520A326FE4}" type="pres">
      <dgm:prSet presAssocID="{47D9F0DA-BFD4-4AA6-AF78-16338D8A2A69}" presName="vert1" presStyleCnt="0"/>
      <dgm:spPr/>
    </dgm:pt>
    <dgm:pt modelId="{F08E21F4-66A8-9E4C-8B23-549E588EC1EA}" type="pres">
      <dgm:prSet presAssocID="{5E7A6E85-3313-45D7-B7B4-7893960EBBFC}" presName="thickLine" presStyleLbl="alignNode1" presStyleIdx="2" presStyleCnt="4"/>
      <dgm:spPr/>
    </dgm:pt>
    <dgm:pt modelId="{3B0023A3-0CD9-8240-949C-019182D0D2F3}" type="pres">
      <dgm:prSet presAssocID="{5E7A6E85-3313-45D7-B7B4-7893960EBBFC}" presName="horz1" presStyleCnt="0"/>
      <dgm:spPr/>
    </dgm:pt>
    <dgm:pt modelId="{AC0B95DA-C8E9-0E4F-A46F-123A0268EB57}" type="pres">
      <dgm:prSet presAssocID="{5E7A6E85-3313-45D7-B7B4-7893960EBBFC}" presName="tx1" presStyleLbl="revTx" presStyleIdx="2" presStyleCnt="4"/>
      <dgm:spPr/>
    </dgm:pt>
    <dgm:pt modelId="{273C09AC-A12A-5244-8485-5E0CD4126C53}" type="pres">
      <dgm:prSet presAssocID="{5E7A6E85-3313-45D7-B7B4-7893960EBBFC}" presName="vert1" presStyleCnt="0"/>
      <dgm:spPr/>
    </dgm:pt>
    <dgm:pt modelId="{9C860567-6A0C-C444-9A7F-176BCD1B2AEC}" type="pres">
      <dgm:prSet presAssocID="{C8B08D71-937A-495E-A0A7-38F1DC4C9BCE}" presName="thickLine" presStyleLbl="alignNode1" presStyleIdx="3" presStyleCnt="4"/>
      <dgm:spPr/>
    </dgm:pt>
    <dgm:pt modelId="{019849F8-E4BC-234E-977A-1D9E41114514}" type="pres">
      <dgm:prSet presAssocID="{C8B08D71-937A-495E-A0A7-38F1DC4C9BCE}" presName="horz1" presStyleCnt="0"/>
      <dgm:spPr/>
    </dgm:pt>
    <dgm:pt modelId="{2E68AA79-BD31-1248-88F5-7D66E6B41D58}" type="pres">
      <dgm:prSet presAssocID="{C8B08D71-937A-495E-A0A7-38F1DC4C9BCE}" presName="tx1" presStyleLbl="revTx" presStyleIdx="3" presStyleCnt="4"/>
      <dgm:spPr/>
    </dgm:pt>
    <dgm:pt modelId="{716D70E8-E7BF-944E-B60C-2FF744B7D0CF}" type="pres">
      <dgm:prSet presAssocID="{C8B08D71-937A-495E-A0A7-38F1DC4C9BCE}" presName="vert1" presStyleCnt="0"/>
      <dgm:spPr/>
    </dgm:pt>
  </dgm:ptLst>
  <dgm:cxnLst>
    <dgm:cxn modelId="{2C8FB606-8592-DC4B-AA42-BBC8CF8CC5C9}" type="presOf" srcId="{7D76CB68-70AC-4B27-AE63-DE3189516C0A}" destId="{B311EBAF-0B22-8D4C-B4A4-14F5B62D97F6}" srcOrd="0" destOrd="0" presId="urn:microsoft.com/office/officeart/2008/layout/LinedList"/>
    <dgm:cxn modelId="{9CC5BD18-E82B-4CAC-BF74-0A29A18C0105}" srcId="{7D76CB68-70AC-4B27-AE63-DE3189516C0A}" destId="{5E7A6E85-3313-45D7-B7B4-7893960EBBFC}" srcOrd="2" destOrd="0" parTransId="{C5DC9DB2-C3CF-4B8B-BE77-3D28E894690C}" sibTransId="{8075DDCB-175E-4FF8-A95A-030BBE206751}"/>
    <dgm:cxn modelId="{90320F39-048C-2E49-B4BD-F3D2BAFB9134}" type="presOf" srcId="{245CE51B-E468-414F-BD7A-2C38886612A8}" destId="{D30967A0-B840-D342-9786-BB76FABB7556}" srcOrd="0" destOrd="0" presId="urn:microsoft.com/office/officeart/2008/layout/LinedList"/>
    <dgm:cxn modelId="{E485B060-1176-664F-AA8F-9E2BF4A708E0}" type="presOf" srcId="{47D9F0DA-BFD4-4AA6-AF78-16338D8A2A69}" destId="{F5D21388-2789-DE42-95EE-95EF2CFC9FEF}" srcOrd="0" destOrd="0" presId="urn:microsoft.com/office/officeart/2008/layout/LinedList"/>
    <dgm:cxn modelId="{BD93D081-8DEA-424D-955A-459573248EBA}" srcId="{7D76CB68-70AC-4B27-AE63-DE3189516C0A}" destId="{47D9F0DA-BFD4-4AA6-AF78-16338D8A2A69}" srcOrd="1" destOrd="0" parTransId="{4ED59D2B-FD40-4A72-8777-A57BA699FFC0}" sibTransId="{A2FCAC20-D9B1-4A80-91E7-AF1EDF31E39E}"/>
    <dgm:cxn modelId="{09C6EF9A-D979-C34E-B650-51062A871BAB}" type="presOf" srcId="{5E7A6E85-3313-45D7-B7B4-7893960EBBFC}" destId="{AC0B95DA-C8E9-0E4F-A46F-123A0268EB57}" srcOrd="0" destOrd="0" presId="urn:microsoft.com/office/officeart/2008/layout/LinedList"/>
    <dgm:cxn modelId="{CE05A1AF-B509-4740-A774-AAC34E1AB3FA}" type="presOf" srcId="{C8B08D71-937A-495E-A0A7-38F1DC4C9BCE}" destId="{2E68AA79-BD31-1248-88F5-7D66E6B41D58}" srcOrd="0" destOrd="0" presId="urn:microsoft.com/office/officeart/2008/layout/LinedList"/>
    <dgm:cxn modelId="{B36952B3-7D1C-4A89-B0B6-035A1824A715}" srcId="{7D76CB68-70AC-4B27-AE63-DE3189516C0A}" destId="{C8B08D71-937A-495E-A0A7-38F1DC4C9BCE}" srcOrd="3" destOrd="0" parTransId="{2E799C8F-403C-4698-9A25-048CB63B51AD}" sibTransId="{C45CFF75-002F-4AFA-A819-61DBA6877448}"/>
    <dgm:cxn modelId="{DED61FF0-7195-4F89-B003-DF8E1F54D7CC}" srcId="{7D76CB68-70AC-4B27-AE63-DE3189516C0A}" destId="{245CE51B-E468-414F-BD7A-2C38886612A8}" srcOrd="0" destOrd="0" parTransId="{2AA13BFB-C35E-4688-9C75-BDAF773A348A}" sibTransId="{C02AFD1C-5DBF-40E5-A886-F0235D91EB19}"/>
    <dgm:cxn modelId="{97D49D92-AA37-6A4D-9C2C-2E145B54A7D9}" type="presParOf" srcId="{B311EBAF-0B22-8D4C-B4A4-14F5B62D97F6}" destId="{0072F0CF-25B8-3A43-B08A-37BBED2C46D9}" srcOrd="0" destOrd="0" presId="urn:microsoft.com/office/officeart/2008/layout/LinedList"/>
    <dgm:cxn modelId="{4BC2CED3-FC98-4142-A93A-11FAE405CA91}" type="presParOf" srcId="{B311EBAF-0B22-8D4C-B4A4-14F5B62D97F6}" destId="{5E23CF10-0697-C14F-BA83-ED45CE0B91BE}" srcOrd="1" destOrd="0" presId="urn:microsoft.com/office/officeart/2008/layout/LinedList"/>
    <dgm:cxn modelId="{AA02C868-A98C-7E46-A032-1383637E3CE1}" type="presParOf" srcId="{5E23CF10-0697-C14F-BA83-ED45CE0B91BE}" destId="{D30967A0-B840-D342-9786-BB76FABB7556}" srcOrd="0" destOrd="0" presId="urn:microsoft.com/office/officeart/2008/layout/LinedList"/>
    <dgm:cxn modelId="{CC53E236-A8B8-1949-96E1-81FD6D2F0087}" type="presParOf" srcId="{5E23CF10-0697-C14F-BA83-ED45CE0B91BE}" destId="{98EAD3AF-E7F5-834A-9822-4ECED09CFBA4}" srcOrd="1" destOrd="0" presId="urn:microsoft.com/office/officeart/2008/layout/LinedList"/>
    <dgm:cxn modelId="{A4F9B0AF-C9B0-5C4A-BD17-A1E28C2103EE}" type="presParOf" srcId="{B311EBAF-0B22-8D4C-B4A4-14F5B62D97F6}" destId="{1832704B-86DE-5049-9C6F-28941A48905B}" srcOrd="2" destOrd="0" presId="urn:microsoft.com/office/officeart/2008/layout/LinedList"/>
    <dgm:cxn modelId="{F7E42FEC-4311-6042-AA25-FC77E40FA06C}" type="presParOf" srcId="{B311EBAF-0B22-8D4C-B4A4-14F5B62D97F6}" destId="{228D08C2-5FB4-9C42-97FF-8351DEFCA4CA}" srcOrd="3" destOrd="0" presId="urn:microsoft.com/office/officeart/2008/layout/LinedList"/>
    <dgm:cxn modelId="{255E0745-36E1-8D4E-BAB4-AAE7A2AE2968}" type="presParOf" srcId="{228D08C2-5FB4-9C42-97FF-8351DEFCA4CA}" destId="{F5D21388-2789-DE42-95EE-95EF2CFC9FEF}" srcOrd="0" destOrd="0" presId="urn:microsoft.com/office/officeart/2008/layout/LinedList"/>
    <dgm:cxn modelId="{C95B5F9B-B54A-9C44-AE6C-E3537FE8B0EC}" type="presParOf" srcId="{228D08C2-5FB4-9C42-97FF-8351DEFCA4CA}" destId="{0DF28F04-70EF-5346-B441-5F520A326FE4}" srcOrd="1" destOrd="0" presId="urn:microsoft.com/office/officeart/2008/layout/LinedList"/>
    <dgm:cxn modelId="{660CA7F1-BCBA-0B45-9FAA-3BB9876BC951}" type="presParOf" srcId="{B311EBAF-0B22-8D4C-B4A4-14F5B62D97F6}" destId="{F08E21F4-66A8-9E4C-8B23-549E588EC1EA}" srcOrd="4" destOrd="0" presId="urn:microsoft.com/office/officeart/2008/layout/LinedList"/>
    <dgm:cxn modelId="{2D31D0D5-A7AD-5D4A-B404-0119A783A22D}" type="presParOf" srcId="{B311EBAF-0B22-8D4C-B4A4-14F5B62D97F6}" destId="{3B0023A3-0CD9-8240-949C-019182D0D2F3}" srcOrd="5" destOrd="0" presId="urn:microsoft.com/office/officeart/2008/layout/LinedList"/>
    <dgm:cxn modelId="{6598581D-0280-6647-975E-F5390A87198B}" type="presParOf" srcId="{3B0023A3-0CD9-8240-949C-019182D0D2F3}" destId="{AC0B95DA-C8E9-0E4F-A46F-123A0268EB57}" srcOrd="0" destOrd="0" presId="urn:microsoft.com/office/officeart/2008/layout/LinedList"/>
    <dgm:cxn modelId="{241749F0-36E8-5A44-9EDE-48B778BBE94D}" type="presParOf" srcId="{3B0023A3-0CD9-8240-949C-019182D0D2F3}" destId="{273C09AC-A12A-5244-8485-5E0CD4126C53}" srcOrd="1" destOrd="0" presId="urn:microsoft.com/office/officeart/2008/layout/LinedList"/>
    <dgm:cxn modelId="{FDA7ADAF-DB7C-D041-9A84-8C23BF2CF711}" type="presParOf" srcId="{B311EBAF-0B22-8D4C-B4A4-14F5B62D97F6}" destId="{9C860567-6A0C-C444-9A7F-176BCD1B2AEC}" srcOrd="6" destOrd="0" presId="urn:microsoft.com/office/officeart/2008/layout/LinedList"/>
    <dgm:cxn modelId="{85296D4A-E9D3-0146-AB24-E6570525B5BC}" type="presParOf" srcId="{B311EBAF-0B22-8D4C-B4A4-14F5B62D97F6}" destId="{019849F8-E4BC-234E-977A-1D9E41114514}" srcOrd="7" destOrd="0" presId="urn:microsoft.com/office/officeart/2008/layout/LinedList"/>
    <dgm:cxn modelId="{9C9CD9F0-1FB1-4340-97FA-95D45E09F1D3}" type="presParOf" srcId="{019849F8-E4BC-234E-977A-1D9E41114514}" destId="{2E68AA79-BD31-1248-88F5-7D66E6B41D58}" srcOrd="0" destOrd="0" presId="urn:microsoft.com/office/officeart/2008/layout/LinedList"/>
    <dgm:cxn modelId="{0E4382E0-E395-0B4B-A2A6-B3C1DF6E84CB}" type="presParOf" srcId="{019849F8-E4BC-234E-977A-1D9E41114514}" destId="{716D70E8-E7BF-944E-B60C-2FF744B7D0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FC7916-9C6D-461B-8355-EA46C99C598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C5200E7-1452-49E1-8AFC-32D7F3ABF654}">
      <dgm:prSet/>
      <dgm:spPr/>
      <dgm:t>
        <a:bodyPr/>
        <a:lstStyle/>
        <a:p>
          <a:r>
            <a:rPr lang="en-GB"/>
            <a:t>Digital evidence can help progress investigations and may be used in criminal proceedings.</a:t>
          </a:r>
          <a:endParaRPr lang="en-US"/>
        </a:p>
      </dgm:t>
    </dgm:pt>
    <dgm:pt modelId="{4E3C8E7F-46D9-46F6-A6C0-6516603DCDE7}" type="parTrans" cxnId="{D4742684-7CBA-42C2-8344-5D4BB6D45BAC}">
      <dgm:prSet/>
      <dgm:spPr/>
      <dgm:t>
        <a:bodyPr/>
        <a:lstStyle/>
        <a:p>
          <a:endParaRPr lang="en-US"/>
        </a:p>
      </dgm:t>
    </dgm:pt>
    <dgm:pt modelId="{4CD3909C-6836-4C02-BE47-408074E5D550}" type="sibTrans" cxnId="{D4742684-7CBA-42C2-8344-5D4BB6D45BAC}">
      <dgm:prSet/>
      <dgm:spPr/>
      <dgm:t>
        <a:bodyPr/>
        <a:lstStyle/>
        <a:p>
          <a:endParaRPr lang="en-US"/>
        </a:p>
      </dgm:t>
    </dgm:pt>
    <dgm:pt modelId="{922E72DB-1373-44A7-B2C3-65EE7050F314}">
      <dgm:prSet/>
      <dgm:spPr/>
      <dgm:t>
        <a:bodyPr/>
        <a:lstStyle/>
        <a:p>
          <a:r>
            <a:rPr lang="en-GB" dirty="0"/>
            <a:t>Examples of digital evidence include communications data on mobile phones, data contained in personal computers, laptops, tablets and other mobile devices. This also includes all storage media, for example, SD cards, USB flash drives and other forms of external storage devices.</a:t>
          </a:r>
          <a:endParaRPr lang="en-US" dirty="0"/>
        </a:p>
      </dgm:t>
    </dgm:pt>
    <dgm:pt modelId="{8775267A-C09A-4B8D-9161-736005A5FA67}" type="parTrans" cxnId="{568E6AF3-E99C-4449-B86B-4894DD36D268}">
      <dgm:prSet/>
      <dgm:spPr/>
      <dgm:t>
        <a:bodyPr/>
        <a:lstStyle/>
        <a:p>
          <a:endParaRPr lang="en-US"/>
        </a:p>
      </dgm:t>
    </dgm:pt>
    <dgm:pt modelId="{0DA18B76-6DF4-4A48-B9AD-3C1E98D8D084}" type="sibTrans" cxnId="{568E6AF3-E99C-4449-B86B-4894DD36D268}">
      <dgm:prSet/>
      <dgm:spPr/>
      <dgm:t>
        <a:bodyPr/>
        <a:lstStyle/>
        <a:p>
          <a:endParaRPr lang="en-US"/>
        </a:p>
      </dgm:t>
    </dgm:pt>
    <dgm:pt modelId="{BCEAA6EC-1505-4622-8CA8-058E6C34113F}">
      <dgm:prSet/>
      <dgm:spPr/>
      <dgm:t>
        <a:bodyPr/>
        <a:lstStyle/>
        <a:p>
          <a:r>
            <a:rPr lang="en-GB"/>
            <a:t>The emergence of cloud computing and other technologies for storing data on the internet has introduced new challenges for digital forensic practitioners. </a:t>
          </a:r>
          <a:endParaRPr lang="en-US"/>
        </a:p>
      </dgm:t>
    </dgm:pt>
    <dgm:pt modelId="{CE7C4C1E-38A0-4AE5-95DF-2F6693067431}" type="parTrans" cxnId="{590EA1D7-2C99-43B3-875B-749E50F551E8}">
      <dgm:prSet/>
      <dgm:spPr/>
      <dgm:t>
        <a:bodyPr/>
        <a:lstStyle/>
        <a:p>
          <a:endParaRPr lang="en-US"/>
        </a:p>
      </dgm:t>
    </dgm:pt>
    <dgm:pt modelId="{BC829D6D-F17F-4794-A59B-4B9DC2C99681}" type="sibTrans" cxnId="{590EA1D7-2C99-43B3-875B-749E50F551E8}">
      <dgm:prSet/>
      <dgm:spPr/>
      <dgm:t>
        <a:bodyPr/>
        <a:lstStyle/>
        <a:p>
          <a:endParaRPr lang="en-US"/>
        </a:p>
      </dgm:t>
    </dgm:pt>
    <dgm:pt modelId="{70F12852-99B6-4DF2-B35F-1034CDF57B79}">
      <dgm:prSet/>
      <dgm:spPr/>
      <dgm:t>
        <a:bodyPr/>
        <a:lstStyle/>
        <a:p>
          <a:r>
            <a:rPr lang="en-GB" dirty="0"/>
            <a:t>The use of social media applications requires that electronic evidence is captured in real time or the opportunity to seize that evidence may be lost. This has introduced the concept of online digital forensics, where data can be captured and analysed in real time, supported by appropriate legal authority.</a:t>
          </a:r>
          <a:endParaRPr lang="en-US" dirty="0"/>
        </a:p>
      </dgm:t>
    </dgm:pt>
    <dgm:pt modelId="{7B3AA3C0-D834-4C7F-8EF1-63FE4F338F92}" type="parTrans" cxnId="{0FE62476-F597-4664-94D2-F3FB86ECE7F4}">
      <dgm:prSet/>
      <dgm:spPr/>
      <dgm:t>
        <a:bodyPr/>
        <a:lstStyle/>
        <a:p>
          <a:endParaRPr lang="en-US"/>
        </a:p>
      </dgm:t>
    </dgm:pt>
    <dgm:pt modelId="{F608F3C1-8318-4E69-A46B-E177B5F2DE8D}" type="sibTrans" cxnId="{0FE62476-F597-4664-94D2-F3FB86ECE7F4}">
      <dgm:prSet/>
      <dgm:spPr/>
      <dgm:t>
        <a:bodyPr/>
        <a:lstStyle/>
        <a:p>
          <a:endParaRPr lang="en-US"/>
        </a:p>
      </dgm:t>
    </dgm:pt>
    <dgm:pt modelId="{00FB7CB9-B864-924A-874A-263BFDB8D7B3}" type="pres">
      <dgm:prSet presAssocID="{FDFC7916-9C6D-461B-8355-EA46C99C5989}" presName="diagram" presStyleCnt="0">
        <dgm:presLayoutVars>
          <dgm:dir/>
          <dgm:resizeHandles val="exact"/>
        </dgm:presLayoutVars>
      </dgm:prSet>
      <dgm:spPr/>
    </dgm:pt>
    <dgm:pt modelId="{43F15249-43BC-DD4F-A53D-3D5D18226477}" type="pres">
      <dgm:prSet presAssocID="{7C5200E7-1452-49E1-8AFC-32D7F3ABF654}" presName="node" presStyleLbl="node1" presStyleIdx="0" presStyleCnt="4">
        <dgm:presLayoutVars>
          <dgm:bulletEnabled val="1"/>
        </dgm:presLayoutVars>
      </dgm:prSet>
      <dgm:spPr/>
    </dgm:pt>
    <dgm:pt modelId="{6FD60237-498F-6D43-BE72-48AFEDCF3361}" type="pres">
      <dgm:prSet presAssocID="{4CD3909C-6836-4C02-BE47-408074E5D550}" presName="sibTrans" presStyleCnt="0"/>
      <dgm:spPr/>
    </dgm:pt>
    <dgm:pt modelId="{A9422A4D-E986-AC4A-A1FC-C0A885411807}" type="pres">
      <dgm:prSet presAssocID="{922E72DB-1373-44A7-B2C3-65EE7050F314}" presName="node" presStyleLbl="node1" presStyleIdx="1" presStyleCnt="4">
        <dgm:presLayoutVars>
          <dgm:bulletEnabled val="1"/>
        </dgm:presLayoutVars>
      </dgm:prSet>
      <dgm:spPr/>
    </dgm:pt>
    <dgm:pt modelId="{20CA07C5-3F8F-0B4C-8731-4F02B31C0C1D}" type="pres">
      <dgm:prSet presAssocID="{0DA18B76-6DF4-4A48-B9AD-3C1E98D8D084}" presName="sibTrans" presStyleCnt="0"/>
      <dgm:spPr/>
    </dgm:pt>
    <dgm:pt modelId="{F019AF0D-5CC0-C345-949E-0BEA1787EFDB}" type="pres">
      <dgm:prSet presAssocID="{BCEAA6EC-1505-4622-8CA8-058E6C34113F}" presName="node" presStyleLbl="node1" presStyleIdx="2" presStyleCnt="4">
        <dgm:presLayoutVars>
          <dgm:bulletEnabled val="1"/>
        </dgm:presLayoutVars>
      </dgm:prSet>
      <dgm:spPr/>
    </dgm:pt>
    <dgm:pt modelId="{97A9198A-5B1E-FD4C-8B45-A5CEFA0FA4A8}" type="pres">
      <dgm:prSet presAssocID="{BC829D6D-F17F-4794-A59B-4B9DC2C99681}" presName="sibTrans" presStyleCnt="0"/>
      <dgm:spPr/>
    </dgm:pt>
    <dgm:pt modelId="{D66373E0-A064-A94D-B194-C7B4758E2E06}" type="pres">
      <dgm:prSet presAssocID="{70F12852-99B6-4DF2-B35F-1034CDF57B79}" presName="node" presStyleLbl="node1" presStyleIdx="3" presStyleCnt="4">
        <dgm:presLayoutVars>
          <dgm:bulletEnabled val="1"/>
        </dgm:presLayoutVars>
      </dgm:prSet>
      <dgm:spPr/>
    </dgm:pt>
  </dgm:ptLst>
  <dgm:cxnLst>
    <dgm:cxn modelId="{679A4A22-825D-124E-BC56-9EC8F81C05CA}" type="presOf" srcId="{922E72DB-1373-44A7-B2C3-65EE7050F314}" destId="{A9422A4D-E986-AC4A-A1FC-C0A885411807}" srcOrd="0" destOrd="0" presId="urn:microsoft.com/office/officeart/2005/8/layout/default"/>
    <dgm:cxn modelId="{DE85093F-78D8-DD46-B28B-61EAC6B1D18A}" type="presOf" srcId="{7C5200E7-1452-49E1-8AFC-32D7F3ABF654}" destId="{43F15249-43BC-DD4F-A53D-3D5D18226477}" srcOrd="0" destOrd="0" presId="urn:microsoft.com/office/officeart/2005/8/layout/default"/>
    <dgm:cxn modelId="{0FE62476-F597-4664-94D2-F3FB86ECE7F4}" srcId="{FDFC7916-9C6D-461B-8355-EA46C99C5989}" destId="{70F12852-99B6-4DF2-B35F-1034CDF57B79}" srcOrd="3" destOrd="0" parTransId="{7B3AA3C0-D834-4C7F-8EF1-63FE4F338F92}" sibTransId="{F608F3C1-8318-4E69-A46B-E177B5F2DE8D}"/>
    <dgm:cxn modelId="{D4A7BD7E-0C01-5B47-A318-93C40FD7103B}" type="presOf" srcId="{BCEAA6EC-1505-4622-8CA8-058E6C34113F}" destId="{F019AF0D-5CC0-C345-949E-0BEA1787EFDB}" srcOrd="0" destOrd="0" presId="urn:microsoft.com/office/officeart/2005/8/layout/default"/>
    <dgm:cxn modelId="{D4742684-7CBA-42C2-8344-5D4BB6D45BAC}" srcId="{FDFC7916-9C6D-461B-8355-EA46C99C5989}" destId="{7C5200E7-1452-49E1-8AFC-32D7F3ABF654}" srcOrd="0" destOrd="0" parTransId="{4E3C8E7F-46D9-46F6-A6C0-6516603DCDE7}" sibTransId="{4CD3909C-6836-4C02-BE47-408074E5D550}"/>
    <dgm:cxn modelId="{7A7E92C3-93AC-2B4C-80F7-9B87EEE8A6DA}" type="presOf" srcId="{70F12852-99B6-4DF2-B35F-1034CDF57B79}" destId="{D66373E0-A064-A94D-B194-C7B4758E2E06}" srcOrd="0" destOrd="0" presId="urn:microsoft.com/office/officeart/2005/8/layout/default"/>
    <dgm:cxn modelId="{403C0ACD-621F-5C47-AFBE-3536CA78240F}" type="presOf" srcId="{FDFC7916-9C6D-461B-8355-EA46C99C5989}" destId="{00FB7CB9-B864-924A-874A-263BFDB8D7B3}" srcOrd="0" destOrd="0" presId="urn:microsoft.com/office/officeart/2005/8/layout/default"/>
    <dgm:cxn modelId="{590EA1D7-2C99-43B3-875B-749E50F551E8}" srcId="{FDFC7916-9C6D-461B-8355-EA46C99C5989}" destId="{BCEAA6EC-1505-4622-8CA8-058E6C34113F}" srcOrd="2" destOrd="0" parTransId="{CE7C4C1E-38A0-4AE5-95DF-2F6693067431}" sibTransId="{BC829D6D-F17F-4794-A59B-4B9DC2C99681}"/>
    <dgm:cxn modelId="{568E6AF3-E99C-4449-B86B-4894DD36D268}" srcId="{FDFC7916-9C6D-461B-8355-EA46C99C5989}" destId="{922E72DB-1373-44A7-B2C3-65EE7050F314}" srcOrd="1" destOrd="0" parTransId="{8775267A-C09A-4B8D-9161-736005A5FA67}" sibTransId="{0DA18B76-6DF4-4A48-B9AD-3C1E98D8D084}"/>
    <dgm:cxn modelId="{F5B0ED7D-4887-F542-B43E-727D891796E2}" type="presParOf" srcId="{00FB7CB9-B864-924A-874A-263BFDB8D7B3}" destId="{43F15249-43BC-DD4F-A53D-3D5D18226477}" srcOrd="0" destOrd="0" presId="urn:microsoft.com/office/officeart/2005/8/layout/default"/>
    <dgm:cxn modelId="{722497C6-3185-A14A-9C2F-6B3F6E448FDE}" type="presParOf" srcId="{00FB7CB9-B864-924A-874A-263BFDB8D7B3}" destId="{6FD60237-498F-6D43-BE72-48AFEDCF3361}" srcOrd="1" destOrd="0" presId="urn:microsoft.com/office/officeart/2005/8/layout/default"/>
    <dgm:cxn modelId="{1E0A6C49-30C7-4A45-9F2B-969E016A0BFF}" type="presParOf" srcId="{00FB7CB9-B864-924A-874A-263BFDB8D7B3}" destId="{A9422A4D-E986-AC4A-A1FC-C0A885411807}" srcOrd="2" destOrd="0" presId="urn:microsoft.com/office/officeart/2005/8/layout/default"/>
    <dgm:cxn modelId="{CEFB6E31-F84B-4345-8E8F-274C02255E79}" type="presParOf" srcId="{00FB7CB9-B864-924A-874A-263BFDB8D7B3}" destId="{20CA07C5-3F8F-0B4C-8731-4F02B31C0C1D}" srcOrd="3" destOrd="0" presId="urn:microsoft.com/office/officeart/2005/8/layout/default"/>
    <dgm:cxn modelId="{9B7C7A47-907A-AF40-B71D-3F794BFF5613}" type="presParOf" srcId="{00FB7CB9-B864-924A-874A-263BFDB8D7B3}" destId="{F019AF0D-5CC0-C345-949E-0BEA1787EFDB}" srcOrd="4" destOrd="0" presId="urn:microsoft.com/office/officeart/2005/8/layout/default"/>
    <dgm:cxn modelId="{5BE2AFA4-CEC7-B240-9052-2150D8A8AF5F}" type="presParOf" srcId="{00FB7CB9-B864-924A-874A-263BFDB8D7B3}" destId="{97A9198A-5B1E-FD4C-8B45-A5CEFA0FA4A8}" srcOrd="5" destOrd="0" presId="urn:microsoft.com/office/officeart/2005/8/layout/default"/>
    <dgm:cxn modelId="{5F59C49F-98BD-2845-9F55-07435EF98E0E}" type="presParOf" srcId="{00FB7CB9-B864-924A-874A-263BFDB8D7B3}" destId="{D66373E0-A064-A94D-B194-C7B4758E2E0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C366C6-C16B-4035-ACE9-2F5B0BDB71F9}"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C4296442-2E5E-401F-9663-F2CD621FFEA3}">
      <dgm:prSet phldrT="[Text]" custT="1"/>
      <dgm:spPr/>
      <dgm:t>
        <a:bodyPr/>
        <a:lstStyle/>
        <a:p>
          <a:r>
            <a:rPr lang="en-US" sz="3200" b="1" u="sng" dirty="0">
              <a:solidFill>
                <a:schemeClr val="accent1"/>
              </a:solidFill>
            </a:rPr>
            <a:t>Reactive</a:t>
          </a:r>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800" b="1" u="sng" dirty="0">
              <a:solidFill>
                <a:schemeClr val="accent1"/>
              </a:solidFill>
            </a:rPr>
            <a:t>Proactive</a:t>
          </a:r>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568D2850-47B5-4440-85DB-D5C243E90623}" type="pres">
      <dgm:prSet presAssocID="{E4C366C6-C16B-4035-ACE9-2F5B0BDB71F9}" presName="vert0" presStyleCnt="0">
        <dgm:presLayoutVars>
          <dgm:dir/>
          <dgm:animOne val="branch"/>
          <dgm:animLvl val="lvl"/>
        </dgm:presLayoutVars>
      </dgm:prSet>
      <dgm:spPr/>
    </dgm:pt>
    <dgm:pt modelId="{A2A7C839-F469-4245-B5AE-A5F9EA0F78C3}" type="pres">
      <dgm:prSet presAssocID="{C4296442-2E5E-401F-9663-F2CD621FFEA3}" presName="thickLine" presStyleLbl="alignNode1" presStyleIdx="0" presStyleCnt="2"/>
      <dgm:spPr/>
    </dgm:pt>
    <dgm:pt modelId="{5BB45255-6DC0-E246-9497-46772D121F3A}" type="pres">
      <dgm:prSet presAssocID="{C4296442-2E5E-401F-9663-F2CD621FFEA3}" presName="horz1" presStyleCnt="0"/>
      <dgm:spPr/>
    </dgm:pt>
    <dgm:pt modelId="{99172250-1682-D34E-843C-A35C45EBA578}" type="pres">
      <dgm:prSet presAssocID="{C4296442-2E5E-401F-9663-F2CD621FFEA3}" presName="tx1" presStyleLbl="revTx" presStyleIdx="0" presStyleCnt="4"/>
      <dgm:spPr/>
    </dgm:pt>
    <dgm:pt modelId="{20845EE5-5CD0-574E-9A30-1A4C225416E6}" type="pres">
      <dgm:prSet presAssocID="{C4296442-2E5E-401F-9663-F2CD621FFEA3}" presName="vert1" presStyleCnt="0"/>
      <dgm:spPr/>
    </dgm:pt>
    <dgm:pt modelId="{60F53551-FEBB-7E40-BBD6-208F322432BF}" type="pres">
      <dgm:prSet presAssocID="{E0EA3FA7-0200-459D-A1E1-DFC746F095ED}" presName="vertSpace2a" presStyleCnt="0"/>
      <dgm:spPr/>
    </dgm:pt>
    <dgm:pt modelId="{7F6FE933-84D5-9145-9071-F9582ABFF310}" type="pres">
      <dgm:prSet presAssocID="{E0EA3FA7-0200-459D-A1E1-DFC746F095ED}" presName="horz2" presStyleCnt="0"/>
      <dgm:spPr/>
    </dgm:pt>
    <dgm:pt modelId="{ABECC114-6164-4A4B-8DF6-32C402732DB7}" type="pres">
      <dgm:prSet presAssocID="{E0EA3FA7-0200-459D-A1E1-DFC746F095ED}" presName="horzSpace2" presStyleCnt="0"/>
      <dgm:spPr/>
    </dgm:pt>
    <dgm:pt modelId="{7BA12371-149B-D641-A8E7-7691DB87BF06}" type="pres">
      <dgm:prSet presAssocID="{E0EA3FA7-0200-459D-A1E1-DFC746F095ED}" presName="tx2" presStyleLbl="revTx" presStyleIdx="1" presStyleCnt="4"/>
      <dgm:spPr/>
    </dgm:pt>
    <dgm:pt modelId="{A80139B6-CE5E-5540-93A4-F902E30B682A}" type="pres">
      <dgm:prSet presAssocID="{E0EA3FA7-0200-459D-A1E1-DFC746F095ED}" presName="vert2" presStyleCnt="0"/>
      <dgm:spPr/>
    </dgm:pt>
    <dgm:pt modelId="{DE00663D-B8E5-5D4C-B904-980CF50AAE52}" type="pres">
      <dgm:prSet presAssocID="{E0EA3FA7-0200-459D-A1E1-DFC746F095ED}" presName="thinLine2b" presStyleLbl="callout" presStyleIdx="0" presStyleCnt="2"/>
      <dgm:spPr/>
    </dgm:pt>
    <dgm:pt modelId="{5B1EF2D7-5E97-E046-B2F8-F6406A2F7FBC}" type="pres">
      <dgm:prSet presAssocID="{E0EA3FA7-0200-459D-A1E1-DFC746F095ED}" presName="vertSpace2b" presStyleCnt="0"/>
      <dgm:spPr/>
    </dgm:pt>
    <dgm:pt modelId="{B850DA63-5980-FC4B-BF2B-480CCF0F2877}" type="pres">
      <dgm:prSet presAssocID="{22306665-6B0C-4381-9701-03B2A27B0704}" presName="thickLine" presStyleLbl="alignNode1" presStyleIdx="1" presStyleCnt="2"/>
      <dgm:spPr/>
    </dgm:pt>
    <dgm:pt modelId="{396AD438-0920-CE40-97AD-665CECC4A9FE}" type="pres">
      <dgm:prSet presAssocID="{22306665-6B0C-4381-9701-03B2A27B0704}" presName="horz1" presStyleCnt="0"/>
      <dgm:spPr/>
    </dgm:pt>
    <dgm:pt modelId="{7D1D5F92-EC8C-4748-84B4-50CBD8111AA0}" type="pres">
      <dgm:prSet presAssocID="{22306665-6B0C-4381-9701-03B2A27B0704}" presName="tx1" presStyleLbl="revTx" presStyleIdx="2" presStyleCnt="4"/>
      <dgm:spPr/>
    </dgm:pt>
    <dgm:pt modelId="{498CEBB6-64F8-0545-840F-E85903026FCE}" type="pres">
      <dgm:prSet presAssocID="{22306665-6B0C-4381-9701-03B2A27B0704}" presName="vert1" presStyleCnt="0"/>
      <dgm:spPr/>
    </dgm:pt>
    <dgm:pt modelId="{803CBF13-36DA-A84F-B72A-91A787F98E49}" type="pres">
      <dgm:prSet presAssocID="{1F362DE6-13F7-4B76-9ACE-3D01DB5D1DFC}" presName="vertSpace2a" presStyleCnt="0"/>
      <dgm:spPr/>
    </dgm:pt>
    <dgm:pt modelId="{763E0C9D-14D4-2843-9E02-BCACBFCBB1DC}" type="pres">
      <dgm:prSet presAssocID="{1F362DE6-13F7-4B76-9ACE-3D01DB5D1DFC}" presName="horz2" presStyleCnt="0"/>
      <dgm:spPr/>
    </dgm:pt>
    <dgm:pt modelId="{106EC700-AE59-B94B-BEF5-D95E188075FE}" type="pres">
      <dgm:prSet presAssocID="{1F362DE6-13F7-4B76-9ACE-3D01DB5D1DFC}" presName="horzSpace2" presStyleCnt="0"/>
      <dgm:spPr/>
    </dgm:pt>
    <dgm:pt modelId="{95808EEA-BFF7-FA40-8B4E-5D9519848AE8}" type="pres">
      <dgm:prSet presAssocID="{1F362DE6-13F7-4B76-9ACE-3D01DB5D1DFC}" presName="tx2" presStyleLbl="revTx" presStyleIdx="3" presStyleCnt="4"/>
      <dgm:spPr/>
    </dgm:pt>
    <dgm:pt modelId="{5D282980-8256-D54D-80C2-C7577E69FDFB}" type="pres">
      <dgm:prSet presAssocID="{1F362DE6-13F7-4B76-9ACE-3D01DB5D1DFC}" presName="vert2" presStyleCnt="0"/>
      <dgm:spPr/>
    </dgm:pt>
    <dgm:pt modelId="{6107052C-31C1-0C4A-8716-B60E39F09343}" type="pres">
      <dgm:prSet presAssocID="{1F362DE6-13F7-4B76-9ACE-3D01DB5D1DFC}" presName="thinLine2b" presStyleLbl="callout" presStyleIdx="1" presStyleCnt="2"/>
      <dgm:spPr/>
    </dgm:pt>
    <dgm:pt modelId="{EF2FAE76-5FC0-C448-A42A-3A64F949CD1E}" type="pres">
      <dgm:prSet presAssocID="{1F362DE6-13F7-4B76-9ACE-3D01DB5D1DFC}" presName="vertSpace2b" presStyleCnt="0"/>
      <dgm:spPr/>
    </dgm:pt>
  </dgm:ptLst>
  <dgm:cxnLst>
    <dgm:cxn modelId="{9FA77E21-0B19-C04D-8D35-944A81D014F9}" type="presOf" srcId="{E0EA3FA7-0200-459D-A1E1-DFC746F095ED}" destId="{7BA12371-149B-D641-A8E7-7691DB87BF06}" srcOrd="0" destOrd="0" presId="urn:microsoft.com/office/officeart/2008/layout/LinedLi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21C4F841-4550-C641-B022-E5A58C989081}" type="presOf" srcId="{22306665-6B0C-4381-9701-03B2A27B0704}" destId="{7D1D5F92-EC8C-4748-84B4-50CBD8111AA0}" srcOrd="0" destOrd="0" presId="urn:microsoft.com/office/officeart/2008/layout/LinedList"/>
    <dgm:cxn modelId="{FCAEA15E-6C08-4940-A215-17F495746AF1}" type="presOf" srcId="{C4296442-2E5E-401F-9663-F2CD621FFEA3}" destId="{99172250-1682-D34E-843C-A35C45EBA578}" srcOrd="0" destOrd="0" presId="urn:microsoft.com/office/officeart/2008/layout/LinedList"/>
    <dgm:cxn modelId="{36A96A74-5B03-B34F-879C-EEF4453DBAF2}" type="presOf" srcId="{E4C366C6-C16B-4035-ACE9-2F5B0BDB71F9}" destId="{568D2850-47B5-4440-85DB-D5C243E90623}" srcOrd="0" destOrd="0" presId="urn:microsoft.com/office/officeart/2008/layout/LinedList"/>
    <dgm:cxn modelId="{7D5A82A7-837B-9549-A0FC-5A5337260C0F}" type="presOf" srcId="{1F362DE6-13F7-4B76-9ACE-3D01DB5D1DFC}" destId="{95808EEA-BFF7-FA40-8B4E-5D9519848AE8}" srcOrd="0" destOrd="0" presId="urn:microsoft.com/office/officeart/2008/layout/LinedList"/>
    <dgm:cxn modelId="{0E456EC1-867F-4E17-BE5D-6929B7FBD68A}" srcId="{C4296442-2E5E-401F-9663-F2CD621FFEA3}" destId="{E0EA3FA7-0200-459D-A1E1-DFC746F095ED}" srcOrd="0" destOrd="0" parTransId="{B811C8F3-CBD7-4493-9C89-FECFA3D5FB05}" sibTransId="{9FB3DEFF-935B-4964-9A46-46BDBC209FB5}"/>
    <dgm:cxn modelId="{814A77FC-E895-40D3-949B-87DFE1E53515}" srcId="{22306665-6B0C-4381-9701-03B2A27B0704}" destId="{1F362DE6-13F7-4B76-9ACE-3D01DB5D1DFC}" srcOrd="0" destOrd="0" parTransId="{A37A754B-8326-4589-9E2E-38D519B3A6AD}" sibTransId="{F6005D56-38B7-45C7-9593-7198898A5E6B}"/>
    <dgm:cxn modelId="{7F22666A-F157-9D41-97ED-65E090D6E32C}" type="presParOf" srcId="{568D2850-47B5-4440-85DB-D5C243E90623}" destId="{A2A7C839-F469-4245-B5AE-A5F9EA0F78C3}" srcOrd="0" destOrd="0" presId="urn:microsoft.com/office/officeart/2008/layout/LinedList"/>
    <dgm:cxn modelId="{A54B9450-4751-AD44-A9EC-453C9A6F5F6F}" type="presParOf" srcId="{568D2850-47B5-4440-85DB-D5C243E90623}" destId="{5BB45255-6DC0-E246-9497-46772D121F3A}" srcOrd="1" destOrd="0" presId="urn:microsoft.com/office/officeart/2008/layout/LinedList"/>
    <dgm:cxn modelId="{B40305AC-19A8-1E49-AE43-CFB281D55712}" type="presParOf" srcId="{5BB45255-6DC0-E246-9497-46772D121F3A}" destId="{99172250-1682-D34E-843C-A35C45EBA578}" srcOrd="0" destOrd="0" presId="urn:microsoft.com/office/officeart/2008/layout/LinedList"/>
    <dgm:cxn modelId="{D66B466B-7BCD-8A44-96B8-1553845FCCBA}" type="presParOf" srcId="{5BB45255-6DC0-E246-9497-46772D121F3A}" destId="{20845EE5-5CD0-574E-9A30-1A4C225416E6}" srcOrd="1" destOrd="0" presId="urn:microsoft.com/office/officeart/2008/layout/LinedList"/>
    <dgm:cxn modelId="{6D3D59DC-13F1-A44F-815C-567745BFD9F4}" type="presParOf" srcId="{20845EE5-5CD0-574E-9A30-1A4C225416E6}" destId="{60F53551-FEBB-7E40-BBD6-208F322432BF}" srcOrd="0" destOrd="0" presId="urn:microsoft.com/office/officeart/2008/layout/LinedList"/>
    <dgm:cxn modelId="{BC3E4522-4BA6-6840-822E-980F6E325B5F}" type="presParOf" srcId="{20845EE5-5CD0-574E-9A30-1A4C225416E6}" destId="{7F6FE933-84D5-9145-9071-F9582ABFF310}" srcOrd="1" destOrd="0" presId="urn:microsoft.com/office/officeart/2008/layout/LinedList"/>
    <dgm:cxn modelId="{A37C648D-1F1E-7642-9DEF-457E80ABE68B}" type="presParOf" srcId="{7F6FE933-84D5-9145-9071-F9582ABFF310}" destId="{ABECC114-6164-4A4B-8DF6-32C402732DB7}" srcOrd="0" destOrd="0" presId="urn:microsoft.com/office/officeart/2008/layout/LinedList"/>
    <dgm:cxn modelId="{C30991C6-A1F1-7E4E-A719-7723B570FA9B}" type="presParOf" srcId="{7F6FE933-84D5-9145-9071-F9582ABFF310}" destId="{7BA12371-149B-D641-A8E7-7691DB87BF06}" srcOrd="1" destOrd="0" presId="urn:microsoft.com/office/officeart/2008/layout/LinedList"/>
    <dgm:cxn modelId="{FE33DEE4-B7EE-C84F-ADD0-E9F0248F4CB9}" type="presParOf" srcId="{7F6FE933-84D5-9145-9071-F9582ABFF310}" destId="{A80139B6-CE5E-5540-93A4-F902E30B682A}" srcOrd="2" destOrd="0" presId="urn:microsoft.com/office/officeart/2008/layout/LinedList"/>
    <dgm:cxn modelId="{7CC5FE1B-928F-104E-AE1B-D190A6BC3D70}" type="presParOf" srcId="{20845EE5-5CD0-574E-9A30-1A4C225416E6}" destId="{DE00663D-B8E5-5D4C-B904-980CF50AAE52}" srcOrd="2" destOrd="0" presId="urn:microsoft.com/office/officeart/2008/layout/LinedList"/>
    <dgm:cxn modelId="{53D2DBEC-6536-2442-8247-A22FFAB90E03}" type="presParOf" srcId="{20845EE5-5CD0-574E-9A30-1A4C225416E6}" destId="{5B1EF2D7-5E97-E046-B2F8-F6406A2F7FBC}" srcOrd="3" destOrd="0" presId="urn:microsoft.com/office/officeart/2008/layout/LinedList"/>
    <dgm:cxn modelId="{23E3D33B-9CAD-BC4F-BEF4-8ED051366970}" type="presParOf" srcId="{568D2850-47B5-4440-85DB-D5C243E90623}" destId="{B850DA63-5980-FC4B-BF2B-480CCF0F2877}" srcOrd="2" destOrd="0" presId="urn:microsoft.com/office/officeart/2008/layout/LinedList"/>
    <dgm:cxn modelId="{85F73847-D703-9A4F-B137-BA3D5A4BF0EA}" type="presParOf" srcId="{568D2850-47B5-4440-85DB-D5C243E90623}" destId="{396AD438-0920-CE40-97AD-665CECC4A9FE}" srcOrd="3" destOrd="0" presId="urn:microsoft.com/office/officeart/2008/layout/LinedList"/>
    <dgm:cxn modelId="{AEA34EF2-162D-434F-8F5D-C2BBF0796173}" type="presParOf" srcId="{396AD438-0920-CE40-97AD-665CECC4A9FE}" destId="{7D1D5F92-EC8C-4748-84B4-50CBD8111AA0}" srcOrd="0" destOrd="0" presId="urn:microsoft.com/office/officeart/2008/layout/LinedList"/>
    <dgm:cxn modelId="{D7746202-D940-1747-8A92-AD3DB9B5AE53}" type="presParOf" srcId="{396AD438-0920-CE40-97AD-665CECC4A9FE}" destId="{498CEBB6-64F8-0545-840F-E85903026FCE}" srcOrd="1" destOrd="0" presId="urn:microsoft.com/office/officeart/2008/layout/LinedList"/>
    <dgm:cxn modelId="{72C8A7EA-BE52-264E-B31C-F232C9F71A60}" type="presParOf" srcId="{498CEBB6-64F8-0545-840F-E85903026FCE}" destId="{803CBF13-36DA-A84F-B72A-91A787F98E49}" srcOrd="0" destOrd="0" presId="urn:microsoft.com/office/officeart/2008/layout/LinedList"/>
    <dgm:cxn modelId="{E5A66551-EE63-584B-AA85-6C9DCDC7F2CB}" type="presParOf" srcId="{498CEBB6-64F8-0545-840F-E85903026FCE}" destId="{763E0C9D-14D4-2843-9E02-BCACBFCBB1DC}" srcOrd="1" destOrd="0" presId="urn:microsoft.com/office/officeart/2008/layout/LinedList"/>
    <dgm:cxn modelId="{FBDEA4D1-BE78-8C4C-84DB-F0B6711E274B}" type="presParOf" srcId="{763E0C9D-14D4-2843-9E02-BCACBFCBB1DC}" destId="{106EC700-AE59-B94B-BEF5-D95E188075FE}" srcOrd="0" destOrd="0" presId="urn:microsoft.com/office/officeart/2008/layout/LinedList"/>
    <dgm:cxn modelId="{F8726140-AA70-4E41-82D5-E31C457E45C4}" type="presParOf" srcId="{763E0C9D-14D4-2843-9E02-BCACBFCBB1DC}" destId="{95808EEA-BFF7-FA40-8B4E-5D9519848AE8}" srcOrd="1" destOrd="0" presId="urn:microsoft.com/office/officeart/2008/layout/LinedList"/>
    <dgm:cxn modelId="{5C283EBA-9842-A24A-A763-16D7B402C997}" type="presParOf" srcId="{763E0C9D-14D4-2843-9E02-BCACBFCBB1DC}" destId="{5D282980-8256-D54D-80C2-C7577E69FDFB}" srcOrd="2" destOrd="0" presId="urn:microsoft.com/office/officeart/2008/layout/LinedList"/>
    <dgm:cxn modelId="{3B4693FD-96CA-5649-82E5-FCC0EBEB2729}" type="presParOf" srcId="{498CEBB6-64F8-0545-840F-E85903026FCE}" destId="{6107052C-31C1-0C4A-8716-B60E39F09343}" srcOrd="2" destOrd="0" presId="urn:microsoft.com/office/officeart/2008/layout/LinedList"/>
    <dgm:cxn modelId="{5DC445AD-C9F1-9847-BEC4-F38A1444BDC0}" type="presParOf" srcId="{498CEBB6-64F8-0545-840F-E85903026FCE}" destId="{EF2FAE76-5FC0-C448-A42A-3A64F949CD1E}"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773CFC-528C-44B6-896E-089DFAAC2390}"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A0EEE050-6042-4AD5-825E-2C07C248531E}">
      <dgm:prSet phldrT="[Text]" custT="1"/>
      <dgm:spPr/>
      <dgm:t>
        <a:bodyPr/>
        <a:lstStyle/>
        <a:p>
          <a:r>
            <a:rPr lang="en-US" sz="2400"/>
            <a:t>Reduce time spent by Police Officers &amp; PCSO’s at police stations</a:t>
          </a:r>
          <a:endParaRPr lang="en-US" sz="2400" dirty="0"/>
        </a:p>
      </dgm:t>
    </dgm:pt>
    <dgm:pt modelId="{AE1162ED-160A-48D8-90DE-6FB3B0CDF28C}" type="parTrans" cxnId="{EC267321-A538-4975-B518-3765AAC4095A}">
      <dgm:prSet/>
      <dgm:spPr/>
      <dgm:t>
        <a:bodyPr/>
        <a:lstStyle/>
        <a:p>
          <a:endParaRPr lang="en-US"/>
        </a:p>
      </dgm:t>
    </dgm:pt>
    <dgm:pt modelId="{CBFE73D6-5264-41E0-A5B2-E55291158FA2}" type="sibTrans" cxnId="{EC267321-A538-4975-B518-3765AAC4095A}">
      <dgm:prSet/>
      <dgm:spPr/>
      <dgm:t>
        <a:bodyPr/>
        <a:lstStyle/>
        <a:p>
          <a:endParaRPr lang="en-US"/>
        </a:p>
      </dgm:t>
    </dgm:pt>
    <dgm:pt modelId="{4A61721A-9605-46F9-AFDF-6020F6AF7650}">
      <dgm:prSet phldrT="[Text]" custT="1"/>
      <dgm:spPr/>
      <dgm:t>
        <a:bodyPr/>
        <a:lstStyle/>
        <a:p>
          <a:r>
            <a:rPr lang="en-US" sz="2400"/>
            <a:t>Increased visibility of policing teams</a:t>
          </a:r>
          <a:endParaRPr lang="en-US" sz="2400" dirty="0"/>
        </a:p>
      </dgm:t>
    </dgm:pt>
    <dgm:pt modelId="{B8D9DC7A-E512-42B9-82DE-6FBE06E1E93F}" type="parTrans" cxnId="{5A4515DA-97CD-4BD8-BFD8-65C798EC3FB1}">
      <dgm:prSet/>
      <dgm:spPr/>
      <dgm:t>
        <a:bodyPr/>
        <a:lstStyle/>
        <a:p>
          <a:endParaRPr lang="en-US"/>
        </a:p>
      </dgm:t>
    </dgm:pt>
    <dgm:pt modelId="{38B96AE1-79A5-4838-A26A-170AC9475C01}" type="sibTrans" cxnId="{5A4515DA-97CD-4BD8-BFD8-65C798EC3FB1}">
      <dgm:prSet/>
      <dgm:spPr/>
      <dgm:t>
        <a:bodyPr/>
        <a:lstStyle/>
        <a:p>
          <a:endParaRPr lang="en-US"/>
        </a:p>
      </dgm:t>
    </dgm:pt>
    <dgm:pt modelId="{E4574B42-BC4A-4F9E-9331-DA2B65B90BE8}">
      <dgm:prSet phldrT="[Text]" custT="1"/>
      <dgm:spPr/>
      <dgm:t>
        <a:bodyPr/>
        <a:lstStyle/>
        <a:p>
          <a:r>
            <a:rPr lang="en-US" sz="2400"/>
            <a:t>Ease of contact between the community &amp; policing teams</a:t>
          </a:r>
          <a:endParaRPr lang="en-US" sz="2400" dirty="0"/>
        </a:p>
      </dgm:t>
    </dgm:pt>
    <dgm:pt modelId="{DF316062-D122-4E9F-83E2-5BEC0263B478}" type="parTrans" cxnId="{53ABE421-CBAF-45B6-88D1-8CE9AC61689C}">
      <dgm:prSet/>
      <dgm:spPr/>
      <dgm:t>
        <a:bodyPr/>
        <a:lstStyle/>
        <a:p>
          <a:endParaRPr lang="en-US"/>
        </a:p>
      </dgm:t>
    </dgm:pt>
    <dgm:pt modelId="{334E0E79-7A1A-4AE1-921D-73C1FB0E8BC7}" type="sibTrans" cxnId="{53ABE421-CBAF-45B6-88D1-8CE9AC61689C}">
      <dgm:prSet/>
      <dgm:spPr/>
      <dgm:t>
        <a:bodyPr/>
        <a:lstStyle/>
        <a:p>
          <a:endParaRPr lang="en-US"/>
        </a:p>
      </dgm:t>
    </dgm:pt>
    <dgm:pt modelId="{E0091071-F355-491F-848A-5FADD80F8EE4}">
      <dgm:prSet phldrT="[Text]" custT="1"/>
      <dgm:spPr/>
      <dgm:t>
        <a:bodyPr/>
        <a:lstStyle/>
        <a:p>
          <a:r>
            <a:rPr lang="en-US" sz="2400"/>
            <a:t>Increased effectiveness by improved access to policing info &amp; intel</a:t>
          </a:r>
          <a:endParaRPr lang="en-US" sz="2400" dirty="0"/>
        </a:p>
      </dgm:t>
    </dgm:pt>
    <dgm:pt modelId="{FF8781CF-A6EA-4F07-910F-5BF0D9DB596B}" type="parTrans" cxnId="{ECB209F8-9097-4851-9AFC-1B3536942A6E}">
      <dgm:prSet/>
      <dgm:spPr/>
      <dgm:t>
        <a:bodyPr/>
        <a:lstStyle/>
        <a:p>
          <a:endParaRPr lang="en-US"/>
        </a:p>
      </dgm:t>
    </dgm:pt>
    <dgm:pt modelId="{CB9F8BE5-980A-4DD8-9A2C-799A68A92786}" type="sibTrans" cxnId="{ECB209F8-9097-4851-9AFC-1B3536942A6E}">
      <dgm:prSet/>
      <dgm:spPr/>
      <dgm:t>
        <a:bodyPr/>
        <a:lstStyle/>
        <a:p>
          <a:endParaRPr lang="en-US"/>
        </a:p>
      </dgm:t>
    </dgm:pt>
    <dgm:pt modelId="{D958EADC-4A1D-4D3D-B028-1B37C4301B40}">
      <dgm:prSet phldrT="[Text]" custT="1"/>
      <dgm:spPr/>
      <dgm:t>
        <a:bodyPr/>
        <a:lstStyle/>
        <a:p>
          <a:r>
            <a:rPr lang="en-US" sz="2300" dirty="0"/>
            <a:t>Ability to record details at the scene of an incident &amp; update systems </a:t>
          </a:r>
          <a:br>
            <a:rPr lang="en-US" sz="2300" dirty="0"/>
          </a:br>
          <a:r>
            <a:rPr lang="en-US" sz="2300" dirty="0"/>
            <a:t>‘live time’</a:t>
          </a:r>
        </a:p>
      </dgm:t>
    </dgm:pt>
    <dgm:pt modelId="{1F33D124-FE28-4C84-9386-0E8E9BE8F2DA}" type="parTrans" cxnId="{8E1C576D-A8C1-4D28-BD05-2254870574C5}">
      <dgm:prSet/>
      <dgm:spPr/>
      <dgm:t>
        <a:bodyPr/>
        <a:lstStyle/>
        <a:p>
          <a:endParaRPr lang="en-US"/>
        </a:p>
      </dgm:t>
    </dgm:pt>
    <dgm:pt modelId="{C004B961-04AF-47FB-9CFA-7AE53E51EC39}" type="sibTrans" cxnId="{8E1C576D-A8C1-4D28-BD05-2254870574C5}">
      <dgm:prSet/>
      <dgm:spPr/>
      <dgm:t>
        <a:bodyPr/>
        <a:lstStyle/>
        <a:p>
          <a:endParaRPr lang="en-US"/>
        </a:p>
      </dgm:t>
    </dgm:pt>
    <dgm:pt modelId="{382B824F-4A67-4BC5-9A77-E36AE24151FB}">
      <dgm:prSet phldrT="[Text]" custT="1"/>
      <dgm:spPr/>
      <dgm:t>
        <a:bodyPr/>
        <a:lstStyle/>
        <a:p>
          <a:r>
            <a:rPr lang="en-US" sz="2400"/>
            <a:t>Professionalise the delivery of what we do</a:t>
          </a:r>
          <a:endParaRPr lang="en-US" sz="2400" dirty="0"/>
        </a:p>
      </dgm:t>
    </dgm:pt>
    <dgm:pt modelId="{C6C976DF-BD1F-4D91-AD7F-EC6999A60175}" type="parTrans" cxnId="{495BA307-BF87-4C77-A7DE-E78D98D85352}">
      <dgm:prSet/>
      <dgm:spPr/>
      <dgm:t>
        <a:bodyPr/>
        <a:lstStyle/>
        <a:p>
          <a:endParaRPr lang="en-US"/>
        </a:p>
      </dgm:t>
    </dgm:pt>
    <dgm:pt modelId="{9BC24163-F084-4ADE-9D73-A76C922ECE75}" type="sibTrans" cxnId="{495BA307-BF87-4C77-A7DE-E78D98D85352}">
      <dgm:prSet/>
      <dgm:spPr/>
      <dgm:t>
        <a:bodyPr/>
        <a:lstStyle/>
        <a:p>
          <a:endParaRPr lang="en-US"/>
        </a:p>
      </dgm:t>
    </dgm:pt>
    <dgm:pt modelId="{6DB4078F-C0AD-4000-AA2D-5BE132A7CAD8}">
      <dgm:prSet phldrT="[Text]" custT="1"/>
      <dgm:spPr/>
      <dgm:t>
        <a:bodyPr/>
        <a:lstStyle/>
        <a:p>
          <a:r>
            <a:rPr lang="en-US" sz="2400"/>
            <a:t>Increase public confidence &amp; satisfaction</a:t>
          </a:r>
          <a:endParaRPr lang="en-US" sz="2400" dirty="0"/>
        </a:p>
      </dgm:t>
    </dgm:pt>
    <dgm:pt modelId="{4429BD0F-5C99-4365-A764-380A4C117B66}" type="parTrans" cxnId="{326EA374-6A35-49D4-A50E-93E0D70BE4D9}">
      <dgm:prSet/>
      <dgm:spPr/>
      <dgm:t>
        <a:bodyPr/>
        <a:lstStyle/>
        <a:p>
          <a:endParaRPr lang="en-US"/>
        </a:p>
      </dgm:t>
    </dgm:pt>
    <dgm:pt modelId="{18756FCF-2059-4B89-BAA0-AEB9731F9B83}" type="sibTrans" cxnId="{326EA374-6A35-49D4-A50E-93E0D70BE4D9}">
      <dgm:prSet/>
      <dgm:spPr/>
      <dgm:t>
        <a:bodyPr/>
        <a:lstStyle/>
        <a:p>
          <a:endParaRPr lang="en-US"/>
        </a:p>
      </dgm:t>
    </dgm:pt>
    <dgm:pt modelId="{B05FFC22-2662-C440-AA55-5FEC14CFDEFC}" type="pres">
      <dgm:prSet presAssocID="{BA773CFC-528C-44B6-896E-089DFAAC2390}" presName="vert0" presStyleCnt="0">
        <dgm:presLayoutVars>
          <dgm:dir/>
          <dgm:animOne val="branch"/>
          <dgm:animLvl val="lvl"/>
        </dgm:presLayoutVars>
      </dgm:prSet>
      <dgm:spPr/>
    </dgm:pt>
    <dgm:pt modelId="{D1FABA42-504C-374D-BC0C-0DF0FA316040}" type="pres">
      <dgm:prSet presAssocID="{A0EEE050-6042-4AD5-825E-2C07C248531E}" presName="thickLine" presStyleLbl="alignNode1" presStyleIdx="0" presStyleCnt="7"/>
      <dgm:spPr/>
    </dgm:pt>
    <dgm:pt modelId="{53D4EEBF-400A-944A-B2C3-3F5BDADEEFB5}" type="pres">
      <dgm:prSet presAssocID="{A0EEE050-6042-4AD5-825E-2C07C248531E}" presName="horz1" presStyleCnt="0"/>
      <dgm:spPr/>
    </dgm:pt>
    <dgm:pt modelId="{6707CA98-3250-5240-9DB4-F2C9BC44558A}" type="pres">
      <dgm:prSet presAssocID="{A0EEE050-6042-4AD5-825E-2C07C248531E}" presName="tx1" presStyleLbl="revTx" presStyleIdx="0" presStyleCnt="7"/>
      <dgm:spPr/>
    </dgm:pt>
    <dgm:pt modelId="{7D14E12E-2936-254F-9B81-19283B076EDC}" type="pres">
      <dgm:prSet presAssocID="{A0EEE050-6042-4AD5-825E-2C07C248531E}" presName="vert1" presStyleCnt="0"/>
      <dgm:spPr/>
    </dgm:pt>
    <dgm:pt modelId="{F78541D1-5827-0449-8E0C-D4D8F99A5E24}" type="pres">
      <dgm:prSet presAssocID="{4A61721A-9605-46F9-AFDF-6020F6AF7650}" presName="thickLine" presStyleLbl="alignNode1" presStyleIdx="1" presStyleCnt="7"/>
      <dgm:spPr/>
    </dgm:pt>
    <dgm:pt modelId="{8BAA557B-A560-0448-843D-188928D57927}" type="pres">
      <dgm:prSet presAssocID="{4A61721A-9605-46F9-AFDF-6020F6AF7650}" presName="horz1" presStyleCnt="0"/>
      <dgm:spPr/>
    </dgm:pt>
    <dgm:pt modelId="{2C103EE3-CB28-9B4A-905A-7A4A05D1284D}" type="pres">
      <dgm:prSet presAssocID="{4A61721A-9605-46F9-AFDF-6020F6AF7650}" presName="tx1" presStyleLbl="revTx" presStyleIdx="1" presStyleCnt="7"/>
      <dgm:spPr/>
    </dgm:pt>
    <dgm:pt modelId="{25679D94-8B14-3746-B89B-13EC9A22ABEA}" type="pres">
      <dgm:prSet presAssocID="{4A61721A-9605-46F9-AFDF-6020F6AF7650}" presName="vert1" presStyleCnt="0"/>
      <dgm:spPr/>
    </dgm:pt>
    <dgm:pt modelId="{988E9945-6C7D-A841-81E6-98325EDCD436}" type="pres">
      <dgm:prSet presAssocID="{E4574B42-BC4A-4F9E-9331-DA2B65B90BE8}" presName="thickLine" presStyleLbl="alignNode1" presStyleIdx="2" presStyleCnt="7"/>
      <dgm:spPr/>
    </dgm:pt>
    <dgm:pt modelId="{DD3EB6A2-98E9-454D-B0FB-9F73FDC57744}" type="pres">
      <dgm:prSet presAssocID="{E4574B42-BC4A-4F9E-9331-DA2B65B90BE8}" presName="horz1" presStyleCnt="0"/>
      <dgm:spPr/>
    </dgm:pt>
    <dgm:pt modelId="{67EBFDCE-FB15-064E-AB19-4A902B2488C6}" type="pres">
      <dgm:prSet presAssocID="{E4574B42-BC4A-4F9E-9331-DA2B65B90BE8}" presName="tx1" presStyleLbl="revTx" presStyleIdx="2" presStyleCnt="7"/>
      <dgm:spPr/>
    </dgm:pt>
    <dgm:pt modelId="{EC70C507-66AD-144A-A0EF-E54BDA114058}" type="pres">
      <dgm:prSet presAssocID="{E4574B42-BC4A-4F9E-9331-DA2B65B90BE8}" presName="vert1" presStyleCnt="0"/>
      <dgm:spPr/>
    </dgm:pt>
    <dgm:pt modelId="{BDC46C4C-6882-AB4E-8884-3F048669B802}" type="pres">
      <dgm:prSet presAssocID="{E0091071-F355-491F-848A-5FADD80F8EE4}" presName="thickLine" presStyleLbl="alignNode1" presStyleIdx="3" presStyleCnt="7"/>
      <dgm:spPr/>
    </dgm:pt>
    <dgm:pt modelId="{AC074E8E-925C-4944-9698-4425F2C9631D}" type="pres">
      <dgm:prSet presAssocID="{E0091071-F355-491F-848A-5FADD80F8EE4}" presName="horz1" presStyleCnt="0"/>
      <dgm:spPr/>
    </dgm:pt>
    <dgm:pt modelId="{C1E93063-9EA1-1B44-B51D-DC6DAF8842A8}" type="pres">
      <dgm:prSet presAssocID="{E0091071-F355-491F-848A-5FADD80F8EE4}" presName="tx1" presStyleLbl="revTx" presStyleIdx="3" presStyleCnt="7"/>
      <dgm:spPr/>
    </dgm:pt>
    <dgm:pt modelId="{925FD5EA-6BD9-E745-9636-F7974A447657}" type="pres">
      <dgm:prSet presAssocID="{E0091071-F355-491F-848A-5FADD80F8EE4}" presName="vert1" presStyleCnt="0"/>
      <dgm:spPr/>
    </dgm:pt>
    <dgm:pt modelId="{8CCE898D-3A8A-E04D-A346-2D47FAE9CED8}" type="pres">
      <dgm:prSet presAssocID="{D958EADC-4A1D-4D3D-B028-1B37C4301B40}" presName="thickLine" presStyleLbl="alignNode1" presStyleIdx="4" presStyleCnt="7"/>
      <dgm:spPr/>
    </dgm:pt>
    <dgm:pt modelId="{133B99E6-DDA9-1E49-9DE6-F8AFDB2EDA66}" type="pres">
      <dgm:prSet presAssocID="{D958EADC-4A1D-4D3D-B028-1B37C4301B40}" presName="horz1" presStyleCnt="0"/>
      <dgm:spPr/>
    </dgm:pt>
    <dgm:pt modelId="{2179CCAE-7AC5-7047-BAD5-144D32E4AB88}" type="pres">
      <dgm:prSet presAssocID="{D958EADC-4A1D-4D3D-B028-1B37C4301B40}" presName="tx1" presStyleLbl="revTx" presStyleIdx="4" presStyleCnt="7"/>
      <dgm:spPr/>
    </dgm:pt>
    <dgm:pt modelId="{97A1CE73-A96A-544F-8C9D-B9677D5A1673}" type="pres">
      <dgm:prSet presAssocID="{D958EADC-4A1D-4D3D-B028-1B37C4301B40}" presName="vert1" presStyleCnt="0"/>
      <dgm:spPr/>
    </dgm:pt>
    <dgm:pt modelId="{0A63F0F7-7745-D344-87DE-FEB427985BE1}" type="pres">
      <dgm:prSet presAssocID="{382B824F-4A67-4BC5-9A77-E36AE24151FB}" presName="thickLine" presStyleLbl="alignNode1" presStyleIdx="5" presStyleCnt="7"/>
      <dgm:spPr/>
    </dgm:pt>
    <dgm:pt modelId="{09A14B44-4E23-164E-9C7B-EC3E87576F06}" type="pres">
      <dgm:prSet presAssocID="{382B824F-4A67-4BC5-9A77-E36AE24151FB}" presName="horz1" presStyleCnt="0"/>
      <dgm:spPr/>
    </dgm:pt>
    <dgm:pt modelId="{6FAE1DD6-275E-6546-87C6-C0572C07E985}" type="pres">
      <dgm:prSet presAssocID="{382B824F-4A67-4BC5-9A77-E36AE24151FB}" presName="tx1" presStyleLbl="revTx" presStyleIdx="5" presStyleCnt="7"/>
      <dgm:spPr/>
    </dgm:pt>
    <dgm:pt modelId="{6F34D0A4-CDF7-0C4A-80A5-641AD829C292}" type="pres">
      <dgm:prSet presAssocID="{382B824F-4A67-4BC5-9A77-E36AE24151FB}" presName="vert1" presStyleCnt="0"/>
      <dgm:spPr/>
    </dgm:pt>
    <dgm:pt modelId="{665E866C-88A8-1A4A-AB49-019824FEF049}" type="pres">
      <dgm:prSet presAssocID="{6DB4078F-C0AD-4000-AA2D-5BE132A7CAD8}" presName="thickLine" presStyleLbl="alignNode1" presStyleIdx="6" presStyleCnt="7"/>
      <dgm:spPr/>
    </dgm:pt>
    <dgm:pt modelId="{585FC6C6-8F14-5248-9896-4D7049AB6D58}" type="pres">
      <dgm:prSet presAssocID="{6DB4078F-C0AD-4000-AA2D-5BE132A7CAD8}" presName="horz1" presStyleCnt="0"/>
      <dgm:spPr/>
    </dgm:pt>
    <dgm:pt modelId="{27CAD0E4-BDFA-9B4A-A010-6917DD47A2F1}" type="pres">
      <dgm:prSet presAssocID="{6DB4078F-C0AD-4000-AA2D-5BE132A7CAD8}" presName="tx1" presStyleLbl="revTx" presStyleIdx="6" presStyleCnt="7"/>
      <dgm:spPr/>
    </dgm:pt>
    <dgm:pt modelId="{DFA44518-4170-EF47-AC03-6F8C27A07031}" type="pres">
      <dgm:prSet presAssocID="{6DB4078F-C0AD-4000-AA2D-5BE132A7CAD8}" presName="vert1" presStyleCnt="0"/>
      <dgm:spPr/>
    </dgm:pt>
  </dgm:ptLst>
  <dgm:cxnLst>
    <dgm:cxn modelId="{495BA307-BF87-4C77-A7DE-E78D98D85352}" srcId="{BA773CFC-528C-44B6-896E-089DFAAC2390}" destId="{382B824F-4A67-4BC5-9A77-E36AE24151FB}" srcOrd="5" destOrd="0" parTransId="{C6C976DF-BD1F-4D91-AD7F-EC6999A60175}" sibTransId="{9BC24163-F084-4ADE-9D73-A76C922ECE75}"/>
    <dgm:cxn modelId="{A883EB12-1B13-E44A-8B2B-17C1EA562D6F}" type="presOf" srcId="{E0091071-F355-491F-848A-5FADD80F8EE4}" destId="{C1E93063-9EA1-1B44-B51D-DC6DAF8842A8}" srcOrd="0" destOrd="0" presId="urn:microsoft.com/office/officeart/2008/layout/LinedList"/>
    <dgm:cxn modelId="{C4540014-3FCB-5241-A3DF-1A5E03FC15F9}" type="presOf" srcId="{382B824F-4A67-4BC5-9A77-E36AE24151FB}" destId="{6FAE1DD6-275E-6546-87C6-C0572C07E985}" srcOrd="0" destOrd="0" presId="urn:microsoft.com/office/officeart/2008/layout/LinedList"/>
    <dgm:cxn modelId="{2E12A718-D289-454B-AAF3-DF12BA8299DF}" type="presOf" srcId="{D958EADC-4A1D-4D3D-B028-1B37C4301B40}" destId="{2179CCAE-7AC5-7047-BAD5-144D32E4AB88}" srcOrd="0" destOrd="0" presId="urn:microsoft.com/office/officeart/2008/layout/LinedList"/>
    <dgm:cxn modelId="{EC267321-A538-4975-B518-3765AAC4095A}" srcId="{BA773CFC-528C-44B6-896E-089DFAAC2390}" destId="{A0EEE050-6042-4AD5-825E-2C07C248531E}" srcOrd="0" destOrd="0" parTransId="{AE1162ED-160A-48D8-90DE-6FB3B0CDF28C}" sibTransId="{CBFE73D6-5264-41E0-A5B2-E55291158FA2}"/>
    <dgm:cxn modelId="{53ABE421-CBAF-45B6-88D1-8CE9AC61689C}" srcId="{BA773CFC-528C-44B6-896E-089DFAAC2390}" destId="{E4574B42-BC4A-4F9E-9331-DA2B65B90BE8}" srcOrd="2" destOrd="0" parTransId="{DF316062-D122-4E9F-83E2-5BEC0263B478}" sibTransId="{334E0E79-7A1A-4AE1-921D-73C1FB0E8BC7}"/>
    <dgm:cxn modelId="{70F62235-7821-8549-BCA7-764C86436D80}" type="presOf" srcId="{6DB4078F-C0AD-4000-AA2D-5BE132A7CAD8}" destId="{27CAD0E4-BDFA-9B4A-A010-6917DD47A2F1}" srcOrd="0" destOrd="0" presId="urn:microsoft.com/office/officeart/2008/layout/LinedList"/>
    <dgm:cxn modelId="{C0B47240-2475-244D-A0C9-99EC4A4569AD}" type="presOf" srcId="{A0EEE050-6042-4AD5-825E-2C07C248531E}" destId="{6707CA98-3250-5240-9DB4-F2C9BC44558A}" srcOrd="0" destOrd="0" presId="urn:microsoft.com/office/officeart/2008/layout/LinedList"/>
    <dgm:cxn modelId="{8E1C576D-A8C1-4D28-BD05-2254870574C5}" srcId="{BA773CFC-528C-44B6-896E-089DFAAC2390}" destId="{D958EADC-4A1D-4D3D-B028-1B37C4301B40}" srcOrd="4" destOrd="0" parTransId="{1F33D124-FE28-4C84-9386-0E8E9BE8F2DA}" sibTransId="{C004B961-04AF-47FB-9CFA-7AE53E51EC39}"/>
    <dgm:cxn modelId="{326EA374-6A35-49D4-A50E-93E0D70BE4D9}" srcId="{BA773CFC-528C-44B6-896E-089DFAAC2390}" destId="{6DB4078F-C0AD-4000-AA2D-5BE132A7CAD8}" srcOrd="6" destOrd="0" parTransId="{4429BD0F-5C99-4365-A764-380A4C117B66}" sibTransId="{18756FCF-2059-4B89-BAA0-AEB9731F9B83}"/>
    <dgm:cxn modelId="{ED13537B-0877-CC4F-A375-DCD290BB50F8}" type="presOf" srcId="{BA773CFC-528C-44B6-896E-089DFAAC2390}" destId="{B05FFC22-2662-C440-AA55-5FEC14CFDEFC}" srcOrd="0" destOrd="0" presId="urn:microsoft.com/office/officeart/2008/layout/LinedList"/>
    <dgm:cxn modelId="{65EC5C7F-F887-CC4B-9B5B-EF62D7CEB228}" type="presOf" srcId="{E4574B42-BC4A-4F9E-9331-DA2B65B90BE8}" destId="{67EBFDCE-FB15-064E-AB19-4A902B2488C6}" srcOrd="0" destOrd="0" presId="urn:microsoft.com/office/officeart/2008/layout/LinedList"/>
    <dgm:cxn modelId="{095E76D2-E561-ED45-B07F-37BE55BCB3DE}" type="presOf" srcId="{4A61721A-9605-46F9-AFDF-6020F6AF7650}" destId="{2C103EE3-CB28-9B4A-905A-7A4A05D1284D}" srcOrd="0" destOrd="0" presId="urn:microsoft.com/office/officeart/2008/layout/LinedList"/>
    <dgm:cxn modelId="{5A4515DA-97CD-4BD8-BFD8-65C798EC3FB1}" srcId="{BA773CFC-528C-44B6-896E-089DFAAC2390}" destId="{4A61721A-9605-46F9-AFDF-6020F6AF7650}" srcOrd="1" destOrd="0" parTransId="{B8D9DC7A-E512-42B9-82DE-6FBE06E1E93F}" sibTransId="{38B96AE1-79A5-4838-A26A-170AC9475C01}"/>
    <dgm:cxn modelId="{ECB209F8-9097-4851-9AFC-1B3536942A6E}" srcId="{BA773CFC-528C-44B6-896E-089DFAAC2390}" destId="{E0091071-F355-491F-848A-5FADD80F8EE4}" srcOrd="3" destOrd="0" parTransId="{FF8781CF-A6EA-4F07-910F-5BF0D9DB596B}" sibTransId="{CB9F8BE5-980A-4DD8-9A2C-799A68A92786}"/>
    <dgm:cxn modelId="{E17C118F-4A03-0A45-B5CD-5988DECA7CD1}" type="presParOf" srcId="{B05FFC22-2662-C440-AA55-5FEC14CFDEFC}" destId="{D1FABA42-504C-374D-BC0C-0DF0FA316040}" srcOrd="0" destOrd="0" presId="urn:microsoft.com/office/officeart/2008/layout/LinedList"/>
    <dgm:cxn modelId="{C47569F2-76B3-1347-B330-68EB8C660141}" type="presParOf" srcId="{B05FFC22-2662-C440-AA55-5FEC14CFDEFC}" destId="{53D4EEBF-400A-944A-B2C3-3F5BDADEEFB5}" srcOrd="1" destOrd="0" presId="urn:microsoft.com/office/officeart/2008/layout/LinedList"/>
    <dgm:cxn modelId="{66ABDE77-5550-D448-99DA-3A9FF6B4E2BA}" type="presParOf" srcId="{53D4EEBF-400A-944A-B2C3-3F5BDADEEFB5}" destId="{6707CA98-3250-5240-9DB4-F2C9BC44558A}" srcOrd="0" destOrd="0" presId="urn:microsoft.com/office/officeart/2008/layout/LinedList"/>
    <dgm:cxn modelId="{3C4711C2-58F8-0A4B-9F5B-810B8DE72C16}" type="presParOf" srcId="{53D4EEBF-400A-944A-B2C3-3F5BDADEEFB5}" destId="{7D14E12E-2936-254F-9B81-19283B076EDC}" srcOrd="1" destOrd="0" presId="urn:microsoft.com/office/officeart/2008/layout/LinedList"/>
    <dgm:cxn modelId="{A1926BDA-019D-404D-87AE-3784A30099DB}" type="presParOf" srcId="{B05FFC22-2662-C440-AA55-5FEC14CFDEFC}" destId="{F78541D1-5827-0449-8E0C-D4D8F99A5E24}" srcOrd="2" destOrd="0" presId="urn:microsoft.com/office/officeart/2008/layout/LinedList"/>
    <dgm:cxn modelId="{A12AC322-86BB-A84C-AF29-AC3AEC0750EC}" type="presParOf" srcId="{B05FFC22-2662-C440-AA55-5FEC14CFDEFC}" destId="{8BAA557B-A560-0448-843D-188928D57927}" srcOrd="3" destOrd="0" presId="urn:microsoft.com/office/officeart/2008/layout/LinedList"/>
    <dgm:cxn modelId="{E95D09B6-ECE3-C249-A364-9F53C92154B1}" type="presParOf" srcId="{8BAA557B-A560-0448-843D-188928D57927}" destId="{2C103EE3-CB28-9B4A-905A-7A4A05D1284D}" srcOrd="0" destOrd="0" presId="urn:microsoft.com/office/officeart/2008/layout/LinedList"/>
    <dgm:cxn modelId="{991E902F-5517-8348-82F2-E71335A76406}" type="presParOf" srcId="{8BAA557B-A560-0448-843D-188928D57927}" destId="{25679D94-8B14-3746-B89B-13EC9A22ABEA}" srcOrd="1" destOrd="0" presId="urn:microsoft.com/office/officeart/2008/layout/LinedList"/>
    <dgm:cxn modelId="{52806330-0DE5-5947-8CFF-C0FA6EC8BD79}" type="presParOf" srcId="{B05FFC22-2662-C440-AA55-5FEC14CFDEFC}" destId="{988E9945-6C7D-A841-81E6-98325EDCD436}" srcOrd="4" destOrd="0" presId="urn:microsoft.com/office/officeart/2008/layout/LinedList"/>
    <dgm:cxn modelId="{395F6B1B-3584-8B45-BAE6-E6ECC36507D8}" type="presParOf" srcId="{B05FFC22-2662-C440-AA55-5FEC14CFDEFC}" destId="{DD3EB6A2-98E9-454D-B0FB-9F73FDC57744}" srcOrd="5" destOrd="0" presId="urn:microsoft.com/office/officeart/2008/layout/LinedList"/>
    <dgm:cxn modelId="{CF1A2A63-EEE2-B04E-8C2A-2418D881C3A9}" type="presParOf" srcId="{DD3EB6A2-98E9-454D-B0FB-9F73FDC57744}" destId="{67EBFDCE-FB15-064E-AB19-4A902B2488C6}" srcOrd="0" destOrd="0" presId="urn:microsoft.com/office/officeart/2008/layout/LinedList"/>
    <dgm:cxn modelId="{FD9D2B4C-58D5-1248-A426-2D2440653DD8}" type="presParOf" srcId="{DD3EB6A2-98E9-454D-B0FB-9F73FDC57744}" destId="{EC70C507-66AD-144A-A0EF-E54BDA114058}" srcOrd="1" destOrd="0" presId="urn:microsoft.com/office/officeart/2008/layout/LinedList"/>
    <dgm:cxn modelId="{AB97E7A7-2EF8-6541-B347-8ED3151570CB}" type="presParOf" srcId="{B05FFC22-2662-C440-AA55-5FEC14CFDEFC}" destId="{BDC46C4C-6882-AB4E-8884-3F048669B802}" srcOrd="6" destOrd="0" presId="urn:microsoft.com/office/officeart/2008/layout/LinedList"/>
    <dgm:cxn modelId="{204DB764-BD17-FB4C-8A76-309632A3AED9}" type="presParOf" srcId="{B05FFC22-2662-C440-AA55-5FEC14CFDEFC}" destId="{AC074E8E-925C-4944-9698-4425F2C9631D}" srcOrd="7" destOrd="0" presId="urn:microsoft.com/office/officeart/2008/layout/LinedList"/>
    <dgm:cxn modelId="{5E6CA8D9-A914-2E42-8392-79A4C9A4554C}" type="presParOf" srcId="{AC074E8E-925C-4944-9698-4425F2C9631D}" destId="{C1E93063-9EA1-1B44-B51D-DC6DAF8842A8}" srcOrd="0" destOrd="0" presId="urn:microsoft.com/office/officeart/2008/layout/LinedList"/>
    <dgm:cxn modelId="{FC6A7163-451A-0C40-8550-267BC5336F10}" type="presParOf" srcId="{AC074E8E-925C-4944-9698-4425F2C9631D}" destId="{925FD5EA-6BD9-E745-9636-F7974A447657}" srcOrd="1" destOrd="0" presId="urn:microsoft.com/office/officeart/2008/layout/LinedList"/>
    <dgm:cxn modelId="{8A1B9EE3-E925-594F-A357-7D5840077886}" type="presParOf" srcId="{B05FFC22-2662-C440-AA55-5FEC14CFDEFC}" destId="{8CCE898D-3A8A-E04D-A346-2D47FAE9CED8}" srcOrd="8" destOrd="0" presId="urn:microsoft.com/office/officeart/2008/layout/LinedList"/>
    <dgm:cxn modelId="{1BCD0705-AD8F-464B-BE2E-38502140D87D}" type="presParOf" srcId="{B05FFC22-2662-C440-AA55-5FEC14CFDEFC}" destId="{133B99E6-DDA9-1E49-9DE6-F8AFDB2EDA66}" srcOrd="9" destOrd="0" presId="urn:microsoft.com/office/officeart/2008/layout/LinedList"/>
    <dgm:cxn modelId="{49DB03EA-CA43-E24C-A527-F445CB1BC6A0}" type="presParOf" srcId="{133B99E6-DDA9-1E49-9DE6-F8AFDB2EDA66}" destId="{2179CCAE-7AC5-7047-BAD5-144D32E4AB88}" srcOrd="0" destOrd="0" presId="urn:microsoft.com/office/officeart/2008/layout/LinedList"/>
    <dgm:cxn modelId="{EDB587FC-32DB-D348-B55E-29D1BB25290B}" type="presParOf" srcId="{133B99E6-DDA9-1E49-9DE6-F8AFDB2EDA66}" destId="{97A1CE73-A96A-544F-8C9D-B9677D5A1673}" srcOrd="1" destOrd="0" presId="urn:microsoft.com/office/officeart/2008/layout/LinedList"/>
    <dgm:cxn modelId="{190D7689-E58F-4E49-8FEB-128B54BFD050}" type="presParOf" srcId="{B05FFC22-2662-C440-AA55-5FEC14CFDEFC}" destId="{0A63F0F7-7745-D344-87DE-FEB427985BE1}" srcOrd="10" destOrd="0" presId="urn:microsoft.com/office/officeart/2008/layout/LinedList"/>
    <dgm:cxn modelId="{C2B5DC5E-1300-3940-B17E-BC91AEBD16CA}" type="presParOf" srcId="{B05FFC22-2662-C440-AA55-5FEC14CFDEFC}" destId="{09A14B44-4E23-164E-9C7B-EC3E87576F06}" srcOrd="11" destOrd="0" presId="urn:microsoft.com/office/officeart/2008/layout/LinedList"/>
    <dgm:cxn modelId="{8D7E497D-1D75-5247-AFAD-E22FCA5941B9}" type="presParOf" srcId="{09A14B44-4E23-164E-9C7B-EC3E87576F06}" destId="{6FAE1DD6-275E-6546-87C6-C0572C07E985}" srcOrd="0" destOrd="0" presId="urn:microsoft.com/office/officeart/2008/layout/LinedList"/>
    <dgm:cxn modelId="{F1619EB6-FCD4-E44F-92AB-29220771D099}" type="presParOf" srcId="{09A14B44-4E23-164E-9C7B-EC3E87576F06}" destId="{6F34D0A4-CDF7-0C4A-80A5-641AD829C292}" srcOrd="1" destOrd="0" presId="urn:microsoft.com/office/officeart/2008/layout/LinedList"/>
    <dgm:cxn modelId="{707463B2-6A6D-D949-8343-9362D52C44E4}" type="presParOf" srcId="{B05FFC22-2662-C440-AA55-5FEC14CFDEFC}" destId="{665E866C-88A8-1A4A-AB49-019824FEF049}" srcOrd="12" destOrd="0" presId="urn:microsoft.com/office/officeart/2008/layout/LinedList"/>
    <dgm:cxn modelId="{3A353DF7-3610-4545-B7FA-0A081377FB88}" type="presParOf" srcId="{B05FFC22-2662-C440-AA55-5FEC14CFDEFC}" destId="{585FC6C6-8F14-5248-9896-4D7049AB6D58}" srcOrd="13" destOrd="0" presId="urn:microsoft.com/office/officeart/2008/layout/LinedList"/>
    <dgm:cxn modelId="{240F0321-69C5-884B-8ABA-8D30FE390322}" type="presParOf" srcId="{585FC6C6-8F14-5248-9896-4D7049AB6D58}" destId="{27CAD0E4-BDFA-9B4A-A010-6917DD47A2F1}" srcOrd="0" destOrd="0" presId="urn:microsoft.com/office/officeart/2008/layout/LinedList"/>
    <dgm:cxn modelId="{CB581CBF-C961-634A-B137-35D71587A4BE}" type="presParOf" srcId="{585FC6C6-8F14-5248-9896-4D7049AB6D58}" destId="{DFA44518-4170-EF47-AC03-6F8C27A070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DB11D0-09AC-4D79-827B-E3816A7A1FB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A4B927F-D426-461F-BB9E-0CDA0D64B29C}">
      <dgm:prSet phldrT="[Text]" custT="1"/>
      <dgm:spPr/>
      <dgm:t>
        <a:bodyPr/>
        <a:lstStyle/>
        <a:p>
          <a:r>
            <a:rPr lang="en-US" sz="2400"/>
            <a:t>Search</a:t>
          </a:r>
          <a:endParaRPr lang="en-US" sz="2400" dirty="0"/>
        </a:p>
      </dgm:t>
    </dgm:pt>
    <dgm:pt modelId="{BE7401EC-C59E-4E61-AD63-EAFF4E5AF9A1}" type="parTrans" cxnId="{8B7E0A72-BED5-4BEC-887D-B94E8F0A54F1}">
      <dgm:prSet/>
      <dgm:spPr/>
      <dgm:t>
        <a:bodyPr/>
        <a:lstStyle/>
        <a:p>
          <a:endParaRPr lang="en-US"/>
        </a:p>
      </dgm:t>
    </dgm:pt>
    <dgm:pt modelId="{63A378E3-9F8F-4529-A8B8-3B690FF6A48B}" type="sibTrans" cxnId="{8B7E0A72-BED5-4BEC-887D-B94E8F0A54F1}">
      <dgm:prSet/>
      <dgm:spPr/>
      <dgm:t>
        <a:bodyPr/>
        <a:lstStyle/>
        <a:p>
          <a:endParaRPr lang="en-US"/>
        </a:p>
      </dgm:t>
    </dgm:pt>
    <dgm:pt modelId="{6E3A879F-05D2-4346-B67D-E79CBBE339AA}">
      <dgm:prSet phldrT="[Text]" custT="1"/>
      <dgm:spPr/>
      <dgm:t>
        <a:bodyPr/>
        <a:lstStyle/>
        <a:p>
          <a:r>
            <a:rPr lang="en-US" sz="2400" dirty="0"/>
            <a:t>House to house enquiries/CCTV</a:t>
          </a:r>
        </a:p>
      </dgm:t>
    </dgm:pt>
    <dgm:pt modelId="{CA1F952B-3411-404A-9D9A-04C93357ED06}" type="parTrans" cxnId="{68E12EEA-BC5C-46A6-9FE6-75B84049D853}">
      <dgm:prSet/>
      <dgm:spPr/>
      <dgm:t>
        <a:bodyPr/>
        <a:lstStyle/>
        <a:p>
          <a:endParaRPr lang="en-US"/>
        </a:p>
      </dgm:t>
    </dgm:pt>
    <dgm:pt modelId="{0E645452-F758-4722-A4C1-9363B8AA4723}" type="sibTrans" cxnId="{68E12EEA-BC5C-46A6-9FE6-75B84049D853}">
      <dgm:prSet/>
      <dgm:spPr/>
      <dgm:t>
        <a:bodyPr/>
        <a:lstStyle/>
        <a:p>
          <a:endParaRPr lang="en-US"/>
        </a:p>
      </dgm:t>
    </dgm:pt>
    <dgm:pt modelId="{CF95268B-6002-4A0C-B902-5E96D341BEF7}">
      <dgm:prSet phldrT="[Text]" custT="1"/>
      <dgm:spPr/>
      <dgm:t>
        <a:bodyPr/>
        <a:lstStyle/>
        <a:p>
          <a:r>
            <a:rPr lang="en-US" sz="2400"/>
            <a:t>Intelligence strategy</a:t>
          </a:r>
          <a:endParaRPr lang="en-US" sz="2400" dirty="0"/>
        </a:p>
      </dgm:t>
    </dgm:pt>
    <dgm:pt modelId="{8627C704-C0B7-4CD3-91C0-0CC38898A7A6}" type="parTrans" cxnId="{79064C24-F586-47E7-AAF4-0C684F0CBE5A}">
      <dgm:prSet/>
      <dgm:spPr/>
      <dgm:t>
        <a:bodyPr/>
        <a:lstStyle/>
        <a:p>
          <a:endParaRPr lang="en-US"/>
        </a:p>
      </dgm:t>
    </dgm:pt>
    <dgm:pt modelId="{7FD44FCF-7C07-4CDD-A763-F464F3016869}" type="sibTrans" cxnId="{79064C24-F586-47E7-AAF4-0C684F0CBE5A}">
      <dgm:prSet/>
      <dgm:spPr/>
      <dgm:t>
        <a:bodyPr/>
        <a:lstStyle/>
        <a:p>
          <a:endParaRPr lang="en-US"/>
        </a:p>
      </dgm:t>
    </dgm:pt>
    <dgm:pt modelId="{0CFEAF33-FE21-4104-AC86-2438B102651D}">
      <dgm:prSet phldrT="[Text]" custT="1"/>
      <dgm:spPr/>
      <dgm:t>
        <a:bodyPr/>
        <a:lstStyle/>
        <a:p>
          <a:endParaRPr lang="en-US" sz="2400" dirty="0"/>
        </a:p>
        <a:p>
          <a:r>
            <a:rPr lang="en-US" sz="2400" dirty="0"/>
            <a:t>Passive data generators</a:t>
          </a:r>
        </a:p>
        <a:p>
          <a:endParaRPr lang="en-US" sz="2400" dirty="0"/>
        </a:p>
      </dgm:t>
    </dgm:pt>
    <dgm:pt modelId="{BE2D4B01-3067-4BEA-AD88-067EEEA87F0D}" type="parTrans" cxnId="{BE2F4511-624F-4CD2-AC98-9BFA1FB25DEB}">
      <dgm:prSet/>
      <dgm:spPr/>
      <dgm:t>
        <a:bodyPr/>
        <a:lstStyle/>
        <a:p>
          <a:endParaRPr lang="en-US"/>
        </a:p>
      </dgm:t>
    </dgm:pt>
    <dgm:pt modelId="{EDDA50DF-B284-4B34-9C4C-5B02B273775C}" type="sibTrans" cxnId="{BE2F4511-624F-4CD2-AC98-9BFA1FB25DEB}">
      <dgm:prSet/>
      <dgm:spPr/>
      <dgm:t>
        <a:bodyPr/>
        <a:lstStyle/>
        <a:p>
          <a:endParaRPr lang="en-US"/>
        </a:p>
      </dgm:t>
    </dgm:pt>
    <dgm:pt modelId="{4E4A9046-D77E-4421-9D87-C1CC17285202}">
      <dgm:prSet phldrT="[Text]" custT="1"/>
      <dgm:spPr/>
      <dgm:t>
        <a:bodyPr/>
        <a:lstStyle/>
        <a:p>
          <a:r>
            <a:rPr lang="en-US" sz="2400"/>
            <a:t>Financial investigation</a:t>
          </a:r>
          <a:endParaRPr lang="en-US" sz="2400" dirty="0"/>
        </a:p>
      </dgm:t>
    </dgm:pt>
    <dgm:pt modelId="{BD2836A8-B999-45E5-81F9-DAE6EF5BB671}" type="parTrans" cxnId="{87FCB37B-9042-411D-8883-77C45D2C35EF}">
      <dgm:prSet/>
      <dgm:spPr/>
      <dgm:t>
        <a:bodyPr/>
        <a:lstStyle/>
        <a:p>
          <a:endParaRPr lang="en-US"/>
        </a:p>
      </dgm:t>
    </dgm:pt>
    <dgm:pt modelId="{88B91C72-A4CE-4294-A931-2E65063B187A}" type="sibTrans" cxnId="{87FCB37B-9042-411D-8883-77C45D2C35EF}">
      <dgm:prSet/>
      <dgm:spPr/>
      <dgm:t>
        <a:bodyPr/>
        <a:lstStyle/>
        <a:p>
          <a:endParaRPr lang="en-US"/>
        </a:p>
      </dgm:t>
    </dgm:pt>
    <dgm:pt modelId="{130CC052-0022-4364-9C13-792A45BDFED4}">
      <dgm:prSet phldrT="[Text]" custT="1"/>
      <dgm:spPr/>
      <dgm:t>
        <a:bodyPr/>
        <a:lstStyle/>
        <a:p>
          <a:r>
            <a:rPr lang="en-US" sz="2400"/>
            <a:t>Communications strategy</a:t>
          </a:r>
          <a:endParaRPr lang="en-US" sz="2400" dirty="0"/>
        </a:p>
      </dgm:t>
    </dgm:pt>
    <dgm:pt modelId="{9342B88B-8F2B-4049-94AD-DAD85E43CBBF}" type="parTrans" cxnId="{99D873F4-5DD8-4D13-84CD-E9560EEA1F81}">
      <dgm:prSet/>
      <dgm:spPr/>
      <dgm:t>
        <a:bodyPr/>
        <a:lstStyle/>
        <a:p>
          <a:endParaRPr lang="en-US"/>
        </a:p>
      </dgm:t>
    </dgm:pt>
    <dgm:pt modelId="{4FF269EE-42AE-4688-A3D8-637C62650F89}" type="sibTrans" cxnId="{99D873F4-5DD8-4D13-84CD-E9560EEA1F81}">
      <dgm:prSet/>
      <dgm:spPr/>
      <dgm:t>
        <a:bodyPr/>
        <a:lstStyle/>
        <a:p>
          <a:endParaRPr lang="en-US"/>
        </a:p>
      </dgm:t>
    </dgm:pt>
    <dgm:pt modelId="{055FDF81-54B3-4160-93EA-573C87D080D2}">
      <dgm:prSet phldrT="[Text]" custT="1"/>
      <dgm:spPr/>
      <dgm:t>
        <a:bodyPr/>
        <a:lstStyle/>
        <a:p>
          <a:r>
            <a:rPr lang="en-US" sz="2400"/>
            <a:t>Physical evidence</a:t>
          </a:r>
          <a:endParaRPr lang="en-US" sz="2400" dirty="0"/>
        </a:p>
      </dgm:t>
    </dgm:pt>
    <dgm:pt modelId="{B0130565-4C09-45D9-AEF2-9E931CB58F99}" type="parTrans" cxnId="{41622C06-34A6-4DB5-BD63-52ECF601614C}">
      <dgm:prSet/>
      <dgm:spPr/>
      <dgm:t>
        <a:bodyPr/>
        <a:lstStyle/>
        <a:p>
          <a:endParaRPr lang="en-US"/>
        </a:p>
      </dgm:t>
    </dgm:pt>
    <dgm:pt modelId="{D9459102-DBE8-44F7-95B0-E8B09FC6647F}" type="sibTrans" cxnId="{41622C06-34A6-4DB5-BD63-52ECF601614C}">
      <dgm:prSet/>
      <dgm:spPr/>
      <dgm:t>
        <a:bodyPr/>
        <a:lstStyle/>
        <a:p>
          <a:endParaRPr lang="en-US"/>
        </a:p>
      </dgm:t>
    </dgm:pt>
    <dgm:pt modelId="{6CA4A7BC-0230-4E39-ABB3-AF3D16DC3B8A}">
      <dgm:prSet phldrT="[Text]" custT="1"/>
      <dgm:spPr/>
      <dgm:t>
        <a:bodyPr/>
        <a:lstStyle/>
        <a:p>
          <a:r>
            <a:rPr lang="en-US" sz="2400"/>
            <a:t>ANPR</a:t>
          </a:r>
          <a:endParaRPr lang="en-US" sz="2400" dirty="0"/>
        </a:p>
      </dgm:t>
    </dgm:pt>
    <dgm:pt modelId="{4D875709-1691-4F36-B46F-E42957AAE543}" type="parTrans" cxnId="{F31AA857-B148-416D-939E-2296D5F62FE8}">
      <dgm:prSet/>
      <dgm:spPr/>
      <dgm:t>
        <a:bodyPr/>
        <a:lstStyle/>
        <a:p>
          <a:endParaRPr lang="en-US"/>
        </a:p>
      </dgm:t>
    </dgm:pt>
    <dgm:pt modelId="{795E64EE-C53F-4627-A7A0-4483DB2C4E7F}" type="sibTrans" cxnId="{F31AA857-B148-416D-939E-2296D5F62FE8}">
      <dgm:prSet/>
      <dgm:spPr/>
      <dgm:t>
        <a:bodyPr/>
        <a:lstStyle/>
        <a:p>
          <a:endParaRPr lang="en-US"/>
        </a:p>
      </dgm:t>
    </dgm:pt>
    <dgm:pt modelId="{1F1899E1-E3CB-45D9-8DBF-EBD0E97DF3DE}" type="pres">
      <dgm:prSet presAssocID="{CFDB11D0-09AC-4D79-827B-E3816A7A1FBE}" presName="diagram" presStyleCnt="0">
        <dgm:presLayoutVars>
          <dgm:dir/>
          <dgm:resizeHandles val="exact"/>
        </dgm:presLayoutVars>
      </dgm:prSet>
      <dgm:spPr/>
    </dgm:pt>
    <dgm:pt modelId="{82CE8AF5-699B-40D3-94D2-A8D630B02EF1}" type="pres">
      <dgm:prSet presAssocID="{1A4B927F-D426-461F-BB9E-0CDA0D64B29C}" presName="node" presStyleLbl="node1" presStyleIdx="0" presStyleCnt="8">
        <dgm:presLayoutVars>
          <dgm:bulletEnabled val="1"/>
        </dgm:presLayoutVars>
      </dgm:prSet>
      <dgm:spPr/>
    </dgm:pt>
    <dgm:pt modelId="{A9B722A8-2639-41D9-AE66-723998734656}" type="pres">
      <dgm:prSet presAssocID="{63A378E3-9F8F-4529-A8B8-3B690FF6A48B}" presName="sibTrans" presStyleCnt="0"/>
      <dgm:spPr/>
    </dgm:pt>
    <dgm:pt modelId="{1D28D47F-9CAE-4264-A384-A1B967D8899D}" type="pres">
      <dgm:prSet presAssocID="{6E3A879F-05D2-4346-B67D-E79CBBE339AA}" presName="node" presStyleLbl="node1" presStyleIdx="1" presStyleCnt="8">
        <dgm:presLayoutVars>
          <dgm:bulletEnabled val="1"/>
        </dgm:presLayoutVars>
      </dgm:prSet>
      <dgm:spPr/>
    </dgm:pt>
    <dgm:pt modelId="{443209BF-17DA-4B85-9A29-A578E57EE6C5}" type="pres">
      <dgm:prSet presAssocID="{0E645452-F758-4722-A4C1-9363B8AA4723}" presName="sibTrans" presStyleCnt="0"/>
      <dgm:spPr/>
    </dgm:pt>
    <dgm:pt modelId="{8C8920E0-6AE9-4C90-B305-14C5360A34DD}" type="pres">
      <dgm:prSet presAssocID="{CF95268B-6002-4A0C-B902-5E96D341BEF7}" presName="node" presStyleLbl="node1" presStyleIdx="2" presStyleCnt="8">
        <dgm:presLayoutVars>
          <dgm:bulletEnabled val="1"/>
        </dgm:presLayoutVars>
      </dgm:prSet>
      <dgm:spPr/>
    </dgm:pt>
    <dgm:pt modelId="{F8740CB4-6D37-48E9-BBC6-18D6205955C8}" type="pres">
      <dgm:prSet presAssocID="{7FD44FCF-7C07-4CDD-A763-F464F3016869}" presName="sibTrans" presStyleCnt="0"/>
      <dgm:spPr/>
    </dgm:pt>
    <dgm:pt modelId="{7DEF32F6-2783-4A51-8961-9AA06C0D00E6}" type="pres">
      <dgm:prSet presAssocID="{0CFEAF33-FE21-4104-AC86-2438B102651D}" presName="node" presStyleLbl="node1" presStyleIdx="3" presStyleCnt="8">
        <dgm:presLayoutVars>
          <dgm:bulletEnabled val="1"/>
        </dgm:presLayoutVars>
      </dgm:prSet>
      <dgm:spPr/>
    </dgm:pt>
    <dgm:pt modelId="{7555CED8-6B8A-497C-ACC5-D2EFD63CEBE8}" type="pres">
      <dgm:prSet presAssocID="{EDDA50DF-B284-4B34-9C4C-5B02B273775C}" presName="sibTrans" presStyleCnt="0"/>
      <dgm:spPr/>
    </dgm:pt>
    <dgm:pt modelId="{89FE702F-09B0-4D60-AF04-FFFBC6E6E72E}" type="pres">
      <dgm:prSet presAssocID="{4E4A9046-D77E-4421-9D87-C1CC17285202}" presName="node" presStyleLbl="node1" presStyleIdx="4" presStyleCnt="8">
        <dgm:presLayoutVars>
          <dgm:bulletEnabled val="1"/>
        </dgm:presLayoutVars>
      </dgm:prSet>
      <dgm:spPr/>
    </dgm:pt>
    <dgm:pt modelId="{F20F5B30-5010-483F-86E5-8F24CF6E997B}" type="pres">
      <dgm:prSet presAssocID="{88B91C72-A4CE-4294-A931-2E65063B187A}" presName="sibTrans" presStyleCnt="0"/>
      <dgm:spPr/>
    </dgm:pt>
    <dgm:pt modelId="{DBB2FD86-2415-4348-B7F0-7D5BD54B79E1}" type="pres">
      <dgm:prSet presAssocID="{130CC052-0022-4364-9C13-792A45BDFED4}" presName="node" presStyleLbl="node1" presStyleIdx="5" presStyleCnt="8">
        <dgm:presLayoutVars>
          <dgm:bulletEnabled val="1"/>
        </dgm:presLayoutVars>
      </dgm:prSet>
      <dgm:spPr/>
    </dgm:pt>
    <dgm:pt modelId="{5D01B380-248B-4F33-B189-E27586DEAB8D}" type="pres">
      <dgm:prSet presAssocID="{4FF269EE-42AE-4688-A3D8-637C62650F89}" presName="sibTrans" presStyleCnt="0"/>
      <dgm:spPr/>
    </dgm:pt>
    <dgm:pt modelId="{811C3273-80A0-4380-BB5B-D736EC619B1D}" type="pres">
      <dgm:prSet presAssocID="{055FDF81-54B3-4160-93EA-573C87D080D2}" presName="node" presStyleLbl="node1" presStyleIdx="6" presStyleCnt="8">
        <dgm:presLayoutVars>
          <dgm:bulletEnabled val="1"/>
        </dgm:presLayoutVars>
      </dgm:prSet>
      <dgm:spPr/>
    </dgm:pt>
    <dgm:pt modelId="{E2EE30CD-3EBE-42A2-A043-DC4A7DEFEF59}" type="pres">
      <dgm:prSet presAssocID="{D9459102-DBE8-44F7-95B0-E8B09FC6647F}" presName="sibTrans" presStyleCnt="0"/>
      <dgm:spPr/>
    </dgm:pt>
    <dgm:pt modelId="{80941EE7-3C9E-48ED-A688-3761D8223661}" type="pres">
      <dgm:prSet presAssocID="{6CA4A7BC-0230-4E39-ABB3-AF3D16DC3B8A}" presName="node" presStyleLbl="node1" presStyleIdx="7" presStyleCnt="8">
        <dgm:presLayoutVars>
          <dgm:bulletEnabled val="1"/>
        </dgm:presLayoutVars>
      </dgm:prSet>
      <dgm:spPr/>
    </dgm:pt>
  </dgm:ptLst>
  <dgm:cxnLst>
    <dgm:cxn modelId="{41622C06-34A6-4DB5-BD63-52ECF601614C}" srcId="{CFDB11D0-09AC-4D79-827B-E3816A7A1FBE}" destId="{055FDF81-54B3-4160-93EA-573C87D080D2}" srcOrd="6" destOrd="0" parTransId="{B0130565-4C09-45D9-AEF2-9E931CB58F99}" sibTransId="{D9459102-DBE8-44F7-95B0-E8B09FC6647F}"/>
    <dgm:cxn modelId="{5B8B1B0F-627E-45D9-B79B-A04C2DD7130B}" type="presOf" srcId="{055FDF81-54B3-4160-93EA-573C87D080D2}" destId="{811C3273-80A0-4380-BB5B-D736EC619B1D}" srcOrd="0" destOrd="0" presId="urn:microsoft.com/office/officeart/2005/8/layout/default"/>
    <dgm:cxn modelId="{BE2F4511-624F-4CD2-AC98-9BFA1FB25DEB}" srcId="{CFDB11D0-09AC-4D79-827B-E3816A7A1FBE}" destId="{0CFEAF33-FE21-4104-AC86-2438B102651D}" srcOrd="3" destOrd="0" parTransId="{BE2D4B01-3067-4BEA-AD88-067EEEA87F0D}" sibTransId="{EDDA50DF-B284-4B34-9C4C-5B02B273775C}"/>
    <dgm:cxn modelId="{312EE711-A246-485D-A4B8-9C984FCFC3B4}" type="presOf" srcId="{4E4A9046-D77E-4421-9D87-C1CC17285202}" destId="{89FE702F-09B0-4D60-AF04-FFFBC6E6E72E}" srcOrd="0" destOrd="0" presId="urn:microsoft.com/office/officeart/2005/8/layout/default"/>
    <dgm:cxn modelId="{79064C24-F586-47E7-AAF4-0C684F0CBE5A}" srcId="{CFDB11D0-09AC-4D79-827B-E3816A7A1FBE}" destId="{CF95268B-6002-4A0C-B902-5E96D341BEF7}" srcOrd="2" destOrd="0" parTransId="{8627C704-C0B7-4CD3-91C0-0CC38898A7A6}" sibTransId="{7FD44FCF-7C07-4CDD-A763-F464F3016869}"/>
    <dgm:cxn modelId="{35839E31-56A8-44E1-9879-FEF129115726}" type="presOf" srcId="{130CC052-0022-4364-9C13-792A45BDFED4}" destId="{DBB2FD86-2415-4348-B7F0-7D5BD54B79E1}" srcOrd="0" destOrd="0" presId="urn:microsoft.com/office/officeart/2005/8/layout/default"/>
    <dgm:cxn modelId="{F31AA857-B148-416D-939E-2296D5F62FE8}" srcId="{CFDB11D0-09AC-4D79-827B-E3816A7A1FBE}" destId="{6CA4A7BC-0230-4E39-ABB3-AF3D16DC3B8A}" srcOrd="7" destOrd="0" parTransId="{4D875709-1691-4F36-B46F-E42957AAE543}" sibTransId="{795E64EE-C53F-4627-A7A0-4483DB2C4E7F}"/>
    <dgm:cxn modelId="{92C76C5B-17C0-420A-AA3E-6EA46EB4D94D}" type="presOf" srcId="{6CA4A7BC-0230-4E39-ABB3-AF3D16DC3B8A}" destId="{80941EE7-3C9E-48ED-A688-3761D8223661}" srcOrd="0" destOrd="0" presId="urn:microsoft.com/office/officeart/2005/8/layout/default"/>
    <dgm:cxn modelId="{E83B0E5C-2EF2-4AF1-A163-4F96162D05C2}" type="presOf" srcId="{0CFEAF33-FE21-4104-AC86-2438B102651D}" destId="{7DEF32F6-2783-4A51-8961-9AA06C0D00E6}" srcOrd="0" destOrd="0" presId="urn:microsoft.com/office/officeart/2005/8/layout/default"/>
    <dgm:cxn modelId="{8B7E0A72-BED5-4BEC-887D-B94E8F0A54F1}" srcId="{CFDB11D0-09AC-4D79-827B-E3816A7A1FBE}" destId="{1A4B927F-D426-461F-BB9E-0CDA0D64B29C}" srcOrd="0" destOrd="0" parTransId="{BE7401EC-C59E-4E61-AD63-EAFF4E5AF9A1}" sibTransId="{63A378E3-9F8F-4529-A8B8-3B690FF6A48B}"/>
    <dgm:cxn modelId="{87FCB37B-9042-411D-8883-77C45D2C35EF}" srcId="{CFDB11D0-09AC-4D79-827B-E3816A7A1FBE}" destId="{4E4A9046-D77E-4421-9D87-C1CC17285202}" srcOrd="4" destOrd="0" parTransId="{BD2836A8-B999-45E5-81F9-DAE6EF5BB671}" sibTransId="{88B91C72-A4CE-4294-A931-2E65063B187A}"/>
    <dgm:cxn modelId="{F81C1A7C-2419-4D61-926F-C33179B05A83}" type="presOf" srcId="{CFDB11D0-09AC-4D79-827B-E3816A7A1FBE}" destId="{1F1899E1-E3CB-45D9-8DBF-EBD0E97DF3DE}" srcOrd="0" destOrd="0" presId="urn:microsoft.com/office/officeart/2005/8/layout/default"/>
    <dgm:cxn modelId="{35C5EC95-32FC-46DF-8F63-2FE6B4291707}" type="presOf" srcId="{6E3A879F-05D2-4346-B67D-E79CBBE339AA}" destId="{1D28D47F-9CAE-4264-A384-A1B967D8899D}" srcOrd="0" destOrd="0" presId="urn:microsoft.com/office/officeart/2005/8/layout/default"/>
    <dgm:cxn modelId="{68E12EEA-BC5C-46A6-9FE6-75B84049D853}" srcId="{CFDB11D0-09AC-4D79-827B-E3816A7A1FBE}" destId="{6E3A879F-05D2-4346-B67D-E79CBBE339AA}" srcOrd="1" destOrd="0" parTransId="{CA1F952B-3411-404A-9D9A-04C93357ED06}" sibTransId="{0E645452-F758-4722-A4C1-9363B8AA4723}"/>
    <dgm:cxn modelId="{D70A6EF1-DAA4-4D62-9D29-1A7878A636B7}" type="presOf" srcId="{CF95268B-6002-4A0C-B902-5E96D341BEF7}" destId="{8C8920E0-6AE9-4C90-B305-14C5360A34DD}" srcOrd="0" destOrd="0" presId="urn:microsoft.com/office/officeart/2005/8/layout/default"/>
    <dgm:cxn modelId="{99D873F4-5DD8-4D13-84CD-E9560EEA1F81}" srcId="{CFDB11D0-09AC-4D79-827B-E3816A7A1FBE}" destId="{130CC052-0022-4364-9C13-792A45BDFED4}" srcOrd="5" destOrd="0" parTransId="{9342B88B-8F2B-4049-94AD-DAD85E43CBBF}" sibTransId="{4FF269EE-42AE-4688-A3D8-637C62650F89}"/>
    <dgm:cxn modelId="{895AA6F7-F7D7-4CDF-90D1-971A9595E3FB}" type="presOf" srcId="{1A4B927F-D426-461F-BB9E-0CDA0D64B29C}" destId="{82CE8AF5-699B-40D3-94D2-A8D630B02EF1}" srcOrd="0" destOrd="0" presId="urn:microsoft.com/office/officeart/2005/8/layout/default"/>
    <dgm:cxn modelId="{DF21078C-4056-4BB1-9CA4-CBCCB94B1346}" type="presParOf" srcId="{1F1899E1-E3CB-45D9-8DBF-EBD0E97DF3DE}" destId="{82CE8AF5-699B-40D3-94D2-A8D630B02EF1}" srcOrd="0" destOrd="0" presId="urn:microsoft.com/office/officeart/2005/8/layout/default"/>
    <dgm:cxn modelId="{B0FE6436-C2CF-40AA-9147-5DE1D754D4EA}" type="presParOf" srcId="{1F1899E1-E3CB-45D9-8DBF-EBD0E97DF3DE}" destId="{A9B722A8-2639-41D9-AE66-723998734656}" srcOrd="1" destOrd="0" presId="urn:microsoft.com/office/officeart/2005/8/layout/default"/>
    <dgm:cxn modelId="{756C61D4-C4C0-496E-B42F-09DC61E5098C}" type="presParOf" srcId="{1F1899E1-E3CB-45D9-8DBF-EBD0E97DF3DE}" destId="{1D28D47F-9CAE-4264-A384-A1B967D8899D}" srcOrd="2" destOrd="0" presId="urn:microsoft.com/office/officeart/2005/8/layout/default"/>
    <dgm:cxn modelId="{0C911F87-849C-4E79-BDCC-B432C0129DBE}" type="presParOf" srcId="{1F1899E1-E3CB-45D9-8DBF-EBD0E97DF3DE}" destId="{443209BF-17DA-4B85-9A29-A578E57EE6C5}" srcOrd="3" destOrd="0" presId="urn:microsoft.com/office/officeart/2005/8/layout/default"/>
    <dgm:cxn modelId="{66A1C2C1-4C7F-4366-BAC3-AF0EB51CE930}" type="presParOf" srcId="{1F1899E1-E3CB-45D9-8DBF-EBD0E97DF3DE}" destId="{8C8920E0-6AE9-4C90-B305-14C5360A34DD}" srcOrd="4" destOrd="0" presId="urn:microsoft.com/office/officeart/2005/8/layout/default"/>
    <dgm:cxn modelId="{E838566E-AF77-4312-A9CE-AA887E670E48}" type="presParOf" srcId="{1F1899E1-E3CB-45D9-8DBF-EBD0E97DF3DE}" destId="{F8740CB4-6D37-48E9-BBC6-18D6205955C8}" srcOrd="5" destOrd="0" presId="urn:microsoft.com/office/officeart/2005/8/layout/default"/>
    <dgm:cxn modelId="{1571C6B7-863A-4C0B-9D66-19C0E5C8B543}" type="presParOf" srcId="{1F1899E1-E3CB-45D9-8DBF-EBD0E97DF3DE}" destId="{7DEF32F6-2783-4A51-8961-9AA06C0D00E6}" srcOrd="6" destOrd="0" presId="urn:microsoft.com/office/officeart/2005/8/layout/default"/>
    <dgm:cxn modelId="{9B544639-540E-4FEA-9197-0AF8DA269E9D}" type="presParOf" srcId="{1F1899E1-E3CB-45D9-8DBF-EBD0E97DF3DE}" destId="{7555CED8-6B8A-497C-ACC5-D2EFD63CEBE8}" srcOrd="7" destOrd="0" presId="urn:microsoft.com/office/officeart/2005/8/layout/default"/>
    <dgm:cxn modelId="{82190CD6-CA04-4083-A39D-73F765E5295C}" type="presParOf" srcId="{1F1899E1-E3CB-45D9-8DBF-EBD0E97DF3DE}" destId="{89FE702F-09B0-4D60-AF04-FFFBC6E6E72E}" srcOrd="8" destOrd="0" presId="urn:microsoft.com/office/officeart/2005/8/layout/default"/>
    <dgm:cxn modelId="{461FACEC-97DF-42F8-8F16-CFF0F91DE9F3}" type="presParOf" srcId="{1F1899E1-E3CB-45D9-8DBF-EBD0E97DF3DE}" destId="{F20F5B30-5010-483F-86E5-8F24CF6E997B}" srcOrd="9" destOrd="0" presId="urn:microsoft.com/office/officeart/2005/8/layout/default"/>
    <dgm:cxn modelId="{25A58DC4-821C-4A76-A8CB-86B9E1FD0B26}" type="presParOf" srcId="{1F1899E1-E3CB-45D9-8DBF-EBD0E97DF3DE}" destId="{DBB2FD86-2415-4348-B7F0-7D5BD54B79E1}" srcOrd="10" destOrd="0" presId="urn:microsoft.com/office/officeart/2005/8/layout/default"/>
    <dgm:cxn modelId="{727D145E-AAB3-4006-B04F-CE1D5ADC628A}" type="presParOf" srcId="{1F1899E1-E3CB-45D9-8DBF-EBD0E97DF3DE}" destId="{5D01B380-248B-4F33-B189-E27586DEAB8D}" srcOrd="11" destOrd="0" presId="urn:microsoft.com/office/officeart/2005/8/layout/default"/>
    <dgm:cxn modelId="{C84855DD-A362-45E5-A7BD-8F81C11F79C6}" type="presParOf" srcId="{1F1899E1-E3CB-45D9-8DBF-EBD0E97DF3DE}" destId="{811C3273-80A0-4380-BB5B-D736EC619B1D}" srcOrd="12" destOrd="0" presId="urn:microsoft.com/office/officeart/2005/8/layout/default"/>
    <dgm:cxn modelId="{65A6F19C-5C88-418A-91D2-6B95F7D6F845}" type="presParOf" srcId="{1F1899E1-E3CB-45D9-8DBF-EBD0E97DF3DE}" destId="{E2EE30CD-3EBE-42A2-A043-DC4A7DEFEF59}" srcOrd="13" destOrd="0" presId="urn:microsoft.com/office/officeart/2005/8/layout/default"/>
    <dgm:cxn modelId="{48A283A8-A7D8-4722-86B4-20AE557AFA05}" type="presParOf" srcId="{1F1899E1-E3CB-45D9-8DBF-EBD0E97DF3DE}" destId="{80941EE7-3C9E-48ED-A688-3761D822366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0C18A9-B0AE-4B7B-91E4-A6B51AB9BBBC}" type="doc">
      <dgm:prSet loTypeId="urn:microsoft.com/office/officeart/2005/8/layout/default" loCatId="list" qsTypeId="urn:microsoft.com/office/officeart/2005/8/quickstyle/simple1" qsCatId="simple" csTypeId="urn:microsoft.com/office/officeart/2005/8/colors/accent6_4" csCatId="accent6" phldr="1"/>
      <dgm:spPr/>
      <dgm:t>
        <a:bodyPr/>
        <a:lstStyle/>
        <a:p>
          <a:endParaRPr lang="en-US"/>
        </a:p>
      </dgm:t>
    </dgm:pt>
    <dgm:pt modelId="{1B9715FE-0952-41F7-ADF0-E92BEBDE93B0}">
      <dgm:prSet phldrT="[Text]" custT="1"/>
      <dgm:spPr/>
      <dgm:t>
        <a:bodyPr/>
        <a:lstStyle/>
        <a:p>
          <a:r>
            <a:rPr lang="en-US" sz="2400" dirty="0"/>
            <a:t>Have significant dramatic impact</a:t>
          </a:r>
        </a:p>
      </dgm:t>
    </dgm:pt>
    <dgm:pt modelId="{47A41417-864A-4964-B2B5-BC75D8C71C81}" type="parTrans" cxnId="{1925E37E-C3F9-4107-BCE1-C7A2C40A7ED7}">
      <dgm:prSet/>
      <dgm:spPr/>
      <dgm:t>
        <a:bodyPr/>
        <a:lstStyle/>
        <a:p>
          <a:endParaRPr lang="en-US"/>
        </a:p>
      </dgm:t>
    </dgm:pt>
    <dgm:pt modelId="{C7248109-5AE3-4FC1-8F70-099604315453}" type="sibTrans" cxnId="{1925E37E-C3F9-4107-BCE1-C7A2C40A7ED7}">
      <dgm:prSet/>
      <dgm:spPr/>
      <dgm:t>
        <a:bodyPr/>
        <a:lstStyle/>
        <a:p>
          <a:endParaRPr lang="en-US"/>
        </a:p>
      </dgm:t>
    </dgm:pt>
    <dgm:pt modelId="{EFDEB850-81A4-4CDC-A02B-76D48CA5C15E}">
      <dgm:prSet phldrT="[Text]" custT="1"/>
      <dgm:spPr/>
      <dgm:t>
        <a:bodyPr/>
        <a:lstStyle/>
        <a:p>
          <a:r>
            <a:rPr lang="en-US" sz="2400"/>
            <a:t>Record the scene exactly</a:t>
          </a:r>
          <a:endParaRPr lang="en-US" sz="2400" dirty="0"/>
        </a:p>
      </dgm:t>
    </dgm:pt>
    <dgm:pt modelId="{4983D084-C6E8-4ED0-A927-6840CEF66914}" type="parTrans" cxnId="{59D73E02-B956-4DD7-8854-A96BF60E1DC4}">
      <dgm:prSet/>
      <dgm:spPr/>
      <dgm:t>
        <a:bodyPr/>
        <a:lstStyle/>
        <a:p>
          <a:endParaRPr lang="en-US"/>
        </a:p>
      </dgm:t>
    </dgm:pt>
    <dgm:pt modelId="{3FE48102-54A4-42B6-B89A-CC2827D5E3BD}" type="sibTrans" cxnId="{59D73E02-B956-4DD7-8854-A96BF60E1DC4}">
      <dgm:prSet/>
      <dgm:spPr/>
      <dgm:t>
        <a:bodyPr/>
        <a:lstStyle/>
        <a:p>
          <a:endParaRPr lang="en-US"/>
        </a:p>
      </dgm:t>
    </dgm:pt>
    <dgm:pt modelId="{44D3666E-5902-4192-983F-61CDF4B532B7}">
      <dgm:prSet phldrT="[Text]" custT="1"/>
      <dgm:spPr/>
      <dgm:t>
        <a:bodyPr/>
        <a:lstStyle/>
        <a:p>
          <a:r>
            <a:rPr lang="en-US" sz="2400"/>
            <a:t>Record the demeanour of the parties</a:t>
          </a:r>
          <a:endParaRPr lang="en-US" sz="2400" dirty="0"/>
        </a:p>
      </dgm:t>
    </dgm:pt>
    <dgm:pt modelId="{AF802BBC-CAAB-4404-A823-4CFB487738C8}" type="parTrans" cxnId="{F8A49F5C-C45A-4A53-B814-CA0CCB4DC780}">
      <dgm:prSet/>
      <dgm:spPr/>
      <dgm:t>
        <a:bodyPr/>
        <a:lstStyle/>
        <a:p>
          <a:endParaRPr lang="en-US"/>
        </a:p>
      </dgm:t>
    </dgm:pt>
    <dgm:pt modelId="{A5787F26-7FFF-4225-B09F-A0AA3CF9FFDE}" type="sibTrans" cxnId="{F8A49F5C-C45A-4A53-B814-CA0CCB4DC780}">
      <dgm:prSet/>
      <dgm:spPr/>
      <dgm:t>
        <a:bodyPr/>
        <a:lstStyle/>
        <a:p>
          <a:endParaRPr lang="en-US"/>
        </a:p>
      </dgm:t>
    </dgm:pt>
    <dgm:pt modelId="{AF86193B-2F4A-464F-9691-8BA20C648F0A}">
      <dgm:prSet phldrT="[Text]" custT="1"/>
      <dgm:spPr/>
      <dgm:t>
        <a:bodyPr/>
        <a:lstStyle/>
        <a:p>
          <a:r>
            <a:rPr lang="en-US" sz="2400"/>
            <a:t>Accurately record significant comments at the scene</a:t>
          </a:r>
          <a:endParaRPr lang="en-US" sz="2400" dirty="0"/>
        </a:p>
      </dgm:t>
    </dgm:pt>
    <dgm:pt modelId="{79001911-8457-4C22-AC08-BEDC02B2AA8B}" type="parTrans" cxnId="{CCFF735F-3F6C-4C0C-8AAF-B766554BECB9}">
      <dgm:prSet/>
      <dgm:spPr/>
      <dgm:t>
        <a:bodyPr/>
        <a:lstStyle/>
        <a:p>
          <a:endParaRPr lang="en-US"/>
        </a:p>
      </dgm:t>
    </dgm:pt>
    <dgm:pt modelId="{C8D8244E-15E9-492D-885D-0937E9DDF34B}" type="sibTrans" cxnId="{CCFF735F-3F6C-4C0C-8AAF-B766554BECB9}">
      <dgm:prSet/>
      <dgm:spPr/>
      <dgm:t>
        <a:bodyPr/>
        <a:lstStyle/>
        <a:p>
          <a:endParaRPr lang="en-US"/>
        </a:p>
      </dgm:t>
    </dgm:pt>
    <dgm:pt modelId="{9D3E8BDA-4047-4EE1-97B6-1880F0A95289}" type="pres">
      <dgm:prSet presAssocID="{920C18A9-B0AE-4B7B-91E4-A6B51AB9BBBC}" presName="diagram" presStyleCnt="0">
        <dgm:presLayoutVars>
          <dgm:dir/>
          <dgm:resizeHandles val="exact"/>
        </dgm:presLayoutVars>
      </dgm:prSet>
      <dgm:spPr/>
    </dgm:pt>
    <dgm:pt modelId="{C2026AED-2E55-4EF5-8325-5CB899648520}" type="pres">
      <dgm:prSet presAssocID="{1B9715FE-0952-41F7-ADF0-E92BEBDE93B0}" presName="node" presStyleLbl="node1" presStyleIdx="0" presStyleCnt="4">
        <dgm:presLayoutVars>
          <dgm:bulletEnabled val="1"/>
        </dgm:presLayoutVars>
      </dgm:prSet>
      <dgm:spPr/>
    </dgm:pt>
    <dgm:pt modelId="{1A4D74C2-E5C0-475D-899A-527129E3BD3D}" type="pres">
      <dgm:prSet presAssocID="{C7248109-5AE3-4FC1-8F70-099604315453}" presName="sibTrans" presStyleCnt="0"/>
      <dgm:spPr/>
    </dgm:pt>
    <dgm:pt modelId="{290DF20A-5D76-4225-AF50-5BD8A10D1E48}" type="pres">
      <dgm:prSet presAssocID="{EFDEB850-81A4-4CDC-A02B-76D48CA5C15E}" presName="node" presStyleLbl="node1" presStyleIdx="1" presStyleCnt="4">
        <dgm:presLayoutVars>
          <dgm:bulletEnabled val="1"/>
        </dgm:presLayoutVars>
      </dgm:prSet>
      <dgm:spPr/>
    </dgm:pt>
    <dgm:pt modelId="{24B889B4-DDF6-47FC-8C12-9DC335DE16FC}" type="pres">
      <dgm:prSet presAssocID="{3FE48102-54A4-42B6-B89A-CC2827D5E3BD}" presName="sibTrans" presStyleCnt="0"/>
      <dgm:spPr/>
    </dgm:pt>
    <dgm:pt modelId="{4116BB7C-6A2F-4701-835A-971FC9C008CE}" type="pres">
      <dgm:prSet presAssocID="{44D3666E-5902-4192-983F-61CDF4B532B7}" presName="node" presStyleLbl="node1" presStyleIdx="2" presStyleCnt="4">
        <dgm:presLayoutVars>
          <dgm:bulletEnabled val="1"/>
        </dgm:presLayoutVars>
      </dgm:prSet>
      <dgm:spPr/>
    </dgm:pt>
    <dgm:pt modelId="{FCCC6492-EBDB-4086-A40C-6DE051A788A8}" type="pres">
      <dgm:prSet presAssocID="{A5787F26-7FFF-4225-B09F-A0AA3CF9FFDE}" presName="sibTrans" presStyleCnt="0"/>
      <dgm:spPr/>
    </dgm:pt>
    <dgm:pt modelId="{1BC5AAEF-4E33-4998-8C1B-62767EC7A760}" type="pres">
      <dgm:prSet presAssocID="{AF86193B-2F4A-464F-9691-8BA20C648F0A}" presName="node" presStyleLbl="node1" presStyleIdx="3" presStyleCnt="4" custScaleX="136030">
        <dgm:presLayoutVars>
          <dgm:bulletEnabled val="1"/>
        </dgm:presLayoutVars>
      </dgm:prSet>
      <dgm:spPr/>
    </dgm:pt>
  </dgm:ptLst>
  <dgm:cxnLst>
    <dgm:cxn modelId="{59D73E02-B956-4DD7-8854-A96BF60E1DC4}" srcId="{920C18A9-B0AE-4B7B-91E4-A6B51AB9BBBC}" destId="{EFDEB850-81A4-4CDC-A02B-76D48CA5C15E}" srcOrd="1" destOrd="0" parTransId="{4983D084-C6E8-4ED0-A927-6840CEF66914}" sibTransId="{3FE48102-54A4-42B6-B89A-CC2827D5E3BD}"/>
    <dgm:cxn modelId="{F6CC4308-CCB5-4FD1-8DF7-197887454FF4}" type="presOf" srcId="{44D3666E-5902-4192-983F-61CDF4B532B7}" destId="{4116BB7C-6A2F-4701-835A-971FC9C008CE}" srcOrd="0" destOrd="0" presId="urn:microsoft.com/office/officeart/2005/8/layout/default"/>
    <dgm:cxn modelId="{76B4933A-FA77-4B33-A7A5-8C022F0C8617}" type="presOf" srcId="{AF86193B-2F4A-464F-9691-8BA20C648F0A}" destId="{1BC5AAEF-4E33-4998-8C1B-62767EC7A760}" srcOrd="0" destOrd="0" presId="urn:microsoft.com/office/officeart/2005/8/layout/default"/>
    <dgm:cxn modelId="{B623BC43-A6E8-44C4-9DEE-4E42CB98E994}" type="presOf" srcId="{920C18A9-B0AE-4B7B-91E4-A6B51AB9BBBC}" destId="{9D3E8BDA-4047-4EE1-97B6-1880F0A95289}" srcOrd="0" destOrd="0" presId="urn:microsoft.com/office/officeart/2005/8/layout/default"/>
    <dgm:cxn modelId="{F8A49F5C-C45A-4A53-B814-CA0CCB4DC780}" srcId="{920C18A9-B0AE-4B7B-91E4-A6B51AB9BBBC}" destId="{44D3666E-5902-4192-983F-61CDF4B532B7}" srcOrd="2" destOrd="0" parTransId="{AF802BBC-CAAB-4404-A823-4CFB487738C8}" sibTransId="{A5787F26-7FFF-4225-B09F-A0AA3CF9FFDE}"/>
    <dgm:cxn modelId="{CCFF735F-3F6C-4C0C-8AAF-B766554BECB9}" srcId="{920C18A9-B0AE-4B7B-91E4-A6B51AB9BBBC}" destId="{AF86193B-2F4A-464F-9691-8BA20C648F0A}" srcOrd="3" destOrd="0" parTransId="{79001911-8457-4C22-AC08-BEDC02B2AA8B}" sibTransId="{C8D8244E-15E9-492D-885D-0937E9DDF34B}"/>
    <dgm:cxn modelId="{A526077B-C227-4BEB-8471-206288BE4266}" type="presOf" srcId="{EFDEB850-81A4-4CDC-A02B-76D48CA5C15E}" destId="{290DF20A-5D76-4225-AF50-5BD8A10D1E48}" srcOrd="0" destOrd="0" presId="urn:microsoft.com/office/officeart/2005/8/layout/default"/>
    <dgm:cxn modelId="{1925E37E-C3F9-4107-BCE1-C7A2C40A7ED7}" srcId="{920C18A9-B0AE-4B7B-91E4-A6B51AB9BBBC}" destId="{1B9715FE-0952-41F7-ADF0-E92BEBDE93B0}" srcOrd="0" destOrd="0" parTransId="{47A41417-864A-4964-B2B5-BC75D8C71C81}" sibTransId="{C7248109-5AE3-4FC1-8F70-099604315453}"/>
    <dgm:cxn modelId="{2F186F8D-BACF-4991-A5E1-0B54392BB889}" type="presOf" srcId="{1B9715FE-0952-41F7-ADF0-E92BEBDE93B0}" destId="{C2026AED-2E55-4EF5-8325-5CB899648520}" srcOrd="0" destOrd="0" presId="urn:microsoft.com/office/officeart/2005/8/layout/default"/>
    <dgm:cxn modelId="{DDF5C96F-9111-4B5F-83D7-504CA411BE0E}" type="presParOf" srcId="{9D3E8BDA-4047-4EE1-97B6-1880F0A95289}" destId="{C2026AED-2E55-4EF5-8325-5CB899648520}" srcOrd="0" destOrd="0" presId="urn:microsoft.com/office/officeart/2005/8/layout/default"/>
    <dgm:cxn modelId="{8DF2F8CA-ADB8-49A9-97D1-628684555BBC}" type="presParOf" srcId="{9D3E8BDA-4047-4EE1-97B6-1880F0A95289}" destId="{1A4D74C2-E5C0-475D-899A-527129E3BD3D}" srcOrd="1" destOrd="0" presId="urn:microsoft.com/office/officeart/2005/8/layout/default"/>
    <dgm:cxn modelId="{0AC204EF-E522-4603-B5AD-80A1BC886D99}" type="presParOf" srcId="{9D3E8BDA-4047-4EE1-97B6-1880F0A95289}" destId="{290DF20A-5D76-4225-AF50-5BD8A10D1E48}" srcOrd="2" destOrd="0" presId="urn:microsoft.com/office/officeart/2005/8/layout/default"/>
    <dgm:cxn modelId="{957270C9-E6B1-486A-8336-42127E7BB029}" type="presParOf" srcId="{9D3E8BDA-4047-4EE1-97B6-1880F0A95289}" destId="{24B889B4-DDF6-47FC-8C12-9DC335DE16FC}" srcOrd="3" destOrd="0" presId="urn:microsoft.com/office/officeart/2005/8/layout/default"/>
    <dgm:cxn modelId="{5810DB15-FC04-416D-B9BA-ACCA386FE25C}" type="presParOf" srcId="{9D3E8BDA-4047-4EE1-97B6-1880F0A95289}" destId="{4116BB7C-6A2F-4701-835A-971FC9C008CE}" srcOrd="4" destOrd="0" presId="urn:microsoft.com/office/officeart/2005/8/layout/default"/>
    <dgm:cxn modelId="{072E919C-6A43-4992-96F1-29000230DFB0}" type="presParOf" srcId="{9D3E8BDA-4047-4EE1-97B6-1880F0A95289}" destId="{FCCC6492-EBDB-4086-A40C-6DE051A788A8}" srcOrd="5" destOrd="0" presId="urn:microsoft.com/office/officeart/2005/8/layout/default"/>
    <dgm:cxn modelId="{A7B4CFCC-D28A-4CEB-A558-6C14571C2F61}" type="presParOf" srcId="{9D3E8BDA-4047-4EE1-97B6-1880F0A95289}" destId="{1BC5AAEF-4E33-4998-8C1B-62767EC7A760}"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2F0CF-25B8-3A43-B08A-37BBED2C46D9}">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67A0-B840-D342-9786-BB76FABB7556}">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which samples are required to be taken in different situations</a:t>
          </a:r>
        </a:p>
      </dsp:txBody>
      <dsp:txXfrm>
        <a:off x="0" y="0"/>
        <a:ext cx="6900512" cy="1384035"/>
      </dsp:txXfrm>
    </dsp:sp>
    <dsp:sp modelId="{1832704B-86DE-5049-9C6F-28941A48905B}">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21388-2789-DE42-95EE-95EF2CFC9FE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how difference types of evidence need to be seized and packaged in specific ways and the reasoning behind those ways</a:t>
          </a:r>
        </a:p>
      </dsp:txBody>
      <dsp:txXfrm>
        <a:off x="0" y="1384035"/>
        <a:ext cx="6900512" cy="1384035"/>
      </dsp:txXfrm>
    </dsp:sp>
    <dsp:sp modelId="{F08E21F4-66A8-9E4C-8B23-549E588EC1EA}">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95DA-C8E9-0E4F-A46F-123A0268EB57}">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understand the importance/relevance of toxicology in a policing world</a:t>
          </a:r>
        </a:p>
      </dsp:txBody>
      <dsp:txXfrm>
        <a:off x="0" y="2768070"/>
        <a:ext cx="6900512" cy="1384035"/>
      </dsp:txXfrm>
    </dsp:sp>
    <dsp:sp modelId="{9C860567-6A0C-C444-9A7F-176BCD1B2AEC}">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8AA79-BD31-1248-88F5-7D66E6B41D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To critically analyse Drink/Drive legislations and procedures. </a:t>
          </a:r>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15249-43BC-DD4F-A53D-3D5D18226477}">
      <dsp:nvSpPr>
        <dsp:cNvPr id="0" name=""/>
        <dsp:cNvSpPr/>
      </dsp:nvSpPr>
      <dsp:spPr>
        <a:xfrm>
          <a:off x="648" y="43384"/>
          <a:ext cx="2530116" cy="15180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Digital evidence can help progress investigations and may be used in criminal proceedings.</a:t>
          </a:r>
          <a:endParaRPr lang="en-US" sz="1100" kern="1200"/>
        </a:p>
      </dsp:txBody>
      <dsp:txXfrm>
        <a:off x="648" y="43384"/>
        <a:ext cx="2530116" cy="1518070"/>
      </dsp:txXfrm>
    </dsp:sp>
    <dsp:sp modelId="{A9422A4D-E986-AC4A-A1FC-C0A885411807}">
      <dsp:nvSpPr>
        <dsp:cNvPr id="0" name=""/>
        <dsp:cNvSpPr/>
      </dsp:nvSpPr>
      <dsp:spPr>
        <a:xfrm>
          <a:off x="2783777" y="43384"/>
          <a:ext cx="2530116" cy="15180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Examples of digital evidence include communications data on mobile phones, data contained in personal computers, laptops, tablets and other mobile devices. This also includes all storage media, for example, SD cards, USB flash drives and other forms of external storage devices.</a:t>
          </a:r>
          <a:endParaRPr lang="en-US" sz="1100" kern="1200" dirty="0"/>
        </a:p>
      </dsp:txBody>
      <dsp:txXfrm>
        <a:off x="2783777" y="43384"/>
        <a:ext cx="2530116" cy="1518070"/>
      </dsp:txXfrm>
    </dsp:sp>
    <dsp:sp modelId="{F019AF0D-5CC0-C345-949E-0BEA1787EFDB}">
      <dsp:nvSpPr>
        <dsp:cNvPr id="0" name=""/>
        <dsp:cNvSpPr/>
      </dsp:nvSpPr>
      <dsp:spPr>
        <a:xfrm>
          <a:off x="648" y="1814465"/>
          <a:ext cx="2530116" cy="15180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emergence of cloud computing and other technologies for storing data on the internet has introduced new challenges for digital forensic practitioners. </a:t>
          </a:r>
          <a:endParaRPr lang="en-US" sz="1100" kern="1200"/>
        </a:p>
      </dsp:txBody>
      <dsp:txXfrm>
        <a:off x="648" y="1814465"/>
        <a:ext cx="2530116" cy="1518070"/>
      </dsp:txXfrm>
    </dsp:sp>
    <dsp:sp modelId="{D66373E0-A064-A94D-B194-C7B4758E2E06}">
      <dsp:nvSpPr>
        <dsp:cNvPr id="0" name=""/>
        <dsp:cNvSpPr/>
      </dsp:nvSpPr>
      <dsp:spPr>
        <a:xfrm>
          <a:off x="2783777" y="1814465"/>
          <a:ext cx="2530116" cy="15180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The use of social media applications requires that electronic evidence is captured in real time or the opportunity to seize that evidence may be lost. This has introduced the concept of online digital forensics, where data can be captured and analysed in real time, supported by appropriate legal authority.</a:t>
          </a:r>
          <a:endParaRPr lang="en-US" sz="1100" kern="1200" dirty="0"/>
        </a:p>
      </dsp:txBody>
      <dsp:txXfrm>
        <a:off x="2783777" y="1814465"/>
        <a:ext cx="2530116" cy="1518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7C839-F469-4245-B5AE-A5F9EA0F78C3}">
      <dsp:nvSpPr>
        <dsp:cNvPr id="0" name=""/>
        <dsp:cNvSpPr/>
      </dsp:nvSpPr>
      <dsp:spPr>
        <a:xfrm>
          <a:off x="0" y="0"/>
          <a:ext cx="869323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72250-1682-D34E-843C-A35C45EBA578}">
      <dsp:nvSpPr>
        <dsp:cNvPr id="0" name=""/>
        <dsp:cNvSpPr/>
      </dsp:nvSpPr>
      <dsp:spPr>
        <a:xfrm>
          <a:off x="0" y="0"/>
          <a:ext cx="1738647" cy="2041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u="sng" kern="1200" dirty="0">
              <a:solidFill>
                <a:schemeClr val="accent1"/>
              </a:solidFill>
            </a:rPr>
            <a:t>Reactive</a:t>
          </a:r>
        </a:p>
      </dsp:txBody>
      <dsp:txXfrm>
        <a:off x="0" y="0"/>
        <a:ext cx="1738647" cy="2041301"/>
      </dsp:txXfrm>
    </dsp:sp>
    <dsp:sp modelId="{7BA12371-149B-D641-A8E7-7691DB87BF06}">
      <dsp:nvSpPr>
        <dsp:cNvPr id="0" name=""/>
        <dsp:cNvSpPr/>
      </dsp:nvSpPr>
      <dsp:spPr>
        <a:xfrm>
          <a:off x="1869046" y="92695"/>
          <a:ext cx="6824192" cy="1853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1869046" y="92695"/>
        <a:ext cx="6824192" cy="1853916"/>
      </dsp:txXfrm>
    </dsp:sp>
    <dsp:sp modelId="{DE00663D-B8E5-5D4C-B904-980CF50AAE52}">
      <dsp:nvSpPr>
        <dsp:cNvPr id="0" name=""/>
        <dsp:cNvSpPr/>
      </dsp:nvSpPr>
      <dsp:spPr>
        <a:xfrm>
          <a:off x="1738647" y="1946612"/>
          <a:ext cx="6954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50DA63-5980-FC4B-BF2B-480CCF0F2877}">
      <dsp:nvSpPr>
        <dsp:cNvPr id="0" name=""/>
        <dsp:cNvSpPr/>
      </dsp:nvSpPr>
      <dsp:spPr>
        <a:xfrm>
          <a:off x="0" y="2041301"/>
          <a:ext cx="869323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1D5F92-EC8C-4748-84B4-50CBD8111AA0}">
      <dsp:nvSpPr>
        <dsp:cNvPr id="0" name=""/>
        <dsp:cNvSpPr/>
      </dsp:nvSpPr>
      <dsp:spPr>
        <a:xfrm>
          <a:off x="0" y="2041301"/>
          <a:ext cx="1738647" cy="2041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u="sng" kern="1200" dirty="0">
              <a:solidFill>
                <a:schemeClr val="accent1"/>
              </a:solidFill>
            </a:rPr>
            <a:t>Proactive</a:t>
          </a:r>
        </a:p>
      </dsp:txBody>
      <dsp:txXfrm>
        <a:off x="0" y="2041301"/>
        <a:ext cx="1738647" cy="2041301"/>
      </dsp:txXfrm>
    </dsp:sp>
    <dsp:sp modelId="{95808EEA-BFF7-FA40-8B4E-5D9519848AE8}">
      <dsp:nvSpPr>
        <dsp:cNvPr id="0" name=""/>
        <dsp:cNvSpPr/>
      </dsp:nvSpPr>
      <dsp:spPr>
        <a:xfrm>
          <a:off x="1869046" y="2133997"/>
          <a:ext cx="6824192" cy="1853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1869046" y="2133997"/>
        <a:ext cx="6824192" cy="1853916"/>
      </dsp:txXfrm>
    </dsp:sp>
    <dsp:sp modelId="{6107052C-31C1-0C4A-8716-B60E39F09343}">
      <dsp:nvSpPr>
        <dsp:cNvPr id="0" name=""/>
        <dsp:cNvSpPr/>
      </dsp:nvSpPr>
      <dsp:spPr>
        <a:xfrm>
          <a:off x="1738647" y="3987913"/>
          <a:ext cx="6954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ABA42-504C-374D-BC0C-0DF0FA316040}">
      <dsp:nvSpPr>
        <dsp:cNvPr id="0" name=""/>
        <dsp:cNvSpPr/>
      </dsp:nvSpPr>
      <dsp:spPr>
        <a:xfrm>
          <a:off x="0" y="665"/>
          <a:ext cx="891217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7CA98-3250-5240-9DB4-F2C9BC44558A}">
      <dsp:nvSpPr>
        <dsp:cNvPr id="0" name=""/>
        <dsp:cNvSpPr/>
      </dsp:nvSpPr>
      <dsp:spPr>
        <a:xfrm>
          <a:off x="0" y="66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Reduce time spent by Police Officers &amp; PCSO’s at police stations</a:t>
          </a:r>
          <a:endParaRPr lang="en-US" sz="2400" kern="1200" dirty="0"/>
        </a:p>
      </dsp:txBody>
      <dsp:txXfrm>
        <a:off x="0" y="665"/>
        <a:ext cx="8912179" cy="778981"/>
      </dsp:txXfrm>
    </dsp:sp>
    <dsp:sp modelId="{F78541D1-5827-0449-8E0C-D4D8F99A5E24}">
      <dsp:nvSpPr>
        <dsp:cNvPr id="0" name=""/>
        <dsp:cNvSpPr/>
      </dsp:nvSpPr>
      <dsp:spPr>
        <a:xfrm>
          <a:off x="0" y="779647"/>
          <a:ext cx="8912179" cy="0"/>
        </a:xfrm>
        <a:prstGeom prst="line">
          <a:avLst/>
        </a:prstGeom>
        <a:solidFill>
          <a:schemeClr val="accent1">
            <a:shade val="80000"/>
            <a:hueOff val="58214"/>
            <a:satOff val="-1043"/>
            <a:lumOff val="4431"/>
            <a:alphaOff val="0"/>
          </a:schemeClr>
        </a:solidFill>
        <a:ln w="12700" cap="flat" cmpd="sng" algn="ctr">
          <a:solidFill>
            <a:schemeClr val="accent1">
              <a:shade val="80000"/>
              <a:hueOff val="58214"/>
              <a:satOff val="-1043"/>
              <a:lumOff val="4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03EE3-CB28-9B4A-905A-7A4A05D1284D}">
      <dsp:nvSpPr>
        <dsp:cNvPr id="0" name=""/>
        <dsp:cNvSpPr/>
      </dsp:nvSpPr>
      <dsp:spPr>
        <a:xfrm>
          <a:off x="0" y="77964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visibility of policing teams</a:t>
          </a:r>
          <a:endParaRPr lang="en-US" sz="2400" kern="1200" dirty="0"/>
        </a:p>
      </dsp:txBody>
      <dsp:txXfrm>
        <a:off x="0" y="779647"/>
        <a:ext cx="8912179" cy="778981"/>
      </dsp:txXfrm>
    </dsp:sp>
    <dsp:sp modelId="{988E9945-6C7D-A841-81E6-98325EDCD436}">
      <dsp:nvSpPr>
        <dsp:cNvPr id="0" name=""/>
        <dsp:cNvSpPr/>
      </dsp:nvSpPr>
      <dsp:spPr>
        <a:xfrm>
          <a:off x="0" y="1558629"/>
          <a:ext cx="8912179" cy="0"/>
        </a:xfrm>
        <a:prstGeom prst="line">
          <a:avLst/>
        </a:prstGeom>
        <a:solidFill>
          <a:schemeClr val="accent1">
            <a:shade val="80000"/>
            <a:hueOff val="116428"/>
            <a:satOff val="-2085"/>
            <a:lumOff val="8862"/>
            <a:alphaOff val="0"/>
          </a:schemeClr>
        </a:solidFill>
        <a:ln w="12700" cap="flat" cmpd="sng" algn="ctr">
          <a:solidFill>
            <a:schemeClr val="accent1">
              <a:shade val="80000"/>
              <a:hueOff val="116428"/>
              <a:satOff val="-2085"/>
              <a:lumOff val="8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BFDCE-FB15-064E-AB19-4A902B2488C6}">
      <dsp:nvSpPr>
        <dsp:cNvPr id="0" name=""/>
        <dsp:cNvSpPr/>
      </dsp:nvSpPr>
      <dsp:spPr>
        <a:xfrm>
          <a:off x="0" y="1558629"/>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Ease of contact between the community &amp; policing teams</a:t>
          </a:r>
          <a:endParaRPr lang="en-US" sz="2400" kern="1200" dirty="0"/>
        </a:p>
      </dsp:txBody>
      <dsp:txXfrm>
        <a:off x="0" y="1558629"/>
        <a:ext cx="8912179" cy="778981"/>
      </dsp:txXfrm>
    </dsp:sp>
    <dsp:sp modelId="{BDC46C4C-6882-AB4E-8884-3F048669B802}">
      <dsp:nvSpPr>
        <dsp:cNvPr id="0" name=""/>
        <dsp:cNvSpPr/>
      </dsp:nvSpPr>
      <dsp:spPr>
        <a:xfrm>
          <a:off x="0" y="2337611"/>
          <a:ext cx="8912179"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E93063-9EA1-1B44-B51D-DC6DAF8842A8}">
      <dsp:nvSpPr>
        <dsp:cNvPr id="0" name=""/>
        <dsp:cNvSpPr/>
      </dsp:nvSpPr>
      <dsp:spPr>
        <a:xfrm>
          <a:off x="0" y="2337611"/>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Increased effectiveness by improved access to policing info &amp; intel</a:t>
          </a:r>
          <a:endParaRPr lang="en-US" sz="2400" kern="1200" dirty="0"/>
        </a:p>
      </dsp:txBody>
      <dsp:txXfrm>
        <a:off x="0" y="2337611"/>
        <a:ext cx="8912179" cy="778981"/>
      </dsp:txXfrm>
    </dsp:sp>
    <dsp:sp modelId="{8CCE898D-3A8A-E04D-A346-2D47FAE9CED8}">
      <dsp:nvSpPr>
        <dsp:cNvPr id="0" name=""/>
        <dsp:cNvSpPr/>
      </dsp:nvSpPr>
      <dsp:spPr>
        <a:xfrm>
          <a:off x="0" y="3116593"/>
          <a:ext cx="8912179" cy="0"/>
        </a:xfrm>
        <a:prstGeom prst="line">
          <a:avLst/>
        </a:prstGeom>
        <a:solidFill>
          <a:schemeClr val="accent1">
            <a:shade val="80000"/>
            <a:hueOff val="232855"/>
            <a:satOff val="-4171"/>
            <a:lumOff val="17723"/>
            <a:alphaOff val="0"/>
          </a:schemeClr>
        </a:solidFill>
        <a:ln w="12700" cap="flat" cmpd="sng" algn="ctr">
          <a:solidFill>
            <a:schemeClr val="accent1">
              <a:shade val="80000"/>
              <a:hueOff val="232855"/>
              <a:satOff val="-4171"/>
              <a:lumOff val="17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9CCAE-7AC5-7047-BAD5-144D32E4AB88}">
      <dsp:nvSpPr>
        <dsp:cNvPr id="0" name=""/>
        <dsp:cNvSpPr/>
      </dsp:nvSpPr>
      <dsp:spPr>
        <a:xfrm>
          <a:off x="0" y="3116593"/>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Ability to record details at the scene of an incident &amp; update systems </a:t>
          </a:r>
          <a:br>
            <a:rPr lang="en-US" sz="2300" kern="1200" dirty="0"/>
          </a:br>
          <a:r>
            <a:rPr lang="en-US" sz="2300" kern="1200" dirty="0"/>
            <a:t>‘live time’</a:t>
          </a:r>
        </a:p>
      </dsp:txBody>
      <dsp:txXfrm>
        <a:off x="0" y="3116593"/>
        <a:ext cx="8912179" cy="778981"/>
      </dsp:txXfrm>
    </dsp:sp>
    <dsp:sp modelId="{0A63F0F7-7745-D344-87DE-FEB427985BE1}">
      <dsp:nvSpPr>
        <dsp:cNvPr id="0" name=""/>
        <dsp:cNvSpPr/>
      </dsp:nvSpPr>
      <dsp:spPr>
        <a:xfrm>
          <a:off x="0" y="3895575"/>
          <a:ext cx="8912179" cy="0"/>
        </a:xfrm>
        <a:prstGeom prst="line">
          <a:avLst/>
        </a:prstGeom>
        <a:solidFill>
          <a:schemeClr val="accent1">
            <a:shade val="80000"/>
            <a:hueOff val="291069"/>
            <a:satOff val="-5213"/>
            <a:lumOff val="22154"/>
            <a:alphaOff val="0"/>
          </a:schemeClr>
        </a:solidFill>
        <a:ln w="12700" cap="flat" cmpd="sng" algn="ctr">
          <a:solidFill>
            <a:schemeClr val="accent1">
              <a:shade val="80000"/>
              <a:hueOff val="291069"/>
              <a:satOff val="-5213"/>
              <a:lumOff val="221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E1DD6-275E-6546-87C6-C0572C07E985}">
      <dsp:nvSpPr>
        <dsp:cNvPr id="0" name=""/>
        <dsp:cNvSpPr/>
      </dsp:nvSpPr>
      <dsp:spPr>
        <a:xfrm>
          <a:off x="0" y="3895575"/>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Professionalise the delivery of what we do</a:t>
          </a:r>
          <a:endParaRPr lang="en-US" sz="2400" kern="1200" dirty="0"/>
        </a:p>
      </dsp:txBody>
      <dsp:txXfrm>
        <a:off x="0" y="3895575"/>
        <a:ext cx="8912179" cy="778981"/>
      </dsp:txXfrm>
    </dsp:sp>
    <dsp:sp modelId="{665E866C-88A8-1A4A-AB49-019824FEF049}">
      <dsp:nvSpPr>
        <dsp:cNvPr id="0" name=""/>
        <dsp:cNvSpPr/>
      </dsp:nvSpPr>
      <dsp:spPr>
        <a:xfrm>
          <a:off x="0" y="4674557"/>
          <a:ext cx="891217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CAD0E4-BDFA-9B4A-A010-6917DD47A2F1}">
      <dsp:nvSpPr>
        <dsp:cNvPr id="0" name=""/>
        <dsp:cNvSpPr/>
      </dsp:nvSpPr>
      <dsp:spPr>
        <a:xfrm>
          <a:off x="0" y="4674557"/>
          <a:ext cx="8912179" cy="778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Increase public confidence &amp; satisfaction</a:t>
          </a:r>
          <a:endParaRPr lang="en-US" sz="2400" kern="1200" dirty="0"/>
        </a:p>
      </dsp:txBody>
      <dsp:txXfrm>
        <a:off x="0" y="4674557"/>
        <a:ext cx="8912179" cy="7789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E8AF5-699B-40D3-94D2-A8D630B02EF1}">
      <dsp:nvSpPr>
        <dsp:cNvPr id="0" name=""/>
        <dsp:cNvSpPr/>
      </dsp:nvSpPr>
      <dsp:spPr>
        <a:xfrm>
          <a:off x="3146" y="315758"/>
          <a:ext cx="2496482" cy="14978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a:t>
          </a:r>
          <a:endParaRPr lang="en-US" sz="2400" kern="1200" dirty="0"/>
        </a:p>
      </dsp:txBody>
      <dsp:txXfrm>
        <a:off x="3146" y="315758"/>
        <a:ext cx="2496482" cy="1497889"/>
      </dsp:txXfrm>
    </dsp:sp>
    <dsp:sp modelId="{1D28D47F-9CAE-4264-A384-A1B967D8899D}">
      <dsp:nvSpPr>
        <dsp:cNvPr id="0" name=""/>
        <dsp:cNvSpPr/>
      </dsp:nvSpPr>
      <dsp:spPr>
        <a:xfrm>
          <a:off x="2749277" y="315758"/>
          <a:ext cx="2496482" cy="1497889"/>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House to house enquiries/CCTV</a:t>
          </a:r>
        </a:p>
      </dsp:txBody>
      <dsp:txXfrm>
        <a:off x="2749277" y="315758"/>
        <a:ext cx="2496482" cy="1497889"/>
      </dsp:txXfrm>
    </dsp:sp>
    <dsp:sp modelId="{8C8920E0-6AE9-4C90-B305-14C5360A34DD}">
      <dsp:nvSpPr>
        <dsp:cNvPr id="0" name=""/>
        <dsp:cNvSpPr/>
      </dsp:nvSpPr>
      <dsp:spPr>
        <a:xfrm>
          <a:off x="5495407" y="315758"/>
          <a:ext cx="2496482" cy="1497889"/>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Intelligence strategy</a:t>
          </a:r>
          <a:endParaRPr lang="en-US" sz="2400" kern="1200" dirty="0"/>
        </a:p>
      </dsp:txBody>
      <dsp:txXfrm>
        <a:off x="5495407" y="315758"/>
        <a:ext cx="2496482" cy="1497889"/>
      </dsp:txXfrm>
    </dsp:sp>
    <dsp:sp modelId="{7DEF32F6-2783-4A51-8961-9AA06C0D00E6}">
      <dsp:nvSpPr>
        <dsp:cNvPr id="0" name=""/>
        <dsp:cNvSpPr/>
      </dsp:nvSpPr>
      <dsp:spPr>
        <a:xfrm>
          <a:off x="8241537" y="315758"/>
          <a:ext cx="2496482" cy="1497889"/>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Passive data generators</a:t>
          </a:r>
        </a:p>
        <a:p>
          <a:pPr marL="0" lvl="0" indent="0" algn="ctr" defTabSz="1066800">
            <a:lnSpc>
              <a:spcPct val="90000"/>
            </a:lnSpc>
            <a:spcBef>
              <a:spcPct val="0"/>
            </a:spcBef>
            <a:spcAft>
              <a:spcPct val="35000"/>
            </a:spcAft>
            <a:buNone/>
          </a:pPr>
          <a:endParaRPr lang="en-US" sz="2400" kern="1200" dirty="0"/>
        </a:p>
      </dsp:txBody>
      <dsp:txXfrm>
        <a:off x="8241537" y="315758"/>
        <a:ext cx="2496482" cy="1497889"/>
      </dsp:txXfrm>
    </dsp:sp>
    <dsp:sp modelId="{89FE702F-09B0-4D60-AF04-FFFBC6E6E72E}">
      <dsp:nvSpPr>
        <dsp:cNvPr id="0" name=""/>
        <dsp:cNvSpPr/>
      </dsp:nvSpPr>
      <dsp:spPr>
        <a:xfrm>
          <a:off x="3146" y="2063296"/>
          <a:ext cx="2496482" cy="1497889"/>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Financial investigation</a:t>
          </a:r>
          <a:endParaRPr lang="en-US" sz="2400" kern="1200" dirty="0"/>
        </a:p>
      </dsp:txBody>
      <dsp:txXfrm>
        <a:off x="3146" y="2063296"/>
        <a:ext cx="2496482" cy="1497889"/>
      </dsp:txXfrm>
    </dsp:sp>
    <dsp:sp modelId="{DBB2FD86-2415-4348-B7F0-7D5BD54B79E1}">
      <dsp:nvSpPr>
        <dsp:cNvPr id="0" name=""/>
        <dsp:cNvSpPr/>
      </dsp:nvSpPr>
      <dsp:spPr>
        <a:xfrm>
          <a:off x="2749277" y="2063296"/>
          <a:ext cx="2496482" cy="149788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Communications strategy</a:t>
          </a:r>
          <a:endParaRPr lang="en-US" sz="2400" kern="1200" dirty="0"/>
        </a:p>
      </dsp:txBody>
      <dsp:txXfrm>
        <a:off x="2749277" y="2063296"/>
        <a:ext cx="2496482" cy="1497889"/>
      </dsp:txXfrm>
    </dsp:sp>
    <dsp:sp modelId="{811C3273-80A0-4380-BB5B-D736EC619B1D}">
      <dsp:nvSpPr>
        <dsp:cNvPr id="0" name=""/>
        <dsp:cNvSpPr/>
      </dsp:nvSpPr>
      <dsp:spPr>
        <a:xfrm>
          <a:off x="5495407" y="2063296"/>
          <a:ext cx="2496482" cy="149788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evidence</a:t>
          </a:r>
          <a:endParaRPr lang="en-US" sz="2400" kern="1200" dirty="0"/>
        </a:p>
      </dsp:txBody>
      <dsp:txXfrm>
        <a:off x="5495407" y="2063296"/>
        <a:ext cx="2496482" cy="1497889"/>
      </dsp:txXfrm>
    </dsp:sp>
    <dsp:sp modelId="{80941EE7-3C9E-48ED-A688-3761D8223661}">
      <dsp:nvSpPr>
        <dsp:cNvPr id="0" name=""/>
        <dsp:cNvSpPr/>
      </dsp:nvSpPr>
      <dsp:spPr>
        <a:xfrm>
          <a:off x="8241537" y="2063296"/>
          <a:ext cx="2496482" cy="14978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ANPR</a:t>
          </a:r>
          <a:endParaRPr lang="en-US" sz="2400" kern="1200" dirty="0"/>
        </a:p>
      </dsp:txBody>
      <dsp:txXfrm>
        <a:off x="8241537" y="2063296"/>
        <a:ext cx="2496482" cy="14978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26AED-2E55-4EF5-8325-5CB899648520}">
      <dsp:nvSpPr>
        <dsp:cNvPr id="0" name=""/>
        <dsp:cNvSpPr/>
      </dsp:nvSpPr>
      <dsp:spPr>
        <a:xfrm>
          <a:off x="648795" y="383"/>
          <a:ext cx="2670715" cy="1602429"/>
        </a:xfrm>
        <a:prstGeom prst="rect">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Have significant dramatic impact</a:t>
          </a:r>
        </a:p>
      </dsp:txBody>
      <dsp:txXfrm>
        <a:off x="648795" y="383"/>
        <a:ext cx="2670715" cy="1602429"/>
      </dsp:txXfrm>
    </dsp:sp>
    <dsp:sp modelId="{290DF20A-5D76-4225-AF50-5BD8A10D1E48}">
      <dsp:nvSpPr>
        <dsp:cNvPr id="0" name=""/>
        <dsp:cNvSpPr/>
      </dsp:nvSpPr>
      <dsp:spPr>
        <a:xfrm>
          <a:off x="3586582" y="383"/>
          <a:ext cx="2670715"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scene exactly</a:t>
          </a:r>
          <a:endParaRPr lang="en-US" sz="2400" kern="1200" dirty="0"/>
        </a:p>
      </dsp:txBody>
      <dsp:txXfrm>
        <a:off x="3586582" y="383"/>
        <a:ext cx="2670715" cy="1602429"/>
      </dsp:txXfrm>
    </dsp:sp>
    <dsp:sp modelId="{4116BB7C-6A2F-4701-835A-971FC9C008CE}">
      <dsp:nvSpPr>
        <dsp:cNvPr id="0" name=""/>
        <dsp:cNvSpPr/>
      </dsp:nvSpPr>
      <dsp:spPr>
        <a:xfrm>
          <a:off x="167665" y="1869884"/>
          <a:ext cx="2670715" cy="1602429"/>
        </a:xfrm>
        <a:prstGeom prst="rect">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Record the demeanour of the parties</a:t>
          </a:r>
          <a:endParaRPr lang="en-US" sz="2400" kern="1200" dirty="0"/>
        </a:p>
      </dsp:txBody>
      <dsp:txXfrm>
        <a:off x="167665" y="1869884"/>
        <a:ext cx="2670715" cy="1602429"/>
      </dsp:txXfrm>
    </dsp:sp>
    <dsp:sp modelId="{1BC5AAEF-4E33-4998-8C1B-62767EC7A760}">
      <dsp:nvSpPr>
        <dsp:cNvPr id="0" name=""/>
        <dsp:cNvSpPr/>
      </dsp:nvSpPr>
      <dsp:spPr>
        <a:xfrm>
          <a:off x="3105452" y="1869884"/>
          <a:ext cx="3632974" cy="1602429"/>
        </a:xfrm>
        <a:prstGeom prst="rect">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Accurately record significant comments at the scene</a:t>
          </a:r>
          <a:endParaRPr lang="en-US" sz="2400" kern="1200" dirty="0"/>
        </a:p>
      </dsp:txBody>
      <dsp:txXfrm>
        <a:off x="3105452" y="1869884"/>
        <a:ext cx="3632974" cy="16024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A1557F-39A8-F14D-BC27-75578B7545F6}" type="datetimeFigureOut">
              <a:rPr lang="en-US" smtClean="0"/>
              <a:t>2/21/22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19809-0536-BE45-90F6-C3E5EA3AA500}" type="slidenum">
              <a:rPr lang="en-US" smtClean="0"/>
              <a:t>‹#›</a:t>
            </a:fld>
            <a:endParaRPr lang="en-US"/>
          </a:p>
        </p:txBody>
      </p:sp>
    </p:spTree>
    <p:extLst>
      <p:ext uri="{BB962C8B-B14F-4D97-AF65-F5344CB8AC3E}">
        <p14:creationId xmlns:p14="http://schemas.microsoft.com/office/powerpoint/2010/main" val="2450385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hailstone/legalweb/D2906.htm"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2868055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3152831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761369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375500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20</a:t>
            </a:fld>
            <a:endParaRPr lang="en-GB"/>
          </a:p>
        </p:txBody>
      </p:sp>
    </p:spTree>
    <p:extLst>
      <p:ext uri="{BB962C8B-B14F-4D97-AF65-F5344CB8AC3E}">
        <p14:creationId xmlns:p14="http://schemas.microsoft.com/office/powerpoint/2010/main" val="2845073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21</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6311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23</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307886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ED6478-620A-6843-8A0E-16A62874CDC9}" type="slidenum">
              <a:rPr lang="en-US" smtClean="0"/>
              <a:t>26</a:t>
            </a:fld>
            <a:endParaRPr lang="en-US"/>
          </a:p>
        </p:txBody>
      </p:sp>
    </p:spTree>
    <p:extLst>
      <p:ext uri="{BB962C8B-B14F-4D97-AF65-F5344CB8AC3E}">
        <p14:creationId xmlns:p14="http://schemas.microsoft.com/office/powerpoint/2010/main" val="211068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28</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29</a:t>
            </a:fld>
            <a:endParaRPr lang="en-US"/>
          </a:p>
        </p:txBody>
      </p:sp>
    </p:spTree>
    <p:extLst>
      <p:ext uri="{BB962C8B-B14F-4D97-AF65-F5344CB8AC3E}">
        <p14:creationId xmlns:p14="http://schemas.microsoft.com/office/powerpoint/2010/main" val="703807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2238" y="128588"/>
            <a:ext cx="3990975" cy="2246312"/>
          </a:xfrm>
        </p:spPr>
      </p:sp>
      <p:sp>
        <p:nvSpPr>
          <p:cNvPr id="3" name="Notes Placeholder 2"/>
          <p:cNvSpPr>
            <a:spLocks noGrp="1"/>
          </p:cNvSpPr>
          <p:nvPr>
            <p:ph type="body" idx="1"/>
          </p:nvPr>
        </p:nvSpPr>
        <p:spPr>
          <a:xfrm>
            <a:off x="798456" y="2529544"/>
            <a:ext cx="5438140" cy="7160746"/>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31596395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81138" y="141288"/>
            <a:ext cx="3382962" cy="1903412"/>
          </a:xfrm>
        </p:spPr>
      </p:sp>
      <p:sp>
        <p:nvSpPr>
          <p:cNvPr id="3" name="Notes Placeholder 2"/>
          <p:cNvSpPr>
            <a:spLocks noGrp="1"/>
          </p:cNvSpPr>
          <p:nvPr>
            <p:ph type="body" idx="1"/>
          </p:nvPr>
        </p:nvSpPr>
        <p:spPr>
          <a:xfrm>
            <a:off x="496337" y="2189178"/>
            <a:ext cx="5438140" cy="7524746"/>
          </a:xfrm>
        </p:spPr>
        <p:txBody>
          <a:bodyPr/>
          <a:lstStyle/>
          <a:p>
            <a:pPr>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663494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46075" y="295275"/>
            <a:ext cx="5954713" cy="3349625"/>
          </a:xfrm>
        </p:spPr>
      </p:sp>
      <p:sp>
        <p:nvSpPr>
          <p:cNvPr id="3" name="Notes Placeholder 2"/>
          <p:cNvSpPr>
            <a:spLocks noGrp="1"/>
          </p:cNvSpPr>
          <p:nvPr>
            <p:ph type="body" idx="1"/>
          </p:nvPr>
        </p:nvSpPr>
        <p:spPr>
          <a:xfrm>
            <a:off x="604238" y="3831801"/>
            <a:ext cx="5438140" cy="5314887"/>
          </a:xfrm>
        </p:spPr>
        <p:txBody>
          <a:bodyPr/>
          <a:lstStyle/>
          <a:p>
            <a:endParaRPr lang="en-GB" altLang="en-US" sz="1400" dirty="0">
              <a:ea typeface="ＭＳ Ｐゴシック" panose="020B0600070205080204" pitchFamily="34" charset="-128"/>
            </a:endParaRPr>
          </a:p>
          <a:p>
            <a:endParaRPr lang="en-GB" altLang="en-US" sz="1400"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31651284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36538"/>
            <a:ext cx="5953125" cy="3349625"/>
          </a:xfrm>
        </p:spPr>
      </p:sp>
      <p:sp>
        <p:nvSpPr>
          <p:cNvPr id="3" name="Notes Placeholder 2"/>
          <p:cNvSpPr>
            <a:spLocks noGrp="1"/>
          </p:cNvSpPr>
          <p:nvPr>
            <p:ph type="body" idx="1"/>
          </p:nvPr>
        </p:nvSpPr>
        <p:spPr>
          <a:xfrm>
            <a:off x="679768" y="4009062"/>
            <a:ext cx="5438140" cy="5054904"/>
          </a:xfrm>
        </p:spPr>
        <p:txBody>
          <a:bodyPr/>
          <a:lstStyle/>
          <a:p>
            <a:pPr>
              <a:buFontTx/>
              <a:buChar char="•"/>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40756654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38</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08000" y="201613"/>
            <a:ext cx="5954713" cy="3349625"/>
          </a:xfrm>
        </p:spPr>
      </p:sp>
      <p:sp>
        <p:nvSpPr>
          <p:cNvPr id="3" name="Notes Placeholder 2"/>
          <p:cNvSpPr>
            <a:spLocks noGrp="1"/>
          </p:cNvSpPr>
          <p:nvPr>
            <p:ph type="body" idx="1"/>
          </p:nvPr>
        </p:nvSpPr>
        <p:spPr>
          <a:xfrm>
            <a:off x="766086" y="3784530"/>
            <a:ext cx="5438140" cy="5775767"/>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9325328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Alcohol</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35 microgrammes of alcohol in 100 millilitres of breath</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Breath samples for evidence are analysed by approved devices at designated police stations and operated by specially trained staff.</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However, this process can be legally administered at places other than a police station by officers on patrol.  This will depend on force policy.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Within SWP all evidentially tests are conducted at a police station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Blood samples are taken by a doctor whilst urine samples can be taken by police officers.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Both samples are later analysed at a laboratory.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‘prescribed limits’ can be varied by regulation, the current prescribed limit, listed above, are contained in Section 11(2) Road Traffic Act 1988</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fld id="{9399293F-F3C1-4DBE-9ABE-39D87F4D905F}" type="slidenum">
              <a:rPr lang="en-GB" smtClean="0"/>
              <a:t>42</a:t>
            </a:fld>
            <a:endParaRPr lang="en-GB"/>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15698654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43</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79768" y="3370921"/>
            <a:ext cx="5438140" cy="3908614"/>
          </a:xfrm>
        </p:spPr>
        <p:txBody>
          <a:bodyPr/>
          <a:lstStyle/>
          <a:p>
            <a:endParaRPr lang="en-GB" dirty="0"/>
          </a:p>
        </p:txBody>
      </p:sp>
    </p:spTree>
    <p:extLst>
      <p:ext uri="{BB962C8B-B14F-4D97-AF65-F5344CB8AC3E}">
        <p14:creationId xmlns:p14="http://schemas.microsoft.com/office/powerpoint/2010/main" val="34978658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45</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375303"/>
            <a:ext cx="5438140" cy="6484813"/>
          </a:xfrm>
        </p:spPr>
        <p:txBody>
          <a:bodyPr/>
          <a:lstStyle/>
          <a:p>
            <a:pPr>
              <a:defRPr/>
            </a:pP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7775040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7800"/>
            <a:ext cx="3549650" cy="19970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2174898"/>
            <a:ext cx="5438140" cy="7515391"/>
          </a:xfrm>
        </p:spPr>
        <p:txBody>
          <a:bodyPr/>
          <a:lstStyle/>
          <a:p>
            <a:endParaRPr lang="en-GB" sz="1600" dirty="0"/>
          </a:p>
        </p:txBody>
      </p:sp>
    </p:spTree>
    <p:extLst>
      <p:ext uri="{BB962C8B-B14F-4D97-AF65-F5344CB8AC3E}">
        <p14:creationId xmlns:p14="http://schemas.microsoft.com/office/powerpoint/2010/main" val="13322666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90558" y="3512729"/>
            <a:ext cx="5438140" cy="3908614"/>
          </a:xfrm>
        </p:spPr>
        <p:txBody>
          <a:bodyPr/>
          <a:lstStyle/>
          <a:p>
            <a:endParaRPr lang="en-GB" sz="1800" dirty="0"/>
          </a:p>
        </p:txBody>
      </p:sp>
    </p:spTree>
    <p:extLst>
      <p:ext uri="{BB962C8B-B14F-4D97-AF65-F5344CB8AC3E}">
        <p14:creationId xmlns:p14="http://schemas.microsoft.com/office/powerpoint/2010/main" val="35370259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35176780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8" y="3548181"/>
            <a:ext cx="5438140" cy="4794921"/>
          </a:xfrm>
        </p:spPr>
        <p:txBody>
          <a:bodyPr/>
          <a:lstStyle/>
          <a:p>
            <a:endParaRPr lang="en-GB" altLang="en-US" sz="1800" dirty="0">
              <a:ea typeface="ＭＳ Ｐゴシック" panose="020B0600070205080204" pitchFamily="34" charset="-128"/>
            </a:endParaRPr>
          </a:p>
          <a:p>
            <a:endParaRPr lang="en-GB" sz="1800" dirty="0"/>
          </a:p>
        </p:txBody>
      </p:sp>
    </p:spTree>
    <p:extLst>
      <p:ext uri="{BB962C8B-B14F-4D97-AF65-F5344CB8AC3E}">
        <p14:creationId xmlns:p14="http://schemas.microsoft.com/office/powerpoint/2010/main" val="18367666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22926" y="3240930"/>
            <a:ext cx="5438140" cy="5905758"/>
          </a:xfrm>
        </p:spPr>
        <p:txBody>
          <a:bodyPr/>
          <a:lstStyle/>
          <a:p>
            <a:endParaRPr lang="en-GB" sz="1600" dirty="0"/>
          </a:p>
        </p:txBody>
      </p:sp>
    </p:spTree>
    <p:extLst>
      <p:ext uri="{BB962C8B-B14F-4D97-AF65-F5344CB8AC3E}">
        <p14:creationId xmlns:p14="http://schemas.microsoft.com/office/powerpoint/2010/main" val="37965404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altLang="en-US" sz="1600" dirty="0">
              <a:ea typeface="ＭＳ Ｐゴシック" panose="020B0600070205080204" pitchFamily="34" charset="-128"/>
            </a:endParaRPr>
          </a:p>
          <a:p>
            <a:endParaRPr lang="en-GB" sz="1600" dirty="0"/>
          </a:p>
        </p:txBody>
      </p:sp>
    </p:spTree>
    <p:extLst>
      <p:ext uri="{BB962C8B-B14F-4D97-AF65-F5344CB8AC3E}">
        <p14:creationId xmlns:p14="http://schemas.microsoft.com/office/powerpoint/2010/main" val="4156588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27427424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16459359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5" name="Rectangle 4"/>
          <p:cNvSpPr/>
          <p:nvPr/>
        </p:nvSpPr>
        <p:spPr>
          <a:xfrm>
            <a:off x="317965" y="1578560"/>
            <a:ext cx="6053168" cy="7136787"/>
          </a:xfrm>
          <a:prstGeom prst="rect">
            <a:avLst/>
          </a:prstGeom>
        </p:spPr>
        <p:txBody>
          <a:bodyPr wrap="square">
            <a:spAutoFit/>
          </a:bodyPr>
          <a:lstStyle/>
          <a:p>
            <a:pPr>
              <a:lnSpc>
                <a:spcPct val="90000"/>
              </a:lnSpc>
            </a:pPr>
            <a:r>
              <a:rPr lang="en-GB" altLang="en-US" sz="1200" dirty="0">
                <a:solidFill>
                  <a:srgbClr val="000000"/>
                </a:solidFill>
                <a:ea typeface="ＭＳ Ｐゴシック" panose="020B0600070205080204" pitchFamily="34" charset="-128"/>
              </a:rPr>
              <a:t>It is for the </a:t>
            </a:r>
            <a:r>
              <a:rPr lang="en-GB" altLang="en-US" sz="1200" dirty="0">
                <a:solidFill>
                  <a:srgbClr val="0000FF"/>
                </a:solidFill>
                <a:ea typeface="ＭＳ Ｐゴシック" panose="020B0600070205080204" pitchFamily="34" charset="-128"/>
              </a:rPr>
              <a:t>Constable </a:t>
            </a:r>
            <a:r>
              <a:rPr lang="en-GB" altLang="en-US" sz="1200" dirty="0">
                <a:solidFill>
                  <a:srgbClr val="000000"/>
                </a:solidFill>
                <a:ea typeface="ＭＳ Ｐゴシック" panose="020B0600070205080204" pitchFamily="34" charset="-128"/>
              </a:rPr>
              <a:t>to decide whether the specimen will be </a:t>
            </a:r>
            <a:r>
              <a:rPr lang="en-GB" altLang="en-US" sz="1200" b="1" dirty="0">
                <a:solidFill>
                  <a:srgbClr val="FF3300"/>
                </a:solidFill>
                <a:ea typeface="ＭＳ Ｐゴシック" panose="020B0600070205080204" pitchFamily="34" charset="-128"/>
              </a:rPr>
              <a:t>BLOOD</a:t>
            </a:r>
            <a:r>
              <a:rPr lang="en-GB" altLang="en-US" sz="1200" dirty="0">
                <a:solidFill>
                  <a:srgbClr val="000000"/>
                </a:solidFill>
                <a:ea typeface="ＭＳ Ｐゴシック" panose="020B0600070205080204" pitchFamily="34" charset="-128"/>
              </a:rPr>
              <a:t> or </a:t>
            </a:r>
            <a:r>
              <a:rPr lang="en-GB" altLang="en-US" sz="1200" b="1" dirty="0">
                <a:solidFill>
                  <a:srgbClr val="FF3300"/>
                </a:solidFill>
                <a:ea typeface="ＭＳ Ｐゴシック" panose="020B0600070205080204" pitchFamily="34" charset="-128"/>
              </a:rPr>
              <a:t>URINE</a:t>
            </a:r>
            <a:r>
              <a:rPr lang="en-GB" altLang="en-US" sz="1200" dirty="0">
                <a:solidFill>
                  <a:srgbClr val="000000"/>
                </a:solidFill>
                <a:ea typeface="ＭＳ Ｐゴシック" panose="020B0600070205080204" pitchFamily="34" charset="-128"/>
              </a:rPr>
              <a:t>, </a:t>
            </a:r>
            <a:r>
              <a:rPr lang="en-GB" altLang="en-US" sz="1200" b="1" dirty="0">
                <a:solidFill>
                  <a:srgbClr val="0000FF"/>
                </a:solidFill>
                <a:ea typeface="ＭＳ Ｐゴシック" panose="020B0600070205080204" pitchFamily="34" charset="-128"/>
              </a:rPr>
              <a:t>UNLESS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in a doctor’s opinion, there are medical grounds for not providing blood</a:t>
            </a:r>
            <a:r>
              <a:rPr lang="en-GB" altLang="en-US" sz="1200" dirty="0">
                <a:solidFill>
                  <a:srgbClr val="000000"/>
                </a:solidFill>
                <a:ea typeface="ＭＳ Ｐゴシック" panose="020B0600070205080204" pitchFamily="34" charset="-128"/>
              </a:rPr>
              <a:t>, such as anaemia -  </a:t>
            </a:r>
          </a:p>
          <a:p>
            <a:pPr>
              <a:lnSpc>
                <a:spcPct val="90000"/>
              </a:lnSpc>
            </a:pPr>
            <a:r>
              <a:rPr lang="en-GB" altLang="en-US" sz="1200" b="1" dirty="0">
                <a:solidFill>
                  <a:srgbClr val="000000"/>
                </a:solidFill>
                <a:ea typeface="ＭＳ Ｐゴシック" panose="020B0600070205080204" pitchFamily="34" charset="-128"/>
              </a:rPr>
              <a:t>However, the following stated cases should be borne in mind </a:t>
            </a:r>
            <a:r>
              <a:rPr lang="en-GB" altLang="en-US" sz="1200" dirty="0">
                <a:solidFill>
                  <a:srgbClr val="000000"/>
                </a:solidFill>
                <a:ea typeface="ＭＳ Ｐゴシック" panose="020B0600070205080204" pitchFamily="34" charset="-128"/>
              </a:rPr>
              <a:t>– </a:t>
            </a:r>
          </a:p>
          <a:p>
            <a:pPr>
              <a:lnSpc>
                <a:spcPct val="90000"/>
              </a:lnSpc>
            </a:pPr>
            <a:r>
              <a:rPr lang="en-GB" altLang="en-US" sz="1200" dirty="0">
                <a:solidFill>
                  <a:srgbClr val="0000FF"/>
                </a:solidFill>
                <a:ea typeface="ＭＳ Ｐゴシック" panose="020B0600070205080204" pitchFamily="34" charset="-128"/>
              </a:rPr>
              <a:t>Joseph v DPP (2003)</a:t>
            </a:r>
          </a:p>
          <a:p>
            <a:pPr>
              <a:lnSpc>
                <a:spcPct val="90000"/>
              </a:lnSpc>
            </a:pPr>
            <a:r>
              <a:rPr lang="en-GB" altLang="en-US" sz="1200" dirty="0">
                <a:ea typeface="ＭＳ Ｐゴシック" panose="020B0600070205080204" pitchFamily="34" charset="-128"/>
              </a:rPr>
              <a:t>J, a Rastafarian , provided two specimens of breath for analysis having been arrested on suspicion of driving a motor vehicle after consuming alcohol in excess of the statutory limit. The lower reading was 40 microgrammes in 100ml of breath, it was indicated that he would have to follow the statutory option of requiring an alternative sample. J indicated, before the formal process began that he would not be able to give blood due to his religion and the officer then stated that if that was the case then there would be no option left but to charge him. </a:t>
            </a:r>
          </a:p>
          <a:p>
            <a:pPr>
              <a:lnSpc>
                <a:spcPct val="90000"/>
              </a:lnSpc>
            </a:pPr>
            <a:r>
              <a:rPr lang="en-GB" altLang="en-US" sz="1200" dirty="0">
                <a:ea typeface="ＭＳ Ｐゴシック" panose="020B0600070205080204" pitchFamily="34" charset="-128"/>
              </a:rPr>
              <a:t>The formal process then began and due to the previous conversation J restated that he could not give blood because of his religion, and as this could not be seen as a medical reason he was charged, using the lower of the two breath tests as the reason.</a:t>
            </a:r>
          </a:p>
          <a:p>
            <a:pPr>
              <a:lnSpc>
                <a:spcPct val="90000"/>
              </a:lnSpc>
            </a:pPr>
            <a:r>
              <a:rPr lang="en-GB" altLang="en-US" sz="1200" dirty="0">
                <a:ea typeface="ＭＳ Ｐゴシック" panose="020B0600070205080204" pitchFamily="34" charset="-128"/>
              </a:rPr>
              <a:t>No mention was made of the alternative of a sample of urine. J was found guilty at Magistrates Court and the decision was supported by the Crown Court. J appealed by way of case stated:-</a:t>
            </a:r>
          </a:p>
          <a:p>
            <a:pPr>
              <a:lnSpc>
                <a:spcPct val="90000"/>
              </a:lnSpc>
            </a:pPr>
            <a:r>
              <a:rPr lang="en-GB" altLang="en-US" sz="1200" dirty="0">
                <a:ea typeface="ＭＳ Ｐゴシック" panose="020B0600070205080204" pitchFamily="34" charset="-128"/>
              </a:rPr>
              <a:t>HELD (allowing the appeal) the court gave the following reasons in these exceptional circumstances:-</a:t>
            </a:r>
          </a:p>
          <a:p>
            <a:pPr>
              <a:lnSpc>
                <a:spcPct val="90000"/>
              </a:lnSpc>
            </a:pPr>
            <a:endParaRPr lang="en-GB" altLang="en-US" sz="1200" dirty="0">
              <a:ea typeface="ＭＳ Ｐゴシック" panose="020B0600070205080204" pitchFamily="34" charset="-128"/>
            </a:endParaRPr>
          </a:p>
          <a:p>
            <a:pPr>
              <a:lnSpc>
                <a:spcPct val="90000"/>
              </a:lnSpc>
            </a:pPr>
            <a:r>
              <a:rPr lang="en-GB" altLang="en-US" sz="1200" dirty="0">
                <a:ea typeface="ＭＳ Ｐゴシック" panose="020B0600070205080204" pitchFamily="34" charset="-128"/>
              </a:rPr>
              <a:t>In a case brought under </a:t>
            </a:r>
            <a:r>
              <a:rPr lang="en-GB" altLang="en-US" sz="1200" dirty="0">
                <a:ea typeface="ＭＳ Ｐゴシック" panose="020B0600070205080204" pitchFamily="34" charset="-128"/>
                <a:hlinkClick r:id="rId3"/>
              </a:rPr>
              <a:t>section 8(2) </a:t>
            </a:r>
            <a:r>
              <a:rPr lang="en-GB" altLang="en-US" sz="1200" dirty="0">
                <a:ea typeface="ＭＳ Ｐゴシック" panose="020B0600070205080204" pitchFamily="34" charset="-128"/>
              </a:rPr>
              <a:t>of the Road Traffic Act 1988 there is no reason for a driver to be invited to state whether he wishes to give blood or urine. The choice is the constable's, it is a statutory discretion and if tested should be done on the basis of the </a:t>
            </a:r>
            <a:r>
              <a:rPr lang="en-GB" altLang="en-US" sz="1200" dirty="0" err="1">
                <a:ea typeface="ＭＳ Ｐゴシック" panose="020B0600070205080204" pitchFamily="34" charset="-128"/>
              </a:rPr>
              <a:t>Wednesbury</a:t>
            </a:r>
            <a:r>
              <a:rPr lang="en-GB" altLang="en-US" sz="1200" dirty="0">
                <a:ea typeface="ＭＳ Ｐゴシック" panose="020B0600070205080204" pitchFamily="34" charset="-128"/>
              </a:rPr>
              <a:t> Principles.</a:t>
            </a:r>
          </a:p>
          <a:p>
            <a:pPr>
              <a:lnSpc>
                <a:spcPct val="90000"/>
              </a:lnSpc>
            </a:pPr>
            <a:r>
              <a:rPr lang="en-GB" altLang="en-US" sz="1200" dirty="0">
                <a:ea typeface="ＭＳ Ｐゴシック" panose="020B0600070205080204" pitchFamily="34" charset="-128"/>
              </a:rPr>
              <a:t>However the present case is unusual in that before the officer made his choice he was aware that J would not be able to give blood, regardless of whether or not Rastafarianism is a religion and these reasons should have been taken into consideration when requesting the alternative. In those circumstances the officer, not having any reason not to choose urine, should have chosen urine instead of blood.</a:t>
            </a:r>
            <a:endParaRPr lang="en-GB" altLang="en-US" sz="1200" dirty="0">
              <a:solidFill>
                <a:srgbClr val="000000"/>
              </a:solidFill>
              <a:ea typeface="ＭＳ Ｐゴシック" panose="020B0600070205080204" pitchFamily="34" charset="-128"/>
            </a:endParaRPr>
          </a:p>
          <a:p>
            <a:pPr>
              <a:lnSpc>
                <a:spcPct val="90000"/>
              </a:lnSpc>
            </a:pPr>
            <a:endParaRPr lang="en-US"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Blood will </a:t>
            </a:r>
            <a:r>
              <a:rPr lang="en-GB" altLang="en-US" sz="1200" b="1" dirty="0">
                <a:solidFill>
                  <a:srgbClr val="FF3300"/>
                </a:solidFill>
                <a:ea typeface="ＭＳ Ｐゴシック" panose="020B0600070205080204" pitchFamily="34" charset="-128"/>
              </a:rPr>
              <a:t>ALWAYS </a:t>
            </a:r>
            <a:r>
              <a:rPr lang="en-GB" altLang="en-US" sz="1200" dirty="0">
                <a:solidFill>
                  <a:srgbClr val="000000"/>
                </a:solidFill>
                <a:ea typeface="ＭＳ Ｐゴシック" panose="020B0600070205080204" pitchFamily="34" charset="-128"/>
              </a:rPr>
              <a:t>be taken by a </a:t>
            </a:r>
            <a:r>
              <a:rPr lang="en-GB" altLang="en-US" sz="1200" b="1" dirty="0">
                <a:solidFill>
                  <a:srgbClr val="0000FF"/>
                </a:solidFill>
                <a:ea typeface="ＭＳ Ｐゴシック" panose="020B0600070205080204" pitchFamily="34" charset="-128"/>
              </a:rPr>
              <a:t>DOCTOR</a:t>
            </a:r>
            <a:r>
              <a:rPr lang="en-GB" altLang="en-US" sz="1200" dirty="0">
                <a:solidFill>
                  <a:srgbClr val="000000"/>
                </a:solidFill>
                <a:ea typeface="ＭＳ Ｐゴシック" panose="020B0600070205080204" pitchFamily="34" charset="-128"/>
              </a:rPr>
              <a:t> – the </a:t>
            </a:r>
            <a:r>
              <a:rPr lang="en-GB" altLang="en-US" sz="1200" b="1" dirty="0">
                <a:solidFill>
                  <a:srgbClr val="0000FF"/>
                </a:solidFill>
                <a:ea typeface="ＭＳ Ｐゴシック" panose="020B0600070205080204" pitchFamily="34" charset="-128"/>
              </a:rPr>
              <a:t>POLICE SURGEON</a:t>
            </a:r>
          </a:p>
          <a:p>
            <a:pPr>
              <a:lnSpc>
                <a:spcPct val="90000"/>
              </a:lnSpc>
            </a:pPr>
            <a:r>
              <a:rPr lang="en-GB" altLang="en-US" sz="1200" dirty="0">
                <a:solidFill>
                  <a:srgbClr val="000000"/>
                </a:solidFill>
                <a:ea typeface="ＭＳ Ｐゴシック" panose="020B0600070205080204" pitchFamily="34" charset="-128"/>
              </a:rPr>
              <a:t>The suspect </a:t>
            </a:r>
            <a:r>
              <a:rPr lang="en-GB" altLang="en-US" sz="1200" b="1" dirty="0">
                <a:solidFill>
                  <a:srgbClr val="FF3300"/>
                </a:solidFill>
                <a:ea typeface="ＭＳ Ｐゴシック" panose="020B0600070205080204" pitchFamily="34" charset="-128"/>
              </a:rPr>
              <a:t>MUST CONSENT</a:t>
            </a:r>
            <a:r>
              <a:rPr lang="en-GB" altLang="en-US" sz="1200" dirty="0">
                <a:solidFill>
                  <a:srgbClr val="000000"/>
                </a:solidFill>
                <a:ea typeface="ＭＳ Ｐゴシック" panose="020B0600070205080204" pitchFamily="34" charset="-128"/>
              </a:rPr>
              <a:t> to the blood being taken, otherwise it is an </a:t>
            </a:r>
            <a:r>
              <a:rPr lang="en-GB" altLang="en-US" sz="1200" b="1" dirty="0">
                <a:solidFill>
                  <a:srgbClr val="FF3300"/>
                </a:solidFill>
                <a:ea typeface="ＭＳ Ｐゴシック" panose="020B0600070205080204" pitchFamily="34" charset="-128"/>
              </a:rPr>
              <a:t>ASSAULT </a:t>
            </a:r>
          </a:p>
          <a:p>
            <a:pPr>
              <a:lnSpc>
                <a:spcPct val="90000"/>
              </a:lnSpc>
            </a:pPr>
            <a:r>
              <a:rPr lang="en-GB" altLang="en-US" sz="1200" dirty="0">
                <a:solidFill>
                  <a:srgbClr val="000000"/>
                </a:solidFill>
                <a:ea typeface="ＭＳ Ｐゴシック" panose="020B0600070205080204" pitchFamily="34" charset="-128"/>
              </a:rPr>
              <a:t>Urine </a:t>
            </a:r>
            <a:r>
              <a:rPr lang="en-GB" altLang="en-US" sz="1200" b="1" dirty="0">
                <a:solidFill>
                  <a:srgbClr val="0000FF"/>
                </a:solidFill>
                <a:ea typeface="ＭＳ Ｐゴシック" panose="020B0600070205080204" pitchFamily="34" charset="-128"/>
              </a:rPr>
              <a:t>MAY</a:t>
            </a:r>
            <a:r>
              <a:rPr lang="en-GB" altLang="en-US" sz="1200" dirty="0">
                <a:solidFill>
                  <a:srgbClr val="000000"/>
                </a:solidFill>
                <a:ea typeface="ＭＳ Ｐゴシック" panose="020B0600070205080204" pitchFamily="34" charset="-128"/>
              </a:rPr>
              <a:t> be taken by a </a:t>
            </a:r>
            <a:r>
              <a:rPr lang="en-GB" altLang="en-US" sz="1200" b="1" dirty="0">
                <a:solidFill>
                  <a:srgbClr val="0000FF"/>
                </a:solidFill>
                <a:ea typeface="ＭＳ Ｐゴシック" panose="020B0600070205080204" pitchFamily="34" charset="-128"/>
              </a:rPr>
              <a:t>POLICE OFFICER</a:t>
            </a:r>
          </a:p>
          <a:p>
            <a:pPr>
              <a:lnSpc>
                <a:spcPct val="90000"/>
              </a:lnSpc>
            </a:pPr>
            <a:r>
              <a:rPr lang="en-GB" altLang="en-US" sz="1200" dirty="0">
                <a:solidFill>
                  <a:srgbClr val="000000"/>
                </a:solidFill>
                <a:ea typeface="ＭＳ Ｐゴシック" panose="020B0600070205080204" pitchFamily="34" charset="-128"/>
              </a:rPr>
              <a:t>The suspect will be required to provide </a:t>
            </a:r>
            <a:r>
              <a:rPr lang="en-GB" altLang="en-US" sz="1200" b="1" dirty="0">
                <a:solidFill>
                  <a:srgbClr val="FF3300"/>
                </a:solidFill>
                <a:ea typeface="ＭＳ Ｐゴシック" panose="020B0600070205080204" pitchFamily="34" charset="-128"/>
              </a:rPr>
              <a:t>2 SAMPLES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within </a:t>
            </a:r>
            <a:r>
              <a:rPr lang="en-GB" altLang="en-US" sz="1200" b="1" dirty="0">
                <a:solidFill>
                  <a:srgbClr val="FF3300"/>
                </a:solidFill>
                <a:ea typeface="ＭＳ Ｐゴシック" panose="020B0600070205080204" pitchFamily="34" charset="-128"/>
              </a:rPr>
              <a:t>ONE HOUR</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The first sample will be discarded, and the second one used</a:t>
            </a:r>
          </a:p>
          <a:p>
            <a:pPr>
              <a:lnSpc>
                <a:spcPct val="90000"/>
              </a:lnSpc>
            </a:pPr>
            <a:endParaRPr lang="en-GB" altLang="en-US" sz="1200" b="1"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this option is NOT taken then the suspect will be charged with the appropriate offence.</a:t>
            </a:r>
          </a:p>
          <a:p>
            <a:pPr>
              <a:lnSpc>
                <a:spcPct val="90000"/>
              </a:lnSpc>
            </a:pPr>
            <a:endParaRPr lang="en-GB"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the option is taken the suspect will be bailed pending the results of the analysis of the blood/urine sample provided.</a:t>
            </a:r>
          </a:p>
          <a:p>
            <a:pPr>
              <a:lnSpc>
                <a:spcPct val="90000"/>
              </a:lnSpc>
            </a:pPr>
            <a:endParaRPr lang="en-GB" altLang="en-US" sz="1200"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207744348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sz="1600" dirty="0"/>
          </a:p>
        </p:txBody>
      </p:sp>
    </p:spTree>
    <p:extLst>
      <p:ext uri="{BB962C8B-B14F-4D97-AF65-F5344CB8AC3E}">
        <p14:creationId xmlns:p14="http://schemas.microsoft.com/office/powerpoint/2010/main" val="334234159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5421245"/>
          </a:xfrm>
        </p:spPr>
        <p:txBody>
          <a:bodyPr/>
          <a:lstStyle/>
          <a:p>
            <a:endParaRPr lang="en-GB" sz="1600" dirty="0"/>
          </a:p>
        </p:txBody>
      </p:sp>
    </p:spTree>
    <p:extLst>
      <p:ext uri="{BB962C8B-B14F-4D97-AF65-F5344CB8AC3E}">
        <p14:creationId xmlns:p14="http://schemas.microsoft.com/office/powerpoint/2010/main" val="325435891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1"/>
            <a:ext cx="5438140" cy="3908614"/>
          </a:xfrm>
        </p:spPr>
        <p:txBody>
          <a:bodyPr/>
          <a:lstStyle/>
          <a:p>
            <a:endParaRPr lang="en-GB" sz="1800" dirty="0"/>
          </a:p>
        </p:txBody>
      </p:sp>
    </p:spTree>
    <p:extLst>
      <p:ext uri="{BB962C8B-B14F-4D97-AF65-F5344CB8AC3E}">
        <p14:creationId xmlns:p14="http://schemas.microsoft.com/office/powerpoint/2010/main" val="271728360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0"/>
            <a:ext cx="5438140" cy="5633959"/>
          </a:xfrm>
        </p:spPr>
        <p:txBody>
          <a:bodyPr/>
          <a:lstStyle/>
          <a:p>
            <a:endParaRPr lang="en-GB" sz="1800" dirty="0"/>
          </a:p>
        </p:txBody>
      </p:sp>
    </p:spTree>
    <p:extLst>
      <p:ext uri="{BB962C8B-B14F-4D97-AF65-F5344CB8AC3E}">
        <p14:creationId xmlns:p14="http://schemas.microsoft.com/office/powerpoint/2010/main" val="755275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527AA-597E-BA49-9433-D10DEB73A4C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B88CEE8-85B0-1244-A8FE-F21C9E2CEF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88DDFEF-10D7-F641-93D8-9BB71D7E8691}"/>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5" name="Footer Placeholder 4">
            <a:extLst>
              <a:ext uri="{FF2B5EF4-FFF2-40B4-BE49-F238E27FC236}">
                <a16:creationId xmlns:a16="http://schemas.microsoft.com/office/drawing/2014/main" id="{8642CC4D-24D6-1F47-BA45-F08409990E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CD9DC0-DBD7-B940-8819-0489D8B01012}"/>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2142977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970C9-C94E-554E-930D-1C8ABD2ABF9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DFE499-332B-014F-8762-22BB01E72DD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AD86FC-1E6F-FA4E-9C5D-E737F8242C18}"/>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5" name="Footer Placeholder 4">
            <a:extLst>
              <a:ext uri="{FF2B5EF4-FFF2-40B4-BE49-F238E27FC236}">
                <a16:creationId xmlns:a16="http://schemas.microsoft.com/office/drawing/2014/main" id="{E464935B-314A-8649-B0D3-175A398C25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00A50-2500-054A-B9D1-2AC9A965C9C5}"/>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1686957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6A088-ED43-AC45-93A0-8AC8DE9D654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36FCE41-4AA6-364F-A16D-3BC32D9C5E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E561BE-A6E6-A847-BCCC-E89482675703}"/>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5" name="Footer Placeholder 4">
            <a:extLst>
              <a:ext uri="{FF2B5EF4-FFF2-40B4-BE49-F238E27FC236}">
                <a16:creationId xmlns:a16="http://schemas.microsoft.com/office/drawing/2014/main" id="{CBB7E0F9-9752-2745-8833-503F52FB95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201E2-2994-364D-B003-9D4B051BA9D8}"/>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27089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F8FFE-6345-B04C-8A52-C753F8C7E63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29E8C5-B842-9443-B561-02C02FAA25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B5BBDE0-46BA-D741-92D6-B6F336CFFE1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1FA6EE-D595-F646-9389-01613DFD8106}"/>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6" name="Footer Placeholder 5">
            <a:extLst>
              <a:ext uri="{FF2B5EF4-FFF2-40B4-BE49-F238E27FC236}">
                <a16:creationId xmlns:a16="http://schemas.microsoft.com/office/drawing/2014/main" id="{DFF386E8-3B27-C046-A6C3-0654EE88FE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D5DFB3-BBB4-DE48-A557-345939DE37C6}"/>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1989421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032F2-FC43-E64E-90C6-3CCCBA25E44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20432E-DE83-4F47-8B3A-87DD7BA03B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255A574-4182-BE48-935F-D91C4DC1FB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F080A88-CB6F-E848-92CD-C655A22B2E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BC2CDE-851D-E74E-A4EB-EAD2756D920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913834-7282-744C-81F9-F280345A7644}"/>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8" name="Footer Placeholder 7">
            <a:extLst>
              <a:ext uri="{FF2B5EF4-FFF2-40B4-BE49-F238E27FC236}">
                <a16:creationId xmlns:a16="http://schemas.microsoft.com/office/drawing/2014/main" id="{C54FB96B-0818-4947-80F8-39FF7A1563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8CAAA5-7AE7-7147-941A-F43C81046B0D}"/>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3791390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47B4-D965-FA40-B80C-4E7567C82E5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628F90A-4A54-644B-AEF5-7F6304317651}"/>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4" name="Footer Placeholder 3">
            <a:extLst>
              <a:ext uri="{FF2B5EF4-FFF2-40B4-BE49-F238E27FC236}">
                <a16:creationId xmlns:a16="http://schemas.microsoft.com/office/drawing/2014/main" id="{1A088E75-BB23-0743-B943-1203ADE9D65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1EB688-E4C3-284B-9569-4BBBDCA77CD7}"/>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1318524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23CC35-A187-2848-8874-D5438E94E88B}"/>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3" name="Footer Placeholder 2">
            <a:extLst>
              <a:ext uri="{FF2B5EF4-FFF2-40B4-BE49-F238E27FC236}">
                <a16:creationId xmlns:a16="http://schemas.microsoft.com/office/drawing/2014/main" id="{AD022A58-B307-3546-B21B-8DAE869A07E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356235-D556-584F-A418-B986A6686213}"/>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4202404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9D871-050F-0B4A-9CB5-9180E77A2E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692090B-11DA-524B-AC7B-742328F879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7308A75-5E8B-6E4E-B264-53C27A7BF5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B88B41-CB7D-FB4E-8661-F5A7CCE18A7D}"/>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6" name="Footer Placeholder 5">
            <a:extLst>
              <a:ext uri="{FF2B5EF4-FFF2-40B4-BE49-F238E27FC236}">
                <a16:creationId xmlns:a16="http://schemas.microsoft.com/office/drawing/2014/main" id="{3C77E538-4CCA-CF47-9528-B07CF4F4A6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3F4625-201B-214D-894A-3C29624FEDA9}"/>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2150289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6C5F7-9301-D644-8A8E-674E1F26F4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8D2683B-A3FA-7F47-9E3E-EE30EB8B2B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907F015-53C1-A64A-A286-8C45C37B41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870FA8-E91E-234C-BB22-F304AD5EE796}"/>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6" name="Footer Placeholder 5">
            <a:extLst>
              <a:ext uri="{FF2B5EF4-FFF2-40B4-BE49-F238E27FC236}">
                <a16:creationId xmlns:a16="http://schemas.microsoft.com/office/drawing/2014/main" id="{BE2558CE-35BB-FC4B-9E93-A2A8919BCB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AC45A8-3AD1-F94E-B9D7-E52974A792C3}"/>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3130749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A3D36-57C6-104A-A2F6-8D5DABFBB5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A69E5A-0EC4-F343-92EE-BF2EF13099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88A956-BFA8-7546-8E19-0435F23F3853}"/>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5" name="Footer Placeholder 4">
            <a:extLst>
              <a:ext uri="{FF2B5EF4-FFF2-40B4-BE49-F238E27FC236}">
                <a16:creationId xmlns:a16="http://schemas.microsoft.com/office/drawing/2014/main" id="{050AC0E5-774C-904D-B17D-A0B5BF479F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EA6F75-C024-C840-89E9-68BC4586F430}"/>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4221729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FB44F2-16C4-9041-AF33-EEA61926AA1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606D8E-3C11-9B48-9E1F-9F150AF3C20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D23A59-E097-7647-8BD1-787F1CBF6728}"/>
              </a:ext>
            </a:extLst>
          </p:cNvPr>
          <p:cNvSpPr>
            <a:spLocks noGrp="1"/>
          </p:cNvSpPr>
          <p:nvPr>
            <p:ph type="dt" sz="half" idx="10"/>
          </p:nvPr>
        </p:nvSpPr>
        <p:spPr/>
        <p:txBody>
          <a:bodyPr/>
          <a:lstStyle/>
          <a:p>
            <a:fld id="{2D32034B-BD40-A54D-B524-48BA7CED5083}" type="datetimeFigureOut">
              <a:rPr lang="en-US" smtClean="0"/>
              <a:t>2/21/22</a:t>
            </a:fld>
            <a:endParaRPr lang="en-US"/>
          </a:p>
        </p:txBody>
      </p:sp>
      <p:sp>
        <p:nvSpPr>
          <p:cNvPr id="5" name="Footer Placeholder 4">
            <a:extLst>
              <a:ext uri="{FF2B5EF4-FFF2-40B4-BE49-F238E27FC236}">
                <a16:creationId xmlns:a16="http://schemas.microsoft.com/office/drawing/2014/main" id="{2B98424D-DA76-4A41-B7A3-32F420572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DD6E9-902C-8247-835A-FDA10539F2B0}"/>
              </a:ext>
            </a:extLst>
          </p:cNvPr>
          <p:cNvSpPr>
            <a:spLocks noGrp="1"/>
          </p:cNvSpPr>
          <p:nvPr>
            <p:ph type="sldNum" sz="quarter" idx="12"/>
          </p:nvPr>
        </p:nvSpPr>
        <p:spPr/>
        <p:txBody>
          <a:bodyPr/>
          <a:lstStyle/>
          <a:p>
            <a:fld id="{EB7D3D91-8F61-B543-B120-CCD6A82B4869}" type="slidenum">
              <a:rPr lang="en-US" smtClean="0"/>
              <a:t>‹#›</a:t>
            </a:fld>
            <a:endParaRPr lang="en-US"/>
          </a:p>
        </p:txBody>
      </p:sp>
    </p:spTree>
    <p:extLst>
      <p:ext uri="{BB962C8B-B14F-4D97-AF65-F5344CB8AC3E}">
        <p14:creationId xmlns:p14="http://schemas.microsoft.com/office/powerpoint/2010/main" val="125488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548FB2-D51A-1C46-BD65-9B13E500F8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36685C4-9994-B54E-8ADA-3947501FD5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B2675C-7286-B542-8C4B-80E430D73E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32034B-BD40-A54D-B524-48BA7CED5083}" type="datetimeFigureOut">
              <a:rPr lang="en-US" smtClean="0"/>
              <a:t>2/21/22</a:t>
            </a:fld>
            <a:endParaRPr lang="en-US"/>
          </a:p>
        </p:txBody>
      </p:sp>
      <p:sp>
        <p:nvSpPr>
          <p:cNvPr id="5" name="Footer Placeholder 4">
            <a:extLst>
              <a:ext uri="{FF2B5EF4-FFF2-40B4-BE49-F238E27FC236}">
                <a16:creationId xmlns:a16="http://schemas.microsoft.com/office/drawing/2014/main" id="{20F7BF9C-5F17-2A42-80B9-64670F10EA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B4CAAD1-179F-594A-AD2E-23D0025F2E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7D3D91-8F61-B543-B120-CCD6A82B4869}" type="slidenum">
              <a:rPr lang="en-US" smtClean="0"/>
              <a:t>‹#›</a:t>
            </a:fld>
            <a:endParaRPr lang="en-US"/>
          </a:p>
        </p:txBody>
      </p:sp>
    </p:spTree>
    <p:extLst>
      <p:ext uri="{BB962C8B-B14F-4D97-AF65-F5344CB8AC3E}">
        <p14:creationId xmlns:p14="http://schemas.microsoft.com/office/powerpoint/2010/main" val="17029115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npcc.police.uk/Digital%20Forensic%20Science%20Strategy%202020.pdf"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912389/107_FSR-C-107_Digital_forensics_2.0.pdf"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app.college.police.uk/app-content/investigations/investigative-strategies/passive-data-generators/#cctv" TargetMode="External"/><Relationship Id="rId7" Type="http://schemas.openxmlformats.org/officeDocument/2006/relationships/hyperlink" Target="https://www.app.college.police.uk/app-content/investigations/investigative-strategies/passive-data-generators/#third-party-images" TargetMode="External"/><Relationship Id="rId2" Type="http://schemas.openxmlformats.org/officeDocument/2006/relationships/hyperlink" Target="https://www.app.college.police.uk/app-content/investigations/investigative-strategies/investigative-strategiesanpr/" TargetMode="External"/><Relationship Id="rId1" Type="http://schemas.openxmlformats.org/officeDocument/2006/relationships/slideLayout" Target="../slideLayouts/slideLayout2.xml"/><Relationship Id="rId6" Type="http://schemas.openxmlformats.org/officeDocument/2006/relationships/hyperlink" Target="https://www.app.college.police.uk/app-content/public-order/?s=" TargetMode="External"/><Relationship Id="rId5" Type="http://schemas.openxmlformats.org/officeDocument/2006/relationships/hyperlink" Target="https://www.app.college.police.uk/app-content/investigations/investigative-interviewing/" TargetMode="External"/><Relationship Id="rId4" Type="http://schemas.openxmlformats.org/officeDocument/2006/relationships/hyperlink" Target="https://www.app.college.police.uk/app-content/investigations/investigative-strategies/passive-data-generators/#video-identification" TargetMode="External"/><Relationship Id="rId9" Type="http://schemas.openxmlformats.org/officeDocument/2006/relationships/hyperlink" Target="https://library.college.police.uk/docs/acpo/police-use-of-digital-images-2007.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enisa.europa.eu/publications/electronic-evidence-a-basic-guide-for-first-respond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college.police.uk/docs/acpo/digital-evidence-2012.pdf"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college.police.uk/docs/college-of-policing/APP-the-extraction-of-material-from-digital-devices-2021.pdf"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cityoflondon.police.uk/SysSiteAssets/media/images/city-of-london/about-us/pipcu/pipcu-guide-to-seizure-of-exhibits.pdf" TargetMode="External"/><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34.jpeg"/></Relationships>
</file>

<file path=ppt/slides/_rels/slide22.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7.pn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38.jpeg"/></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2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53.jpeg"/><Relationship Id="rId4" Type="http://schemas.openxmlformats.org/officeDocument/2006/relationships/image" Target="../media/image52.jpe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57.jpeg"/><Relationship Id="rId5" Type="http://schemas.openxmlformats.org/officeDocument/2006/relationships/image" Target="../media/image56.png"/><Relationship Id="rId4" Type="http://schemas.openxmlformats.org/officeDocument/2006/relationships/image" Target="../media/image55.jpeg"/></Relationships>
</file>

<file path=ppt/slides/_rels/slide3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tags" Target="../tags/tag3.xml"/><Relationship Id="rId7" Type="http://schemas.openxmlformats.org/officeDocument/2006/relationships/image" Target="../media/image59.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58.png"/><Relationship Id="rId5" Type="http://schemas.openxmlformats.org/officeDocument/2006/relationships/notesSlide" Target="../notesSlides/notesSlide16.xml"/><Relationship Id="rId4"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tags" Target="../tags/tag6.xml"/><Relationship Id="rId7" Type="http://schemas.openxmlformats.org/officeDocument/2006/relationships/image" Target="../media/image67.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66.png"/><Relationship Id="rId5" Type="http://schemas.openxmlformats.org/officeDocument/2006/relationships/notesSlide" Target="../notesSlides/notesSlide22.xml"/><Relationship Id="rId4"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74.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jpeg"/></Relationships>
</file>

<file path=ppt/slides/_rels/slide46.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76.jpe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77.jpeg"/></Relationships>
</file>

<file path=ppt/slides/_rels/slide48.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81.jpeg"/></Relationships>
</file>

<file path=ppt/slides/_rels/slide5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83.png"/></Relationships>
</file>

<file path=ppt/slides/_rels/slide53.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86.jpe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87.png"/></Relationships>
</file>

<file path=ppt/slides/_rels/slide56.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94.jpeg"/><Relationship Id="rId4" Type="http://schemas.openxmlformats.org/officeDocument/2006/relationships/image" Target="../media/image93.png"/></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95.png"/></Relationships>
</file>

<file path=ppt/slides/_rels/slide63.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9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4C31B5B-0D16-594A-98E5-5C5713672F9F}"/>
              </a:ext>
            </a:extLst>
          </p:cNvPr>
          <p:cNvSpPr>
            <a:spLocks noGrp="1"/>
          </p:cNvSpPr>
          <p:nvPr>
            <p:ph type="ctrTitle"/>
          </p:nvPr>
        </p:nvSpPr>
        <p:spPr>
          <a:xfrm>
            <a:off x="8842248" y="1481328"/>
            <a:ext cx="2926080" cy="2468880"/>
          </a:xfrm>
        </p:spPr>
        <p:txBody>
          <a:bodyPr>
            <a:normAutofit/>
          </a:bodyPr>
          <a:lstStyle/>
          <a:p>
            <a:pPr algn="l"/>
            <a:r>
              <a:rPr lang="en-US" sz="4000"/>
              <a:t>Forensic Recovery </a:t>
            </a:r>
          </a:p>
        </p:txBody>
      </p:sp>
      <p:sp>
        <p:nvSpPr>
          <p:cNvPr id="3" name="Subtitle 2">
            <a:extLst>
              <a:ext uri="{FF2B5EF4-FFF2-40B4-BE49-F238E27FC236}">
                <a16:creationId xmlns:a16="http://schemas.microsoft.com/office/drawing/2014/main" id="{68AD53BA-AB48-D044-BC1F-C5B30E2D8776}"/>
              </a:ext>
            </a:extLst>
          </p:cNvPr>
          <p:cNvSpPr>
            <a:spLocks noGrp="1"/>
          </p:cNvSpPr>
          <p:nvPr>
            <p:ph type="subTitle" idx="1"/>
          </p:nvPr>
        </p:nvSpPr>
        <p:spPr>
          <a:xfrm>
            <a:off x="8842248" y="4078224"/>
            <a:ext cx="2926080" cy="1307592"/>
          </a:xfrm>
        </p:spPr>
        <p:txBody>
          <a:bodyPr>
            <a:normAutofit/>
          </a:bodyPr>
          <a:lstStyle/>
          <a:p>
            <a:pPr algn="l"/>
            <a:r>
              <a:rPr lang="en-US" sz="2000"/>
              <a:t>Workshop 5 </a:t>
            </a:r>
          </a:p>
        </p:txBody>
      </p:sp>
      <p:sp>
        <p:nvSpPr>
          <p:cNvPr id="9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Shape 9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026" name="Picture 2" descr="Drink driving limits: How long you should wait before you drive the next  morning - Mirror Online">
            <a:extLst>
              <a:ext uri="{FF2B5EF4-FFF2-40B4-BE49-F238E27FC236}">
                <a16:creationId xmlns:a16="http://schemas.microsoft.com/office/drawing/2014/main" id="{A118F855-E4C1-1047-B94F-766ECE015B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29"/>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1583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EE00-BF3B-1547-BA94-E9E8C16E8F0A}"/>
              </a:ext>
            </a:extLst>
          </p:cNvPr>
          <p:cNvSpPr>
            <a:spLocks noGrp="1"/>
          </p:cNvSpPr>
          <p:nvPr>
            <p:ph type="title"/>
          </p:nvPr>
        </p:nvSpPr>
        <p:spPr>
          <a:xfrm>
            <a:off x="588937" y="-1057349"/>
            <a:ext cx="3418659" cy="5583148"/>
          </a:xfrm>
        </p:spPr>
        <p:txBody>
          <a:bodyPr anchor="ctr">
            <a:normAutofit/>
          </a:bodyPr>
          <a:lstStyle/>
          <a:p>
            <a:r>
              <a:rPr lang="en-US" sz="5000" dirty="0">
                <a:solidFill>
                  <a:srgbClr val="FF0000"/>
                </a:solidFill>
              </a:rPr>
              <a:t>Today’s aim and learning outcomes…</a:t>
            </a:r>
            <a:r>
              <a:rPr lang="en-US" sz="5000" dirty="0" err="1">
                <a:solidFill>
                  <a:srgbClr val="FF0000"/>
                </a:solidFill>
              </a:rPr>
              <a:t>adddddddd</a:t>
            </a:r>
            <a:endParaRPr lang="en-US" sz="5000" dirty="0">
              <a:solidFill>
                <a:srgbClr val="FF0000"/>
              </a:solidFill>
            </a:endParaRPr>
          </a:p>
        </p:txBody>
      </p:sp>
      <p:graphicFrame>
        <p:nvGraphicFramePr>
          <p:cNvPr id="5" name="Content Placeholder 2">
            <a:extLst>
              <a:ext uri="{FF2B5EF4-FFF2-40B4-BE49-F238E27FC236}">
                <a16:creationId xmlns:a16="http://schemas.microsoft.com/office/drawing/2014/main" id="{E595DB8F-2C7C-4B4C-A1C0-F11EF27E602A}"/>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Thousands more untested rape kits revealed in Maryland as authorities ramp  up efforts to process evidence - Baltimore Sun">
            <a:extLst>
              <a:ext uri="{FF2B5EF4-FFF2-40B4-BE49-F238E27FC236}">
                <a16:creationId xmlns:a16="http://schemas.microsoft.com/office/drawing/2014/main" id="{C2FAB4A8-0B73-324A-8E81-FA197EDF46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5501" y="3408892"/>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037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entagon 8">
            <a:extLst>
              <a:ext uri="{FF2B5EF4-FFF2-40B4-BE49-F238E27FC236}">
                <a16:creationId xmlns:a16="http://schemas.microsoft.com/office/drawing/2014/main" id="{2802BDCF-BCE0-2745-A79F-D48564B05E3C}"/>
              </a:ext>
            </a:extLst>
          </p:cNvPr>
          <p:cNvSpPr/>
          <p:nvPr/>
        </p:nvSpPr>
        <p:spPr>
          <a:xfrm>
            <a:off x="1645921" y="633094"/>
            <a:ext cx="3910149" cy="747169"/>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93353F-27F3-1644-BC50-F7C45549808A}"/>
              </a:ext>
            </a:extLst>
          </p:cNvPr>
          <p:cNvSpPr>
            <a:spLocks noGrp="1"/>
          </p:cNvSpPr>
          <p:nvPr>
            <p:ph type="title"/>
          </p:nvPr>
        </p:nvSpPr>
        <p:spPr>
          <a:xfrm>
            <a:off x="1612719" y="365127"/>
            <a:ext cx="7886700" cy="1325563"/>
          </a:xfrm>
        </p:spPr>
        <p:txBody>
          <a:bodyPr/>
          <a:lstStyle/>
          <a:p>
            <a:r>
              <a:rPr lang="en-US" b="1" dirty="0">
                <a:solidFill>
                  <a:schemeClr val="bg1"/>
                </a:solidFill>
              </a:rPr>
              <a:t>Digital Forensics </a:t>
            </a:r>
          </a:p>
        </p:txBody>
      </p:sp>
      <p:sp>
        <p:nvSpPr>
          <p:cNvPr id="3" name="Content Placeholder 2">
            <a:extLst>
              <a:ext uri="{FF2B5EF4-FFF2-40B4-BE49-F238E27FC236}">
                <a16:creationId xmlns:a16="http://schemas.microsoft.com/office/drawing/2014/main" id="{042B4CEA-5B53-BD44-B898-DBDFDFD2543D}"/>
              </a:ext>
            </a:extLst>
          </p:cNvPr>
          <p:cNvSpPr>
            <a:spLocks noGrp="1"/>
          </p:cNvSpPr>
          <p:nvPr>
            <p:ph idx="1"/>
          </p:nvPr>
        </p:nvSpPr>
        <p:spPr>
          <a:xfrm>
            <a:off x="1645920" y="1825625"/>
            <a:ext cx="4450080" cy="4351338"/>
          </a:xfrm>
        </p:spPr>
        <p:txBody>
          <a:bodyPr>
            <a:normAutofit fontScale="92500" lnSpcReduction="20000"/>
          </a:bodyPr>
          <a:lstStyle/>
          <a:p>
            <a:pPr marL="0" indent="0">
              <a:buNone/>
            </a:pPr>
            <a:r>
              <a:rPr lang="en-GB" dirty="0"/>
              <a:t>The NPCC Digital Forensics Portfolio Board has defined digital forensics as:</a:t>
            </a:r>
          </a:p>
          <a:p>
            <a:pPr marL="0" indent="0">
              <a:buNone/>
            </a:pPr>
            <a:endParaRPr lang="en-GB" dirty="0"/>
          </a:p>
          <a:p>
            <a:pPr marL="0" indent="0" algn="ctr">
              <a:buNone/>
            </a:pPr>
            <a:r>
              <a:rPr lang="en-GB" dirty="0"/>
              <a:t>‘The application of science to the identification, collection, examination and analysis of electronic data whilst preserving the integrity of the information and maintaining the chain of custody of that data’.</a:t>
            </a:r>
            <a:br>
              <a:rPr lang="en-GB" dirty="0"/>
            </a:br>
            <a:endParaRPr lang="en-US" dirty="0"/>
          </a:p>
        </p:txBody>
      </p:sp>
      <p:pic>
        <p:nvPicPr>
          <p:cNvPr id="7" name="Picture 6" descr="Graphical user interface, application&#10;&#10;Description automatically generated">
            <a:extLst>
              <a:ext uri="{FF2B5EF4-FFF2-40B4-BE49-F238E27FC236}">
                <a16:creationId xmlns:a16="http://schemas.microsoft.com/office/drawing/2014/main" id="{13B1A45A-FFD7-7244-BC03-8D514E9909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41948">
            <a:off x="6541407" y="1303020"/>
            <a:ext cx="3289300" cy="4495800"/>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6F232224-48AC-4343-A297-F5F3FD1F9B2C}"/>
              </a:ext>
            </a:extLst>
          </p:cNvPr>
          <p:cNvSpPr txBox="1"/>
          <p:nvPr/>
        </p:nvSpPr>
        <p:spPr>
          <a:xfrm>
            <a:off x="5695407" y="6176963"/>
            <a:ext cx="1628503" cy="369332"/>
          </a:xfrm>
          <a:prstGeom prst="rect">
            <a:avLst/>
          </a:prstGeom>
          <a:noFill/>
        </p:spPr>
        <p:txBody>
          <a:bodyPr wrap="square" rtlCol="0">
            <a:spAutoFit/>
          </a:bodyPr>
          <a:lstStyle/>
          <a:p>
            <a:r>
              <a:rPr lang="en-US" dirty="0"/>
              <a:t>Click </a:t>
            </a:r>
            <a:r>
              <a:rPr lang="en-US" b="1" u="sng" dirty="0">
                <a:hlinkClick r:id="rId3"/>
              </a:rPr>
              <a:t>here</a:t>
            </a:r>
            <a:endParaRPr lang="en-US" b="1" u="sng" dirty="0"/>
          </a:p>
        </p:txBody>
      </p:sp>
      <p:pic>
        <p:nvPicPr>
          <p:cNvPr id="4098" name="Picture 2" descr="The National Police Chiefs Council (NPCC)">
            <a:extLst>
              <a:ext uri="{FF2B5EF4-FFF2-40B4-BE49-F238E27FC236}">
                <a16:creationId xmlns:a16="http://schemas.microsoft.com/office/drawing/2014/main" id="{9A06EFB2-270C-084B-9847-CC2CCE657E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56069" y="365126"/>
            <a:ext cx="3644900" cy="88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813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76C6EE-98DE-BD47-BD0D-2ADD8A0564D2}"/>
              </a:ext>
            </a:extLst>
          </p:cNvPr>
          <p:cNvSpPr>
            <a:spLocks noGrp="1"/>
          </p:cNvSpPr>
          <p:nvPr>
            <p:ph idx="1"/>
          </p:nvPr>
        </p:nvSpPr>
        <p:spPr>
          <a:xfrm>
            <a:off x="1785258" y="1825625"/>
            <a:ext cx="4711337" cy="4351338"/>
          </a:xfrm>
        </p:spPr>
        <p:txBody>
          <a:bodyPr>
            <a:normAutofit fontScale="70000" lnSpcReduction="20000"/>
          </a:bodyPr>
          <a:lstStyle/>
          <a:p>
            <a:pPr marL="0" indent="0">
              <a:buNone/>
            </a:pPr>
            <a:r>
              <a:rPr lang="en-GB" dirty="0"/>
              <a:t>The Forensic Science Regulator defines it as:</a:t>
            </a:r>
          </a:p>
          <a:p>
            <a:pPr marL="0" indent="0">
              <a:buNone/>
            </a:pPr>
            <a:endParaRPr lang="en-GB" dirty="0"/>
          </a:p>
          <a:p>
            <a:pPr marL="0" indent="0">
              <a:buNone/>
            </a:pPr>
            <a:endParaRPr lang="en-GB" dirty="0"/>
          </a:p>
          <a:p>
            <a:pPr marL="0" indent="0" algn="ctr">
              <a:buNone/>
            </a:pPr>
            <a:r>
              <a:rPr lang="en-GB" dirty="0"/>
              <a:t>‘Digital forensics is the process by which information is extracted from data storage media (</a:t>
            </a:r>
            <a:r>
              <a:rPr lang="en-GB" dirty="0" err="1"/>
              <a:t>eg</a:t>
            </a:r>
            <a:r>
              <a:rPr lang="en-GB" dirty="0"/>
              <a:t>, devices, remote storage and systems associated with computing, imaging, image comparison, video processing and enhancement [including CCTV], audio analysis, satellite navigation, communications), rendered into a useable form, processed and interpreted for the purpose of obtaining intelligence for use in investigations, or evidence for use in criminal proceedings’.</a:t>
            </a:r>
          </a:p>
          <a:p>
            <a:pPr marL="0" indent="0">
              <a:buNone/>
            </a:pPr>
            <a:endParaRPr lang="en-GB" dirty="0"/>
          </a:p>
          <a:p>
            <a:endParaRPr lang="en-US" dirty="0"/>
          </a:p>
        </p:txBody>
      </p:sp>
      <p:pic>
        <p:nvPicPr>
          <p:cNvPr id="5122" name="Picture 2" descr="Forensic Science Regulator Newsletter">
            <a:extLst>
              <a:ext uri="{FF2B5EF4-FFF2-40B4-BE49-F238E27FC236}">
                <a16:creationId xmlns:a16="http://schemas.microsoft.com/office/drawing/2014/main" id="{1E642118-BF5D-B144-AD9E-75BA63B097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1111" y="365126"/>
            <a:ext cx="7086600" cy="1143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medium confidence">
            <a:extLst>
              <a:ext uri="{FF2B5EF4-FFF2-40B4-BE49-F238E27FC236}">
                <a16:creationId xmlns:a16="http://schemas.microsoft.com/office/drawing/2014/main" id="{B59F8B90-E619-7741-9111-838720E66A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14641">
            <a:off x="7331435" y="1949143"/>
            <a:ext cx="2248357" cy="3233462"/>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347BFFA1-066A-0341-B7FF-39F25525F7E6}"/>
              </a:ext>
            </a:extLst>
          </p:cNvPr>
          <p:cNvSpPr txBox="1"/>
          <p:nvPr/>
        </p:nvSpPr>
        <p:spPr>
          <a:xfrm>
            <a:off x="8569234" y="5477691"/>
            <a:ext cx="1698172" cy="369332"/>
          </a:xfrm>
          <a:prstGeom prst="rect">
            <a:avLst/>
          </a:prstGeom>
          <a:noFill/>
        </p:spPr>
        <p:txBody>
          <a:bodyPr wrap="square" rtlCol="0">
            <a:spAutoFit/>
          </a:bodyPr>
          <a:lstStyle/>
          <a:p>
            <a:r>
              <a:rPr lang="en-US" dirty="0"/>
              <a:t>Click </a:t>
            </a:r>
            <a:r>
              <a:rPr lang="en-US" dirty="0">
                <a:hlinkClick r:id="rId4"/>
              </a:rPr>
              <a:t>here</a:t>
            </a:r>
            <a:endParaRPr lang="en-US" dirty="0"/>
          </a:p>
        </p:txBody>
      </p:sp>
    </p:spTree>
    <p:extLst>
      <p:ext uri="{BB962C8B-B14F-4D97-AF65-F5344CB8AC3E}">
        <p14:creationId xmlns:p14="http://schemas.microsoft.com/office/powerpoint/2010/main" val="1656934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Digital evidence">
            <a:extLst>
              <a:ext uri="{FF2B5EF4-FFF2-40B4-BE49-F238E27FC236}">
                <a16:creationId xmlns:a16="http://schemas.microsoft.com/office/drawing/2014/main" id="{6CD8685D-82B9-5349-8B8F-4BA809E0CF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89647" y="740419"/>
            <a:ext cx="8769923" cy="480153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7172" name="Picture 4" descr="United Nations">
            <a:extLst>
              <a:ext uri="{FF2B5EF4-FFF2-40B4-BE49-F238E27FC236}">
                <a16:creationId xmlns:a16="http://schemas.microsoft.com/office/drawing/2014/main" id="{7631DB3D-82B5-994F-9C0F-2C7F0ED9AA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7097" y="67255"/>
            <a:ext cx="1409463" cy="161081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B9087CF-D9C4-974E-A6E9-73C4FC63F26B}"/>
              </a:ext>
            </a:extLst>
          </p:cNvPr>
          <p:cNvSpPr txBox="1"/>
          <p:nvPr/>
        </p:nvSpPr>
        <p:spPr>
          <a:xfrm>
            <a:off x="1737558" y="5628214"/>
            <a:ext cx="4358442" cy="369332"/>
          </a:xfrm>
          <a:prstGeom prst="rect">
            <a:avLst/>
          </a:prstGeom>
          <a:noFill/>
        </p:spPr>
        <p:txBody>
          <a:bodyPr wrap="square" rtlCol="0">
            <a:spAutoFit/>
          </a:bodyPr>
          <a:lstStyle/>
          <a:p>
            <a:r>
              <a:rPr lang="en-US" dirty="0"/>
              <a:t>Image taken from: United Nations 2022  </a:t>
            </a:r>
          </a:p>
        </p:txBody>
      </p:sp>
    </p:spTree>
    <p:extLst>
      <p:ext uri="{BB962C8B-B14F-4D97-AF65-F5344CB8AC3E}">
        <p14:creationId xmlns:p14="http://schemas.microsoft.com/office/powerpoint/2010/main" val="2087525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B4E34-B9B1-C148-9CB0-C875E73086C4}"/>
              </a:ext>
            </a:extLst>
          </p:cNvPr>
          <p:cNvSpPr>
            <a:spLocks noGrp="1"/>
          </p:cNvSpPr>
          <p:nvPr>
            <p:ph type="title"/>
          </p:nvPr>
        </p:nvSpPr>
        <p:spPr>
          <a:xfrm>
            <a:off x="762001" y="803325"/>
            <a:ext cx="5314536" cy="1325563"/>
          </a:xfrm>
        </p:spPr>
        <p:txBody>
          <a:bodyPr>
            <a:normAutofit/>
          </a:bodyPr>
          <a:lstStyle/>
          <a:p>
            <a:r>
              <a:rPr lang="en-GB"/>
              <a:t>Forensic Considerations </a:t>
            </a:r>
          </a:p>
        </p:txBody>
      </p:sp>
      <p:sp>
        <p:nvSpPr>
          <p:cNvPr id="3" name="Content Placeholder 2">
            <a:extLst>
              <a:ext uri="{FF2B5EF4-FFF2-40B4-BE49-F238E27FC236}">
                <a16:creationId xmlns:a16="http://schemas.microsoft.com/office/drawing/2014/main" id="{EB6D2D19-83C4-9346-8D20-FADCEDCDD725}"/>
              </a:ext>
            </a:extLst>
          </p:cNvPr>
          <p:cNvSpPr>
            <a:spLocks noGrp="1"/>
          </p:cNvSpPr>
          <p:nvPr>
            <p:ph idx="1"/>
          </p:nvPr>
        </p:nvSpPr>
        <p:spPr>
          <a:xfrm>
            <a:off x="762000" y="2279018"/>
            <a:ext cx="5314543" cy="3375920"/>
          </a:xfrm>
        </p:spPr>
        <p:txBody>
          <a:bodyPr anchor="t">
            <a:normAutofit/>
          </a:bodyPr>
          <a:lstStyle/>
          <a:p>
            <a:r>
              <a:rPr lang="en-GB" sz="1100">
                <a:latin typeface="Arial" panose="020B0604020202020204" pitchFamily="34" charset="0"/>
                <a:cs typeface="Arial" panose="020B0604020202020204" pitchFamily="34" charset="0"/>
              </a:rPr>
              <a:t>Crime scenes involving digital devices can be examined on a forensic level.</a:t>
            </a:r>
          </a:p>
          <a:p>
            <a:r>
              <a:rPr lang="en-GB" sz="1100">
                <a:latin typeface="Arial" panose="020B0604020202020204" pitchFamily="34" charset="0"/>
                <a:cs typeface="Arial" panose="020B0604020202020204" pitchFamily="34" charset="0"/>
              </a:rPr>
              <a:t>DMI will know what </a:t>
            </a:r>
            <a:r>
              <a:rPr lang="en-GB" sz="1100" i="1">
                <a:latin typeface="Arial" panose="020B0604020202020204" pitchFamily="34" charset="0"/>
                <a:cs typeface="Arial" panose="020B0604020202020204" pitchFamily="34" charset="0"/>
              </a:rPr>
              <a:t>is</a:t>
            </a:r>
            <a:r>
              <a:rPr lang="en-GB" sz="1100">
                <a:latin typeface="Arial" panose="020B0604020202020204" pitchFamily="34" charset="0"/>
                <a:cs typeface="Arial" panose="020B0604020202020204" pitchFamily="34" charset="0"/>
              </a:rPr>
              <a:t> and </a:t>
            </a:r>
            <a:r>
              <a:rPr lang="en-GB" sz="1100" i="1">
                <a:latin typeface="Arial" panose="020B0604020202020204" pitchFamily="34" charset="0"/>
                <a:cs typeface="Arial" panose="020B0604020202020204" pitchFamily="34" charset="0"/>
              </a:rPr>
              <a:t>is not </a:t>
            </a:r>
            <a:r>
              <a:rPr lang="en-GB" sz="1100">
                <a:latin typeface="Arial" panose="020B0604020202020204" pitchFamily="34" charset="0"/>
                <a:cs typeface="Arial" panose="020B0604020202020204" pitchFamily="34" charset="0"/>
              </a:rPr>
              <a:t>possible to examine and will have a strategy to follow (proportionality of the examination / objective settings and record keeping.</a:t>
            </a:r>
          </a:p>
          <a:p>
            <a:r>
              <a:rPr lang="en-GB" sz="1100">
                <a:latin typeface="Arial" panose="020B0604020202020204" pitchFamily="34" charset="0"/>
                <a:cs typeface="Arial" panose="020B0604020202020204" pitchFamily="34" charset="0"/>
              </a:rPr>
              <a:t>PACE 1984 - sets out the basics of search and seizure. </a:t>
            </a:r>
          </a:p>
          <a:p>
            <a:r>
              <a:rPr lang="en-GB" sz="1100">
                <a:latin typeface="Arial" panose="020B0604020202020204" pitchFamily="34" charset="0"/>
                <a:cs typeface="Arial" panose="020B0604020202020204" pitchFamily="34" charset="0"/>
              </a:rPr>
              <a:t>Criminal Justice Act 2001 -  allows to seize evidence (material) which cannot be separated from the material seized under PACE.</a:t>
            </a: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Some subsequent acts which cover search and seizure:</a:t>
            </a: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Criminal Procedure and Investigations Act 1996 - sets out a code of practice in which police should record, retain, review and reveal to the prosecutor (material obtained in a criminal investigation relevant to the investigation)</a:t>
            </a:r>
          </a:p>
          <a:p>
            <a:r>
              <a:rPr lang="en-GB" sz="1100">
                <a:latin typeface="Arial" panose="020B0604020202020204" pitchFamily="34" charset="0"/>
                <a:cs typeface="Arial" panose="020B0604020202020204" pitchFamily="34" charset="0"/>
              </a:rPr>
              <a:t>Investigatory Powers Act 2016 - covers various aspects of telecommunication, which can be classed as ‘stored </a:t>
            </a:r>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386" name="Picture 2" descr="The Evolution of Digital Forensics">
            <a:extLst>
              <a:ext uri="{FF2B5EF4-FFF2-40B4-BE49-F238E27FC236}">
                <a16:creationId xmlns:a16="http://schemas.microsoft.com/office/drawing/2014/main" id="{76420585-326B-1740-9296-7328FF43D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01" r="17961"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593735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FD09D-4924-5144-8935-46071EC23BFD}"/>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a:t>Digital Evidence </a:t>
            </a:r>
          </a:p>
        </p:txBody>
      </p:sp>
      <p:sp>
        <p:nvSpPr>
          <p:cNvPr id="4" name="TextBox 3">
            <a:extLst>
              <a:ext uri="{FF2B5EF4-FFF2-40B4-BE49-F238E27FC236}">
                <a16:creationId xmlns:a16="http://schemas.microsoft.com/office/drawing/2014/main" id="{5B69224D-DB3D-AD40-8200-CEBFA97F845A}"/>
              </a:ext>
            </a:extLst>
          </p:cNvPr>
          <p:cNvSpPr txBox="1"/>
          <p:nvPr/>
        </p:nvSpPr>
        <p:spPr>
          <a:xfrm>
            <a:off x="7806040" y="6125080"/>
            <a:ext cx="2931630" cy="369332"/>
          </a:xfrm>
          <a:prstGeom prst="rect">
            <a:avLst/>
          </a:prstGeom>
          <a:noFill/>
        </p:spPr>
        <p:txBody>
          <a:bodyPr wrap="square" rtlCol="0">
            <a:spAutoFit/>
          </a:bodyPr>
          <a:lstStyle/>
          <a:p>
            <a:pPr>
              <a:spcAft>
                <a:spcPts val="600"/>
              </a:spcAft>
            </a:pPr>
            <a:r>
              <a:rPr lang="en-US" dirty="0"/>
              <a:t>(College of Policing, 2022) </a:t>
            </a:r>
            <a:endParaRPr lang="en-US"/>
          </a:p>
        </p:txBody>
      </p:sp>
      <p:sp>
        <p:nvSpPr>
          <p:cNvPr id="12"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23FC4DFC-4B13-4498-A203-86C0563B056F}"/>
              </a:ext>
            </a:extLst>
          </p:cNvPr>
          <p:cNvPicPr>
            <a:picLocks noChangeAspect="1"/>
          </p:cNvPicPr>
          <p:nvPr/>
        </p:nvPicPr>
        <p:blipFill rotWithShape="1">
          <a:blip r:embed="rId2"/>
          <a:srcRect r="27827"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6" name="Content Placeholder 2">
            <a:extLst>
              <a:ext uri="{FF2B5EF4-FFF2-40B4-BE49-F238E27FC236}">
                <a16:creationId xmlns:a16="http://schemas.microsoft.com/office/drawing/2014/main" id="{88C612E4-9636-49BE-9211-D1324DA64A59}"/>
              </a:ext>
            </a:extLst>
          </p:cNvPr>
          <p:cNvGraphicFramePr>
            <a:graphicFrameLocks noGrp="1"/>
          </p:cNvGraphicFramePr>
          <p:nvPr>
            <p:ph idx="1"/>
            <p:extLst>
              <p:ext uri="{D42A27DB-BD31-4B8C-83A1-F6EECF244321}">
                <p14:modId xmlns:p14="http://schemas.microsoft.com/office/powerpoint/2010/main" val="1569559490"/>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Where to Find Digital Evidence in a Fraud Investigation | i-Sight">
            <a:extLst>
              <a:ext uri="{FF2B5EF4-FFF2-40B4-BE49-F238E27FC236}">
                <a16:creationId xmlns:a16="http://schemas.microsoft.com/office/drawing/2014/main" id="{1D16C3F9-4F02-C04E-A0D1-DEB314AE930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96900" y="2827468"/>
            <a:ext cx="4748339" cy="3159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94517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C88DD7-A2BA-AD47-8271-72AA96E4CD9D}"/>
              </a:ext>
            </a:extLst>
          </p:cNvPr>
          <p:cNvSpPr>
            <a:spLocks noGrp="1"/>
          </p:cNvSpPr>
          <p:nvPr>
            <p:ph type="title"/>
          </p:nvPr>
        </p:nvSpPr>
        <p:spPr>
          <a:xfrm>
            <a:off x="728663" y="1422400"/>
            <a:ext cx="4505552" cy="2387600"/>
          </a:xfrm>
        </p:spPr>
        <p:txBody>
          <a:bodyPr vert="horz" lIns="91440" tIns="45720" rIns="91440" bIns="45720" rtlCol="0" anchor="b">
            <a:normAutofit/>
          </a:bodyPr>
          <a:lstStyle/>
          <a:p>
            <a:r>
              <a:rPr lang="en-US" sz="5000">
                <a:solidFill>
                  <a:schemeClr val="bg1"/>
                </a:solidFill>
              </a:rPr>
              <a:t>Discuss: </a:t>
            </a:r>
            <a:br>
              <a:rPr lang="en-US" sz="5000">
                <a:solidFill>
                  <a:schemeClr val="bg1"/>
                </a:solidFill>
              </a:rPr>
            </a:br>
            <a:r>
              <a:rPr lang="en-US" sz="5000">
                <a:solidFill>
                  <a:schemeClr val="bg1"/>
                </a:solidFill>
              </a:rPr>
              <a:t>Types of digital evidence?</a:t>
            </a:r>
          </a:p>
        </p:txBody>
      </p:sp>
      <p:sp>
        <p:nvSpPr>
          <p:cNvPr id="73" name="Freeform: Shape 72">
            <a:extLst>
              <a:ext uri="{FF2B5EF4-FFF2-40B4-BE49-F238E27FC236}">
                <a16:creationId xmlns:a16="http://schemas.microsoft.com/office/drawing/2014/main" id="{0277405F-0B4F-4418-B773-1B3881412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0421" y="226893"/>
            <a:ext cx="5968658" cy="6085007"/>
          </a:xfrm>
          <a:custGeom>
            <a:avLst/>
            <a:gdLst>
              <a:gd name="connsiteX0" fmla="*/ 0 w 5968658"/>
              <a:gd name="connsiteY0" fmla="*/ 0 h 6085007"/>
              <a:gd name="connsiteX1" fmla="*/ 3557919 w 5968658"/>
              <a:gd name="connsiteY1" fmla="*/ 0 h 6085007"/>
              <a:gd name="connsiteX2" fmla="*/ 3557919 w 5968658"/>
              <a:gd name="connsiteY2" fmla="*/ 2195749 h 6085007"/>
              <a:gd name="connsiteX3" fmla="*/ 5968658 w 5968658"/>
              <a:gd name="connsiteY3" fmla="*/ 2195749 h 6085007"/>
              <a:gd name="connsiteX4" fmla="*/ 5968658 w 5968658"/>
              <a:gd name="connsiteY4" fmla="*/ 6085007 h 6085007"/>
              <a:gd name="connsiteX5" fmla="*/ 2058230 w 5968658"/>
              <a:gd name="connsiteY5" fmla="*/ 6085007 h 6085007"/>
              <a:gd name="connsiteX6" fmla="*/ 2058230 w 5968658"/>
              <a:gd name="connsiteY6" fmla="*/ 3538657 h 6085007"/>
              <a:gd name="connsiteX7" fmla="*/ 0 w 5968658"/>
              <a:gd name="connsiteY7" fmla="*/ 3538657 h 6085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8658" h="6085007">
                <a:moveTo>
                  <a:pt x="0" y="0"/>
                </a:moveTo>
                <a:lnTo>
                  <a:pt x="3557919" y="0"/>
                </a:lnTo>
                <a:lnTo>
                  <a:pt x="3557919" y="2195749"/>
                </a:lnTo>
                <a:lnTo>
                  <a:pt x="5968658" y="2195749"/>
                </a:lnTo>
                <a:lnTo>
                  <a:pt x="5968658" y="6085007"/>
                </a:lnTo>
                <a:lnTo>
                  <a:pt x="2058230" y="6085007"/>
                </a:lnTo>
                <a:lnTo>
                  <a:pt x="2058230" y="3538657"/>
                </a:lnTo>
                <a:lnTo>
                  <a:pt x="0" y="3538657"/>
                </a:lnTo>
                <a:close/>
              </a:path>
            </a:pathLst>
          </a:custGeom>
          <a:solidFill>
            <a:schemeClr val="tx1">
              <a:lumMod val="95000"/>
              <a:lumOff val="5000"/>
            </a:schemeClr>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Head with Gears">
            <a:extLst>
              <a:ext uri="{FF2B5EF4-FFF2-40B4-BE49-F238E27FC236}">
                <a16:creationId xmlns:a16="http://schemas.microsoft.com/office/drawing/2014/main" id="{63960351-2938-4B1A-BA51-9422D1C772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39805" y="2663211"/>
            <a:ext cx="3408121" cy="3408121"/>
          </a:xfrm>
          <a:prstGeom prst="rect">
            <a:avLst/>
          </a:prstGeom>
        </p:spPr>
      </p:pic>
      <p:pic>
        <p:nvPicPr>
          <p:cNvPr id="3074" name="Picture 2" descr="Pronto Digital Policing - Motorola Solutions - Europe, Middle East and  Africa">
            <a:extLst>
              <a:ext uri="{FF2B5EF4-FFF2-40B4-BE49-F238E27FC236}">
                <a16:creationId xmlns:a16="http://schemas.microsoft.com/office/drawing/2014/main" id="{7439576D-322A-0A41-9315-3E125BD72CB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809832" y="496673"/>
            <a:ext cx="2999096" cy="2999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257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Pentagon 11">
            <a:extLst>
              <a:ext uri="{FF2B5EF4-FFF2-40B4-BE49-F238E27FC236}">
                <a16:creationId xmlns:a16="http://schemas.microsoft.com/office/drawing/2014/main" id="{FB8498B1-4871-DB4A-BA14-4A0F455E8B67}"/>
              </a:ext>
            </a:extLst>
          </p:cNvPr>
          <p:cNvSpPr/>
          <p:nvPr/>
        </p:nvSpPr>
        <p:spPr>
          <a:xfrm>
            <a:off x="1524000" y="322217"/>
            <a:ext cx="6235336" cy="73152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7CF33-C560-724B-80FB-563F9E2E002F}"/>
              </a:ext>
            </a:extLst>
          </p:cNvPr>
          <p:cNvSpPr>
            <a:spLocks noGrp="1"/>
          </p:cNvSpPr>
          <p:nvPr>
            <p:ph type="title"/>
          </p:nvPr>
        </p:nvSpPr>
        <p:spPr>
          <a:xfrm>
            <a:off x="1524000" y="35797"/>
            <a:ext cx="7886700" cy="1325563"/>
          </a:xfrm>
        </p:spPr>
        <p:txBody>
          <a:bodyPr/>
          <a:lstStyle/>
          <a:p>
            <a:r>
              <a:rPr lang="en-US" dirty="0">
                <a:solidFill>
                  <a:schemeClr val="bg1"/>
                </a:solidFill>
              </a:rPr>
              <a:t>Discuss: Types of Digital Images  </a:t>
            </a:r>
          </a:p>
        </p:txBody>
      </p:sp>
      <p:sp>
        <p:nvSpPr>
          <p:cNvPr id="5" name="TextBox 4">
            <a:extLst>
              <a:ext uri="{FF2B5EF4-FFF2-40B4-BE49-F238E27FC236}">
                <a16:creationId xmlns:a16="http://schemas.microsoft.com/office/drawing/2014/main" id="{30593AF9-F537-6649-9881-D36BF496FDA4}"/>
              </a:ext>
            </a:extLst>
          </p:cNvPr>
          <p:cNvSpPr txBox="1"/>
          <p:nvPr/>
        </p:nvSpPr>
        <p:spPr>
          <a:xfrm>
            <a:off x="1824445" y="1151270"/>
            <a:ext cx="7886700" cy="1477328"/>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333333"/>
                </a:solidFill>
                <a:latin typeface="Arial" panose="020B0604020202020204" pitchFamily="34" charset="0"/>
              </a:rPr>
              <a:t>Any image (moving or still) captured digitally and stored electronically.</a:t>
            </a:r>
          </a:p>
          <a:p>
            <a:pPr marL="285750" indent="-285750">
              <a:buFont typeface="Arial" panose="020B0604020202020204" pitchFamily="34" charset="0"/>
              <a:buChar char="•"/>
            </a:pPr>
            <a:r>
              <a:rPr lang="en-GB" dirty="0">
                <a:solidFill>
                  <a:srgbClr val="333333"/>
                </a:solidFill>
                <a:latin typeface="Arial" panose="020B0604020202020204" pitchFamily="34" charset="0"/>
              </a:rPr>
              <a:t>Used by the police service for evidence collection. </a:t>
            </a:r>
          </a:p>
          <a:p>
            <a:pPr algn="l"/>
            <a:endParaRPr lang="en-GB" u="sng" dirty="0">
              <a:latin typeface="Arial" panose="020B0604020202020204" pitchFamily="34" charset="0"/>
              <a:hlinkClick r:id="rId2" tooltip="ANPR">
                <a:extLst>
                  <a:ext uri="{A12FA001-AC4F-418D-AE19-62706E023703}">
                    <ahyp:hlinkClr xmlns:ahyp="http://schemas.microsoft.com/office/drawing/2018/hyperlinkcolor" val="tx"/>
                  </a:ext>
                </a:extLst>
              </a:hlinkClick>
            </a:endParaRPr>
          </a:p>
          <a:p>
            <a:pPr algn="l"/>
            <a:r>
              <a:rPr lang="en-GB" dirty="0">
                <a:latin typeface="Arial" panose="020B0604020202020204" pitchFamily="34" charset="0"/>
                <a:hlinkClick r:id="rId2" tooltip="ANPR">
                  <a:extLst>
                    <a:ext uri="{A12FA001-AC4F-418D-AE19-62706E023703}">
                      <ahyp:hlinkClr xmlns:ahyp="http://schemas.microsoft.com/office/drawing/2018/hyperlinkcolor" val="tx"/>
                    </a:ext>
                  </a:extLst>
                </a:hlinkClick>
              </a:rPr>
              <a:t>Examples: </a:t>
            </a:r>
          </a:p>
          <a:p>
            <a:pPr algn="l"/>
            <a:endParaRPr lang="en-GB" u="sng" dirty="0">
              <a:latin typeface="Arial" panose="020B0604020202020204" pitchFamily="34" charset="0"/>
              <a:hlinkClick r:id="rId2" tooltip="ANPR">
                <a:extLst>
                  <a:ext uri="{A12FA001-AC4F-418D-AE19-62706E023703}">
                    <ahyp:hlinkClr xmlns:ahyp="http://schemas.microsoft.com/office/drawing/2018/hyperlinkcolor" val="tx"/>
                  </a:ext>
                </a:extLst>
              </a:hlinkClick>
            </a:endParaRPr>
          </a:p>
        </p:txBody>
      </p:sp>
      <p:sp>
        <p:nvSpPr>
          <p:cNvPr id="9" name="TextBox 8">
            <a:extLst>
              <a:ext uri="{FF2B5EF4-FFF2-40B4-BE49-F238E27FC236}">
                <a16:creationId xmlns:a16="http://schemas.microsoft.com/office/drawing/2014/main" id="{8E8FBB92-9063-8947-A783-BAEA9071CF79}"/>
              </a:ext>
            </a:extLst>
          </p:cNvPr>
          <p:cNvSpPr txBox="1"/>
          <p:nvPr/>
        </p:nvSpPr>
        <p:spPr>
          <a:xfrm>
            <a:off x="1824446" y="2558554"/>
            <a:ext cx="5934891" cy="3693319"/>
          </a:xfrm>
          <a:prstGeom prst="rect">
            <a:avLst/>
          </a:prstGeom>
          <a:noFill/>
        </p:spPr>
        <p:txBody>
          <a:bodyPr wrap="square">
            <a:spAutoFit/>
          </a:bodyPr>
          <a:lstStyle/>
          <a:p>
            <a:pPr algn="l">
              <a:buFont typeface="Arial" panose="020B0604020202020204" pitchFamily="34" charset="0"/>
              <a:buChar char="•"/>
            </a:pPr>
            <a:r>
              <a:rPr lang="en-GB" u="sng" dirty="0">
                <a:latin typeface="Arial" panose="020B0604020202020204" pitchFamily="34" charset="0"/>
                <a:hlinkClick r:id="" action="ppaction://noaction">
                  <a:extLst>
                    <a:ext uri="{A12FA001-AC4F-418D-AE19-62706E023703}">
                      <ahyp:hlinkClr xmlns:ahyp="http://schemas.microsoft.com/office/drawing/2018/hyperlinkcolor" val="tx"/>
                    </a:ext>
                  </a:extLst>
                </a:hlinkClick>
              </a:rPr>
              <a:t>ANPR</a:t>
            </a:r>
          </a:p>
          <a:p>
            <a:pPr algn="l">
              <a:buFont typeface="Arial" panose="020B0604020202020204" pitchFamily="34" charset="0"/>
              <a:buChar char="•"/>
            </a:pPr>
            <a:r>
              <a:rPr lang="en-GB" u="sng" dirty="0">
                <a:latin typeface="Arial" panose="020B0604020202020204" pitchFamily="34" charset="0"/>
                <a:hlinkClick r:id="" action="ppaction://noaction">
                  <a:extLst>
                    <a:ext uri="{A12FA001-AC4F-418D-AE19-62706E023703}">
                      <ahyp:hlinkClr xmlns:ahyp="http://schemas.microsoft.com/office/drawing/2018/hyperlinkcolor" val="tx"/>
                    </a:ext>
                  </a:extLst>
                </a:hlinkClick>
              </a:rPr>
              <a:t>Body-worn video devices</a:t>
            </a:r>
            <a:endParaRPr lang="en-GB" u="sng" dirty="0">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rPr>
              <a:t>In-vehicle camera systems</a:t>
            </a:r>
          </a:p>
          <a:p>
            <a:pPr algn="l">
              <a:buFont typeface="Arial" panose="020B0604020202020204" pitchFamily="34" charset="0"/>
              <a:buChar char="•"/>
            </a:pPr>
            <a:r>
              <a:rPr lang="en-GB" u="sng" dirty="0">
                <a:latin typeface="Arial" panose="020B0604020202020204" pitchFamily="34" charset="0"/>
                <a:hlinkClick r:id="rId3" tooltip="CCTV">
                  <a:extLst>
                    <a:ext uri="{A12FA001-AC4F-418D-AE19-62706E023703}">
                      <ahyp:hlinkClr xmlns:ahyp="http://schemas.microsoft.com/office/drawing/2018/hyperlinkcolor" val="tx"/>
                    </a:ext>
                  </a:extLst>
                </a:hlinkClick>
              </a:rPr>
              <a:t>CCTV</a:t>
            </a:r>
            <a:endParaRPr lang="en-GB" u="sng" dirty="0">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rPr>
              <a:t>Covert surveillance</a:t>
            </a:r>
          </a:p>
          <a:p>
            <a:pPr algn="l">
              <a:buFont typeface="Arial" panose="020B0604020202020204" pitchFamily="34" charset="0"/>
              <a:buChar char="•"/>
            </a:pPr>
            <a:r>
              <a:rPr lang="en-GB" u="sng" dirty="0">
                <a:latin typeface="Arial" panose="020B0604020202020204" pitchFamily="34" charset="0"/>
              </a:rPr>
              <a:t>Crime scene photographs</a:t>
            </a:r>
          </a:p>
          <a:p>
            <a:pPr algn="l">
              <a:buFont typeface="Arial" panose="020B0604020202020204" pitchFamily="34" charset="0"/>
              <a:buChar char="•"/>
            </a:pPr>
            <a:r>
              <a:rPr lang="en-GB" u="sng" dirty="0">
                <a:latin typeface="Arial" panose="020B0604020202020204" pitchFamily="34" charset="0"/>
              </a:rPr>
              <a:t>Facial recognition systems</a:t>
            </a:r>
          </a:p>
          <a:p>
            <a:pPr algn="l">
              <a:buFont typeface="Arial" panose="020B0604020202020204" pitchFamily="34" charset="0"/>
              <a:buChar char="•"/>
            </a:pPr>
            <a:r>
              <a:rPr lang="en-GB" u="sng" dirty="0">
                <a:latin typeface="Arial" panose="020B0604020202020204" pitchFamily="34" charset="0"/>
              </a:rPr>
              <a:t>Fingerprints</a:t>
            </a:r>
          </a:p>
          <a:p>
            <a:pPr algn="l">
              <a:buFont typeface="Arial" panose="020B0604020202020204" pitchFamily="34" charset="0"/>
              <a:buChar char="•"/>
            </a:pPr>
            <a:r>
              <a:rPr lang="en-GB" u="sng" dirty="0">
                <a:latin typeface="Arial" panose="020B0604020202020204" pitchFamily="34" charset="0"/>
                <a:hlinkClick r:id="rId4" tooltip="video identification">
                  <a:extLst>
                    <a:ext uri="{A12FA001-AC4F-418D-AE19-62706E023703}">
                      <ahyp:hlinkClr xmlns:ahyp="http://schemas.microsoft.com/office/drawing/2018/hyperlinkcolor" val="tx"/>
                    </a:ext>
                  </a:extLst>
                </a:hlinkClick>
              </a:rPr>
              <a:t>Video identification</a:t>
            </a:r>
            <a:endParaRPr lang="en-GB" u="sng" dirty="0">
              <a:latin typeface="Arial" panose="020B0604020202020204" pitchFamily="34" charset="0"/>
            </a:endParaRPr>
          </a:p>
          <a:p>
            <a:pPr algn="l">
              <a:buFont typeface="Arial" panose="020B0604020202020204" pitchFamily="34" charset="0"/>
              <a:buChar char="•"/>
            </a:pPr>
            <a:r>
              <a:rPr lang="en-GB" u="sng" dirty="0">
                <a:latin typeface="Arial" panose="020B0604020202020204" pitchFamily="34" charset="0"/>
                <a:hlinkClick r:id="rId5" tooltip="investigative interviewing">
                  <a:extLst>
                    <a:ext uri="{A12FA001-AC4F-418D-AE19-62706E023703}">
                      <ahyp:hlinkClr xmlns:ahyp="http://schemas.microsoft.com/office/drawing/2018/hyperlinkcolor" val="tx"/>
                    </a:ext>
                  </a:extLst>
                </a:hlinkClick>
              </a:rPr>
              <a:t>Investigative interviewing</a:t>
            </a:r>
            <a:r>
              <a:rPr lang="en-GB" u="sng" dirty="0">
                <a:latin typeface="Arial" panose="020B0604020202020204" pitchFamily="34" charset="0"/>
              </a:rPr>
              <a:t> (video-recorded interviews)</a:t>
            </a:r>
          </a:p>
          <a:p>
            <a:pPr algn="l">
              <a:buFont typeface="Arial" panose="020B0604020202020204" pitchFamily="34" charset="0"/>
              <a:buChar char="•"/>
            </a:pPr>
            <a:r>
              <a:rPr lang="en-GB" u="sng" dirty="0">
                <a:latin typeface="Arial" panose="020B0604020202020204" pitchFamily="34" charset="0"/>
                <a:hlinkClick r:id="rId6" tooltip="public order">
                  <a:extLst>
                    <a:ext uri="{A12FA001-AC4F-418D-AE19-62706E023703}">
                      <ahyp:hlinkClr xmlns:ahyp="http://schemas.microsoft.com/office/drawing/2018/hyperlinkcolor" val="tx"/>
                    </a:ext>
                  </a:extLst>
                </a:hlinkClick>
              </a:rPr>
              <a:t>Public order</a:t>
            </a:r>
            <a:r>
              <a:rPr lang="en-GB" u="sng" dirty="0">
                <a:latin typeface="Arial" panose="020B0604020202020204" pitchFamily="34" charset="0"/>
              </a:rPr>
              <a:t> evidence and intelligence gathering</a:t>
            </a:r>
          </a:p>
          <a:p>
            <a:pPr algn="l">
              <a:buFont typeface="Arial" panose="020B0604020202020204" pitchFamily="34" charset="0"/>
              <a:buChar char="•"/>
            </a:pPr>
            <a:r>
              <a:rPr lang="en-GB" u="sng" dirty="0">
                <a:latin typeface="Arial" panose="020B0604020202020204" pitchFamily="34" charset="0"/>
              </a:rPr>
              <a:t>Road safety cameras</a:t>
            </a:r>
          </a:p>
          <a:p>
            <a:pPr algn="l">
              <a:buFont typeface="Arial" panose="020B0604020202020204" pitchFamily="34" charset="0"/>
              <a:buChar char="•"/>
            </a:pPr>
            <a:r>
              <a:rPr lang="en-GB" u="sng" dirty="0">
                <a:latin typeface="Arial" panose="020B0604020202020204" pitchFamily="34" charset="0"/>
                <a:hlinkClick r:id="rId7" tooltip="third-party images">
                  <a:extLst>
                    <a:ext uri="{A12FA001-AC4F-418D-AE19-62706E023703}">
                      <ahyp:hlinkClr xmlns:ahyp="http://schemas.microsoft.com/office/drawing/2018/hyperlinkcolor" val="tx"/>
                    </a:ext>
                  </a:extLst>
                </a:hlinkClick>
              </a:rPr>
              <a:t>Third-party images</a:t>
            </a:r>
            <a:r>
              <a:rPr lang="en-GB" u="sng" dirty="0">
                <a:latin typeface="Arial" panose="020B0604020202020204" pitchFamily="34" charset="0"/>
              </a:rPr>
              <a:t>.</a:t>
            </a:r>
          </a:p>
        </p:txBody>
      </p:sp>
      <p:sp>
        <p:nvSpPr>
          <p:cNvPr id="10" name="TextBox 9">
            <a:extLst>
              <a:ext uri="{FF2B5EF4-FFF2-40B4-BE49-F238E27FC236}">
                <a16:creationId xmlns:a16="http://schemas.microsoft.com/office/drawing/2014/main" id="{9AB8CF52-FAF4-E34B-B41A-1A3BBFE50E31}"/>
              </a:ext>
            </a:extLst>
          </p:cNvPr>
          <p:cNvSpPr txBox="1"/>
          <p:nvPr/>
        </p:nvSpPr>
        <p:spPr>
          <a:xfrm>
            <a:off x="7367451" y="6348549"/>
            <a:ext cx="2673532" cy="369332"/>
          </a:xfrm>
          <a:prstGeom prst="rect">
            <a:avLst/>
          </a:prstGeom>
          <a:noFill/>
        </p:spPr>
        <p:txBody>
          <a:bodyPr wrap="square" rtlCol="0">
            <a:spAutoFit/>
          </a:bodyPr>
          <a:lstStyle/>
          <a:p>
            <a:r>
              <a:rPr lang="en-US" dirty="0"/>
              <a:t>(College of Policing, 2022) </a:t>
            </a:r>
          </a:p>
        </p:txBody>
      </p:sp>
      <p:pic>
        <p:nvPicPr>
          <p:cNvPr id="14" name="Content Placeholder 4" descr="Graphical user interface, text, application, chat or text message&#10;&#10;Description automatically generated">
            <a:extLst>
              <a:ext uri="{FF2B5EF4-FFF2-40B4-BE49-F238E27FC236}">
                <a16:creationId xmlns:a16="http://schemas.microsoft.com/office/drawing/2014/main" id="{CC5C032A-2D52-2349-AF92-214233961DBB}"/>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rot="429900">
            <a:off x="7520204" y="1877253"/>
            <a:ext cx="1757821" cy="2559434"/>
          </a:xfrm>
        </p:spPr>
      </p:pic>
      <p:sp>
        <p:nvSpPr>
          <p:cNvPr id="15" name="TextBox 14">
            <a:extLst>
              <a:ext uri="{FF2B5EF4-FFF2-40B4-BE49-F238E27FC236}">
                <a16:creationId xmlns:a16="http://schemas.microsoft.com/office/drawing/2014/main" id="{E393DDED-BC81-6B44-8CEE-F500840B683C}"/>
              </a:ext>
            </a:extLst>
          </p:cNvPr>
          <p:cNvSpPr txBox="1"/>
          <p:nvPr/>
        </p:nvSpPr>
        <p:spPr>
          <a:xfrm>
            <a:off x="9272738" y="4166986"/>
            <a:ext cx="1907177" cy="369332"/>
          </a:xfrm>
          <a:prstGeom prst="rect">
            <a:avLst/>
          </a:prstGeom>
          <a:noFill/>
        </p:spPr>
        <p:txBody>
          <a:bodyPr wrap="square" rtlCol="0">
            <a:spAutoFit/>
          </a:bodyPr>
          <a:lstStyle/>
          <a:p>
            <a:r>
              <a:rPr lang="en-US" dirty="0"/>
              <a:t>Click </a:t>
            </a:r>
            <a:r>
              <a:rPr lang="en-US" u="sng" dirty="0">
                <a:hlinkClick r:id="rId9"/>
              </a:rPr>
              <a:t>here</a:t>
            </a:r>
            <a:endParaRPr lang="en-US" u="sng" dirty="0"/>
          </a:p>
        </p:txBody>
      </p:sp>
    </p:spTree>
    <p:extLst>
      <p:ext uri="{BB962C8B-B14F-4D97-AF65-F5344CB8AC3E}">
        <p14:creationId xmlns:p14="http://schemas.microsoft.com/office/powerpoint/2010/main" val="3673554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6944A-F7AE-AB44-B23D-198A3720959B}"/>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3700" b="1" kern="1200">
                <a:solidFill>
                  <a:srgbClr val="FFFFFF"/>
                </a:solidFill>
                <a:latin typeface="+mj-lt"/>
                <a:ea typeface="+mj-ea"/>
                <a:cs typeface="+mj-cs"/>
              </a:rPr>
              <a:t>Electronic evidence - a basic guide for First Responders Good practice material for CERT first responders</a:t>
            </a:r>
            <a:br>
              <a:rPr lang="en-US" sz="3700" kern="1200">
                <a:solidFill>
                  <a:srgbClr val="FFFFFF"/>
                </a:solidFill>
                <a:latin typeface="+mj-lt"/>
                <a:ea typeface="+mj-ea"/>
                <a:cs typeface="+mj-cs"/>
              </a:rPr>
            </a:br>
            <a:br>
              <a:rPr lang="en-US" sz="3700" kern="1200">
                <a:solidFill>
                  <a:srgbClr val="FFFFFF"/>
                </a:solidFill>
                <a:latin typeface="+mj-lt"/>
                <a:ea typeface="+mj-ea"/>
                <a:cs typeface="+mj-cs"/>
              </a:rPr>
            </a:br>
            <a:r>
              <a:rPr lang="en-US" sz="3700" kern="1200">
                <a:solidFill>
                  <a:srgbClr val="FFFFFF"/>
                </a:solidFill>
                <a:latin typeface="+mj-lt"/>
                <a:ea typeface="+mj-ea"/>
                <a:cs typeface="+mj-cs"/>
              </a:rPr>
              <a:t>(Click </a:t>
            </a:r>
            <a:r>
              <a:rPr lang="en-US" sz="3700" u="sng" kern="1200">
                <a:solidFill>
                  <a:srgbClr val="FFFFFF"/>
                </a:solidFill>
                <a:latin typeface="+mj-lt"/>
                <a:ea typeface="+mj-ea"/>
                <a:cs typeface="+mj-cs"/>
                <a:hlinkClick r:id="rId2">
                  <a:extLst>
                    <a:ext uri="{A12FA001-AC4F-418D-AE19-62706E023703}">
                      <ahyp:hlinkClr xmlns:ahyp="http://schemas.microsoft.com/office/drawing/2018/hyperlinkcolor" val="tx"/>
                    </a:ext>
                  </a:extLst>
                </a:hlinkClick>
              </a:rPr>
              <a:t>here</a:t>
            </a:r>
            <a:r>
              <a:rPr lang="en-US" sz="3700" kern="1200">
                <a:solidFill>
                  <a:srgbClr val="FFFFFF"/>
                </a:solidFill>
                <a:latin typeface="+mj-lt"/>
                <a:ea typeface="+mj-ea"/>
                <a:cs typeface="+mj-cs"/>
              </a:rPr>
              <a:t>) </a:t>
            </a:r>
          </a:p>
        </p:txBody>
      </p:sp>
      <p:pic>
        <p:nvPicPr>
          <p:cNvPr id="5" name="Content Placeholder 4" descr="A close-up of a tennis racket&#10;&#10;Description automatically generated with medium confidence">
            <a:extLst>
              <a:ext uri="{FF2B5EF4-FFF2-40B4-BE49-F238E27FC236}">
                <a16:creationId xmlns:a16="http://schemas.microsoft.com/office/drawing/2014/main" id="{ADA8E335-C024-1C42-A694-83B696F496C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67879" y="492573"/>
            <a:ext cx="3925430" cy="5880796"/>
          </a:xfrm>
          <a:prstGeom prst="rect">
            <a:avLst/>
          </a:prstGeom>
        </p:spPr>
      </p:pic>
    </p:spTree>
    <p:extLst>
      <p:ext uri="{BB962C8B-B14F-4D97-AF65-F5344CB8AC3E}">
        <p14:creationId xmlns:p14="http://schemas.microsoft.com/office/powerpoint/2010/main" val="3598245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6D3E5517-5178-9D42-98CF-B092C5C767B8}"/>
              </a:ext>
            </a:extLst>
          </p:cNvPr>
          <p:cNvSpPr txBox="1"/>
          <p:nvPr/>
        </p:nvSpPr>
        <p:spPr>
          <a:xfrm>
            <a:off x="594360" y="640263"/>
            <a:ext cx="3822192" cy="13449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bg1"/>
                </a:solidFill>
                <a:latin typeface="+mj-lt"/>
                <a:ea typeface="+mj-ea"/>
                <a:cs typeface="+mj-cs"/>
              </a:rPr>
              <a:t>Computer-based Electronic Evidence</a:t>
            </a:r>
          </a:p>
        </p:txBody>
      </p:sp>
      <p:cxnSp>
        <p:nvCxnSpPr>
          <p:cNvPr id="86" name="Straight Connector 85">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363C5451-F9E8-CC42-9B89-C1DB1CCEFB02}"/>
              </a:ext>
            </a:extLst>
          </p:cNvPr>
          <p:cNvSpPr txBox="1"/>
          <p:nvPr/>
        </p:nvSpPr>
        <p:spPr>
          <a:xfrm>
            <a:off x="593610" y="2121763"/>
            <a:ext cx="3822192" cy="3773010"/>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600">
                <a:solidFill>
                  <a:schemeClr val="bg1"/>
                </a:solidFill>
              </a:rPr>
              <a:t>Information or data of investigative value that is stored on or transmitted by a computer.</a:t>
            </a:r>
            <a:br>
              <a:rPr lang="en-US" sz="1600">
                <a:solidFill>
                  <a:schemeClr val="bg1"/>
                </a:solidFill>
              </a:rPr>
            </a:br>
            <a:endParaRPr lang="en-US" sz="1600">
              <a:solidFill>
                <a:schemeClr val="bg1"/>
              </a:solidFill>
            </a:endParaRPr>
          </a:p>
          <a:p>
            <a:pPr marL="285750" indent="-228600">
              <a:lnSpc>
                <a:spcPct val="90000"/>
              </a:lnSpc>
              <a:spcAft>
                <a:spcPts val="600"/>
              </a:spcAft>
              <a:buFont typeface="Arial" panose="020B0604020202020204" pitchFamily="34" charset="0"/>
              <a:buChar char="•"/>
            </a:pPr>
            <a:r>
              <a:rPr lang="en-US" sz="1600">
                <a:solidFill>
                  <a:schemeClr val="bg1"/>
                </a:solidFill>
              </a:rPr>
              <a:t>Computers can be used in the commission of crime, they can contain evidence of crime and can even be targets of crime. </a:t>
            </a:r>
          </a:p>
          <a:p>
            <a:pPr indent="-228600">
              <a:lnSpc>
                <a:spcPct val="90000"/>
              </a:lnSpc>
              <a:spcAft>
                <a:spcPts val="600"/>
              </a:spcAft>
              <a:buFont typeface="Arial" panose="020B0604020202020204" pitchFamily="34" charset="0"/>
              <a:buChar char="•"/>
            </a:pPr>
            <a:endParaRPr lang="en-US" sz="1600">
              <a:solidFill>
                <a:schemeClr val="bg1"/>
              </a:solidFill>
            </a:endParaRPr>
          </a:p>
          <a:p>
            <a:pPr marL="285750" indent="-228600">
              <a:lnSpc>
                <a:spcPct val="90000"/>
              </a:lnSpc>
              <a:spcAft>
                <a:spcPts val="600"/>
              </a:spcAft>
              <a:buFont typeface="Arial" panose="020B0604020202020204" pitchFamily="34" charset="0"/>
              <a:buChar char="•"/>
            </a:pPr>
            <a:r>
              <a:rPr lang="en-US" sz="1600">
                <a:solidFill>
                  <a:schemeClr val="bg1"/>
                </a:solidFill>
              </a:rPr>
              <a:t>Understanding the role and nature of electronic evidence that might be found, how to process a crime scene containing potential electronic evidence, and how an agency might respond to such situations is crucial.</a:t>
            </a:r>
          </a:p>
        </p:txBody>
      </p:sp>
      <p:pic>
        <p:nvPicPr>
          <p:cNvPr id="6159" name="Picture 15" descr="Forensic Laptop | mh Service GmbH Computerforensic">
            <a:extLst>
              <a:ext uri="{FF2B5EF4-FFF2-40B4-BE49-F238E27FC236}">
                <a16:creationId xmlns:a16="http://schemas.microsoft.com/office/drawing/2014/main" id="{AE5EE076-0F90-FA43-B2DD-E7B651D1F4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10716" y="1164342"/>
            <a:ext cx="6596652" cy="437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0506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7EA6B5-25E0-A34F-8DD7-788F57D77A63}"/>
              </a:ext>
            </a:extLst>
          </p:cNvPr>
          <p:cNvSpPr txBox="1"/>
          <p:nvPr/>
        </p:nvSpPr>
        <p:spPr>
          <a:xfrm>
            <a:off x="370821" y="520348"/>
            <a:ext cx="4572000" cy="5878532"/>
          </a:xfrm>
          <a:prstGeom prst="rect">
            <a:avLst/>
          </a:prstGeom>
          <a:noFill/>
        </p:spPr>
        <p:txBody>
          <a:bodyPr wrap="square">
            <a:spAutoFit/>
          </a:bodyPr>
          <a:lstStyle/>
          <a:p>
            <a:pPr algn="l"/>
            <a:r>
              <a:rPr lang="en-GB" sz="2400" b="1" dirty="0">
                <a:solidFill>
                  <a:srgbClr val="333333"/>
                </a:solidFill>
                <a:latin typeface="Helvetica Neue" panose="02000503000000020004" pitchFamily="2" charset="0"/>
              </a:rPr>
              <a:t>Handling Electronic Evidence</a:t>
            </a:r>
          </a:p>
          <a:p>
            <a:pPr algn="l"/>
            <a:endParaRPr lang="en-GB" sz="1600" b="1" dirty="0">
              <a:solidFill>
                <a:srgbClr val="333333"/>
              </a:solidFill>
              <a:latin typeface="Helvetica Neue" panose="02000503000000020004" pitchFamily="2" charset="0"/>
            </a:endParaRPr>
          </a:p>
          <a:p>
            <a:pPr marL="285750" indent="-285750">
              <a:buFont typeface="Arial" panose="020B0604020202020204" pitchFamily="34" charset="0"/>
              <a:buChar char="•"/>
            </a:pPr>
            <a:r>
              <a:rPr lang="en-GB" sz="1600" dirty="0">
                <a:solidFill>
                  <a:srgbClr val="333333"/>
                </a:solidFill>
                <a:latin typeface="Arial" panose="020B0604020202020204" pitchFamily="34" charset="0"/>
              </a:rPr>
              <a:t>Must be treated in the same manner as traditional forensic evidence, with respect and care. </a:t>
            </a:r>
          </a:p>
          <a:p>
            <a:pPr marL="285750" indent="-285750">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Arial" panose="020B0604020202020204" pitchFamily="34" charset="0"/>
              <a:buChar char="•"/>
            </a:pPr>
            <a:r>
              <a:rPr lang="en-GB" sz="1600" dirty="0">
                <a:solidFill>
                  <a:srgbClr val="333333"/>
                </a:solidFill>
                <a:latin typeface="Arial" panose="020B0604020202020204" pitchFamily="34" charset="0"/>
              </a:rPr>
              <a:t>The methods of recovering electronic evidence, while maintaining evidential continuity and integrity, may seen as complex and costly. However, if dealt with correctly, experience has shown that it will produce evidence that is both compelling and cost effective.</a:t>
            </a:r>
          </a:p>
          <a:p>
            <a:pPr algn="l"/>
            <a:endParaRPr lang="en-GB" sz="1600" dirty="0">
              <a:solidFill>
                <a:srgbClr val="333333"/>
              </a:solidFill>
              <a:latin typeface="Arial" panose="020B0604020202020204" pitchFamily="34" charset="0"/>
            </a:endParaRPr>
          </a:p>
          <a:p>
            <a:pPr marL="285750" indent="-285750">
              <a:buFont typeface="Arial" panose="020B0604020202020204" pitchFamily="34" charset="0"/>
              <a:buChar char="•"/>
            </a:pPr>
            <a:r>
              <a:rPr lang="en-GB" sz="1600" dirty="0">
                <a:solidFill>
                  <a:srgbClr val="333333"/>
                </a:solidFill>
                <a:latin typeface="Arial" panose="020B0604020202020204" pitchFamily="34" charset="0"/>
              </a:rPr>
              <a:t>The case officer is responsible for ensuring continual compliance with legislation and, in particular, that the procedures adopted in the seizure of any property are performed in accordance with statute and current case law. </a:t>
            </a:r>
          </a:p>
          <a:p>
            <a:pPr marL="285750" indent="-285750">
              <a:buFont typeface="Arial" panose="020B0604020202020204" pitchFamily="34" charset="0"/>
              <a:buChar char="•"/>
            </a:pPr>
            <a:endParaRPr lang="en-GB" sz="1600" dirty="0">
              <a:solidFill>
                <a:srgbClr val="333333"/>
              </a:solidFill>
              <a:latin typeface="Arial" panose="020B0604020202020204" pitchFamily="34" charset="0"/>
            </a:endParaRPr>
          </a:p>
          <a:p>
            <a:pPr marL="285750" indent="-285750">
              <a:buFont typeface="Arial" panose="020B0604020202020204" pitchFamily="34" charset="0"/>
              <a:buChar char="•"/>
            </a:pPr>
            <a:r>
              <a:rPr lang="en-GB" sz="1600" dirty="0">
                <a:solidFill>
                  <a:srgbClr val="333333"/>
                </a:solidFill>
                <a:latin typeface="Arial" panose="020B0604020202020204" pitchFamily="34" charset="0"/>
              </a:rPr>
              <a:t>The four principles of electronic evidence must be adhered to (covered in WS1) </a:t>
            </a:r>
          </a:p>
        </p:txBody>
      </p:sp>
      <p:pic>
        <p:nvPicPr>
          <p:cNvPr id="9" name="Picture 8" descr="Graphical user interface, application&#10;&#10;Description automatically generated">
            <a:extLst>
              <a:ext uri="{FF2B5EF4-FFF2-40B4-BE49-F238E27FC236}">
                <a16:creationId xmlns:a16="http://schemas.microsoft.com/office/drawing/2014/main" id="{BEDE05E0-B013-BA4F-884C-5F75CA8EAE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2205" y="868288"/>
            <a:ext cx="3610039" cy="5182652"/>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77EF2F18-2D02-F440-9C3E-DDF2814CEAEE}"/>
              </a:ext>
            </a:extLst>
          </p:cNvPr>
          <p:cNvSpPr txBox="1"/>
          <p:nvPr/>
        </p:nvSpPr>
        <p:spPr>
          <a:xfrm>
            <a:off x="9958706" y="6194143"/>
            <a:ext cx="2081349" cy="369332"/>
          </a:xfrm>
          <a:prstGeom prst="rect">
            <a:avLst/>
          </a:prstGeom>
          <a:noFill/>
        </p:spPr>
        <p:txBody>
          <a:bodyPr wrap="square" rtlCol="0">
            <a:spAutoFit/>
          </a:bodyPr>
          <a:lstStyle/>
          <a:p>
            <a:r>
              <a:rPr lang="en-US" dirty="0"/>
              <a:t>Click </a:t>
            </a:r>
            <a:r>
              <a:rPr lang="en-US" u="sng" dirty="0">
                <a:hlinkClick r:id="rId3"/>
              </a:rPr>
              <a:t>here</a:t>
            </a:r>
            <a:r>
              <a:rPr lang="en-US" dirty="0"/>
              <a:t> </a:t>
            </a:r>
          </a:p>
        </p:txBody>
      </p:sp>
      <p:sp>
        <p:nvSpPr>
          <p:cNvPr id="13" name="TextBox 12">
            <a:extLst>
              <a:ext uri="{FF2B5EF4-FFF2-40B4-BE49-F238E27FC236}">
                <a16:creationId xmlns:a16="http://schemas.microsoft.com/office/drawing/2014/main" id="{518D8B02-0C19-0045-B950-651BBF7A7626}"/>
              </a:ext>
            </a:extLst>
          </p:cNvPr>
          <p:cNvSpPr txBox="1"/>
          <p:nvPr/>
        </p:nvSpPr>
        <p:spPr>
          <a:xfrm>
            <a:off x="6984274" y="6183086"/>
            <a:ext cx="2673532" cy="369332"/>
          </a:xfrm>
          <a:prstGeom prst="rect">
            <a:avLst/>
          </a:prstGeom>
          <a:noFill/>
        </p:spPr>
        <p:txBody>
          <a:bodyPr wrap="square" rtlCol="0">
            <a:spAutoFit/>
          </a:bodyPr>
          <a:lstStyle/>
          <a:p>
            <a:r>
              <a:rPr lang="en-US" dirty="0"/>
              <a:t>(College of Policing, 2020) </a:t>
            </a:r>
          </a:p>
        </p:txBody>
      </p:sp>
    </p:spTree>
    <p:extLst>
      <p:ext uri="{BB962C8B-B14F-4D97-AF65-F5344CB8AC3E}">
        <p14:creationId xmlns:p14="http://schemas.microsoft.com/office/powerpoint/2010/main" val="2323674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FB11-0F65-B945-8E00-AA9D0C076D4A}"/>
              </a:ext>
            </a:extLst>
          </p:cNvPr>
          <p:cNvSpPr>
            <a:spLocks noGrp="1"/>
          </p:cNvSpPr>
          <p:nvPr>
            <p:ph type="title"/>
          </p:nvPr>
        </p:nvSpPr>
        <p:spPr>
          <a:xfrm>
            <a:off x="2152649" y="2315847"/>
            <a:ext cx="3185704" cy="1325563"/>
          </a:xfrm>
        </p:spPr>
        <p:txBody>
          <a:bodyPr>
            <a:normAutofit fontScale="90000"/>
          </a:bodyPr>
          <a:lstStyle/>
          <a:p>
            <a:pPr algn="ctr"/>
            <a:r>
              <a:rPr lang="en-GB" dirty="0">
                <a:latin typeface="+mn-lt"/>
              </a:rPr>
              <a:t>Authorised Professional Practice:</a:t>
            </a:r>
            <a:br>
              <a:rPr lang="en-GB" dirty="0">
                <a:latin typeface="+mn-lt"/>
              </a:rPr>
            </a:br>
            <a:r>
              <a:rPr lang="en-GB" dirty="0">
                <a:latin typeface="+mn-lt"/>
              </a:rPr>
              <a:t>Extraction of material from digital devices </a:t>
            </a:r>
            <a:endParaRPr lang="en-US" dirty="0">
              <a:latin typeface="+mn-lt"/>
            </a:endParaRPr>
          </a:p>
        </p:txBody>
      </p:sp>
      <p:pic>
        <p:nvPicPr>
          <p:cNvPr id="5" name="Picture 4" descr="Graphical user interface, application&#10;&#10;Description automatically generated">
            <a:extLst>
              <a:ext uri="{FF2B5EF4-FFF2-40B4-BE49-F238E27FC236}">
                <a16:creationId xmlns:a16="http://schemas.microsoft.com/office/drawing/2014/main" id="{3DE5A505-BC9C-2848-80BD-94C97477A2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403140">
            <a:off x="6033964" y="1326577"/>
            <a:ext cx="3599274" cy="4361117"/>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D2DD937A-838F-244D-9BE2-71568423140A}"/>
              </a:ext>
            </a:extLst>
          </p:cNvPr>
          <p:cNvSpPr txBox="1"/>
          <p:nvPr/>
        </p:nvSpPr>
        <p:spPr>
          <a:xfrm>
            <a:off x="5791201" y="6358114"/>
            <a:ext cx="1968137" cy="369332"/>
          </a:xfrm>
          <a:prstGeom prst="rect">
            <a:avLst/>
          </a:prstGeom>
          <a:noFill/>
        </p:spPr>
        <p:txBody>
          <a:bodyPr wrap="square" rtlCol="0">
            <a:spAutoFit/>
          </a:bodyPr>
          <a:lstStyle/>
          <a:p>
            <a:r>
              <a:rPr lang="en-US" dirty="0"/>
              <a:t>Click </a:t>
            </a:r>
            <a:r>
              <a:rPr lang="en-US" u="sng" dirty="0">
                <a:hlinkClick r:id="rId3"/>
              </a:rPr>
              <a:t>here</a:t>
            </a:r>
            <a:endParaRPr lang="en-US" u="sng" dirty="0"/>
          </a:p>
        </p:txBody>
      </p:sp>
    </p:spTree>
    <p:extLst>
      <p:ext uri="{BB962C8B-B14F-4D97-AF65-F5344CB8AC3E}">
        <p14:creationId xmlns:p14="http://schemas.microsoft.com/office/powerpoint/2010/main" val="1710374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582601" y="1632304"/>
            <a:ext cx="5541010" cy="27699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defRPr/>
            </a:pPr>
            <a:r>
              <a:rPr lang="en-GB" altLang="en-US" sz="1950" kern="0" dirty="0">
                <a:solidFill>
                  <a:srgbClr val="002060"/>
                </a:solidFill>
              </a:rPr>
              <a:t>Whilst on patrol you come into contact with an individual whom you suspect to be recently involved in supplying a controlled drug…</a:t>
            </a:r>
          </a:p>
          <a:p>
            <a:pPr marL="0" indent="0" algn="ctr">
              <a:buNone/>
              <a:defRPr/>
            </a:pPr>
            <a:endParaRPr lang="en-GB" altLang="en-US" sz="1950" kern="0" dirty="0">
              <a:solidFill>
                <a:srgbClr val="002060"/>
              </a:solidFill>
            </a:endParaRPr>
          </a:p>
          <a:p>
            <a:pPr marL="0" indent="0" algn="ctr">
              <a:buNone/>
              <a:defRPr/>
            </a:pPr>
            <a:r>
              <a:rPr lang="en-GB" altLang="en-US" sz="1950" kern="0" dirty="0">
                <a:solidFill>
                  <a:srgbClr val="002060"/>
                </a:solidFill>
              </a:rPr>
              <a:t>Under sufficient grounds, you search the individual under Section 23 Misuse of Drugs Act 1971 and find a substantial quantity of drugs and 3 x mobile telephones…</a:t>
            </a:r>
          </a:p>
          <a:p>
            <a:pPr marL="0" indent="0" algn="ctr">
              <a:buNone/>
              <a:defRPr/>
            </a:pPr>
            <a:r>
              <a:rPr lang="en-GB" altLang="en-US" sz="1950" kern="0" dirty="0">
                <a:solidFill>
                  <a:srgbClr val="002060"/>
                </a:solidFill>
              </a:rPr>
              <a:t>You seize the drugs and the mobile phones under </a:t>
            </a:r>
          </a:p>
          <a:p>
            <a:pPr marL="0" indent="0" algn="ctr">
              <a:buNone/>
              <a:defRPr/>
            </a:pPr>
            <a:r>
              <a:rPr lang="en-GB" altLang="en-US" sz="1950" kern="0" dirty="0">
                <a:solidFill>
                  <a:srgbClr val="002060"/>
                </a:solidFill>
              </a:rPr>
              <a:t>Section 23 Misuse of Drugs Act 1971</a:t>
            </a:r>
          </a:p>
          <a:p>
            <a:pPr marL="0" indent="0">
              <a:buNone/>
            </a:pPr>
            <a:endParaRPr lang="en-GB" sz="2100" dirty="0"/>
          </a:p>
        </p:txBody>
      </p:sp>
      <p:sp>
        <p:nvSpPr>
          <p:cNvPr id="4" name="TextBox 3"/>
          <p:cNvSpPr txBox="1"/>
          <p:nvPr/>
        </p:nvSpPr>
        <p:spPr>
          <a:xfrm>
            <a:off x="2476026" y="522016"/>
            <a:ext cx="7052442" cy="461665"/>
          </a:xfrm>
          <a:prstGeom prst="rect">
            <a:avLst/>
          </a:prstGeom>
          <a:solidFill>
            <a:schemeClr val="accent6"/>
          </a:solidFill>
        </p:spPr>
        <p:txBody>
          <a:bodyPr wrap="square" rtlCol="0">
            <a:spAutoFit/>
          </a:bodyPr>
          <a:lstStyle/>
          <a:p>
            <a:pPr algn="ctr"/>
            <a:r>
              <a:rPr lang="en-GB" sz="2400" b="1" dirty="0">
                <a:solidFill>
                  <a:schemeClr val="bg1"/>
                </a:solidFill>
              </a:rPr>
              <a:t>Group Task: What would you do?</a:t>
            </a:r>
          </a:p>
        </p:txBody>
      </p:sp>
      <p:sp>
        <p:nvSpPr>
          <p:cNvPr id="5" name="Rectangle 4"/>
          <p:cNvSpPr/>
          <p:nvPr/>
        </p:nvSpPr>
        <p:spPr>
          <a:xfrm>
            <a:off x="3500600" y="5689654"/>
            <a:ext cx="5003294" cy="415498"/>
          </a:xfrm>
          <a:prstGeom prst="rect">
            <a:avLst/>
          </a:prstGeom>
          <a:solidFill>
            <a:schemeClr val="accent6"/>
          </a:solidFill>
        </p:spPr>
        <p:txBody>
          <a:bodyPr wrap="none">
            <a:spAutoFit/>
          </a:bodyPr>
          <a:lstStyle/>
          <a:p>
            <a:pPr algn="ctr">
              <a:defRPr/>
            </a:pPr>
            <a:r>
              <a:rPr lang="en-GB" altLang="en-US" sz="2100" b="1" kern="0" dirty="0">
                <a:solidFill>
                  <a:srgbClr val="002060"/>
                </a:solidFill>
              </a:rPr>
              <a:t>How would you safely recover the phones?</a:t>
            </a:r>
          </a:p>
        </p:txBody>
      </p:sp>
      <p:pic>
        <p:nvPicPr>
          <p:cNvPr id="10242" name="Picture 2" descr="Purbeck Police - I am going to put a scenario to you as I would be  interested to hear your thoughts. Imagine you are a drug dealer. You have a  standard dealer">
            <a:extLst>
              <a:ext uri="{FF2B5EF4-FFF2-40B4-BE49-F238E27FC236}">
                <a16:creationId xmlns:a16="http://schemas.microsoft.com/office/drawing/2014/main" id="{2E31A510-80A7-6145-AB19-FC2C40866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751" y="1751731"/>
            <a:ext cx="2463800" cy="32893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347E03A-59F0-7842-97F9-5B53EEE93031}"/>
              </a:ext>
            </a:extLst>
          </p:cNvPr>
          <p:cNvSpPr txBox="1"/>
          <p:nvPr/>
        </p:nvSpPr>
        <p:spPr>
          <a:xfrm>
            <a:off x="3200400" y="6335985"/>
            <a:ext cx="6945086" cy="369332"/>
          </a:xfrm>
          <a:prstGeom prst="rect">
            <a:avLst/>
          </a:prstGeom>
          <a:noFill/>
        </p:spPr>
        <p:txBody>
          <a:bodyPr wrap="square">
            <a:spAutoFit/>
          </a:bodyPr>
          <a:lstStyle/>
          <a:p>
            <a:pPr>
              <a:defRPr/>
            </a:pPr>
            <a:r>
              <a:rPr lang="en-GB" altLang="en-US" dirty="0">
                <a:latin typeface="Arial" panose="020B0604020202020204" pitchFamily="34" charset="0"/>
                <a:cs typeface="Arial" panose="020B0604020202020204" pitchFamily="34" charset="0"/>
              </a:rPr>
              <a:t>***SMART PHONES CAN BE REMOTELY WIPED***</a:t>
            </a:r>
          </a:p>
        </p:txBody>
      </p:sp>
    </p:spTree>
    <p:extLst>
      <p:ext uri="{BB962C8B-B14F-4D97-AF65-F5344CB8AC3E}">
        <p14:creationId xmlns:p14="http://schemas.microsoft.com/office/powerpoint/2010/main" val="103443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ounded Rectangle 11">
            <a:extLst>
              <a:ext uri="{FF2B5EF4-FFF2-40B4-BE49-F238E27FC236}">
                <a16:creationId xmlns:a16="http://schemas.microsoft.com/office/drawing/2014/main" id="{280D9C4A-DCD9-DD4D-B316-BB19F10C1E5E}"/>
              </a:ext>
            </a:extLst>
          </p:cNvPr>
          <p:cNvSpPr/>
          <p:nvPr/>
        </p:nvSpPr>
        <p:spPr>
          <a:xfrm>
            <a:off x="7369632" y="4201582"/>
            <a:ext cx="2791096" cy="2171309"/>
          </a:xfrm>
          <a:prstGeom prst="roundRect">
            <a:avLst/>
          </a:prstGeom>
          <a:solidFill>
            <a:schemeClr val="accent1">
              <a:alpha val="47401"/>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ounded Rectangle 10">
            <a:extLst>
              <a:ext uri="{FF2B5EF4-FFF2-40B4-BE49-F238E27FC236}">
                <a16:creationId xmlns:a16="http://schemas.microsoft.com/office/drawing/2014/main" id="{55447058-EDC7-9749-A849-EC8ABACD2E31}"/>
              </a:ext>
            </a:extLst>
          </p:cNvPr>
          <p:cNvSpPr/>
          <p:nvPr/>
        </p:nvSpPr>
        <p:spPr>
          <a:xfrm>
            <a:off x="7417528" y="1852429"/>
            <a:ext cx="2791096" cy="1860062"/>
          </a:xfrm>
          <a:prstGeom prst="roundRect">
            <a:avLst/>
          </a:prstGeom>
          <a:solidFill>
            <a:schemeClr val="accent1">
              <a:alpha val="51977"/>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FA3FF93-5E16-3A4A-86B5-DF806211083A}"/>
              </a:ext>
            </a:extLst>
          </p:cNvPr>
          <p:cNvSpPr txBox="1"/>
          <p:nvPr/>
        </p:nvSpPr>
        <p:spPr>
          <a:xfrm>
            <a:off x="1950720" y="4561781"/>
            <a:ext cx="4484914" cy="815608"/>
          </a:xfrm>
          <a:prstGeom prst="rect">
            <a:avLst/>
          </a:prstGeom>
          <a:noFill/>
        </p:spPr>
        <p:txBody>
          <a:bodyPr wrap="square">
            <a:spAutoFit/>
          </a:bodyPr>
          <a:lstStyle/>
          <a:p>
            <a:pPr>
              <a:defRPr/>
            </a:pPr>
            <a:endParaRPr lang="en-GB" altLang="en-US" sz="900" dirty="0">
              <a:latin typeface="Arial" panose="020B0604020202020204" pitchFamily="34" charset="0"/>
              <a:cs typeface="Arial" panose="020B0604020202020204" pitchFamily="34" charset="0"/>
            </a:endParaRPr>
          </a:p>
          <a:p>
            <a:pPr>
              <a:defRPr/>
            </a:pPr>
            <a:endParaRPr lang="en-GB" altLang="en-US" sz="900" dirty="0">
              <a:latin typeface="Arial" panose="020B0604020202020204" pitchFamily="34" charset="0"/>
              <a:cs typeface="Arial" panose="020B0604020202020204" pitchFamily="34" charset="0"/>
            </a:endParaRPr>
          </a:p>
          <a:p>
            <a:r>
              <a:rPr lang="en-GB" sz="1000" dirty="0"/>
              <a:t> </a:t>
            </a:r>
          </a:p>
          <a:p>
            <a:r>
              <a:rPr lang="en-GB" sz="1000" dirty="0"/>
              <a:t> </a:t>
            </a:r>
          </a:p>
          <a:p>
            <a:pPr>
              <a:lnSpc>
                <a:spcPct val="100000"/>
              </a:lnSpc>
            </a:pPr>
            <a:endParaRPr lang="en-GB" sz="9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F0D916C-D7B4-AD48-9F05-DE1F92DC3A4F}"/>
              </a:ext>
            </a:extLst>
          </p:cNvPr>
          <p:cNvSpPr txBox="1"/>
          <p:nvPr/>
        </p:nvSpPr>
        <p:spPr>
          <a:xfrm>
            <a:off x="7354391" y="2366962"/>
            <a:ext cx="2791096" cy="830997"/>
          </a:xfrm>
          <a:prstGeom prst="rect">
            <a:avLst/>
          </a:prstGeom>
          <a:noFill/>
        </p:spPr>
        <p:txBody>
          <a:bodyPr wrap="square">
            <a:spAutoFit/>
          </a:bodyPr>
          <a:lstStyle/>
          <a:p>
            <a:pPr algn="ctr"/>
            <a:r>
              <a:rPr lang="en-GB" sz="1200" dirty="0">
                <a:solidFill>
                  <a:schemeClr val="bg1"/>
                </a:solidFill>
              </a:rPr>
              <a:t>Best practice is for the phone to be placed in Aeroplane mode. If unable, place phone in Faraday bag or place in foil. Get to examiner asap due to battery.</a:t>
            </a:r>
          </a:p>
        </p:txBody>
      </p:sp>
      <p:sp>
        <p:nvSpPr>
          <p:cNvPr id="9" name="TextBox 8">
            <a:extLst>
              <a:ext uri="{FF2B5EF4-FFF2-40B4-BE49-F238E27FC236}">
                <a16:creationId xmlns:a16="http://schemas.microsoft.com/office/drawing/2014/main" id="{8595525F-CBAD-E248-8451-B979DCD4B64F}"/>
              </a:ext>
            </a:extLst>
          </p:cNvPr>
          <p:cNvSpPr txBox="1"/>
          <p:nvPr/>
        </p:nvSpPr>
        <p:spPr>
          <a:xfrm>
            <a:off x="7354391" y="4677199"/>
            <a:ext cx="2791096" cy="1200329"/>
          </a:xfrm>
          <a:prstGeom prst="rect">
            <a:avLst/>
          </a:prstGeom>
          <a:noFill/>
        </p:spPr>
        <p:txBody>
          <a:bodyPr wrap="square">
            <a:spAutoFit/>
          </a:bodyPr>
          <a:lstStyle/>
          <a:p>
            <a:pPr algn="ctr"/>
            <a:r>
              <a:rPr lang="en-GB" sz="1200" dirty="0">
                <a:solidFill>
                  <a:schemeClr val="bg1"/>
                </a:solidFill>
              </a:rPr>
              <a:t>If in doubt place in Faraday bag. </a:t>
            </a:r>
            <a:endParaRPr lang="en-GB" altLang="en-US" sz="1200" dirty="0">
              <a:solidFill>
                <a:schemeClr val="bg1"/>
              </a:solidFill>
              <a:cs typeface="Arial" panose="020B0604020202020204" pitchFamily="34" charset="0"/>
            </a:endParaRPr>
          </a:p>
          <a:p>
            <a:pPr algn="ctr">
              <a:defRPr/>
            </a:pPr>
            <a:r>
              <a:rPr lang="en-GB" sz="1200" dirty="0">
                <a:solidFill>
                  <a:schemeClr val="bg1"/>
                </a:solidFill>
                <a:cs typeface="Arial" panose="020B0604020202020204" pitchFamily="34" charset="0"/>
              </a:rPr>
              <a:t>A Faraday Bag is designed to block wireless signals and prevent the phone making a connection – prevents external interference – will not prevent internally run changes (logic bombs)</a:t>
            </a:r>
            <a:endParaRPr lang="en-GB" altLang="en-US" sz="1200" b="1" dirty="0">
              <a:solidFill>
                <a:schemeClr val="bg1"/>
              </a:solidFill>
              <a:cs typeface="Arial" panose="020B0604020202020204" pitchFamily="34" charset="0"/>
            </a:endParaRPr>
          </a:p>
        </p:txBody>
      </p:sp>
      <p:sp>
        <p:nvSpPr>
          <p:cNvPr id="10" name="TextBox 9">
            <a:extLst>
              <a:ext uri="{FF2B5EF4-FFF2-40B4-BE49-F238E27FC236}">
                <a16:creationId xmlns:a16="http://schemas.microsoft.com/office/drawing/2014/main" id="{9073C5C6-6A14-E646-B83B-65433CAE02AA}"/>
              </a:ext>
            </a:extLst>
          </p:cNvPr>
          <p:cNvSpPr txBox="1"/>
          <p:nvPr/>
        </p:nvSpPr>
        <p:spPr>
          <a:xfrm>
            <a:off x="1708517" y="403005"/>
            <a:ext cx="4575264" cy="1200329"/>
          </a:xfrm>
          <a:prstGeom prst="rect">
            <a:avLst/>
          </a:prstGeom>
          <a:noFill/>
        </p:spPr>
        <p:txBody>
          <a:bodyPr wrap="square" rtlCol="0">
            <a:spAutoFit/>
          </a:bodyPr>
          <a:lstStyle/>
          <a:p>
            <a:pPr algn="ctr"/>
            <a:r>
              <a:rPr lang="en-US" sz="3600" dirty="0">
                <a:solidFill>
                  <a:srgbClr val="002060"/>
                </a:solidFill>
              </a:rPr>
              <a:t>Discuss in your groups what you would do? </a:t>
            </a:r>
          </a:p>
        </p:txBody>
      </p:sp>
      <p:sp>
        <p:nvSpPr>
          <p:cNvPr id="15" name="TextBox 14">
            <a:extLst>
              <a:ext uri="{FF2B5EF4-FFF2-40B4-BE49-F238E27FC236}">
                <a16:creationId xmlns:a16="http://schemas.microsoft.com/office/drawing/2014/main" id="{7B67AA02-729E-9A49-9A7E-8C71D75C4AD2}"/>
              </a:ext>
            </a:extLst>
          </p:cNvPr>
          <p:cNvSpPr txBox="1"/>
          <p:nvPr/>
        </p:nvSpPr>
        <p:spPr>
          <a:xfrm>
            <a:off x="494270" y="2030744"/>
            <a:ext cx="6093763" cy="646331"/>
          </a:xfrm>
          <a:prstGeom prst="rect">
            <a:avLst/>
          </a:prstGeom>
          <a:noFill/>
        </p:spPr>
        <p:txBody>
          <a:bodyPr wrap="square">
            <a:spAutoFit/>
          </a:bodyPr>
          <a:lstStyle/>
          <a:p>
            <a:r>
              <a:rPr lang="en-GB" b="1" dirty="0"/>
              <a:t>Group 1: </a:t>
            </a:r>
            <a:r>
              <a:rPr lang="en-GB" dirty="0"/>
              <a:t>seized a phone which is locked (Smartphone – switched on – Charger available). </a:t>
            </a:r>
          </a:p>
        </p:txBody>
      </p:sp>
      <p:sp>
        <p:nvSpPr>
          <p:cNvPr id="17" name="TextBox 16">
            <a:extLst>
              <a:ext uri="{FF2B5EF4-FFF2-40B4-BE49-F238E27FC236}">
                <a16:creationId xmlns:a16="http://schemas.microsoft.com/office/drawing/2014/main" id="{59FD81AF-9780-7C4D-921A-ECDD7AFE2D13}"/>
              </a:ext>
            </a:extLst>
          </p:cNvPr>
          <p:cNvSpPr txBox="1"/>
          <p:nvPr/>
        </p:nvSpPr>
        <p:spPr>
          <a:xfrm>
            <a:off x="840259" y="3323960"/>
            <a:ext cx="5550746" cy="646331"/>
          </a:xfrm>
          <a:prstGeom prst="rect">
            <a:avLst/>
          </a:prstGeom>
          <a:noFill/>
        </p:spPr>
        <p:txBody>
          <a:bodyPr wrap="square">
            <a:spAutoFit/>
          </a:bodyPr>
          <a:lstStyle/>
          <a:p>
            <a:r>
              <a:rPr lang="en-GB" b="1" dirty="0"/>
              <a:t>Group 2:</a:t>
            </a:r>
            <a:r>
              <a:rPr lang="en-GB" dirty="0"/>
              <a:t> seized a phone which is on and unlocked (Smartphone – 15% battery) </a:t>
            </a:r>
          </a:p>
        </p:txBody>
      </p:sp>
      <p:sp>
        <p:nvSpPr>
          <p:cNvPr id="19" name="TextBox 18">
            <a:extLst>
              <a:ext uri="{FF2B5EF4-FFF2-40B4-BE49-F238E27FC236}">
                <a16:creationId xmlns:a16="http://schemas.microsoft.com/office/drawing/2014/main" id="{3F866A77-A1EC-FB41-A3EF-F5C01805BDA3}"/>
              </a:ext>
            </a:extLst>
          </p:cNvPr>
          <p:cNvSpPr txBox="1"/>
          <p:nvPr/>
        </p:nvSpPr>
        <p:spPr>
          <a:xfrm>
            <a:off x="1031964" y="4931501"/>
            <a:ext cx="5136976" cy="923330"/>
          </a:xfrm>
          <a:prstGeom prst="rect">
            <a:avLst/>
          </a:prstGeom>
          <a:noFill/>
        </p:spPr>
        <p:txBody>
          <a:bodyPr wrap="square">
            <a:spAutoFit/>
          </a:bodyPr>
          <a:lstStyle/>
          <a:p>
            <a:r>
              <a:rPr lang="en-GB" b="1" dirty="0"/>
              <a:t>Group 3:</a:t>
            </a:r>
            <a:r>
              <a:rPr lang="en-GB" dirty="0"/>
              <a:t> seized an old fashioned phone – no internet access - so minimal threat of loss by remote wipe</a:t>
            </a:r>
            <a:endParaRPr lang="en-GB" sz="1600" dirty="0">
              <a:latin typeface="Arial" panose="020B0604020202020204" pitchFamily="34" charset="0"/>
              <a:cs typeface="Arial" panose="020B0604020202020204" pitchFamily="34" charset="0"/>
            </a:endParaRPr>
          </a:p>
        </p:txBody>
      </p:sp>
      <p:sp>
        <p:nvSpPr>
          <p:cNvPr id="20" name="Right Arrow 19">
            <a:extLst>
              <a:ext uri="{FF2B5EF4-FFF2-40B4-BE49-F238E27FC236}">
                <a16:creationId xmlns:a16="http://schemas.microsoft.com/office/drawing/2014/main" id="{A3CACD64-8A14-6F4E-8B12-D802C7BCE718}"/>
              </a:ext>
            </a:extLst>
          </p:cNvPr>
          <p:cNvSpPr/>
          <p:nvPr/>
        </p:nvSpPr>
        <p:spPr>
          <a:xfrm>
            <a:off x="6362705" y="5201723"/>
            <a:ext cx="797921" cy="2072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ight Arrow 20">
            <a:extLst>
              <a:ext uri="{FF2B5EF4-FFF2-40B4-BE49-F238E27FC236}">
                <a16:creationId xmlns:a16="http://schemas.microsoft.com/office/drawing/2014/main" id="{D6DC37A5-436E-D342-964E-982151A93E04}"/>
              </a:ext>
            </a:extLst>
          </p:cNvPr>
          <p:cNvSpPr/>
          <p:nvPr/>
        </p:nvSpPr>
        <p:spPr>
          <a:xfrm rot="20978974">
            <a:off x="6169710" y="3515081"/>
            <a:ext cx="976988" cy="2072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ight Arrow 21">
            <a:extLst>
              <a:ext uri="{FF2B5EF4-FFF2-40B4-BE49-F238E27FC236}">
                <a16:creationId xmlns:a16="http://schemas.microsoft.com/office/drawing/2014/main" id="{DEE730B3-4EF0-114E-97F3-3DF8C93F2095}"/>
              </a:ext>
            </a:extLst>
          </p:cNvPr>
          <p:cNvSpPr/>
          <p:nvPr/>
        </p:nvSpPr>
        <p:spPr>
          <a:xfrm rot="1156441" flipV="1">
            <a:off x="6045107" y="2867776"/>
            <a:ext cx="1085851" cy="2171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290" name="Picture 2" descr="Britain's Teenage Drug Runners - BBC News">
            <a:extLst>
              <a:ext uri="{FF2B5EF4-FFF2-40B4-BE49-F238E27FC236}">
                <a16:creationId xmlns:a16="http://schemas.microsoft.com/office/drawing/2014/main" id="{FC54FDF3-C90A-D345-865F-DAF90926A7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9633" y="255970"/>
            <a:ext cx="2587513" cy="1449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5207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0" grpId="0"/>
      <p:bldP spid="15" grpId="0"/>
      <p:bldP spid="17" grpId="0"/>
      <p:bldP spid="1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296348-61FB-4643-9DE2-BBE9E7AD676E}"/>
              </a:ext>
            </a:extLst>
          </p:cNvPr>
          <p:cNvSpPr txBox="1"/>
          <p:nvPr/>
        </p:nvSpPr>
        <p:spPr>
          <a:xfrm>
            <a:off x="259492" y="78376"/>
            <a:ext cx="6915498" cy="6260639"/>
          </a:xfrm>
          <a:prstGeom prst="rect">
            <a:avLst/>
          </a:prstGeom>
        </p:spPr>
        <p:txBody>
          <a:bodyPr vert="horz" lIns="91440" tIns="45720" rIns="91440" bIns="45720" rtlCol="0">
            <a:normAutofit/>
          </a:bodyPr>
          <a:lstStyle/>
          <a:p>
            <a:pPr algn="ctr" fontAlgn="base">
              <a:lnSpc>
                <a:spcPct val="90000"/>
              </a:lnSpc>
              <a:spcAft>
                <a:spcPts val="600"/>
              </a:spcAft>
            </a:pPr>
            <a:r>
              <a:rPr lang="en-US" sz="2800" b="1" u="sng" dirty="0">
                <a:solidFill>
                  <a:schemeClr val="accent2"/>
                </a:solidFill>
              </a:rPr>
              <a:t>Police Powers to Seize Phones and Obtain Passwords</a:t>
            </a:r>
          </a:p>
          <a:p>
            <a:pPr indent="-228600" fontAlgn="base">
              <a:lnSpc>
                <a:spcPct val="90000"/>
              </a:lnSpc>
              <a:spcAft>
                <a:spcPts val="600"/>
              </a:spcAft>
              <a:buFont typeface="Arial" panose="020B0604020202020204" pitchFamily="34" charset="0"/>
              <a:buChar char="•"/>
            </a:pPr>
            <a:endParaRPr lang="en-US" sz="1700" dirty="0"/>
          </a:p>
          <a:p>
            <a:pPr marL="285750" indent="-228600" fontAlgn="base">
              <a:lnSpc>
                <a:spcPct val="90000"/>
              </a:lnSpc>
              <a:spcAft>
                <a:spcPts val="600"/>
              </a:spcAft>
              <a:buFont typeface="Arial" panose="020B0604020202020204" pitchFamily="34" charset="0"/>
              <a:buChar char="•"/>
            </a:pPr>
            <a:r>
              <a:rPr lang="en-US" sz="1700" dirty="0"/>
              <a:t>PACE 1984: Officers can search, seize and retain data from a mobile phone belonging to anyone who has been arrested on suspicion of committing an offence.</a:t>
            </a:r>
            <a:br>
              <a:rPr lang="en-US" sz="1700" dirty="0"/>
            </a:br>
            <a:endParaRPr lang="en-US" sz="1700" dirty="0"/>
          </a:p>
          <a:p>
            <a:pPr marL="285750" indent="-228600" fontAlgn="base">
              <a:lnSpc>
                <a:spcPct val="90000"/>
              </a:lnSpc>
              <a:spcAft>
                <a:spcPts val="600"/>
              </a:spcAft>
              <a:buFont typeface="Arial" panose="020B0604020202020204" pitchFamily="34" charset="0"/>
              <a:buChar char="•"/>
            </a:pPr>
            <a:r>
              <a:rPr lang="en-US" sz="1700" dirty="0"/>
              <a:t>Officers must have reasonable belief that it contains evidence of an offence or has been obtained in consequence of the commission of an offence. </a:t>
            </a:r>
            <a:br>
              <a:rPr lang="en-US" sz="1700" dirty="0"/>
            </a:br>
            <a:endParaRPr lang="en-US" sz="1700" dirty="0"/>
          </a:p>
          <a:p>
            <a:pPr marL="285750" indent="-228600" fontAlgn="base">
              <a:lnSpc>
                <a:spcPct val="90000"/>
              </a:lnSpc>
              <a:spcAft>
                <a:spcPts val="600"/>
              </a:spcAft>
              <a:buFont typeface="Arial" panose="020B0604020202020204" pitchFamily="34" charset="0"/>
              <a:buChar char="•"/>
            </a:pPr>
            <a:r>
              <a:rPr lang="en-US" sz="1700" dirty="0"/>
              <a:t>Seizure powers also exist in regards to the execution of search warrants production orders. </a:t>
            </a:r>
            <a:br>
              <a:rPr lang="en-US" sz="1700" dirty="0"/>
            </a:br>
            <a:endParaRPr lang="en-US" sz="1700" dirty="0"/>
          </a:p>
          <a:p>
            <a:pPr marL="285750" indent="-228600" fontAlgn="base">
              <a:lnSpc>
                <a:spcPct val="90000"/>
              </a:lnSpc>
              <a:spcAft>
                <a:spcPts val="600"/>
              </a:spcAft>
              <a:buFont typeface="Arial" panose="020B0604020202020204" pitchFamily="34" charset="0"/>
              <a:buChar char="•"/>
            </a:pPr>
            <a:r>
              <a:rPr lang="en-US" sz="1700" dirty="0"/>
              <a:t>Data seized can only be kept for the purpose of a criminal investigation and for use as evidence at trial.</a:t>
            </a:r>
            <a:br>
              <a:rPr lang="en-US" sz="1700" dirty="0"/>
            </a:br>
            <a:r>
              <a:rPr lang="en-US" sz="1700" dirty="0"/>
              <a:t> </a:t>
            </a:r>
          </a:p>
          <a:p>
            <a:pPr marL="285750" indent="-228600" fontAlgn="base">
              <a:lnSpc>
                <a:spcPct val="90000"/>
              </a:lnSpc>
              <a:spcAft>
                <a:spcPts val="600"/>
              </a:spcAft>
              <a:buFont typeface="Arial" panose="020B0604020202020204" pitchFamily="34" charset="0"/>
              <a:buChar char="•"/>
            </a:pPr>
            <a:r>
              <a:rPr lang="en-US" sz="1700" dirty="0"/>
              <a:t>The police also have additional powers to seize mobile phones under other statutes such as the Misuse of Drugs Act 1971 and Terrorism Act 2000.</a:t>
            </a:r>
            <a:br>
              <a:rPr lang="en-US" sz="1700" dirty="0"/>
            </a:br>
            <a:endParaRPr lang="en-US" sz="1700" dirty="0"/>
          </a:p>
        </p:txBody>
      </p:sp>
      <p:pic>
        <p:nvPicPr>
          <p:cNvPr id="11268" name="Picture 4" descr="Birmingham East NTF no Twitter: &quot;Team 2: Prolific #BordesleyGreen Drug  Dealer caught in the act. Officers spotted Male conducting drug deal on  Starbank Rd #Birmingham tonight. Male was immediately detained &amp; Stop">
            <a:extLst>
              <a:ext uri="{FF2B5EF4-FFF2-40B4-BE49-F238E27FC236}">
                <a16:creationId xmlns:a16="http://schemas.microsoft.com/office/drawing/2014/main" id="{6C91A263-AA9A-2F43-A326-41E6B374CD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1" r="3258" b="-2"/>
          <a:stretch/>
        </p:blipFill>
        <p:spPr bwMode="auto">
          <a:xfrm>
            <a:off x="7621404" y="10"/>
            <a:ext cx="3046596"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7078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ADBB4-57EA-F640-9782-568A8EBB99FA}"/>
              </a:ext>
            </a:extLst>
          </p:cNvPr>
          <p:cNvSpPr>
            <a:spLocks noGrp="1"/>
          </p:cNvSpPr>
          <p:nvPr>
            <p:ph type="title"/>
          </p:nvPr>
        </p:nvSpPr>
        <p:spPr>
          <a:xfrm>
            <a:off x="1978478" y="-2632"/>
            <a:ext cx="7886700" cy="1325563"/>
          </a:xfrm>
        </p:spPr>
        <p:txBody>
          <a:bodyPr/>
          <a:lstStyle/>
          <a:p>
            <a:r>
              <a:rPr lang="en-US" dirty="0"/>
              <a:t>What is </a:t>
            </a:r>
            <a:r>
              <a:rPr lang="en-US" i="1" dirty="0"/>
              <a:t>“Bagging and Tagging”? </a:t>
            </a:r>
            <a:r>
              <a:rPr lang="en-US" sz="1400" i="1" dirty="0"/>
              <a:t>(Covered more this afternoon)  </a:t>
            </a:r>
            <a:endParaRPr lang="en-US" i="1" dirty="0"/>
          </a:p>
        </p:txBody>
      </p:sp>
      <p:pic>
        <p:nvPicPr>
          <p:cNvPr id="5" name="Content Placeholder 4" descr="A picture containing text, aircraft&#10;&#10;Description automatically generated">
            <a:extLst>
              <a:ext uri="{FF2B5EF4-FFF2-40B4-BE49-F238E27FC236}">
                <a16:creationId xmlns:a16="http://schemas.microsoft.com/office/drawing/2014/main" id="{6D33DCA7-6BF8-0045-9A48-353B2790AF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85994">
            <a:off x="2724322" y="1440963"/>
            <a:ext cx="3021942" cy="4351338"/>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E668548D-381A-824B-8D1F-CC7727E98559}"/>
              </a:ext>
            </a:extLst>
          </p:cNvPr>
          <p:cNvSpPr txBox="1"/>
          <p:nvPr/>
        </p:nvSpPr>
        <p:spPr>
          <a:xfrm>
            <a:off x="6905898" y="1698171"/>
            <a:ext cx="1750423" cy="369332"/>
          </a:xfrm>
          <a:prstGeom prst="rect">
            <a:avLst/>
          </a:prstGeom>
          <a:noFill/>
        </p:spPr>
        <p:txBody>
          <a:bodyPr wrap="square" rtlCol="0">
            <a:spAutoFit/>
          </a:bodyPr>
          <a:lstStyle/>
          <a:p>
            <a:r>
              <a:rPr lang="en-US" dirty="0"/>
              <a:t>Click </a:t>
            </a:r>
            <a:r>
              <a:rPr lang="en-US" u="sng" dirty="0">
                <a:hlinkClick r:id="rId3"/>
              </a:rPr>
              <a:t>here</a:t>
            </a:r>
            <a:endParaRPr lang="en-US" u="sng" dirty="0"/>
          </a:p>
        </p:txBody>
      </p:sp>
      <p:pic>
        <p:nvPicPr>
          <p:cNvPr id="16386" name="Picture 2" descr="When is law enforcement allowed to search your phone? - Vox">
            <a:extLst>
              <a:ext uri="{FF2B5EF4-FFF2-40B4-BE49-F238E27FC236}">
                <a16:creationId xmlns:a16="http://schemas.microsoft.com/office/drawing/2014/main" id="{D98C64EB-A61D-C741-988B-54C5E19751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5743" y="293206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7405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4000" y="253960"/>
            <a:ext cx="9144000" cy="1200329"/>
          </a:xfrm>
          <a:prstGeom prst="rect">
            <a:avLst/>
          </a:prstGeom>
          <a:solidFill>
            <a:schemeClr val="accent6"/>
          </a:solidFill>
        </p:spPr>
        <p:txBody>
          <a:bodyPr wrap="square" rtlCol="0">
            <a:spAutoFit/>
          </a:bodyPr>
          <a:lstStyle/>
          <a:p>
            <a:pPr algn="ctr"/>
            <a:r>
              <a:rPr lang="en-GB" sz="2400" b="1" dirty="0">
                <a:solidFill>
                  <a:schemeClr val="bg1"/>
                </a:solidFill>
              </a:rPr>
              <a:t>Group Task </a:t>
            </a:r>
            <a:br>
              <a:rPr lang="en-GB" sz="2400" b="1" dirty="0">
                <a:solidFill>
                  <a:schemeClr val="bg1"/>
                </a:solidFill>
              </a:rPr>
            </a:br>
            <a:r>
              <a:rPr lang="en-GB" sz="2400" b="1" dirty="0">
                <a:solidFill>
                  <a:schemeClr val="bg1"/>
                </a:solidFill>
                <a:cs typeface="Arial" panose="020B0604020202020204" pitchFamily="34" charset="0"/>
              </a:rPr>
              <a:t>Rank the following items in order of priority when seizing and why?</a:t>
            </a:r>
          </a:p>
          <a:p>
            <a:endParaRPr lang="en-GB" sz="2400" b="1" dirty="0">
              <a:solidFill>
                <a:schemeClr val="bg1"/>
              </a:solidFill>
            </a:endParaRPr>
          </a:p>
        </p:txBody>
      </p:sp>
      <p:pic>
        <p:nvPicPr>
          <p:cNvPr id="5" name="Picture 4"/>
          <p:cNvPicPr>
            <a:picLocks noChangeAspect="1"/>
          </p:cNvPicPr>
          <p:nvPr/>
        </p:nvPicPr>
        <p:blipFill>
          <a:blip r:embed="rId3"/>
          <a:stretch>
            <a:fillRect/>
          </a:stretch>
        </p:blipFill>
        <p:spPr>
          <a:xfrm>
            <a:off x="7770091" y="1855804"/>
            <a:ext cx="1785938" cy="1107281"/>
          </a:xfrm>
          <a:prstGeom prst="rect">
            <a:avLst/>
          </a:prstGeom>
        </p:spPr>
      </p:pic>
      <p:pic>
        <p:nvPicPr>
          <p:cNvPr id="6" name="Picture 5"/>
          <p:cNvPicPr>
            <a:picLocks noChangeAspect="1"/>
          </p:cNvPicPr>
          <p:nvPr/>
        </p:nvPicPr>
        <p:blipFill>
          <a:blip r:embed="rId4"/>
          <a:stretch>
            <a:fillRect/>
          </a:stretch>
        </p:blipFill>
        <p:spPr>
          <a:xfrm>
            <a:off x="7799907" y="3589947"/>
            <a:ext cx="1285645" cy="1218791"/>
          </a:xfrm>
          <a:prstGeom prst="rect">
            <a:avLst/>
          </a:prstGeom>
        </p:spPr>
      </p:pic>
      <p:pic>
        <p:nvPicPr>
          <p:cNvPr id="7" name="Picture 6"/>
          <p:cNvPicPr>
            <a:picLocks noChangeAspect="1"/>
          </p:cNvPicPr>
          <p:nvPr/>
        </p:nvPicPr>
        <p:blipFill rotWithShape="1">
          <a:blip r:embed="rId5"/>
          <a:srcRect t="6872" b="15875"/>
          <a:stretch/>
        </p:blipFill>
        <p:spPr>
          <a:xfrm>
            <a:off x="5258283" y="3723407"/>
            <a:ext cx="1543050" cy="1285876"/>
          </a:xfrm>
          <a:prstGeom prst="rect">
            <a:avLst/>
          </a:prstGeom>
        </p:spPr>
      </p:pic>
      <p:pic>
        <p:nvPicPr>
          <p:cNvPr id="8" name="Picture 7"/>
          <p:cNvPicPr>
            <a:picLocks noChangeAspect="1"/>
          </p:cNvPicPr>
          <p:nvPr/>
        </p:nvPicPr>
        <p:blipFill rotWithShape="1">
          <a:blip r:embed="rId6"/>
          <a:srcRect t="14980" b="25277"/>
          <a:stretch/>
        </p:blipFill>
        <p:spPr>
          <a:xfrm>
            <a:off x="2645357" y="3814327"/>
            <a:ext cx="1543050" cy="994411"/>
          </a:xfrm>
          <a:prstGeom prst="rect">
            <a:avLst/>
          </a:prstGeom>
        </p:spPr>
      </p:pic>
      <p:pic>
        <p:nvPicPr>
          <p:cNvPr id="9" name="Picture 8"/>
          <p:cNvPicPr>
            <a:picLocks noChangeAspect="1"/>
          </p:cNvPicPr>
          <p:nvPr/>
        </p:nvPicPr>
        <p:blipFill>
          <a:blip r:embed="rId7"/>
          <a:stretch>
            <a:fillRect/>
          </a:stretch>
        </p:blipFill>
        <p:spPr>
          <a:xfrm>
            <a:off x="2492552" y="1870234"/>
            <a:ext cx="1652249" cy="1101499"/>
          </a:xfrm>
          <a:prstGeom prst="rect">
            <a:avLst/>
          </a:prstGeom>
        </p:spPr>
      </p:pic>
      <p:pic>
        <p:nvPicPr>
          <p:cNvPr id="10" name="Picture 9"/>
          <p:cNvPicPr>
            <a:picLocks noChangeAspect="1"/>
          </p:cNvPicPr>
          <p:nvPr/>
        </p:nvPicPr>
        <p:blipFill rotWithShape="1">
          <a:blip r:embed="rId8"/>
          <a:srcRect l="11067" t="10000" r="9733" b="10000"/>
          <a:stretch/>
        </p:blipFill>
        <p:spPr>
          <a:xfrm>
            <a:off x="5318760" y="1692889"/>
            <a:ext cx="1697355" cy="1714500"/>
          </a:xfrm>
          <a:prstGeom prst="rect">
            <a:avLst/>
          </a:prstGeom>
        </p:spPr>
      </p:pic>
      <p:sp>
        <p:nvSpPr>
          <p:cNvPr id="11" name="Rectangle 10"/>
          <p:cNvSpPr/>
          <p:nvPr/>
        </p:nvSpPr>
        <p:spPr>
          <a:xfrm>
            <a:off x="8899543" y="2905561"/>
            <a:ext cx="670505" cy="323165"/>
          </a:xfrm>
          <a:prstGeom prst="rect">
            <a:avLst/>
          </a:prstGeom>
        </p:spPr>
        <p:txBody>
          <a:bodyPr wrap="none">
            <a:spAutoFit/>
          </a:bodyPr>
          <a:lstStyle/>
          <a:p>
            <a:pPr algn="ctr"/>
            <a:r>
              <a:rPr lang="en-GB" sz="1500" b="1" dirty="0"/>
              <a:t>Tablet</a:t>
            </a:r>
          </a:p>
        </p:txBody>
      </p:sp>
      <p:sp>
        <p:nvSpPr>
          <p:cNvPr id="12" name="Rectangle 11"/>
          <p:cNvSpPr/>
          <p:nvPr/>
        </p:nvSpPr>
        <p:spPr>
          <a:xfrm>
            <a:off x="5574110" y="3182888"/>
            <a:ext cx="1418900" cy="530915"/>
          </a:xfrm>
          <a:prstGeom prst="rect">
            <a:avLst/>
          </a:prstGeom>
        </p:spPr>
        <p:txBody>
          <a:bodyPr wrap="square">
            <a:spAutoFit/>
          </a:bodyPr>
          <a:lstStyle/>
          <a:p>
            <a:pPr algn="ctr"/>
            <a:endParaRPr lang="en-GB" sz="1350" b="1" dirty="0"/>
          </a:p>
          <a:p>
            <a:pPr algn="ctr"/>
            <a:r>
              <a:rPr lang="en-GB" sz="1500" b="1" dirty="0"/>
              <a:t>Games Console </a:t>
            </a:r>
          </a:p>
        </p:txBody>
      </p:sp>
      <p:sp>
        <p:nvSpPr>
          <p:cNvPr id="13" name="Rectangle 12"/>
          <p:cNvSpPr/>
          <p:nvPr/>
        </p:nvSpPr>
        <p:spPr>
          <a:xfrm>
            <a:off x="5441886" y="5068108"/>
            <a:ext cx="1451103" cy="323165"/>
          </a:xfrm>
          <a:prstGeom prst="rect">
            <a:avLst/>
          </a:prstGeom>
        </p:spPr>
        <p:txBody>
          <a:bodyPr wrap="none">
            <a:spAutoFit/>
          </a:bodyPr>
          <a:lstStyle/>
          <a:p>
            <a:pPr algn="ctr"/>
            <a:r>
              <a:rPr lang="en-GB" sz="1500" b="1" dirty="0"/>
              <a:t>Wireless Router</a:t>
            </a:r>
          </a:p>
        </p:txBody>
      </p:sp>
      <p:sp>
        <p:nvSpPr>
          <p:cNvPr id="14" name="Rectangle 13"/>
          <p:cNvSpPr/>
          <p:nvPr/>
        </p:nvSpPr>
        <p:spPr>
          <a:xfrm>
            <a:off x="2853645" y="4949696"/>
            <a:ext cx="930063" cy="323165"/>
          </a:xfrm>
          <a:prstGeom prst="rect">
            <a:avLst/>
          </a:prstGeom>
        </p:spPr>
        <p:txBody>
          <a:bodyPr wrap="none">
            <a:spAutoFit/>
          </a:bodyPr>
          <a:lstStyle/>
          <a:p>
            <a:pPr algn="ctr"/>
            <a:r>
              <a:rPr lang="en-GB" sz="1500" b="1" dirty="0"/>
              <a:t>USB Stick</a:t>
            </a:r>
          </a:p>
        </p:txBody>
      </p:sp>
      <p:sp>
        <p:nvSpPr>
          <p:cNvPr id="15" name="Rectangle 14"/>
          <p:cNvSpPr/>
          <p:nvPr/>
        </p:nvSpPr>
        <p:spPr>
          <a:xfrm>
            <a:off x="2681546" y="3193788"/>
            <a:ext cx="1274260" cy="323165"/>
          </a:xfrm>
          <a:prstGeom prst="rect">
            <a:avLst/>
          </a:prstGeom>
        </p:spPr>
        <p:txBody>
          <a:bodyPr wrap="none">
            <a:spAutoFit/>
          </a:bodyPr>
          <a:lstStyle/>
          <a:p>
            <a:pPr algn="ctr"/>
            <a:r>
              <a:rPr lang="en-GB" sz="1500" b="1" dirty="0"/>
              <a:t>Laptop Eraser</a:t>
            </a:r>
          </a:p>
        </p:txBody>
      </p:sp>
      <p:sp>
        <p:nvSpPr>
          <p:cNvPr id="16" name="Rectangle 15"/>
          <p:cNvSpPr/>
          <p:nvPr/>
        </p:nvSpPr>
        <p:spPr>
          <a:xfrm>
            <a:off x="7552709" y="4964292"/>
            <a:ext cx="1780039" cy="323165"/>
          </a:xfrm>
          <a:prstGeom prst="rect">
            <a:avLst/>
          </a:prstGeom>
        </p:spPr>
        <p:txBody>
          <a:bodyPr wrap="none">
            <a:spAutoFit/>
          </a:bodyPr>
          <a:lstStyle/>
          <a:p>
            <a:pPr algn="ctr"/>
            <a:r>
              <a:rPr lang="en-GB" sz="1500" b="1" dirty="0"/>
              <a:t>Broken Smartphone</a:t>
            </a:r>
          </a:p>
        </p:txBody>
      </p:sp>
    </p:spTree>
    <p:extLst>
      <p:ext uri="{BB962C8B-B14F-4D97-AF65-F5344CB8AC3E}">
        <p14:creationId xmlns:p14="http://schemas.microsoft.com/office/powerpoint/2010/main" val="266181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500"/>
                                        <p:tgtEl>
                                          <p:spTgt spid="1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fade">
                                      <p:cBhvr>
                                        <p:cTn id="6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P spid="15" grpId="0"/>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5A812F4-9111-3B4D-B0AB-6FC69B72084E}"/>
              </a:ext>
            </a:extLst>
          </p:cNvPr>
          <p:cNvSpPr txBox="1"/>
          <p:nvPr/>
        </p:nvSpPr>
        <p:spPr>
          <a:xfrm>
            <a:off x="1802674" y="405095"/>
            <a:ext cx="6914606" cy="6163226"/>
          </a:xfrm>
          <a:prstGeom prst="rect">
            <a:avLst/>
          </a:prstGeom>
          <a:noFill/>
        </p:spPr>
        <p:txBody>
          <a:bodyPr wrap="square">
            <a:spAutoFit/>
          </a:bodyPr>
          <a:lstStyle/>
          <a:p>
            <a:pPr>
              <a:defRPr/>
            </a:pPr>
            <a:r>
              <a:rPr lang="en-GB" b="1" u="sng" dirty="0">
                <a:latin typeface="Arial" panose="020B0604020202020204" pitchFamily="34" charset="0"/>
                <a:cs typeface="Arial" panose="020B0604020202020204" pitchFamily="34" charset="0"/>
              </a:rPr>
              <a:t>Priority list Seized Items</a:t>
            </a:r>
          </a:p>
          <a:p>
            <a:pPr>
              <a:defRPr/>
            </a:pPr>
            <a:endParaRPr lang="en-GB" b="1" u="sng" dirty="0">
              <a:latin typeface="Arial" panose="020B0604020202020204" pitchFamily="34" charset="0"/>
              <a:cs typeface="Arial" panose="020B0604020202020204" pitchFamily="34" charset="0"/>
            </a:endParaRPr>
          </a:p>
          <a:p>
            <a:pPr>
              <a:defRPr/>
            </a:pPr>
            <a:r>
              <a:rPr lang="en-GB" b="1" u="sng" dirty="0">
                <a:latin typeface="Arial" panose="020B0604020202020204" pitchFamily="34" charset="0"/>
                <a:cs typeface="Arial" panose="020B0604020202020204" pitchFamily="34" charset="0"/>
              </a:rPr>
              <a:t>*Ensure that latex gloves &amp; masks are worn at all times* </a:t>
            </a:r>
          </a:p>
          <a:p>
            <a:pPr>
              <a:defRPr/>
            </a:pPr>
            <a:endParaRPr lang="en-GB" sz="1050" b="1" u="sng" dirty="0">
              <a:latin typeface="Arial" panose="020B0604020202020204" pitchFamily="34" charset="0"/>
              <a:cs typeface="Arial" panose="020B0604020202020204" pitchFamily="34" charset="0"/>
            </a:endParaRPr>
          </a:p>
          <a:p>
            <a:pPr>
              <a:defRPr/>
            </a:pPr>
            <a:endParaRPr lang="en-GB" sz="1100" b="1" u="sng"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1. Laptop erasing</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 action required to preserve evidence which maybe being erased.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Photograph/video what is happening on the screen and photograph in situ.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Immediately remove the battery from the laptop as if you just pull the power out of the back it will still run on battery power.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Remove the power lead and seize also before packaging and exhibiting correctly (No need for Faraday bag as not able to communicate wirelessly with the internet if power removed)</a:t>
            </a:r>
          </a:p>
          <a:p>
            <a:pPr marL="228600" indent="-228600">
              <a:buFontTx/>
              <a:buAutoNum type="arabicParen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2. Tablet</a:t>
            </a:r>
            <a:r>
              <a:rPr lang="en-GB" sz="1100" dirty="0">
                <a:highlight>
                  <a:srgbClr val="00FFFF"/>
                </a:highlight>
                <a:latin typeface="Arial" panose="020B0604020202020204" pitchFamily="34" charset="0"/>
                <a:cs typeface="Arial" panose="020B0604020202020204" pitchFamily="34" charset="0"/>
              </a:rPr>
              <a:t>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Immediately place in Airplane mode and turn power off.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Place in Faraday bag or wrap in tin foil</a:t>
            </a:r>
          </a:p>
          <a:p>
            <a:pPr marL="228600" indent="-228600">
              <a:buFontTx/>
              <a:buAutoNum type="arabicParen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3. Games consoles</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If connected to the internet and powered on remove power leads from rear before packaging and exhibiting correctly</a:t>
            </a:r>
          </a:p>
          <a:p>
            <a:pP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4. Broken smartphone</a:t>
            </a:r>
            <a:r>
              <a:rPr lang="en-GB" sz="1100" dirty="0">
                <a:highlight>
                  <a:srgbClr val="00FFFF"/>
                </a:highlight>
                <a:latin typeface="Arial" panose="020B0604020202020204" pitchFamily="34" charset="0"/>
                <a:cs typeface="Arial" panose="020B0604020202020204" pitchFamily="34" charset="0"/>
              </a:rPr>
              <a:t>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It would appear that it has no power and therefore cannot communicate with wi-fi/telephone services.</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Consider Faraday bag but seize and package/exhibit correctly</a:t>
            </a:r>
          </a:p>
          <a:p>
            <a:pPr marL="228600" indent="-228600">
              <a:buFontTx/>
              <a:buAutoNum type="arabicParen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5. Wireless router</a:t>
            </a:r>
            <a:r>
              <a:rPr lang="en-GB" sz="1100" dirty="0">
                <a:highlight>
                  <a:srgbClr val="00FFFF"/>
                </a:highlight>
                <a:latin typeface="Arial" panose="020B0604020202020204" pitchFamily="34" charset="0"/>
                <a:cs typeface="Arial" panose="020B0604020202020204" pitchFamily="34" charset="0"/>
              </a:rPr>
              <a:t> </a:t>
            </a:r>
          </a:p>
          <a:p>
            <a:pPr marL="171450" indent="-171450">
              <a:buFont typeface="Arial" panose="020B0604020202020204" pitchFamily="34" charset="0"/>
              <a:buChar char="•"/>
              <a:defRPr/>
            </a:pPr>
            <a:r>
              <a:rPr lang="en-GB" sz="1100" dirty="0">
                <a:solidFill>
                  <a:srgbClr val="FF0000"/>
                </a:solidFill>
                <a:effectLst>
                  <a:outerShdw blurRad="38100" dist="38100" dir="2700000" algn="tl">
                    <a:srgbClr val="000000">
                      <a:alpha val="43137"/>
                    </a:srgbClr>
                  </a:outerShdw>
                </a:effectLst>
                <a:cs typeface="Arial" panose="020B0604020202020204" pitchFamily="34" charset="0"/>
              </a:rPr>
              <a:t>DO NOT SWITCH OFF TO SEIZE</a:t>
            </a:r>
            <a:r>
              <a:rPr lang="en-GB" sz="1100" dirty="0">
                <a:cs typeface="Arial" panose="020B0604020202020204" pitchFamily="34" charset="0"/>
              </a:rPr>
              <a:t>.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You will lose all data stored in the memory.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If disconnected - very likely to reconnect with a new IP address.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Remind of Principle 1 – Not to change anything. High Tech crime can attend and download the router if required</a:t>
            </a:r>
          </a:p>
          <a:p>
            <a:pPr>
              <a:defRPr/>
            </a:pPr>
            <a:endParaRPr lang="en-GB" sz="1100" dirty="0">
              <a:latin typeface="Arial" panose="020B0604020202020204" pitchFamily="34" charset="0"/>
              <a:cs typeface="Arial" panose="020B0604020202020204" pitchFamily="34" charset="0"/>
            </a:endParaRPr>
          </a:p>
          <a:p>
            <a:pPr>
              <a:defRPr/>
            </a:pPr>
            <a:r>
              <a:rPr lang="en-GB" sz="1100" u="sng" dirty="0">
                <a:highlight>
                  <a:srgbClr val="00FFFF"/>
                </a:highlight>
                <a:latin typeface="Arial" panose="020B0604020202020204" pitchFamily="34" charset="0"/>
                <a:cs typeface="Arial" panose="020B0604020202020204" pitchFamily="34" charset="0"/>
              </a:rPr>
              <a:t>6. USB sticks</a:t>
            </a:r>
            <a:r>
              <a:rPr lang="en-GB" sz="1100" dirty="0">
                <a:highlight>
                  <a:srgbClr val="00FFFF"/>
                </a:highlight>
                <a:latin typeface="Arial" panose="020B0604020202020204" pitchFamily="34" charset="0"/>
                <a:cs typeface="Arial" panose="020B0604020202020204" pitchFamily="34" charset="0"/>
              </a:rPr>
              <a:t> </a:t>
            </a:r>
          </a:p>
          <a:p>
            <a:pPr marL="171450" indent="-171450">
              <a:buFont typeface="Arial" panose="020B0604020202020204" pitchFamily="34" charset="0"/>
              <a:buChar char="•"/>
              <a:defRPr/>
            </a:pPr>
            <a:r>
              <a:rPr lang="en-GB" sz="1100" dirty="0">
                <a:latin typeface="Arial" panose="020B0604020202020204" pitchFamily="34" charset="0"/>
                <a:cs typeface="Arial" panose="020B0604020202020204" pitchFamily="34" charset="0"/>
              </a:rPr>
              <a:t>No power or connection to the internet so seize and packaging and exhibiting correctly</a:t>
            </a:r>
          </a:p>
        </p:txBody>
      </p:sp>
      <p:pic>
        <p:nvPicPr>
          <p:cNvPr id="9218" name="Picture 2" descr="Arrowhead Forensics Evidence Packaging - Faraday Products - Tablet Faraday  Storage Kit - A-4185K Crime Scene - Lab Supplies">
            <a:extLst>
              <a:ext uri="{FF2B5EF4-FFF2-40B4-BE49-F238E27FC236}">
                <a16:creationId xmlns:a16="http://schemas.microsoft.com/office/drawing/2014/main" id="{60BE387E-3938-E840-8006-EF950A0BE0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150" y="89807"/>
            <a:ext cx="1907177" cy="2020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9467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74118"/>
            <a:ext cx="7945244" cy="507831"/>
          </a:xfrm>
          <a:prstGeom prst="rect">
            <a:avLst/>
          </a:prstGeom>
          <a:solidFill>
            <a:schemeClr val="accent1">
              <a:lumMod val="60000"/>
              <a:lumOff val="40000"/>
            </a:schemeClr>
          </a:solidFill>
        </p:spPr>
        <p:txBody>
          <a:bodyPr wrap="square" rtlCol="0">
            <a:spAutoFit/>
          </a:bodyPr>
          <a:lstStyle/>
          <a:p>
            <a:r>
              <a:rPr lang="en-GB" sz="2700" b="1" dirty="0">
                <a:solidFill>
                  <a:schemeClr val="bg1"/>
                </a:solidFill>
              </a:rPr>
              <a:t>Discuss: What is a Criminal Investigation?</a:t>
            </a:r>
          </a:p>
        </p:txBody>
      </p:sp>
      <p:sp>
        <p:nvSpPr>
          <p:cNvPr id="7" name="TextBox 6">
            <a:extLst>
              <a:ext uri="{FF2B5EF4-FFF2-40B4-BE49-F238E27FC236}">
                <a16:creationId xmlns:a16="http://schemas.microsoft.com/office/drawing/2014/main" id="{BA445CB3-D053-2E46-8F07-5C755C6A7CDD}"/>
              </a:ext>
            </a:extLst>
          </p:cNvPr>
          <p:cNvSpPr txBox="1"/>
          <p:nvPr/>
        </p:nvSpPr>
        <p:spPr>
          <a:xfrm>
            <a:off x="334850" y="1875849"/>
            <a:ext cx="5950039" cy="2677656"/>
          </a:xfrm>
          <a:prstGeom prst="rect">
            <a:avLst/>
          </a:prstGeom>
          <a:noFill/>
        </p:spPr>
        <p:txBody>
          <a:bodyPr wrap="square">
            <a:spAutoFit/>
          </a:bodyPr>
          <a:lstStyle/>
          <a:p>
            <a:pPr lvl="0" algn="ctr"/>
            <a:r>
              <a:rPr lang="en-US" sz="2800" dirty="0">
                <a:solidFill>
                  <a:schemeClr val="tx1"/>
                </a:solidFill>
              </a:rPr>
              <a:t>The Criminal Procedure &amp; Investigations Act 1996 is a piece of statutory legislation in the UK that regulates the procedures of investigation &amp; prosecution of criminal offences</a:t>
            </a:r>
          </a:p>
        </p:txBody>
      </p:sp>
      <p:pic>
        <p:nvPicPr>
          <p:cNvPr id="10242" name="Picture 2" descr="The Criminal Procedure and Investigations Act 1996: A Practitioner's Guide:  Amazon.co.uk: Card, Richard, Ward, Richard: 9780853083795: Books">
            <a:extLst>
              <a:ext uri="{FF2B5EF4-FFF2-40B4-BE49-F238E27FC236}">
                <a16:creationId xmlns:a16="http://schemas.microsoft.com/office/drawing/2014/main" id="{7CD01855-4F1F-5244-B885-34E0430C31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246522">
            <a:off x="8023538" y="1769408"/>
            <a:ext cx="2866355" cy="430736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676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72358"/>
            <a:ext cx="7978698" cy="707886"/>
          </a:xfrm>
          <a:prstGeom prst="rect">
            <a:avLst/>
          </a:prstGeom>
          <a:solidFill>
            <a:schemeClr val="accent1">
              <a:lumMod val="60000"/>
              <a:lumOff val="40000"/>
            </a:schemeClr>
          </a:solidFill>
        </p:spPr>
        <p:txBody>
          <a:bodyPr wrap="square" rtlCol="0">
            <a:spAutoFit/>
          </a:bodyPr>
          <a:lstStyle/>
          <a:p>
            <a:r>
              <a:rPr lang="en-GB" sz="4000" b="1" dirty="0">
                <a:solidFill>
                  <a:schemeClr val="bg1"/>
                </a:solidFill>
              </a:rPr>
              <a:t>Methods of Investigation</a:t>
            </a:r>
          </a:p>
        </p:txBody>
      </p:sp>
      <p:graphicFrame>
        <p:nvGraphicFramePr>
          <p:cNvPr id="8" name="Diagram 7"/>
          <p:cNvGraphicFramePr/>
          <p:nvPr/>
        </p:nvGraphicFramePr>
        <p:xfrm>
          <a:off x="115909" y="2531186"/>
          <a:ext cx="8693239" cy="4082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FD012F-A1C4-9E4E-893B-62AAD13091FB}"/>
              </a:ext>
            </a:extLst>
          </p:cNvPr>
          <p:cNvSpPr txBox="1"/>
          <p:nvPr/>
        </p:nvSpPr>
        <p:spPr>
          <a:xfrm>
            <a:off x="-734096" y="1286355"/>
            <a:ext cx="8712794" cy="523220"/>
          </a:xfrm>
          <a:prstGeom prst="rect">
            <a:avLst/>
          </a:prstGeom>
          <a:noFill/>
        </p:spPr>
        <p:txBody>
          <a:bodyPr wrap="square">
            <a:spAutoFit/>
          </a:bodyPr>
          <a:lstStyle/>
          <a:p>
            <a:pPr algn="ctr"/>
            <a:r>
              <a:rPr lang="en-GB" sz="2800" dirty="0">
                <a:solidFill>
                  <a:schemeClr val="tx1"/>
                </a:solidFill>
              </a:rPr>
              <a:t>There are </a:t>
            </a:r>
            <a:r>
              <a:rPr lang="en-GB" sz="2800" b="1" i="1" dirty="0">
                <a:solidFill>
                  <a:schemeClr val="accent1"/>
                </a:solidFill>
              </a:rPr>
              <a:t>two methods </a:t>
            </a:r>
            <a:r>
              <a:rPr lang="en-GB" sz="2800" dirty="0">
                <a:solidFill>
                  <a:schemeClr val="tx1"/>
                </a:solidFill>
              </a:rPr>
              <a:t>of criminal investigation:</a:t>
            </a:r>
          </a:p>
        </p:txBody>
      </p:sp>
      <p:pic>
        <p:nvPicPr>
          <p:cNvPr id="11266" name="Picture 2" descr="Police chief warns of race crisis damaging effectiveness of policing | UK  News | Sky News">
            <a:extLst>
              <a:ext uri="{FF2B5EF4-FFF2-40B4-BE49-F238E27FC236}">
                <a16:creationId xmlns:a16="http://schemas.microsoft.com/office/drawing/2014/main" id="{36F95E18-B6C4-244A-AB21-54F06E4FB87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10729" y="2694367"/>
            <a:ext cx="2623688" cy="146926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Police Intelligence Professional Certificate - Bay River College">
            <a:extLst>
              <a:ext uri="{FF2B5EF4-FFF2-40B4-BE49-F238E27FC236}">
                <a16:creationId xmlns:a16="http://schemas.microsoft.com/office/drawing/2014/main" id="{62D046EC-A33A-3F46-9437-1E51E0D077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10729" y="4302414"/>
            <a:ext cx="2623688" cy="2008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A2A7C839-F469-4245-B5AE-A5F9EA0F78C3}"/>
                                            </p:graphicEl>
                                          </p:spTgt>
                                        </p:tgtEl>
                                        <p:attrNameLst>
                                          <p:attrName>style.visibility</p:attrName>
                                        </p:attrNameLst>
                                      </p:cBhvr>
                                      <p:to>
                                        <p:strVal val="visible"/>
                                      </p:to>
                                    </p:set>
                                    <p:animEffect transition="in" filter="fade">
                                      <p:cBhvr>
                                        <p:cTn id="7" dur="500"/>
                                        <p:tgtEl>
                                          <p:spTgt spid="8">
                                            <p:graphicEl>
                                              <a:dgm id="{A2A7C839-F469-4245-B5AE-A5F9EA0F78C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9172250-1682-D34E-843C-A35C45EBA578}"/>
                                            </p:graphicEl>
                                          </p:spTgt>
                                        </p:tgtEl>
                                        <p:attrNameLst>
                                          <p:attrName>style.visibility</p:attrName>
                                        </p:attrNameLst>
                                      </p:cBhvr>
                                      <p:to>
                                        <p:strVal val="visible"/>
                                      </p:to>
                                    </p:set>
                                    <p:animEffect transition="in" filter="fade">
                                      <p:cBhvr>
                                        <p:cTn id="10" dur="500"/>
                                        <p:tgtEl>
                                          <p:spTgt spid="8">
                                            <p:graphicEl>
                                              <a:dgm id="{99172250-1682-D34E-843C-A35C45EBA57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DE00663D-B8E5-5D4C-B904-980CF50AAE52}"/>
                                            </p:graphicEl>
                                          </p:spTgt>
                                        </p:tgtEl>
                                        <p:attrNameLst>
                                          <p:attrName>style.visibility</p:attrName>
                                        </p:attrNameLst>
                                      </p:cBhvr>
                                      <p:to>
                                        <p:strVal val="visible"/>
                                      </p:to>
                                    </p:set>
                                    <p:animEffect transition="in" filter="fade">
                                      <p:cBhvr>
                                        <p:cTn id="15" dur="500"/>
                                        <p:tgtEl>
                                          <p:spTgt spid="8">
                                            <p:graphicEl>
                                              <a:dgm id="{DE00663D-B8E5-5D4C-B904-980CF50AAE52}"/>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7BA12371-149B-D641-A8E7-7691DB87BF06}"/>
                                            </p:graphicEl>
                                          </p:spTgt>
                                        </p:tgtEl>
                                        <p:attrNameLst>
                                          <p:attrName>style.visibility</p:attrName>
                                        </p:attrNameLst>
                                      </p:cBhvr>
                                      <p:to>
                                        <p:strVal val="visible"/>
                                      </p:to>
                                    </p:set>
                                    <p:animEffect transition="in" filter="fade">
                                      <p:cBhvr>
                                        <p:cTn id="18" dur="500"/>
                                        <p:tgtEl>
                                          <p:spTgt spid="8">
                                            <p:graphicEl>
                                              <a:dgm id="{7BA12371-149B-D641-A8E7-7691DB87BF0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B850DA63-5980-FC4B-BF2B-480CCF0F2877}"/>
                                            </p:graphicEl>
                                          </p:spTgt>
                                        </p:tgtEl>
                                        <p:attrNameLst>
                                          <p:attrName>style.visibility</p:attrName>
                                        </p:attrNameLst>
                                      </p:cBhvr>
                                      <p:to>
                                        <p:strVal val="visible"/>
                                      </p:to>
                                    </p:set>
                                    <p:animEffect transition="in" filter="fade">
                                      <p:cBhvr>
                                        <p:cTn id="23" dur="500"/>
                                        <p:tgtEl>
                                          <p:spTgt spid="8">
                                            <p:graphicEl>
                                              <a:dgm id="{B850DA63-5980-FC4B-BF2B-480CCF0F287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7D1D5F92-EC8C-4748-84B4-50CBD8111AA0}"/>
                                            </p:graphicEl>
                                          </p:spTgt>
                                        </p:tgtEl>
                                        <p:attrNameLst>
                                          <p:attrName>style.visibility</p:attrName>
                                        </p:attrNameLst>
                                      </p:cBhvr>
                                      <p:to>
                                        <p:strVal val="visible"/>
                                      </p:to>
                                    </p:set>
                                    <p:animEffect transition="in" filter="fade">
                                      <p:cBhvr>
                                        <p:cTn id="26" dur="500"/>
                                        <p:tgtEl>
                                          <p:spTgt spid="8">
                                            <p:graphicEl>
                                              <a:dgm id="{7D1D5F92-EC8C-4748-84B4-50CBD8111AA0}"/>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6107052C-31C1-0C4A-8716-B60E39F09343}"/>
                                            </p:graphicEl>
                                          </p:spTgt>
                                        </p:tgtEl>
                                        <p:attrNameLst>
                                          <p:attrName>style.visibility</p:attrName>
                                        </p:attrNameLst>
                                      </p:cBhvr>
                                      <p:to>
                                        <p:strVal val="visible"/>
                                      </p:to>
                                    </p:set>
                                    <p:animEffect transition="in" filter="fade">
                                      <p:cBhvr>
                                        <p:cTn id="31" dur="500"/>
                                        <p:tgtEl>
                                          <p:spTgt spid="8">
                                            <p:graphicEl>
                                              <a:dgm id="{6107052C-31C1-0C4A-8716-B60E39F09343}"/>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95808EEA-BFF7-FA40-8B4E-5D9519848AE8}"/>
                                            </p:graphicEl>
                                          </p:spTgt>
                                        </p:tgtEl>
                                        <p:attrNameLst>
                                          <p:attrName>style.visibility</p:attrName>
                                        </p:attrNameLst>
                                      </p:cBhvr>
                                      <p:to>
                                        <p:strVal val="visible"/>
                                      </p:to>
                                    </p:set>
                                    <p:animEffect transition="in" filter="fade">
                                      <p:cBhvr>
                                        <p:cTn id="34" dur="500"/>
                                        <p:tgtEl>
                                          <p:spTgt spid="8">
                                            <p:graphicEl>
                                              <a:dgm id="{95808EEA-BFF7-FA40-8B4E-5D9519848AE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01350"/>
            <a:ext cx="7652084" cy="646331"/>
          </a:xfrm>
          <a:prstGeom prst="rect">
            <a:avLst/>
          </a:prstGeom>
          <a:solidFill>
            <a:schemeClr val="accent5">
              <a:lumMod val="60000"/>
              <a:lumOff val="40000"/>
            </a:schemeClr>
          </a:solidFill>
        </p:spPr>
        <p:txBody>
          <a:bodyPr wrap="square" rtlCol="0">
            <a:spAutoFit/>
          </a:bodyPr>
          <a:lstStyle/>
          <a:p>
            <a:r>
              <a:rPr lang="en-GB" sz="3600" b="1" dirty="0">
                <a:solidFill>
                  <a:schemeClr val="bg1"/>
                </a:solidFill>
              </a:rPr>
              <a:t>Mobile Data Technology</a:t>
            </a:r>
          </a:p>
        </p:txBody>
      </p:sp>
      <p:graphicFrame>
        <p:nvGraphicFramePr>
          <p:cNvPr id="5" name="Diagram 4"/>
          <p:cNvGraphicFramePr/>
          <p:nvPr/>
        </p:nvGraphicFramePr>
        <p:xfrm>
          <a:off x="90152" y="1287886"/>
          <a:ext cx="8912179" cy="5454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229600" y="301350"/>
            <a:ext cx="3468365" cy="2587935"/>
          </a:xfrm>
          <a:prstGeom prst="rect">
            <a:avLst/>
          </a:prstGeom>
        </p:spPr>
      </p:pic>
    </p:spTree>
    <p:extLst>
      <p:ext uri="{BB962C8B-B14F-4D97-AF65-F5344CB8AC3E}">
        <p14:creationId xmlns:p14="http://schemas.microsoft.com/office/powerpoint/2010/main" val="1111746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1FABA42-504C-374D-BC0C-0DF0FA316040}"/>
                                            </p:graphicEl>
                                          </p:spTgt>
                                        </p:tgtEl>
                                        <p:attrNameLst>
                                          <p:attrName>style.visibility</p:attrName>
                                        </p:attrNameLst>
                                      </p:cBhvr>
                                      <p:to>
                                        <p:strVal val="visible"/>
                                      </p:to>
                                    </p:set>
                                    <p:animEffect transition="in" filter="fade">
                                      <p:cBhvr>
                                        <p:cTn id="7" dur="500"/>
                                        <p:tgtEl>
                                          <p:spTgt spid="5">
                                            <p:graphicEl>
                                              <a:dgm id="{D1FABA42-504C-374D-BC0C-0DF0FA31604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6707CA98-3250-5240-9DB4-F2C9BC44558A}"/>
                                            </p:graphicEl>
                                          </p:spTgt>
                                        </p:tgtEl>
                                        <p:attrNameLst>
                                          <p:attrName>style.visibility</p:attrName>
                                        </p:attrNameLst>
                                      </p:cBhvr>
                                      <p:to>
                                        <p:strVal val="visible"/>
                                      </p:to>
                                    </p:set>
                                    <p:animEffect transition="in" filter="fade">
                                      <p:cBhvr>
                                        <p:cTn id="10" dur="500"/>
                                        <p:tgtEl>
                                          <p:spTgt spid="5">
                                            <p:graphicEl>
                                              <a:dgm id="{6707CA98-3250-5240-9DB4-F2C9BC44558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F78541D1-5827-0449-8E0C-D4D8F99A5E24}"/>
                                            </p:graphicEl>
                                          </p:spTgt>
                                        </p:tgtEl>
                                        <p:attrNameLst>
                                          <p:attrName>style.visibility</p:attrName>
                                        </p:attrNameLst>
                                      </p:cBhvr>
                                      <p:to>
                                        <p:strVal val="visible"/>
                                      </p:to>
                                    </p:set>
                                    <p:animEffect transition="in" filter="fade">
                                      <p:cBhvr>
                                        <p:cTn id="15" dur="500"/>
                                        <p:tgtEl>
                                          <p:spTgt spid="5">
                                            <p:graphicEl>
                                              <a:dgm id="{F78541D1-5827-0449-8E0C-D4D8F99A5E24}"/>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2C103EE3-CB28-9B4A-905A-7A4A05D1284D}"/>
                                            </p:graphicEl>
                                          </p:spTgt>
                                        </p:tgtEl>
                                        <p:attrNameLst>
                                          <p:attrName>style.visibility</p:attrName>
                                        </p:attrNameLst>
                                      </p:cBhvr>
                                      <p:to>
                                        <p:strVal val="visible"/>
                                      </p:to>
                                    </p:set>
                                    <p:animEffect transition="in" filter="fade">
                                      <p:cBhvr>
                                        <p:cTn id="18" dur="500"/>
                                        <p:tgtEl>
                                          <p:spTgt spid="5">
                                            <p:graphicEl>
                                              <a:dgm id="{2C103EE3-CB28-9B4A-905A-7A4A05D1284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988E9945-6C7D-A841-81E6-98325EDCD436}"/>
                                            </p:graphicEl>
                                          </p:spTgt>
                                        </p:tgtEl>
                                        <p:attrNameLst>
                                          <p:attrName>style.visibility</p:attrName>
                                        </p:attrNameLst>
                                      </p:cBhvr>
                                      <p:to>
                                        <p:strVal val="visible"/>
                                      </p:to>
                                    </p:set>
                                    <p:animEffect transition="in" filter="fade">
                                      <p:cBhvr>
                                        <p:cTn id="23" dur="500"/>
                                        <p:tgtEl>
                                          <p:spTgt spid="5">
                                            <p:graphicEl>
                                              <a:dgm id="{988E9945-6C7D-A841-81E6-98325EDCD436}"/>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67EBFDCE-FB15-064E-AB19-4A902B2488C6}"/>
                                            </p:graphicEl>
                                          </p:spTgt>
                                        </p:tgtEl>
                                        <p:attrNameLst>
                                          <p:attrName>style.visibility</p:attrName>
                                        </p:attrNameLst>
                                      </p:cBhvr>
                                      <p:to>
                                        <p:strVal val="visible"/>
                                      </p:to>
                                    </p:set>
                                    <p:animEffect transition="in" filter="fade">
                                      <p:cBhvr>
                                        <p:cTn id="26" dur="500"/>
                                        <p:tgtEl>
                                          <p:spTgt spid="5">
                                            <p:graphicEl>
                                              <a:dgm id="{67EBFDCE-FB15-064E-AB19-4A902B2488C6}"/>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BDC46C4C-6882-AB4E-8884-3F048669B802}"/>
                                            </p:graphicEl>
                                          </p:spTgt>
                                        </p:tgtEl>
                                        <p:attrNameLst>
                                          <p:attrName>style.visibility</p:attrName>
                                        </p:attrNameLst>
                                      </p:cBhvr>
                                      <p:to>
                                        <p:strVal val="visible"/>
                                      </p:to>
                                    </p:set>
                                    <p:animEffect transition="in" filter="fade">
                                      <p:cBhvr>
                                        <p:cTn id="31" dur="500"/>
                                        <p:tgtEl>
                                          <p:spTgt spid="5">
                                            <p:graphicEl>
                                              <a:dgm id="{BDC46C4C-6882-AB4E-8884-3F048669B802}"/>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C1E93063-9EA1-1B44-B51D-DC6DAF8842A8}"/>
                                            </p:graphicEl>
                                          </p:spTgt>
                                        </p:tgtEl>
                                        <p:attrNameLst>
                                          <p:attrName>style.visibility</p:attrName>
                                        </p:attrNameLst>
                                      </p:cBhvr>
                                      <p:to>
                                        <p:strVal val="visible"/>
                                      </p:to>
                                    </p:set>
                                    <p:animEffect transition="in" filter="fade">
                                      <p:cBhvr>
                                        <p:cTn id="34" dur="500"/>
                                        <p:tgtEl>
                                          <p:spTgt spid="5">
                                            <p:graphicEl>
                                              <a:dgm id="{C1E93063-9EA1-1B44-B51D-DC6DAF8842A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8CCE898D-3A8A-E04D-A346-2D47FAE9CED8}"/>
                                            </p:graphicEl>
                                          </p:spTgt>
                                        </p:tgtEl>
                                        <p:attrNameLst>
                                          <p:attrName>style.visibility</p:attrName>
                                        </p:attrNameLst>
                                      </p:cBhvr>
                                      <p:to>
                                        <p:strVal val="visible"/>
                                      </p:to>
                                    </p:set>
                                    <p:animEffect transition="in" filter="fade">
                                      <p:cBhvr>
                                        <p:cTn id="39" dur="500"/>
                                        <p:tgtEl>
                                          <p:spTgt spid="5">
                                            <p:graphicEl>
                                              <a:dgm id="{8CCE898D-3A8A-E04D-A346-2D47FAE9CED8}"/>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2179CCAE-7AC5-7047-BAD5-144D32E4AB88}"/>
                                            </p:graphicEl>
                                          </p:spTgt>
                                        </p:tgtEl>
                                        <p:attrNameLst>
                                          <p:attrName>style.visibility</p:attrName>
                                        </p:attrNameLst>
                                      </p:cBhvr>
                                      <p:to>
                                        <p:strVal val="visible"/>
                                      </p:to>
                                    </p:set>
                                    <p:animEffect transition="in" filter="fade">
                                      <p:cBhvr>
                                        <p:cTn id="42" dur="500"/>
                                        <p:tgtEl>
                                          <p:spTgt spid="5">
                                            <p:graphicEl>
                                              <a:dgm id="{2179CCAE-7AC5-7047-BAD5-144D32E4AB8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0A63F0F7-7745-D344-87DE-FEB427985BE1}"/>
                                            </p:graphicEl>
                                          </p:spTgt>
                                        </p:tgtEl>
                                        <p:attrNameLst>
                                          <p:attrName>style.visibility</p:attrName>
                                        </p:attrNameLst>
                                      </p:cBhvr>
                                      <p:to>
                                        <p:strVal val="visible"/>
                                      </p:to>
                                    </p:set>
                                    <p:animEffect transition="in" filter="fade">
                                      <p:cBhvr>
                                        <p:cTn id="47" dur="500"/>
                                        <p:tgtEl>
                                          <p:spTgt spid="5">
                                            <p:graphicEl>
                                              <a:dgm id="{0A63F0F7-7745-D344-87DE-FEB427985BE1}"/>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6FAE1DD6-275E-6546-87C6-C0572C07E985}"/>
                                            </p:graphicEl>
                                          </p:spTgt>
                                        </p:tgtEl>
                                        <p:attrNameLst>
                                          <p:attrName>style.visibility</p:attrName>
                                        </p:attrNameLst>
                                      </p:cBhvr>
                                      <p:to>
                                        <p:strVal val="visible"/>
                                      </p:to>
                                    </p:set>
                                    <p:animEffect transition="in" filter="fade">
                                      <p:cBhvr>
                                        <p:cTn id="50" dur="500"/>
                                        <p:tgtEl>
                                          <p:spTgt spid="5">
                                            <p:graphicEl>
                                              <a:dgm id="{6FAE1DD6-275E-6546-87C6-C0572C07E985}"/>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
                                            <p:graphicEl>
                                              <a:dgm id="{665E866C-88A8-1A4A-AB49-019824FEF049}"/>
                                            </p:graphicEl>
                                          </p:spTgt>
                                        </p:tgtEl>
                                        <p:attrNameLst>
                                          <p:attrName>style.visibility</p:attrName>
                                        </p:attrNameLst>
                                      </p:cBhvr>
                                      <p:to>
                                        <p:strVal val="visible"/>
                                      </p:to>
                                    </p:set>
                                    <p:animEffect transition="in" filter="fade">
                                      <p:cBhvr>
                                        <p:cTn id="55" dur="500"/>
                                        <p:tgtEl>
                                          <p:spTgt spid="5">
                                            <p:graphicEl>
                                              <a:dgm id="{665E866C-88A8-1A4A-AB49-019824FEF049}"/>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5">
                                            <p:graphicEl>
                                              <a:dgm id="{27CAD0E4-BDFA-9B4A-A010-6917DD47A2F1}"/>
                                            </p:graphicEl>
                                          </p:spTgt>
                                        </p:tgtEl>
                                        <p:attrNameLst>
                                          <p:attrName>style.visibility</p:attrName>
                                        </p:attrNameLst>
                                      </p:cBhvr>
                                      <p:to>
                                        <p:strVal val="visible"/>
                                      </p:to>
                                    </p:set>
                                    <p:animEffect transition="in" filter="fade">
                                      <p:cBhvr>
                                        <p:cTn id="58" dur="500"/>
                                        <p:tgtEl>
                                          <p:spTgt spid="5">
                                            <p:graphicEl>
                                              <a:dgm id="{27CAD0E4-BDFA-9B4A-A010-6917DD47A2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0659" y="350981"/>
            <a:ext cx="11243256" cy="1323439"/>
          </a:xfrm>
          <a:prstGeom prst="rect">
            <a:avLst/>
          </a:prstGeom>
          <a:solidFill>
            <a:schemeClr val="accent6">
              <a:lumMod val="60000"/>
              <a:lumOff val="40000"/>
            </a:schemeClr>
          </a:solidFill>
        </p:spPr>
        <p:txBody>
          <a:bodyPr wrap="square" rtlCol="0">
            <a:spAutoFit/>
          </a:bodyPr>
          <a:lstStyle/>
          <a:p>
            <a:pPr algn="ctr"/>
            <a:r>
              <a:rPr lang="en-GB" sz="4000" b="1" dirty="0">
                <a:solidFill>
                  <a:schemeClr val="bg1"/>
                </a:solidFill>
              </a:rPr>
              <a:t>Task: List strategies available to assist in gathering material…</a:t>
            </a:r>
          </a:p>
        </p:txBody>
      </p:sp>
      <p:graphicFrame>
        <p:nvGraphicFramePr>
          <p:cNvPr id="4" name="Diagram 3"/>
          <p:cNvGraphicFramePr/>
          <p:nvPr/>
        </p:nvGraphicFramePr>
        <p:xfrm>
          <a:off x="756868" y="1550163"/>
          <a:ext cx="10741167" cy="3876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CCTV statistics in the UK: your questions answered">
            <a:extLst>
              <a:ext uri="{FF2B5EF4-FFF2-40B4-BE49-F238E27FC236}">
                <a16:creationId xmlns:a16="http://schemas.microsoft.com/office/drawing/2014/main" id="{4DC0584A-913A-134F-ACD6-646D2724B3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3286" y="5302849"/>
            <a:ext cx="5537915" cy="1581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2CE8AF5-699B-40D3-94D2-A8D630B02EF1}"/>
                                            </p:graphicEl>
                                          </p:spTgt>
                                        </p:tgtEl>
                                        <p:attrNameLst>
                                          <p:attrName>style.visibility</p:attrName>
                                        </p:attrNameLst>
                                      </p:cBhvr>
                                      <p:to>
                                        <p:strVal val="visible"/>
                                      </p:to>
                                    </p:set>
                                    <p:animEffect transition="in" filter="fade">
                                      <p:cBhvr>
                                        <p:cTn id="7" dur="500"/>
                                        <p:tgtEl>
                                          <p:spTgt spid="4">
                                            <p:graphicEl>
                                              <a:dgm id="{82CE8AF5-699B-40D3-94D2-A8D630B02E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D28D47F-9CAE-4264-A384-A1B967D8899D}"/>
                                            </p:graphicEl>
                                          </p:spTgt>
                                        </p:tgtEl>
                                        <p:attrNameLst>
                                          <p:attrName>style.visibility</p:attrName>
                                        </p:attrNameLst>
                                      </p:cBhvr>
                                      <p:to>
                                        <p:strVal val="visible"/>
                                      </p:to>
                                    </p:set>
                                    <p:animEffect transition="in" filter="fade">
                                      <p:cBhvr>
                                        <p:cTn id="12" dur="500"/>
                                        <p:tgtEl>
                                          <p:spTgt spid="4">
                                            <p:graphicEl>
                                              <a:dgm id="{1D28D47F-9CAE-4264-A384-A1B967D889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C8920E0-6AE9-4C90-B305-14C5360A34DD}"/>
                                            </p:graphicEl>
                                          </p:spTgt>
                                        </p:tgtEl>
                                        <p:attrNameLst>
                                          <p:attrName>style.visibility</p:attrName>
                                        </p:attrNameLst>
                                      </p:cBhvr>
                                      <p:to>
                                        <p:strVal val="visible"/>
                                      </p:to>
                                    </p:set>
                                    <p:animEffect transition="in" filter="fade">
                                      <p:cBhvr>
                                        <p:cTn id="17" dur="500"/>
                                        <p:tgtEl>
                                          <p:spTgt spid="4">
                                            <p:graphicEl>
                                              <a:dgm id="{8C8920E0-6AE9-4C90-B305-14C5360A3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DEF32F6-2783-4A51-8961-9AA06C0D00E6}"/>
                                            </p:graphicEl>
                                          </p:spTgt>
                                        </p:tgtEl>
                                        <p:attrNameLst>
                                          <p:attrName>style.visibility</p:attrName>
                                        </p:attrNameLst>
                                      </p:cBhvr>
                                      <p:to>
                                        <p:strVal val="visible"/>
                                      </p:to>
                                    </p:set>
                                    <p:animEffect transition="in" filter="fade">
                                      <p:cBhvr>
                                        <p:cTn id="22" dur="500"/>
                                        <p:tgtEl>
                                          <p:spTgt spid="4">
                                            <p:graphicEl>
                                              <a:dgm id="{7DEF32F6-2783-4A51-8961-9AA06C0D00E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9FE702F-09B0-4D60-AF04-FFFBC6E6E72E}"/>
                                            </p:graphicEl>
                                          </p:spTgt>
                                        </p:tgtEl>
                                        <p:attrNameLst>
                                          <p:attrName>style.visibility</p:attrName>
                                        </p:attrNameLst>
                                      </p:cBhvr>
                                      <p:to>
                                        <p:strVal val="visible"/>
                                      </p:to>
                                    </p:set>
                                    <p:animEffect transition="in" filter="fade">
                                      <p:cBhvr>
                                        <p:cTn id="27" dur="500"/>
                                        <p:tgtEl>
                                          <p:spTgt spid="4">
                                            <p:graphicEl>
                                              <a:dgm id="{89FE702F-09B0-4D60-AF04-FFFBC6E6E72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DBB2FD86-2415-4348-B7F0-7D5BD54B79E1}"/>
                                            </p:graphicEl>
                                          </p:spTgt>
                                        </p:tgtEl>
                                        <p:attrNameLst>
                                          <p:attrName>style.visibility</p:attrName>
                                        </p:attrNameLst>
                                      </p:cBhvr>
                                      <p:to>
                                        <p:strVal val="visible"/>
                                      </p:to>
                                    </p:set>
                                    <p:animEffect transition="in" filter="fade">
                                      <p:cBhvr>
                                        <p:cTn id="32" dur="500"/>
                                        <p:tgtEl>
                                          <p:spTgt spid="4">
                                            <p:graphicEl>
                                              <a:dgm id="{DBB2FD86-2415-4348-B7F0-7D5BD54B79E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11C3273-80A0-4380-BB5B-D736EC619B1D}"/>
                                            </p:graphicEl>
                                          </p:spTgt>
                                        </p:tgtEl>
                                        <p:attrNameLst>
                                          <p:attrName>style.visibility</p:attrName>
                                        </p:attrNameLst>
                                      </p:cBhvr>
                                      <p:to>
                                        <p:strVal val="visible"/>
                                      </p:to>
                                    </p:set>
                                    <p:animEffect transition="in" filter="fade">
                                      <p:cBhvr>
                                        <p:cTn id="37" dur="500"/>
                                        <p:tgtEl>
                                          <p:spTgt spid="4">
                                            <p:graphicEl>
                                              <a:dgm id="{811C3273-80A0-4380-BB5B-D736EC619B1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80941EE7-3C9E-48ED-A688-3761D8223661}"/>
                                            </p:graphicEl>
                                          </p:spTgt>
                                        </p:tgtEl>
                                        <p:attrNameLst>
                                          <p:attrName>style.visibility</p:attrName>
                                        </p:attrNameLst>
                                      </p:cBhvr>
                                      <p:to>
                                        <p:strVal val="visible"/>
                                      </p:to>
                                    </p:set>
                                    <p:animEffect transition="in" filter="fade">
                                      <p:cBhvr>
                                        <p:cTn id="42" dur="500"/>
                                        <p:tgtEl>
                                          <p:spTgt spid="4">
                                            <p:graphicEl>
                                              <a:dgm id="{80941EE7-3C9E-48ED-A688-3761D822366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79527"/>
            <a:ext cx="8097639" cy="507831"/>
          </a:xfrm>
          <a:prstGeom prst="rect">
            <a:avLst/>
          </a:prstGeom>
          <a:solidFill>
            <a:schemeClr val="accent6">
              <a:lumMod val="60000"/>
              <a:lumOff val="40000"/>
            </a:schemeClr>
          </a:solidFill>
        </p:spPr>
        <p:txBody>
          <a:bodyPr wrap="square" rtlCol="0">
            <a:spAutoFit/>
          </a:bodyPr>
          <a:lstStyle/>
          <a:p>
            <a:r>
              <a:rPr lang="en-GB" sz="2700" b="1" dirty="0">
                <a:solidFill>
                  <a:schemeClr val="bg1"/>
                </a:solidFill>
              </a:rPr>
              <a:t>Body Worn Video (BWV)</a:t>
            </a:r>
          </a:p>
        </p:txBody>
      </p:sp>
      <p:pic>
        <p:nvPicPr>
          <p:cNvPr id="5" name="Picture 4"/>
          <p:cNvPicPr>
            <a:picLocks noChangeAspect="1"/>
          </p:cNvPicPr>
          <p:nvPr/>
        </p:nvPicPr>
        <p:blipFill rotWithShape="1">
          <a:blip r:embed="rId3"/>
          <a:srcRect l="27622"/>
          <a:stretch/>
        </p:blipFill>
        <p:spPr>
          <a:xfrm>
            <a:off x="7817476" y="422969"/>
            <a:ext cx="3954127" cy="3056331"/>
          </a:xfrm>
          <a:prstGeom prst="rect">
            <a:avLst/>
          </a:prstGeom>
        </p:spPr>
      </p:pic>
      <p:graphicFrame>
        <p:nvGraphicFramePr>
          <p:cNvPr id="6" name="Diagram 5"/>
          <p:cNvGraphicFramePr/>
          <p:nvPr/>
        </p:nvGraphicFramePr>
        <p:xfrm>
          <a:off x="306077" y="3142444"/>
          <a:ext cx="6906093" cy="34726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7252702D-69D9-F548-AC35-5AB82C38C69C}"/>
              </a:ext>
            </a:extLst>
          </p:cNvPr>
          <p:cNvSpPr txBox="1"/>
          <p:nvPr/>
        </p:nvSpPr>
        <p:spPr>
          <a:xfrm>
            <a:off x="0" y="1130843"/>
            <a:ext cx="7212170" cy="1477328"/>
          </a:xfrm>
          <a:prstGeom prst="rect">
            <a:avLst/>
          </a:prstGeom>
          <a:noFill/>
        </p:spPr>
        <p:txBody>
          <a:bodyPr wrap="square">
            <a:spAutoFit/>
          </a:bodyPr>
          <a:lstStyle/>
          <a:p>
            <a:r>
              <a:rPr lang="en-GB" dirty="0">
                <a:solidFill>
                  <a:schemeClr val="tx1"/>
                </a:solidFill>
              </a:rPr>
              <a:t>Officers should also be prepared to gather evidence as soon as they arrive at the scene. </a:t>
            </a:r>
          </a:p>
          <a:p>
            <a:br>
              <a:rPr lang="en-GB" dirty="0">
                <a:solidFill>
                  <a:schemeClr val="tx1"/>
                </a:solidFill>
              </a:rPr>
            </a:br>
            <a:r>
              <a:rPr lang="en-GB" dirty="0">
                <a:solidFill>
                  <a:schemeClr val="tx1"/>
                </a:solidFill>
              </a:rPr>
              <a:t>BWV recordings can provide excellent evidence particularly in criminal proceedings as they:</a:t>
            </a:r>
          </a:p>
        </p:txBody>
      </p:sp>
      <p:pic>
        <p:nvPicPr>
          <p:cNvPr id="12290" name="Picture 2" descr="Police body worn cameras raise security and privacy concerns | Open Rights  Group">
            <a:extLst>
              <a:ext uri="{FF2B5EF4-FFF2-40B4-BE49-F238E27FC236}">
                <a16:creationId xmlns:a16="http://schemas.microsoft.com/office/drawing/2014/main" id="{53623B10-544D-0042-B75A-4336037BFDC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17475" y="3549684"/>
            <a:ext cx="3954127" cy="3056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716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2026AED-2E55-4EF5-8325-5CB899648520}"/>
                                            </p:graphicEl>
                                          </p:spTgt>
                                        </p:tgtEl>
                                        <p:attrNameLst>
                                          <p:attrName>style.visibility</p:attrName>
                                        </p:attrNameLst>
                                      </p:cBhvr>
                                      <p:to>
                                        <p:strVal val="visible"/>
                                      </p:to>
                                    </p:set>
                                    <p:animEffect transition="in" filter="fade">
                                      <p:cBhvr>
                                        <p:cTn id="7" dur="500"/>
                                        <p:tgtEl>
                                          <p:spTgt spid="6">
                                            <p:graphicEl>
                                              <a:dgm id="{C2026AED-2E55-4EF5-8325-5CB8996485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290DF20A-5D76-4225-AF50-5BD8A10D1E48}"/>
                                            </p:graphicEl>
                                          </p:spTgt>
                                        </p:tgtEl>
                                        <p:attrNameLst>
                                          <p:attrName>style.visibility</p:attrName>
                                        </p:attrNameLst>
                                      </p:cBhvr>
                                      <p:to>
                                        <p:strVal val="visible"/>
                                      </p:to>
                                    </p:set>
                                    <p:animEffect transition="in" filter="fade">
                                      <p:cBhvr>
                                        <p:cTn id="12" dur="500"/>
                                        <p:tgtEl>
                                          <p:spTgt spid="6">
                                            <p:graphicEl>
                                              <a:dgm id="{290DF20A-5D76-4225-AF50-5BD8A10D1E4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4116BB7C-6A2F-4701-835A-971FC9C008CE}"/>
                                            </p:graphicEl>
                                          </p:spTgt>
                                        </p:tgtEl>
                                        <p:attrNameLst>
                                          <p:attrName>style.visibility</p:attrName>
                                        </p:attrNameLst>
                                      </p:cBhvr>
                                      <p:to>
                                        <p:strVal val="visible"/>
                                      </p:to>
                                    </p:set>
                                    <p:animEffect transition="in" filter="fade">
                                      <p:cBhvr>
                                        <p:cTn id="17" dur="500"/>
                                        <p:tgtEl>
                                          <p:spTgt spid="6">
                                            <p:graphicEl>
                                              <a:dgm id="{4116BB7C-6A2F-4701-835A-971FC9C008C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BC5AAEF-4E33-4998-8C1B-62767EC7A760}"/>
                                            </p:graphicEl>
                                          </p:spTgt>
                                        </p:tgtEl>
                                        <p:attrNameLst>
                                          <p:attrName>style.visibility</p:attrName>
                                        </p:attrNameLst>
                                      </p:cBhvr>
                                      <p:to>
                                        <p:strVal val="visible"/>
                                      </p:to>
                                    </p:set>
                                    <p:animEffect transition="in" filter="fade">
                                      <p:cBhvr>
                                        <p:cTn id="22" dur="500"/>
                                        <p:tgtEl>
                                          <p:spTgt spid="6">
                                            <p:graphicEl>
                                              <a:dgm id="{1BC5AAEF-4E33-4998-8C1B-62767EC7A7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CB5C5D90-9F6C-F746-BD34-570F2A6F44D7}"/>
              </a:ext>
            </a:extLst>
          </p:cNvPr>
          <p:cNvSpPr/>
          <p:nvPr/>
        </p:nvSpPr>
        <p:spPr>
          <a:xfrm>
            <a:off x="115910" y="437882"/>
            <a:ext cx="7495504" cy="991673"/>
          </a:xfrm>
          <a:prstGeom prst="homePlat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B3A8036-F3B6-3D47-99FD-8D59B6858773}"/>
              </a:ext>
            </a:extLst>
          </p:cNvPr>
          <p:cNvSpPr txBox="1"/>
          <p:nvPr/>
        </p:nvSpPr>
        <p:spPr>
          <a:xfrm>
            <a:off x="115910" y="1886659"/>
            <a:ext cx="6102626" cy="4801314"/>
          </a:xfrm>
          <a:prstGeom prst="rect">
            <a:avLst/>
          </a:prstGeom>
          <a:noFill/>
        </p:spPr>
        <p:txBody>
          <a:bodyPr wrap="square">
            <a:spAutoFit/>
          </a:bodyPr>
          <a:lstStyle/>
          <a:p>
            <a:pPr algn="l"/>
            <a:r>
              <a:rPr lang="en-GB" b="0" i="0" dirty="0">
                <a:solidFill>
                  <a:srgbClr val="333333"/>
                </a:solidFill>
                <a:effectLst/>
                <a:latin typeface="Arial" panose="020B0604020202020204" pitchFamily="34" charset="0"/>
              </a:rPr>
              <a:t>Automated systems that gather and collate information for purposes unconnected with criminal investigation, but can be accessed by investigators. </a:t>
            </a:r>
            <a:br>
              <a:rPr lang="en-GB" b="0" i="0" dirty="0">
                <a:solidFill>
                  <a:srgbClr val="333333"/>
                </a:solidFill>
                <a:effectLst/>
                <a:latin typeface="Arial" panose="020B0604020202020204" pitchFamily="34" charset="0"/>
              </a:rPr>
            </a:br>
            <a:br>
              <a:rPr lang="en-GB" b="0" i="0" dirty="0">
                <a:solidFill>
                  <a:srgbClr val="333333"/>
                </a:solidFill>
                <a:effectLst/>
                <a:latin typeface="Arial" panose="020B0604020202020204" pitchFamily="34" charset="0"/>
              </a:rPr>
            </a:br>
            <a:r>
              <a:rPr lang="en-GB" b="0" i="0" dirty="0">
                <a:solidFill>
                  <a:srgbClr val="333333"/>
                </a:solidFill>
                <a:effectLst/>
                <a:latin typeface="Arial" panose="020B0604020202020204" pitchFamily="34" charset="0"/>
              </a:rPr>
              <a:t>Examples include: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inancial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CCTV</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O</a:t>
            </a:r>
            <a:r>
              <a:rPr lang="en-GB" b="0" i="0" dirty="0">
                <a:solidFill>
                  <a:srgbClr val="333333"/>
                </a:solidFill>
                <a:effectLst/>
                <a:latin typeface="Arial" panose="020B0604020202020204" pitchFamily="34" charset="0"/>
              </a:rPr>
              <a:t>ther digital images</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omputer-based electronic evidence</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T</a:t>
            </a:r>
            <a:r>
              <a:rPr lang="en-GB" b="0" i="0" dirty="0">
                <a:solidFill>
                  <a:srgbClr val="333333"/>
                </a:solidFill>
                <a:effectLst/>
                <a:latin typeface="Arial" panose="020B0604020202020204" pitchFamily="34" charset="0"/>
              </a:rPr>
              <a:t>elecommunications information</a:t>
            </a:r>
            <a:br>
              <a:rPr lang="en-GB" b="0" i="0" dirty="0">
                <a:solidFill>
                  <a:srgbClr val="333333"/>
                </a:solidFill>
                <a:effectLst/>
                <a:latin typeface="Arial" panose="020B0604020202020204" pitchFamily="34" charset="0"/>
              </a:rPr>
            </a:b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a:solidFill>
                  <a:srgbClr val="333333"/>
                </a:solidFill>
                <a:latin typeface="Arial" panose="020B0604020202020204" pitchFamily="34" charset="0"/>
              </a:rPr>
              <a:t>C</a:t>
            </a:r>
            <a:r>
              <a:rPr lang="en-GB" b="0" i="0" dirty="0">
                <a:solidFill>
                  <a:srgbClr val="333333"/>
                </a:solidFill>
                <a:effectLst/>
                <a:latin typeface="Arial" panose="020B0604020202020204" pitchFamily="34" charset="0"/>
              </a:rPr>
              <a:t>ustomer information, including subscriber information.</a:t>
            </a:r>
          </a:p>
        </p:txBody>
      </p:sp>
      <p:sp>
        <p:nvSpPr>
          <p:cNvPr id="5" name="TextBox 4">
            <a:extLst>
              <a:ext uri="{FF2B5EF4-FFF2-40B4-BE49-F238E27FC236}">
                <a16:creationId xmlns:a16="http://schemas.microsoft.com/office/drawing/2014/main" id="{042F6DC4-24E3-CD49-AAF9-AC12CABA8F44}"/>
              </a:ext>
            </a:extLst>
          </p:cNvPr>
          <p:cNvSpPr txBox="1"/>
          <p:nvPr/>
        </p:nvSpPr>
        <p:spPr>
          <a:xfrm>
            <a:off x="344509" y="529073"/>
            <a:ext cx="7099480" cy="707886"/>
          </a:xfrm>
          <a:prstGeom prst="rect">
            <a:avLst/>
          </a:prstGeom>
          <a:noFill/>
        </p:spPr>
        <p:txBody>
          <a:bodyPr wrap="square">
            <a:spAutoFit/>
          </a:bodyPr>
          <a:lstStyle/>
          <a:p>
            <a:pPr algn="l"/>
            <a:r>
              <a:rPr lang="en-GB" sz="4000" b="1" i="0" dirty="0">
                <a:effectLst/>
                <a:latin typeface="Helvetica Neue" panose="02000503000000020004" pitchFamily="2" charset="0"/>
              </a:rPr>
              <a:t>Passive </a:t>
            </a:r>
            <a:r>
              <a:rPr lang="en-GB" sz="4000" b="1" dirty="0">
                <a:latin typeface="Helvetica Neue" panose="02000503000000020004" pitchFamily="2" charset="0"/>
              </a:rPr>
              <a:t>D</a:t>
            </a:r>
            <a:r>
              <a:rPr lang="en-GB" sz="4000" b="1" i="0" dirty="0">
                <a:effectLst/>
                <a:latin typeface="Helvetica Neue" panose="02000503000000020004" pitchFamily="2" charset="0"/>
              </a:rPr>
              <a:t>ata </a:t>
            </a:r>
            <a:r>
              <a:rPr lang="en-GB" sz="4000" b="1" dirty="0">
                <a:latin typeface="Helvetica Neue" panose="02000503000000020004" pitchFamily="2" charset="0"/>
              </a:rPr>
              <a:t>G</a:t>
            </a:r>
            <a:r>
              <a:rPr lang="en-GB" sz="4000" b="1" i="0" dirty="0">
                <a:effectLst/>
                <a:latin typeface="Helvetica Neue" panose="02000503000000020004" pitchFamily="2" charset="0"/>
              </a:rPr>
              <a:t>enerators</a:t>
            </a:r>
          </a:p>
        </p:txBody>
      </p:sp>
      <p:pic>
        <p:nvPicPr>
          <p:cNvPr id="14338" name="Picture 2" descr="cctv-road | insurethebox">
            <a:extLst>
              <a:ext uri="{FF2B5EF4-FFF2-40B4-BE49-F238E27FC236}">
                <a16:creationId xmlns:a16="http://schemas.microsoft.com/office/drawing/2014/main" id="{459C8873-2223-6343-A00F-E97FDA491E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1313" y="529073"/>
            <a:ext cx="34036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Telecommunications: The pivotal avenue for communication and transmission -  ELE Times">
            <a:extLst>
              <a:ext uri="{FF2B5EF4-FFF2-40B4-BE49-F238E27FC236}">
                <a16:creationId xmlns:a16="http://schemas.microsoft.com/office/drawing/2014/main" id="{687810DB-2CDD-A548-AE6A-A58E24F99F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1713" y="3700906"/>
            <a:ext cx="4013200" cy="2387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023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BC55C3-948D-324E-BB46-FEC293AC0989}"/>
              </a:ext>
            </a:extLst>
          </p:cNvPr>
          <p:cNvSpPr txBox="1"/>
          <p:nvPr/>
        </p:nvSpPr>
        <p:spPr>
          <a:xfrm>
            <a:off x="329110" y="692764"/>
            <a:ext cx="4397435" cy="6001643"/>
          </a:xfrm>
          <a:prstGeom prst="rect">
            <a:avLst/>
          </a:prstGeom>
          <a:solidFill>
            <a:schemeClr val="bg1"/>
          </a:solidFill>
        </p:spPr>
        <p:txBody>
          <a:bodyPr wrap="square">
            <a:spAutoFit/>
          </a:bodyPr>
          <a:lstStyle/>
          <a:p>
            <a:pPr algn="l"/>
            <a:r>
              <a:rPr lang="en-GB" sz="9600" b="1" i="0" dirty="0">
                <a:effectLst/>
                <a:latin typeface="Helvetica Neue" panose="02000503000000020004" pitchFamily="2" charset="0"/>
              </a:rPr>
              <a:t>CCTV</a:t>
            </a:r>
          </a:p>
          <a:p>
            <a:pPr algn="l"/>
            <a:endParaRPr lang="en-GB" sz="3600" b="1" i="0" dirty="0">
              <a:solidFill>
                <a:srgbClr val="282560"/>
              </a:solidFill>
              <a:effectLst/>
              <a:latin typeface="Helvetica Neue" panose="02000503000000020004" pitchFamily="2" charset="0"/>
            </a:endParaRPr>
          </a:p>
          <a:p>
            <a:pPr marL="285750" indent="-285750" algn="l">
              <a:buFont typeface="Arial" panose="020B0604020202020204" pitchFamily="34" charset="0"/>
              <a:buChar char="•"/>
            </a:pPr>
            <a:r>
              <a:rPr lang="en-GB" b="0" i="0" dirty="0">
                <a:solidFill>
                  <a:srgbClr val="333333"/>
                </a:solidFill>
                <a:effectLst/>
                <a:latin typeface="Arial" panose="020B0604020202020204" pitchFamily="34" charset="0"/>
              </a:rPr>
              <a:t>Provide compelling evidence</a:t>
            </a: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I</a:t>
            </a:r>
            <a:r>
              <a:rPr lang="en-GB" b="0" i="0" dirty="0">
                <a:solidFill>
                  <a:srgbClr val="333333"/>
                </a:solidFill>
                <a:effectLst/>
                <a:latin typeface="Arial" panose="020B0604020202020204" pitchFamily="34" charset="0"/>
              </a:rPr>
              <a:t>nvestigators should consider it in every investigation</a:t>
            </a:r>
            <a:endParaRPr lang="en-GB" dirty="0">
              <a:solidFill>
                <a:srgbClr val="333333"/>
              </a:solidFill>
              <a:latin typeface="Arial" panose="020B0604020202020204" pitchFamily="34" charset="0"/>
            </a:endParaRPr>
          </a:p>
          <a:p>
            <a:pPr algn="l"/>
            <a:endParaRPr lang="en-GB" b="0" i="0" dirty="0">
              <a:solidFill>
                <a:srgbClr val="333333"/>
              </a:solidFill>
              <a:effectLst/>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rimarily used for corroborating what is already known or suspected in volume crime incidents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P</a:t>
            </a:r>
            <a:r>
              <a:rPr lang="en-GB" b="0" i="0" dirty="0">
                <a:solidFill>
                  <a:srgbClr val="333333"/>
                </a:solidFill>
                <a:effectLst/>
                <a:latin typeface="Arial" panose="020B0604020202020204" pitchFamily="34" charset="0"/>
              </a:rPr>
              <a:t>owerful tool for triggering further investigative opportunities</a:t>
            </a:r>
          </a:p>
          <a:p>
            <a:pPr algn="l"/>
            <a:endParaRPr lang="en-GB" dirty="0">
              <a:solidFill>
                <a:srgbClr val="333333"/>
              </a:solidFill>
              <a:latin typeface="Arial" panose="020B0604020202020204" pitchFamily="34" charset="0"/>
            </a:endParaRPr>
          </a:p>
          <a:p>
            <a:pPr marL="285750" indent="-285750" algn="l">
              <a:buFont typeface="Arial" panose="020B0604020202020204" pitchFamily="34" charset="0"/>
              <a:buChar char="•"/>
            </a:pPr>
            <a:r>
              <a:rPr lang="en-GB" dirty="0">
                <a:solidFill>
                  <a:srgbClr val="333333"/>
                </a:solidFill>
                <a:latin typeface="Arial" panose="020B0604020202020204" pitchFamily="34" charset="0"/>
              </a:rPr>
              <a:t>N</a:t>
            </a:r>
            <a:r>
              <a:rPr lang="en-GB" b="0" i="0" dirty="0">
                <a:solidFill>
                  <a:srgbClr val="333333"/>
                </a:solidFill>
                <a:effectLst/>
                <a:latin typeface="Arial" panose="020B0604020202020204" pitchFamily="34" charset="0"/>
              </a:rPr>
              <a:t>umber of immediate benefits and outcomes.</a:t>
            </a:r>
          </a:p>
        </p:txBody>
      </p:sp>
      <p:pic>
        <p:nvPicPr>
          <p:cNvPr id="5" name="Picture 4">
            <a:extLst>
              <a:ext uri="{FF2B5EF4-FFF2-40B4-BE49-F238E27FC236}">
                <a16:creationId xmlns:a16="http://schemas.microsoft.com/office/drawing/2014/main" id="{9D68CF18-C275-CC4D-9B35-251A4EFBB089}"/>
              </a:ext>
            </a:extLst>
          </p:cNvPr>
          <p:cNvPicPr>
            <a:picLocks noChangeAspect="1"/>
          </p:cNvPicPr>
          <p:nvPr/>
        </p:nvPicPr>
        <p:blipFill>
          <a:blip r:embed="rId3"/>
          <a:stretch>
            <a:fillRect/>
          </a:stretch>
        </p:blipFill>
        <p:spPr>
          <a:xfrm>
            <a:off x="5042990" y="2512865"/>
            <a:ext cx="6819900" cy="4127500"/>
          </a:xfrm>
          <a:prstGeom prst="rect">
            <a:avLst/>
          </a:prstGeom>
        </p:spPr>
      </p:pic>
      <p:pic>
        <p:nvPicPr>
          <p:cNvPr id="15362" name="Picture 2" descr="CCTV Systems - CIA Alarms">
            <a:extLst>
              <a:ext uri="{FF2B5EF4-FFF2-40B4-BE49-F238E27FC236}">
                <a16:creationId xmlns:a16="http://schemas.microsoft.com/office/drawing/2014/main" id="{C6A1C661-D6EF-8440-ADF2-1B111BC2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9437" y="0"/>
            <a:ext cx="5752563" cy="2281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414D5-5C73-8E46-87A5-E4776572C0B5}"/>
              </a:ext>
            </a:extLst>
          </p:cNvPr>
          <p:cNvSpPr txBox="1"/>
          <p:nvPr/>
        </p:nvSpPr>
        <p:spPr>
          <a:xfrm>
            <a:off x="8796270" y="5602310"/>
            <a:ext cx="267880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96567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3512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Break Time Images – Browse 137,610 Stock Photos, Vectors, and Video | Adobe  Stock">
            <a:extLst>
              <a:ext uri="{FF2B5EF4-FFF2-40B4-BE49-F238E27FC236}">
                <a16:creationId xmlns:a16="http://schemas.microsoft.com/office/drawing/2014/main" id="{A6A04B80-272B-244E-B713-36720A2CF9D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126"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214AA11-32DE-C94F-AD61-BBFEF25B0701}"/>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10 mins</a:t>
            </a:r>
          </a:p>
        </p:txBody>
      </p:sp>
    </p:spTree>
    <p:extLst>
      <p:ext uri="{BB962C8B-B14F-4D97-AF65-F5344CB8AC3E}">
        <p14:creationId xmlns:p14="http://schemas.microsoft.com/office/powerpoint/2010/main" val="3913855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261C8-A02C-AD40-AEB0-23CACA823802}"/>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Drink / Drug Driving Investigations</a:t>
            </a:r>
          </a:p>
        </p:txBody>
      </p:sp>
      <p:sp>
        <p:nvSpPr>
          <p:cNvPr id="3" name="Content Placeholder 2">
            <a:extLst>
              <a:ext uri="{FF2B5EF4-FFF2-40B4-BE49-F238E27FC236}">
                <a16:creationId xmlns:a16="http://schemas.microsoft.com/office/drawing/2014/main" id="{25757062-5A6B-9845-8B9A-CB39559B8DE0}"/>
              </a:ext>
            </a:extLst>
          </p:cNvPr>
          <p:cNvSpPr>
            <a:spLocks noGrp="1"/>
          </p:cNvSpPr>
          <p:nvPr>
            <p:ph idx="1"/>
          </p:nvPr>
        </p:nvSpPr>
        <p:spPr>
          <a:xfrm>
            <a:off x="1544278" y="1645723"/>
            <a:ext cx="9144000" cy="420001"/>
          </a:xfrm>
        </p:spPr>
        <p:txBody>
          <a:bodyPr vert="horz" lIns="91440" tIns="45720" rIns="91440" bIns="45720" rtlCol="0">
            <a:normAutofit/>
          </a:bodyPr>
          <a:lstStyle/>
          <a:p>
            <a:pPr marL="0" indent="0" algn="ctr">
              <a:buNone/>
            </a:pPr>
            <a:r>
              <a:rPr lang="en-US" sz="2000">
                <a:solidFill>
                  <a:srgbClr val="FF7F60"/>
                </a:solidFill>
              </a:rPr>
              <a:t>What do we already know? </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44" name="Picture 4" descr="Suspected Barrow drug driver hit taxi after running red light - court | The  Mail">
            <a:extLst>
              <a:ext uri="{FF2B5EF4-FFF2-40B4-BE49-F238E27FC236}">
                <a16:creationId xmlns:a16="http://schemas.microsoft.com/office/drawing/2014/main" id="{17BAF933-91EA-C943-9BA7-416B802717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1567" y="2649520"/>
            <a:ext cx="5455917" cy="3552233"/>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42" name="Picture 2" descr="WYPTheCost - Drink/Drug Drive Campaign | West Yorkshire Police">
            <a:extLst>
              <a:ext uri="{FF2B5EF4-FFF2-40B4-BE49-F238E27FC236}">
                <a16:creationId xmlns:a16="http://schemas.microsoft.com/office/drawing/2014/main" id="{48E9C163-F2F4-664C-A5EA-C4C1766460A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2897980"/>
            <a:ext cx="5455917" cy="3055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1946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84B0CB2-6DAC-D544-85FE-78C0CE1225D9}"/>
              </a:ext>
            </a:extLst>
          </p:cNvPr>
          <p:cNvSpPr txBox="1"/>
          <p:nvPr/>
        </p:nvSpPr>
        <p:spPr>
          <a:xfrm>
            <a:off x="4661253" y="156910"/>
            <a:ext cx="5331832" cy="2165145"/>
          </a:xfrm>
          <a:prstGeom prst="rect">
            <a:avLst/>
          </a:prstGeom>
          <a:solidFill>
            <a:schemeClr val="accent6">
              <a:lumMod val="60000"/>
              <a:lumOff val="40000"/>
            </a:schemeClr>
          </a:solidFill>
        </p:spPr>
        <p:txBody>
          <a:bodyPr wrap="square">
            <a:spAutoFit/>
          </a:bodyPr>
          <a:lstStyle/>
          <a:p>
            <a:pPr algn="ctr">
              <a:lnSpc>
                <a:spcPct val="107000"/>
              </a:lnSpc>
              <a:spcAft>
                <a:spcPts val="800"/>
              </a:spcAft>
            </a:pPr>
            <a:r>
              <a:rPr lang="en-GB" sz="18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Group A:</a:t>
            </a: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4 of the Road Traffic Act 1988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Task: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research the principles of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4 Road Traffic Act 1988</a:t>
            </a:r>
            <a:r>
              <a:rPr lang="en-GB" sz="1800" dirty="0">
                <a:effectLst/>
                <a:latin typeface="Calibri" panose="020F0502020204030204" pitchFamily="34" charset="0"/>
                <a:ea typeface="Calibri" panose="020F0502020204030204" pitchFamily="34" charset="0"/>
                <a:cs typeface="Times New Roman" panose="02020603050405020304" pitchFamily="18" charset="0"/>
              </a:rPr>
              <a:t>, including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points to prove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any defences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that may exist.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F414B616-BD29-474A-9DD5-8110FC7519B9}"/>
              </a:ext>
            </a:extLst>
          </p:cNvPr>
          <p:cNvSpPr txBox="1"/>
          <p:nvPr/>
        </p:nvSpPr>
        <p:spPr>
          <a:xfrm>
            <a:off x="5941621" y="1943941"/>
            <a:ext cx="5589319" cy="2662908"/>
          </a:xfrm>
          <a:prstGeom prst="rect">
            <a:avLst/>
          </a:prstGeom>
          <a:solidFill>
            <a:schemeClr val="accent4">
              <a:lumMod val="60000"/>
              <a:lumOff val="40000"/>
            </a:schemeClr>
          </a:solidFill>
        </p:spPr>
        <p:txBody>
          <a:bodyPr wrap="square">
            <a:spAutoFit/>
          </a:bodyPr>
          <a:lstStyle/>
          <a:p>
            <a:pPr>
              <a:lnSpc>
                <a:spcPct val="107000"/>
              </a:lnSpc>
              <a:spcAft>
                <a:spcPts val="800"/>
              </a:spcAft>
            </a:pPr>
            <a:r>
              <a:rPr lang="en-GB" sz="24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Group B:</a:t>
            </a: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5/5A of the Road Traffic Act 1988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Task: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research the principles of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5 Road Traffic Act 1988</a:t>
            </a:r>
            <a:r>
              <a:rPr lang="en-GB" sz="1800" dirty="0">
                <a:effectLst/>
                <a:latin typeface="Calibri" panose="020F0502020204030204" pitchFamily="34" charset="0"/>
                <a:ea typeface="Calibri" panose="020F0502020204030204" pitchFamily="34" charset="0"/>
                <a:cs typeface="Times New Roman" panose="02020603050405020304" pitchFamily="18" charset="0"/>
              </a:rPr>
              <a:t>, including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points to prove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prescribed limits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any defences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or case law</a:t>
            </a:r>
            <a:r>
              <a:rPr lang="en-GB" sz="1800" dirty="0">
                <a:effectLst/>
                <a:latin typeface="Calibri" panose="020F0502020204030204" pitchFamily="34" charset="0"/>
                <a:ea typeface="Calibri" panose="020F0502020204030204" pitchFamily="34" charset="0"/>
                <a:cs typeface="Times New Roman" panose="02020603050405020304" pitchFamily="18" charset="0"/>
              </a:rPr>
              <a:t> that may be relevant.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1643B8E0-6A2D-F243-A290-B2410C13BB48}"/>
              </a:ext>
            </a:extLst>
          </p:cNvPr>
          <p:cNvSpPr txBox="1"/>
          <p:nvPr/>
        </p:nvSpPr>
        <p:spPr>
          <a:xfrm>
            <a:off x="5486400" y="4606849"/>
            <a:ext cx="5082281" cy="2165145"/>
          </a:xfrm>
          <a:prstGeom prst="rect">
            <a:avLst/>
          </a:prstGeom>
          <a:solidFill>
            <a:schemeClr val="accent2">
              <a:alpha val="50941"/>
            </a:schemeClr>
          </a:solidFill>
        </p:spPr>
        <p:txBody>
          <a:bodyPr wrap="square">
            <a:spAutoFit/>
          </a:bodyPr>
          <a:lstStyle/>
          <a:p>
            <a:pPr algn="ctr">
              <a:lnSpc>
                <a:spcPct val="107000"/>
              </a:lnSpc>
              <a:spcAft>
                <a:spcPts val="800"/>
              </a:spcAft>
            </a:pPr>
            <a:r>
              <a:rPr lang="en-GB" sz="1800" b="1" u="sng"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Group C:</a:t>
            </a: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6 of the Road Traffic Act 1988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Task: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research all aspects of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Section 6 Road Traffic Act 1988</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what action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police officers can take </a:t>
            </a:r>
            <a:r>
              <a:rPr lang="en-GB" sz="1800" dirty="0">
                <a:effectLst/>
                <a:latin typeface="Calibri" panose="020F0502020204030204" pitchFamily="34" charset="0"/>
                <a:ea typeface="Calibri" panose="020F0502020204030204" pitchFamily="34" charset="0"/>
                <a:cs typeface="Times New Roman" panose="02020603050405020304" pitchFamily="18" charset="0"/>
              </a:rPr>
              <a:t>under this Section.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804D3058-5FF1-1643-BE9B-F76BA2679BAA}"/>
              </a:ext>
            </a:extLst>
          </p:cNvPr>
          <p:cNvSpPr txBox="1"/>
          <p:nvPr/>
        </p:nvSpPr>
        <p:spPr>
          <a:xfrm>
            <a:off x="273133" y="992729"/>
            <a:ext cx="5213267" cy="646331"/>
          </a:xfrm>
          <a:prstGeom prst="rect">
            <a:avLst/>
          </a:prstGeom>
          <a:noFill/>
        </p:spPr>
        <p:txBody>
          <a:bodyPr wrap="square" rtlCol="0">
            <a:spAutoFit/>
          </a:bodyPr>
          <a:lstStyle/>
          <a:p>
            <a:r>
              <a:rPr lang="en-US" sz="3600" u="sng" dirty="0"/>
              <a:t>Research Task </a:t>
            </a:r>
          </a:p>
        </p:txBody>
      </p:sp>
      <p:pic>
        <p:nvPicPr>
          <p:cNvPr id="11266" name="Picture 2" descr="Christmas Anti-Drink And Drug Driving Campaign Launches | Road Safety Wales">
            <a:extLst>
              <a:ext uri="{FF2B5EF4-FFF2-40B4-BE49-F238E27FC236}">
                <a16:creationId xmlns:a16="http://schemas.microsoft.com/office/drawing/2014/main" id="{1B9F7067-9C36-B94A-84B1-D87C07B04D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120" y="2524029"/>
            <a:ext cx="2895600" cy="280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816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62DB-EDBD-3143-97B9-168C7CF72A55}"/>
              </a:ext>
            </a:extLst>
          </p:cNvPr>
          <p:cNvSpPr>
            <a:spLocks noGrp="1"/>
          </p:cNvSpPr>
          <p:nvPr>
            <p:ph type="title"/>
          </p:nvPr>
        </p:nvSpPr>
        <p:spPr>
          <a:xfrm>
            <a:off x="1268362" y="4406838"/>
            <a:ext cx="10923638" cy="1317643"/>
          </a:xfrm>
        </p:spPr>
        <p:txBody>
          <a:bodyPr vert="horz" lIns="91440" tIns="45720" rIns="91440" bIns="45720" rtlCol="0" anchor="b">
            <a:normAutofit/>
          </a:bodyPr>
          <a:lstStyle/>
          <a:p>
            <a:r>
              <a:rPr lang="en-US" sz="4100" kern="1200" dirty="0">
                <a:solidFill>
                  <a:schemeClr val="tx1"/>
                </a:solidFill>
                <a:latin typeface="+mj-lt"/>
                <a:ea typeface="+mj-ea"/>
                <a:cs typeface="+mj-cs"/>
              </a:rPr>
              <a:t>In which incidents may toxicology be relevant?</a:t>
            </a:r>
          </a:p>
        </p:txBody>
      </p:sp>
      <p:pic>
        <p:nvPicPr>
          <p:cNvPr id="4100" name="Picture 4" descr="63 cases under review in North Yorks and 28 in Cleveland following  forensics scandal | The Northern Echo">
            <a:extLst>
              <a:ext uri="{FF2B5EF4-FFF2-40B4-BE49-F238E27FC236}">
                <a16:creationId xmlns:a16="http://schemas.microsoft.com/office/drawing/2014/main" id="{97E5D3F5-0AA1-DB42-B5AC-A0E59140FA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373" r="-2" b="-2"/>
          <a:stretch/>
        </p:blipFill>
        <p:spPr bwMode="auto">
          <a:xfrm>
            <a:off x="20" y="10"/>
            <a:ext cx="4059916" cy="424280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Drink Driving, Have You Been Caught? – Drinkdriving.org">
            <a:extLst>
              <a:ext uri="{FF2B5EF4-FFF2-40B4-BE49-F238E27FC236}">
                <a16:creationId xmlns:a16="http://schemas.microsoft.com/office/drawing/2014/main" id="{B89B33F2-1244-9048-9250-B646816388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50" r="18745" b="1"/>
          <a:stretch/>
        </p:blipFill>
        <p:spPr bwMode="auto">
          <a:xfrm>
            <a:off x="4090482" y="-1"/>
            <a:ext cx="4062918" cy="424281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The DRE Protocol Used to Detect Impaired Drivers">
            <a:extLst>
              <a:ext uri="{FF2B5EF4-FFF2-40B4-BE49-F238E27FC236}">
                <a16:creationId xmlns:a16="http://schemas.microsoft.com/office/drawing/2014/main" id="{E8C7AC6A-BA24-5643-9E4A-0A573D10DE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11"/>
          <a:stretch/>
        </p:blipFill>
        <p:spPr bwMode="auto">
          <a:xfrm>
            <a:off x="8132064" y="10"/>
            <a:ext cx="4059936" cy="4242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076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10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10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6"/>
          <p:cNvSpPr txBox="1">
            <a:spLocks noChangeArrowheads="1"/>
          </p:cNvSpPr>
          <p:nvPr/>
        </p:nvSpPr>
        <p:spPr bwMode="auto">
          <a:xfrm>
            <a:off x="0" y="1187923"/>
            <a:ext cx="5507664" cy="2862322"/>
          </a:xfrm>
          <a:prstGeom prst="rect">
            <a:avLst/>
          </a:prstGeom>
          <a:solidFill>
            <a:schemeClr val="accent6">
              <a:lumMod val="60000"/>
              <a:lumOff val="4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FF0000"/>
                </a:solidFill>
                <a:latin typeface="+mn-lt"/>
                <a:cs typeface="Arial" panose="020B0604020202020204" pitchFamily="34" charset="0"/>
              </a:rPr>
              <a:t>Intention</a:t>
            </a:r>
            <a:r>
              <a:rPr lang="en-GB" altLang="en-US" sz="3600" dirty="0">
                <a:solidFill>
                  <a:srgbClr val="002060"/>
                </a:solidFill>
                <a:latin typeface="+mn-lt"/>
                <a:cs typeface="Arial" panose="020B0604020202020204" pitchFamily="34" charset="0"/>
              </a:rPr>
              <a:t> + </a:t>
            </a:r>
            <a:r>
              <a:rPr lang="en-GB" altLang="en-US" sz="3600" b="1" dirty="0">
                <a:solidFill>
                  <a:srgbClr val="FF0000"/>
                </a:solidFill>
                <a:latin typeface="+mn-lt"/>
                <a:cs typeface="Arial" panose="020B0604020202020204" pitchFamily="34" charset="0"/>
              </a:rPr>
              <a:t>Actions</a:t>
            </a:r>
          </a:p>
          <a:p>
            <a:pPr algn="ctr" eaLnBrk="1" hangingPunct="1">
              <a:spcBef>
                <a:spcPct val="0"/>
              </a:spcBef>
              <a:buFontTx/>
              <a:buNone/>
            </a:pPr>
            <a:endParaRPr lang="en-GB" altLang="en-US" sz="3600" dirty="0">
              <a:solidFill>
                <a:srgbClr val="002060"/>
              </a:solidFill>
              <a:latin typeface="+mn-lt"/>
              <a:cs typeface="Arial" panose="020B0604020202020204" pitchFamily="34" charset="0"/>
            </a:endParaRPr>
          </a:p>
          <a:p>
            <a:pPr algn="ctr" eaLnBrk="1" hangingPunct="1">
              <a:spcBef>
                <a:spcPct val="0"/>
              </a:spcBef>
              <a:buFontTx/>
              <a:buNone/>
            </a:pPr>
            <a:r>
              <a:rPr lang="en-GB" altLang="en-US" sz="3600" dirty="0">
                <a:solidFill>
                  <a:srgbClr val="002060"/>
                </a:solidFill>
                <a:latin typeface="+mn-lt"/>
                <a:cs typeface="Arial" panose="020B0604020202020204" pitchFamily="34" charset="0"/>
              </a:rPr>
              <a:t>Not necessary to prove person was capable of achieving it</a:t>
            </a:r>
          </a:p>
        </p:txBody>
      </p:sp>
      <p:sp>
        <p:nvSpPr>
          <p:cNvPr id="6" name="TextBox 5"/>
          <p:cNvSpPr txBox="1"/>
          <p:nvPr/>
        </p:nvSpPr>
        <p:spPr>
          <a:xfrm>
            <a:off x="0" y="155170"/>
            <a:ext cx="9189069" cy="830997"/>
          </a:xfrm>
          <a:prstGeom prst="rect">
            <a:avLst/>
          </a:prstGeom>
          <a:solidFill>
            <a:schemeClr val="accent6">
              <a:lumMod val="60000"/>
              <a:lumOff val="40000"/>
            </a:schemeClr>
          </a:solidFill>
        </p:spPr>
        <p:txBody>
          <a:bodyPr wrap="square" rtlCol="0">
            <a:spAutoFit/>
          </a:bodyPr>
          <a:lstStyle/>
          <a:p>
            <a:r>
              <a:rPr lang="en-GB" sz="4800" b="1" dirty="0">
                <a:solidFill>
                  <a:schemeClr val="bg1"/>
                </a:solidFill>
              </a:rPr>
              <a:t>Attempt to Drive</a:t>
            </a:r>
          </a:p>
        </p:txBody>
      </p:sp>
      <p:sp>
        <p:nvSpPr>
          <p:cNvPr id="7" name="TextBox 6">
            <a:extLst>
              <a:ext uri="{FF2B5EF4-FFF2-40B4-BE49-F238E27FC236}">
                <a16:creationId xmlns:a16="http://schemas.microsoft.com/office/drawing/2014/main" id="{738FE5F1-3711-1642-ABD0-92BA5723C5C6}"/>
              </a:ext>
            </a:extLst>
          </p:cNvPr>
          <p:cNvSpPr txBox="1"/>
          <p:nvPr/>
        </p:nvSpPr>
        <p:spPr>
          <a:xfrm>
            <a:off x="6611587" y="6213408"/>
            <a:ext cx="6097978" cy="369332"/>
          </a:xfrm>
          <a:prstGeom prst="rect">
            <a:avLst/>
          </a:prstGeom>
          <a:noFill/>
        </p:spPr>
        <p:txBody>
          <a:bodyPr wrap="square">
            <a:spAutoFit/>
          </a:bodyPr>
          <a:lstStyle/>
          <a:p>
            <a:r>
              <a:rPr lang="en-GB" sz="1800" b="1" i="1" dirty="0">
                <a:solidFill>
                  <a:srgbClr val="FF0000"/>
                </a:solidFill>
                <a:latin typeface="Arial" panose="020B0604020202020204" pitchFamily="34" charset="0"/>
                <a:cs typeface="Arial" panose="020B0604020202020204" pitchFamily="34" charset="0"/>
              </a:rPr>
              <a:t>‘…more than merely preparatory…’ </a:t>
            </a:r>
            <a:endParaRPr lang="en-US" i="1" dirty="0">
              <a:solidFill>
                <a:srgbClr val="FF0000"/>
              </a:solidFill>
            </a:endParaRPr>
          </a:p>
        </p:txBody>
      </p:sp>
      <p:sp>
        <p:nvSpPr>
          <p:cNvPr id="8" name="TextBox 7">
            <a:extLst>
              <a:ext uri="{FF2B5EF4-FFF2-40B4-BE49-F238E27FC236}">
                <a16:creationId xmlns:a16="http://schemas.microsoft.com/office/drawing/2014/main" id="{279FC243-CC8D-8949-B86D-0D5619F41E32}"/>
              </a:ext>
            </a:extLst>
          </p:cNvPr>
          <p:cNvSpPr txBox="1"/>
          <p:nvPr/>
        </p:nvSpPr>
        <p:spPr>
          <a:xfrm>
            <a:off x="6684338" y="1187923"/>
            <a:ext cx="3850038" cy="4801314"/>
          </a:xfrm>
          <a:prstGeom prst="rect">
            <a:avLst/>
          </a:prstGeom>
          <a:noFill/>
        </p:spPr>
        <p:txBody>
          <a:bodyPr wrap="square">
            <a:spAutoFit/>
          </a:bodyPr>
          <a:lstStyle/>
          <a:p>
            <a:pPr algn="ct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A person sitting at the wheel of a car trying to get a key into the ignition, could be ‘attempting’, even if the keys being used were the wrong ones for the car.  </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Kelly v Hogan (1982)</a:t>
            </a:r>
            <a:br>
              <a:rPr lang="en-GB" altLang="en-US" sz="1800" i="1" dirty="0">
                <a:latin typeface="Arial" panose="020B0604020202020204" pitchFamily="34" charset="0"/>
                <a:ea typeface="ＭＳ Ｐゴシック" panose="020B0600070205080204" pitchFamily="34" charset="-128"/>
                <a:cs typeface="Arial" panose="020B0604020202020204" pitchFamily="34" charset="0"/>
              </a:rPr>
            </a:br>
            <a:endParaRPr lang="en-GB" altLang="en-US" sz="1800" i="1"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800" i="1" dirty="0">
              <a:latin typeface="Arial" panose="020B0604020202020204" pitchFamily="34" charset="0"/>
              <a:ea typeface="ＭＳ Ｐゴシック" panose="020B0600070205080204" pitchFamily="34" charset="-128"/>
              <a:cs typeface="Arial" panose="020B0604020202020204" pitchFamily="34" charset="0"/>
            </a:endParaRPr>
          </a:p>
          <a:p>
            <a:pPr algn="ct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A motorcyclist could be convicted of ‘attempting’ to drive whilst disqualified when he pushed his motor cycle 6 yards towards the entrance of a public road where he was about to ride it </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(Shaw v </a:t>
            </a:r>
            <a:r>
              <a:rPr lang="en-GB" altLang="en-US" sz="1800" dirty="0" err="1">
                <a:latin typeface="Arial" panose="020B0604020202020204" pitchFamily="34" charset="0"/>
                <a:ea typeface="ＭＳ Ｐゴシック" panose="020B0600070205080204" pitchFamily="34" charset="-128"/>
                <a:cs typeface="Arial" panose="020B0604020202020204" pitchFamily="34" charset="0"/>
              </a:rPr>
              <a:t>Knill</a:t>
            </a:r>
            <a:r>
              <a:rPr lang="en-GB" altLang="en-US" sz="1800" dirty="0">
                <a:latin typeface="Arial" panose="020B0604020202020204" pitchFamily="34" charset="0"/>
                <a:ea typeface="ＭＳ Ｐゴシック" panose="020B0600070205080204" pitchFamily="34" charset="-128"/>
                <a:cs typeface="Arial" panose="020B0604020202020204" pitchFamily="34" charset="0"/>
              </a:rPr>
              <a:t> (1974). </a:t>
            </a:r>
          </a:p>
        </p:txBody>
      </p:sp>
      <p:sp>
        <p:nvSpPr>
          <p:cNvPr id="10" name="TextBox 9">
            <a:extLst>
              <a:ext uri="{FF2B5EF4-FFF2-40B4-BE49-F238E27FC236}">
                <a16:creationId xmlns:a16="http://schemas.microsoft.com/office/drawing/2014/main" id="{755540A8-B03E-3847-8B11-1C90BAC8B565}"/>
              </a:ext>
            </a:extLst>
          </p:cNvPr>
          <p:cNvSpPr txBox="1"/>
          <p:nvPr/>
        </p:nvSpPr>
        <p:spPr>
          <a:xfrm>
            <a:off x="1043812" y="4459082"/>
            <a:ext cx="3550722" cy="1754326"/>
          </a:xfrm>
          <a:prstGeom prst="rect">
            <a:avLst/>
          </a:prstGeom>
          <a:noFill/>
        </p:spPr>
        <p:txBody>
          <a:bodyPr wrap="square">
            <a:spAutoFit/>
          </a:bodyPr>
          <a:lstStyle/>
          <a:p>
            <a:pPr algn="ctr"/>
            <a:r>
              <a:rPr lang="en-GB" altLang="en-US" sz="1800" dirty="0">
                <a:latin typeface="Arial" panose="020B0604020202020204" pitchFamily="34" charset="0"/>
                <a:ea typeface="ＭＳ Ｐゴシック" panose="020B0600070205080204" pitchFamily="34" charset="-128"/>
                <a:cs typeface="Arial" panose="020B0604020202020204" pitchFamily="34" charset="0"/>
              </a:rPr>
              <a:t>The fact that a vehicle is incapable of being driven, say because of a mechanical fault, will not prevent a charge involving an attempt to drive (</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R v </a:t>
            </a:r>
            <a:r>
              <a:rPr lang="en-GB" altLang="en-US" sz="1800" i="1" dirty="0" err="1">
                <a:latin typeface="Arial" panose="020B0604020202020204" pitchFamily="34" charset="0"/>
                <a:ea typeface="ＭＳ Ｐゴシック" panose="020B0600070205080204" pitchFamily="34" charset="-128"/>
                <a:cs typeface="Arial" panose="020B0604020202020204" pitchFamily="34" charset="0"/>
              </a:rPr>
              <a:t>Farrance</a:t>
            </a:r>
            <a:r>
              <a:rPr lang="en-GB" altLang="en-US" sz="1800" i="1" dirty="0">
                <a:latin typeface="Arial" panose="020B0604020202020204" pitchFamily="34" charset="0"/>
                <a:ea typeface="ＭＳ Ｐゴシック" panose="020B0600070205080204" pitchFamily="34" charset="-128"/>
                <a:cs typeface="Arial" panose="020B0604020202020204" pitchFamily="34" charset="0"/>
              </a:rPr>
              <a:t> 1978)</a:t>
            </a:r>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a:spLocks noChangeArrowheads="1"/>
          </p:cNvSpPr>
          <p:nvPr/>
        </p:nvSpPr>
        <p:spPr bwMode="auto">
          <a:xfrm>
            <a:off x="0" y="1116725"/>
            <a:ext cx="473880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Not clearly defined under </a:t>
            </a:r>
          </a:p>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Road Traffic Act 1988</a:t>
            </a: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endParaRPr lang="en-GB" altLang="en-US" sz="2800" dirty="0">
              <a:solidFill>
                <a:srgbClr val="002060"/>
              </a:solidFill>
              <a:latin typeface="Calibri" panose="020F0502020204030204" pitchFamily="34" charset="0"/>
              <a:cs typeface="Calibri" panose="020F0502020204030204" pitchFamily="34" charset="0"/>
            </a:endParaRPr>
          </a:p>
          <a:p>
            <a:pPr eaLnBrk="1" hangingPunct="1">
              <a:spcBef>
                <a:spcPct val="0"/>
              </a:spcBef>
              <a:buNone/>
            </a:pPr>
            <a:r>
              <a:rPr lang="en-GB" altLang="en-US" sz="2800" dirty="0">
                <a:solidFill>
                  <a:srgbClr val="002060"/>
                </a:solidFill>
                <a:latin typeface="Calibri" panose="020F0502020204030204" pitchFamily="34" charset="0"/>
                <a:cs typeface="Calibri" panose="020F0502020204030204" pitchFamily="34" charset="0"/>
              </a:rPr>
              <a:t>A close connection between  the defendant and control of the vehicle is required</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7927" y="5012580"/>
            <a:ext cx="4407824" cy="1845420"/>
          </a:xfrm>
          <a:prstGeom prst="rect">
            <a:avLst/>
          </a:prstGeom>
        </p:spPr>
      </p:pic>
      <p:sp>
        <p:nvSpPr>
          <p:cNvPr id="8" name="TextBox 7"/>
          <p:cNvSpPr txBox="1"/>
          <p:nvPr/>
        </p:nvSpPr>
        <p:spPr>
          <a:xfrm>
            <a:off x="0" y="202537"/>
            <a:ext cx="8417397"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In Charge</a:t>
            </a:r>
          </a:p>
        </p:txBody>
      </p:sp>
      <p:sp>
        <p:nvSpPr>
          <p:cNvPr id="9" name="TextBox 8">
            <a:extLst>
              <a:ext uri="{FF2B5EF4-FFF2-40B4-BE49-F238E27FC236}">
                <a16:creationId xmlns:a16="http://schemas.microsoft.com/office/drawing/2014/main" id="{6BF75ED5-5E99-3146-A6CD-6B71D4123F11}"/>
              </a:ext>
            </a:extLst>
          </p:cNvPr>
          <p:cNvSpPr txBox="1"/>
          <p:nvPr/>
        </p:nvSpPr>
        <p:spPr>
          <a:xfrm>
            <a:off x="7453194" y="2796912"/>
            <a:ext cx="4407823" cy="3693319"/>
          </a:xfrm>
          <a:prstGeom prst="rect">
            <a:avLst/>
          </a:prstGeom>
          <a:solidFill>
            <a:schemeClr val="accent6">
              <a:lumMod val="60000"/>
              <a:lumOff val="40000"/>
            </a:schemeClr>
          </a:solidFill>
        </p:spPr>
        <p:txBody>
          <a:bodyPr wrap="square">
            <a:spAutoFit/>
          </a:bodyPr>
          <a:lstStyle/>
          <a:p>
            <a:pPr>
              <a:defRPr/>
            </a:pPr>
            <a:r>
              <a:rPr lang="en-GB" sz="1800" dirty="0">
                <a:latin typeface="Arial" panose="020B0604020202020204" pitchFamily="34" charset="0"/>
                <a:cs typeface="Arial" panose="020B0604020202020204" pitchFamily="34" charset="0"/>
              </a:rPr>
              <a:t>To determine whether a person can be deemed to be ‘in charge’ of a vehicle the following would be relevant:</a:t>
            </a:r>
          </a:p>
          <a:p>
            <a:pPr>
              <a:defRPr/>
            </a:pPr>
            <a:endParaRPr lang="en-GB" sz="1800" dirty="0">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Whether the defendant had the keys for the vehicle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Where the defendant was in relation to the vehicle at the time</a:t>
            </a:r>
          </a:p>
          <a:p>
            <a:pPr>
              <a:defRPr/>
            </a:pPr>
            <a:endParaRPr lang="en-GB" sz="1800" dirty="0">
              <a:solidFill>
                <a:srgbClr val="0033CC"/>
              </a:solidFill>
              <a:latin typeface="Arial" panose="020B0604020202020204" pitchFamily="34" charset="0"/>
              <a:cs typeface="Arial" panose="020B0604020202020204" pitchFamily="34" charset="0"/>
            </a:endParaRPr>
          </a:p>
          <a:p>
            <a:pPr marL="172667" indent="-172667">
              <a:buFont typeface="Arial" panose="020B0604020202020204" pitchFamily="34" charset="0"/>
              <a:buChar char="•"/>
              <a:defRPr/>
            </a:pPr>
            <a:r>
              <a:rPr lang="en-GB" sz="1800" dirty="0">
                <a:solidFill>
                  <a:srgbClr val="0033CC"/>
                </a:solidFill>
                <a:latin typeface="Arial" panose="020B0604020202020204" pitchFamily="34" charset="0"/>
                <a:cs typeface="Arial" panose="020B0604020202020204" pitchFamily="34" charset="0"/>
              </a:rPr>
              <a:t>What evidence there is of the defendant’s intention to take control of the vehicle</a:t>
            </a:r>
          </a:p>
        </p:txBody>
      </p:sp>
      <p:pic>
        <p:nvPicPr>
          <p:cNvPr id="12290" name="Picture 2" descr="Sleeping In The Car: How To Stay Legal and Safe - Moonbow by DubsLabs">
            <a:extLst>
              <a:ext uri="{FF2B5EF4-FFF2-40B4-BE49-F238E27FC236}">
                <a16:creationId xmlns:a16="http://schemas.microsoft.com/office/drawing/2014/main" id="{D3E30961-A186-874C-85DB-40A7ED6011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1302" y="1208974"/>
            <a:ext cx="2714385" cy="22733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Majority of drivers wrongly judge drink-drive limit | RAC Drive">
            <a:extLst>
              <a:ext uri="{FF2B5EF4-FFF2-40B4-BE49-F238E27FC236}">
                <a16:creationId xmlns:a16="http://schemas.microsoft.com/office/drawing/2014/main" id="{911277EA-64F7-B74E-8304-B26DE8B3567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08299" y="494924"/>
            <a:ext cx="2808690" cy="1845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193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S</a:t>
            </a:r>
            <a:r>
              <a:rPr lang="en-GB" altLang="en-US" sz="2800" b="1" dirty="0">
                <a:solidFill>
                  <a:srgbClr val="002060"/>
                </a:solidFill>
                <a:latin typeface="Calibri" panose="020F0502020204030204" pitchFamily="34" charset="0"/>
                <a:cs typeface="Calibri" panose="020F0502020204030204" pitchFamily="34" charset="0"/>
              </a:rPr>
              <a:t>team</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E</a:t>
            </a:r>
            <a:r>
              <a:rPr lang="en-GB" altLang="en-US" sz="2800" b="1" dirty="0">
                <a:solidFill>
                  <a:srgbClr val="002060"/>
                </a:solidFill>
                <a:latin typeface="Calibri" panose="020F0502020204030204" pitchFamily="34" charset="0"/>
                <a:cs typeface="Calibri" panose="020F0502020204030204" pitchFamily="34" charset="0"/>
              </a:rPr>
              <a:t>lectric</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P</a:t>
            </a:r>
            <a:r>
              <a:rPr lang="en-GB" altLang="en-US" sz="2800" b="1" dirty="0">
                <a:solidFill>
                  <a:srgbClr val="002060"/>
                </a:solidFill>
                <a:latin typeface="Calibri" panose="020F0502020204030204" pitchFamily="34" charset="0"/>
                <a:cs typeface="Calibri" panose="020F0502020204030204" pitchFamily="34" charset="0"/>
              </a:rPr>
              <a:t>etrol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D</a:t>
            </a:r>
            <a:r>
              <a:rPr lang="en-GB" altLang="en-US" sz="2800" b="1" dirty="0">
                <a:solidFill>
                  <a:srgbClr val="002060"/>
                </a:solidFill>
                <a:latin typeface="Calibri" panose="020F0502020204030204" pitchFamily="34" charset="0"/>
                <a:cs typeface="Calibri" panose="020F0502020204030204" pitchFamily="34" charset="0"/>
              </a:rPr>
              <a:t>iesel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O</a:t>
            </a:r>
            <a:r>
              <a:rPr lang="en-GB" altLang="en-US" sz="2800" b="1" dirty="0">
                <a:solidFill>
                  <a:srgbClr val="002060"/>
                </a:solidFill>
                <a:latin typeface="Calibri" panose="020F0502020204030204" pitchFamily="34" charset="0"/>
                <a:cs typeface="Calibri" panose="020F0502020204030204" pitchFamily="34" charset="0"/>
              </a:rPr>
              <a:t>il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G</a:t>
            </a:r>
            <a:r>
              <a:rPr lang="en-GB" altLang="en-US" sz="2800" b="1" dirty="0">
                <a:solidFill>
                  <a:srgbClr val="002060"/>
                </a:solidFill>
                <a:latin typeface="Calibri" panose="020F0502020204030204" pitchFamily="34" charset="0"/>
                <a:cs typeface="Calibri" panose="020F0502020204030204" pitchFamily="34" charset="0"/>
              </a:rPr>
              <a:t>as</a:t>
            </a:r>
          </a:p>
        </p:txBody>
      </p:sp>
      <p:sp>
        <p:nvSpPr>
          <p:cNvPr id="7" name="TextBox 6"/>
          <p:cNvSpPr txBox="1"/>
          <p:nvPr/>
        </p:nvSpPr>
        <p:spPr>
          <a:xfrm>
            <a:off x="0" y="248046"/>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Mechanically Propelled Vehicle</a:t>
            </a:r>
          </a:p>
        </p:txBody>
      </p:sp>
      <p:pic>
        <p:nvPicPr>
          <p:cNvPr id="13314" name="Picture 2" descr="SPCA's driving dogs | Financial Times">
            <a:extLst>
              <a:ext uri="{FF2B5EF4-FFF2-40B4-BE49-F238E27FC236}">
                <a16:creationId xmlns:a16="http://schemas.microsoft.com/office/drawing/2014/main" id="{1BF6310A-F570-1B47-8B5E-C88754016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29678" y="3678887"/>
            <a:ext cx="275752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Client\G$\CKP Images\Traffic\MPV 4.jp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1433217" y="1212344"/>
            <a:ext cx="2689225"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descr="\\Client\G$\CKP Images\Traffic\MPV 2.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8047793" y="1238947"/>
            <a:ext cx="2689225" cy="171200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5" name="Picture 3" descr="\\Client\G$\CKP Images\Traffic\Van.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7960480" y="4245841"/>
            <a:ext cx="2776538" cy="16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4"/>
          <p:cNvSpPr txBox="1">
            <a:spLocks noChangeArrowheads="1"/>
          </p:cNvSpPr>
          <p:nvPr/>
        </p:nvSpPr>
        <p:spPr bwMode="auto">
          <a:xfrm>
            <a:off x="838667" y="4183496"/>
            <a:ext cx="5490881"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cs typeface="Arial" panose="020B0604020202020204" pitchFamily="34" charset="0"/>
              </a:rPr>
              <a:t>A mechanically propelled vehicle </a:t>
            </a:r>
          </a:p>
          <a:p>
            <a:pPr algn="ctr" eaLnBrk="1" hangingPunct="1">
              <a:spcBef>
                <a:spcPct val="0"/>
              </a:spcBef>
              <a:buFontTx/>
              <a:buNone/>
            </a:pPr>
            <a:r>
              <a:rPr lang="en-GB" altLang="en-US" sz="2800" dirty="0">
                <a:solidFill>
                  <a:srgbClr val="002060"/>
                </a:solidFill>
                <a:latin typeface="+mn-lt"/>
                <a:cs typeface="Arial" panose="020B0604020202020204" pitchFamily="34" charset="0"/>
              </a:rPr>
              <a:t>intended or adapted for use on roads</a:t>
            </a:r>
          </a:p>
        </p:txBody>
      </p:sp>
      <p:sp>
        <p:nvSpPr>
          <p:cNvPr id="8" name="TextBox 7"/>
          <p:cNvSpPr txBox="1"/>
          <p:nvPr/>
        </p:nvSpPr>
        <p:spPr>
          <a:xfrm>
            <a:off x="0" y="231340"/>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Motor Vehicle</a:t>
            </a:r>
          </a:p>
        </p:txBody>
      </p:sp>
    </p:spTree>
    <p:extLst>
      <p:ext uri="{BB962C8B-B14F-4D97-AF65-F5344CB8AC3E}">
        <p14:creationId xmlns:p14="http://schemas.microsoft.com/office/powerpoint/2010/main" val="11261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
          <p:cNvSpPr txBox="1">
            <a:spLocks noChangeArrowheads="1"/>
          </p:cNvSpPr>
          <p:nvPr/>
        </p:nvSpPr>
        <p:spPr bwMode="auto">
          <a:xfrm>
            <a:off x="6418454" y="2211674"/>
            <a:ext cx="3673878"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‘Any place to which the public have access whether on payment or otherwise’</a:t>
            </a:r>
          </a:p>
        </p:txBody>
      </p:sp>
      <p:sp>
        <p:nvSpPr>
          <p:cNvPr id="5" name="TextBox 4"/>
          <p:cNvSpPr txBox="1"/>
          <p:nvPr/>
        </p:nvSpPr>
        <p:spPr>
          <a:xfrm>
            <a:off x="0" y="267271"/>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Public Place</a:t>
            </a:r>
          </a:p>
        </p:txBody>
      </p:sp>
      <p:pic>
        <p:nvPicPr>
          <p:cNvPr id="15362" name="Picture 2" descr="Safetipin | What makes a public space safe?">
            <a:extLst>
              <a:ext uri="{FF2B5EF4-FFF2-40B4-BE49-F238E27FC236}">
                <a16:creationId xmlns:a16="http://schemas.microsoft.com/office/drawing/2014/main" id="{3CC0BA04-852D-024E-8A28-24CC89542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9668" y="227330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537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Points to Prove</a:t>
            </a:r>
          </a:p>
        </p:txBody>
      </p:sp>
      <p:sp>
        <p:nvSpPr>
          <p:cNvPr id="5" name="Content Placeholder 2"/>
          <p:cNvSpPr txBox="1">
            <a:spLocks/>
          </p:cNvSpPr>
          <p:nvPr/>
        </p:nvSpPr>
        <p:spPr>
          <a:xfrm>
            <a:off x="838200" y="1929384"/>
            <a:ext cx="5158839" cy="42519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pPr>
            <a:r>
              <a:rPr lang="en-US" altLang="en-US" sz="2200" dirty="0"/>
              <a:t>Sufficient to prove that the person’s ability to drive was impaired because of consumption of drink (alcohol) or drugs</a:t>
            </a:r>
          </a:p>
          <a:p>
            <a:pPr>
              <a:spcBef>
                <a:spcPct val="0"/>
              </a:spcBef>
            </a:pPr>
            <a:endParaRPr lang="en-US" altLang="en-US" sz="2200" dirty="0"/>
          </a:p>
          <a:p>
            <a:pPr>
              <a:spcBef>
                <a:spcPct val="0"/>
              </a:spcBef>
            </a:pPr>
            <a:r>
              <a:rPr lang="en-US" altLang="en-US" sz="2200" dirty="0"/>
              <a:t>Evidence required is similar to that required to prove drunkenness</a:t>
            </a:r>
          </a:p>
          <a:p>
            <a:pPr>
              <a:spcBef>
                <a:spcPct val="0"/>
              </a:spcBef>
            </a:pPr>
            <a:endParaRPr lang="en-US" altLang="en-US" sz="2200" dirty="0"/>
          </a:p>
          <a:p>
            <a:pPr>
              <a:spcBef>
                <a:spcPct val="0"/>
              </a:spcBef>
            </a:pPr>
            <a:r>
              <a:rPr lang="en-US" altLang="en-US" sz="2200" dirty="0"/>
              <a:t>Doctor’s opinion and your observations will be important</a:t>
            </a:r>
          </a:p>
          <a:p>
            <a:pPr marL="0"/>
            <a:endParaRPr lang="en-US" sz="2200" dirty="0"/>
          </a:p>
        </p:txBody>
      </p:sp>
      <p:pic>
        <p:nvPicPr>
          <p:cNvPr id="17410" name="Picture 2" descr="Driving Whilst Unfit Through Drugs or Drink | Driving Defences">
            <a:extLst>
              <a:ext uri="{FF2B5EF4-FFF2-40B4-BE49-F238E27FC236}">
                <a16:creationId xmlns:a16="http://schemas.microsoft.com/office/drawing/2014/main" id="{9684BEB6-9D87-8E4A-B94E-BFFB5EE22F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2994" y="2286000"/>
            <a:ext cx="355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77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94102" y="1584958"/>
            <a:ext cx="5355436" cy="4401205"/>
          </a:xfrm>
          <a:prstGeom prst="rect">
            <a:avLst/>
          </a:prstGeom>
        </p:spPr>
        <p:txBody>
          <a:bodyPr wrap="square">
            <a:spAutoFit/>
          </a:bodyPr>
          <a:lstStyle/>
          <a:p>
            <a:pPr algn="ctr"/>
            <a:r>
              <a:rPr lang="en-GB" sz="2800" dirty="0">
                <a:solidFill>
                  <a:srgbClr val="002060"/>
                </a:solidFill>
              </a:rPr>
              <a:t>It is a defence for a person charged with an offence to prove that at the time he is alleged to have committed the offence the circumstances were such that there was no likelihood of him driving the vehicle whilst the proportion of alcohol in his breath, blood or urine remained likely to exceed the prescribed limit.</a:t>
            </a:r>
          </a:p>
        </p:txBody>
      </p:sp>
      <p:sp>
        <p:nvSpPr>
          <p:cNvPr id="5" name="TextBox 4"/>
          <p:cNvSpPr txBox="1"/>
          <p:nvPr/>
        </p:nvSpPr>
        <p:spPr>
          <a:xfrm>
            <a:off x="0" y="283045"/>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Section 5 Road Traffic Act 1988: Defence</a:t>
            </a:r>
          </a:p>
        </p:txBody>
      </p:sp>
      <p:pic>
        <p:nvPicPr>
          <p:cNvPr id="19460" name="Picture 4" descr="VILAS COUNTY TEEN COURT – Extension Vilas County">
            <a:extLst>
              <a:ext uri="{FF2B5EF4-FFF2-40B4-BE49-F238E27FC236}">
                <a16:creationId xmlns:a16="http://schemas.microsoft.com/office/drawing/2014/main" id="{4690AA7E-1B10-7C4E-9333-20F4965DE1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9168" y="1584958"/>
            <a:ext cx="3758704" cy="366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55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Content Placeholder 2"/>
          <p:cNvSpPr txBox="1">
            <a:spLocks/>
          </p:cNvSpPr>
          <p:nvPr/>
        </p:nvSpPr>
        <p:spPr>
          <a:xfrm>
            <a:off x="463138" y="1272961"/>
            <a:ext cx="10455071" cy="4114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It is a defence for a person charged with an offence under this section to show that – </a:t>
            </a:r>
          </a:p>
          <a:p>
            <a:pPr marL="457200" indent="-457200">
              <a:buFontTx/>
              <a:buAutoNum type="alphaLcParenR"/>
              <a:defRPr/>
            </a:pPr>
            <a:r>
              <a:rPr lang="en-GB" sz="2400" dirty="0">
                <a:solidFill>
                  <a:srgbClr val="002060"/>
                </a:solidFill>
              </a:rPr>
              <a:t>The specified controlled drug had been prescribed or supplied to him for medical or dental purposes,</a:t>
            </a:r>
          </a:p>
          <a:p>
            <a:pPr marL="0" indent="0">
              <a:buNone/>
              <a:defRPr/>
            </a:pPr>
            <a:endParaRPr lang="en-GB" sz="2400" dirty="0">
              <a:solidFill>
                <a:srgbClr val="002060"/>
              </a:solidFill>
            </a:endParaRPr>
          </a:p>
          <a:p>
            <a:pPr marL="0" indent="0">
              <a:buNone/>
              <a:defRPr/>
            </a:pPr>
            <a:r>
              <a:rPr lang="en-GB" sz="2400" dirty="0">
                <a:solidFill>
                  <a:srgbClr val="002060"/>
                </a:solidFill>
              </a:rPr>
              <a:t>b)   He took the drug in accordance with any directions given by the person whom the drug was prescribed or supplied, and with any accompanying instructions given by the manufacturer or distributor of the drug, and</a:t>
            </a:r>
          </a:p>
        </p:txBody>
      </p:sp>
      <p:sp>
        <p:nvSpPr>
          <p:cNvPr id="21" name="Content Placeholder 2"/>
          <p:cNvSpPr txBox="1">
            <a:spLocks/>
          </p:cNvSpPr>
          <p:nvPr/>
        </p:nvSpPr>
        <p:spPr>
          <a:xfrm>
            <a:off x="463138" y="4616335"/>
            <a:ext cx="10455071" cy="22416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pPr>
            <a:r>
              <a:rPr lang="en-GB" altLang="en-US" sz="2400" dirty="0">
                <a:solidFill>
                  <a:srgbClr val="002060"/>
                </a:solidFill>
              </a:rPr>
              <a:t>c)  His possession of the drug immediately before taking it was not unlawful under Section 5(1) of the Misuse of Drugs Act 1971 (restriction of possession  of controlled drugs) because of an exemption in regulations made under Section 7 of that Act (authorisation of activities otherwise unlawful under foregoing provisions).</a:t>
            </a:r>
          </a:p>
        </p:txBody>
      </p:sp>
      <p:sp>
        <p:nvSpPr>
          <p:cNvPr id="5" name="TextBox 4"/>
          <p:cNvSpPr txBox="1"/>
          <p:nvPr/>
        </p:nvSpPr>
        <p:spPr>
          <a:xfrm>
            <a:off x="1865484" y="139647"/>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Section 5A Road Traffic Act 1988: Defences</a:t>
            </a:r>
          </a:p>
        </p:txBody>
      </p:sp>
    </p:spTree>
    <p:extLst>
      <p:ext uri="{BB962C8B-B14F-4D97-AF65-F5344CB8AC3E}">
        <p14:creationId xmlns:p14="http://schemas.microsoft.com/office/powerpoint/2010/main" val="242202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841248" y="2516777"/>
            <a:ext cx="5013287" cy="36601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
          <p:cNvSpPr txBox="1">
            <a:spLocks noChangeArrowheads="1"/>
          </p:cNvSpPr>
          <p:nvPr/>
        </p:nvSpPr>
        <p:spPr bwMode="auto">
          <a:xfrm>
            <a:off x="6096001" y="2516777"/>
            <a:ext cx="5254752"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S</a:t>
            </a:r>
            <a:r>
              <a:rPr lang="en-US" altLang="en-US" b="0" dirty="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A</a:t>
            </a:r>
            <a:r>
              <a:rPr lang="en-US" altLang="en-US" b="0" dirty="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M</a:t>
            </a:r>
            <a:r>
              <a:rPr lang="en-US" altLang="en-US" b="0" dirty="0">
                <a:solidFill>
                  <a:schemeClr val="tx1"/>
                </a:solidFill>
                <a:latin typeface="+mn-lt"/>
                <a:ea typeface="+mn-ea"/>
              </a:rPr>
              <a:t>oving traffic offence has been committed</a:t>
            </a:r>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B0F29AAC-7BF6-C144-8989-82BD91085F4A}"/>
              </a:ext>
            </a:extLst>
          </p:cNvPr>
          <p:cNvSpPr txBox="1"/>
          <p:nvPr/>
        </p:nvSpPr>
        <p:spPr>
          <a:xfrm>
            <a:off x="542545" y="706304"/>
            <a:ext cx="5905756" cy="1089529"/>
          </a:xfrm>
          <a:prstGeom prst="rect">
            <a:avLst/>
          </a:prstGeom>
          <a:noFill/>
        </p:spPr>
        <p:txBody>
          <a:bodyPr wrap="square">
            <a:spAutoFit/>
          </a:bodyPr>
          <a:lstStyle/>
          <a:p>
            <a:pPr>
              <a:lnSpc>
                <a:spcPct val="90000"/>
              </a:lnSpc>
              <a:spcBef>
                <a:spcPct val="0"/>
              </a:spcBef>
              <a:spcAft>
                <a:spcPts val="600"/>
              </a:spcAft>
            </a:pPr>
            <a:r>
              <a:rPr lang="en-US" altLang="en-US" sz="3600" b="0" dirty="0">
                <a:solidFill>
                  <a:schemeClr val="bg1"/>
                </a:solidFill>
                <a:latin typeface="+mn-lt"/>
                <a:ea typeface="+mn-ea"/>
              </a:rPr>
              <a:t>Police Officers can only test a person for alcohol or drugs if: </a:t>
            </a: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4654296"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Tests</a:t>
            </a:r>
          </a:p>
        </p:txBody>
      </p:sp>
      <p:pic>
        <p:nvPicPr>
          <p:cNvPr id="23554" name="Picture 2" descr="Police forces unite to clamp down on Christmas drink-driving">
            <a:extLst>
              <a:ext uri="{FF2B5EF4-FFF2-40B4-BE49-F238E27FC236}">
                <a16:creationId xmlns:a16="http://schemas.microsoft.com/office/drawing/2014/main" id="{4A7F3291-2854-8041-8667-DA8E708A18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7" r="1566"/>
          <a:stretch/>
        </p:blipFill>
        <p:spPr bwMode="auto">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8"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Roadside breath test</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Approved by Secretary of State</a:t>
            </a:r>
          </a:p>
          <a:p>
            <a:pPr marL="457200"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Indicates if proportion of alcohol in breath exceeds the prescribed limit</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8926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accent2"/>
                </a:solidFill>
                <a:latin typeface="+mj-lt"/>
                <a:ea typeface="+mj-ea"/>
                <a:cs typeface="+mj-cs"/>
              </a:rPr>
              <a:t>Considerations</a:t>
            </a:r>
          </a:p>
        </p:txBody>
      </p:sp>
      <p:sp>
        <p:nvSpPr>
          <p:cNvPr id="12" name="TextBox 4"/>
          <p:cNvSpPr txBox="1">
            <a:spLocks noChangeArrowheads="1"/>
          </p:cNvSpPr>
          <p:nvPr/>
        </p:nvSpPr>
        <p:spPr bwMode="auto">
          <a:xfrm>
            <a:off x="413986" y="1825624"/>
            <a:ext cx="5092194"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When did they last consume alcohol?</a:t>
            </a: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used any ‘breath freshening’ sprays recently?</a:t>
            </a: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smoked recently?</a:t>
            </a:r>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249" r="2" b="8958"/>
          <a:stretch/>
        </p:blipFill>
        <p:spPr bwMode="auto">
          <a:xfrm>
            <a:off x="7713796" y="-1"/>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39" r="-2" b="8590"/>
          <a:stretch/>
        </p:blipFill>
        <p:spPr bwMode="auto">
          <a:xfrm>
            <a:off x="8443403" y="385009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Alcohol Consumed after the Event</a:t>
            </a:r>
          </a:p>
        </p:txBody>
      </p:sp>
      <p:sp>
        <p:nvSpPr>
          <p:cNvPr id="9"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the driver drinks alcohol  while still driving </a:t>
            </a:r>
          </a:p>
          <a:p>
            <a:pPr>
              <a:lnSpc>
                <a:spcPct val="90000"/>
              </a:lnSpc>
              <a:spcBef>
                <a:spcPct val="0"/>
              </a:spcBef>
              <a:spcAft>
                <a:spcPts val="600"/>
              </a:spcAft>
              <a:buNone/>
            </a:pPr>
            <a:r>
              <a:rPr lang="en-US" altLang="en-US" sz="2000" dirty="0">
                <a:solidFill>
                  <a:schemeClr val="tx1"/>
                </a:solidFill>
                <a:latin typeface="+mn-lt"/>
                <a:ea typeface="+mn-ea"/>
              </a:rPr>
              <a:t>(**</a:t>
            </a:r>
            <a:r>
              <a:rPr lang="en-US" altLang="en-US" sz="2000" b="1" dirty="0">
                <a:solidFill>
                  <a:schemeClr val="tx1"/>
                </a:solidFill>
                <a:latin typeface="+mn-lt"/>
                <a:ea typeface="+mn-ea"/>
              </a:rPr>
              <a:t>Remember</a:t>
            </a:r>
            <a:r>
              <a:rPr lang="en-US" altLang="en-US" sz="2000" dirty="0">
                <a:solidFill>
                  <a:schemeClr val="tx1"/>
                </a:solidFill>
                <a:latin typeface="+mn-lt"/>
                <a:ea typeface="+mn-ea"/>
              </a:rPr>
              <a:t> to wait </a:t>
            </a:r>
            <a:r>
              <a:rPr lang="en-US" altLang="en-US" sz="2000" b="1" dirty="0">
                <a:solidFill>
                  <a:schemeClr val="tx1"/>
                </a:solidFill>
                <a:latin typeface="+mn-lt"/>
                <a:ea typeface="+mn-ea"/>
              </a:rPr>
              <a:t>20 mins </a:t>
            </a:r>
            <a:r>
              <a:rPr lang="en-US" altLang="en-US" sz="2000" dirty="0">
                <a:solidFill>
                  <a:schemeClr val="tx1"/>
                </a:solidFill>
                <a:latin typeface="+mn-lt"/>
                <a:ea typeface="+mn-ea"/>
              </a:rPr>
              <a:t>from time of last drink**)</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person has stopped driving then try and prevent them from drinking.</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If person alleges they have had a drink since the incident gather evidence to assist with ‘back calculation’.</a:t>
            </a:r>
          </a:p>
        </p:txBody>
      </p:sp>
      <p:pic>
        <p:nvPicPr>
          <p:cNvPr id="25602" name="Picture 2" descr="Can you smoke or eat while driving and other driving myths answered | RAC  Drive">
            <a:extLst>
              <a:ext uri="{FF2B5EF4-FFF2-40B4-BE49-F238E27FC236}">
                <a16:creationId xmlns:a16="http://schemas.microsoft.com/office/drawing/2014/main" id="{B15F0612-8958-7446-92E8-A9F8AB2A03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66" r="2232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846019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Preliminary Impairment Tests</a:t>
            </a:r>
          </a:p>
        </p:txBody>
      </p:sp>
      <p:sp>
        <p:nvSpPr>
          <p:cNvPr id="11" name="TextBox 4"/>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Unfit to drive through drink or drugs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Series of physical and psychomotor tests administered by specially trained officers</a:t>
            </a:r>
          </a:p>
          <a:p>
            <a:pPr indent="-228600">
              <a:lnSpc>
                <a:spcPct val="90000"/>
              </a:lnSpc>
              <a:spcBef>
                <a:spcPct val="0"/>
              </a:spcBef>
              <a:spcAft>
                <a:spcPts val="600"/>
              </a:spcAft>
              <a:buFont typeface="Arial" panose="020B0604020202020204" pitchFamily="34" charset="0"/>
              <a:buChar char="•"/>
            </a:pPr>
            <a:endParaRPr lang="en-US" altLang="en-US" sz="22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a:solidFill>
                  <a:schemeClr val="tx1"/>
                </a:solidFill>
                <a:latin typeface="+mn-lt"/>
                <a:ea typeface="+mn-ea"/>
              </a:rPr>
              <a:t>Test may be carried out at the scene or at a police station</a:t>
            </a:r>
          </a:p>
        </p:txBody>
      </p:sp>
      <p:pic>
        <p:nvPicPr>
          <p:cNvPr id="8" name="Picture 2" descr="\\Client\G$\CKP Images\Traffic\Field impairment test.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3952" r="1"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19608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15088" y="460356"/>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rgbClr val="FF0000"/>
                </a:solidFill>
                <a:latin typeface="+mj-lt"/>
                <a:ea typeface="+mj-ea"/>
                <a:cs typeface="+mj-cs"/>
              </a:rPr>
              <a:t>Preliminary Drug Tests</a:t>
            </a:r>
          </a:p>
        </p:txBody>
      </p:sp>
      <p:pic>
        <p:nvPicPr>
          <p:cNvPr id="26626" name="Picture 2" descr="Drug-driving limits and roadside testing to be introduced - BBC News">
            <a:extLst>
              <a:ext uri="{FF2B5EF4-FFF2-40B4-BE49-F238E27FC236}">
                <a16:creationId xmlns:a16="http://schemas.microsoft.com/office/drawing/2014/main" id="{8C3BDBE7-9D33-AC46-926C-3030A6C6687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0550" y="2660287"/>
            <a:ext cx="6512298" cy="364688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4"/>
          <p:cNvSpPr txBox="1">
            <a:spLocks noChangeArrowheads="1"/>
          </p:cNvSpPr>
          <p:nvPr/>
        </p:nvSpPr>
        <p:spPr bwMode="auto">
          <a:xfrm>
            <a:off x="8029319" y="917725"/>
            <a:ext cx="3424739" cy="48523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3600" dirty="0">
                <a:solidFill>
                  <a:srgbClr val="FF0000"/>
                </a:solidFill>
                <a:latin typeface="+mn-lt"/>
                <a:ea typeface="+mn-ea"/>
              </a:rPr>
              <a:t>Sweat or saliva samples</a:t>
            </a:r>
          </a:p>
          <a:p>
            <a:pPr indent="-228600">
              <a:lnSpc>
                <a:spcPct val="90000"/>
              </a:lnSpc>
              <a:spcBef>
                <a:spcPct val="0"/>
              </a:spcBef>
              <a:spcAft>
                <a:spcPts val="600"/>
              </a:spcAft>
              <a:buFont typeface="Arial" panose="020B0604020202020204" pitchFamily="34" charset="0"/>
              <a:buChar char="•"/>
            </a:pPr>
            <a:endParaRPr lang="en-US" altLang="en-US" sz="3600" dirty="0">
              <a:solidFill>
                <a:srgbClr val="FF0000"/>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3600" dirty="0">
              <a:solidFill>
                <a:srgbClr val="FF0000"/>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3600" dirty="0">
                <a:solidFill>
                  <a:srgbClr val="FF0000"/>
                </a:solidFill>
                <a:latin typeface="+mn-lt"/>
                <a:ea typeface="+mn-ea"/>
              </a:rPr>
              <a:t>Test may be administered at the scene or at a police station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29999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838200" y="585216"/>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solidFill>
                  <a:srgbClr val="FF0000"/>
                </a:solidFill>
                <a:latin typeface="+mj-lt"/>
                <a:ea typeface="+mj-ea"/>
                <a:cs typeface="+mj-cs"/>
              </a:rPr>
              <a:t>Section 6(6) Road Traffic Act 1988</a:t>
            </a:r>
          </a:p>
        </p:txBody>
      </p:sp>
      <p:pic>
        <p:nvPicPr>
          <p:cNvPr id="27650" name="Picture 2" descr="119 drunk drivers arrested within 24 hours">
            <a:extLst>
              <a:ext uri="{FF2B5EF4-FFF2-40B4-BE49-F238E27FC236}">
                <a16:creationId xmlns:a16="http://schemas.microsoft.com/office/drawing/2014/main" id="{93144102-5435-4A4B-A353-767AFBBC94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82" r="3506"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5"/>
          <p:cNvSpPr txBox="1">
            <a:spLocks noChangeArrowheads="1"/>
          </p:cNvSpPr>
          <p:nvPr/>
        </p:nvSpPr>
        <p:spPr bwMode="auto">
          <a:xfrm>
            <a:off x="7534486" y="1966012"/>
            <a:ext cx="3803904"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2200" dirty="0">
                <a:solidFill>
                  <a:schemeClr val="tx1"/>
                </a:solidFill>
                <a:latin typeface="+mn-lt"/>
                <a:ea typeface="+mn-ea"/>
              </a:rPr>
              <a:t>A person commits an offence if, without </a:t>
            </a:r>
            <a:r>
              <a:rPr lang="en-US" altLang="en-US" sz="2200" b="1" dirty="0">
                <a:solidFill>
                  <a:schemeClr val="tx1"/>
                </a:solidFill>
                <a:latin typeface="+mn-lt"/>
                <a:ea typeface="+mn-ea"/>
              </a:rPr>
              <a:t>reasonable excuse, </a:t>
            </a:r>
            <a:r>
              <a:rPr lang="en-US" altLang="en-US" sz="2200" dirty="0">
                <a:solidFill>
                  <a:schemeClr val="tx1"/>
                </a:solidFill>
                <a:latin typeface="+mn-lt"/>
                <a:ea typeface="+mn-ea"/>
              </a:rPr>
              <a:t>they </a:t>
            </a:r>
            <a:r>
              <a:rPr lang="en-US" altLang="en-US" sz="2200" dirty="0">
                <a:latin typeface="+mn-lt"/>
                <a:ea typeface="+mn-ea"/>
              </a:rPr>
              <a:t>fail to co-operate </a:t>
            </a:r>
            <a:r>
              <a:rPr lang="en-US" altLang="en-US" sz="2200" dirty="0">
                <a:solidFill>
                  <a:schemeClr val="tx1"/>
                </a:solidFill>
                <a:latin typeface="+mn-lt"/>
                <a:ea typeface="+mn-ea"/>
              </a:rPr>
              <a:t>with a preliminary test in pursuance of a requirement imposed under this section.</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pic>
        <p:nvPicPr>
          <p:cNvPr id="27652" name="Picture 4" descr="Niton Equipment 999 Hiatt Rigid Handcuffs Nickel Police, Security, Tactical  Kit, Clothing &amp; Footwear">
            <a:extLst>
              <a:ext uri="{FF2B5EF4-FFF2-40B4-BE49-F238E27FC236}">
                <a16:creationId xmlns:a16="http://schemas.microsoft.com/office/drawing/2014/main" id="{C64CF007-BFA0-724F-8D90-13EAA76460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4139" y="139647"/>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BD2E876-1972-DF46-82F3-9E2B63A21841}"/>
              </a:ext>
            </a:extLst>
          </p:cNvPr>
          <p:cNvSpPr txBox="1"/>
          <p:nvPr/>
        </p:nvSpPr>
        <p:spPr>
          <a:xfrm>
            <a:off x="7918704" y="5626197"/>
            <a:ext cx="3292433" cy="1415772"/>
          </a:xfrm>
          <a:prstGeom prst="rect">
            <a:avLst/>
          </a:prstGeom>
          <a:noFill/>
        </p:spPr>
        <p:txBody>
          <a:bodyPr wrap="square">
            <a:spAutoFit/>
          </a:bodyPr>
          <a:lstStyle/>
          <a:p>
            <a:pPr algn="ctr" eaLnBrk="0" fontAlgn="base" hangingPunct="0">
              <a:spcBef>
                <a:spcPct val="30000"/>
              </a:spcBef>
              <a:spcAft>
                <a:spcPct val="0"/>
              </a:spcAft>
              <a:defRPr/>
            </a:pPr>
            <a:r>
              <a:rPr lang="en-GB" altLang="en-US" sz="18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 person may not be arrested under Section 6D while at hospital as a patient.</a:t>
            </a:r>
          </a:p>
          <a:p>
            <a:endParaRPr lang="en-GB" altLang="en-US" sz="3200" dirty="0">
              <a:ea typeface="ＭＳ Ｐゴシック" panose="020B0600070205080204" pitchFamily="34" charset="-128"/>
            </a:endParaRPr>
          </a:p>
        </p:txBody>
      </p:sp>
    </p:spTree>
    <p:extLst>
      <p:ext uri="{BB962C8B-B14F-4D97-AF65-F5344CB8AC3E}">
        <p14:creationId xmlns:p14="http://schemas.microsoft.com/office/powerpoint/2010/main" val="288140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4"/>
          <p:cNvSpPr txBox="1">
            <a:spLocks noChangeArrowheads="1"/>
          </p:cNvSpPr>
          <p:nvPr/>
        </p:nvSpPr>
        <p:spPr bwMode="auto">
          <a:xfrm>
            <a:off x="1678675" y="1753491"/>
            <a:ext cx="4807184"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Physical or mental inability to undertake the test</a:t>
            </a: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endParaRPr lang="en-GB" altLang="en-US" sz="3200" dirty="0">
              <a:solidFill>
                <a:srgbClr val="002060"/>
              </a:solidFill>
              <a:latin typeface="+mn-lt"/>
              <a:cs typeface="Arial" panose="020B0604020202020204" pitchFamily="34" charset="0"/>
            </a:endParaRPr>
          </a:p>
          <a:p>
            <a:pPr algn="ctr" eaLnBrk="1" hangingPunct="1">
              <a:spcBef>
                <a:spcPct val="0"/>
              </a:spcBef>
              <a:buFontTx/>
              <a:buNone/>
            </a:pPr>
            <a:r>
              <a:rPr lang="en-GB" altLang="en-US" sz="3200" dirty="0">
                <a:solidFill>
                  <a:srgbClr val="002060"/>
                </a:solidFill>
                <a:latin typeface="+mn-lt"/>
                <a:cs typeface="Arial" panose="020B0604020202020204" pitchFamily="34" charset="0"/>
              </a:rPr>
              <a:t>Unable to understand the requirement to take the test</a:t>
            </a:r>
          </a:p>
        </p:txBody>
      </p:sp>
      <p:pic>
        <p:nvPicPr>
          <p:cNvPr id="10" name="Picture 2" descr="\\Client\G$\CKP Images\Searching Individuals\Reasonable 1.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t="35198"/>
          <a:stretch/>
        </p:blipFill>
        <p:spPr bwMode="auto">
          <a:xfrm rot="1493688">
            <a:off x="6834988" y="1992501"/>
            <a:ext cx="4456788" cy="29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0" y="267271"/>
            <a:ext cx="8280920" cy="584775"/>
          </a:xfrm>
          <a:prstGeom prst="rect">
            <a:avLst/>
          </a:prstGeom>
          <a:solidFill>
            <a:srgbClr val="7030A0"/>
          </a:solidFill>
        </p:spPr>
        <p:txBody>
          <a:bodyPr wrap="square" rtlCol="0">
            <a:spAutoFit/>
          </a:bodyPr>
          <a:lstStyle/>
          <a:p>
            <a:pPr algn="ctr"/>
            <a:r>
              <a:rPr lang="en-GB" sz="3200" b="1" dirty="0">
                <a:solidFill>
                  <a:schemeClr val="bg1"/>
                </a:solidFill>
              </a:rPr>
              <a:t>‘Reasonable Excuse’</a:t>
            </a:r>
          </a:p>
        </p:txBody>
      </p:sp>
    </p:spTree>
    <p:extLst>
      <p:ext uri="{BB962C8B-B14F-4D97-AF65-F5344CB8AC3E}">
        <p14:creationId xmlns:p14="http://schemas.microsoft.com/office/powerpoint/2010/main" val="1048251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12" name="TextBox 4"/>
          <p:cNvSpPr txBox="1">
            <a:spLocks noChangeArrowheads="1"/>
          </p:cNvSpPr>
          <p:nvPr/>
        </p:nvSpPr>
        <p:spPr bwMode="auto">
          <a:xfrm>
            <a:off x="183148" y="2052387"/>
            <a:ext cx="7132052"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cs typeface="Arial" panose="020B0604020202020204" pitchFamily="34" charset="0"/>
              </a:rPr>
              <a:t>A constable may arrest a person without warrant if, as a result of a preliminary breath test, the constable</a:t>
            </a:r>
            <a:r>
              <a:rPr lang="en-GB" altLang="en-US" sz="3200" b="1" dirty="0">
                <a:solidFill>
                  <a:srgbClr val="002060"/>
                </a:solidFill>
                <a:latin typeface="+mn-lt"/>
                <a:cs typeface="Arial" panose="020B0604020202020204" pitchFamily="34" charset="0"/>
              </a:rPr>
              <a:t> </a:t>
            </a:r>
            <a:r>
              <a:rPr lang="en-GB" altLang="en-US" sz="3200" b="1" dirty="0">
                <a:solidFill>
                  <a:srgbClr val="FF0000"/>
                </a:solidFill>
                <a:latin typeface="+mn-lt"/>
                <a:cs typeface="Arial" panose="020B0604020202020204" pitchFamily="34" charset="0"/>
              </a:rPr>
              <a:t>reasonably suspects </a:t>
            </a:r>
            <a:r>
              <a:rPr lang="en-GB" altLang="en-US" sz="3200" dirty="0">
                <a:solidFill>
                  <a:srgbClr val="002060"/>
                </a:solidFill>
                <a:latin typeface="+mn-lt"/>
                <a:cs typeface="Arial" panose="020B0604020202020204" pitchFamily="34" charset="0"/>
              </a:rPr>
              <a:t>that the proportion of alcohol in the person’s breath or blood </a:t>
            </a:r>
            <a:r>
              <a:rPr lang="en-GB" altLang="en-US" sz="3200" b="1" dirty="0">
                <a:solidFill>
                  <a:srgbClr val="FF0000"/>
                </a:solidFill>
                <a:latin typeface="+mn-lt"/>
                <a:cs typeface="Arial" panose="020B0604020202020204" pitchFamily="34" charset="0"/>
              </a:rPr>
              <a:t>exceeds the prescribed limit</a:t>
            </a:r>
          </a:p>
        </p:txBody>
      </p:sp>
      <p:sp>
        <p:nvSpPr>
          <p:cNvPr id="7" name="TextBox 6"/>
          <p:cNvSpPr txBox="1"/>
          <p:nvPr/>
        </p:nvSpPr>
        <p:spPr>
          <a:xfrm>
            <a:off x="0" y="279145"/>
            <a:ext cx="8280920" cy="584775"/>
          </a:xfrm>
          <a:prstGeom prst="rect">
            <a:avLst/>
          </a:prstGeom>
          <a:solidFill>
            <a:srgbClr val="7030A0"/>
          </a:solidFill>
        </p:spPr>
        <p:txBody>
          <a:bodyPr wrap="square" rtlCol="0">
            <a:spAutoFit/>
          </a:bodyPr>
          <a:lstStyle/>
          <a:p>
            <a:pPr algn="ctr"/>
            <a:r>
              <a:rPr lang="en-GB" sz="3200" b="1" dirty="0">
                <a:solidFill>
                  <a:schemeClr val="bg1"/>
                </a:solidFill>
              </a:rPr>
              <a:t>Powers of Arrest</a:t>
            </a:r>
          </a:p>
        </p:txBody>
      </p:sp>
      <p:sp>
        <p:nvSpPr>
          <p:cNvPr id="2" name="Rectangle 1"/>
          <p:cNvSpPr/>
          <p:nvPr/>
        </p:nvSpPr>
        <p:spPr>
          <a:xfrm>
            <a:off x="342490" y="5795399"/>
            <a:ext cx="4651530" cy="461665"/>
          </a:xfrm>
          <a:prstGeom prst="rect">
            <a:avLst/>
          </a:prstGeom>
          <a:solidFill>
            <a:srgbClr val="7030A0"/>
          </a:solidFill>
          <a:ln>
            <a:solidFill>
              <a:schemeClr val="tx1"/>
            </a:solidFill>
          </a:ln>
        </p:spPr>
        <p:txBody>
          <a:bodyPr wrap="none">
            <a:spAutoFit/>
          </a:bodyPr>
          <a:lstStyle/>
          <a:p>
            <a:r>
              <a:rPr lang="en-GB" altLang="en-US" sz="2400" b="1" dirty="0">
                <a:solidFill>
                  <a:schemeClr val="bg1"/>
                </a:solidFill>
                <a:cs typeface="Arial" panose="020B0604020202020204" pitchFamily="34" charset="0"/>
              </a:rPr>
              <a:t>Section 6D(1) Road Traffic Act 1988</a:t>
            </a:r>
            <a:endParaRPr lang="en-GB" sz="2400" b="1" dirty="0">
              <a:solidFill>
                <a:schemeClr val="bg1"/>
              </a:solidFill>
            </a:endParaRPr>
          </a:p>
        </p:txBody>
      </p:sp>
      <p:pic>
        <p:nvPicPr>
          <p:cNvPr id="28674" name="Picture 2" descr="Handcuffs Batons Restraint Equipment - TCH UK - Total Control Handcuffs">
            <a:extLst>
              <a:ext uri="{FF2B5EF4-FFF2-40B4-BE49-F238E27FC236}">
                <a16:creationId xmlns:a16="http://schemas.microsoft.com/office/drawing/2014/main" id="{F0E7D130-5E02-304E-A445-9DF6FC09B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1672" y="219710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746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7" name="TextBox 4"/>
          <p:cNvSpPr txBox="1">
            <a:spLocks noChangeArrowheads="1"/>
          </p:cNvSpPr>
          <p:nvPr/>
        </p:nvSpPr>
        <p:spPr bwMode="auto">
          <a:xfrm>
            <a:off x="313776" y="1659285"/>
            <a:ext cx="7439891"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rgbClr val="002060"/>
                </a:solidFill>
                <a:latin typeface="+mn-lt"/>
                <a:cs typeface="Arial" panose="020B0604020202020204" pitchFamily="34" charset="0"/>
              </a:rPr>
              <a:t>A constable may arrest a person without warrant if, </a:t>
            </a:r>
          </a:p>
          <a:p>
            <a:pPr algn="ctr" eaLnBrk="1" hangingPunct="1">
              <a:spcBef>
                <a:spcPct val="0"/>
              </a:spcBef>
              <a:buFontTx/>
              <a:buNone/>
            </a:pPr>
            <a:endParaRPr lang="en-GB" altLang="en-US" sz="2800" b="0" dirty="0">
              <a:solidFill>
                <a:srgbClr val="002060"/>
              </a:solidFill>
              <a:latin typeface="+mn-lt"/>
              <a:cs typeface="Arial" panose="020B0604020202020204" pitchFamily="34" charset="0"/>
            </a:endParaRP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person </a:t>
            </a:r>
            <a:r>
              <a:rPr lang="en-GB" altLang="en-US" sz="2800" dirty="0">
                <a:solidFill>
                  <a:srgbClr val="FF0000"/>
                </a:solidFill>
                <a:latin typeface="+mn-lt"/>
                <a:cs typeface="Arial" panose="020B0604020202020204" pitchFamily="34" charset="0"/>
              </a:rPr>
              <a:t>fails to co-operate </a:t>
            </a:r>
            <a:r>
              <a:rPr lang="en-GB" altLang="en-US" sz="2800" b="0" dirty="0">
                <a:solidFill>
                  <a:srgbClr val="002060"/>
                </a:solidFill>
                <a:latin typeface="+mn-lt"/>
                <a:cs typeface="Arial" panose="020B0604020202020204" pitchFamily="34" charset="0"/>
              </a:rPr>
              <a:t>with a preliminary test in pursuance of a requirement imposed under Sec 6</a:t>
            </a:r>
          </a:p>
          <a:p>
            <a:pPr algn="ctr" eaLnBrk="1" hangingPunct="1">
              <a:spcBef>
                <a:spcPct val="0"/>
              </a:spcBef>
              <a:buFontTx/>
              <a:buNone/>
            </a:pPr>
            <a:r>
              <a:rPr lang="en-GB" altLang="en-US" sz="2800" dirty="0">
                <a:solidFill>
                  <a:srgbClr val="FF0000"/>
                </a:solidFill>
                <a:latin typeface="+mn-lt"/>
                <a:cs typeface="Arial" panose="020B0604020202020204" pitchFamily="34" charset="0"/>
              </a:rPr>
              <a:t>and</a:t>
            </a:r>
          </a:p>
          <a:p>
            <a:pPr algn="ctr" eaLnBrk="1" hangingPunct="1">
              <a:spcBef>
                <a:spcPct val="0"/>
              </a:spcBef>
              <a:buFontTx/>
              <a:buNone/>
            </a:pPr>
            <a:r>
              <a:rPr lang="en-GB" altLang="en-US" sz="2800" b="0" dirty="0">
                <a:solidFill>
                  <a:srgbClr val="002060"/>
                </a:solidFill>
                <a:latin typeface="+mn-lt"/>
                <a:cs typeface="Arial" panose="020B0604020202020204" pitchFamily="34" charset="0"/>
              </a:rPr>
              <a:t>the constable </a:t>
            </a:r>
            <a:r>
              <a:rPr lang="en-GB" altLang="en-US" sz="2800" dirty="0">
                <a:solidFill>
                  <a:srgbClr val="FF0000"/>
                </a:solidFill>
                <a:latin typeface="+mn-lt"/>
                <a:cs typeface="Arial" panose="020B0604020202020204" pitchFamily="34" charset="0"/>
              </a:rPr>
              <a:t>reasonably suspects </a:t>
            </a:r>
            <a:r>
              <a:rPr lang="en-GB" altLang="en-US" sz="2800" b="0" dirty="0">
                <a:solidFill>
                  <a:srgbClr val="002060"/>
                </a:solidFill>
                <a:latin typeface="+mn-lt"/>
                <a:cs typeface="Arial" panose="020B0604020202020204" pitchFamily="34" charset="0"/>
              </a:rPr>
              <a:t>that the person has alcohol or a drug in his body or is under the influence of a drug</a:t>
            </a:r>
          </a:p>
        </p:txBody>
      </p:sp>
      <p:sp>
        <p:nvSpPr>
          <p:cNvPr id="8" name="TextBox 7"/>
          <p:cNvSpPr txBox="1"/>
          <p:nvPr/>
        </p:nvSpPr>
        <p:spPr>
          <a:xfrm>
            <a:off x="0" y="383138"/>
            <a:ext cx="8280920" cy="646331"/>
          </a:xfrm>
          <a:prstGeom prst="rect">
            <a:avLst/>
          </a:prstGeom>
          <a:solidFill>
            <a:srgbClr val="7030A0"/>
          </a:solidFill>
        </p:spPr>
        <p:txBody>
          <a:bodyPr wrap="square" rtlCol="0">
            <a:spAutoFit/>
          </a:bodyPr>
          <a:lstStyle/>
          <a:p>
            <a:pPr algn="ctr"/>
            <a:r>
              <a:rPr lang="en-GB" sz="3600" b="1" dirty="0">
                <a:solidFill>
                  <a:schemeClr val="bg1"/>
                </a:solidFill>
              </a:rPr>
              <a:t>Powers of Arrest</a:t>
            </a:r>
          </a:p>
        </p:txBody>
      </p:sp>
      <p:sp>
        <p:nvSpPr>
          <p:cNvPr id="2" name="Rectangle 1"/>
          <p:cNvSpPr/>
          <p:nvPr/>
        </p:nvSpPr>
        <p:spPr>
          <a:xfrm>
            <a:off x="1814695" y="6318714"/>
            <a:ext cx="4651530" cy="461665"/>
          </a:xfrm>
          <a:prstGeom prst="rect">
            <a:avLst/>
          </a:prstGeom>
          <a:solidFill>
            <a:srgbClr val="7030A0"/>
          </a:solidFill>
          <a:ln>
            <a:solidFill>
              <a:schemeClr val="tx1"/>
            </a:solidFill>
          </a:ln>
        </p:spPr>
        <p:txBody>
          <a:bodyPr wrap="none">
            <a:spAutoFit/>
          </a:bodyPr>
          <a:lstStyle/>
          <a:p>
            <a:pPr algn="ctr">
              <a:spcBef>
                <a:spcPct val="0"/>
              </a:spcBef>
            </a:pPr>
            <a:r>
              <a:rPr lang="en-GB" altLang="en-US" sz="2400" b="1" dirty="0">
                <a:solidFill>
                  <a:schemeClr val="bg1"/>
                </a:solidFill>
                <a:cs typeface="Arial" panose="020B0604020202020204" pitchFamily="34" charset="0"/>
              </a:rPr>
              <a:t>Section 6D(2) Road Traffic Act 1988</a:t>
            </a:r>
          </a:p>
        </p:txBody>
      </p:sp>
      <p:pic>
        <p:nvPicPr>
          <p:cNvPr id="29698" name="Picture 2" descr="Handcuffs on the Belt of a UK Security G... | Stock Video | Pond5">
            <a:extLst>
              <a:ext uri="{FF2B5EF4-FFF2-40B4-BE49-F238E27FC236}">
                <a16:creationId xmlns:a16="http://schemas.microsoft.com/office/drawing/2014/main" id="{97CC16B1-0485-F745-844C-C0B946BF1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0688" y="2083659"/>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82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699049" y="1329360"/>
            <a:ext cx="6347161"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defRPr/>
            </a:pPr>
            <a:r>
              <a:rPr lang="en-GB" sz="2400" dirty="0">
                <a:solidFill>
                  <a:srgbClr val="002060"/>
                </a:solidFill>
              </a:rPr>
              <a:t>BLOOD or URINE can </a:t>
            </a:r>
            <a:r>
              <a:rPr lang="en-GB" sz="2400" b="1" dirty="0">
                <a:solidFill>
                  <a:srgbClr val="FF0000"/>
                </a:solidFill>
              </a:rPr>
              <a:t>only</a:t>
            </a:r>
            <a:r>
              <a:rPr lang="en-GB" sz="2400" dirty="0">
                <a:solidFill>
                  <a:srgbClr val="FF0000"/>
                </a:solidFill>
              </a:rPr>
              <a:t> </a:t>
            </a:r>
            <a:r>
              <a:rPr lang="en-GB" sz="2400" dirty="0">
                <a:solidFill>
                  <a:srgbClr val="002060"/>
                </a:solidFill>
              </a:rPr>
              <a:t>be required where:</a:t>
            </a:r>
          </a:p>
          <a:p>
            <a:pPr>
              <a:lnSpc>
                <a:spcPct val="100000"/>
              </a:lnSpc>
              <a:defRPr/>
            </a:pPr>
            <a:r>
              <a:rPr lang="en-GB" sz="2400" dirty="0">
                <a:solidFill>
                  <a:srgbClr val="002060"/>
                </a:solidFill>
              </a:rPr>
              <a:t>The constable making the requirement has reasonable cause to believe that for medical reasons a specimen of breath could/should not be provided</a:t>
            </a:r>
          </a:p>
          <a:p>
            <a:pPr>
              <a:lnSpc>
                <a:spcPct val="100000"/>
              </a:lnSpc>
              <a:defRPr/>
            </a:pPr>
            <a:r>
              <a:rPr lang="en-GB" sz="2400" dirty="0">
                <a:solidFill>
                  <a:srgbClr val="002060"/>
                </a:solidFill>
              </a:rPr>
              <a:t>An approved device is not available at the police station or is not practical to use such a device</a:t>
            </a:r>
          </a:p>
          <a:p>
            <a:pPr>
              <a:lnSpc>
                <a:spcPct val="100000"/>
              </a:lnSpc>
              <a:defRPr/>
            </a:pPr>
            <a:r>
              <a:rPr lang="en-GB" sz="2400" dirty="0">
                <a:solidFill>
                  <a:srgbClr val="002060"/>
                </a:solidFill>
              </a:rPr>
              <a:t>An approved device has been used but the constable has reasonable cause to believe that the readings produced are unreliable</a:t>
            </a:r>
          </a:p>
        </p:txBody>
      </p:sp>
      <p:sp>
        <p:nvSpPr>
          <p:cNvPr id="7" name="TextBox 6"/>
          <p:cNvSpPr txBox="1"/>
          <p:nvPr/>
        </p:nvSpPr>
        <p:spPr>
          <a:xfrm>
            <a:off x="0" y="196046"/>
            <a:ext cx="8280920" cy="584775"/>
          </a:xfrm>
          <a:prstGeom prst="rect">
            <a:avLst/>
          </a:prstGeom>
          <a:solidFill>
            <a:schemeClr val="accent6"/>
          </a:solidFill>
        </p:spPr>
        <p:txBody>
          <a:bodyPr wrap="square" rtlCol="0">
            <a:spAutoFit/>
          </a:bodyPr>
          <a:lstStyle/>
          <a:p>
            <a:r>
              <a:rPr lang="en-GB" sz="3200" b="1" dirty="0">
                <a:solidFill>
                  <a:schemeClr val="bg1"/>
                </a:solidFill>
              </a:rPr>
              <a:t>Police Station Procedure</a:t>
            </a:r>
          </a:p>
        </p:txBody>
      </p:sp>
      <p:pic>
        <p:nvPicPr>
          <p:cNvPr id="30722" name="Picture 2" descr="Contesting Blood and Urine samples - Ashworth Motoring Law">
            <a:extLst>
              <a:ext uri="{FF2B5EF4-FFF2-40B4-BE49-F238E27FC236}">
                <a16:creationId xmlns:a16="http://schemas.microsoft.com/office/drawing/2014/main" id="{DC74AB3C-2149-6548-BC96-16395D4CAA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0072"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338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58209" y="1846076"/>
            <a:ext cx="7693261" cy="392599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Tx/>
              <a:buNone/>
              <a:defRPr/>
            </a:pPr>
            <a:r>
              <a:rPr lang="en-GB" sz="2400" dirty="0">
                <a:solidFill>
                  <a:srgbClr val="002060"/>
                </a:solidFill>
              </a:rPr>
              <a:t>BLOOD or URINE can </a:t>
            </a:r>
            <a:r>
              <a:rPr lang="en-GB" sz="2400" b="1" dirty="0">
                <a:solidFill>
                  <a:srgbClr val="FF0000"/>
                </a:solidFill>
              </a:rPr>
              <a:t>only</a:t>
            </a:r>
            <a:r>
              <a:rPr lang="en-GB" sz="2400" dirty="0">
                <a:solidFill>
                  <a:srgbClr val="002060"/>
                </a:solidFill>
              </a:rPr>
              <a:t> be required where:</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A preliminary drug test has been administered and the constable has reasonable cause to believe that the person has a drug in his/her body</a:t>
            </a:r>
          </a:p>
          <a:p>
            <a:pPr marL="0" indent="0">
              <a:buFontTx/>
              <a:buNone/>
              <a:defRPr/>
            </a:pPr>
            <a:endParaRPr lang="en-GB" sz="2400" dirty="0">
              <a:solidFill>
                <a:srgbClr val="002060"/>
              </a:solidFill>
            </a:endParaRPr>
          </a:p>
          <a:p>
            <a:pPr marL="0" indent="0">
              <a:buFontTx/>
              <a:buNone/>
              <a:defRPr/>
            </a:pPr>
            <a:r>
              <a:rPr lang="en-GB" sz="2400" dirty="0">
                <a:solidFill>
                  <a:srgbClr val="002060"/>
                </a:solidFill>
              </a:rPr>
              <a:t>The suspected offence is one under Sec 3A, 4 or 5A and a medical practitioner has advised that the condition of  person required to provide a specimen might be due to some drug.</a:t>
            </a:r>
          </a:p>
        </p:txBody>
      </p:sp>
      <p:sp>
        <p:nvSpPr>
          <p:cNvPr id="7" name="TextBox 6"/>
          <p:cNvSpPr txBox="1"/>
          <p:nvPr/>
        </p:nvSpPr>
        <p:spPr>
          <a:xfrm>
            <a:off x="0" y="413916"/>
            <a:ext cx="8280920" cy="584775"/>
          </a:xfrm>
          <a:prstGeom prst="rect">
            <a:avLst/>
          </a:prstGeom>
          <a:solidFill>
            <a:schemeClr val="accent6"/>
          </a:solidFill>
        </p:spPr>
        <p:txBody>
          <a:bodyPr wrap="square" rtlCol="0">
            <a:spAutoFit/>
          </a:bodyPr>
          <a:lstStyle/>
          <a:p>
            <a:r>
              <a:rPr lang="en-GB" sz="3200" b="1" dirty="0">
                <a:solidFill>
                  <a:schemeClr val="bg1"/>
                </a:solidFill>
              </a:rPr>
              <a:t>Police Station Procedure</a:t>
            </a:r>
          </a:p>
        </p:txBody>
      </p:sp>
      <p:pic>
        <p:nvPicPr>
          <p:cNvPr id="31746" name="Picture 2" descr="Drink or Drug Driving - The Second Sample – O'Garra Cohen Cramer">
            <a:extLst>
              <a:ext uri="{FF2B5EF4-FFF2-40B4-BE49-F238E27FC236}">
                <a16:creationId xmlns:a16="http://schemas.microsoft.com/office/drawing/2014/main" id="{EE17E700-5059-3149-8011-61E9227EFD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470" y="1846076"/>
            <a:ext cx="35052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925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fade">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5745274" y="450426"/>
            <a:ext cx="605663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Police Station Procedure</a:t>
            </a:r>
          </a:p>
        </p:txBody>
      </p:sp>
      <p:pic>
        <p:nvPicPr>
          <p:cNvPr id="32770" name="Picture 2" descr="Reading M4 lorry driver caught three times over the limit - Berkshire Live">
            <a:extLst>
              <a:ext uri="{FF2B5EF4-FFF2-40B4-BE49-F238E27FC236}">
                <a16:creationId xmlns:a16="http://schemas.microsoft.com/office/drawing/2014/main" id="{8DE7BD5E-D781-5A4E-AE2E-2F0EE44BA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800" r="32161"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234330" y="2279018"/>
            <a:ext cx="3978450" cy="3375920"/>
          </a:xfrm>
          <a:prstGeom prst="rect">
            <a:avLst/>
          </a:prstGeom>
        </p:spPr>
        <p:txBody>
          <a:bodyPr vert="horz" lIns="91440" tIns="45720" rIns="91440" bIns="45720" rtlCol="0" anchor="t">
            <a:normAutofit/>
          </a:bodyPr>
          <a:lstStyle/>
          <a:p>
            <a:pPr>
              <a:lnSpc>
                <a:spcPct val="90000"/>
              </a:lnSpc>
              <a:spcAft>
                <a:spcPts val="600"/>
              </a:spcAft>
            </a:pPr>
            <a:r>
              <a:rPr lang="en-US" altLang="en-US" dirty="0"/>
              <a:t>If a specimen of breath is provided and the reading is in excess of the prescribed limit (35 micrograms) but contains </a:t>
            </a:r>
            <a:r>
              <a:rPr lang="en-US" altLang="en-US" b="1" dirty="0"/>
              <a:t>NO MORE THAN </a:t>
            </a:r>
            <a:r>
              <a:rPr lang="en-US" altLang="en-US" dirty="0"/>
              <a:t>50 micrograms of alcohol in 100 milliliters of breath.</a:t>
            </a:r>
          </a:p>
          <a:p>
            <a:pPr indent="-228600">
              <a:lnSpc>
                <a:spcPct val="90000"/>
              </a:lnSpc>
              <a:spcAft>
                <a:spcPts val="600"/>
              </a:spcAft>
              <a:buFont typeface="Arial" panose="020B0604020202020204" pitchFamily="34" charset="0"/>
              <a:buChar char="•"/>
            </a:pPr>
            <a:endParaRPr lang="en-US" altLang="en-US" dirty="0"/>
          </a:p>
          <a:p>
            <a:pPr>
              <a:lnSpc>
                <a:spcPct val="90000"/>
              </a:lnSpc>
              <a:spcAft>
                <a:spcPts val="600"/>
              </a:spcAft>
            </a:pPr>
            <a:r>
              <a:rPr lang="en-US" altLang="en-US" dirty="0"/>
              <a:t>The suspect will be given the option of replacing the breath test reading with a  specimen of blood or urine.</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Tree>
    <p:extLst>
      <p:ext uri="{BB962C8B-B14F-4D97-AF65-F5344CB8AC3E}">
        <p14:creationId xmlns:p14="http://schemas.microsoft.com/office/powerpoint/2010/main" val="131002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a:spLocks noChangeArrowheads="1"/>
          </p:cNvSpPr>
          <p:nvPr/>
        </p:nvSpPr>
        <p:spPr bwMode="auto">
          <a:xfrm>
            <a:off x="8790656" y="-1454746"/>
            <a:ext cx="3421775" cy="4794567"/>
          </a:xfrm>
          <a:prstGeom prst="rect">
            <a:avLst/>
          </a:prstGeom>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b="1" dirty="0">
                <a:solidFill>
                  <a:srgbClr val="FFFFFF"/>
                </a:solidFill>
                <a:latin typeface="+mj-lt"/>
                <a:ea typeface="+mj-ea"/>
                <a:cs typeface="+mj-cs"/>
              </a:rPr>
              <a:t>Section 9 -  </a:t>
            </a:r>
            <a:br>
              <a:rPr lang="en-US" altLang="en-US" sz="2800" b="1" dirty="0">
                <a:solidFill>
                  <a:srgbClr val="FFFFFF"/>
                </a:solidFill>
                <a:latin typeface="+mj-lt"/>
                <a:ea typeface="+mj-ea"/>
                <a:cs typeface="+mj-cs"/>
              </a:rPr>
            </a:br>
            <a:r>
              <a:rPr lang="en-US" altLang="en-US" sz="2800" b="1" dirty="0">
                <a:solidFill>
                  <a:srgbClr val="FFFFFF"/>
                </a:solidFill>
                <a:latin typeface="+mj-lt"/>
                <a:ea typeface="+mj-ea"/>
                <a:cs typeface="+mj-cs"/>
              </a:rPr>
              <a:t>Road Traffic Act 1988</a:t>
            </a:r>
          </a:p>
        </p:txBody>
      </p:sp>
      <p:pic>
        <p:nvPicPr>
          <p:cNvPr id="8" name="Picture 3" descr="\\Client\G$\CKP Images\Traffic\Hospital 2.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864"/>
          <a:stretch/>
        </p:blipFill>
        <p:spPr bwMode="auto">
          <a:xfrm>
            <a:off x="976251" y="942538"/>
            <a:ext cx="6623957"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67F3CFC3-7173-5345-A820-8DE12C2AEF27}"/>
              </a:ext>
            </a:extLst>
          </p:cNvPr>
          <p:cNvSpPr txBox="1"/>
          <p:nvPr/>
        </p:nvSpPr>
        <p:spPr>
          <a:xfrm>
            <a:off x="8772348" y="2263540"/>
            <a:ext cx="3233057" cy="1477328"/>
          </a:xfrm>
          <a:prstGeom prst="rect">
            <a:avLst/>
          </a:prstGeom>
          <a:noFill/>
        </p:spPr>
        <p:txBody>
          <a:bodyPr wrap="square">
            <a:spAutoFit/>
          </a:bodyPr>
          <a:lstStyle/>
          <a:p>
            <a:pPr algn="ctr"/>
            <a:r>
              <a:rPr lang="en-GB" altLang="en-US" sz="18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 provision of samples for analysis under hospital procedure is covered by Section 9 Road Traffic Act 1988.</a:t>
            </a:r>
          </a:p>
        </p:txBody>
      </p:sp>
      <p:pic>
        <p:nvPicPr>
          <p:cNvPr id="33794" name="Picture 2" descr="The Drink Driving Solicitor: Can police use any blood given at a hospital  in a drink driving case?">
            <a:extLst>
              <a:ext uri="{FF2B5EF4-FFF2-40B4-BE49-F238E27FC236}">
                <a16:creationId xmlns:a16="http://schemas.microsoft.com/office/drawing/2014/main" id="{521C77A3-A733-3646-9C76-B69CECAF4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98666" y="3966981"/>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2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Hospital Procedure</a:t>
            </a:r>
          </a:p>
        </p:txBody>
      </p:sp>
      <p:sp>
        <p:nvSpPr>
          <p:cNvPr id="10" name="TextBox 9"/>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Welfare of patient takes precedence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Consent required from doctor in charge of patient</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If doctor consents – continue with procedure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If doctor does not consent to preliminary breath test, they may still allow a request for blood or urine sample</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It is the decision of the doctor in charge of the patient to allow samples to be taken</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500" dirty="0">
                <a:solidFill>
                  <a:schemeClr val="tx1"/>
                </a:solidFill>
                <a:latin typeface="+mn-lt"/>
                <a:ea typeface="+mn-ea"/>
              </a:rPr>
              <a:t>The police surgeon will obtain blood samples if required, NOT the hospital doctor</a:t>
            </a: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500" dirty="0">
              <a:solidFill>
                <a:schemeClr val="tx1"/>
              </a:solidFill>
              <a:latin typeface="+mn-lt"/>
              <a:ea typeface="+mn-ea"/>
            </a:endParaRPr>
          </a:p>
        </p:txBody>
      </p:sp>
      <p:pic>
        <p:nvPicPr>
          <p:cNvPr id="9" name="Picture 2" descr="\\Client\G$\CKP Images\Traffic\Doctor.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9475" r="1247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5690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Following an accident, a constable can request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that a blood specimen be taken without the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consent of the casualty who is a patient in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hospital, if the officer believes that the patient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cannot give a valid consent because of his/her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medical condition</a:t>
            </a:r>
          </a:p>
        </p:txBody>
      </p:sp>
      <p:pic>
        <p:nvPicPr>
          <p:cNvPr id="34818" name="Picture 2" descr="Hospital Drink Driving Explained - Geoffrey Miller Solicitors">
            <a:extLst>
              <a:ext uri="{FF2B5EF4-FFF2-40B4-BE49-F238E27FC236}">
                <a16:creationId xmlns:a16="http://schemas.microsoft.com/office/drawing/2014/main" id="{D62C570B-614B-B746-9CDC-B6919AC5A1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13" r="16985"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8" name="TextBox 7">
            <a:extLst>
              <a:ext uri="{FF2B5EF4-FFF2-40B4-BE49-F238E27FC236}">
                <a16:creationId xmlns:a16="http://schemas.microsoft.com/office/drawing/2014/main" id="{0BEEED35-A581-9B4F-A2CA-1CFDE07D174F}"/>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Hospital Procedure</a:t>
            </a:r>
          </a:p>
        </p:txBody>
      </p:sp>
    </p:spTree>
    <p:extLst>
      <p:ext uri="{BB962C8B-B14F-4D97-AF65-F5344CB8AC3E}">
        <p14:creationId xmlns:p14="http://schemas.microsoft.com/office/powerpoint/2010/main" val="265604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Important Considerations</a:t>
            </a:r>
          </a:p>
        </p:txBody>
      </p:sp>
      <p:pic>
        <p:nvPicPr>
          <p:cNvPr id="11" name="Picture 2" descr="\\Client\R$\SWPKDIVLDSEPF\Shared\Pre-join\Images\verbal resistance.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3840" r="30829"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4"/>
          <p:cNvSpPr txBox="1">
            <a:spLocks noChangeArrowheads="1"/>
          </p:cNvSpPr>
          <p:nvPr/>
        </p:nvSpPr>
        <p:spPr bwMode="auto">
          <a:xfrm>
            <a:off x="5297762" y="2706624"/>
            <a:ext cx="6251110"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Consent </a:t>
            </a:r>
            <a:r>
              <a:rPr lang="en-US" altLang="en-US" sz="2200" b="1">
                <a:solidFill>
                  <a:schemeClr val="tx1"/>
                </a:solidFill>
                <a:latin typeface="+mn-lt"/>
                <a:ea typeface="+mn-ea"/>
              </a:rPr>
              <a:t>must</a:t>
            </a:r>
            <a:r>
              <a:rPr lang="en-US" altLang="en-US" sz="2200" b="0">
                <a:solidFill>
                  <a:schemeClr val="tx1"/>
                </a:solidFill>
                <a:latin typeface="+mn-lt"/>
                <a:ea typeface="+mn-ea"/>
              </a:rPr>
              <a:t> be obtained from the medical practitioner in charge of the casualty</a:t>
            </a:r>
          </a:p>
          <a:p>
            <a:pPr indent="-228600">
              <a:lnSpc>
                <a:spcPct val="90000"/>
              </a:lnSpc>
              <a:spcBef>
                <a:spcPct val="0"/>
              </a:spcBef>
              <a:spcAft>
                <a:spcPts val="600"/>
              </a:spcAft>
              <a:buFont typeface="Arial" panose="020B0604020202020204" pitchFamily="34" charset="0"/>
              <a:buChar char="•"/>
            </a:pPr>
            <a:endParaRPr lang="en-US" altLang="en-US" sz="22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Sample </a:t>
            </a:r>
            <a:r>
              <a:rPr lang="en-US" altLang="en-US" sz="2200" b="1">
                <a:solidFill>
                  <a:schemeClr val="tx1"/>
                </a:solidFill>
                <a:latin typeface="+mn-lt"/>
                <a:ea typeface="+mn-ea"/>
              </a:rPr>
              <a:t>must</a:t>
            </a:r>
            <a:r>
              <a:rPr lang="en-US" altLang="en-US" sz="2200" b="0">
                <a:solidFill>
                  <a:schemeClr val="tx1"/>
                </a:solidFill>
                <a:latin typeface="+mn-lt"/>
                <a:ea typeface="+mn-ea"/>
              </a:rPr>
              <a:t> be obtained by a Police Surgeon unless impractical to do so</a:t>
            </a:r>
          </a:p>
          <a:p>
            <a:pPr indent="-228600">
              <a:lnSpc>
                <a:spcPct val="90000"/>
              </a:lnSpc>
              <a:spcBef>
                <a:spcPct val="0"/>
              </a:spcBef>
              <a:spcAft>
                <a:spcPts val="600"/>
              </a:spcAft>
              <a:buFont typeface="Arial" panose="020B0604020202020204" pitchFamily="34" charset="0"/>
              <a:buChar char="•"/>
            </a:pPr>
            <a:endParaRPr lang="en-US" altLang="en-US" sz="22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200" b="0">
                <a:solidFill>
                  <a:schemeClr val="tx1"/>
                </a:solidFill>
                <a:latin typeface="+mn-lt"/>
                <a:ea typeface="+mn-ea"/>
              </a:rPr>
              <a:t>If sample is obtained by another medical practitioner it </a:t>
            </a:r>
            <a:r>
              <a:rPr lang="en-US" altLang="en-US" sz="2200" b="1">
                <a:solidFill>
                  <a:schemeClr val="tx1"/>
                </a:solidFill>
                <a:latin typeface="+mn-lt"/>
                <a:ea typeface="+mn-ea"/>
              </a:rPr>
              <a:t>MUST NOT </a:t>
            </a:r>
            <a:r>
              <a:rPr lang="en-US" altLang="en-US" sz="2200" b="0">
                <a:solidFill>
                  <a:schemeClr val="tx1"/>
                </a:solidFill>
                <a:latin typeface="+mn-lt"/>
                <a:ea typeface="+mn-ea"/>
              </a:rPr>
              <a:t>be the person in charge of and responsible for the care of the casualty</a:t>
            </a:r>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541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7C640909-90E2-4DC4-B4C9-24B45E25E262}"/>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964FCE90-9E68-4E57-A55F-F6393FDBC0F2}"/>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EB76ABD2-7B5F-4BC5-9C72-209BB8E66B1B}"/>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4508</Words>
  <Application>Microsoft Macintosh PowerPoint</Application>
  <PresentationFormat>Widescreen</PresentationFormat>
  <Paragraphs>556</Paragraphs>
  <Slides>64</Slides>
  <Notes>45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64</vt:i4>
      </vt:variant>
    </vt:vector>
  </HeadingPairs>
  <TitlesOfParts>
    <vt:vector size="70" baseType="lpstr">
      <vt:lpstr>Arial</vt:lpstr>
      <vt:lpstr>Calibri</vt:lpstr>
      <vt:lpstr>Calibri Light</vt:lpstr>
      <vt:lpstr>Helvetica Neue</vt:lpstr>
      <vt:lpstr>Rockwell</vt:lpstr>
      <vt:lpstr>Office Theme</vt:lpstr>
      <vt:lpstr>Forensic Recovery </vt:lpstr>
      <vt:lpstr>Today’s aim and learning outcomes…adddddddd</vt:lpstr>
      <vt:lpstr>Digital Forensics </vt:lpstr>
      <vt:lpstr>PowerPoint Presentation</vt:lpstr>
      <vt:lpstr>PowerPoint Presentation</vt:lpstr>
      <vt:lpstr>Forensic Considerations </vt:lpstr>
      <vt:lpstr>Digital Evidence </vt:lpstr>
      <vt:lpstr>Discuss:  Types of digital evidence?</vt:lpstr>
      <vt:lpstr>Discuss: Types of Digital Images  </vt:lpstr>
      <vt:lpstr>Electronic evidence - a basic guide for First Responders Good practice material for CERT first responders  (Click here) </vt:lpstr>
      <vt:lpstr>PowerPoint Presentation</vt:lpstr>
      <vt:lpstr>PowerPoint Presentation</vt:lpstr>
      <vt:lpstr>Authorised Professional Practice: Extraction of material from digital devices </vt:lpstr>
      <vt:lpstr>PowerPoint Presentation</vt:lpstr>
      <vt:lpstr>PowerPoint Presentation</vt:lpstr>
      <vt:lpstr>PowerPoint Presentation</vt:lpstr>
      <vt:lpstr>What is “Bagging and Tagging”? (Covered more this afternoon)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Toxicology</vt:lpstr>
      <vt:lpstr>Drink / Drug Driving Investigations</vt:lpstr>
      <vt:lpstr>PowerPoint Presentation</vt:lpstr>
      <vt:lpstr>In which incidents may toxicology be relevant?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dc:title>
  <dc:creator>Rhiannon Lloyd</dc:creator>
  <cp:lastModifiedBy>Rhiannon Lloyd</cp:lastModifiedBy>
  <cp:revision>2</cp:revision>
  <dcterms:created xsi:type="dcterms:W3CDTF">2022-02-18T09:27:15Z</dcterms:created>
  <dcterms:modified xsi:type="dcterms:W3CDTF">2022-02-21T17:20:34Z</dcterms:modified>
</cp:coreProperties>
</file>