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8" r:id="rId13"/>
    <p:sldId id="268" r:id="rId14"/>
    <p:sldId id="267" r:id="rId15"/>
    <p:sldId id="279" r:id="rId16"/>
    <p:sldId id="269" r:id="rId17"/>
    <p:sldId id="270" r:id="rId18"/>
    <p:sldId id="272" r:id="rId19"/>
    <p:sldId id="271" r:id="rId20"/>
    <p:sldId id="273" r:id="rId21"/>
    <p:sldId id="274" r:id="rId22"/>
    <p:sldId id="275" r:id="rId23"/>
    <p:sldId id="276" r:id="rId24"/>
    <p:sldId id="277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10/7/2011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y.zhao@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cyclopedia.com/doc/1O101-Chi.html" TargetMode="External"/><Relationship Id="rId2" Type="http://schemas.openxmlformats.org/officeDocument/2006/relationships/hyperlink" Target="http://www.encyclopedia.com/The+Concise+Oxford+Dictionary+of+World+Religions/publications.aspx?pageNumber=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o.qiyi.com/so/q_&#24742;&#24742;_ctg_&#32508;&#33402;" TargetMode="External"/><Relationship Id="rId2" Type="http://schemas.openxmlformats.org/officeDocument/2006/relationships/hyperlink" Target="http://www.qiyi.com/zongyi/yst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://www.ystgz.com.cn/" TargetMode="External"/><Relationship Id="rId7" Type="http://schemas.openxmlformats.org/officeDocument/2006/relationships/hyperlink" Target="http://tupian.hudong.com/a2_25_30_01300000165488121886302545930_jpg.html?prd=zhengwenye_left_neirong_tupian" TargetMode="External"/><Relationship Id="rId2" Type="http://schemas.openxmlformats.org/officeDocument/2006/relationships/hyperlink" Target="http://www.hudong.com/wiki/%E5%85%BB%E7%94%9F%E5%A0%82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tupian.hudong.com/a1_50_14_01300000203503125881145541320_jpg.html" TargetMode="External"/><Relationship Id="rId4" Type="http://schemas.openxmlformats.org/officeDocument/2006/relationships/hyperlink" Target="http://www.google.co.uk/url?sa=t&amp;source=web&amp;cd=19&amp;ved=0CHAQFjAIOAo&amp;url=http://www.ystgz.com.cn/&amp;ei=fGN3TqycMYGY8QP-xtTfDQ&amp;usg=AFQjCNHGGgDR2cCiwJHtQIPUZpikqv-gjQ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angshengzhu.com/" TargetMode="External"/><Relationship Id="rId3" Type="http://schemas.openxmlformats.org/officeDocument/2006/relationships/hyperlink" Target="http://www.shzxy.com/" TargetMode="External"/><Relationship Id="rId7" Type="http://schemas.openxmlformats.org/officeDocument/2006/relationships/hyperlink" Target="http://www.google.co.uk/url?sa=t&amp;source=web&amp;cd=5&amp;ved=0CEwQFjAE&amp;url=http://www.mayueling.com/&amp;ei=FmV3TqqgF4XG8QOJ29HQDQ&amp;usg=AFQjCNGuZbFQ_4YoCkEZ4dCoFrh9ULWbMg" TargetMode="External"/><Relationship Id="rId2" Type="http://schemas.openxmlformats.org/officeDocument/2006/relationships/hyperlink" Target="http://www.lzyysw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yueling.com/portal.php" TargetMode="External"/><Relationship Id="rId5" Type="http://schemas.openxmlformats.org/officeDocument/2006/relationships/hyperlink" Target="http://www.google.co.uk/url?sa=t&amp;source=web&amp;cd=4&amp;ved=0CEMQFjAD&amp;url=http://www.chinahealthcare.net/&amp;ei=FmV3TqqgF4XG8QOJ29HQDQ&amp;usg=AFQjCNFt-Cz4t7ifsk60nH9w3Bxvd-WAxA" TargetMode="External"/><Relationship Id="rId10" Type="http://schemas.openxmlformats.org/officeDocument/2006/relationships/hyperlink" Target="http://www.google.co.uk/url?sa=t&amp;source=web&amp;cd=4&amp;ved=0CEoQFjAD&amp;url=http://www.zhzyw.org/zybj/zyys/&amp;ei=9Wd3TqzgBYOY8QO8_NSBDQ&amp;usg=AFQjCNHT74pt_SSlz7hb9eDtPsakVnnpiw" TargetMode="External"/><Relationship Id="rId4" Type="http://schemas.openxmlformats.org/officeDocument/2006/relationships/hyperlink" Target="http://www.chinahealthcare.net/" TargetMode="External"/><Relationship Id="rId9" Type="http://schemas.openxmlformats.org/officeDocument/2006/relationships/hyperlink" Target="http://www.zhzyw.org/zybj/zyys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hzyw.org/zybj/yyys/" TargetMode="External"/><Relationship Id="rId13" Type="http://schemas.openxmlformats.org/officeDocument/2006/relationships/image" Target="../media/image10.jpeg"/><Relationship Id="rId18" Type="http://schemas.openxmlformats.org/officeDocument/2006/relationships/hyperlink" Target="http://www.zhzyw.org/zybj/qjys/" TargetMode="External"/><Relationship Id="rId26" Type="http://schemas.openxmlformats.org/officeDocument/2006/relationships/hyperlink" Target="http://www.zhzyw.org/zybj/fsys/" TargetMode="External"/><Relationship Id="rId3" Type="http://schemas.openxmlformats.org/officeDocument/2006/relationships/image" Target="../media/image5.jpeg"/><Relationship Id="rId21" Type="http://schemas.openxmlformats.org/officeDocument/2006/relationships/image" Target="../media/image14.jpeg"/><Relationship Id="rId34" Type="http://schemas.openxmlformats.org/officeDocument/2006/relationships/hyperlink" Target="http://www.zhzyw.org/zybj/jlys/" TargetMode="External"/><Relationship Id="rId7" Type="http://schemas.openxmlformats.org/officeDocument/2006/relationships/image" Target="../media/image7.jpeg"/><Relationship Id="rId12" Type="http://schemas.openxmlformats.org/officeDocument/2006/relationships/hyperlink" Target="http://www.zhzyw.org/zybj/sjys/" TargetMode="External"/><Relationship Id="rId17" Type="http://schemas.openxmlformats.org/officeDocument/2006/relationships/image" Target="../media/image12.jpeg"/><Relationship Id="rId25" Type="http://schemas.openxmlformats.org/officeDocument/2006/relationships/image" Target="../media/image16.jpeg"/><Relationship Id="rId33" Type="http://schemas.openxmlformats.org/officeDocument/2006/relationships/image" Target="../media/image20.jpeg"/><Relationship Id="rId2" Type="http://schemas.openxmlformats.org/officeDocument/2006/relationships/hyperlink" Target="http://www.zhzyw.org/zybj/myys/" TargetMode="External"/><Relationship Id="rId16" Type="http://schemas.openxmlformats.org/officeDocument/2006/relationships/hyperlink" Target="http://www.zhzyw.org/zybj/swys/" TargetMode="External"/><Relationship Id="rId20" Type="http://schemas.openxmlformats.org/officeDocument/2006/relationships/hyperlink" Target="http://www.zhzyw.org/zybj/hjys/" TargetMode="External"/><Relationship Id="rId29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hzyw.org/zybj/bwys/" TargetMode="External"/><Relationship Id="rId11" Type="http://schemas.openxmlformats.org/officeDocument/2006/relationships/image" Target="../media/image9.jpeg"/><Relationship Id="rId24" Type="http://schemas.openxmlformats.org/officeDocument/2006/relationships/hyperlink" Target="http://www.zhzyw.org/zybj/qzys/" TargetMode="External"/><Relationship Id="rId32" Type="http://schemas.openxmlformats.org/officeDocument/2006/relationships/hyperlink" Target="http://www.zhzyw.org/zybj/tzys/" TargetMode="External"/><Relationship Id="rId5" Type="http://schemas.openxmlformats.org/officeDocument/2006/relationships/image" Target="../media/image6.jpeg"/><Relationship Id="rId15" Type="http://schemas.openxmlformats.org/officeDocument/2006/relationships/image" Target="../media/image11.jpeg"/><Relationship Id="rId23" Type="http://schemas.openxmlformats.org/officeDocument/2006/relationships/image" Target="../media/image15.jpeg"/><Relationship Id="rId28" Type="http://schemas.openxmlformats.org/officeDocument/2006/relationships/hyperlink" Target="http://www.zhzyw.org/zybj/ydys/" TargetMode="External"/><Relationship Id="rId10" Type="http://schemas.openxmlformats.org/officeDocument/2006/relationships/hyperlink" Target="http://www.zhzyw.org/zybj/whys/" TargetMode="External"/><Relationship Id="rId19" Type="http://schemas.openxmlformats.org/officeDocument/2006/relationships/image" Target="../media/image13.jpeg"/><Relationship Id="rId31" Type="http://schemas.openxmlformats.org/officeDocument/2006/relationships/image" Target="../media/image19.jpeg"/><Relationship Id="rId4" Type="http://schemas.openxmlformats.org/officeDocument/2006/relationships/hyperlink" Target="http://www.zhzyw.org/zybj/ywys/" TargetMode="External"/><Relationship Id="rId9" Type="http://schemas.openxmlformats.org/officeDocument/2006/relationships/image" Target="../media/image8.jpeg"/><Relationship Id="rId14" Type="http://schemas.openxmlformats.org/officeDocument/2006/relationships/hyperlink" Target="http://www.zhzyw.org/zybj/ssys/" TargetMode="External"/><Relationship Id="rId22" Type="http://schemas.openxmlformats.org/officeDocument/2006/relationships/hyperlink" Target="http://www.zhzyw.org/zybj/smys/" TargetMode="External"/><Relationship Id="rId27" Type="http://schemas.openxmlformats.org/officeDocument/2006/relationships/image" Target="../media/image17.jpeg"/><Relationship Id="rId30" Type="http://schemas.openxmlformats.org/officeDocument/2006/relationships/hyperlink" Target="http://www.zhzyw.org/zybj/qgys/" TargetMode="External"/><Relationship Id="rId35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yang-sheng.co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daoyinyangshenggong.fr/a_daoyin.htm" TargetMode="External"/><Relationship Id="rId7" Type="http://schemas.openxmlformats.org/officeDocument/2006/relationships/image" Target="../media/image23.gif"/><Relationship Id="rId2" Type="http://schemas.openxmlformats.org/officeDocument/2006/relationships/hyperlink" Target="http://www.dyysg.co.uk/yangsheng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gif"/><Relationship Id="rId5" Type="http://schemas.openxmlformats.org/officeDocument/2006/relationships/hyperlink" Target="http://www.quanshu.co.uk/daoyin/" TargetMode="External"/><Relationship Id="rId4" Type="http://schemas.openxmlformats.org/officeDocument/2006/relationships/hyperlink" Target="mailto:iidyysg@yahoo.fr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taoiststudiesinstitute.org/" TargetMode="External"/><Relationship Id="rId2" Type="http://schemas.openxmlformats.org/officeDocument/2006/relationships/hyperlink" Target="http://www.quanshu.co.uk/daoyin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ternethealthlibrary.com/...Associations/TaiChi%20Assoc.htm" TargetMode="External"/><Relationship Id="rId3" Type="http://schemas.openxmlformats.org/officeDocument/2006/relationships/hyperlink" Target="http://www.taichiunion.com/" TargetMode="External"/><Relationship Id="rId7" Type="http://schemas.openxmlformats.org/officeDocument/2006/relationships/hyperlink" Target="http://www.sunstyle-taichi.co.uk/about.htm" TargetMode="External"/><Relationship Id="rId2" Type="http://schemas.openxmlformats.org/officeDocument/2006/relationships/hyperlink" Target="http://www.shaolin-yangsheng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henlongtaichi.co.uk/" TargetMode="External"/><Relationship Id="rId5" Type="http://schemas.openxmlformats.org/officeDocument/2006/relationships/hyperlink" Target="http://www.taoist.org.uk/" TargetMode="External"/><Relationship Id="rId4" Type="http://schemas.openxmlformats.org/officeDocument/2006/relationships/hyperlink" Target="http://www.ntcca.co.uk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acp.uk.com/" TargetMode="External"/><Relationship Id="rId2" Type="http://schemas.openxmlformats.org/officeDocument/2006/relationships/hyperlink" Target="http://www.acupuncture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dical-acupuncture.co.uk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286000"/>
          </a:xfrm>
        </p:spPr>
        <p:txBody>
          <a:bodyPr/>
          <a:lstStyle/>
          <a:p>
            <a:pPr algn="l"/>
            <a:r>
              <a:rPr lang="en-GB" sz="3200" dirty="0" err="1" smtClean="0"/>
              <a:t>Yangsheng</a:t>
            </a:r>
            <a:r>
              <a:rPr lang="en-GB" sz="3200" dirty="0" smtClean="0"/>
              <a:t> </a:t>
            </a:r>
            <a:r>
              <a:rPr lang="en-GB" sz="3200" dirty="0" smtClean="0"/>
              <a:t>and </a:t>
            </a:r>
            <a:r>
              <a:rPr lang="en-GB" sz="3200" dirty="0" err="1" smtClean="0"/>
              <a:t>Daoist</a:t>
            </a:r>
            <a:r>
              <a:rPr lang="en-GB" sz="3200" dirty="0" smtClean="0"/>
              <a:t> Body Philosophy 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Dr Yanxia Zhao </a:t>
            </a:r>
          </a:p>
          <a:p>
            <a:r>
              <a:rPr lang="en-GB" dirty="0" smtClean="0"/>
              <a:t>Email: </a:t>
            </a:r>
            <a:r>
              <a:rPr lang="en-GB" dirty="0" smtClean="0">
                <a:hlinkClick r:id="rId2"/>
              </a:rPr>
              <a:t>y.zhao@tsd.ac.uk</a:t>
            </a:r>
            <a:endParaRPr lang="en-GB" dirty="0" smtClean="0"/>
          </a:p>
          <a:p>
            <a:r>
              <a:rPr lang="en-GB" dirty="0" smtClean="0"/>
              <a:t>Tel. 01570 424 860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 dirty="0"/>
              <a:t>Lesson One: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err="1" smtClean="0"/>
              <a:t>Yangsheng</a:t>
            </a:r>
            <a:r>
              <a:rPr lang="en-GB" sz="2800" b="1" dirty="0" smtClean="0"/>
              <a:t> </a:t>
            </a:r>
            <a:r>
              <a:rPr lang="en-GB" sz="2800" b="1" dirty="0"/>
              <a:t>Practice in </a:t>
            </a:r>
            <a:r>
              <a:rPr lang="en-GB" sz="2800" b="1" dirty="0" smtClean="0"/>
              <a:t>Contemporary World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/>
          <a:lstStyle/>
          <a:p>
            <a:pPr lvl="0"/>
            <a:endParaRPr lang="en-GB" dirty="0" smtClean="0"/>
          </a:p>
          <a:p>
            <a:pPr lvl="0"/>
            <a:r>
              <a:rPr lang="en-GB" dirty="0" smtClean="0"/>
              <a:t>Chinese Religion as A ‘This World Religion’ 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Definition </a:t>
            </a:r>
            <a:r>
              <a:rPr lang="en-GB" dirty="0"/>
              <a:t>of Yang-</a:t>
            </a:r>
            <a:r>
              <a:rPr lang="en-GB" dirty="0" err="1"/>
              <a:t>sheng</a:t>
            </a:r>
            <a:r>
              <a:rPr lang="en-GB" dirty="0"/>
              <a:t> </a:t>
            </a:r>
            <a:endParaRPr lang="en-GB" dirty="0" smtClean="0"/>
          </a:p>
          <a:p>
            <a:pPr lvl="0"/>
            <a:endParaRPr lang="en-GB" dirty="0"/>
          </a:p>
          <a:p>
            <a:pPr lvl="0"/>
            <a:r>
              <a:rPr lang="en-GB" dirty="0" err="1"/>
              <a:t>Yangsheng</a:t>
            </a:r>
            <a:r>
              <a:rPr lang="en-GB" dirty="0"/>
              <a:t> Practice in Contemporary China </a:t>
            </a:r>
            <a:endParaRPr lang="en-GB" dirty="0" smtClean="0"/>
          </a:p>
          <a:p>
            <a:pPr lvl="0"/>
            <a:endParaRPr lang="en-GB" dirty="0"/>
          </a:p>
          <a:p>
            <a:pPr lvl="0"/>
            <a:r>
              <a:rPr lang="en-GB" dirty="0" err="1"/>
              <a:t>Yangsheng</a:t>
            </a:r>
            <a:r>
              <a:rPr lang="en-GB" dirty="0"/>
              <a:t> Practice in the </a:t>
            </a:r>
            <a:r>
              <a:rPr lang="en-GB" dirty="0" smtClean="0"/>
              <a:t>West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Special Characteristics of Chinese Religion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7239000" cy="4474536"/>
          </a:xfrm>
        </p:spPr>
        <p:txBody>
          <a:bodyPr/>
          <a:lstStyle/>
          <a:p>
            <a:r>
              <a:rPr lang="en-GB" dirty="0" smtClean="0"/>
              <a:t>Strong Focus </a:t>
            </a:r>
            <a:r>
              <a:rPr lang="en-GB" dirty="0"/>
              <a:t>on </a:t>
            </a:r>
            <a:r>
              <a:rPr lang="en-GB" dirty="0" smtClean="0"/>
              <a:t>Human Secular Life (Religion </a:t>
            </a:r>
            <a:r>
              <a:rPr lang="en-GB" dirty="0"/>
              <a:t>of this </a:t>
            </a:r>
            <a:r>
              <a:rPr lang="en-GB" dirty="0" smtClean="0"/>
              <a:t>World) </a:t>
            </a:r>
          </a:p>
          <a:p>
            <a:endParaRPr lang="en-GB" dirty="0" smtClean="0"/>
          </a:p>
          <a:p>
            <a:r>
              <a:rPr lang="en-GB" dirty="0" smtClean="0"/>
              <a:t>Putting Morality at </a:t>
            </a:r>
            <a:r>
              <a:rPr lang="en-GB" dirty="0"/>
              <a:t>the centre of their familial, social, political and spiritual life,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Heavy Emphasis </a:t>
            </a:r>
            <a:r>
              <a:rPr lang="en-GB" dirty="0"/>
              <a:t>on </a:t>
            </a:r>
            <a:r>
              <a:rPr lang="en-GB" dirty="0" err="1" smtClean="0"/>
              <a:t>Yangsheng</a:t>
            </a:r>
            <a:r>
              <a:rPr lang="en-GB" dirty="0" smtClean="0"/>
              <a:t> (Nurturing Life) 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</a:t>
            </a:r>
            <a:r>
              <a:rPr lang="en-GB" dirty="0" err="1" smtClean="0"/>
              <a:t>Yangsheng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7239000" cy="4550736"/>
          </a:xfrm>
        </p:spPr>
        <p:txBody>
          <a:bodyPr/>
          <a:lstStyle/>
          <a:p>
            <a:r>
              <a:rPr lang="en-GB" u="sng" dirty="0">
                <a:hlinkClick r:id="rId2"/>
              </a:rPr>
              <a:t>The Concise Oxford Dictionary of World Religions </a:t>
            </a:r>
            <a:r>
              <a:rPr lang="en-GB" b="1" dirty="0"/>
              <a:t>| 1997 </a:t>
            </a:r>
            <a:r>
              <a:rPr lang="en-GB" dirty="0"/>
              <a:t>| JOHN </a:t>
            </a:r>
            <a:r>
              <a:rPr lang="en-GB" dirty="0" smtClean="0"/>
              <a:t>BOWKER</a:t>
            </a:r>
          </a:p>
          <a:p>
            <a:endParaRPr lang="en-GB" dirty="0"/>
          </a:p>
          <a:p>
            <a:r>
              <a:rPr lang="en-GB" dirty="0"/>
              <a:t>Yang-</a:t>
            </a:r>
            <a:r>
              <a:rPr lang="en-GB" dirty="0" err="1"/>
              <a:t>sheng</a:t>
            </a:r>
            <a:r>
              <a:rPr lang="en-GB" b="1" dirty="0"/>
              <a:t> (Chin., ‘nourishing the body’). Taoist practices, especially through breathing and directing the breath (</a:t>
            </a:r>
            <a:r>
              <a:rPr lang="en-GB" b="1" u="sng" dirty="0" err="1">
                <a:hlinkClick r:id="rId3"/>
              </a:rPr>
              <a:t>ch'i</a:t>
            </a:r>
            <a:r>
              <a:rPr lang="en-GB" b="1" dirty="0"/>
              <a:t>) to prolong life and attain immortality.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Chinese Understanding of </a:t>
            </a:r>
            <a:r>
              <a:rPr lang="en-GB" dirty="0" err="1" smtClean="0"/>
              <a:t>Yangsheng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7239000" cy="4474536"/>
          </a:xfrm>
        </p:spPr>
        <p:txBody>
          <a:bodyPr/>
          <a:lstStyle/>
          <a:p>
            <a:r>
              <a:rPr lang="en-GB" dirty="0"/>
              <a:t>Literally </a:t>
            </a:r>
            <a:r>
              <a:rPr lang="en-GB" dirty="0" err="1" smtClean="0"/>
              <a:t>Yangsheng</a:t>
            </a:r>
            <a:r>
              <a:rPr lang="en-GB" dirty="0" smtClean="0"/>
              <a:t> in Chinese is </a:t>
            </a:r>
            <a:r>
              <a:rPr lang="en-GB" dirty="0"/>
              <a:t>the nurturing, cultivation, preservation and protection of life energy</a:t>
            </a:r>
            <a:endParaRPr lang="en-GB" dirty="0" smtClean="0"/>
          </a:p>
          <a:p>
            <a:r>
              <a:rPr lang="en-GB" dirty="0" err="1" smtClean="0"/>
              <a:t>Yangsheng</a:t>
            </a:r>
            <a:r>
              <a:rPr lang="en-GB" dirty="0" smtClean="0"/>
              <a:t> </a:t>
            </a:r>
            <a:r>
              <a:rPr lang="en-GB" dirty="0"/>
              <a:t>in China is a broad concept which </a:t>
            </a:r>
            <a:r>
              <a:rPr lang="en-GB" dirty="0" smtClean="0"/>
              <a:t>includes </a:t>
            </a:r>
            <a:r>
              <a:rPr lang="en-GB" dirty="0"/>
              <a:t>nurturing and cultivation of one’s body and </a:t>
            </a:r>
            <a:r>
              <a:rPr lang="en-GB" dirty="0" smtClean="0"/>
              <a:t>soul </a:t>
            </a:r>
          </a:p>
          <a:p>
            <a:r>
              <a:rPr lang="en-GB" dirty="0" smtClean="0"/>
              <a:t>It is a systematic practice </a:t>
            </a:r>
            <a:r>
              <a:rPr lang="en-GB" dirty="0"/>
              <a:t>which promote general well-being and maintenance of health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6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Popular </a:t>
            </a:r>
            <a:r>
              <a:rPr lang="en-GB" b="1" dirty="0" err="1" smtClean="0"/>
              <a:t>Yangsheng</a:t>
            </a:r>
            <a:r>
              <a:rPr lang="en-GB" b="1" dirty="0" smtClean="0"/>
              <a:t> Exercises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772400" cy="5029200"/>
          </a:xfrm>
        </p:spPr>
        <p:txBody>
          <a:bodyPr>
            <a:normAutofit/>
          </a:bodyPr>
          <a:lstStyle/>
          <a:p>
            <a:r>
              <a:rPr lang="en-GB" dirty="0" smtClean="0"/>
              <a:t>Moving </a:t>
            </a:r>
            <a:r>
              <a:rPr lang="en-GB" dirty="0" err="1" smtClean="0"/>
              <a:t>Yangsheng</a:t>
            </a:r>
            <a:r>
              <a:rPr lang="en-GB" dirty="0" smtClean="0"/>
              <a:t> Gong (</a:t>
            </a:r>
            <a:r>
              <a:rPr lang="en-GB" dirty="0" err="1" smtClean="0"/>
              <a:t>Taiji</a:t>
            </a:r>
            <a:r>
              <a:rPr lang="en-GB" dirty="0" smtClean="0"/>
              <a:t>,  Five Animals Frolics, Five Phases Gong)</a:t>
            </a:r>
          </a:p>
          <a:p>
            <a:r>
              <a:rPr lang="en-GB" dirty="0" smtClean="0"/>
              <a:t>Quiet </a:t>
            </a:r>
            <a:r>
              <a:rPr lang="en-GB" dirty="0" err="1" smtClean="0"/>
              <a:t>Yangsheng</a:t>
            </a:r>
            <a:r>
              <a:rPr lang="en-GB" dirty="0" smtClean="0"/>
              <a:t> Gong (</a:t>
            </a:r>
            <a:r>
              <a:rPr lang="en-GB" dirty="0" err="1" smtClean="0"/>
              <a:t>Daoyin</a:t>
            </a:r>
            <a:r>
              <a:rPr lang="en-GB" dirty="0" smtClean="0"/>
              <a:t>: </a:t>
            </a:r>
            <a:r>
              <a:rPr lang="en-GB" dirty="0" err="1" smtClean="0"/>
              <a:t>Daoist</a:t>
            </a:r>
            <a:r>
              <a:rPr lang="en-GB" dirty="0" smtClean="0"/>
              <a:t> breath regulation; Standing meditation; Sitting meditation)</a:t>
            </a:r>
          </a:p>
          <a:p>
            <a:r>
              <a:rPr lang="en-GB" dirty="0" smtClean="0"/>
              <a:t>Food </a:t>
            </a:r>
            <a:r>
              <a:rPr lang="en-GB" dirty="0" err="1" smtClean="0"/>
              <a:t>Yangsheng</a:t>
            </a:r>
            <a:r>
              <a:rPr lang="en-GB" dirty="0" smtClean="0"/>
              <a:t> (healthy diet; Food medicine)</a:t>
            </a:r>
          </a:p>
          <a:p>
            <a:r>
              <a:rPr lang="en-GB" dirty="0" smtClean="0"/>
              <a:t>Wellbeing Life Style (healthy daily routine: habits</a:t>
            </a:r>
            <a:r>
              <a:rPr lang="en-GB" dirty="0"/>
              <a:t>, walking, sitting, </a:t>
            </a:r>
            <a:r>
              <a:rPr lang="en-GB" dirty="0" smtClean="0"/>
              <a:t>sleeping, sexuality)</a:t>
            </a:r>
          </a:p>
          <a:p>
            <a:r>
              <a:rPr lang="en-GB" dirty="0" smtClean="0"/>
              <a:t>Cultivation of Immortality (Inner and External Alchemy).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Aim of </a:t>
            </a:r>
            <a:r>
              <a:rPr lang="en-GB" b="1" dirty="0" err="1" smtClean="0"/>
              <a:t>Yangsheng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7239000" cy="4474536"/>
          </a:xfrm>
        </p:spPr>
        <p:txBody>
          <a:bodyPr/>
          <a:lstStyle/>
          <a:p>
            <a:r>
              <a:rPr lang="en-GB" dirty="0" smtClean="0"/>
              <a:t>Not Emphasis on </a:t>
            </a:r>
            <a:r>
              <a:rPr lang="en-GB" dirty="0"/>
              <a:t>curing sickness or saving the lives of those with terminal </a:t>
            </a:r>
            <a:r>
              <a:rPr lang="en-GB" dirty="0" smtClean="0"/>
              <a:t>disease; </a:t>
            </a:r>
          </a:p>
          <a:p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the prevention and avoidance of conditions that result in illness.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Yangsheng</a:t>
            </a:r>
            <a:r>
              <a:rPr lang="en-GB" dirty="0" smtClean="0"/>
              <a:t> </a:t>
            </a:r>
            <a:r>
              <a:rPr lang="en-GB" dirty="0"/>
              <a:t>practices aim to maintain harmony between mind and body and to improve and enhance the conditions for health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Main Focus of </a:t>
            </a:r>
            <a:r>
              <a:rPr lang="en-GB" dirty="0" err="1" smtClean="0"/>
              <a:t>Yangsheng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7239000" cy="4474536"/>
          </a:xfrm>
        </p:spPr>
        <p:txBody>
          <a:bodyPr/>
          <a:lstStyle/>
          <a:p>
            <a:r>
              <a:rPr lang="en-GB" dirty="0"/>
              <a:t>At the heart of </a:t>
            </a:r>
            <a:r>
              <a:rPr lang="en-GB" dirty="0" err="1"/>
              <a:t>Yangsheng</a:t>
            </a:r>
            <a:r>
              <a:rPr lang="en-GB" dirty="0"/>
              <a:t> is the attempt to maintain equilibrium in order to improve and enhance the operation of bodily functions,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main focus </a:t>
            </a:r>
            <a:r>
              <a:rPr lang="en-GB" dirty="0" smtClean="0"/>
              <a:t>of </a:t>
            </a:r>
            <a:r>
              <a:rPr lang="en-GB" dirty="0" err="1" smtClean="0"/>
              <a:t>Yangsheng</a:t>
            </a:r>
            <a:r>
              <a:rPr lang="en-GB" dirty="0" smtClean="0"/>
              <a:t> is </a:t>
            </a:r>
            <a:r>
              <a:rPr lang="en-GB" dirty="0"/>
              <a:t>to guide people towards secular living of the highest quality with a good, healthy life style. </a:t>
            </a:r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Difference between </a:t>
            </a:r>
            <a:br>
              <a:rPr lang="en-GB" dirty="0" smtClean="0"/>
            </a:br>
            <a:r>
              <a:rPr lang="en-GB" dirty="0" err="1" smtClean="0"/>
              <a:t>Yangsheng</a:t>
            </a:r>
            <a:r>
              <a:rPr lang="en-GB" dirty="0" smtClean="0"/>
              <a:t> &amp; modern Science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7239000" cy="4703136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Yangsheng</a:t>
            </a:r>
            <a:r>
              <a:rPr lang="en-GB" dirty="0" smtClean="0"/>
              <a:t> regarding </a:t>
            </a:r>
            <a:r>
              <a:rPr lang="en-GB" dirty="0"/>
              <a:t>the human body as an organic </a:t>
            </a:r>
            <a:r>
              <a:rPr lang="en-GB" dirty="0" smtClean="0"/>
              <a:t>whole</a:t>
            </a:r>
          </a:p>
          <a:p>
            <a:r>
              <a:rPr lang="en-GB" dirty="0" err="1" smtClean="0"/>
              <a:t>Yangsheng</a:t>
            </a:r>
            <a:r>
              <a:rPr lang="en-GB" dirty="0" smtClean="0"/>
              <a:t> regarding Life as an unification </a:t>
            </a:r>
            <a:r>
              <a:rPr lang="en-GB" dirty="0"/>
              <a:t>of the physical body (</a:t>
            </a:r>
            <a:r>
              <a:rPr lang="en-GB" dirty="0" err="1"/>
              <a:t>xing</a:t>
            </a:r>
            <a:r>
              <a:rPr lang="en-GB" dirty="0"/>
              <a:t>), life energy (</a:t>
            </a:r>
            <a:r>
              <a:rPr lang="en-GB" dirty="0" err="1"/>
              <a:t>qi</a:t>
            </a:r>
            <a:r>
              <a:rPr lang="en-GB" dirty="0"/>
              <a:t> ) and spirit/mind/soul (</a:t>
            </a:r>
            <a:r>
              <a:rPr lang="en-GB" dirty="0" err="1"/>
              <a:t>shen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Yangsheng’s</a:t>
            </a:r>
            <a:r>
              <a:rPr lang="en-GB" dirty="0" smtClean="0"/>
              <a:t> </a:t>
            </a:r>
            <a:r>
              <a:rPr lang="en-GB" dirty="0"/>
              <a:t>emphasis on the important role of the disposition of mind towards human </a:t>
            </a:r>
            <a:r>
              <a:rPr lang="en-GB" dirty="0" smtClean="0"/>
              <a:t>health</a:t>
            </a:r>
          </a:p>
          <a:p>
            <a:r>
              <a:rPr lang="en-GB" dirty="0" err="1" smtClean="0"/>
              <a:t>Yangsheng</a:t>
            </a:r>
            <a:r>
              <a:rPr lang="en-GB" dirty="0" smtClean="0"/>
              <a:t> methods and various </a:t>
            </a:r>
            <a:r>
              <a:rPr lang="en-GB" dirty="0"/>
              <a:t>practical techniques </a:t>
            </a:r>
            <a:r>
              <a:rPr lang="en-GB" dirty="0" smtClean="0"/>
              <a:t>although are not scientific approved, but all being effective </a:t>
            </a:r>
            <a:r>
              <a:rPr lang="en-GB" dirty="0"/>
              <a:t>in clinical practice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Life Nurtured by </a:t>
            </a:r>
            <a:r>
              <a:rPr lang="en-GB" dirty="0" err="1" smtClean="0"/>
              <a:t>Yangsheng</a:t>
            </a:r>
            <a:r>
              <a:rPr lang="en-GB" dirty="0" smtClean="0"/>
              <a:t> Practice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7239000" cy="4626936"/>
          </a:xfrm>
        </p:spPr>
        <p:txBody>
          <a:bodyPr/>
          <a:lstStyle/>
          <a:p>
            <a:r>
              <a:rPr lang="en-GB" dirty="0" err="1"/>
              <a:t>Yangsheng</a:t>
            </a:r>
            <a:r>
              <a:rPr lang="en-GB" dirty="0"/>
              <a:t> focuses on not only the harmony within the individual human body,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also </a:t>
            </a:r>
            <a:r>
              <a:rPr lang="en-GB" dirty="0" smtClean="0"/>
              <a:t>on </a:t>
            </a:r>
            <a:r>
              <a:rPr lang="en-GB" dirty="0"/>
              <a:t>the harmony between individual and society,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and </a:t>
            </a:r>
            <a:r>
              <a:rPr lang="en-GB" dirty="0"/>
              <a:t>human society and the natural environment.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600" b="1" dirty="0" err="1"/>
              <a:t>Yangsheng</a:t>
            </a:r>
            <a:r>
              <a:rPr lang="en-GB" sz="3600" b="1" dirty="0"/>
              <a:t> Practice in Contemporary China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019984"/>
          </a:xfrm>
        </p:spPr>
        <p:txBody>
          <a:bodyPr/>
          <a:lstStyle/>
          <a:p>
            <a:r>
              <a:rPr lang="en-GB" b="1" u="sng" dirty="0">
                <a:hlinkClick r:id="rId2"/>
              </a:rPr>
              <a:t>http://</a:t>
            </a:r>
            <a:r>
              <a:rPr lang="en-GB" b="1" u="sng" dirty="0" smtClean="0">
                <a:hlinkClick r:id="rId2"/>
              </a:rPr>
              <a:t>www.qiyi.com/zongyi/yst.html</a:t>
            </a:r>
            <a:endParaRPr lang="en-GB" b="1" u="sng" dirty="0" smtClean="0"/>
          </a:p>
          <a:p>
            <a:r>
              <a:rPr lang="en-GB" altLang="zh-CN" sz="2800" dirty="0" smtClean="0"/>
              <a:t>TV Programme</a:t>
            </a:r>
          </a:p>
          <a:p>
            <a:r>
              <a:rPr lang="zh-CN" altLang="en-US" sz="2400" dirty="0" smtClean="0"/>
              <a:t>北</a:t>
            </a:r>
            <a:r>
              <a:rPr lang="zh-CN" altLang="en-US" sz="2400" dirty="0"/>
              <a:t>京电视</a:t>
            </a:r>
            <a:r>
              <a:rPr lang="zh-CN" altLang="en-US" sz="2400" dirty="0" smtClean="0"/>
              <a:t>台</a:t>
            </a:r>
            <a:r>
              <a:rPr lang="en-GB" altLang="zh-CN" sz="2400" dirty="0" smtClean="0"/>
              <a:t>,</a:t>
            </a:r>
            <a:r>
              <a:rPr lang="zh-CN" altLang="en-US" sz="2400" dirty="0" smtClean="0"/>
              <a:t>主</a:t>
            </a:r>
            <a:r>
              <a:rPr lang="zh-CN" altLang="en-US" sz="2400" dirty="0"/>
              <a:t>持人：</a:t>
            </a:r>
            <a:r>
              <a:rPr lang="zh-CN" altLang="en-US" sz="2400" u="sng" dirty="0">
                <a:hlinkClick r:id="rId3"/>
              </a:rPr>
              <a:t>悦</a:t>
            </a:r>
            <a:r>
              <a:rPr lang="zh-CN" altLang="en-US" sz="2400" u="sng" dirty="0" smtClean="0">
                <a:hlinkClick r:id="rId3"/>
              </a:rPr>
              <a:t>悦</a:t>
            </a:r>
            <a:r>
              <a:rPr lang="en-GB" altLang="zh-CN" sz="2400" u="sng" dirty="0" smtClean="0"/>
              <a:t> from </a:t>
            </a:r>
            <a:r>
              <a:rPr lang="en-GB" sz="2400" dirty="0" smtClean="0"/>
              <a:t>2009</a:t>
            </a:r>
            <a:r>
              <a:rPr lang="zh-CN" altLang="en-US" sz="2400" dirty="0"/>
              <a:t>年</a:t>
            </a:r>
            <a:r>
              <a:rPr lang="en-GB" sz="2400" dirty="0"/>
              <a:t>1</a:t>
            </a:r>
            <a:r>
              <a:rPr lang="zh-CN" altLang="en-US" sz="2400" dirty="0"/>
              <a:t>月</a:t>
            </a:r>
            <a:r>
              <a:rPr lang="en-GB" sz="2400" dirty="0"/>
              <a:t>1</a:t>
            </a:r>
            <a:r>
              <a:rPr lang="zh-CN" altLang="en-US" sz="2400" dirty="0"/>
              <a:t>日</a:t>
            </a:r>
            <a:endParaRPr lang="en-GB" sz="2400" dirty="0"/>
          </a:p>
          <a:p>
            <a:r>
              <a:rPr lang="zh-CN" altLang="en-US" dirty="0" smtClean="0"/>
              <a:t>栏目宗旨</a:t>
            </a:r>
            <a:r>
              <a:rPr lang="en-GB" altLang="zh-CN" dirty="0" smtClean="0"/>
              <a:t>: ‘</a:t>
            </a:r>
            <a:r>
              <a:rPr lang="zh-CN" altLang="en-US" dirty="0" smtClean="0"/>
              <a:t>传播养生之道、传授养生之术</a:t>
            </a:r>
            <a:r>
              <a:rPr lang="en-GB" altLang="zh-CN" dirty="0" smtClean="0"/>
              <a:t>’</a:t>
            </a:r>
            <a:endParaRPr lang="en-GB" dirty="0"/>
          </a:p>
        </p:txBody>
      </p:sp>
      <p:pic>
        <p:nvPicPr>
          <p:cNvPr id="4" name="Picture 3" descr="养生堂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" y="3505200"/>
            <a:ext cx="7391400" cy="2868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Examine your Chinese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现在，越来越多的人开始注意养生之道，目前最红的一档养生节目，就是北京卫视的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养生堂</a:t>
            </a:r>
            <a:r>
              <a:rPr lang="en-US" altLang="zh-CN" dirty="0" smtClean="0"/>
              <a:t>》</a:t>
            </a:r>
            <a:r>
              <a:rPr lang="zh-CN" altLang="en-US" dirty="0" smtClean="0"/>
              <a:t>了</a:t>
            </a:r>
            <a:r>
              <a:rPr lang="zh-CN" altLang="en-US" dirty="0" smtClean="0"/>
              <a:t>。</a:t>
            </a:r>
            <a:endParaRPr lang="en-GB" altLang="zh-CN" dirty="0" smtClean="0"/>
          </a:p>
          <a:p>
            <a:r>
              <a:rPr lang="zh-CN" altLang="en-US" dirty="0" smtClean="0"/>
              <a:t>和</a:t>
            </a:r>
            <a:r>
              <a:rPr lang="zh-CN" altLang="en-US" dirty="0" smtClean="0"/>
              <a:t>湖南卫视的</a:t>
            </a:r>
            <a:r>
              <a:rPr lang="en-US" altLang="zh-CN" dirty="0" smtClean="0"/>
              <a:t>《</a:t>
            </a:r>
            <a:r>
              <a:rPr lang="zh-CN" altLang="en-US" dirty="0" smtClean="0"/>
              <a:t>百科全说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差不多，都是讲老百姓身边的养生治病小常识，受到中老年人的关注</a:t>
            </a:r>
            <a:r>
              <a:rPr lang="zh-CN" altLang="en-US" dirty="0" smtClean="0"/>
              <a:t>。</a:t>
            </a:r>
            <a:endParaRPr lang="en-GB" altLang="zh-CN" dirty="0" smtClean="0"/>
          </a:p>
          <a:p>
            <a:r>
              <a:rPr lang="zh-CN" altLang="en-US" dirty="0" smtClean="0"/>
              <a:t>不</a:t>
            </a:r>
            <a:r>
              <a:rPr lang="zh-CN" altLang="en-US" dirty="0" smtClean="0"/>
              <a:t>过，也有人质疑，专家为我们提供的养生常识是否靠谱</a:t>
            </a:r>
            <a:r>
              <a:rPr lang="zh-CN" altLang="en-US" dirty="0" smtClean="0"/>
              <a:t>？</a:t>
            </a:r>
            <a:endParaRPr lang="en-GB" altLang="zh-CN" dirty="0" smtClean="0"/>
          </a:p>
          <a:p>
            <a:r>
              <a:rPr lang="zh-CN" altLang="en-US" dirty="0" smtClean="0"/>
              <a:t>业</a:t>
            </a:r>
            <a:r>
              <a:rPr lang="zh-CN" altLang="en-US" dirty="0" smtClean="0"/>
              <a:t>内人士表示，千万不要把它当医生，应理性看待养生节目。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7239000" cy="4626936"/>
          </a:xfrm>
        </p:spPr>
        <p:txBody>
          <a:bodyPr>
            <a:normAutofit fontScale="92500" lnSpcReduction="20000"/>
          </a:bodyPr>
          <a:lstStyle/>
          <a:p>
            <a:r>
              <a:rPr lang="en-GB" u="sng" dirty="0" smtClean="0">
                <a:hlinkClick r:id="rId2"/>
              </a:rPr>
              <a:t>http://www.hudong.com/wiki/%E5%85%BB%E7%94%9F%E5%A0%82</a:t>
            </a:r>
            <a:endParaRPr lang="en-GB" altLang="zh-CN" dirty="0" smtClean="0"/>
          </a:p>
          <a:p>
            <a:r>
              <a:rPr lang="zh-CN" altLang="en-US" dirty="0" smtClean="0"/>
              <a:t>养生堂有限公司（含农夫山泉股份有限公司）现有员工</a:t>
            </a:r>
            <a:r>
              <a:rPr lang="en-GB" dirty="0" smtClean="0"/>
              <a:t>1</a:t>
            </a:r>
            <a:r>
              <a:rPr lang="zh-CN" altLang="en-US" dirty="0" smtClean="0"/>
              <a:t>万余人，管理人员</a:t>
            </a:r>
            <a:r>
              <a:rPr lang="en-GB" dirty="0" smtClean="0"/>
              <a:t>95%</a:t>
            </a:r>
            <a:r>
              <a:rPr lang="zh-CN" altLang="en-US" dirty="0" smtClean="0"/>
              <a:t>以上拥有高等学历，科研人员占有相当比例。</a:t>
            </a:r>
            <a:endParaRPr lang="en-GB" altLang="zh-CN" dirty="0" smtClean="0"/>
          </a:p>
          <a:p>
            <a:pPr>
              <a:buNone/>
            </a:pPr>
            <a:r>
              <a:rPr lang="en-GB" dirty="0" err="1" smtClean="0"/>
              <a:t>Yangsheng</a:t>
            </a:r>
            <a:r>
              <a:rPr lang="en-GB" dirty="0" smtClean="0"/>
              <a:t> Tang LTD</a:t>
            </a:r>
          </a:p>
          <a:p>
            <a:pPr>
              <a:buNone/>
            </a:pPr>
            <a:r>
              <a:rPr lang="en-GB" dirty="0" smtClean="0"/>
              <a:t>Established in 1993, become a very successful company to provide popular health related products. </a:t>
            </a:r>
          </a:p>
          <a:p>
            <a:pPr>
              <a:buNone/>
            </a:pPr>
            <a:r>
              <a:rPr lang="en-GB" dirty="0" smtClean="0"/>
              <a:t>Have full time staff more than 10,000 people and 95% of them are graduates of Higher Education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u="sng" dirty="0" smtClean="0">
                <a:hlinkClick r:id="rId3"/>
              </a:rPr>
              <a:t>http://www.ystgz.com.cn/</a:t>
            </a:r>
            <a:endParaRPr lang="en-GB" u="sng" dirty="0" smtClean="0"/>
          </a:p>
          <a:p>
            <a:pPr>
              <a:buNone/>
            </a:pPr>
            <a:r>
              <a:rPr lang="zh-CN" altLang="en-US" u="sng" dirty="0" smtClean="0">
                <a:hlinkClick r:id="rId4"/>
              </a:rPr>
              <a:t>养生堂生物</a:t>
            </a:r>
            <a:r>
              <a:rPr lang="en-GB" u="sng" dirty="0" smtClean="0">
                <a:hlinkClick r:id="rId4"/>
              </a:rPr>
              <a:t>(</a:t>
            </a:r>
            <a:r>
              <a:rPr lang="zh-CN" altLang="en-US" u="sng" dirty="0" smtClean="0">
                <a:hlinkClick r:id="rId4"/>
              </a:rPr>
              <a:t>上海</a:t>
            </a:r>
            <a:r>
              <a:rPr lang="en-GB" u="sng" dirty="0" smtClean="0">
                <a:hlinkClick r:id="rId4"/>
              </a:rPr>
              <a:t>)</a:t>
            </a:r>
            <a:r>
              <a:rPr lang="zh-CN" altLang="en-US" u="sng" dirty="0" smtClean="0">
                <a:hlinkClick r:id="rId4"/>
              </a:rPr>
              <a:t>国际有限公司</a:t>
            </a:r>
            <a:endParaRPr lang="en-GB" dirty="0" smtClean="0"/>
          </a:p>
          <a:p>
            <a:pPr>
              <a:buNone/>
            </a:pPr>
            <a:endParaRPr lang="en-GB" u="sng" dirty="0" smtClean="0"/>
          </a:p>
          <a:p>
            <a:pPr lvl="0"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http://a1.att.hudong.com/50/14/01300000203503125881145541320_140.jpg">
            <a:hlinkClick r:id="rId5" tgtFrame="_blank" tooltip="&quot;&quot;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" y="381000"/>
            <a:ext cx="3352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养生堂">
            <a:hlinkClick r:id="rId7" tgtFrame="_blank" tooltip="点击查看原图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86200" y="228601"/>
            <a:ext cx="285877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err="1" smtClean="0"/>
              <a:t>Yangsheng</a:t>
            </a:r>
            <a:r>
              <a:rPr lang="en-GB" sz="2800" b="1" dirty="0" smtClean="0"/>
              <a:t> Practice in Contemporary China (websites)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u="sng" dirty="0" smtClean="0">
                <a:hlinkClick r:id="rId2"/>
              </a:rPr>
              <a:t>http://www.lzyysw.com/</a:t>
            </a:r>
            <a:r>
              <a:rPr lang="en-GB" u="sng" dirty="0" smtClean="0"/>
              <a:t>  </a:t>
            </a:r>
            <a:r>
              <a:rPr lang="en-GB" dirty="0" err="1" smtClean="0"/>
              <a:t>老中医养生网</a:t>
            </a:r>
            <a:endParaRPr lang="en-GB" dirty="0" smtClean="0"/>
          </a:p>
          <a:p>
            <a:pPr lvl="0"/>
            <a:r>
              <a:rPr lang="en-GB" u="sng" dirty="0" smtClean="0">
                <a:hlinkClick r:id="rId3"/>
              </a:rPr>
              <a:t>http://www.shzxy.com</a:t>
            </a:r>
            <a:r>
              <a:rPr lang="en-GB" u="sng" dirty="0" smtClean="0"/>
              <a:t> </a:t>
            </a:r>
            <a:r>
              <a:rPr lang="en-GB" dirty="0" err="1" smtClean="0"/>
              <a:t>养生网</a:t>
            </a:r>
            <a:endParaRPr lang="en-GB" dirty="0" smtClean="0"/>
          </a:p>
          <a:p>
            <a:pPr lvl="0"/>
            <a:r>
              <a:rPr lang="en-GB" u="sng" dirty="0" smtClean="0">
                <a:hlinkClick r:id="rId4"/>
              </a:rPr>
              <a:t>http://www.chinahealthcare.net</a:t>
            </a:r>
            <a:r>
              <a:rPr lang="en-GB" u="sng" dirty="0" smtClean="0">
                <a:hlinkClick r:id="rId4"/>
              </a:rPr>
              <a:t>/</a:t>
            </a:r>
            <a:endParaRPr lang="en-GB" u="sng" dirty="0" smtClean="0"/>
          </a:p>
          <a:p>
            <a:pPr lvl="0">
              <a:buNone/>
            </a:pPr>
            <a:r>
              <a:rPr lang="en-GB" b="1" dirty="0" err="1" smtClean="0">
                <a:hlinkClick r:id="rId5"/>
              </a:rPr>
              <a:t>中国保健养生网</a:t>
            </a:r>
            <a:endParaRPr lang="en-GB" b="1" dirty="0" smtClean="0"/>
          </a:p>
          <a:p>
            <a:r>
              <a:rPr lang="en-GB" u="sng" dirty="0" smtClean="0">
                <a:hlinkClick r:id="rId6"/>
              </a:rPr>
              <a:t>http://www.mayueling.com/portal.php</a:t>
            </a:r>
            <a:r>
              <a:rPr lang="en-GB" u="sng" dirty="0" smtClean="0"/>
              <a:t> </a:t>
            </a:r>
            <a:endParaRPr lang="en-GB" u="sng" dirty="0" smtClean="0"/>
          </a:p>
          <a:p>
            <a:pPr>
              <a:buNone/>
            </a:pPr>
            <a:r>
              <a:rPr lang="en-GB" b="1" u="sng" dirty="0" err="1" smtClean="0">
                <a:hlinkClick r:id="rId7"/>
              </a:rPr>
              <a:t>民间养生网</a:t>
            </a:r>
            <a:endParaRPr lang="en-GB" b="1" dirty="0" smtClean="0"/>
          </a:p>
          <a:p>
            <a:pPr lvl="0"/>
            <a:r>
              <a:rPr lang="en-GB" u="sng" dirty="0" smtClean="0">
                <a:hlinkClick r:id="rId8"/>
              </a:rPr>
              <a:t>http://www.yangshengzhu.com/</a:t>
            </a:r>
            <a:r>
              <a:rPr lang="zh-CN" altLang="en-US" dirty="0" smtClean="0"/>
              <a:t>养生主</a:t>
            </a:r>
            <a:endParaRPr lang="en-GB" altLang="zh-CN" dirty="0" smtClean="0"/>
          </a:p>
          <a:p>
            <a:r>
              <a:rPr lang="en-GB" u="sng" dirty="0" smtClean="0">
                <a:hlinkClick r:id="rId9"/>
              </a:rPr>
              <a:t>http://www.zhzyw.org/zybj/zyys</a:t>
            </a:r>
            <a:r>
              <a:rPr lang="en-GB" u="sng" dirty="0" smtClean="0">
                <a:hlinkClick r:id="rId9"/>
              </a:rPr>
              <a:t>/</a:t>
            </a:r>
            <a:endParaRPr lang="en-GB" u="sng" dirty="0" smtClean="0"/>
          </a:p>
          <a:p>
            <a:pPr>
              <a:buNone/>
            </a:pPr>
            <a:r>
              <a:rPr lang="zh-CN" altLang="en-US" u="sng" dirty="0" smtClean="0">
                <a:hlinkClick r:id="rId10"/>
              </a:rPr>
              <a:t>中</a:t>
            </a:r>
            <a:r>
              <a:rPr lang="zh-CN" altLang="en-US" b="1" u="sng" dirty="0" smtClean="0">
                <a:hlinkClick r:id="rId10"/>
              </a:rPr>
              <a:t>医养生</a:t>
            </a:r>
            <a:r>
              <a:rPr lang="en-GB" b="1" u="sng" dirty="0" smtClean="0">
                <a:hlinkClick r:id="rId10"/>
              </a:rPr>
              <a:t>_</a:t>
            </a:r>
            <a:r>
              <a:rPr lang="zh-CN" altLang="en-US" b="1" u="sng" dirty="0" smtClean="0">
                <a:hlinkClick r:id="rId10"/>
              </a:rPr>
              <a:t>中华中医网</a:t>
            </a:r>
            <a:endParaRPr lang="en-GB" b="1" dirty="0" smtClean="0"/>
          </a:p>
          <a:p>
            <a:endParaRPr lang="en-GB" dirty="0" smtClean="0"/>
          </a:p>
          <a:p>
            <a:pPr lvl="0"/>
            <a:endParaRPr lang="en-GB" dirty="0" smtClean="0"/>
          </a:p>
          <a:p>
            <a:endParaRPr lang="en-GB" dirty="0" smtClean="0"/>
          </a:p>
          <a:p>
            <a:pPr lvl="0"/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Chinese Medicine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中医养生，就是以传统中医理论为指导，遵循阴阳五行生化收藏之变化规律，对人体进行科学调养，保持生命健康活力。 </a:t>
            </a:r>
            <a:endParaRPr lang="en-GB" altLang="zh-CN" dirty="0" smtClean="0"/>
          </a:p>
          <a:p>
            <a:r>
              <a:rPr lang="zh-CN" altLang="en-US" dirty="0" smtClean="0"/>
              <a:t>精</a:t>
            </a:r>
            <a:r>
              <a:rPr lang="zh-CN" altLang="en-US" dirty="0" smtClean="0"/>
              <a:t>神养生是指通过怡养心神，调摄情志、调剂生活等方法，从而达到保养身体、减少疾病、增进健康、延年益寿的目的。 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5" name="Picture 4" descr="沐浴养生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762000"/>
            <a:ext cx="1101725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Content Placeholder 6" descr="药物养生">
            <a:hlinkClick r:id="rId4"/>
          </p:cNvPr>
          <p:cNvPicPr>
            <a:picLocks noGrp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90800" y="685800"/>
            <a:ext cx="14478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部位养生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5800" y="838200"/>
            <a:ext cx="1371600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乐娱养生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00800" y="838200"/>
            <a:ext cx="1676400" cy="148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 descr="养生文化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14400" y="2667000"/>
            <a:ext cx="1295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四季养生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819400" y="2819400"/>
            <a:ext cx="121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顺时养生">
            <a:hlinkClick r:id="rId14"/>
          </p:cNvPr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48200" y="2819400"/>
            <a:ext cx="121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2" descr="膳食养生">
            <a:hlinkClick r:id="rId16"/>
          </p:cNvPr>
          <p:cNvPicPr/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400800" y="2743200"/>
            <a:ext cx="1219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3" descr="起居养生">
            <a:hlinkClick r:id="rId18"/>
          </p:cNvPr>
          <p:cNvPicPr/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295400" y="4191000"/>
            <a:ext cx="1524000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4" descr="环境养生">
            <a:hlinkClick r:id="rId20"/>
          </p:cNvPr>
          <p:cNvPicPr/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52800" y="4267200"/>
            <a:ext cx="125412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5" descr="睡眠养生">
            <a:hlinkClick r:id="rId22"/>
          </p:cNvPr>
          <p:cNvPicPr/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5257800" y="4267200"/>
            <a:ext cx="102552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6" descr="情志养生">
            <a:hlinkClick r:id="rId24"/>
          </p:cNvPr>
          <p:cNvPicPr/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6934200" y="4191000"/>
            <a:ext cx="94932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7" descr="房事养生">
            <a:hlinkClick r:id="rId26"/>
          </p:cNvPr>
          <p:cNvPicPr/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685800" y="5410200"/>
            <a:ext cx="13716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8" descr="运动养生">
            <a:hlinkClick r:id="rId28"/>
          </p:cNvPr>
          <p:cNvPicPr/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14600" y="5334000"/>
            <a:ext cx="10668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9" descr="气功养生">
            <a:hlinkClick r:id="rId30"/>
          </p:cNvPr>
          <p:cNvPicPr/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886200" y="5334000"/>
            <a:ext cx="13716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0" descr="体质养生">
            <a:hlinkClick r:id="rId32"/>
          </p:cNvPr>
          <p:cNvPicPr/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5562600" y="5715000"/>
            <a:ext cx="94932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1" descr="经络养生">
            <a:hlinkClick r:id="rId34"/>
          </p:cNvPr>
          <p:cNvPicPr/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6934200" y="5257800"/>
            <a:ext cx="11430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6553200" y="5569362"/>
            <a:ext cx="3810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/>
                <a:ea typeface="SimSun" pitchFamily="2" charset="-122"/>
                <a:cs typeface="Times New Roman" pitchFamily="18" charset="0"/>
                <a:hlinkClick r:id="rId34"/>
              </a:rPr>
              <a:t>经络养生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 flipH="1">
            <a:off x="5334000" y="5590194"/>
            <a:ext cx="3810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32"/>
              </a:rPr>
              <a:t>体质养生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 rot="10800000" flipV="1">
            <a:off x="3581399" y="5504345"/>
            <a:ext cx="304796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30"/>
              </a:rPr>
              <a:t>气功养生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 flipH="1">
            <a:off x="2133600" y="5612813"/>
            <a:ext cx="3048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28"/>
              </a:rPr>
              <a:t>运动养生</a:t>
            </a:r>
            <a:endParaRPr kumimoji="0" lang="en-GB" sz="1200" b="1" i="0" u="none" strike="noStrike" cap="none" normalizeH="0" baseline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28600" y="5652582"/>
            <a:ext cx="3048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26"/>
              </a:rPr>
              <a:t>房事养生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6477000" y="4090918"/>
            <a:ext cx="4572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24"/>
              </a:rPr>
              <a:t>情志养生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4876800" y="4008340"/>
            <a:ext cx="1524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22"/>
              </a:rPr>
              <a:t>睡眠养生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 rot="10634706" flipV="1">
            <a:off x="2972663" y="4057935"/>
            <a:ext cx="456672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20"/>
              </a:rPr>
              <a:t>环境养生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914400" y="4052872"/>
            <a:ext cx="3810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18"/>
              </a:rPr>
              <a:t>起居养生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5867400" y="2671718"/>
            <a:ext cx="3048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16"/>
              </a:rPr>
              <a:t>膳食养生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4267200" y="2634176"/>
            <a:ext cx="3810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14"/>
              </a:rPr>
              <a:t>顺时养生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6" name="Rectangle 12"/>
          <p:cNvSpPr>
            <a:spLocks noChangeArrowheads="1"/>
          </p:cNvSpPr>
          <p:nvPr/>
        </p:nvSpPr>
        <p:spPr bwMode="auto">
          <a:xfrm>
            <a:off x="2362200" y="2850787"/>
            <a:ext cx="3048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12"/>
              </a:rPr>
              <a:t>四季养生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7" name="Rectangle 13"/>
          <p:cNvSpPr>
            <a:spLocks noChangeArrowheads="1"/>
          </p:cNvSpPr>
          <p:nvPr/>
        </p:nvSpPr>
        <p:spPr bwMode="auto">
          <a:xfrm>
            <a:off x="457200" y="2796450"/>
            <a:ext cx="3810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10"/>
              </a:rPr>
              <a:t>养生文化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8" name="Rectangle 14"/>
          <p:cNvSpPr>
            <a:spLocks noChangeArrowheads="1"/>
          </p:cNvSpPr>
          <p:nvPr/>
        </p:nvSpPr>
        <p:spPr bwMode="auto">
          <a:xfrm>
            <a:off x="6019800" y="1143000"/>
            <a:ext cx="3048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8"/>
              </a:rPr>
              <a:t>乐娱养生</a:t>
            </a:r>
            <a:endParaRPr kumimoji="0" lang="en-GB" sz="1200" b="1" i="0" u="none" strike="noStrike" cap="none" normalizeH="0" baseline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39" name="Rectangle 15"/>
          <p:cNvSpPr>
            <a:spLocks noChangeArrowheads="1"/>
          </p:cNvSpPr>
          <p:nvPr/>
        </p:nvSpPr>
        <p:spPr bwMode="auto">
          <a:xfrm>
            <a:off x="4038600" y="1148369"/>
            <a:ext cx="3810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6"/>
              </a:rPr>
              <a:t>部位养生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40" name="Rectangle 16"/>
          <p:cNvSpPr>
            <a:spLocks noChangeArrowheads="1"/>
          </p:cNvSpPr>
          <p:nvPr/>
        </p:nvSpPr>
        <p:spPr bwMode="auto">
          <a:xfrm>
            <a:off x="2057400" y="841593"/>
            <a:ext cx="3810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4"/>
              </a:rPr>
              <a:t>药物养生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41" name="Rectangle 17"/>
          <p:cNvSpPr>
            <a:spLocks noChangeArrowheads="1"/>
          </p:cNvSpPr>
          <p:nvPr/>
        </p:nvSpPr>
        <p:spPr bwMode="auto">
          <a:xfrm>
            <a:off x="228600" y="762000"/>
            <a:ext cx="304800" cy="120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err="1" smtClean="0">
                <a:ln>
                  <a:noFill/>
                </a:ln>
                <a:solidFill>
                  <a:srgbClr val="4F81BD"/>
                </a:solidFill>
                <a:effectLst/>
                <a:latin typeface="ˎ̥" charset="0"/>
                <a:ea typeface="SimSun" pitchFamily="2" charset="-122"/>
                <a:cs typeface="Times New Roman" pitchFamily="18" charset="0"/>
                <a:hlinkClick r:id="rId2"/>
              </a:rPr>
              <a:t>沐浴养生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4F81BD"/>
              </a:solidFill>
              <a:effectLst/>
              <a:latin typeface="Cambria" pitchFamily="18" charset="0"/>
              <a:ea typeface="SimSun" pitchFamily="2" charset="-122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Issues related to modern Chinese </a:t>
            </a:r>
            <a:r>
              <a:rPr lang="en-GB" dirty="0" err="1" smtClean="0"/>
              <a:t>yangsheng</a:t>
            </a:r>
            <a:r>
              <a:rPr lang="en-GB" dirty="0" smtClean="0"/>
              <a:t>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zh-CN" dirty="0" smtClean="0"/>
              <a:t>The Fall of Mr. </a:t>
            </a:r>
            <a:r>
              <a:rPr lang="en-GB" altLang="zh-CN" dirty="0" err="1" smtClean="0"/>
              <a:t>Wuben</a:t>
            </a:r>
            <a:r>
              <a:rPr lang="en-GB" altLang="zh-CN" dirty="0" smtClean="0"/>
              <a:t> Zhang </a:t>
            </a:r>
          </a:p>
          <a:p>
            <a:r>
              <a:rPr lang="zh-CN" altLang="en-US" dirty="0" smtClean="0"/>
              <a:t>张吾本以及他的绿豆养生说：</a:t>
            </a:r>
            <a:endParaRPr lang="en-GB" altLang="zh-CN" dirty="0" smtClean="0"/>
          </a:p>
          <a:p>
            <a:endParaRPr lang="en-GB" sz="2100" dirty="0" smtClean="0"/>
          </a:p>
          <a:p>
            <a:r>
              <a:rPr lang="en-GB" sz="2100" dirty="0" smtClean="0"/>
              <a:t>1</a:t>
            </a:r>
            <a:r>
              <a:rPr lang="zh-CN" altLang="en-US" sz="2100" dirty="0" smtClean="0"/>
              <a:t>．医道，乃养生之道、生活之道！</a:t>
            </a:r>
            <a:endParaRPr lang="en-GB" sz="2100" dirty="0" smtClean="0"/>
          </a:p>
          <a:p>
            <a:r>
              <a:rPr lang="en-GB" sz="2100" dirty="0" smtClean="0"/>
              <a:t>2</a:t>
            </a:r>
            <a:r>
              <a:rPr lang="zh-CN" altLang="en-US" sz="2100" dirty="0" smtClean="0"/>
              <a:t>．最好的医生，是自己；最好的医院，是厨房；最好的药物，是饮食；最好的疗效，是坚持！</a:t>
            </a:r>
            <a:endParaRPr lang="en-GB" sz="2100" dirty="0" smtClean="0"/>
          </a:p>
          <a:p>
            <a:r>
              <a:rPr lang="en-GB" sz="2100" dirty="0" smtClean="0"/>
              <a:t>3</a:t>
            </a:r>
            <a:r>
              <a:rPr lang="zh-CN" altLang="en-US" sz="2100" dirty="0" smtClean="0"/>
              <a:t>．健康不是一朝一夕可以得来的，而是长期科学生活日积月累的结果。</a:t>
            </a:r>
            <a:endParaRPr lang="en-GB" sz="2100" dirty="0" smtClean="0"/>
          </a:p>
          <a:p>
            <a:r>
              <a:rPr lang="en-GB" sz="2100" dirty="0" smtClean="0"/>
              <a:t> 4</a:t>
            </a:r>
            <a:r>
              <a:rPr lang="zh-CN" altLang="en-US" sz="2100" dirty="0" smtClean="0"/>
              <a:t>．养生的智慧不仅需要我们顺四时、调情志、节饮食，更是我们获得健康的重要部分。</a:t>
            </a:r>
            <a:endParaRPr lang="en-GB" altLang="zh-CN" sz="2100" dirty="0" smtClean="0"/>
          </a:p>
          <a:p>
            <a:r>
              <a:rPr lang="en-GB" altLang="zh-CN" sz="2100" dirty="0" smtClean="0"/>
              <a:t>5. </a:t>
            </a:r>
            <a:r>
              <a:rPr lang="zh-CN" altLang="en-US" sz="2100" dirty="0" smtClean="0"/>
              <a:t>“活动”不一定减肥，但是要想减肥，必须“活动”，必须“正确地活动”。</a:t>
            </a:r>
            <a:endParaRPr lang="en-GB" sz="2100" dirty="0" smtClean="0"/>
          </a:p>
          <a:p>
            <a:r>
              <a:rPr lang="en-GB" altLang="zh-CN" sz="2100" dirty="0" smtClean="0"/>
              <a:t>6. </a:t>
            </a:r>
            <a:r>
              <a:rPr lang="zh-CN" altLang="en-US" sz="2100" dirty="0" smtClean="0"/>
              <a:t>腾不出时间睡觉，迟早要腾出时间“生病”。</a:t>
            </a:r>
            <a:endParaRPr lang="en-GB" sz="2100" dirty="0" smtClean="0"/>
          </a:p>
          <a:p>
            <a:r>
              <a:rPr lang="en-GB" sz="2100" dirty="0" smtClean="0"/>
              <a:t>7. “</a:t>
            </a:r>
            <a:r>
              <a:rPr lang="en-GB" sz="2100" dirty="0" err="1" smtClean="0"/>
              <a:t>病”只是一个人的生活习惯、生活方式以及其他方方面面的坏毛病不断发展的产物</a:t>
            </a:r>
            <a:r>
              <a:rPr lang="en-GB" sz="2100" dirty="0" smtClean="0"/>
              <a:t>。</a:t>
            </a:r>
          </a:p>
          <a:p>
            <a:endParaRPr lang="en-GB" b="1" dirty="0" smtClean="0"/>
          </a:p>
          <a:p>
            <a:r>
              <a:rPr lang="en-GB" b="1" dirty="0" smtClean="0"/>
              <a:t>The Fall of Abbot Yi Li </a:t>
            </a:r>
          </a:p>
          <a:p>
            <a:r>
              <a:rPr lang="zh-CN" altLang="en-US" b="1" dirty="0" smtClean="0"/>
              <a:t>李一道长的神仙养生</a:t>
            </a:r>
            <a:endParaRPr lang="en-GB" b="1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E-magazine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248584"/>
          </a:xfrm>
        </p:spPr>
        <p:txBody>
          <a:bodyPr>
            <a:normAutofit lnSpcReduction="10000"/>
          </a:bodyPr>
          <a:lstStyle/>
          <a:p>
            <a:pPr lvl="0"/>
            <a:r>
              <a:rPr lang="en-GB" b="1" u="sng" dirty="0" smtClean="0">
                <a:hlinkClick r:id="rId2"/>
              </a:rPr>
              <a:t>http://yang-sheng.com/</a:t>
            </a:r>
            <a:endParaRPr lang="en-GB" dirty="0" smtClean="0"/>
          </a:p>
          <a:p>
            <a:r>
              <a:rPr lang="en-US" b="1" i="1" dirty="0" smtClean="0"/>
              <a:t>Yang-</a:t>
            </a:r>
            <a:r>
              <a:rPr lang="en-US" b="1" i="1" dirty="0" err="1" smtClean="0"/>
              <a:t>Sheng</a:t>
            </a:r>
            <a:r>
              <a:rPr lang="en-US" b="1" i="1" dirty="0" smtClean="0"/>
              <a:t> (Nurturing Life) </a:t>
            </a:r>
            <a:r>
              <a:rPr lang="en-US" dirty="0" smtClean="0"/>
              <a:t>is an E-magazine and a network for all Qigong, Tai Chi, Yoga, Reiki, mindfulness and meditation practitioners, health seekers, and spiritual cultivators.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It </a:t>
            </a:r>
            <a:r>
              <a:rPr lang="en-US" dirty="0" smtClean="0"/>
              <a:t>promotes philosophy and methods of self-healing, positive mind and health preservation, and shares knowledge and experiences with those who are interested in the subjects and their applications in everyday life.</a:t>
            </a:r>
            <a:r>
              <a:rPr lang="en-US" b="1" i="1" dirty="0" smtClean="0"/>
              <a:t> 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46760"/>
          </a:xfrm>
        </p:spPr>
        <p:txBody>
          <a:bodyPr>
            <a:normAutofit/>
          </a:bodyPr>
          <a:lstStyle/>
          <a:p>
            <a:r>
              <a:rPr lang="en-GB" sz="3200" dirty="0" err="1" smtClean="0"/>
              <a:t>Yangsheng</a:t>
            </a:r>
            <a:r>
              <a:rPr lang="en-GB" sz="3200" dirty="0" smtClean="0"/>
              <a:t> Practice in the West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543800" cy="4846320"/>
          </a:xfrm>
        </p:spPr>
        <p:txBody>
          <a:bodyPr>
            <a:normAutofit fontScale="85000" lnSpcReduction="20000"/>
          </a:bodyPr>
          <a:lstStyle/>
          <a:p>
            <a:r>
              <a:rPr lang="en-GB" u="sng" dirty="0" smtClean="0">
                <a:hlinkClick r:id="rId2"/>
              </a:rPr>
              <a:t>http://www.dyysg.co.uk/yangsheng.php</a:t>
            </a:r>
            <a:endParaRPr lang="en-GB" u="sng" dirty="0" smtClean="0"/>
          </a:p>
          <a:p>
            <a:pPr>
              <a:buNone/>
            </a:pPr>
            <a:r>
              <a:rPr lang="en-GB" b="1" dirty="0" smtClean="0"/>
              <a:t>The English </a:t>
            </a:r>
            <a:r>
              <a:rPr lang="en-GB" b="1" dirty="0" err="1" smtClean="0"/>
              <a:t>Daoyin</a:t>
            </a:r>
            <a:r>
              <a:rPr lang="en-GB" b="1" dirty="0" smtClean="0"/>
              <a:t> </a:t>
            </a:r>
            <a:r>
              <a:rPr lang="en-GB" b="1" dirty="0" err="1" smtClean="0"/>
              <a:t>Yangsheng</a:t>
            </a:r>
            <a:r>
              <a:rPr lang="en-GB" b="1" dirty="0" smtClean="0"/>
              <a:t> </a:t>
            </a:r>
          </a:p>
          <a:p>
            <a:pPr>
              <a:buNone/>
            </a:pPr>
            <a:r>
              <a:rPr lang="en-GB" b="1" dirty="0" smtClean="0"/>
              <a:t>Gong Association</a:t>
            </a:r>
          </a:p>
          <a:p>
            <a:pPr>
              <a:buNone/>
            </a:pPr>
            <a:endParaRPr lang="en-GB" dirty="0" smtClean="0"/>
          </a:p>
          <a:p>
            <a:r>
              <a:rPr lang="en-GB" u="sng" dirty="0" smtClean="0">
                <a:hlinkClick r:id="rId3"/>
              </a:rPr>
              <a:t>http://daoyinyangshenggong.fr/a_daoyin.htm</a:t>
            </a:r>
            <a:endParaRPr lang="en-GB" u="sng" dirty="0" smtClean="0"/>
          </a:p>
          <a:p>
            <a:r>
              <a:rPr lang="en-GB" dirty="0" smtClean="0"/>
              <a:t>International Institute of</a:t>
            </a:r>
            <a:br>
              <a:rPr lang="en-GB" dirty="0" smtClean="0"/>
            </a:br>
            <a:r>
              <a:rPr lang="en-GB" dirty="0" smtClean="0"/>
              <a:t> </a:t>
            </a:r>
            <a:r>
              <a:rPr lang="en-GB" b="1" i="1" dirty="0" smtClean="0"/>
              <a:t>Dao Yin Yang </a:t>
            </a:r>
            <a:r>
              <a:rPr lang="en-GB" b="1" i="1" dirty="0" err="1" smtClean="0"/>
              <a:t>Sheng</a:t>
            </a:r>
            <a:r>
              <a:rPr lang="en-GB" b="1" i="1" dirty="0" smtClean="0"/>
              <a:t> Gong</a:t>
            </a:r>
            <a:br>
              <a:rPr lang="en-GB" b="1" i="1" dirty="0" smtClean="0"/>
            </a:br>
            <a:r>
              <a:rPr lang="en-GB" dirty="0" smtClean="0"/>
              <a:t> School of Professor Zhang </a:t>
            </a:r>
            <a:r>
              <a:rPr lang="en-GB" dirty="0" err="1" smtClean="0"/>
              <a:t>Guang</a:t>
            </a:r>
            <a:r>
              <a:rPr lang="en-GB" dirty="0" smtClean="0"/>
              <a:t> De</a:t>
            </a:r>
          </a:p>
          <a:p>
            <a:r>
              <a:rPr lang="en-GB" b="1" dirty="0" smtClean="0"/>
              <a:t>Address:</a:t>
            </a:r>
            <a:br>
              <a:rPr lang="en-GB" b="1" dirty="0" smtClean="0"/>
            </a:br>
            <a:r>
              <a:rPr lang="en-GB" b="1" dirty="0" smtClean="0"/>
              <a:t>2 rue </a:t>
            </a:r>
            <a:r>
              <a:rPr lang="en-GB" b="1" dirty="0" err="1" smtClean="0"/>
              <a:t>Darrichon</a:t>
            </a:r>
            <a:r>
              <a:rPr lang="en-GB" b="1" dirty="0" smtClean="0"/>
              <a:t> ; 64200 Biarritz; FRANCE</a:t>
            </a:r>
            <a:br>
              <a:rPr lang="en-GB" b="1" dirty="0" smtClean="0"/>
            </a:br>
            <a:r>
              <a:rPr lang="en-GB" b="1" dirty="0" smtClean="0"/>
              <a:t>Tel: (0033) 5 59 22 35 47 Email:</a:t>
            </a:r>
            <a:br>
              <a:rPr lang="en-GB" b="1" dirty="0" smtClean="0"/>
            </a:br>
            <a:r>
              <a:rPr lang="en-GB" b="1" dirty="0" smtClean="0"/>
              <a:t> </a:t>
            </a:r>
            <a:r>
              <a:rPr lang="en-GB" b="1" u="sng" dirty="0" smtClean="0">
                <a:hlinkClick r:id="rId4"/>
              </a:rPr>
              <a:t>iidyysg@yahoo.fr</a:t>
            </a:r>
            <a:endParaRPr lang="en-GB" b="1" u="sng" dirty="0" smtClean="0"/>
          </a:p>
          <a:p>
            <a:endParaRPr lang="en-GB" b="1" u="sng" dirty="0" smtClean="0"/>
          </a:p>
          <a:p>
            <a:r>
              <a:rPr lang="en-GB" i="1" dirty="0" smtClean="0">
                <a:hlinkClick r:id="rId5"/>
              </a:rPr>
              <a:t>www.quanshu.co.uk/daoyin/</a:t>
            </a:r>
            <a:endParaRPr lang="en-GB" i="1" dirty="0" smtClean="0"/>
          </a:p>
          <a:p>
            <a:r>
              <a:rPr lang="en-GB" dirty="0" smtClean="0"/>
              <a:t>Wales </a:t>
            </a:r>
            <a:r>
              <a:rPr lang="en-GB" dirty="0" err="1" smtClean="0"/>
              <a:t>Daoyin</a:t>
            </a:r>
            <a:r>
              <a:rPr lang="en-GB" dirty="0" smtClean="0"/>
              <a:t> </a:t>
            </a:r>
            <a:r>
              <a:rPr lang="en-GB" i="1" dirty="0" err="1" smtClean="0"/>
              <a:t>Yangsheng</a:t>
            </a:r>
            <a:r>
              <a:rPr lang="en-GB" dirty="0" smtClean="0"/>
              <a:t> Gong </a:t>
            </a:r>
            <a:r>
              <a:rPr lang="en-GB" i="1" dirty="0" smtClean="0"/>
              <a:t>Association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http://www.dyysg.co.uk/image/logo.gi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81800" y="1676400"/>
            <a:ext cx="1215390" cy="1203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://daoyinyangshenggong.fr/images/logo.gi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77000" y="3962400"/>
            <a:ext cx="1053465" cy="1042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Daoist</a:t>
            </a:r>
            <a:r>
              <a:rPr lang="en-GB" dirty="0" smtClean="0"/>
              <a:t> </a:t>
            </a:r>
            <a:r>
              <a:rPr lang="en-GB" dirty="0" err="1" smtClean="0"/>
              <a:t>yangsheng</a:t>
            </a:r>
            <a:r>
              <a:rPr lang="en-GB" dirty="0" smtClean="0"/>
              <a:t> programme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u="sng" dirty="0" smtClean="0">
                <a:hlinkClick r:id="rId2"/>
              </a:rPr>
              <a:t>http://www.quanshu.co.uk/daoyin/</a:t>
            </a:r>
            <a:endParaRPr lang="en-GB" u="sng" dirty="0" smtClean="0"/>
          </a:p>
          <a:p>
            <a:pPr lvl="0"/>
            <a:r>
              <a:rPr lang="en-GB" dirty="0" err="1" smtClean="0"/>
              <a:t>Daoyin</a:t>
            </a:r>
            <a:r>
              <a:rPr lang="en-GB" dirty="0" smtClean="0"/>
              <a:t> </a:t>
            </a:r>
            <a:r>
              <a:rPr lang="en-GB" dirty="0" err="1" smtClean="0"/>
              <a:t>Yangsheng</a:t>
            </a:r>
            <a:r>
              <a:rPr lang="en-GB" dirty="0" smtClean="0"/>
              <a:t> is a premier health care system devised at the </a:t>
            </a:r>
            <a:r>
              <a:rPr lang="en-GB" b="1" dirty="0" err="1" smtClean="0"/>
              <a:t>Beijjing</a:t>
            </a:r>
            <a:r>
              <a:rPr lang="en-GB" b="1" dirty="0" smtClean="0"/>
              <a:t> University of Physical Education</a:t>
            </a:r>
            <a:r>
              <a:rPr lang="en-GB" dirty="0" smtClean="0"/>
              <a:t> by </a:t>
            </a:r>
            <a:r>
              <a:rPr lang="en-GB" b="1" dirty="0" smtClean="0"/>
              <a:t>Professor Zhang </a:t>
            </a:r>
            <a:r>
              <a:rPr lang="en-GB" b="1" dirty="0" err="1" smtClean="0"/>
              <a:t>Guangde</a:t>
            </a:r>
            <a:r>
              <a:rPr lang="en-GB" dirty="0" smtClean="0"/>
              <a:t> over the last 30 years. </a:t>
            </a:r>
          </a:p>
          <a:p>
            <a:pPr lvl="0"/>
            <a:endParaRPr lang="en-GB" dirty="0" smtClean="0"/>
          </a:p>
          <a:p>
            <a:r>
              <a:rPr lang="en-GB" u="sng" dirty="0" smtClean="0">
                <a:hlinkClick r:id="rId3"/>
              </a:rPr>
              <a:t>http://taoiststudiesinstitute.org/</a:t>
            </a:r>
            <a:endParaRPr lang="en-GB" dirty="0" smtClean="0"/>
          </a:p>
          <a:p>
            <a:r>
              <a:rPr lang="en-GB" dirty="0" smtClean="0"/>
              <a:t>Taoist Studies Institute now has a full program in Yang </a:t>
            </a:r>
            <a:r>
              <a:rPr lang="en-GB" dirty="0" err="1" smtClean="0"/>
              <a:t>Sheng</a:t>
            </a:r>
            <a:endParaRPr lang="en-GB" dirty="0" smtClean="0"/>
          </a:p>
          <a:p>
            <a:pPr lvl="0"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Website of </a:t>
            </a:r>
            <a:r>
              <a:rPr lang="en-GB" dirty="0" err="1" smtClean="0"/>
              <a:t>yangsheng</a:t>
            </a:r>
            <a:r>
              <a:rPr lang="en-GB" dirty="0" smtClean="0"/>
              <a:t> related organizations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71628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i="1" dirty="0" smtClean="0">
                <a:hlinkClick r:id="rId2"/>
              </a:rPr>
              <a:t>www.shaolin-</a:t>
            </a:r>
            <a:r>
              <a:rPr lang="en-GB" b="1" i="1" dirty="0" smtClean="0">
                <a:hlinkClick r:id="rId2"/>
              </a:rPr>
              <a:t>yangsheng</a:t>
            </a:r>
            <a:r>
              <a:rPr lang="en-GB" i="1" dirty="0" smtClean="0">
                <a:hlinkClick r:id="rId2"/>
              </a:rPr>
              <a:t>.org/</a:t>
            </a:r>
            <a:endParaRPr lang="en-GB" i="1" dirty="0" smtClean="0"/>
          </a:p>
          <a:p>
            <a:pPr>
              <a:buNone/>
            </a:pPr>
            <a:r>
              <a:rPr lang="en-GB" dirty="0" err="1" smtClean="0"/>
              <a:t>Shaolin</a:t>
            </a:r>
            <a:r>
              <a:rPr lang="en-GB" dirty="0" smtClean="0"/>
              <a:t> </a:t>
            </a:r>
            <a:r>
              <a:rPr lang="en-GB" i="1" dirty="0" err="1" smtClean="0"/>
              <a:t>Yangsheng</a:t>
            </a:r>
            <a:r>
              <a:rPr lang="en-GB" dirty="0" smtClean="0"/>
              <a:t> Kung </a:t>
            </a:r>
            <a:r>
              <a:rPr lang="en-GB" dirty="0" err="1" smtClean="0"/>
              <a:t>Fa</a:t>
            </a:r>
            <a:r>
              <a:rPr lang="en-GB" dirty="0" smtClean="0"/>
              <a:t> Association </a:t>
            </a:r>
          </a:p>
          <a:p>
            <a:r>
              <a:rPr lang="en-GB" dirty="0" smtClean="0"/>
              <a:t> </a:t>
            </a:r>
            <a:r>
              <a:rPr lang="en-GB" i="1" dirty="0" smtClean="0">
                <a:hlinkClick r:id="rId3"/>
              </a:rPr>
              <a:t>www.</a:t>
            </a:r>
            <a:r>
              <a:rPr lang="en-GB" b="1" i="1" dirty="0" smtClean="0">
                <a:hlinkClick r:id="rId3"/>
              </a:rPr>
              <a:t>taichi</a:t>
            </a:r>
            <a:r>
              <a:rPr lang="en-GB" i="1" dirty="0" smtClean="0">
                <a:hlinkClick r:id="rId3"/>
              </a:rPr>
              <a:t>union.com</a:t>
            </a:r>
            <a:r>
              <a:rPr lang="en-GB" i="1" dirty="0" smtClean="0">
                <a:hlinkClick r:id="rId3"/>
              </a:rPr>
              <a:t>/</a:t>
            </a:r>
            <a:endParaRPr lang="en-GB" i="1" dirty="0" smtClean="0"/>
          </a:p>
          <a:p>
            <a:pPr>
              <a:buNone/>
            </a:pPr>
            <a:r>
              <a:rPr lang="en-GB" dirty="0" smtClean="0"/>
              <a:t>The Tai Chi Union Fro Great Britain</a:t>
            </a:r>
            <a:endParaRPr lang="en-GB" dirty="0" smtClean="0"/>
          </a:p>
          <a:p>
            <a:r>
              <a:rPr lang="en-GB" i="1" dirty="0" smtClean="0">
                <a:hlinkClick r:id="rId4"/>
              </a:rPr>
              <a:t>www.ntcca.co.</a:t>
            </a:r>
            <a:r>
              <a:rPr lang="en-GB" b="1" i="1" dirty="0" smtClean="0">
                <a:hlinkClick r:id="rId4"/>
              </a:rPr>
              <a:t>uk</a:t>
            </a:r>
            <a:r>
              <a:rPr lang="en-GB" i="1" dirty="0" smtClean="0">
                <a:hlinkClick r:id="rId4"/>
              </a:rPr>
              <a:t>/</a:t>
            </a:r>
            <a:endParaRPr lang="en-GB" i="1" dirty="0" smtClean="0"/>
          </a:p>
          <a:p>
            <a:pPr>
              <a:buNone/>
            </a:pPr>
            <a:r>
              <a:rPr lang="it-IT" b="1" dirty="0" smtClean="0"/>
              <a:t>National Tai Chi Chuan Association (NTCCA) (UK)</a:t>
            </a:r>
          </a:p>
          <a:p>
            <a:r>
              <a:rPr lang="en-GB" i="1" dirty="0" smtClean="0">
                <a:hlinkClick r:id="rId5"/>
              </a:rPr>
              <a:t>www.taoist.org.</a:t>
            </a:r>
            <a:r>
              <a:rPr lang="en-GB" b="1" i="1" dirty="0" smtClean="0">
                <a:hlinkClick r:id="rId5"/>
              </a:rPr>
              <a:t>uk</a:t>
            </a:r>
            <a:r>
              <a:rPr lang="en-GB" i="1" dirty="0" smtClean="0">
                <a:hlinkClick r:id="rId5"/>
              </a:rPr>
              <a:t>/</a:t>
            </a:r>
            <a:endParaRPr lang="en-GB" i="1" dirty="0" smtClean="0"/>
          </a:p>
          <a:p>
            <a:pPr>
              <a:buNone/>
            </a:pPr>
            <a:r>
              <a:rPr lang="en-GB" dirty="0" smtClean="0"/>
              <a:t>Taoist Tai Chi Society of Great Britain </a:t>
            </a:r>
            <a:endParaRPr lang="en-GB" dirty="0" smtClean="0"/>
          </a:p>
          <a:p>
            <a:r>
              <a:rPr lang="en-GB" i="1" dirty="0" smtClean="0">
                <a:hlinkClick r:id="rId6"/>
              </a:rPr>
              <a:t>www.shenlong</a:t>
            </a:r>
            <a:r>
              <a:rPr lang="en-GB" b="1" i="1" dirty="0" smtClean="0">
                <a:hlinkClick r:id="rId6"/>
              </a:rPr>
              <a:t>taichi</a:t>
            </a:r>
            <a:r>
              <a:rPr lang="en-GB" i="1" dirty="0" smtClean="0">
                <a:hlinkClick r:id="rId6"/>
              </a:rPr>
              <a:t>.co.</a:t>
            </a:r>
            <a:r>
              <a:rPr lang="en-GB" b="1" i="1" dirty="0" smtClean="0">
                <a:hlinkClick r:id="rId6"/>
              </a:rPr>
              <a:t>uk</a:t>
            </a:r>
            <a:r>
              <a:rPr lang="en-GB" i="1" dirty="0" smtClean="0">
                <a:hlinkClick r:id="rId6"/>
              </a:rPr>
              <a:t>/</a:t>
            </a:r>
            <a:endParaRPr lang="en-GB" i="1" dirty="0" smtClean="0"/>
          </a:p>
          <a:p>
            <a:pPr>
              <a:buNone/>
            </a:pPr>
            <a:r>
              <a:rPr lang="en-GB" dirty="0" err="1" smtClean="0"/>
              <a:t>Shen</a:t>
            </a:r>
            <a:r>
              <a:rPr lang="en-GB" dirty="0" smtClean="0"/>
              <a:t> Long Tai Chi Association UK</a:t>
            </a:r>
            <a:endParaRPr lang="en-GB" dirty="0" smtClean="0"/>
          </a:p>
          <a:p>
            <a:r>
              <a:rPr lang="en-GB" i="1" dirty="0" smtClean="0">
                <a:hlinkClick r:id="rId7"/>
              </a:rPr>
              <a:t>www.sunstyle-</a:t>
            </a:r>
            <a:r>
              <a:rPr lang="en-GB" b="1" i="1" dirty="0" smtClean="0">
                <a:hlinkClick r:id="rId7"/>
              </a:rPr>
              <a:t>taichi</a:t>
            </a:r>
            <a:r>
              <a:rPr lang="en-GB" i="1" dirty="0" smtClean="0">
                <a:hlinkClick r:id="rId7"/>
              </a:rPr>
              <a:t>.co.</a:t>
            </a:r>
            <a:r>
              <a:rPr lang="en-GB" b="1" i="1" dirty="0" smtClean="0">
                <a:hlinkClick r:id="rId7"/>
              </a:rPr>
              <a:t>uk</a:t>
            </a:r>
            <a:r>
              <a:rPr lang="en-GB" i="1" dirty="0" smtClean="0">
                <a:hlinkClick r:id="rId7"/>
              </a:rPr>
              <a:t>/about.htm</a:t>
            </a:r>
            <a:endParaRPr lang="en-GB" i="1" dirty="0" smtClean="0"/>
          </a:p>
          <a:p>
            <a:pPr>
              <a:buNone/>
            </a:pPr>
            <a:r>
              <a:rPr lang="en-GB" dirty="0" smtClean="0"/>
              <a:t>Sun Style Tai Chi Association UK</a:t>
            </a:r>
            <a:endParaRPr lang="en-GB" dirty="0" smtClean="0"/>
          </a:p>
          <a:p>
            <a:r>
              <a:rPr lang="en-GB" i="1" dirty="0" smtClean="0">
                <a:hlinkClick r:id="rId8"/>
              </a:rPr>
              <a:t>www.internethealthlibrary.com</a:t>
            </a:r>
            <a:r>
              <a:rPr lang="en-GB" i="1" dirty="0" smtClean="0">
                <a:hlinkClick r:id="rId8"/>
              </a:rPr>
              <a:t>/...</a:t>
            </a:r>
            <a:r>
              <a:rPr lang="en-GB" b="1" i="1" dirty="0" smtClean="0">
                <a:hlinkClick r:id="rId8"/>
              </a:rPr>
              <a:t>Association</a:t>
            </a:r>
            <a:r>
              <a:rPr lang="en-GB" i="1" dirty="0" smtClean="0">
                <a:hlinkClick r:id="rId8"/>
              </a:rPr>
              <a:t>s/</a:t>
            </a:r>
            <a:r>
              <a:rPr lang="en-GB" b="1" i="1" dirty="0" smtClean="0">
                <a:hlinkClick r:id="rId8"/>
              </a:rPr>
              <a:t>TaiChi</a:t>
            </a:r>
            <a:r>
              <a:rPr lang="en-GB" i="1" dirty="0" smtClean="0">
                <a:hlinkClick r:id="rId8"/>
              </a:rPr>
              <a:t>%20Assoc.htm</a:t>
            </a:r>
            <a:r>
              <a:rPr lang="en-GB" i="1" dirty="0" smtClean="0"/>
              <a:t>: </a:t>
            </a:r>
            <a:endParaRPr lang="en-GB" i="1" dirty="0" smtClean="0"/>
          </a:p>
          <a:p>
            <a:pPr>
              <a:buNone/>
            </a:pPr>
            <a:r>
              <a:rPr lang="en-GB" dirty="0" smtClean="0"/>
              <a:t>Tai Chi Professional Association </a:t>
            </a:r>
            <a:endParaRPr lang="en-GB" dirty="0" smtClean="0"/>
          </a:p>
          <a:p>
            <a:pPr>
              <a:buNone/>
            </a:pPr>
            <a:endParaRPr lang="en-GB" i="1" dirty="0" smtClean="0"/>
          </a:p>
          <a:p>
            <a:pPr>
              <a:buNone/>
            </a:pPr>
            <a:endParaRPr lang="en-GB" i="1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Acupuncture </a:t>
            </a:r>
            <a:r>
              <a:rPr lang="en-GB" dirty="0" smtClean="0"/>
              <a:t>in the 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>
                <a:hlinkClick r:id="rId2"/>
              </a:rPr>
              <a:t>www.</a:t>
            </a:r>
            <a:r>
              <a:rPr lang="en-GB" b="1" i="1" dirty="0" smtClean="0">
                <a:hlinkClick r:id="rId2"/>
              </a:rPr>
              <a:t>acupuncture</a:t>
            </a:r>
            <a:r>
              <a:rPr lang="en-GB" i="1" dirty="0" smtClean="0">
                <a:hlinkClick r:id="rId2"/>
              </a:rPr>
              <a:t>.org.</a:t>
            </a:r>
            <a:r>
              <a:rPr lang="en-GB" b="1" i="1" dirty="0" smtClean="0">
                <a:hlinkClick r:id="rId2"/>
              </a:rPr>
              <a:t>uk</a:t>
            </a:r>
            <a:r>
              <a:rPr lang="en-GB" i="1" dirty="0" smtClean="0">
                <a:hlinkClick r:id="rId2"/>
              </a:rPr>
              <a:t>/</a:t>
            </a:r>
            <a:endParaRPr lang="en-GB" i="1" dirty="0" smtClean="0"/>
          </a:p>
          <a:p>
            <a:pPr>
              <a:buNone/>
            </a:pPr>
            <a:r>
              <a:rPr lang="en-GB" dirty="0" smtClean="0"/>
              <a:t>The British </a:t>
            </a:r>
            <a:r>
              <a:rPr lang="en-GB" i="1" dirty="0" smtClean="0"/>
              <a:t>Acupuncture</a:t>
            </a:r>
            <a:r>
              <a:rPr lang="en-GB" dirty="0" smtClean="0"/>
              <a:t> Council is the </a:t>
            </a:r>
            <a:r>
              <a:rPr lang="en-GB" i="1" dirty="0" smtClean="0"/>
              <a:t>UK's</a:t>
            </a:r>
            <a:r>
              <a:rPr lang="en-GB" dirty="0" smtClean="0"/>
              <a:t> main regulatory body for the practice of traditional </a:t>
            </a:r>
            <a:r>
              <a:rPr lang="en-GB" i="1" dirty="0" smtClean="0"/>
              <a:t>acupuncture</a:t>
            </a:r>
            <a:r>
              <a:rPr lang="en-GB" dirty="0" smtClean="0"/>
              <a:t> by over 3000 acupuncturists.</a:t>
            </a:r>
          </a:p>
          <a:p>
            <a:r>
              <a:rPr lang="en-GB" i="1" dirty="0" smtClean="0">
                <a:hlinkClick r:id="rId3"/>
              </a:rPr>
              <a:t>www.aacp.</a:t>
            </a:r>
            <a:r>
              <a:rPr lang="en-GB" b="1" i="1" dirty="0" smtClean="0">
                <a:hlinkClick r:id="rId3"/>
              </a:rPr>
              <a:t>uk</a:t>
            </a:r>
            <a:r>
              <a:rPr lang="en-GB" i="1" dirty="0" smtClean="0">
                <a:hlinkClick r:id="rId3"/>
              </a:rPr>
              <a:t>.com/</a:t>
            </a:r>
            <a:endParaRPr lang="en-GB" i="1" dirty="0" smtClean="0"/>
          </a:p>
          <a:p>
            <a:pPr>
              <a:buNone/>
            </a:pPr>
            <a:r>
              <a:rPr lang="en-GB" dirty="0" smtClean="0"/>
              <a:t>The </a:t>
            </a:r>
            <a:r>
              <a:rPr lang="en-GB" i="1" dirty="0" smtClean="0"/>
              <a:t>Acupuncture Association</a:t>
            </a:r>
            <a:r>
              <a:rPr lang="en-GB" dirty="0" smtClean="0"/>
              <a:t> of Chartered Physiotherapists [AACP] is a clinical interest group [CIG] of the CSP</a:t>
            </a:r>
          </a:p>
          <a:p>
            <a:r>
              <a:rPr lang="en-GB" i="1" dirty="0" smtClean="0">
                <a:hlinkClick r:id="rId4"/>
              </a:rPr>
              <a:t>www.medical-</a:t>
            </a:r>
            <a:r>
              <a:rPr lang="en-GB" b="1" i="1" dirty="0" smtClean="0">
                <a:hlinkClick r:id="rId4"/>
              </a:rPr>
              <a:t>acupuncture</a:t>
            </a:r>
            <a:r>
              <a:rPr lang="en-GB" i="1" dirty="0" smtClean="0">
                <a:hlinkClick r:id="rId4"/>
              </a:rPr>
              <a:t>.co.</a:t>
            </a:r>
            <a:r>
              <a:rPr lang="en-GB" b="1" i="1" dirty="0" smtClean="0">
                <a:hlinkClick r:id="rId4"/>
              </a:rPr>
              <a:t>uk</a:t>
            </a:r>
            <a:r>
              <a:rPr lang="en-GB" i="1" dirty="0" smtClean="0">
                <a:hlinkClick r:id="rId4"/>
              </a:rPr>
              <a:t>/</a:t>
            </a:r>
            <a:endParaRPr lang="en-GB" i="1" dirty="0" smtClean="0"/>
          </a:p>
          <a:p>
            <a:pPr>
              <a:buNone/>
            </a:pPr>
            <a:r>
              <a:rPr lang="en-GB" b="1" dirty="0" smtClean="0"/>
              <a:t>The British Medical Acupuncture Society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</a:t>
            </a:r>
            <a:r>
              <a:rPr lang="en-GB" dirty="0" err="1" smtClean="0"/>
              <a:t>Yangsheng</a:t>
            </a:r>
            <a:r>
              <a:rPr lang="en-GB" dirty="0" smtClean="0"/>
              <a:t> is hot in China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Quality of Life is getting Higher?</a:t>
            </a:r>
          </a:p>
          <a:p>
            <a:r>
              <a:rPr lang="en-GB" dirty="0" smtClean="0"/>
              <a:t>2. Hospital Cost is too expensive?</a:t>
            </a:r>
          </a:p>
          <a:p>
            <a:r>
              <a:rPr lang="en-GB" dirty="0" smtClean="0"/>
              <a:t>3. Hospital Service is too poor?</a:t>
            </a:r>
          </a:p>
          <a:p>
            <a:r>
              <a:rPr lang="en-GB" dirty="0" smtClean="0"/>
              <a:t>4. People desire better and healthier life?</a:t>
            </a:r>
          </a:p>
          <a:p>
            <a:r>
              <a:rPr lang="en-GB" dirty="0" smtClean="0"/>
              <a:t>5. People want to control their health by their own </a:t>
            </a:r>
            <a:r>
              <a:rPr lang="en-GB" dirty="0" smtClean="0"/>
              <a:t>hands?</a:t>
            </a:r>
            <a:endParaRPr lang="en-GB" dirty="0" smtClean="0"/>
          </a:p>
          <a:p>
            <a:r>
              <a:rPr lang="en-GB" dirty="0" smtClean="0"/>
              <a:t>6. </a:t>
            </a:r>
            <a:r>
              <a:rPr lang="en-GB" dirty="0" err="1" smtClean="0"/>
              <a:t>Yangsheng</a:t>
            </a:r>
            <a:r>
              <a:rPr lang="en-GB" dirty="0" smtClean="0"/>
              <a:t> is simple and easier to practise? 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Any potential contribution of </a:t>
            </a:r>
            <a:r>
              <a:rPr lang="en-GB" dirty="0" err="1" smtClean="0"/>
              <a:t>Yangsheng</a:t>
            </a:r>
            <a:r>
              <a:rPr lang="en-GB" dirty="0" smtClean="0"/>
              <a:t> to the West?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Holistic Method?</a:t>
            </a:r>
          </a:p>
          <a:p>
            <a:r>
              <a:rPr lang="en-GB" dirty="0" smtClean="0"/>
              <a:t>Practices through normal daily life?</a:t>
            </a:r>
          </a:p>
          <a:p>
            <a:r>
              <a:rPr lang="en-GB" dirty="0" smtClean="0"/>
              <a:t>Simple in doing?</a:t>
            </a:r>
          </a:p>
          <a:p>
            <a:r>
              <a:rPr lang="en-GB" dirty="0" smtClean="0"/>
              <a:t>Cheap in cost?</a:t>
            </a:r>
          </a:p>
          <a:p>
            <a:r>
              <a:rPr lang="en-GB" dirty="0" smtClean="0"/>
              <a:t>Effective in function ?</a:t>
            </a:r>
          </a:p>
          <a:p>
            <a:r>
              <a:rPr lang="en-GB" dirty="0" smtClean="0"/>
              <a:t>Especially good at treating </a:t>
            </a:r>
            <a:r>
              <a:rPr lang="en-GB" smtClean="0"/>
              <a:t>chronic disease?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483</TotalTime>
  <Words>1373</Words>
  <Application>Microsoft Office PowerPoint</Application>
  <PresentationFormat>On-screen Show (4:3)</PresentationFormat>
  <Paragraphs>183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Opulent</vt:lpstr>
      <vt:lpstr>Yangsheng and Daoist Body Philosophy </vt:lpstr>
      <vt:lpstr>Lesson One:  Yangsheng Practice in Contemporary World</vt:lpstr>
      <vt:lpstr>Special Characteristics of Chinese Religion</vt:lpstr>
      <vt:lpstr>Definition of Yangsheng</vt:lpstr>
      <vt:lpstr>Chinese Understanding of Yangsheng</vt:lpstr>
      <vt:lpstr>Popular Yangsheng Exercises </vt:lpstr>
      <vt:lpstr>The Aim of Yangsheng</vt:lpstr>
      <vt:lpstr>The Main Focus of Yangsheng</vt:lpstr>
      <vt:lpstr>Difference between  Yangsheng &amp; modern Science</vt:lpstr>
      <vt:lpstr>Life Nurtured by Yangsheng Practice </vt:lpstr>
      <vt:lpstr>Yangsheng Practice in Contemporary China </vt:lpstr>
      <vt:lpstr>Examine your Chinese</vt:lpstr>
      <vt:lpstr>Slide 13</vt:lpstr>
      <vt:lpstr>Yangsheng Practice in Contemporary China (websites)</vt:lpstr>
      <vt:lpstr>Chinese Medicine Yangsheng </vt:lpstr>
      <vt:lpstr> </vt:lpstr>
      <vt:lpstr>Issues related to modern Chinese yangsheng exercises</vt:lpstr>
      <vt:lpstr>E-magazine</vt:lpstr>
      <vt:lpstr>Yangsheng Practice in the West</vt:lpstr>
      <vt:lpstr>Daoist yangsheng programme</vt:lpstr>
      <vt:lpstr>Website of yangsheng related organizations</vt:lpstr>
      <vt:lpstr>Acupuncture in the UK</vt:lpstr>
      <vt:lpstr>Why Yangsheng is hot in China</vt:lpstr>
      <vt:lpstr>Any potential contribution of Yangsheng to the West?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Yangsheng and Daoist Body  Philosophy </dc:title>
  <dc:creator/>
  <cp:lastModifiedBy>sh018</cp:lastModifiedBy>
  <cp:revision>55</cp:revision>
  <dcterms:created xsi:type="dcterms:W3CDTF">2006-08-16T00:00:00Z</dcterms:created>
  <dcterms:modified xsi:type="dcterms:W3CDTF">2011-10-07T10:00:09Z</dcterms:modified>
</cp:coreProperties>
</file>