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45"/>
  </p:notesMasterIdLst>
  <p:handoutMasterIdLst>
    <p:handoutMasterId r:id="rId46"/>
  </p:handoutMasterIdLst>
  <p:sldIdLst>
    <p:sldId id="314" r:id="rId2"/>
    <p:sldId id="1208" r:id="rId3"/>
    <p:sldId id="1209" r:id="rId4"/>
    <p:sldId id="1119" r:id="rId5"/>
    <p:sldId id="1203" r:id="rId6"/>
    <p:sldId id="994" r:id="rId7"/>
    <p:sldId id="1062" r:id="rId8"/>
    <p:sldId id="1003" r:id="rId9"/>
    <p:sldId id="1026" r:id="rId10"/>
    <p:sldId id="1095" r:id="rId11"/>
    <p:sldId id="998" r:id="rId12"/>
    <p:sldId id="1024" r:id="rId13"/>
    <p:sldId id="1118" r:id="rId14"/>
    <p:sldId id="1092" r:id="rId15"/>
    <p:sldId id="1023" r:id="rId16"/>
    <p:sldId id="996" r:id="rId17"/>
    <p:sldId id="1006" r:id="rId18"/>
    <p:sldId id="997" r:id="rId19"/>
    <p:sldId id="999" r:id="rId20"/>
    <p:sldId id="1106" r:id="rId21"/>
    <p:sldId id="1202" r:id="rId22"/>
    <p:sldId id="1005" r:id="rId23"/>
    <p:sldId id="1207" r:id="rId24"/>
    <p:sldId id="1080" r:id="rId25"/>
    <p:sldId id="1204" r:id="rId26"/>
    <p:sldId id="1213" r:id="rId27"/>
    <p:sldId id="1210" r:id="rId28"/>
    <p:sldId id="1211" r:id="rId29"/>
    <p:sldId id="1212" r:id="rId30"/>
    <p:sldId id="1053" r:id="rId31"/>
    <p:sldId id="1082" r:id="rId32"/>
    <p:sldId id="1029" r:id="rId33"/>
    <p:sldId id="1032" r:id="rId34"/>
    <p:sldId id="1035" r:id="rId35"/>
    <p:sldId id="1201" r:id="rId36"/>
    <p:sldId id="1069" r:id="rId37"/>
    <p:sldId id="1205" r:id="rId38"/>
    <p:sldId id="1206" r:id="rId39"/>
    <p:sldId id="1214" r:id="rId40"/>
    <p:sldId id="1217" r:id="rId41"/>
    <p:sldId id="1215" r:id="rId42"/>
    <p:sldId id="1216" r:id="rId43"/>
    <p:sldId id="948" r:id="rId44"/>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1208"/>
            <p14:sldId id="1209"/>
            <p14:sldId id="1119"/>
            <p14:sldId id="1203"/>
            <p14:sldId id="994"/>
            <p14:sldId id="1062"/>
            <p14:sldId id="1003"/>
            <p14:sldId id="1026"/>
            <p14:sldId id="1095"/>
            <p14:sldId id="998"/>
            <p14:sldId id="1024"/>
            <p14:sldId id="1118"/>
            <p14:sldId id="1092"/>
            <p14:sldId id="1023"/>
            <p14:sldId id="996"/>
            <p14:sldId id="1006"/>
            <p14:sldId id="997"/>
            <p14:sldId id="999"/>
            <p14:sldId id="1106"/>
            <p14:sldId id="1202"/>
            <p14:sldId id="1005"/>
            <p14:sldId id="1207"/>
            <p14:sldId id="1080"/>
            <p14:sldId id="1204"/>
            <p14:sldId id="1213"/>
            <p14:sldId id="1210"/>
            <p14:sldId id="1211"/>
            <p14:sldId id="1212"/>
            <p14:sldId id="1053"/>
            <p14:sldId id="1082"/>
            <p14:sldId id="1029"/>
            <p14:sldId id="1032"/>
            <p14:sldId id="1035"/>
            <p14:sldId id="1201"/>
            <p14:sldId id="1069"/>
            <p14:sldId id="1205"/>
            <p14:sldId id="1206"/>
            <p14:sldId id="1214"/>
            <p14:sldId id="1217"/>
            <p14:sldId id="1215"/>
            <p14:sldId id="1216"/>
            <p14:sldId id="948"/>
          </p14:sldIdLst>
        </p14:section>
        <p14:section name="Untitled Section"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3399FF"/>
    <a:srgbClr val="00487E"/>
    <a:srgbClr val="00589A"/>
    <a:srgbClr val="0067B4"/>
    <a:srgbClr val="0075CC"/>
    <a:srgbClr val="CCFF99"/>
    <a:srgbClr val="008080"/>
    <a:srgbClr val="0099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8" autoAdjust="0"/>
    <p:restoredTop sz="96433" autoAdjust="0"/>
  </p:normalViewPr>
  <p:slideViewPr>
    <p:cSldViewPr snapToGrid="0">
      <p:cViewPr varScale="1">
        <p:scale>
          <a:sx n="105" d="100"/>
          <a:sy n="105" d="100"/>
        </p:scale>
        <p:origin x="528" y="81"/>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2649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a:t>WEB</a:t>
            </a:r>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a:t>WEB</a:t>
            </a:r>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debbest.com/2013/08/11/can-harassers-be-healed-in-business-and-at-work/" TargetMode="External"/><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www.debbest.com/2013/08/11/can-harassers-be-healed-in-business-and-at-work/" TargetMode="External"/><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a:t>WEB</a:t>
            </a:r>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a:t>Azure Introduction</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a:t>Lecturer: Michael Dacey</a:t>
            </a:r>
          </a:p>
          <a:p>
            <a:pPr>
              <a:buFont typeface="Monotype Sorts" pitchFamily="2" charset="2"/>
              <a:buNone/>
            </a:pPr>
            <a:endParaRPr lang="en-US" altLang="en-US" sz="3200" dirty="0"/>
          </a:p>
          <a:p>
            <a:pPr>
              <a:buFont typeface="Monotype Sorts" pitchFamily="2" charset="2"/>
              <a:buNone/>
            </a:pPr>
            <a:r>
              <a:rPr lang="en-US" altLang="en-US" sz="3200" dirty="0"/>
              <a:t>E-mail: michael.dacey@uwtsd.ac.uk</a:t>
            </a:r>
          </a:p>
          <a:p>
            <a:pPr>
              <a:buFont typeface="Monotype Sorts" pitchFamily="2" charset="2"/>
              <a:buNone/>
            </a:pPr>
            <a:endParaRPr lang="en-US" altLang="en-US" sz="3200" dirty="0"/>
          </a:p>
        </p:txBody>
      </p:sp>
      <p:sp>
        <p:nvSpPr>
          <p:cNvPr id="2" name="TextBox 1">
            <a:extLst>
              <a:ext uri="{FF2B5EF4-FFF2-40B4-BE49-F238E27FC236}">
                <a16:creationId xmlns:a16="http://schemas.microsoft.com/office/drawing/2014/main" id="{798AAB8C-A8F9-4706-8063-4A03F950040D}"/>
              </a:ext>
            </a:extLst>
          </p:cNvPr>
          <p:cNvSpPr txBox="1"/>
          <p:nvPr/>
        </p:nvSpPr>
        <p:spPr>
          <a:xfrm>
            <a:off x="752887" y="5641075"/>
            <a:ext cx="7596951" cy="369332"/>
          </a:xfrm>
          <a:prstGeom prst="rect">
            <a:avLst/>
          </a:prstGeom>
          <a:noFill/>
        </p:spPr>
        <p:txBody>
          <a:bodyPr wrap="none" rtlCol="0">
            <a:spAutoFit/>
          </a:bodyPr>
          <a:lstStyle/>
          <a:p>
            <a:r>
              <a:rPr lang="en-GB" dirty="0"/>
              <a:t>https://docs.microsoft.com/en-us/learn/certifications/azure-fundamentals/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511DD-367F-4D76-B4A0-7B433085BD74}"/>
              </a:ext>
            </a:extLst>
          </p:cNvPr>
          <p:cNvSpPr>
            <a:spLocks noGrp="1"/>
          </p:cNvSpPr>
          <p:nvPr>
            <p:ph type="title"/>
          </p:nvPr>
        </p:nvSpPr>
        <p:spPr>
          <a:xfrm>
            <a:off x="257175" y="0"/>
            <a:ext cx="8686800" cy="735858"/>
          </a:xfrm>
        </p:spPr>
        <p:txBody>
          <a:bodyPr/>
          <a:lstStyle/>
          <a:p>
            <a:r>
              <a:rPr lang="en-GB" dirty="0"/>
              <a:t>Student Azure Account</a:t>
            </a:r>
          </a:p>
        </p:txBody>
      </p:sp>
      <p:sp>
        <p:nvSpPr>
          <p:cNvPr id="4" name="Footer Placeholder 3">
            <a:extLst>
              <a:ext uri="{FF2B5EF4-FFF2-40B4-BE49-F238E27FC236}">
                <a16:creationId xmlns:a16="http://schemas.microsoft.com/office/drawing/2014/main" id="{3CFA2993-C0A8-47C8-8F60-A2E61CB2213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F7FA7C69-82C3-46C3-9135-84AB8370D8F2}"/>
              </a:ext>
            </a:extLst>
          </p:cNvPr>
          <p:cNvSpPr txBox="1"/>
          <p:nvPr/>
        </p:nvSpPr>
        <p:spPr>
          <a:xfrm>
            <a:off x="5671226" y="5686295"/>
            <a:ext cx="3272748" cy="646331"/>
          </a:xfrm>
          <a:prstGeom prst="rect">
            <a:avLst/>
          </a:prstGeom>
          <a:noFill/>
        </p:spPr>
        <p:txBody>
          <a:bodyPr wrap="square" rtlCol="0">
            <a:spAutoFit/>
          </a:bodyPr>
          <a:lstStyle/>
          <a:p>
            <a:r>
              <a:rPr lang="en-GB" dirty="0"/>
              <a:t>https://azure.microsoft.com/en-us/free/students/starter/</a:t>
            </a:r>
          </a:p>
        </p:txBody>
      </p:sp>
      <p:pic>
        <p:nvPicPr>
          <p:cNvPr id="7" name="Picture 6">
            <a:extLst>
              <a:ext uri="{FF2B5EF4-FFF2-40B4-BE49-F238E27FC236}">
                <a16:creationId xmlns:a16="http://schemas.microsoft.com/office/drawing/2014/main" id="{23717414-A904-4302-94E7-66D77D0C66E6}"/>
              </a:ext>
            </a:extLst>
          </p:cNvPr>
          <p:cNvPicPr>
            <a:picLocks noChangeAspect="1"/>
          </p:cNvPicPr>
          <p:nvPr/>
        </p:nvPicPr>
        <p:blipFill>
          <a:blip r:embed="rId2"/>
          <a:stretch>
            <a:fillRect/>
          </a:stretch>
        </p:blipFill>
        <p:spPr>
          <a:xfrm>
            <a:off x="3128578" y="1219895"/>
            <a:ext cx="5863378" cy="4418210"/>
          </a:xfrm>
          <a:prstGeom prst="rect">
            <a:avLst/>
          </a:prstGeom>
        </p:spPr>
      </p:pic>
      <p:pic>
        <p:nvPicPr>
          <p:cNvPr id="8" name="Picture 7">
            <a:extLst>
              <a:ext uri="{FF2B5EF4-FFF2-40B4-BE49-F238E27FC236}">
                <a16:creationId xmlns:a16="http://schemas.microsoft.com/office/drawing/2014/main" id="{F1B2DBC2-7049-4979-9DD2-D8280A2EA158}"/>
              </a:ext>
            </a:extLst>
          </p:cNvPr>
          <p:cNvPicPr>
            <a:picLocks noChangeAspect="1"/>
          </p:cNvPicPr>
          <p:nvPr/>
        </p:nvPicPr>
        <p:blipFill>
          <a:blip r:embed="rId3"/>
          <a:stretch>
            <a:fillRect/>
          </a:stretch>
        </p:blipFill>
        <p:spPr>
          <a:xfrm>
            <a:off x="5945708" y="3507527"/>
            <a:ext cx="2963382" cy="2054538"/>
          </a:xfrm>
          <a:prstGeom prst="rect">
            <a:avLst/>
          </a:prstGeom>
          <a:ln>
            <a:solidFill>
              <a:srgbClr val="FF0000"/>
            </a:solidFill>
          </a:ln>
        </p:spPr>
      </p:pic>
      <p:pic>
        <p:nvPicPr>
          <p:cNvPr id="6" name="Picture 5">
            <a:extLst>
              <a:ext uri="{FF2B5EF4-FFF2-40B4-BE49-F238E27FC236}">
                <a16:creationId xmlns:a16="http://schemas.microsoft.com/office/drawing/2014/main" id="{D862DB6D-AFAC-E793-4D5F-C0113C1F90C5}"/>
              </a:ext>
            </a:extLst>
          </p:cNvPr>
          <p:cNvPicPr>
            <a:picLocks noChangeAspect="1"/>
          </p:cNvPicPr>
          <p:nvPr/>
        </p:nvPicPr>
        <p:blipFill>
          <a:blip r:embed="rId4"/>
          <a:stretch>
            <a:fillRect/>
          </a:stretch>
        </p:blipFill>
        <p:spPr>
          <a:xfrm>
            <a:off x="195727" y="2851719"/>
            <a:ext cx="3448766" cy="2907288"/>
          </a:xfrm>
          <a:prstGeom prst="rect">
            <a:avLst/>
          </a:prstGeom>
        </p:spPr>
      </p:pic>
      <p:sp>
        <p:nvSpPr>
          <p:cNvPr id="9" name="TextBox 8">
            <a:extLst>
              <a:ext uri="{FF2B5EF4-FFF2-40B4-BE49-F238E27FC236}">
                <a16:creationId xmlns:a16="http://schemas.microsoft.com/office/drawing/2014/main" id="{E70833B4-B457-3739-8B54-7936A6F650F1}"/>
              </a:ext>
            </a:extLst>
          </p:cNvPr>
          <p:cNvSpPr txBox="1"/>
          <p:nvPr/>
        </p:nvSpPr>
        <p:spPr>
          <a:xfrm>
            <a:off x="195727" y="5766100"/>
            <a:ext cx="3359733" cy="646331"/>
          </a:xfrm>
          <a:prstGeom prst="rect">
            <a:avLst/>
          </a:prstGeom>
          <a:noFill/>
        </p:spPr>
        <p:txBody>
          <a:bodyPr wrap="square" rtlCol="0">
            <a:spAutoFit/>
          </a:bodyPr>
          <a:lstStyle/>
          <a:p>
            <a:r>
              <a:rPr lang="en-GB" i="1" dirty="0"/>
              <a:t>https://azure.microsoft.com/en-gb/free/students/</a:t>
            </a:r>
          </a:p>
        </p:txBody>
      </p:sp>
      <p:sp>
        <p:nvSpPr>
          <p:cNvPr id="10" name="TextBox 9">
            <a:extLst>
              <a:ext uri="{FF2B5EF4-FFF2-40B4-BE49-F238E27FC236}">
                <a16:creationId xmlns:a16="http://schemas.microsoft.com/office/drawing/2014/main" id="{0AA18111-0FD9-140B-9EDB-A36AA089B50C}"/>
              </a:ext>
            </a:extLst>
          </p:cNvPr>
          <p:cNvSpPr txBox="1"/>
          <p:nvPr/>
        </p:nvSpPr>
        <p:spPr>
          <a:xfrm>
            <a:off x="152044" y="2482387"/>
            <a:ext cx="1723549" cy="369332"/>
          </a:xfrm>
          <a:prstGeom prst="rect">
            <a:avLst/>
          </a:prstGeom>
          <a:noFill/>
        </p:spPr>
        <p:txBody>
          <a:bodyPr wrap="none" rtlCol="0">
            <a:spAutoFit/>
          </a:bodyPr>
          <a:lstStyle/>
          <a:p>
            <a:r>
              <a:rPr lang="en-GB" dirty="0"/>
              <a:t>Students in UK</a:t>
            </a:r>
          </a:p>
        </p:txBody>
      </p:sp>
      <p:sp>
        <p:nvSpPr>
          <p:cNvPr id="11" name="TextBox 10">
            <a:extLst>
              <a:ext uri="{FF2B5EF4-FFF2-40B4-BE49-F238E27FC236}">
                <a16:creationId xmlns:a16="http://schemas.microsoft.com/office/drawing/2014/main" id="{048C25C3-E14D-F33A-A170-2DFBEE5458E8}"/>
              </a:ext>
            </a:extLst>
          </p:cNvPr>
          <p:cNvSpPr txBox="1"/>
          <p:nvPr/>
        </p:nvSpPr>
        <p:spPr>
          <a:xfrm>
            <a:off x="6530146" y="805044"/>
            <a:ext cx="2428870" cy="369332"/>
          </a:xfrm>
          <a:prstGeom prst="rect">
            <a:avLst/>
          </a:prstGeom>
          <a:noFill/>
        </p:spPr>
        <p:txBody>
          <a:bodyPr wrap="none" rtlCol="0">
            <a:spAutoFit/>
          </a:bodyPr>
          <a:lstStyle/>
          <a:p>
            <a:r>
              <a:rPr lang="en-GB" dirty="0"/>
              <a:t>International Students</a:t>
            </a:r>
          </a:p>
        </p:txBody>
      </p:sp>
    </p:spTree>
    <p:extLst>
      <p:ext uri="{BB962C8B-B14F-4D97-AF65-F5344CB8AC3E}">
        <p14:creationId xmlns:p14="http://schemas.microsoft.com/office/powerpoint/2010/main" val="3612666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6550B-7709-415F-A4FB-722245E94BAF}"/>
              </a:ext>
            </a:extLst>
          </p:cNvPr>
          <p:cNvSpPr>
            <a:spLocks noGrp="1"/>
          </p:cNvSpPr>
          <p:nvPr>
            <p:ph type="title"/>
          </p:nvPr>
        </p:nvSpPr>
        <p:spPr/>
        <p:txBody>
          <a:bodyPr/>
          <a:lstStyle/>
          <a:p>
            <a:r>
              <a:rPr lang="en-GB" dirty="0"/>
              <a:t>Setup Cloud Shell</a:t>
            </a:r>
          </a:p>
        </p:txBody>
      </p:sp>
      <p:sp>
        <p:nvSpPr>
          <p:cNvPr id="3" name="Content Placeholder 2">
            <a:extLst>
              <a:ext uri="{FF2B5EF4-FFF2-40B4-BE49-F238E27FC236}">
                <a16:creationId xmlns:a16="http://schemas.microsoft.com/office/drawing/2014/main" id="{83656AC3-689B-4E89-8597-DD6D5ADA616E}"/>
              </a:ext>
            </a:extLst>
          </p:cNvPr>
          <p:cNvSpPr>
            <a:spLocks noGrp="1"/>
          </p:cNvSpPr>
          <p:nvPr>
            <p:ph idx="1"/>
          </p:nvPr>
        </p:nvSpPr>
        <p:spPr>
          <a:xfrm>
            <a:off x="1047750" y="1008790"/>
            <a:ext cx="7029450" cy="4830035"/>
          </a:xfrm>
        </p:spPr>
        <p:txBody>
          <a:bodyPr/>
          <a:lstStyle/>
          <a:p>
            <a:r>
              <a:rPr lang="en-GB" dirty="0"/>
              <a:t>Click cloud shell button</a:t>
            </a:r>
          </a:p>
          <a:p>
            <a:r>
              <a:rPr lang="en-GB" dirty="0"/>
              <a:t>Select Bash</a:t>
            </a:r>
          </a:p>
          <a:p>
            <a:endParaRPr lang="en-GB" dirty="0"/>
          </a:p>
          <a:p>
            <a:endParaRPr lang="en-GB" dirty="0"/>
          </a:p>
          <a:p>
            <a:endParaRPr lang="en-GB" dirty="0"/>
          </a:p>
          <a:p>
            <a:endParaRPr lang="en-GB" dirty="0"/>
          </a:p>
          <a:p>
            <a:r>
              <a:rPr lang="en-GB" dirty="0"/>
              <a:t>Setup storage</a:t>
            </a:r>
          </a:p>
        </p:txBody>
      </p:sp>
      <p:sp>
        <p:nvSpPr>
          <p:cNvPr id="4" name="Footer Placeholder 3">
            <a:extLst>
              <a:ext uri="{FF2B5EF4-FFF2-40B4-BE49-F238E27FC236}">
                <a16:creationId xmlns:a16="http://schemas.microsoft.com/office/drawing/2014/main" id="{D873CA3D-5982-480A-93BE-F490F0A1B95F}"/>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a:extLst>
              <a:ext uri="{FF2B5EF4-FFF2-40B4-BE49-F238E27FC236}">
                <a16:creationId xmlns:a16="http://schemas.microsoft.com/office/drawing/2014/main" id="{2144D0B0-37DE-4420-BBCE-F4C8FE3871B2}"/>
              </a:ext>
            </a:extLst>
          </p:cNvPr>
          <p:cNvPicPr>
            <a:picLocks noChangeAspect="1"/>
          </p:cNvPicPr>
          <p:nvPr/>
        </p:nvPicPr>
        <p:blipFill>
          <a:blip r:embed="rId2"/>
          <a:stretch>
            <a:fillRect/>
          </a:stretch>
        </p:blipFill>
        <p:spPr>
          <a:xfrm>
            <a:off x="4572000" y="1483263"/>
            <a:ext cx="4254633" cy="1515821"/>
          </a:xfrm>
          <a:prstGeom prst="rect">
            <a:avLst/>
          </a:prstGeom>
        </p:spPr>
      </p:pic>
      <p:pic>
        <p:nvPicPr>
          <p:cNvPr id="8" name="Picture 7">
            <a:extLst>
              <a:ext uri="{FF2B5EF4-FFF2-40B4-BE49-F238E27FC236}">
                <a16:creationId xmlns:a16="http://schemas.microsoft.com/office/drawing/2014/main" id="{79CE8CA0-A64B-450C-8F51-8CBE241539C9}"/>
              </a:ext>
            </a:extLst>
          </p:cNvPr>
          <p:cNvPicPr>
            <a:picLocks noChangeAspect="1"/>
          </p:cNvPicPr>
          <p:nvPr/>
        </p:nvPicPr>
        <p:blipFill>
          <a:blip r:embed="rId3"/>
          <a:stretch>
            <a:fillRect/>
          </a:stretch>
        </p:blipFill>
        <p:spPr>
          <a:xfrm>
            <a:off x="4643376" y="844550"/>
            <a:ext cx="1438275" cy="676275"/>
          </a:xfrm>
          <a:prstGeom prst="rect">
            <a:avLst/>
          </a:prstGeom>
        </p:spPr>
      </p:pic>
      <p:sp>
        <p:nvSpPr>
          <p:cNvPr id="9" name="Rectangle 8">
            <a:extLst>
              <a:ext uri="{FF2B5EF4-FFF2-40B4-BE49-F238E27FC236}">
                <a16:creationId xmlns:a16="http://schemas.microsoft.com/office/drawing/2014/main" id="{9708060E-731D-45AD-968F-0EB67A40A07C}"/>
              </a:ext>
            </a:extLst>
          </p:cNvPr>
          <p:cNvSpPr/>
          <p:nvPr/>
        </p:nvSpPr>
        <p:spPr bwMode="auto">
          <a:xfrm>
            <a:off x="4760779" y="855662"/>
            <a:ext cx="466049" cy="560183"/>
          </a:xfrm>
          <a:prstGeom prst="rect">
            <a:avLst/>
          </a:prstGeom>
          <a:noFill/>
          <a:ln w="19050" cap="flat" cmpd="sng" algn="ctr">
            <a:solidFill>
              <a:srgbClr val="FF0000"/>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Rectangle 9">
            <a:extLst>
              <a:ext uri="{FF2B5EF4-FFF2-40B4-BE49-F238E27FC236}">
                <a16:creationId xmlns:a16="http://schemas.microsoft.com/office/drawing/2014/main" id="{6AD617B9-31DD-4F07-976D-C0873FD24DF7}"/>
              </a:ext>
            </a:extLst>
          </p:cNvPr>
          <p:cNvSpPr/>
          <p:nvPr/>
        </p:nvSpPr>
        <p:spPr bwMode="auto">
          <a:xfrm>
            <a:off x="6175641" y="2690106"/>
            <a:ext cx="466049" cy="319793"/>
          </a:xfrm>
          <a:prstGeom prst="rect">
            <a:avLst/>
          </a:prstGeom>
          <a:noFill/>
          <a:ln w="19050" cap="flat" cmpd="sng" algn="ctr">
            <a:solidFill>
              <a:srgbClr val="FF0000"/>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pic>
        <p:nvPicPr>
          <p:cNvPr id="12" name="Picture 11">
            <a:extLst>
              <a:ext uri="{FF2B5EF4-FFF2-40B4-BE49-F238E27FC236}">
                <a16:creationId xmlns:a16="http://schemas.microsoft.com/office/drawing/2014/main" id="{8A7C77A3-AD9B-48EB-B0E4-E01BA03023B9}"/>
              </a:ext>
            </a:extLst>
          </p:cNvPr>
          <p:cNvPicPr>
            <a:picLocks noChangeAspect="1"/>
          </p:cNvPicPr>
          <p:nvPr/>
        </p:nvPicPr>
        <p:blipFill>
          <a:blip r:embed="rId4"/>
          <a:stretch>
            <a:fillRect/>
          </a:stretch>
        </p:blipFill>
        <p:spPr>
          <a:xfrm>
            <a:off x="141584" y="3605924"/>
            <a:ext cx="3823488" cy="1732412"/>
          </a:xfrm>
          <a:prstGeom prst="rect">
            <a:avLst/>
          </a:prstGeom>
        </p:spPr>
      </p:pic>
      <p:sp>
        <p:nvSpPr>
          <p:cNvPr id="13" name="Rectangle 12">
            <a:extLst>
              <a:ext uri="{FF2B5EF4-FFF2-40B4-BE49-F238E27FC236}">
                <a16:creationId xmlns:a16="http://schemas.microsoft.com/office/drawing/2014/main" id="{72B6EE23-70E8-4F3E-AAE0-21A0E4B318F6}"/>
              </a:ext>
            </a:extLst>
          </p:cNvPr>
          <p:cNvSpPr/>
          <p:nvPr/>
        </p:nvSpPr>
        <p:spPr bwMode="auto">
          <a:xfrm>
            <a:off x="2758931" y="4468187"/>
            <a:ext cx="998957" cy="319793"/>
          </a:xfrm>
          <a:prstGeom prst="rect">
            <a:avLst/>
          </a:prstGeom>
          <a:noFill/>
          <a:ln w="19050" cap="flat" cmpd="sng" algn="ctr">
            <a:solidFill>
              <a:srgbClr val="FF0000"/>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pic>
        <p:nvPicPr>
          <p:cNvPr id="15" name="Picture 14">
            <a:extLst>
              <a:ext uri="{FF2B5EF4-FFF2-40B4-BE49-F238E27FC236}">
                <a16:creationId xmlns:a16="http://schemas.microsoft.com/office/drawing/2014/main" id="{E603C951-3846-4A7A-A869-B3A5C81B6A25}"/>
              </a:ext>
            </a:extLst>
          </p:cNvPr>
          <p:cNvPicPr>
            <a:picLocks noChangeAspect="1"/>
          </p:cNvPicPr>
          <p:nvPr/>
        </p:nvPicPr>
        <p:blipFill>
          <a:blip r:embed="rId5"/>
          <a:stretch>
            <a:fillRect/>
          </a:stretch>
        </p:blipFill>
        <p:spPr>
          <a:xfrm>
            <a:off x="4308956" y="5049826"/>
            <a:ext cx="4517677" cy="1706819"/>
          </a:xfrm>
          <a:prstGeom prst="rect">
            <a:avLst/>
          </a:prstGeom>
        </p:spPr>
      </p:pic>
      <p:sp>
        <p:nvSpPr>
          <p:cNvPr id="16" name="Rectangle 15">
            <a:extLst>
              <a:ext uri="{FF2B5EF4-FFF2-40B4-BE49-F238E27FC236}">
                <a16:creationId xmlns:a16="http://schemas.microsoft.com/office/drawing/2014/main" id="{361C98FB-2922-4FAF-898D-32A97C5DFA16}"/>
              </a:ext>
            </a:extLst>
          </p:cNvPr>
          <p:cNvSpPr/>
          <p:nvPr/>
        </p:nvSpPr>
        <p:spPr bwMode="auto">
          <a:xfrm>
            <a:off x="5849209" y="5279923"/>
            <a:ext cx="911452" cy="414607"/>
          </a:xfrm>
          <a:prstGeom prst="rect">
            <a:avLst/>
          </a:prstGeom>
          <a:noFill/>
          <a:ln w="19050" cap="flat" cmpd="sng" algn="ctr">
            <a:solidFill>
              <a:srgbClr val="FF0000"/>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7" name="TextBox 16">
            <a:extLst>
              <a:ext uri="{FF2B5EF4-FFF2-40B4-BE49-F238E27FC236}">
                <a16:creationId xmlns:a16="http://schemas.microsoft.com/office/drawing/2014/main" id="{02B3D62E-4D0F-4FCD-8B6D-4DDB7EE3018F}"/>
              </a:ext>
            </a:extLst>
          </p:cNvPr>
          <p:cNvSpPr txBox="1"/>
          <p:nvPr/>
        </p:nvSpPr>
        <p:spPr>
          <a:xfrm>
            <a:off x="2398560" y="6042401"/>
            <a:ext cx="1840598" cy="523220"/>
          </a:xfrm>
          <a:prstGeom prst="rect">
            <a:avLst/>
          </a:prstGeom>
          <a:noFill/>
        </p:spPr>
        <p:txBody>
          <a:bodyPr wrap="square" rtlCol="0">
            <a:spAutoFit/>
          </a:bodyPr>
          <a:lstStyle/>
          <a:p>
            <a:pPr algn="ctr"/>
            <a:r>
              <a:rPr lang="en-GB" sz="1400" i="1" dirty="0">
                <a:solidFill>
                  <a:srgbClr val="FF0000"/>
                </a:solidFill>
              </a:rPr>
              <a:t>Provide appropriate names</a:t>
            </a:r>
          </a:p>
        </p:txBody>
      </p:sp>
      <p:cxnSp>
        <p:nvCxnSpPr>
          <p:cNvPr id="19" name="Straight Arrow Connector 18">
            <a:extLst>
              <a:ext uri="{FF2B5EF4-FFF2-40B4-BE49-F238E27FC236}">
                <a16:creationId xmlns:a16="http://schemas.microsoft.com/office/drawing/2014/main" id="{D1B46F36-CF10-4306-80A8-09BFFE352BD4}"/>
              </a:ext>
            </a:extLst>
          </p:cNvPr>
          <p:cNvCxnSpPr>
            <a:stCxn id="17" idx="3"/>
          </p:cNvCxnSpPr>
          <p:nvPr/>
        </p:nvCxnSpPr>
        <p:spPr bwMode="auto">
          <a:xfrm flipV="1">
            <a:off x="4239158" y="6200599"/>
            <a:ext cx="404218" cy="10341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0" name="Straight Arrow Connector 19">
            <a:extLst>
              <a:ext uri="{FF2B5EF4-FFF2-40B4-BE49-F238E27FC236}">
                <a16:creationId xmlns:a16="http://schemas.microsoft.com/office/drawing/2014/main" id="{50D792C7-F116-4AED-840E-1F84E82A0EC0}"/>
              </a:ext>
            </a:extLst>
          </p:cNvPr>
          <p:cNvCxnSpPr>
            <a:stCxn id="17" idx="3"/>
          </p:cNvCxnSpPr>
          <p:nvPr/>
        </p:nvCxnSpPr>
        <p:spPr bwMode="auto">
          <a:xfrm flipV="1">
            <a:off x="4239158" y="6200599"/>
            <a:ext cx="1936483" cy="10341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3" name="Straight Arrow Connector 22">
            <a:extLst>
              <a:ext uri="{FF2B5EF4-FFF2-40B4-BE49-F238E27FC236}">
                <a16:creationId xmlns:a16="http://schemas.microsoft.com/office/drawing/2014/main" id="{AD098AB5-595A-4F80-942D-320D51168ED7}"/>
              </a:ext>
            </a:extLst>
          </p:cNvPr>
          <p:cNvCxnSpPr>
            <a:stCxn id="17" idx="3"/>
          </p:cNvCxnSpPr>
          <p:nvPr/>
        </p:nvCxnSpPr>
        <p:spPr bwMode="auto">
          <a:xfrm flipV="1">
            <a:off x="4239158" y="6200599"/>
            <a:ext cx="3188130" cy="10341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 name="TextBox 4">
            <a:extLst>
              <a:ext uri="{FF2B5EF4-FFF2-40B4-BE49-F238E27FC236}">
                <a16:creationId xmlns:a16="http://schemas.microsoft.com/office/drawing/2014/main" id="{90E617E3-9529-49A6-B53F-8CFA6DB5DA08}"/>
              </a:ext>
            </a:extLst>
          </p:cNvPr>
          <p:cNvSpPr txBox="1"/>
          <p:nvPr/>
        </p:nvSpPr>
        <p:spPr>
          <a:xfrm>
            <a:off x="79375" y="5303807"/>
            <a:ext cx="3823488" cy="523220"/>
          </a:xfrm>
          <a:prstGeom prst="rect">
            <a:avLst/>
          </a:prstGeom>
          <a:noFill/>
        </p:spPr>
        <p:txBody>
          <a:bodyPr wrap="square" rtlCol="0">
            <a:spAutoFit/>
          </a:bodyPr>
          <a:lstStyle/>
          <a:p>
            <a:r>
              <a:rPr lang="en-GB" sz="1400" i="1" dirty="0">
                <a:solidFill>
                  <a:srgbClr val="FF0000"/>
                </a:solidFill>
              </a:rPr>
              <a:t>If create storage is greyed out like this, setup the storage using advanced settings</a:t>
            </a:r>
          </a:p>
        </p:txBody>
      </p:sp>
      <p:sp>
        <p:nvSpPr>
          <p:cNvPr id="7" name="Arrow: Right 6">
            <a:extLst>
              <a:ext uri="{FF2B5EF4-FFF2-40B4-BE49-F238E27FC236}">
                <a16:creationId xmlns:a16="http://schemas.microsoft.com/office/drawing/2014/main" id="{5C32E99F-857E-45A2-9A2F-6A13E4A347B0}"/>
              </a:ext>
            </a:extLst>
          </p:cNvPr>
          <p:cNvSpPr/>
          <p:nvPr/>
        </p:nvSpPr>
        <p:spPr bwMode="auto">
          <a:xfrm rot="2149259">
            <a:off x="3763735" y="4807120"/>
            <a:ext cx="734227" cy="257275"/>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1" name="TextBox 10">
            <a:extLst>
              <a:ext uri="{FF2B5EF4-FFF2-40B4-BE49-F238E27FC236}">
                <a16:creationId xmlns:a16="http://schemas.microsoft.com/office/drawing/2014/main" id="{D866369A-CC66-9C15-1D29-7692031D9500}"/>
              </a:ext>
            </a:extLst>
          </p:cNvPr>
          <p:cNvSpPr txBox="1"/>
          <p:nvPr/>
        </p:nvSpPr>
        <p:spPr>
          <a:xfrm>
            <a:off x="5469069" y="3833873"/>
            <a:ext cx="2895857" cy="954107"/>
          </a:xfrm>
          <a:prstGeom prst="rect">
            <a:avLst/>
          </a:prstGeom>
          <a:noFill/>
        </p:spPr>
        <p:txBody>
          <a:bodyPr wrap="square" rtlCol="0">
            <a:spAutoFit/>
          </a:bodyPr>
          <a:lstStyle/>
          <a:p>
            <a:r>
              <a:rPr lang="en-GB" sz="1400" i="1" dirty="0">
                <a:solidFill>
                  <a:srgbClr val="FF0000"/>
                </a:solidFill>
              </a:rPr>
              <a:t>You may need to use UK South</a:t>
            </a:r>
          </a:p>
          <a:p>
            <a:r>
              <a:rPr lang="en-GB" sz="1400" i="1" dirty="0">
                <a:solidFill>
                  <a:srgbClr val="FF0000"/>
                </a:solidFill>
              </a:rPr>
              <a:t>or another appropriate region depending on the student account requirements</a:t>
            </a:r>
          </a:p>
        </p:txBody>
      </p:sp>
      <p:cxnSp>
        <p:nvCxnSpPr>
          <p:cNvPr id="14" name="Straight Arrow Connector 13">
            <a:extLst>
              <a:ext uri="{FF2B5EF4-FFF2-40B4-BE49-F238E27FC236}">
                <a16:creationId xmlns:a16="http://schemas.microsoft.com/office/drawing/2014/main" id="{BDD09EBC-129C-5A1A-D4B9-26EEDF7CC1F8}"/>
              </a:ext>
            </a:extLst>
          </p:cNvPr>
          <p:cNvCxnSpPr>
            <a:cxnSpLocks/>
            <a:stCxn id="11" idx="2"/>
            <a:endCxn id="16" idx="0"/>
          </p:cNvCxnSpPr>
          <p:nvPr/>
        </p:nvCxnSpPr>
        <p:spPr bwMode="auto">
          <a:xfrm flipH="1">
            <a:off x="6304935" y="4787980"/>
            <a:ext cx="612063" cy="49194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40077310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5F469-0021-4C5B-9978-9552A7CB13D6}"/>
              </a:ext>
            </a:extLst>
          </p:cNvPr>
          <p:cNvSpPr>
            <a:spLocks noGrp="1"/>
          </p:cNvSpPr>
          <p:nvPr>
            <p:ph type="title"/>
          </p:nvPr>
        </p:nvSpPr>
        <p:spPr/>
        <p:txBody>
          <a:bodyPr/>
          <a:lstStyle/>
          <a:p>
            <a:r>
              <a:rPr lang="en-GB" dirty="0"/>
              <a:t>Azure Resource Management (ARM)</a:t>
            </a:r>
          </a:p>
        </p:txBody>
      </p:sp>
      <p:sp>
        <p:nvSpPr>
          <p:cNvPr id="3" name="Content Placeholder 2">
            <a:extLst>
              <a:ext uri="{FF2B5EF4-FFF2-40B4-BE49-F238E27FC236}">
                <a16:creationId xmlns:a16="http://schemas.microsoft.com/office/drawing/2014/main" id="{FC49FBD8-DC4A-4C04-9626-E833096E8082}"/>
              </a:ext>
            </a:extLst>
          </p:cNvPr>
          <p:cNvSpPr>
            <a:spLocks noGrp="1"/>
          </p:cNvSpPr>
          <p:nvPr>
            <p:ph idx="1"/>
          </p:nvPr>
        </p:nvSpPr>
        <p:spPr>
          <a:xfrm>
            <a:off x="1047750" y="896202"/>
            <a:ext cx="7029450" cy="1806055"/>
          </a:xfrm>
        </p:spPr>
        <p:txBody>
          <a:bodyPr/>
          <a:lstStyle/>
          <a:p>
            <a:r>
              <a:rPr lang="en-GB" dirty="0"/>
              <a:t>Azure Resource Manager is the deployment and management service for Azure. </a:t>
            </a:r>
          </a:p>
          <a:p>
            <a:r>
              <a:rPr lang="en-GB" dirty="0"/>
              <a:t>It provides a management layer that enables you to create, update, and delete resources in your Azure account.</a:t>
            </a:r>
          </a:p>
        </p:txBody>
      </p:sp>
      <p:sp>
        <p:nvSpPr>
          <p:cNvPr id="4" name="Footer Placeholder 3">
            <a:extLst>
              <a:ext uri="{FF2B5EF4-FFF2-40B4-BE49-F238E27FC236}">
                <a16:creationId xmlns:a16="http://schemas.microsoft.com/office/drawing/2014/main" id="{EE672CEF-1E4E-4EBF-8475-30F4EF83F3D6}"/>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descr="Diagram&#10;&#10;Description automatically generated">
            <a:extLst>
              <a:ext uri="{FF2B5EF4-FFF2-40B4-BE49-F238E27FC236}">
                <a16:creationId xmlns:a16="http://schemas.microsoft.com/office/drawing/2014/main" id="{55A85EAC-4C88-4F0B-BC77-97A0646934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75" y="2764807"/>
            <a:ext cx="5996498" cy="3156051"/>
          </a:xfrm>
          <a:prstGeom prst="rect">
            <a:avLst/>
          </a:prstGeom>
        </p:spPr>
      </p:pic>
      <p:sp>
        <p:nvSpPr>
          <p:cNvPr id="7" name="TextBox 6">
            <a:extLst>
              <a:ext uri="{FF2B5EF4-FFF2-40B4-BE49-F238E27FC236}">
                <a16:creationId xmlns:a16="http://schemas.microsoft.com/office/drawing/2014/main" id="{E7A81D34-FF44-4E2F-BB0F-46D168DEBE73}"/>
              </a:ext>
            </a:extLst>
          </p:cNvPr>
          <p:cNvSpPr txBox="1"/>
          <p:nvPr/>
        </p:nvSpPr>
        <p:spPr>
          <a:xfrm>
            <a:off x="6109647" y="2702258"/>
            <a:ext cx="2979761" cy="3539430"/>
          </a:xfrm>
          <a:prstGeom prst="rect">
            <a:avLst/>
          </a:prstGeom>
          <a:noFill/>
        </p:spPr>
        <p:txBody>
          <a:bodyPr wrap="square" rtlCol="0">
            <a:spAutoFit/>
          </a:bodyPr>
          <a:lstStyle/>
          <a:p>
            <a:r>
              <a:rPr lang="en-GB" sz="1600" dirty="0"/>
              <a:t>When a user sends a request from any of the Azure tools, APIs, or SDKs, the Azure Resource Manager receives the request. It authenticates and authorizes the request. Resource Manager sends the request to the Azure service, which takes the requested action. Because all requests are handled through the same API, you see consistent results and capabilities in all the different tools.</a:t>
            </a:r>
          </a:p>
        </p:txBody>
      </p:sp>
      <p:sp>
        <p:nvSpPr>
          <p:cNvPr id="5" name="TextBox 4">
            <a:extLst>
              <a:ext uri="{FF2B5EF4-FFF2-40B4-BE49-F238E27FC236}">
                <a16:creationId xmlns:a16="http://schemas.microsoft.com/office/drawing/2014/main" id="{58540334-5F18-4246-A06F-86CBFA3F884D}"/>
              </a:ext>
            </a:extLst>
          </p:cNvPr>
          <p:cNvSpPr txBox="1"/>
          <p:nvPr/>
        </p:nvSpPr>
        <p:spPr>
          <a:xfrm>
            <a:off x="163774" y="6044425"/>
            <a:ext cx="5057859" cy="369332"/>
          </a:xfrm>
          <a:prstGeom prst="rect">
            <a:avLst/>
          </a:prstGeom>
          <a:noFill/>
        </p:spPr>
        <p:txBody>
          <a:bodyPr wrap="none" rtlCol="0">
            <a:spAutoFit/>
          </a:bodyPr>
          <a:lstStyle/>
          <a:p>
            <a:r>
              <a:rPr lang="en-GB" dirty="0"/>
              <a:t>Each resource has a unique Azure Resource ID</a:t>
            </a:r>
          </a:p>
        </p:txBody>
      </p:sp>
    </p:spTree>
    <p:extLst>
      <p:ext uri="{BB962C8B-B14F-4D97-AF65-F5344CB8AC3E}">
        <p14:creationId xmlns:p14="http://schemas.microsoft.com/office/powerpoint/2010/main" val="25742036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2B832-3C23-48F5-8C63-CAF6BEA3DBE7}"/>
              </a:ext>
            </a:extLst>
          </p:cNvPr>
          <p:cNvSpPr>
            <a:spLocks noGrp="1"/>
          </p:cNvSpPr>
          <p:nvPr>
            <p:ph type="title"/>
          </p:nvPr>
        </p:nvSpPr>
        <p:spPr>
          <a:xfrm>
            <a:off x="257175" y="0"/>
            <a:ext cx="8686800" cy="541514"/>
          </a:xfrm>
        </p:spPr>
        <p:txBody>
          <a:bodyPr/>
          <a:lstStyle/>
          <a:p>
            <a:r>
              <a:rPr lang="en-GB" dirty="0"/>
              <a:t>Azure Resource Groups</a:t>
            </a:r>
          </a:p>
        </p:txBody>
      </p:sp>
      <p:sp>
        <p:nvSpPr>
          <p:cNvPr id="3" name="Content Placeholder 2">
            <a:extLst>
              <a:ext uri="{FF2B5EF4-FFF2-40B4-BE49-F238E27FC236}">
                <a16:creationId xmlns:a16="http://schemas.microsoft.com/office/drawing/2014/main" id="{A1B06EC4-2D0B-4ED2-A76D-07D091EFD580}"/>
              </a:ext>
            </a:extLst>
          </p:cNvPr>
          <p:cNvSpPr>
            <a:spLocks noGrp="1"/>
          </p:cNvSpPr>
          <p:nvPr>
            <p:ph idx="1"/>
          </p:nvPr>
        </p:nvSpPr>
        <p:spPr>
          <a:xfrm>
            <a:off x="1047750" y="541514"/>
            <a:ext cx="7029450" cy="1955893"/>
          </a:xfrm>
        </p:spPr>
        <p:txBody>
          <a:bodyPr/>
          <a:lstStyle/>
          <a:p>
            <a:r>
              <a:rPr lang="en-GB" dirty="0"/>
              <a:t>An Azure Resource Group collects a set of resources together and to specify where they are created</a:t>
            </a:r>
          </a:p>
          <a:p>
            <a:pPr lvl="1"/>
            <a:r>
              <a:rPr lang="en-GB" dirty="0"/>
              <a:t>Resource groups are also a scope for applying role-based access control (RBAC) permissions</a:t>
            </a:r>
          </a:p>
          <a:p>
            <a:r>
              <a:rPr lang="en-GB" dirty="0">
                <a:solidFill>
                  <a:srgbClr val="FF0000"/>
                </a:solidFill>
              </a:rPr>
              <a:t>It also makes it easier to tidy up after ourselves since deleting the resource groups also deletes the contents</a:t>
            </a:r>
          </a:p>
          <a:p>
            <a:r>
              <a:rPr lang="en-GB" dirty="0"/>
              <a:t>You create VMs within a resource group</a:t>
            </a:r>
          </a:p>
          <a:p>
            <a:endParaRPr lang="en-GB" dirty="0"/>
          </a:p>
          <a:p>
            <a:pPr marL="0" indent="0">
              <a:buNone/>
            </a:pPr>
            <a:endParaRPr lang="en-GB" dirty="0"/>
          </a:p>
          <a:p>
            <a:endParaRPr lang="en-GB" dirty="0"/>
          </a:p>
        </p:txBody>
      </p:sp>
      <p:sp>
        <p:nvSpPr>
          <p:cNvPr id="4" name="Footer Placeholder 3">
            <a:extLst>
              <a:ext uri="{FF2B5EF4-FFF2-40B4-BE49-F238E27FC236}">
                <a16:creationId xmlns:a16="http://schemas.microsoft.com/office/drawing/2014/main" id="{AB023F76-D7C9-4F53-B53A-4954BFAA4958}"/>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AD2E6BFB-AD74-4217-910D-397EFEB1876B}"/>
              </a:ext>
            </a:extLst>
          </p:cNvPr>
          <p:cNvSpPr txBox="1"/>
          <p:nvPr/>
        </p:nvSpPr>
        <p:spPr>
          <a:xfrm>
            <a:off x="512247" y="3134803"/>
            <a:ext cx="8176656" cy="3416320"/>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create --name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--location </a:t>
            </a:r>
            <a:r>
              <a:rPr lang="en-GB" dirty="0" err="1">
                <a:solidFill>
                  <a:srgbClr val="FFC000"/>
                </a:solidFill>
              </a:rPr>
              <a:t>ukwest</a:t>
            </a:r>
            <a:endParaRPr lang="en-GB" dirty="0">
              <a:solidFill>
                <a:srgbClr val="FFC000"/>
              </a:solidFill>
            </a:endParaRPr>
          </a:p>
          <a:p>
            <a:r>
              <a:rPr lang="en-GB" dirty="0">
                <a:solidFill>
                  <a:schemeClr val="bg1"/>
                </a:solidFill>
              </a:rPr>
              <a:t>{</a:t>
            </a:r>
          </a:p>
          <a:p>
            <a:r>
              <a:rPr lang="en-GB" dirty="0">
                <a:solidFill>
                  <a:schemeClr val="bg1"/>
                </a:solidFill>
              </a:rPr>
              <a:t>  "id": "/subscriptions/bd…………...7/</a:t>
            </a:r>
            <a:r>
              <a:rPr lang="en-GB" dirty="0" err="1">
                <a:solidFill>
                  <a:schemeClr val="bg1"/>
                </a:solidFill>
              </a:rPr>
              <a:t>resourceGroups</a:t>
            </a:r>
            <a:r>
              <a:rPr lang="en-GB" dirty="0">
                <a:solidFill>
                  <a:schemeClr val="bg1"/>
                </a:solidFill>
              </a:rPr>
              <a:t>/</a:t>
            </a:r>
            <a:r>
              <a:rPr lang="en-GB" dirty="0" err="1">
                <a:solidFill>
                  <a:schemeClr val="bg1"/>
                </a:solidFill>
              </a:rPr>
              <a:t>myvm</a:t>
            </a:r>
            <a:r>
              <a:rPr lang="en-GB" dirty="0">
                <a:solidFill>
                  <a:schemeClr val="bg1"/>
                </a:solidFill>
              </a:rPr>
              <a:t>-resource-</a:t>
            </a:r>
            <a:r>
              <a:rPr lang="en-GB" dirty="0" err="1">
                <a:solidFill>
                  <a:schemeClr val="bg1"/>
                </a:solidFill>
              </a:rPr>
              <a:t>gp</a:t>
            </a:r>
            <a:r>
              <a:rPr lang="en-GB" dirty="0">
                <a:solidFill>
                  <a:schemeClr val="bg1"/>
                </a:solidFill>
              </a:rPr>
              <a:t>",</a:t>
            </a:r>
          </a:p>
          <a:p>
            <a:r>
              <a:rPr lang="en-GB" dirty="0">
                <a:solidFill>
                  <a:schemeClr val="bg1"/>
                </a:solidFill>
              </a:rPr>
              <a:t>  "location": "</a:t>
            </a:r>
            <a:r>
              <a:rPr lang="en-GB" dirty="0" err="1">
                <a:solidFill>
                  <a:schemeClr val="bg1"/>
                </a:solidFill>
              </a:rPr>
              <a:t>ukwest</a:t>
            </a:r>
            <a:r>
              <a:rPr lang="en-GB" dirty="0">
                <a:solidFill>
                  <a:schemeClr val="bg1"/>
                </a:solidFill>
              </a:rPr>
              <a:t>",</a:t>
            </a:r>
          </a:p>
          <a:p>
            <a:r>
              <a:rPr lang="en-GB" dirty="0">
                <a:solidFill>
                  <a:schemeClr val="bg1"/>
                </a:solidFill>
              </a:rPr>
              <a:t>  "</a:t>
            </a:r>
            <a:r>
              <a:rPr lang="en-GB" dirty="0" err="1">
                <a:solidFill>
                  <a:schemeClr val="bg1"/>
                </a:solidFill>
              </a:rPr>
              <a:t>managedBy</a:t>
            </a:r>
            <a:r>
              <a:rPr lang="en-GB" dirty="0">
                <a:solidFill>
                  <a:schemeClr val="bg1"/>
                </a:solidFill>
              </a:rPr>
              <a:t>": null,</a:t>
            </a:r>
          </a:p>
          <a:p>
            <a:r>
              <a:rPr lang="en-GB" dirty="0">
                <a:solidFill>
                  <a:schemeClr val="bg1"/>
                </a:solidFill>
              </a:rPr>
              <a:t>  "name": "</a:t>
            </a:r>
            <a:r>
              <a:rPr lang="en-GB" dirty="0" err="1">
                <a:solidFill>
                  <a:schemeClr val="bg1"/>
                </a:solidFill>
              </a:rPr>
              <a:t>myvm</a:t>
            </a:r>
            <a:r>
              <a:rPr lang="en-GB" dirty="0">
                <a:solidFill>
                  <a:schemeClr val="bg1"/>
                </a:solidFill>
              </a:rPr>
              <a:t>-resource-</a:t>
            </a:r>
            <a:r>
              <a:rPr lang="en-GB" dirty="0" err="1">
                <a:solidFill>
                  <a:schemeClr val="bg1"/>
                </a:solidFill>
              </a:rPr>
              <a:t>gp</a:t>
            </a:r>
            <a:r>
              <a:rPr lang="en-GB" dirty="0">
                <a:solidFill>
                  <a:schemeClr val="bg1"/>
                </a:solidFill>
              </a:rPr>
              <a:t>",</a:t>
            </a:r>
          </a:p>
          <a:p>
            <a:r>
              <a:rPr lang="en-GB" dirty="0">
                <a:solidFill>
                  <a:schemeClr val="bg1"/>
                </a:solidFill>
              </a:rPr>
              <a:t>  "properties": {</a:t>
            </a:r>
          </a:p>
          <a:p>
            <a:r>
              <a:rPr lang="en-GB" dirty="0">
                <a:solidFill>
                  <a:schemeClr val="bg1"/>
                </a:solidFill>
              </a:rPr>
              <a:t>    "</a:t>
            </a:r>
            <a:r>
              <a:rPr lang="en-GB" dirty="0" err="1">
                <a:solidFill>
                  <a:schemeClr val="bg1"/>
                </a:solidFill>
              </a:rPr>
              <a:t>provisioningState</a:t>
            </a:r>
            <a:r>
              <a:rPr lang="en-GB" dirty="0">
                <a:solidFill>
                  <a:schemeClr val="bg1"/>
                </a:solidFill>
              </a:rPr>
              <a:t>": "Succeeded"</a:t>
            </a:r>
          </a:p>
          <a:p>
            <a:r>
              <a:rPr lang="en-GB" dirty="0">
                <a:solidFill>
                  <a:schemeClr val="bg1"/>
                </a:solidFill>
              </a:rPr>
              <a:t>  },</a:t>
            </a:r>
          </a:p>
          <a:p>
            <a:r>
              <a:rPr lang="en-GB" dirty="0">
                <a:solidFill>
                  <a:schemeClr val="bg1"/>
                </a:solidFill>
              </a:rPr>
              <a:t>  "tags": null,</a:t>
            </a:r>
          </a:p>
          <a:p>
            <a:r>
              <a:rPr lang="en-GB" dirty="0">
                <a:solidFill>
                  <a:schemeClr val="bg1"/>
                </a:solidFill>
              </a:rPr>
              <a:t>  "type": "</a:t>
            </a:r>
            <a:r>
              <a:rPr lang="en-GB" dirty="0" err="1">
                <a:solidFill>
                  <a:schemeClr val="bg1"/>
                </a:solidFill>
              </a:rPr>
              <a:t>Microsoft.Resources</a:t>
            </a:r>
            <a:r>
              <a:rPr lang="en-GB" dirty="0">
                <a:solidFill>
                  <a:schemeClr val="bg1"/>
                </a:solidFill>
              </a:rPr>
              <a:t>/</a:t>
            </a:r>
            <a:r>
              <a:rPr lang="en-GB" dirty="0" err="1">
                <a:solidFill>
                  <a:schemeClr val="bg1"/>
                </a:solidFill>
              </a:rPr>
              <a:t>resourceGroups</a:t>
            </a:r>
            <a:r>
              <a:rPr lang="en-GB" dirty="0">
                <a:solidFill>
                  <a:schemeClr val="bg1"/>
                </a:solidFill>
              </a:rPr>
              <a:t>"</a:t>
            </a:r>
          </a:p>
          <a:p>
            <a:r>
              <a:rPr lang="en-GB" dirty="0">
                <a:solidFill>
                  <a:schemeClr val="bg1"/>
                </a:solidFill>
              </a:rPr>
              <a:t>}</a:t>
            </a:r>
          </a:p>
        </p:txBody>
      </p:sp>
      <p:sp>
        <p:nvSpPr>
          <p:cNvPr id="6" name="TextBox 5">
            <a:extLst>
              <a:ext uri="{FF2B5EF4-FFF2-40B4-BE49-F238E27FC236}">
                <a16:creationId xmlns:a16="http://schemas.microsoft.com/office/drawing/2014/main" id="{34F32207-6029-4931-91EF-8325EDFB2E6B}"/>
              </a:ext>
            </a:extLst>
          </p:cNvPr>
          <p:cNvSpPr txBox="1"/>
          <p:nvPr/>
        </p:nvSpPr>
        <p:spPr>
          <a:xfrm>
            <a:off x="5835444" y="4709438"/>
            <a:ext cx="2499123" cy="923330"/>
          </a:xfrm>
          <a:prstGeom prst="rect">
            <a:avLst/>
          </a:prstGeom>
          <a:noFill/>
        </p:spPr>
        <p:txBody>
          <a:bodyPr wrap="square" rtlCol="0">
            <a:spAutoFit/>
          </a:bodyPr>
          <a:lstStyle/>
          <a:p>
            <a:r>
              <a:rPr lang="en-GB" dirty="0">
                <a:solidFill>
                  <a:srgbClr val="FF0000"/>
                </a:solidFill>
              </a:rPr>
              <a:t>Use a new unused resource group name of your choice</a:t>
            </a:r>
          </a:p>
        </p:txBody>
      </p:sp>
      <p:cxnSp>
        <p:nvCxnSpPr>
          <p:cNvPr id="8" name="Straight Arrow Connector 7">
            <a:extLst>
              <a:ext uri="{FF2B5EF4-FFF2-40B4-BE49-F238E27FC236}">
                <a16:creationId xmlns:a16="http://schemas.microsoft.com/office/drawing/2014/main" id="{2BAC546A-74C2-4144-9993-73D18D46278A}"/>
              </a:ext>
            </a:extLst>
          </p:cNvPr>
          <p:cNvCxnSpPr/>
          <p:nvPr/>
        </p:nvCxnSpPr>
        <p:spPr bwMode="auto">
          <a:xfrm flipH="1" flipV="1">
            <a:off x="5078361" y="3480406"/>
            <a:ext cx="1882878" cy="1047135"/>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 name="TextBox 6">
            <a:extLst>
              <a:ext uri="{FF2B5EF4-FFF2-40B4-BE49-F238E27FC236}">
                <a16:creationId xmlns:a16="http://schemas.microsoft.com/office/drawing/2014/main" id="{B1BC452C-AC81-44FC-99B2-8AEFC678F23E}"/>
              </a:ext>
            </a:extLst>
          </p:cNvPr>
          <p:cNvSpPr txBox="1"/>
          <p:nvPr/>
        </p:nvSpPr>
        <p:spPr>
          <a:xfrm>
            <a:off x="455097" y="2811637"/>
            <a:ext cx="2685351" cy="646331"/>
          </a:xfrm>
          <a:prstGeom prst="rect">
            <a:avLst/>
          </a:prstGeom>
          <a:noFill/>
        </p:spPr>
        <p:txBody>
          <a:bodyPr wrap="none" rtlCol="0">
            <a:spAutoFit/>
          </a:bodyPr>
          <a:lstStyle/>
          <a:p>
            <a:r>
              <a:rPr lang="en-GB" dirty="0"/>
              <a:t>Create a resource group</a:t>
            </a:r>
          </a:p>
          <a:p>
            <a:endParaRPr lang="en-GB" dirty="0"/>
          </a:p>
        </p:txBody>
      </p:sp>
      <p:sp>
        <p:nvSpPr>
          <p:cNvPr id="10" name="TextBox 9">
            <a:extLst>
              <a:ext uri="{FF2B5EF4-FFF2-40B4-BE49-F238E27FC236}">
                <a16:creationId xmlns:a16="http://schemas.microsoft.com/office/drawing/2014/main" id="{01E78348-4EB5-4F6A-9920-9562C973E8A9}"/>
              </a:ext>
            </a:extLst>
          </p:cNvPr>
          <p:cNvSpPr txBox="1"/>
          <p:nvPr/>
        </p:nvSpPr>
        <p:spPr>
          <a:xfrm>
            <a:off x="2754871" y="3918353"/>
            <a:ext cx="1574470" cy="338554"/>
          </a:xfrm>
          <a:prstGeom prst="rect">
            <a:avLst/>
          </a:prstGeom>
          <a:noFill/>
        </p:spPr>
        <p:txBody>
          <a:bodyPr wrap="none" rtlCol="0">
            <a:spAutoFit/>
          </a:bodyPr>
          <a:lstStyle/>
          <a:p>
            <a:r>
              <a:rPr lang="en-GB" sz="1600" i="1" dirty="0">
                <a:solidFill>
                  <a:srgbClr val="FF0000"/>
                </a:solidFill>
              </a:rPr>
              <a:t>Subscription ID</a:t>
            </a:r>
          </a:p>
        </p:txBody>
      </p:sp>
      <p:sp>
        <p:nvSpPr>
          <p:cNvPr id="11" name="Rectangle 10">
            <a:extLst>
              <a:ext uri="{FF2B5EF4-FFF2-40B4-BE49-F238E27FC236}">
                <a16:creationId xmlns:a16="http://schemas.microsoft.com/office/drawing/2014/main" id="{2D004516-038B-4746-9FF3-85E36A2FFF27}"/>
              </a:ext>
            </a:extLst>
          </p:cNvPr>
          <p:cNvSpPr/>
          <p:nvPr/>
        </p:nvSpPr>
        <p:spPr bwMode="auto">
          <a:xfrm>
            <a:off x="2697707" y="3772231"/>
            <a:ext cx="1533099" cy="208369"/>
          </a:xfrm>
          <a:prstGeom prst="rect">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2" name="TextBox 11">
            <a:extLst>
              <a:ext uri="{FF2B5EF4-FFF2-40B4-BE49-F238E27FC236}">
                <a16:creationId xmlns:a16="http://schemas.microsoft.com/office/drawing/2014/main" id="{55940F37-5CDB-486C-A46B-096FABD5220D}"/>
              </a:ext>
            </a:extLst>
          </p:cNvPr>
          <p:cNvSpPr txBox="1"/>
          <p:nvPr/>
        </p:nvSpPr>
        <p:spPr>
          <a:xfrm>
            <a:off x="2222880" y="6507411"/>
            <a:ext cx="5506636" cy="369332"/>
          </a:xfrm>
          <a:prstGeom prst="rect">
            <a:avLst/>
          </a:prstGeom>
          <a:noFill/>
        </p:spPr>
        <p:txBody>
          <a:bodyPr wrap="none" rtlCol="0">
            <a:spAutoFit/>
          </a:bodyPr>
          <a:lstStyle/>
          <a:p>
            <a:r>
              <a:rPr lang="en-GB" dirty="0"/>
              <a:t>Make a note of the subscription id this may be useful</a:t>
            </a:r>
          </a:p>
        </p:txBody>
      </p:sp>
      <p:sp>
        <p:nvSpPr>
          <p:cNvPr id="13" name="TextBox 12">
            <a:extLst>
              <a:ext uri="{FF2B5EF4-FFF2-40B4-BE49-F238E27FC236}">
                <a16:creationId xmlns:a16="http://schemas.microsoft.com/office/drawing/2014/main" id="{D8EF9AAF-A27F-4B67-9F56-2BA0F8A5CFAE}"/>
              </a:ext>
            </a:extLst>
          </p:cNvPr>
          <p:cNvSpPr txBox="1"/>
          <p:nvPr/>
        </p:nvSpPr>
        <p:spPr>
          <a:xfrm rot="16200000">
            <a:off x="-792523" y="3487171"/>
            <a:ext cx="1954381" cy="369332"/>
          </a:xfrm>
          <a:prstGeom prst="rect">
            <a:avLst/>
          </a:prstGeom>
          <a:noFill/>
        </p:spPr>
        <p:txBody>
          <a:bodyPr wrap="none" rtlCol="0">
            <a:spAutoFit/>
          </a:bodyPr>
          <a:lstStyle/>
          <a:p>
            <a:r>
              <a:rPr lang="en-GB" i="1" dirty="0"/>
              <a:t>ARM resource ID</a:t>
            </a:r>
          </a:p>
        </p:txBody>
      </p:sp>
      <p:sp>
        <p:nvSpPr>
          <p:cNvPr id="14" name="Arrow: Right 13">
            <a:extLst>
              <a:ext uri="{FF2B5EF4-FFF2-40B4-BE49-F238E27FC236}">
                <a16:creationId xmlns:a16="http://schemas.microsoft.com/office/drawing/2014/main" id="{21CE9FAB-0FD9-4DFF-9738-9F07699A93BE}"/>
              </a:ext>
            </a:extLst>
          </p:cNvPr>
          <p:cNvSpPr/>
          <p:nvPr/>
        </p:nvSpPr>
        <p:spPr bwMode="auto">
          <a:xfrm>
            <a:off x="356561" y="3671837"/>
            <a:ext cx="289989" cy="391306"/>
          </a:xfrm>
          <a:prstGeom prst="rightArrow">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26048464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FE087-D1AB-4F69-B315-93CB4E573243}"/>
              </a:ext>
            </a:extLst>
          </p:cNvPr>
          <p:cNvSpPr>
            <a:spLocks noGrp="1"/>
          </p:cNvSpPr>
          <p:nvPr>
            <p:ph type="title"/>
          </p:nvPr>
        </p:nvSpPr>
        <p:spPr/>
        <p:txBody>
          <a:bodyPr/>
          <a:lstStyle/>
          <a:p>
            <a:r>
              <a:rPr lang="en-GB" dirty="0"/>
              <a:t>List Your Resource Groups</a:t>
            </a:r>
          </a:p>
        </p:txBody>
      </p:sp>
      <p:sp>
        <p:nvSpPr>
          <p:cNvPr id="3" name="Content Placeholder 2">
            <a:extLst>
              <a:ext uri="{FF2B5EF4-FFF2-40B4-BE49-F238E27FC236}">
                <a16:creationId xmlns:a16="http://schemas.microsoft.com/office/drawing/2014/main" id="{634E7FFB-1108-4A7D-9CB4-1E972AFB9A67}"/>
              </a:ext>
            </a:extLst>
          </p:cNvPr>
          <p:cNvSpPr>
            <a:spLocks noGrp="1"/>
          </p:cNvSpPr>
          <p:nvPr>
            <p:ph idx="1"/>
          </p:nvPr>
        </p:nvSpPr>
        <p:spPr/>
        <p:txBody>
          <a:bodyPr/>
          <a:lstStyle/>
          <a:p>
            <a:endParaRPr lang="en-GB"/>
          </a:p>
        </p:txBody>
      </p:sp>
      <p:sp>
        <p:nvSpPr>
          <p:cNvPr id="4" name="Footer Placeholder 3">
            <a:extLst>
              <a:ext uri="{FF2B5EF4-FFF2-40B4-BE49-F238E27FC236}">
                <a16:creationId xmlns:a16="http://schemas.microsoft.com/office/drawing/2014/main" id="{A3DB3BFF-F4C7-48FA-B814-651D0803FAAB}"/>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603678F8-DCA9-4598-9F1B-67D5D6D89388}"/>
              </a:ext>
            </a:extLst>
          </p:cNvPr>
          <p:cNvSpPr txBox="1"/>
          <p:nvPr/>
        </p:nvSpPr>
        <p:spPr>
          <a:xfrm>
            <a:off x="339133" y="1105468"/>
            <a:ext cx="8522884" cy="4524315"/>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list</a:t>
            </a:r>
          </a:p>
          <a:p>
            <a:r>
              <a:rPr lang="en-GB" dirty="0">
                <a:solidFill>
                  <a:schemeClr val="bg1"/>
                </a:solidFill>
              </a:rPr>
              <a:t>[</a:t>
            </a:r>
          </a:p>
          <a:p>
            <a:r>
              <a:rPr lang="en-GB" dirty="0">
                <a:solidFill>
                  <a:schemeClr val="bg1"/>
                </a:solidFill>
              </a:rPr>
              <a:t>  ……….</a:t>
            </a:r>
          </a:p>
          <a:p>
            <a:r>
              <a:rPr lang="en-GB" dirty="0">
                <a:solidFill>
                  <a:schemeClr val="bg1"/>
                </a:solidFill>
              </a:rPr>
              <a:t>  {</a:t>
            </a:r>
          </a:p>
          <a:p>
            <a:r>
              <a:rPr lang="en-GB" dirty="0">
                <a:solidFill>
                  <a:schemeClr val="bg1"/>
                </a:solidFill>
              </a:rPr>
              <a:t>    "id": "/subscriptions/bd…….7/</a:t>
            </a:r>
            <a:r>
              <a:rPr lang="en-GB" dirty="0" err="1">
                <a:solidFill>
                  <a:schemeClr val="bg1"/>
                </a:solidFill>
              </a:rPr>
              <a:t>resourceGroups</a:t>
            </a:r>
            <a:r>
              <a:rPr lang="en-GB" dirty="0">
                <a:solidFill>
                  <a:schemeClr val="bg1"/>
                </a:solidFill>
              </a:rPr>
              <a:t>/</a:t>
            </a:r>
            <a:r>
              <a:rPr lang="en-GB" dirty="0" err="1">
                <a:solidFill>
                  <a:schemeClr val="bg1"/>
                </a:solidFill>
              </a:rPr>
              <a:t>myvm</a:t>
            </a:r>
            <a:r>
              <a:rPr lang="en-GB" dirty="0">
                <a:solidFill>
                  <a:schemeClr val="bg1"/>
                </a:solidFill>
              </a:rPr>
              <a:t>-resource-</a:t>
            </a:r>
            <a:r>
              <a:rPr lang="en-GB" dirty="0" err="1">
                <a:solidFill>
                  <a:schemeClr val="bg1"/>
                </a:solidFill>
              </a:rPr>
              <a:t>gp</a:t>
            </a:r>
            <a:r>
              <a:rPr lang="en-GB" dirty="0">
                <a:solidFill>
                  <a:schemeClr val="bg1"/>
                </a:solidFill>
              </a:rPr>
              <a:t>",</a:t>
            </a:r>
          </a:p>
          <a:p>
            <a:r>
              <a:rPr lang="en-GB" dirty="0">
                <a:solidFill>
                  <a:schemeClr val="bg1"/>
                </a:solidFill>
              </a:rPr>
              <a:t>    "location": "</a:t>
            </a:r>
            <a:r>
              <a:rPr lang="en-GB" dirty="0" err="1">
                <a:solidFill>
                  <a:schemeClr val="bg1"/>
                </a:solidFill>
              </a:rPr>
              <a:t>ukwest</a:t>
            </a:r>
            <a:r>
              <a:rPr lang="en-GB" dirty="0">
                <a:solidFill>
                  <a:schemeClr val="bg1"/>
                </a:solidFill>
              </a:rPr>
              <a:t>",</a:t>
            </a:r>
          </a:p>
          <a:p>
            <a:r>
              <a:rPr lang="en-GB" dirty="0">
                <a:solidFill>
                  <a:schemeClr val="bg1"/>
                </a:solidFill>
              </a:rPr>
              <a:t>    "</a:t>
            </a:r>
            <a:r>
              <a:rPr lang="en-GB" dirty="0" err="1">
                <a:solidFill>
                  <a:schemeClr val="bg1"/>
                </a:solidFill>
              </a:rPr>
              <a:t>managedBy</a:t>
            </a:r>
            <a:r>
              <a:rPr lang="en-GB" dirty="0">
                <a:solidFill>
                  <a:schemeClr val="bg1"/>
                </a:solidFill>
              </a:rPr>
              <a:t>": null,</a:t>
            </a:r>
          </a:p>
          <a:p>
            <a:r>
              <a:rPr lang="en-GB" dirty="0">
                <a:solidFill>
                  <a:schemeClr val="bg1"/>
                </a:solidFill>
              </a:rPr>
              <a:t>    "name":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bg1"/>
                </a:solidFill>
              </a:rPr>
              <a:t>",</a:t>
            </a:r>
          </a:p>
          <a:p>
            <a:r>
              <a:rPr lang="en-GB" dirty="0">
                <a:solidFill>
                  <a:schemeClr val="bg1"/>
                </a:solidFill>
              </a:rPr>
              <a:t>    "properties": {</a:t>
            </a:r>
          </a:p>
          <a:p>
            <a:r>
              <a:rPr lang="en-GB" dirty="0">
                <a:solidFill>
                  <a:schemeClr val="bg1"/>
                </a:solidFill>
              </a:rPr>
              <a:t>      "</a:t>
            </a:r>
            <a:r>
              <a:rPr lang="en-GB" dirty="0" err="1">
                <a:solidFill>
                  <a:schemeClr val="bg1"/>
                </a:solidFill>
              </a:rPr>
              <a:t>provisioningState</a:t>
            </a:r>
            <a:r>
              <a:rPr lang="en-GB" dirty="0">
                <a:solidFill>
                  <a:schemeClr val="bg1"/>
                </a:solidFill>
              </a:rPr>
              <a:t>": "Succeeded"</a:t>
            </a:r>
          </a:p>
          <a:p>
            <a:r>
              <a:rPr lang="en-GB" dirty="0">
                <a:solidFill>
                  <a:schemeClr val="bg1"/>
                </a:solidFill>
              </a:rPr>
              <a:t>    },</a:t>
            </a:r>
          </a:p>
          <a:p>
            <a:r>
              <a:rPr lang="en-GB" dirty="0">
                <a:solidFill>
                  <a:schemeClr val="bg1"/>
                </a:solidFill>
              </a:rPr>
              <a:t>    "tags": null,</a:t>
            </a:r>
          </a:p>
          <a:p>
            <a:r>
              <a:rPr lang="en-GB" dirty="0">
                <a:solidFill>
                  <a:schemeClr val="bg1"/>
                </a:solidFill>
              </a:rPr>
              <a:t>    "type": "</a:t>
            </a:r>
            <a:r>
              <a:rPr lang="en-GB" dirty="0" err="1">
                <a:solidFill>
                  <a:schemeClr val="bg1"/>
                </a:solidFill>
              </a:rPr>
              <a:t>Microsoft.Resources</a:t>
            </a:r>
            <a:r>
              <a:rPr lang="en-GB" dirty="0">
                <a:solidFill>
                  <a:schemeClr val="bg1"/>
                </a:solidFill>
              </a:rPr>
              <a:t>/</a:t>
            </a:r>
            <a:r>
              <a:rPr lang="en-GB" dirty="0" err="1">
                <a:solidFill>
                  <a:schemeClr val="bg1"/>
                </a:solidFill>
              </a:rPr>
              <a:t>resourceGroups</a:t>
            </a:r>
            <a:r>
              <a:rPr lang="en-GB" dirty="0">
                <a:solidFill>
                  <a:schemeClr val="bg1"/>
                </a:solidFill>
              </a:rPr>
              <a:t>"</a:t>
            </a:r>
          </a:p>
          <a:p>
            <a:r>
              <a:rPr lang="en-GB" dirty="0">
                <a:solidFill>
                  <a:schemeClr val="bg1"/>
                </a:solidFill>
              </a:rPr>
              <a:t>  },</a:t>
            </a:r>
          </a:p>
          <a:p>
            <a:r>
              <a:rPr lang="en-GB" dirty="0">
                <a:solidFill>
                  <a:schemeClr val="bg1"/>
                </a:solidFill>
              </a:rPr>
              <a:t>  ………</a:t>
            </a:r>
          </a:p>
          <a:p>
            <a:r>
              <a:rPr lang="en-GB" dirty="0">
                <a:solidFill>
                  <a:schemeClr val="bg1"/>
                </a:solidFill>
              </a:rPr>
              <a:t>]</a:t>
            </a:r>
          </a:p>
        </p:txBody>
      </p:sp>
    </p:spTree>
    <p:extLst>
      <p:ext uri="{BB962C8B-B14F-4D97-AF65-F5344CB8AC3E}">
        <p14:creationId xmlns:p14="http://schemas.microsoft.com/office/powerpoint/2010/main" val="38528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CDFBE-11B6-4047-86A1-A94FC526743B}"/>
              </a:ext>
            </a:extLst>
          </p:cNvPr>
          <p:cNvSpPr>
            <a:spLocks noGrp="1"/>
          </p:cNvSpPr>
          <p:nvPr>
            <p:ph type="title"/>
          </p:nvPr>
        </p:nvSpPr>
        <p:spPr/>
        <p:txBody>
          <a:bodyPr/>
          <a:lstStyle/>
          <a:p>
            <a:r>
              <a:rPr lang="en-GB" dirty="0"/>
              <a:t>Delete Resource Group</a:t>
            </a:r>
          </a:p>
        </p:txBody>
      </p:sp>
      <p:sp>
        <p:nvSpPr>
          <p:cNvPr id="3" name="Content Placeholder 2">
            <a:extLst>
              <a:ext uri="{FF2B5EF4-FFF2-40B4-BE49-F238E27FC236}">
                <a16:creationId xmlns:a16="http://schemas.microsoft.com/office/drawing/2014/main" id="{26A1421F-CBBE-4236-BD91-4A910760DFB5}"/>
              </a:ext>
            </a:extLst>
          </p:cNvPr>
          <p:cNvSpPr>
            <a:spLocks noGrp="1"/>
          </p:cNvSpPr>
          <p:nvPr>
            <p:ph idx="1"/>
          </p:nvPr>
        </p:nvSpPr>
        <p:spPr/>
        <p:txBody>
          <a:bodyPr/>
          <a:lstStyle/>
          <a:p>
            <a:r>
              <a:rPr lang="en-GB" dirty="0"/>
              <a:t>Deleting a resource group also deletes the resources it contains…this is a good way to clean up when experimenting in the cloud </a:t>
            </a:r>
          </a:p>
          <a:p>
            <a:endParaRPr lang="en-GB" dirty="0"/>
          </a:p>
          <a:p>
            <a:endParaRPr lang="en-GB" dirty="0"/>
          </a:p>
          <a:p>
            <a:endParaRPr lang="en-GB" dirty="0"/>
          </a:p>
          <a:p>
            <a:endParaRPr lang="en-GB" dirty="0"/>
          </a:p>
          <a:p>
            <a:r>
              <a:rPr lang="en-GB" dirty="0"/>
              <a:t>The above command will give a prompt to which you have to answer yes to authorise the delete process. Since we know what we are doing, we can just specify </a:t>
            </a:r>
            <a:r>
              <a:rPr lang="en-GB" i="1" dirty="0"/>
              <a:t>--yes (-y)</a:t>
            </a:r>
          </a:p>
        </p:txBody>
      </p:sp>
      <p:sp>
        <p:nvSpPr>
          <p:cNvPr id="4" name="Footer Placeholder 3">
            <a:extLst>
              <a:ext uri="{FF2B5EF4-FFF2-40B4-BE49-F238E27FC236}">
                <a16:creationId xmlns:a16="http://schemas.microsoft.com/office/drawing/2014/main" id="{FEE328F3-3743-4D9E-A891-33E72C198F3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C6199422-11E9-4A0B-82DC-A8DED4EAE45B}"/>
              </a:ext>
            </a:extLst>
          </p:cNvPr>
          <p:cNvSpPr txBox="1"/>
          <p:nvPr/>
        </p:nvSpPr>
        <p:spPr>
          <a:xfrm>
            <a:off x="1380841" y="3216365"/>
            <a:ext cx="5734192"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delete --name </a:t>
            </a:r>
            <a:r>
              <a:rPr lang="en-GB" dirty="0" err="1">
                <a:solidFill>
                  <a:srgbClr val="FFC000"/>
                </a:solidFill>
              </a:rPr>
              <a:t>myvm</a:t>
            </a:r>
            <a:r>
              <a:rPr lang="en-GB" dirty="0">
                <a:solidFill>
                  <a:srgbClr val="FFC000"/>
                </a:solidFill>
              </a:rPr>
              <a:t>-resource-</a:t>
            </a:r>
            <a:r>
              <a:rPr lang="en-GB" dirty="0" err="1">
                <a:solidFill>
                  <a:srgbClr val="FFC000"/>
                </a:solidFill>
              </a:rPr>
              <a:t>gp</a:t>
            </a:r>
            <a:endParaRPr lang="en-GB" dirty="0">
              <a:solidFill>
                <a:srgbClr val="FFC000"/>
              </a:solidFill>
            </a:endParaRPr>
          </a:p>
        </p:txBody>
      </p:sp>
      <p:sp>
        <p:nvSpPr>
          <p:cNvPr id="6" name="TextBox 5">
            <a:extLst>
              <a:ext uri="{FF2B5EF4-FFF2-40B4-BE49-F238E27FC236}">
                <a16:creationId xmlns:a16="http://schemas.microsoft.com/office/drawing/2014/main" id="{4CB06CC9-8C29-4C0E-B516-ACFE0D60DF97}"/>
              </a:ext>
            </a:extLst>
          </p:cNvPr>
          <p:cNvSpPr txBox="1"/>
          <p:nvPr/>
        </p:nvSpPr>
        <p:spPr>
          <a:xfrm>
            <a:off x="1380841" y="5286842"/>
            <a:ext cx="5734192"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delete --name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rgbClr val="FFC000"/>
                </a:solidFill>
              </a:rPr>
              <a:t> </a:t>
            </a:r>
            <a:r>
              <a:rPr lang="en-GB" dirty="0">
                <a:solidFill>
                  <a:schemeClr val="accent1">
                    <a:lumMod val="50000"/>
                  </a:schemeClr>
                </a:solidFill>
              </a:rPr>
              <a:t>--yes</a:t>
            </a:r>
          </a:p>
        </p:txBody>
      </p:sp>
    </p:spTree>
    <p:extLst>
      <p:ext uri="{BB962C8B-B14F-4D97-AF65-F5344CB8AC3E}">
        <p14:creationId xmlns:p14="http://schemas.microsoft.com/office/powerpoint/2010/main" val="3015965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655C1-C0B4-458A-BF93-602C02276318}"/>
              </a:ext>
            </a:extLst>
          </p:cNvPr>
          <p:cNvSpPr>
            <a:spLocks noGrp="1"/>
          </p:cNvSpPr>
          <p:nvPr>
            <p:ph type="title"/>
          </p:nvPr>
        </p:nvSpPr>
        <p:spPr/>
        <p:txBody>
          <a:bodyPr/>
          <a:lstStyle/>
          <a:p>
            <a:r>
              <a:rPr lang="en-GB" dirty="0"/>
              <a:t>Setup the Account Defaults</a:t>
            </a:r>
          </a:p>
        </p:txBody>
      </p:sp>
      <p:sp>
        <p:nvSpPr>
          <p:cNvPr id="3" name="Content Placeholder 2">
            <a:extLst>
              <a:ext uri="{FF2B5EF4-FFF2-40B4-BE49-F238E27FC236}">
                <a16:creationId xmlns:a16="http://schemas.microsoft.com/office/drawing/2014/main" id="{1D8A16F1-A637-4F58-83F3-5B9AA2EB3EE1}"/>
              </a:ext>
            </a:extLst>
          </p:cNvPr>
          <p:cNvSpPr>
            <a:spLocks noGrp="1"/>
          </p:cNvSpPr>
          <p:nvPr>
            <p:ph idx="1"/>
          </p:nvPr>
        </p:nvSpPr>
        <p:spPr>
          <a:xfrm>
            <a:off x="1047750" y="991522"/>
            <a:ext cx="7029450" cy="4114800"/>
          </a:xfrm>
        </p:spPr>
        <p:txBody>
          <a:bodyPr/>
          <a:lstStyle/>
          <a:p>
            <a:r>
              <a:rPr lang="en-GB" dirty="0"/>
              <a:t>You can setup the </a:t>
            </a:r>
            <a:r>
              <a:rPr lang="en-GB" b="1" dirty="0"/>
              <a:t>default</a:t>
            </a:r>
            <a:r>
              <a:rPr lang="en-GB" dirty="0"/>
              <a:t> subscription like this:</a:t>
            </a:r>
          </a:p>
          <a:p>
            <a:endParaRPr lang="en-GB" dirty="0"/>
          </a:p>
          <a:p>
            <a:endParaRPr lang="en-GB" dirty="0"/>
          </a:p>
          <a:p>
            <a:r>
              <a:rPr lang="en-GB" dirty="0"/>
              <a:t>This is useful, since some commands need to know this information and the alternative would be to provided on the command line like this:</a:t>
            </a:r>
          </a:p>
          <a:p>
            <a:endParaRPr lang="en-GB" dirty="0"/>
          </a:p>
          <a:p>
            <a:endParaRPr lang="en-GB" dirty="0"/>
          </a:p>
          <a:p>
            <a:r>
              <a:rPr lang="en-GB" dirty="0"/>
              <a:t>Likewise, you can set the location like this so you do not have to provided when a command would normally require it:</a:t>
            </a:r>
          </a:p>
          <a:p>
            <a:pPr marL="0" indent="0">
              <a:buNone/>
            </a:pPr>
            <a:endParaRPr lang="en-GB" dirty="0"/>
          </a:p>
        </p:txBody>
      </p:sp>
      <p:sp>
        <p:nvSpPr>
          <p:cNvPr id="4" name="Footer Placeholder 3">
            <a:extLst>
              <a:ext uri="{FF2B5EF4-FFF2-40B4-BE49-F238E27FC236}">
                <a16:creationId xmlns:a16="http://schemas.microsoft.com/office/drawing/2014/main" id="{96355240-B70F-46CB-AC03-1CA9B9284F54}"/>
              </a:ext>
            </a:extLst>
          </p:cNvPr>
          <p:cNvSpPr>
            <a:spLocks noGrp="1"/>
          </p:cNvSpPr>
          <p:nvPr>
            <p:ph type="ftr" sz="quarter" idx="10"/>
          </p:nvPr>
        </p:nvSpPr>
        <p:spPr/>
        <p:txBody>
          <a:bodyPr/>
          <a:lstStyle/>
          <a:p>
            <a:pPr>
              <a:defRPr/>
            </a:pPr>
            <a:r>
              <a:rPr lang="en-US" altLang="en-US"/>
              <a:t>WEB</a:t>
            </a:r>
            <a:endParaRPr lang="en-US" altLang="en-US" dirty="0"/>
          </a:p>
        </p:txBody>
      </p:sp>
      <p:grpSp>
        <p:nvGrpSpPr>
          <p:cNvPr id="5" name="Group 4">
            <a:extLst>
              <a:ext uri="{FF2B5EF4-FFF2-40B4-BE49-F238E27FC236}">
                <a16:creationId xmlns:a16="http://schemas.microsoft.com/office/drawing/2014/main" id="{C035A794-FD3B-4709-B465-828C9B700A03}"/>
              </a:ext>
            </a:extLst>
          </p:cNvPr>
          <p:cNvGrpSpPr/>
          <p:nvPr/>
        </p:nvGrpSpPr>
        <p:grpSpPr>
          <a:xfrm>
            <a:off x="1649560" y="1359647"/>
            <a:ext cx="5010547" cy="627996"/>
            <a:chOff x="583224" y="2246736"/>
            <a:chExt cx="5010547" cy="627996"/>
          </a:xfrm>
        </p:grpSpPr>
        <p:sp>
          <p:nvSpPr>
            <p:cNvPr id="6" name="TextBox 5">
              <a:extLst>
                <a:ext uri="{FF2B5EF4-FFF2-40B4-BE49-F238E27FC236}">
                  <a16:creationId xmlns:a16="http://schemas.microsoft.com/office/drawing/2014/main" id="{3C6C7290-94BF-4518-980D-C5ED231EEE8C}"/>
                </a:ext>
              </a:extLst>
            </p:cNvPr>
            <p:cNvSpPr txBox="1"/>
            <p:nvPr/>
          </p:nvSpPr>
          <p:spPr>
            <a:xfrm>
              <a:off x="583224" y="2505400"/>
              <a:ext cx="5010547"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account set --subscription </a:t>
              </a:r>
              <a:r>
                <a:rPr lang="en-GB" i="1" dirty="0">
                  <a:solidFill>
                    <a:srgbClr val="FFC000"/>
                  </a:solidFill>
                </a:rPr>
                <a:t>bd……..7</a:t>
              </a:r>
              <a:r>
                <a:rPr lang="en-GB" dirty="0">
                  <a:solidFill>
                    <a:schemeClr val="bg1"/>
                  </a:solidFill>
                </a:rPr>
                <a:t> </a:t>
              </a:r>
            </a:p>
          </p:txBody>
        </p:sp>
        <p:sp>
          <p:nvSpPr>
            <p:cNvPr id="7" name="TextBox 6">
              <a:extLst>
                <a:ext uri="{FF2B5EF4-FFF2-40B4-BE49-F238E27FC236}">
                  <a16:creationId xmlns:a16="http://schemas.microsoft.com/office/drawing/2014/main" id="{1ABFB638-CE5D-41FC-A00A-3EEDE1EC0228}"/>
                </a:ext>
              </a:extLst>
            </p:cNvPr>
            <p:cNvSpPr txBox="1"/>
            <p:nvPr/>
          </p:nvSpPr>
          <p:spPr>
            <a:xfrm>
              <a:off x="3931282" y="2246736"/>
              <a:ext cx="1369286" cy="307777"/>
            </a:xfrm>
            <a:prstGeom prst="rect">
              <a:avLst/>
            </a:prstGeom>
            <a:noFill/>
          </p:spPr>
          <p:txBody>
            <a:bodyPr wrap="none" rtlCol="0">
              <a:spAutoFit/>
            </a:bodyPr>
            <a:lstStyle/>
            <a:p>
              <a:r>
                <a:rPr lang="en-GB" sz="1400" i="1" dirty="0">
                  <a:solidFill>
                    <a:srgbClr val="FF0000"/>
                  </a:solidFill>
                </a:rPr>
                <a:t>Subscription Id</a:t>
              </a:r>
            </a:p>
          </p:txBody>
        </p:sp>
      </p:grpSp>
      <p:sp>
        <p:nvSpPr>
          <p:cNvPr id="10" name="TextBox 9">
            <a:extLst>
              <a:ext uri="{FF2B5EF4-FFF2-40B4-BE49-F238E27FC236}">
                <a16:creationId xmlns:a16="http://schemas.microsoft.com/office/drawing/2014/main" id="{B4E55175-07C1-4944-8CBF-C3A9261F32BE}"/>
              </a:ext>
            </a:extLst>
          </p:cNvPr>
          <p:cNvSpPr txBox="1"/>
          <p:nvPr/>
        </p:nvSpPr>
        <p:spPr>
          <a:xfrm>
            <a:off x="1263188" y="3224574"/>
            <a:ext cx="6898174"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list-sizes --location </a:t>
            </a:r>
            <a:r>
              <a:rPr lang="en-GB" dirty="0" err="1">
                <a:solidFill>
                  <a:schemeClr val="accent1">
                    <a:lumMod val="50000"/>
                  </a:schemeClr>
                </a:solidFill>
              </a:rPr>
              <a:t>ukwest</a:t>
            </a:r>
            <a:r>
              <a:rPr lang="en-GB" dirty="0">
                <a:solidFill>
                  <a:schemeClr val="accent1">
                    <a:lumMod val="50000"/>
                  </a:schemeClr>
                </a:solidFill>
              </a:rPr>
              <a:t> </a:t>
            </a:r>
            <a:r>
              <a:rPr lang="en-GB" b="1" dirty="0">
                <a:solidFill>
                  <a:schemeClr val="accent1">
                    <a:lumMod val="50000"/>
                  </a:schemeClr>
                </a:solidFill>
              </a:rPr>
              <a:t>--subscription </a:t>
            </a:r>
            <a:r>
              <a:rPr lang="en-GB" i="1" dirty="0">
                <a:solidFill>
                  <a:srgbClr val="FFC000"/>
                </a:solidFill>
              </a:rPr>
              <a:t>bd……..7</a:t>
            </a:r>
            <a:r>
              <a:rPr lang="en-GB" dirty="0">
                <a:solidFill>
                  <a:schemeClr val="bg1"/>
                </a:solidFill>
              </a:rPr>
              <a:t> </a:t>
            </a:r>
            <a:endParaRPr lang="en-GB" dirty="0">
              <a:solidFill>
                <a:srgbClr val="FFC000"/>
              </a:solidFill>
            </a:endParaRPr>
          </a:p>
        </p:txBody>
      </p:sp>
      <p:sp>
        <p:nvSpPr>
          <p:cNvPr id="9" name="TextBox 8">
            <a:extLst>
              <a:ext uri="{FF2B5EF4-FFF2-40B4-BE49-F238E27FC236}">
                <a16:creationId xmlns:a16="http://schemas.microsoft.com/office/drawing/2014/main" id="{42C5EE76-C372-4AA1-A933-615BAED9C3FF}"/>
              </a:ext>
            </a:extLst>
          </p:cNvPr>
          <p:cNvSpPr txBox="1"/>
          <p:nvPr/>
        </p:nvSpPr>
        <p:spPr>
          <a:xfrm>
            <a:off x="1772243" y="5081766"/>
            <a:ext cx="5010547"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configure --defaults location=</a:t>
            </a:r>
            <a:r>
              <a:rPr lang="en-GB" dirty="0" err="1">
                <a:solidFill>
                  <a:srgbClr val="FFC000"/>
                </a:solidFill>
              </a:rPr>
              <a:t>ukwest</a:t>
            </a:r>
            <a:endParaRPr lang="en-GB" dirty="0">
              <a:solidFill>
                <a:schemeClr val="bg1"/>
              </a:solidFill>
            </a:endParaRPr>
          </a:p>
        </p:txBody>
      </p:sp>
    </p:spTree>
    <p:extLst>
      <p:ext uri="{BB962C8B-B14F-4D97-AF65-F5344CB8AC3E}">
        <p14:creationId xmlns:p14="http://schemas.microsoft.com/office/powerpoint/2010/main" val="31634093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BF962-B257-4C53-B247-9A5F378B17EA}"/>
              </a:ext>
            </a:extLst>
          </p:cNvPr>
          <p:cNvSpPr>
            <a:spLocks noGrp="1"/>
          </p:cNvSpPr>
          <p:nvPr>
            <p:ph type="title"/>
          </p:nvPr>
        </p:nvSpPr>
        <p:spPr/>
        <p:txBody>
          <a:bodyPr/>
          <a:lstStyle/>
          <a:p>
            <a:r>
              <a:rPr lang="en-GB" dirty="0"/>
              <a:t>Azure Overview</a:t>
            </a:r>
          </a:p>
        </p:txBody>
      </p:sp>
      <p:pic>
        <p:nvPicPr>
          <p:cNvPr id="8" name="Content Placeholder 7" descr="Chart, box and whisker chart&#10;&#10;Description automatically generated">
            <a:extLst>
              <a:ext uri="{FF2B5EF4-FFF2-40B4-BE49-F238E27FC236}">
                <a16:creationId xmlns:a16="http://schemas.microsoft.com/office/drawing/2014/main" id="{A652395F-6085-4371-BFAD-1FFC8A522C2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247144" y="1011194"/>
            <a:ext cx="3768532" cy="2988621"/>
          </a:xfrm>
        </p:spPr>
      </p:pic>
      <p:sp>
        <p:nvSpPr>
          <p:cNvPr id="4" name="Footer Placeholder 3">
            <a:extLst>
              <a:ext uri="{FF2B5EF4-FFF2-40B4-BE49-F238E27FC236}">
                <a16:creationId xmlns:a16="http://schemas.microsoft.com/office/drawing/2014/main" id="{97CB36F3-0F9A-4F1D-84A8-362D51AF1BC3}"/>
              </a:ext>
            </a:extLst>
          </p:cNvPr>
          <p:cNvSpPr>
            <a:spLocks noGrp="1"/>
          </p:cNvSpPr>
          <p:nvPr>
            <p:ph type="ftr" sz="quarter" idx="10"/>
          </p:nvPr>
        </p:nvSpPr>
        <p:spPr/>
        <p:txBody>
          <a:bodyPr/>
          <a:lstStyle/>
          <a:p>
            <a:pPr>
              <a:defRPr/>
            </a:pPr>
            <a:r>
              <a:rPr lang="en-US" altLang="en-US"/>
              <a:t>WEB</a:t>
            </a:r>
            <a:endParaRPr lang="en-US" altLang="en-US" dirty="0"/>
          </a:p>
        </p:txBody>
      </p:sp>
      <p:sp>
        <p:nvSpPr>
          <p:cNvPr id="9" name="Content Placeholder 2">
            <a:extLst>
              <a:ext uri="{FF2B5EF4-FFF2-40B4-BE49-F238E27FC236}">
                <a16:creationId xmlns:a16="http://schemas.microsoft.com/office/drawing/2014/main" id="{7832A327-8982-4525-9D43-014A194A267D}"/>
              </a:ext>
            </a:extLst>
          </p:cNvPr>
          <p:cNvSpPr txBox="1">
            <a:spLocks/>
          </p:cNvSpPr>
          <p:nvPr/>
        </p:nvSpPr>
        <p:spPr bwMode="auto">
          <a:xfrm>
            <a:off x="179962" y="953311"/>
            <a:ext cx="4820055" cy="48855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v"/>
            </a:pPr>
            <a:r>
              <a:rPr lang="en-GB" dirty="0"/>
              <a:t>Resources: instances of services that you create such as VMs</a:t>
            </a:r>
          </a:p>
          <a:p>
            <a:pPr>
              <a:buFont typeface="Wingdings" panose="05000000000000000000" pitchFamily="2" charset="2"/>
              <a:buChar char="v"/>
            </a:pPr>
            <a:r>
              <a:rPr lang="en-GB" dirty="0"/>
              <a:t>Resource groups: a logical container into which Azure resources like VMs, databases, and storage accounts are deployed and managed.</a:t>
            </a:r>
          </a:p>
          <a:p>
            <a:pPr>
              <a:buFont typeface="Wingdings" panose="05000000000000000000" pitchFamily="2" charset="2"/>
              <a:buChar char="v"/>
            </a:pPr>
            <a:r>
              <a:rPr lang="en-GB" dirty="0"/>
              <a:t>Subscriptions: groups together user accounts and the resources that have been created by those user accounts..</a:t>
            </a:r>
          </a:p>
          <a:p>
            <a:pPr>
              <a:buFont typeface="Wingdings" panose="05000000000000000000" pitchFamily="2" charset="2"/>
              <a:buChar char="v"/>
            </a:pPr>
            <a:r>
              <a:rPr lang="en-GB" dirty="0"/>
              <a:t>Management groups: help you manage access, policy, and compliance for multiple subscriptions. All subscriptions in a management group automatically inherit the conditions applied to the management group.</a:t>
            </a:r>
          </a:p>
        </p:txBody>
      </p:sp>
    </p:spTree>
    <p:extLst>
      <p:ext uri="{BB962C8B-B14F-4D97-AF65-F5344CB8AC3E}">
        <p14:creationId xmlns:p14="http://schemas.microsoft.com/office/powerpoint/2010/main" val="7439693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7C828-C3B0-4E86-BDAF-ED39A33BB0D4}"/>
              </a:ext>
            </a:extLst>
          </p:cNvPr>
          <p:cNvSpPr>
            <a:spLocks noGrp="1"/>
          </p:cNvSpPr>
          <p:nvPr>
            <p:ph type="title"/>
          </p:nvPr>
        </p:nvSpPr>
        <p:spPr/>
        <p:txBody>
          <a:bodyPr/>
          <a:lstStyle/>
          <a:p>
            <a:r>
              <a:rPr lang="en-GB" dirty="0"/>
              <a:t>Azure Regions</a:t>
            </a:r>
          </a:p>
        </p:txBody>
      </p:sp>
      <p:sp>
        <p:nvSpPr>
          <p:cNvPr id="3" name="Content Placeholder 2">
            <a:extLst>
              <a:ext uri="{FF2B5EF4-FFF2-40B4-BE49-F238E27FC236}">
                <a16:creationId xmlns:a16="http://schemas.microsoft.com/office/drawing/2014/main" id="{455DAD5A-D05F-4409-BEB9-D6177B2BBC5F}"/>
              </a:ext>
            </a:extLst>
          </p:cNvPr>
          <p:cNvSpPr>
            <a:spLocks noGrp="1"/>
          </p:cNvSpPr>
          <p:nvPr>
            <p:ph idx="1"/>
          </p:nvPr>
        </p:nvSpPr>
        <p:spPr>
          <a:xfrm>
            <a:off x="1047750" y="1072811"/>
            <a:ext cx="7029450" cy="1481610"/>
          </a:xfrm>
        </p:spPr>
        <p:txBody>
          <a:bodyPr/>
          <a:lstStyle/>
          <a:p>
            <a:r>
              <a:rPr lang="en-GB" dirty="0"/>
              <a:t>You choose with location(Azure Region) that you want to use which is typically the closest to your customer base in order to provide the best performance</a:t>
            </a:r>
          </a:p>
          <a:p>
            <a:pPr lvl="1"/>
            <a:r>
              <a:rPr lang="en-GB" dirty="0"/>
              <a:t>For us this is “</a:t>
            </a:r>
            <a:r>
              <a:rPr lang="en-GB" dirty="0" err="1"/>
              <a:t>ukwest</a:t>
            </a:r>
            <a:r>
              <a:rPr lang="en-GB" dirty="0"/>
              <a:t>” which is Cardiff</a:t>
            </a:r>
          </a:p>
          <a:p>
            <a:endParaRPr lang="en-GB" dirty="0"/>
          </a:p>
        </p:txBody>
      </p:sp>
      <p:sp>
        <p:nvSpPr>
          <p:cNvPr id="4" name="Footer Placeholder 3">
            <a:extLst>
              <a:ext uri="{FF2B5EF4-FFF2-40B4-BE49-F238E27FC236}">
                <a16:creationId xmlns:a16="http://schemas.microsoft.com/office/drawing/2014/main" id="{F9A60A02-E457-43C3-BD03-FDF158EEFE07}"/>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descr="Map&#10;&#10;Description automatically generated with medium confidence">
            <a:extLst>
              <a:ext uri="{FF2B5EF4-FFF2-40B4-BE49-F238E27FC236}">
                <a16:creationId xmlns:a16="http://schemas.microsoft.com/office/drawing/2014/main" id="{612C0B4F-0852-42F1-9BFF-D675036683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35849" y="3368531"/>
            <a:ext cx="6734874" cy="3017224"/>
          </a:xfrm>
          <a:prstGeom prst="rect">
            <a:avLst/>
          </a:prstGeom>
        </p:spPr>
      </p:pic>
      <p:sp>
        <p:nvSpPr>
          <p:cNvPr id="7" name="Callout: Line 6">
            <a:extLst>
              <a:ext uri="{FF2B5EF4-FFF2-40B4-BE49-F238E27FC236}">
                <a16:creationId xmlns:a16="http://schemas.microsoft.com/office/drawing/2014/main" id="{66A85402-2326-49F3-9F9C-19A562645B22}"/>
              </a:ext>
            </a:extLst>
          </p:cNvPr>
          <p:cNvSpPr/>
          <p:nvPr/>
        </p:nvSpPr>
        <p:spPr bwMode="auto">
          <a:xfrm>
            <a:off x="4503286" y="3519119"/>
            <a:ext cx="896702" cy="343636"/>
          </a:xfrm>
          <a:prstGeom prst="borderCallout1">
            <a:avLst>
              <a:gd name="adj1" fmla="val 18750"/>
              <a:gd name="adj2" fmla="val -8333"/>
              <a:gd name="adj3" fmla="val 153409"/>
              <a:gd name="adj4" fmla="val -44697"/>
            </a:avLst>
          </a:prstGeom>
          <a:solidFill>
            <a:schemeClr val="bg1"/>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tx1"/>
                </a:solidFill>
                <a:effectLst/>
                <a:latin typeface="Helvetica" panose="020B0604020202020204" pitchFamily="34" charset="0"/>
              </a:rPr>
              <a:t>ukwest</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1930529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Map&#10;&#10;Description automatically generated">
            <a:extLst>
              <a:ext uri="{FF2B5EF4-FFF2-40B4-BE49-F238E27FC236}">
                <a16:creationId xmlns:a16="http://schemas.microsoft.com/office/drawing/2014/main" id="{0ACE420B-F315-45B9-BE2A-D32A095F98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44773"/>
            <a:ext cx="9144000" cy="4768453"/>
          </a:xfrm>
          <a:prstGeom prst="rect">
            <a:avLst/>
          </a:prstGeom>
        </p:spPr>
      </p:pic>
      <p:sp>
        <p:nvSpPr>
          <p:cNvPr id="2" name="Title 1">
            <a:extLst>
              <a:ext uri="{FF2B5EF4-FFF2-40B4-BE49-F238E27FC236}">
                <a16:creationId xmlns:a16="http://schemas.microsoft.com/office/drawing/2014/main" id="{B6034521-0D95-4E8F-822F-208EEAC1A08B}"/>
              </a:ext>
            </a:extLst>
          </p:cNvPr>
          <p:cNvSpPr>
            <a:spLocks noGrp="1"/>
          </p:cNvSpPr>
          <p:nvPr>
            <p:ph type="title"/>
          </p:nvPr>
        </p:nvSpPr>
        <p:spPr/>
        <p:txBody>
          <a:bodyPr/>
          <a:lstStyle/>
          <a:p>
            <a:r>
              <a:rPr lang="en-GB" dirty="0"/>
              <a:t>List locations (Regions)</a:t>
            </a:r>
          </a:p>
        </p:txBody>
      </p:sp>
      <p:sp>
        <p:nvSpPr>
          <p:cNvPr id="3" name="Content Placeholder 2">
            <a:extLst>
              <a:ext uri="{FF2B5EF4-FFF2-40B4-BE49-F238E27FC236}">
                <a16:creationId xmlns:a16="http://schemas.microsoft.com/office/drawing/2014/main" id="{536F5804-BAA0-415A-9602-490697D2977B}"/>
              </a:ext>
            </a:extLst>
          </p:cNvPr>
          <p:cNvSpPr>
            <a:spLocks noGrp="1"/>
          </p:cNvSpPr>
          <p:nvPr>
            <p:ph idx="1"/>
          </p:nvPr>
        </p:nvSpPr>
        <p:spPr>
          <a:xfrm>
            <a:off x="1011356" y="844550"/>
            <a:ext cx="7029450" cy="802865"/>
          </a:xfrm>
          <a:solidFill>
            <a:schemeClr val="bg1"/>
          </a:solidFill>
          <a:ln>
            <a:solidFill>
              <a:schemeClr val="tx1"/>
            </a:solidFill>
          </a:ln>
        </p:spPr>
        <p:txBody>
          <a:bodyPr/>
          <a:lstStyle/>
          <a:p>
            <a:r>
              <a:rPr lang="en-GB" dirty="0"/>
              <a:t>List available locations</a:t>
            </a:r>
          </a:p>
          <a:p>
            <a:r>
              <a:rPr lang="en-GB" dirty="0"/>
              <a:t>The one we want is “</a:t>
            </a:r>
            <a:r>
              <a:rPr lang="en-GB" dirty="0" err="1"/>
              <a:t>ukwest</a:t>
            </a:r>
            <a:r>
              <a:rPr lang="en-GB" dirty="0"/>
              <a:t>” which is based in Cardiff</a:t>
            </a:r>
          </a:p>
        </p:txBody>
      </p:sp>
      <p:sp>
        <p:nvSpPr>
          <p:cNvPr id="4" name="Footer Placeholder 3">
            <a:extLst>
              <a:ext uri="{FF2B5EF4-FFF2-40B4-BE49-F238E27FC236}">
                <a16:creationId xmlns:a16="http://schemas.microsoft.com/office/drawing/2014/main" id="{F7754848-6691-4927-BB39-40EE1B3C9C29}"/>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4E81FEB4-D4B4-4F19-BA9E-2E943AFDD5C8}"/>
              </a:ext>
            </a:extLst>
          </p:cNvPr>
          <p:cNvSpPr txBox="1"/>
          <p:nvPr/>
        </p:nvSpPr>
        <p:spPr>
          <a:xfrm>
            <a:off x="625979" y="3663236"/>
            <a:ext cx="8176656" cy="2031325"/>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account list-locations</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account list-locations –query [].name   </a:t>
            </a:r>
            <a:r>
              <a:rPr lang="en-GB" dirty="0">
                <a:solidFill>
                  <a:schemeClr val="bg1"/>
                </a:solidFill>
                <a:sym typeface="Wingdings" panose="05000000000000000000" pitchFamily="2" charset="2"/>
              </a:rPr>
              <a:t> just the names</a:t>
            </a:r>
          </a:p>
          <a:p>
            <a:r>
              <a:rPr lang="en-GB" dirty="0">
                <a:solidFill>
                  <a:schemeClr val="bg1"/>
                </a:solidFill>
              </a:rPr>
              <a:t>[</a:t>
            </a:r>
          </a:p>
          <a:p>
            <a:r>
              <a:rPr lang="en-GB" dirty="0">
                <a:solidFill>
                  <a:schemeClr val="bg1"/>
                </a:solidFill>
              </a:rPr>
              <a:t> ….</a:t>
            </a:r>
          </a:p>
          <a:p>
            <a:r>
              <a:rPr lang="en-GB" dirty="0">
                <a:solidFill>
                  <a:schemeClr val="bg1"/>
                </a:solidFill>
              </a:rPr>
              <a:t>"</a:t>
            </a:r>
            <a:r>
              <a:rPr lang="en-GB" dirty="0" err="1">
                <a:solidFill>
                  <a:schemeClr val="bg1"/>
                </a:solidFill>
              </a:rPr>
              <a:t>ukwest</a:t>
            </a:r>
            <a:r>
              <a:rPr lang="en-GB" dirty="0">
                <a:solidFill>
                  <a:schemeClr val="bg1"/>
                </a:solidFill>
              </a:rPr>
              <a:t>",</a:t>
            </a:r>
          </a:p>
          <a:p>
            <a:r>
              <a:rPr lang="en-GB" dirty="0">
                <a:solidFill>
                  <a:schemeClr val="bg1"/>
                </a:solidFill>
              </a:rPr>
              <a:t> ….</a:t>
            </a:r>
          </a:p>
          <a:p>
            <a:r>
              <a:rPr lang="en-GB" dirty="0">
                <a:solidFill>
                  <a:schemeClr val="bg1"/>
                </a:solidFill>
              </a:rPr>
              <a:t>]</a:t>
            </a:r>
          </a:p>
        </p:txBody>
      </p:sp>
      <p:sp>
        <p:nvSpPr>
          <p:cNvPr id="8" name="Content Placeholder 2">
            <a:extLst>
              <a:ext uri="{FF2B5EF4-FFF2-40B4-BE49-F238E27FC236}">
                <a16:creationId xmlns:a16="http://schemas.microsoft.com/office/drawing/2014/main" id="{2572EDD8-AD2F-40CB-AE11-9492591E2217}"/>
              </a:ext>
            </a:extLst>
          </p:cNvPr>
          <p:cNvSpPr txBox="1">
            <a:spLocks/>
          </p:cNvSpPr>
          <p:nvPr/>
        </p:nvSpPr>
        <p:spPr bwMode="auto">
          <a:xfrm>
            <a:off x="2621679" y="4607378"/>
            <a:ext cx="6404039" cy="2031325"/>
          </a:xfrm>
          <a:prstGeom prst="rect">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Choose suitable region based on:</a:t>
            </a:r>
          </a:p>
          <a:p>
            <a:pPr lvl="1">
              <a:buFont typeface="Wingdings" panose="05000000000000000000" pitchFamily="2" charset="2"/>
              <a:buChar char="v"/>
            </a:pPr>
            <a:r>
              <a:rPr lang="en-GB" dirty="0"/>
              <a:t>Compliance and data residency: keep private data located in a specific geographical region</a:t>
            </a:r>
          </a:p>
          <a:p>
            <a:pPr lvl="1">
              <a:buFont typeface="Wingdings" panose="05000000000000000000" pitchFamily="2" charset="2"/>
              <a:buChar char="v"/>
            </a:pPr>
            <a:r>
              <a:rPr lang="en-GB" dirty="0"/>
              <a:t>Service availability and performance: keep resources closer to where they are used</a:t>
            </a:r>
          </a:p>
          <a:p>
            <a:pPr lvl="1">
              <a:buFont typeface="Wingdings" panose="05000000000000000000" pitchFamily="2" charset="2"/>
              <a:buChar char="v"/>
            </a:pPr>
            <a:r>
              <a:rPr lang="en-GB" dirty="0"/>
              <a:t>Pricing: resources can be cheaper in different regions</a:t>
            </a:r>
          </a:p>
          <a:p>
            <a:pPr marL="457200" lvl="1" indent="0">
              <a:buNone/>
            </a:pPr>
            <a:endParaRPr lang="en-GB" dirty="0"/>
          </a:p>
        </p:txBody>
      </p:sp>
    </p:spTree>
    <p:extLst>
      <p:ext uri="{BB962C8B-B14F-4D97-AF65-F5344CB8AC3E}">
        <p14:creationId xmlns:p14="http://schemas.microsoft.com/office/powerpoint/2010/main" val="36532893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D6068-04D2-4CF5-97B5-50E8CC187FFE}"/>
              </a:ext>
            </a:extLst>
          </p:cNvPr>
          <p:cNvSpPr>
            <a:spLocks noGrp="1"/>
          </p:cNvSpPr>
          <p:nvPr>
            <p:ph type="title"/>
          </p:nvPr>
        </p:nvSpPr>
        <p:spPr/>
        <p:txBody>
          <a:bodyPr/>
          <a:lstStyle/>
          <a:p>
            <a:r>
              <a:rPr lang="en-GB" dirty="0"/>
              <a:t>Region Pairs</a:t>
            </a:r>
          </a:p>
        </p:txBody>
      </p:sp>
      <p:sp>
        <p:nvSpPr>
          <p:cNvPr id="3" name="Content Placeholder 2">
            <a:extLst>
              <a:ext uri="{FF2B5EF4-FFF2-40B4-BE49-F238E27FC236}">
                <a16:creationId xmlns:a16="http://schemas.microsoft.com/office/drawing/2014/main" id="{A6F647F5-8EAC-4EC5-84D6-3C72DC9A5158}"/>
              </a:ext>
            </a:extLst>
          </p:cNvPr>
          <p:cNvSpPr>
            <a:spLocks noGrp="1"/>
          </p:cNvSpPr>
          <p:nvPr>
            <p:ph idx="1"/>
          </p:nvPr>
        </p:nvSpPr>
        <p:spPr>
          <a:xfrm>
            <a:off x="1047750" y="974042"/>
            <a:ext cx="7029450" cy="1457873"/>
          </a:xfrm>
        </p:spPr>
        <p:txBody>
          <a:bodyPr/>
          <a:lstStyle/>
          <a:p>
            <a:r>
              <a:rPr lang="en-GB" dirty="0"/>
              <a:t>Each Azure region is always paired with another region within the same geography (such as US, Europe, or Asia) at least 300 miles away to prevent a regional natural disaster taking down both regions</a:t>
            </a:r>
          </a:p>
        </p:txBody>
      </p:sp>
      <p:sp>
        <p:nvSpPr>
          <p:cNvPr id="4" name="Footer Placeholder 3">
            <a:extLst>
              <a:ext uri="{FF2B5EF4-FFF2-40B4-BE49-F238E27FC236}">
                <a16:creationId xmlns:a16="http://schemas.microsoft.com/office/drawing/2014/main" id="{410D3E9C-D058-4381-A4D9-51B428609884}"/>
              </a:ext>
            </a:extLst>
          </p:cNvPr>
          <p:cNvSpPr>
            <a:spLocks noGrp="1"/>
          </p:cNvSpPr>
          <p:nvPr>
            <p:ph type="ftr" sz="quarter" idx="10"/>
          </p:nvPr>
        </p:nvSpPr>
        <p:spPr/>
        <p:txBody>
          <a:bodyPr/>
          <a:lstStyle/>
          <a:p>
            <a:pPr>
              <a:defRPr/>
            </a:pPr>
            <a:r>
              <a:rPr lang="en-US" altLang="en-US"/>
              <a:t>WEB</a:t>
            </a:r>
            <a:endParaRPr lang="en-US" altLang="en-US" dirty="0"/>
          </a:p>
        </p:txBody>
      </p:sp>
      <p:pic>
        <p:nvPicPr>
          <p:cNvPr id="5" name="Picture 4">
            <a:extLst>
              <a:ext uri="{FF2B5EF4-FFF2-40B4-BE49-F238E27FC236}">
                <a16:creationId xmlns:a16="http://schemas.microsoft.com/office/drawing/2014/main" id="{0E439CEB-078B-4D1E-A9C0-1B45CBA1206A}"/>
              </a:ext>
            </a:extLst>
          </p:cNvPr>
          <p:cNvPicPr>
            <a:picLocks noChangeAspect="1"/>
          </p:cNvPicPr>
          <p:nvPr/>
        </p:nvPicPr>
        <p:blipFill>
          <a:blip r:embed="rId2"/>
          <a:stretch>
            <a:fillRect/>
          </a:stretch>
        </p:blipFill>
        <p:spPr>
          <a:xfrm>
            <a:off x="219075" y="2315653"/>
            <a:ext cx="8686800" cy="2723755"/>
          </a:xfrm>
          <a:prstGeom prst="rect">
            <a:avLst/>
          </a:prstGeom>
        </p:spPr>
      </p:pic>
      <p:pic>
        <p:nvPicPr>
          <p:cNvPr id="6" name="Picture 5">
            <a:extLst>
              <a:ext uri="{FF2B5EF4-FFF2-40B4-BE49-F238E27FC236}">
                <a16:creationId xmlns:a16="http://schemas.microsoft.com/office/drawing/2014/main" id="{3D1610C2-A099-48B3-B8C4-D2C4948B29F7}"/>
              </a:ext>
            </a:extLst>
          </p:cNvPr>
          <p:cNvPicPr>
            <a:picLocks noChangeAspect="1"/>
          </p:cNvPicPr>
          <p:nvPr/>
        </p:nvPicPr>
        <p:blipFill>
          <a:blip r:embed="rId3"/>
          <a:stretch>
            <a:fillRect/>
          </a:stretch>
        </p:blipFill>
        <p:spPr>
          <a:xfrm>
            <a:off x="6031149" y="3677530"/>
            <a:ext cx="3076778" cy="3076778"/>
          </a:xfrm>
          <a:prstGeom prst="rect">
            <a:avLst/>
          </a:prstGeom>
        </p:spPr>
      </p:pic>
      <p:sp>
        <p:nvSpPr>
          <p:cNvPr id="7" name="TextBox 6">
            <a:extLst>
              <a:ext uri="{FF2B5EF4-FFF2-40B4-BE49-F238E27FC236}">
                <a16:creationId xmlns:a16="http://schemas.microsoft.com/office/drawing/2014/main" id="{2BA4D68F-5E49-46DE-AEE9-A987CD6AFD15}"/>
              </a:ext>
            </a:extLst>
          </p:cNvPr>
          <p:cNvSpPr txBox="1"/>
          <p:nvPr/>
        </p:nvSpPr>
        <p:spPr>
          <a:xfrm>
            <a:off x="2811294" y="5465201"/>
            <a:ext cx="3076777" cy="923330"/>
          </a:xfrm>
          <a:prstGeom prst="rect">
            <a:avLst/>
          </a:prstGeom>
          <a:noFill/>
        </p:spPr>
        <p:txBody>
          <a:bodyPr wrap="square" rtlCol="0">
            <a:spAutoFit/>
          </a:bodyPr>
          <a:lstStyle/>
          <a:p>
            <a:r>
              <a:rPr lang="en-GB" dirty="0"/>
              <a:t>Each region is itself divided into multiple Availability Zones (see later notes)</a:t>
            </a:r>
          </a:p>
        </p:txBody>
      </p:sp>
    </p:spTree>
    <p:extLst>
      <p:ext uri="{BB962C8B-B14F-4D97-AF65-F5344CB8AC3E}">
        <p14:creationId xmlns:p14="http://schemas.microsoft.com/office/powerpoint/2010/main" val="16606148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67ED2-E45A-4AC1-B384-43334FF6E30E}"/>
              </a:ext>
            </a:extLst>
          </p:cNvPr>
          <p:cNvSpPr>
            <a:spLocks noGrp="1"/>
          </p:cNvSpPr>
          <p:nvPr>
            <p:ph type="title"/>
          </p:nvPr>
        </p:nvSpPr>
        <p:spPr/>
        <p:txBody>
          <a:bodyPr/>
          <a:lstStyle/>
          <a:p>
            <a:r>
              <a:rPr lang="en-GB" dirty="0"/>
              <a:t>Microsoft Data Centre</a:t>
            </a:r>
          </a:p>
        </p:txBody>
      </p:sp>
      <p:pic>
        <p:nvPicPr>
          <p:cNvPr id="6" name="Content Placeholder 5" descr="A picture containing indoor, platform, computer, walkway&#10;&#10;Description automatically generated">
            <a:extLst>
              <a:ext uri="{FF2B5EF4-FFF2-40B4-BE49-F238E27FC236}">
                <a16:creationId xmlns:a16="http://schemas.microsoft.com/office/drawing/2014/main" id="{F9EAD4C7-BDD8-4DD9-895F-0E59957EDC7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35183" y="959590"/>
            <a:ext cx="7029450" cy="3940383"/>
          </a:xfrm>
        </p:spPr>
      </p:pic>
      <p:sp>
        <p:nvSpPr>
          <p:cNvPr id="4" name="Footer Placeholder 3">
            <a:extLst>
              <a:ext uri="{FF2B5EF4-FFF2-40B4-BE49-F238E27FC236}">
                <a16:creationId xmlns:a16="http://schemas.microsoft.com/office/drawing/2014/main" id="{3EC41944-90E4-4868-82F5-519D7C41EF77}"/>
              </a:ext>
            </a:extLst>
          </p:cNvPr>
          <p:cNvSpPr>
            <a:spLocks noGrp="1"/>
          </p:cNvSpPr>
          <p:nvPr>
            <p:ph type="ftr" sz="quarter" idx="10"/>
          </p:nvPr>
        </p:nvSpPr>
        <p:spPr/>
        <p:txBody>
          <a:bodyPr/>
          <a:lstStyle/>
          <a:p>
            <a:pPr>
              <a:defRPr/>
            </a:pPr>
            <a:r>
              <a:rPr lang="en-US" altLang="en-US"/>
              <a:t>WEB</a:t>
            </a:r>
            <a:endParaRPr lang="en-US" altLang="en-US" dirty="0"/>
          </a:p>
        </p:txBody>
      </p:sp>
      <p:sp>
        <p:nvSpPr>
          <p:cNvPr id="7" name="TextBox 6">
            <a:extLst>
              <a:ext uri="{FF2B5EF4-FFF2-40B4-BE49-F238E27FC236}">
                <a16:creationId xmlns:a16="http://schemas.microsoft.com/office/drawing/2014/main" id="{678925F2-E2A7-4E0B-80CA-6D7683BD6182}"/>
              </a:ext>
            </a:extLst>
          </p:cNvPr>
          <p:cNvSpPr txBox="1"/>
          <p:nvPr/>
        </p:nvSpPr>
        <p:spPr>
          <a:xfrm>
            <a:off x="4297527" y="4241572"/>
            <a:ext cx="825867" cy="369332"/>
          </a:xfrm>
          <a:prstGeom prst="rect">
            <a:avLst/>
          </a:prstGeom>
          <a:noFill/>
        </p:spPr>
        <p:txBody>
          <a:bodyPr wrap="none" rtlCol="0">
            <a:spAutoFit/>
          </a:bodyPr>
          <a:lstStyle/>
          <a:p>
            <a:r>
              <a:rPr lang="en-GB" dirty="0">
                <a:solidFill>
                  <a:srgbClr val="FF0000"/>
                </a:solidFill>
              </a:rPr>
              <a:t>Racks</a:t>
            </a:r>
          </a:p>
        </p:txBody>
      </p:sp>
      <p:cxnSp>
        <p:nvCxnSpPr>
          <p:cNvPr id="9" name="Straight Arrow Connector 8">
            <a:extLst>
              <a:ext uri="{FF2B5EF4-FFF2-40B4-BE49-F238E27FC236}">
                <a16:creationId xmlns:a16="http://schemas.microsoft.com/office/drawing/2014/main" id="{06F8CA51-97A3-4493-9CA7-0F565805395D}"/>
              </a:ext>
            </a:extLst>
          </p:cNvPr>
          <p:cNvCxnSpPr/>
          <p:nvPr/>
        </p:nvCxnSpPr>
        <p:spPr bwMode="auto">
          <a:xfrm flipV="1">
            <a:off x="5231959" y="4145111"/>
            <a:ext cx="1061884" cy="247772"/>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a:extLst>
              <a:ext uri="{FF2B5EF4-FFF2-40B4-BE49-F238E27FC236}">
                <a16:creationId xmlns:a16="http://schemas.microsoft.com/office/drawing/2014/main" id="{3AB09446-D8D7-43CD-A878-D96EE78D2B89}"/>
              </a:ext>
            </a:extLst>
          </p:cNvPr>
          <p:cNvCxnSpPr>
            <a:stCxn id="7" idx="1"/>
          </p:cNvCxnSpPr>
          <p:nvPr/>
        </p:nvCxnSpPr>
        <p:spPr bwMode="auto">
          <a:xfrm flipH="1" flipV="1">
            <a:off x="2848620" y="4162809"/>
            <a:ext cx="1448907" cy="263429"/>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 name="Right Brace 11">
            <a:extLst>
              <a:ext uri="{FF2B5EF4-FFF2-40B4-BE49-F238E27FC236}">
                <a16:creationId xmlns:a16="http://schemas.microsoft.com/office/drawing/2014/main" id="{C15DBE6E-E359-4490-A2B7-A8C27DE28D8A}"/>
              </a:ext>
            </a:extLst>
          </p:cNvPr>
          <p:cNvSpPr/>
          <p:nvPr/>
        </p:nvSpPr>
        <p:spPr bwMode="auto">
          <a:xfrm rot="11024394">
            <a:off x="5652212" y="3046443"/>
            <a:ext cx="576437" cy="834384"/>
          </a:xfrm>
          <a:prstGeom prst="rightBrace">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3" name="TextBox 12">
            <a:extLst>
              <a:ext uri="{FF2B5EF4-FFF2-40B4-BE49-F238E27FC236}">
                <a16:creationId xmlns:a16="http://schemas.microsoft.com/office/drawing/2014/main" id="{C0280649-672B-4B96-BC39-ADDEE8CCE1E1}"/>
              </a:ext>
            </a:extLst>
          </p:cNvPr>
          <p:cNvSpPr txBox="1"/>
          <p:nvPr/>
        </p:nvSpPr>
        <p:spPr>
          <a:xfrm>
            <a:off x="4710460" y="3260941"/>
            <a:ext cx="979755" cy="369332"/>
          </a:xfrm>
          <a:prstGeom prst="rect">
            <a:avLst/>
          </a:prstGeom>
          <a:noFill/>
        </p:spPr>
        <p:txBody>
          <a:bodyPr wrap="none" rtlCol="0">
            <a:spAutoFit/>
          </a:bodyPr>
          <a:lstStyle/>
          <a:p>
            <a:r>
              <a:rPr lang="en-GB" dirty="0">
                <a:solidFill>
                  <a:srgbClr val="FF0000"/>
                </a:solidFill>
              </a:rPr>
              <a:t>Servers</a:t>
            </a:r>
          </a:p>
        </p:txBody>
      </p:sp>
      <p:pic>
        <p:nvPicPr>
          <p:cNvPr id="14" name="Picture 13">
            <a:extLst>
              <a:ext uri="{FF2B5EF4-FFF2-40B4-BE49-F238E27FC236}">
                <a16:creationId xmlns:a16="http://schemas.microsoft.com/office/drawing/2014/main" id="{91DAB162-A595-4407-B130-9C551A542AD6}"/>
              </a:ext>
            </a:extLst>
          </p:cNvPr>
          <p:cNvPicPr>
            <a:picLocks noChangeAspect="1"/>
          </p:cNvPicPr>
          <p:nvPr/>
        </p:nvPicPr>
        <p:blipFill>
          <a:blip r:embed="rId3"/>
          <a:stretch>
            <a:fillRect/>
          </a:stretch>
        </p:blipFill>
        <p:spPr>
          <a:xfrm>
            <a:off x="295153" y="4986773"/>
            <a:ext cx="2328156" cy="1550552"/>
          </a:xfrm>
          <a:prstGeom prst="rect">
            <a:avLst/>
          </a:prstGeom>
        </p:spPr>
      </p:pic>
      <p:sp>
        <p:nvSpPr>
          <p:cNvPr id="15" name="TextBox 14">
            <a:extLst>
              <a:ext uri="{FF2B5EF4-FFF2-40B4-BE49-F238E27FC236}">
                <a16:creationId xmlns:a16="http://schemas.microsoft.com/office/drawing/2014/main" id="{0357814D-9E12-4311-BB8B-346BA70F9E0B}"/>
              </a:ext>
            </a:extLst>
          </p:cNvPr>
          <p:cNvSpPr txBox="1"/>
          <p:nvPr/>
        </p:nvSpPr>
        <p:spPr>
          <a:xfrm>
            <a:off x="1255296" y="6488668"/>
            <a:ext cx="1479892" cy="369332"/>
          </a:xfrm>
          <a:prstGeom prst="rect">
            <a:avLst/>
          </a:prstGeom>
          <a:noFill/>
        </p:spPr>
        <p:txBody>
          <a:bodyPr wrap="none" rtlCol="0">
            <a:spAutoFit/>
          </a:bodyPr>
          <a:lstStyle/>
          <a:p>
            <a:r>
              <a:rPr lang="en-GB" dirty="0"/>
              <a:t>Blade server</a:t>
            </a:r>
          </a:p>
        </p:txBody>
      </p:sp>
      <p:sp>
        <p:nvSpPr>
          <p:cNvPr id="16" name="TextBox 15">
            <a:extLst>
              <a:ext uri="{FF2B5EF4-FFF2-40B4-BE49-F238E27FC236}">
                <a16:creationId xmlns:a16="http://schemas.microsoft.com/office/drawing/2014/main" id="{68F931D8-B2DF-4CF3-9CA5-5915EA880F42}"/>
              </a:ext>
            </a:extLst>
          </p:cNvPr>
          <p:cNvSpPr txBox="1"/>
          <p:nvPr/>
        </p:nvSpPr>
        <p:spPr>
          <a:xfrm>
            <a:off x="2974975" y="4840236"/>
            <a:ext cx="5216014" cy="276999"/>
          </a:xfrm>
          <a:prstGeom prst="rect">
            <a:avLst/>
          </a:prstGeom>
          <a:noFill/>
        </p:spPr>
        <p:txBody>
          <a:bodyPr wrap="square" rtlCol="0">
            <a:spAutoFit/>
          </a:bodyPr>
          <a:lstStyle/>
          <a:p>
            <a:r>
              <a:rPr lang="en-GB" sz="1200" i="1" dirty="0"/>
              <a:t>https://howtomanagedevices.com/azure/7499/availability-options-in-azure/</a:t>
            </a:r>
          </a:p>
        </p:txBody>
      </p:sp>
      <p:sp>
        <p:nvSpPr>
          <p:cNvPr id="3" name="TextBox 2">
            <a:extLst>
              <a:ext uri="{FF2B5EF4-FFF2-40B4-BE49-F238E27FC236}">
                <a16:creationId xmlns:a16="http://schemas.microsoft.com/office/drawing/2014/main" id="{3F3E1546-A7C4-499D-8035-175466BC9EDF}"/>
              </a:ext>
            </a:extLst>
          </p:cNvPr>
          <p:cNvSpPr txBox="1"/>
          <p:nvPr/>
        </p:nvSpPr>
        <p:spPr>
          <a:xfrm>
            <a:off x="4166755" y="5436745"/>
            <a:ext cx="4682092" cy="923330"/>
          </a:xfrm>
          <a:prstGeom prst="rect">
            <a:avLst/>
          </a:prstGeom>
          <a:noFill/>
        </p:spPr>
        <p:txBody>
          <a:bodyPr wrap="square" rtlCol="0">
            <a:spAutoFit/>
          </a:bodyPr>
          <a:lstStyle/>
          <a:p>
            <a:r>
              <a:rPr lang="en-GB" dirty="0"/>
              <a:t>Want to know more…..</a:t>
            </a:r>
            <a:br>
              <a:rPr lang="en-GB" dirty="0"/>
            </a:br>
            <a:r>
              <a:rPr lang="en-GB" sz="1200" i="1" dirty="0"/>
              <a:t>https://docs.microsoft.com/en-us/archive/msdn-magazine/2015/september/microsoft-azure-fault-tolerance-pitfalls-and-resolutions-in-the-cloud</a:t>
            </a:r>
            <a:endParaRPr lang="en-GB" i="1" dirty="0"/>
          </a:p>
        </p:txBody>
      </p:sp>
    </p:spTree>
    <p:extLst>
      <p:ext uri="{BB962C8B-B14F-4D97-AF65-F5344CB8AC3E}">
        <p14:creationId xmlns:p14="http://schemas.microsoft.com/office/powerpoint/2010/main" val="13053129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FDE3C-CCEA-49E7-B61D-5BB5C980F362}"/>
              </a:ext>
            </a:extLst>
          </p:cNvPr>
          <p:cNvSpPr>
            <a:spLocks noGrp="1"/>
          </p:cNvSpPr>
          <p:nvPr>
            <p:ph type="title"/>
          </p:nvPr>
        </p:nvSpPr>
        <p:spPr/>
        <p:txBody>
          <a:bodyPr/>
          <a:lstStyle/>
          <a:p>
            <a:r>
              <a:rPr lang="en-GB" dirty="0"/>
              <a:t>Availability Zone (AZ)</a:t>
            </a:r>
          </a:p>
        </p:txBody>
      </p:sp>
      <p:sp>
        <p:nvSpPr>
          <p:cNvPr id="3" name="Content Placeholder 2">
            <a:extLst>
              <a:ext uri="{FF2B5EF4-FFF2-40B4-BE49-F238E27FC236}">
                <a16:creationId xmlns:a16="http://schemas.microsoft.com/office/drawing/2014/main" id="{CC448C3A-2738-4040-A9B5-E381B4EFFD6E}"/>
              </a:ext>
            </a:extLst>
          </p:cNvPr>
          <p:cNvSpPr>
            <a:spLocks noGrp="1"/>
          </p:cNvSpPr>
          <p:nvPr>
            <p:ph idx="1"/>
          </p:nvPr>
        </p:nvSpPr>
        <p:spPr>
          <a:xfrm>
            <a:off x="76692" y="1303800"/>
            <a:ext cx="5079232" cy="3911384"/>
          </a:xfrm>
        </p:spPr>
        <p:txBody>
          <a:bodyPr/>
          <a:lstStyle/>
          <a:p>
            <a:r>
              <a:rPr lang="en-GB" b="1" dirty="0"/>
              <a:t>Availability Zones: </a:t>
            </a:r>
            <a:r>
              <a:rPr lang="en-GB" dirty="0"/>
              <a:t>each region is divided into multiple zones and each zone consists of one or more </a:t>
            </a:r>
            <a:r>
              <a:rPr lang="en-GB" b="1" u="sng" dirty="0"/>
              <a:t>datacentres</a:t>
            </a:r>
            <a:r>
              <a:rPr lang="en-GB" dirty="0"/>
              <a:t> located at different physical locations. </a:t>
            </a:r>
          </a:p>
          <a:p>
            <a:r>
              <a:rPr lang="en-GB" dirty="0"/>
              <a:t>An availability zone provides an </a:t>
            </a:r>
            <a:r>
              <a:rPr lang="en-GB" i="1" dirty="0"/>
              <a:t>isolation boundary</a:t>
            </a:r>
            <a:r>
              <a:rPr lang="en-GB" dirty="0"/>
              <a:t> meaning a failure in one zone will never cause a failure in another zone</a:t>
            </a:r>
          </a:p>
          <a:p>
            <a:r>
              <a:rPr lang="en-GB" dirty="0"/>
              <a:t>A VM copied across 2 or more Availability zones will be available for at least 99.99% of the time</a:t>
            </a:r>
          </a:p>
          <a:p>
            <a:endParaRPr lang="en-GB" b="1" dirty="0"/>
          </a:p>
          <a:p>
            <a:endParaRPr lang="en-GB" dirty="0"/>
          </a:p>
        </p:txBody>
      </p:sp>
      <p:sp>
        <p:nvSpPr>
          <p:cNvPr id="4" name="Footer Placeholder 3">
            <a:extLst>
              <a:ext uri="{FF2B5EF4-FFF2-40B4-BE49-F238E27FC236}">
                <a16:creationId xmlns:a16="http://schemas.microsoft.com/office/drawing/2014/main" id="{BC030BC9-4E9C-47AE-9B23-5C62B2CACF57}"/>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descr="Diagram&#10;&#10;Description automatically generated">
            <a:extLst>
              <a:ext uri="{FF2B5EF4-FFF2-40B4-BE49-F238E27FC236}">
                <a16:creationId xmlns:a16="http://schemas.microsoft.com/office/drawing/2014/main" id="{2D414BC7-01F3-4D12-BE6B-279C5CD5DE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55923" y="1303799"/>
            <a:ext cx="3911385" cy="3911385"/>
          </a:xfrm>
          <a:prstGeom prst="rect">
            <a:avLst/>
          </a:prstGeom>
        </p:spPr>
      </p:pic>
      <p:sp>
        <p:nvSpPr>
          <p:cNvPr id="9" name="TextBox 8">
            <a:extLst>
              <a:ext uri="{FF2B5EF4-FFF2-40B4-BE49-F238E27FC236}">
                <a16:creationId xmlns:a16="http://schemas.microsoft.com/office/drawing/2014/main" id="{583291A9-AC5E-4D6D-9B27-DBEC790847A1}"/>
              </a:ext>
            </a:extLst>
          </p:cNvPr>
          <p:cNvSpPr txBox="1"/>
          <p:nvPr/>
        </p:nvSpPr>
        <p:spPr>
          <a:xfrm>
            <a:off x="2347734" y="5890994"/>
            <a:ext cx="5168398" cy="646331"/>
          </a:xfrm>
          <a:prstGeom prst="rect">
            <a:avLst/>
          </a:prstGeom>
          <a:solidFill>
            <a:schemeClr val="bg1"/>
          </a:solidFill>
          <a:ln>
            <a:solidFill>
              <a:schemeClr val="tx1"/>
            </a:solidFill>
          </a:ln>
        </p:spPr>
        <p:txBody>
          <a:bodyPr wrap="square" rtlCol="0">
            <a:spAutoFit/>
          </a:bodyPr>
          <a:lstStyle/>
          <a:p>
            <a:r>
              <a:rPr lang="en-GB" dirty="0"/>
              <a:t>Note: you cannot change a VMs availability zone once the VM is created</a:t>
            </a:r>
          </a:p>
        </p:txBody>
      </p:sp>
      <p:pic>
        <p:nvPicPr>
          <p:cNvPr id="11" name="Graphic 10" descr="Warning with solid fill">
            <a:extLst>
              <a:ext uri="{FF2B5EF4-FFF2-40B4-BE49-F238E27FC236}">
                <a16:creationId xmlns:a16="http://schemas.microsoft.com/office/drawing/2014/main" id="{E0FA748E-1235-44EA-9EA7-4C283F595CB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890734" y="5757161"/>
            <a:ext cx="456999" cy="456999"/>
          </a:xfrm>
          <a:prstGeom prst="rect">
            <a:avLst/>
          </a:prstGeom>
        </p:spPr>
      </p:pic>
      <p:sp>
        <p:nvSpPr>
          <p:cNvPr id="12" name="TextBox 11">
            <a:extLst>
              <a:ext uri="{FF2B5EF4-FFF2-40B4-BE49-F238E27FC236}">
                <a16:creationId xmlns:a16="http://schemas.microsoft.com/office/drawing/2014/main" id="{988F082C-05A6-46EB-884A-C6E3213502D4}"/>
              </a:ext>
            </a:extLst>
          </p:cNvPr>
          <p:cNvSpPr txBox="1"/>
          <p:nvPr/>
        </p:nvSpPr>
        <p:spPr>
          <a:xfrm>
            <a:off x="7433190" y="1309698"/>
            <a:ext cx="742511" cy="307777"/>
          </a:xfrm>
          <a:prstGeom prst="rect">
            <a:avLst/>
          </a:prstGeom>
          <a:noFill/>
        </p:spPr>
        <p:txBody>
          <a:bodyPr wrap="none" rtlCol="0">
            <a:spAutoFit/>
          </a:bodyPr>
          <a:lstStyle/>
          <a:p>
            <a:r>
              <a:rPr lang="en-GB" sz="1400" dirty="0">
                <a:solidFill>
                  <a:srgbClr val="000000"/>
                </a:solidFill>
              </a:rPr>
              <a:t>“</a:t>
            </a:r>
            <a:r>
              <a:rPr lang="en-GB" sz="1100" dirty="0" err="1">
                <a:solidFill>
                  <a:srgbClr val="000000"/>
                </a:solidFill>
              </a:rPr>
              <a:t>ukwest</a:t>
            </a:r>
            <a:r>
              <a:rPr lang="en-GB" sz="1400" dirty="0">
                <a:solidFill>
                  <a:srgbClr val="000000"/>
                </a:solidFill>
              </a:rPr>
              <a:t>”</a:t>
            </a:r>
          </a:p>
        </p:txBody>
      </p:sp>
      <p:sp>
        <p:nvSpPr>
          <p:cNvPr id="13" name="TextBox 12">
            <a:extLst>
              <a:ext uri="{FF2B5EF4-FFF2-40B4-BE49-F238E27FC236}">
                <a16:creationId xmlns:a16="http://schemas.microsoft.com/office/drawing/2014/main" id="{57959F59-AAFD-4A63-A2E0-4807EAA470E3}"/>
              </a:ext>
            </a:extLst>
          </p:cNvPr>
          <p:cNvSpPr txBox="1"/>
          <p:nvPr/>
        </p:nvSpPr>
        <p:spPr>
          <a:xfrm>
            <a:off x="5274024" y="4005663"/>
            <a:ext cx="1020588" cy="523220"/>
          </a:xfrm>
          <a:prstGeom prst="rect">
            <a:avLst/>
          </a:prstGeom>
          <a:noFill/>
        </p:spPr>
        <p:txBody>
          <a:bodyPr wrap="square" rtlCol="0">
            <a:spAutoFit/>
          </a:bodyPr>
          <a:lstStyle/>
          <a:p>
            <a:r>
              <a:rPr lang="en-GB" sz="1400" dirty="0"/>
              <a:t>Servers and racks</a:t>
            </a:r>
          </a:p>
        </p:txBody>
      </p:sp>
      <p:cxnSp>
        <p:nvCxnSpPr>
          <p:cNvPr id="15" name="Straight Arrow Connector 14">
            <a:extLst>
              <a:ext uri="{FF2B5EF4-FFF2-40B4-BE49-F238E27FC236}">
                <a16:creationId xmlns:a16="http://schemas.microsoft.com/office/drawing/2014/main" id="{69C53C6F-27B5-4639-8CBF-D407D2B1D15D}"/>
              </a:ext>
            </a:extLst>
          </p:cNvPr>
          <p:cNvCxnSpPr/>
          <p:nvPr/>
        </p:nvCxnSpPr>
        <p:spPr bwMode="auto">
          <a:xfrm>
            <a:off x="6164826" y="4247535"/>
            <a:ext cx="601734" cy="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6309627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7724B-5D2B-4C68-A435-30EC29DE623F}"/>
              </a:ext>
            </a:extLst>
          </p:cNvPr>
          <p:cNvSpPr>
            <a:spLocks noGrp="1"/>
          </p:cNvSpPr>
          <p:nvPr>
            <p:ph type="title"/>
          </p:nvPr>
        </p:nvSpPr>
        <p:spPr/>
        <p:txBody>
          <a:bodyPr/>
          <a:lstStyle/>
          <a:p>
            <a:r>
              <a:rPr lang="en-GB" dirty="0"/>
              <a:t>Availability Zones</a:t>
            </a:r>
          </a:p>
        </p:txBody>
      </p:sp>
      <p:sp>
        <p:nvSpPr>
          <p:cNvPr id="3" name="Content Placeholder 2">
            <a:extLst>
              <a:ext uri="{FF2B5EF4-FFF2-40B4-BE49-F238E27FC236}">
                <a16:creationId xmlns:a16="http://schemas.microsoft.com/office/drawing/2014/main" id="{86B05522-4660-44B2-B85B-A3AA5A7B9647}"/>
              </a:ext>
            </a:extLst>
          </p:cNvPr>
          <p:cNvSpPr>
            <a:spLocks noGrp="1"/>
          </p:cNvSpPr>
          <p:nvPr>
            <p:ph idx="1"/>
          </p:nvPr>
        </p:nvSpPr>
        <p:spPr>
          <a:xfrm>
            <a:off x="1047750" y="1852397"/>
            <a:ext cx="7029450" cy="3986428"/>
          </a:xfrm>
        </p:spPr>
        <p:txBody>
          <a:bodyPr/>
          <a:lstStyle/>
          <a:p>
            <a:r>
              <a:rPr lang="en-GB" dirty="0"/>
              <a:t>Keep in mind that there could be a cost to duplicating your services and transferring data between zones.</a:t>
            </a:r>
          </a:p>
          <a:p>
            <a:endParaRPr lang="en-GB" dirty="0"/>
          </a:p>
        </p:txBody>
      </p:sp>
      <p:sp>
        <p:nvSpPr>
          <p:cNvPr id="4" name="Footer Placeholder 3">
            <a:extLst>
              <a:ext uri="{FF2B5EF4-FFF2-40B4-BE49-F238E27FC236}">
                <a16:creationId xmlns:a16="http://schemas.microsoft.com/office/drawing/2014/main" id="{FCC4123D-04F8-4F4D-B703-B94CA12952D6}"/>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3686949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9C801-6CDC-413A-AD03-B7312D99F534}"/>
              </a:ext>
            </a:extLst>
          </p:cNvPr>
          <p:cNvSpPr>
            <a:spLocks noGrp="1"/>
          </p:cNvSpPr>
          <p:nvPr>
            <p:ph type="title"/>
          </p:nvPr>
        </p:nvSpPr>
        <p:spPr/>
        <p:txBody>
          <a:bodyPr/>
          <a:lstStyle/>
          <a:p>
            <a:r>
              <a:rPr lang="en-GB" dirty="0"/>
              <a:t>Virtual Machine Creation</a:t>
            </a:r>
          </a:p>
        </p:txBody>
      </p:sp>
      <p:sp>
        <p:nvSpPr>
          <p:cNvPr id="3" name="Content Placeholder 2">
            <a:extLst>
              <a:ext uri="{FF2B5EF4-FFF2-40B4-BE49-F238E27FC236}">
                <a16:creationId xmlns:a16="http://schemas.microsoft.com/office/drawing/2014/main" id="{639DA4B1-8333-4835-8E3E-F7D009B2E6B3}"/>
              </a:ext>
            </a:extLst>
          </p:cNvPr>
          <p:cNvSpPr>
            <a:spLocks noGrp="1"/>
          </p:cNvSpPr>
          <p:nvPr>
            <p:ph idx="1"/>
          </p:nvPr>
        </p:nvSpPr>
        <p:spPr>
          <a:xfrm>
            <a:off x="1047750" y="1087272"/>
            <a:ext cx="7029450" cy="2042615"/>
          </a:xfrm>
        </p:spPr>
        <p:txBody>
          <a:bodyPr/>
          <a:lstStyle/>
          <a:p>
            <a:r>
              <a:rPr lang="en-GB" dirty="0"/>
              <a:t>You can create virtual machines using:</a:t>
            </a:r>
          </a:p>
          <a:p>
            <a:pPr lvl="1"/>
            <a:r>
              <a:rPr lang="en-GB" dirty="0"/>
              <a:t>The Azure Web Portal and completing the appropriate forms</a:t>
            </a:r>
          </a:p>
          <a:p>
            <a:pPr lvl="1"/>
            <a:r>
              <a:rPr lang="en-GB" dirty="0"/>
              <a:t>The Bash command line … probably a bit long winded, but some “</a:t>
            </a:r>
            <a:r>
              <a:rPr lang="en-GB" dirty="0" err="1"/>
              <a:t>vm</a:t>
            </a:r>
            <a:r>
              <a:rPr lang="en-GB" dirty="0"/>
              <a:t>” commands might be useful to know</a:t>
            </a:r>
          </a:p>
          <a:p>
            <a:pPr lvl="1"/>
            <a:r>
              <a:rPr lang="en-GB" dirty="0"/>
              <a:t>PowerShell….nice to know if you are going to write scripts for management</a:t>
            </a:r>
          </a:p>
        </p:txBody>
      </p:sp>
      <p:sp>
        <p:nvSpPr>
          <p:cNvPr id="4" name="Footer Placeholder 3">
            <a:extLst>
              <a:ext uri="{FF2B5EF4-FFF2-40B4-BE49-F238E27FC236}">
                <a16:creationId xmlns:a16="http://schemas.microsoft.com/office/drawing/2014/main" id="{FCC29D09-98D3-45CA-831D-88013548D72F}"/>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a:extLst>
              <a:ext uri="{FF2B5EF4-FFF2-40B4-BE49-F238E27FC236}">
                <a16:creationId xmlns:a16="http://schemas.microsoft.com/office/drawing/2014/main" id="{5C35E133-B56B-4D86-A9DB-242CE77934FB}"/>
              </a:ext>
            </a:extLst>
          </p:cNvPr>
          <p:cNvPicPr>
            <a:picLocks noChangeAspect="1"/>
          </p:cNvPicPr>
          <p:nvPr/>
        </p:nvPicPr>
        <p:blipFill>
          <a:blip r:embed="rId2"/>
          <a:stretch>
            <a:fillRect/>
          </a:stretch>
        </p:blipFill>
        <p:spPr>
          <a:xfrm>
            <a:off x="3037604" y="3383405"/>
            <a:ext cx="5657850" cy="3086100"/>
          </a:xfrm>
          <a:prstGeom prst="rect">
            <a:avLst/>
          </a:prstGeom>
        </p:spPr>
      </p:pic>
      <p:sp>
        <p:nvSpPr>
          <p:cNvPr id="5" name="TextBox 4">
            <a:extLst>
              <a:ext uri="{FF2B5EF4-FFF2-40B4-BE49-F238E27FC236}">
                <a16:creationId xmlns:a16="http://schemas.microsoft.com/office/drawing/2014/main" id="{90B433A8-1ED3-4642-B9D7-FD329B6B87A7}"/>
              </a:ext>
            </a:extLst>
          </p:cNvPr>
          <p:cNvSpPr txBox="1"/>
          <p:nvPr/>
        </p:nvSpPr>
        <p:spPr>
          <a:xfrm>
            <a:off x="429496" y="3580893"/>
            <a:ext cx="2110853" cy="1477328"/>
          </a:xfrm>
          <a:prstGeom prst="rect">
            <a:avLst/>
          </a:prstGeom>
          <a:noFill/>
        </p:spPr>
        <p:txBody>
          <a:bodyPr wrap="square" rtlCol="0">
            <a:spAutoFit/>
          </a:bodyPr>
          <a:lstStyle/>
          <a:p>
            <a:r>
              <a:rPr lang="en-GB" dirty="0"/>
              <a:t>All these methods use the ARM and become REST calls to the same API</a:t>
            </a:r>
          </a:p>
        </p:txBody>
      </p:sp>
    </p:spTree>
    <p:extLst>
      <p:ext uri="{BB962C8B-B14F-4D97-AF65-F5344CB8AC3E}">
        <p14:creationId xmlns:p14="http://schemas.microsoft.com/office/powerpoint/2010/main" val="10877691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44A61-F566-44D8-8AA5-0120C1A392B8}"/>
              </a:ext>
            </a:extLst>
          </p:cNvPr>
          <p:cNvSpPr>
            <a:spLocks noGrp="1"/>
          </p:cNvSpPr>
          <p:nvPr>
            <p:ph type="title"/>
          </p:nvPr>
        </p:nvSpPr>
        <p:spPr/>
        <p:txBody>
          <a:bodyPr/>
          <a:lstStyle/>
          <a:p>
            <a:r>
              <a:rPr lang="en-GB" dirty="0"/>
              <a:t>Images</a:t>
            </a:r>
          </a:p>
        </p:txBody>
      </p:sp>
      <p:sp>
        <p:nvSpPr>
          <p:cNvPr id="3" name="Content Placeholder 2">
            <a:extLst>
              <a:ext uri="{FF2B5EF4-FFF2-40B4-BE49-F238E27FC236}">
                <a16:creationId xmlns:a16="http://schemas.microsoft.com/office/drawing/2014/main" id="{8CC6BC77-ABCB-445D-A262-A5BBE3048B8D}"/>
              </a:ext>
            </a:extLst>
          </p:cNvPr>
          <p:cNvSpPr>
            <a:spLocks noGrp="1"/>
          </p:cNvSpPr>
          <p:nvPr>
            <p:ph idx="1"/>
          </p:nvPr>
        </p:nvSpPr>
        <p:spPr>
          <a:xfrm>
            <a:off x="1047750" y="1464860"/>
            <a:ext cx="7029450" cy="3161217"/>
          </a:xfrm>
        </p:spPr>
        <p:txBody>
          <a:bodyPr/>
          <a:lstStyle/>
          <a:p>
            <a:r>
              <a:rPr lang="en-GB" dirty="0"/>
              <a:t>An image is a template that's used to create a VM. These templates include an OS and often other software, such as development tools or web hosting environments.</a:t>
            </a:r>
          </a:p>
          <a:p>
            <a:pPr lvl="1"/>
            <a:r>
              <a:rPr lang="en-GB" dirty="0"/>
              <a:t>Anything that a computer can have installed can be included in an image</a:t>
            </a:r>
          </a:p>
          <a:p>
            <a:pPr lvl="1"/>
            <a:r>
              <a:rPr lang="en-GB" dirty="0"/>
              <a:t>Images are available for both Linux and Windows (64bit)</a:t>
            </a:r>
          </a:p>
          <a:p>
            <a:r>
              <a:rPr lang="en-GB" dirty="0"/>
              <a:t>Azure provides a number of pre-built images these can be found in the “marketplace” or you can build your own images!!</a:t>
            </a:r>
          </a:p>
          <a:p>
            <a:r>
              <a:rPr lang="en-GB" dirty="0"/>
              <a:t>Choose the image you need when you create the VM</a:t>
            </a:r>
          </a:p>
          <a:p>
            <a:pPr lvl="1"/>
            <a:endParaRPr lang="en-GB" dirty="0"/>
          </a:p>
        </p:txBody>
      </p:sp>
      <p:sp>
        <p:nvSpPr>
          <p:cNvPr id="4" name="Footer Placeholder 3">
            <a:extLst>
              <a:ext uri="{FF2B5EF4-FFF2-40B4-BE49-F238E27FC236}">
                <a16:creationId xmlns:a16="http://schemas.microsoft.com/office/drawing/2014/main" id="{FE47F483-244F-47A6-B684-931F8FBBB77A}"/>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6E0628D8-D07D-4C32-8B5A-141C3BE91090}"/>
              </a:ext>
            </a:extLst>
          </p:cNvPr>
          <p:cNvSpPr txBox="1"/>
          <p:nvPr/>
        </p:nvSpPr>
        <p:spPr>
          <a:xfrm>
            <a:off x="1905491" y="5527695"/>
            <a:ext cx="4903907" cy="369332"/>
          </a:xfrm>
          <a:prstGeom prst="rect">
            <a:avLst/>
          </a:prstGeom>
          <a:solidFill>
            <a:schemeClr val="bg1"/>
          </a:solidFill>
          <a:ln>
            <a:solidFill>
              <a:srgbClr val="FF0000"/>
            </a:solidFill>
          </a:ln>
        </p:spPr>
        <p:txBody>
          <a:bodyPr wrap="none" rtlCol="0">
            <a:spAutoFit/>
          </a:bodyPr>
          <a:lstStyle/>
          <a:p>
            <a:r>
              <a:rPr lang="en-GB" dirty="0"/>
              <a:t>There are specialised and generalised images</a:t>
            </a:r>
          </a:p>
        </p:txBody>
      </p:sp>
    </p:spTree>
    <p:extLst>
      <p:ext uri="{BB962C8B-B14F-4D97-AF65-F5344CB8AC3E}">
        <p14:creationId xmlns:p14="http://schemas.microsoft.com/office/powerpoint/2010/main" val="26601369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297AB-CB03-4FD8-8363-AA3851D4F221}"/>
              </a:ext>
            </a:extLst>
          </p:cNvPr>
          <p:cNvSpPr>
            <a:spLocks noGrp="1"/>
          </p:cNvSpPr>
          <p:nvPr>
            <p:ph type="title"/>
          </p:nvPr>
        </p:nvSpPr>
        <p:spPr/>
        <p:txBody>
          <a:bodyPr/>
          <a:lstStyle/>
          <a:p>
            <a:r>
              <a:rPr lang="en-GB" dirty="0"/>
              <a:t>Things you need to know!</a:t>
            </a:r>
          </a:p>
        </p:txBody>
      </p:sp>
      <p:sp>
        <p:nvSpPr>
          <p:cNvPr id="3" name="Content Placeholder 2">
            <a:extLst>
              <a:ext uri="{FF2B5EF4-FFF2-40B4-BE49-F238E27FC236}">
                <a16:creationId xmlns:a16="http://schemas.microsoft.com/office/drawing/2014/main" id="{B42ED821-CBB2-4D25-9BE2-AE3075BF4DCB}"/>
              </a:ext>
            </a:extLst>
          </p:cNvPr>
          <p:cNvSpPr>
            <a:spLocks noGrp="1"/>
          </p:cNvSpPr>
          <p:nvPr>
            <p:ph idx="1"/>
          </p:nvPr>
        </p:nvSpPr>
        <p:spPr/>
        <p:txBody>
          <a:bodyPr/>
          <a:lstStyle/>
          <a:p>
            <a:r>
              <a:rPr lang="en-GB" dirty="0"/>
              <a:t>The names you want to give to your application resources</a:t>
            </a:r>
          </a:p>
          <a:p>
            <a:r>
              <a:rPr lang="en-GB" dirty="0"/>
              <a:t>The location (geographical region) where the resources should be stored</a:t>
            </a:r>
          </a:p>
          <a:p>
            <a:r>
              <a:rPr lang="en-GB" dirty="0"/>
              <a:t>The size of the VMs you need (see VM sizes)</a:t>
            </a:r>
          </a:p>
          <a:p>
            <a:r>
              <a:rPr lang="en-GB" dirty="0"/>
              <a:t>The maximum number of VMs that you can created (see VM Limit)</a:t>
            </a:r>
          </a:p>
          <a:p>
            <a:r>
              <a:rPr lang="en-GB" dirty="0"/>
              <a:t>The images (containing the OS) that will run in the VMs</a:t>
            </a:r>
          </a:p>
          <a:p>
            <a:pPr lvl="1"/>
            <a:r>
              <a:rPr lang="en-GB" dirty="0"/>
              <a:t>Also, telling Azure if the image is Linux or Windows allows Azure to help manage it</a:t>
            </a:r>
          </a:p>
          <a:p>
            <a:r>
              <a:rPr lang="en-GB" dirty="0"/>
              <a:t>How to configure the VM</a:t>
            </a:r>
          </a:p>
          <a:p>
            <a:r>
              <a:rPr lang="en-GB" dirty="0"/>
              <a:t>The related resources that the VM needs, such as any data disks required.</a:t>
            </a:r>
          </a:p>
          <a:p>
            <a:endParaRPr lang="en-GB" dirty="0"/>
          </a:p>
        </p:txBody>
      </p:sp>
      <p:sp>
        <p:nvSpPr>
          <p:cNvPr id="4" name="Footer Placeholder 3">
            <a:extLst>
              <a:ext uri="{FF2B5EF4-FFF2-40B4-BE49-F238E27FC236}">
                <a16:creationId xmlns:a16="http://schemas.microsoft.com/office/drawing/2014/main" id="{8C7F7EAF-583C-48BD-A4F2-37BD1896E2A8}"/>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1786391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FF8C5-0B18-4039-A022-39B7BBAB2EDB}"/>
              </a:ext>
            </a:extLst>
          </p:cNvPr>
          <p:cNvSpPr>
            <a:spLocks noGrp="1"/>
          </p:cNvSpPr>
          <p:nvPr>
            <p:ph type="title"/>
          </p:nvPr>
        </p:nvSpPr>
        <p:spPr/>
        <p:txBody>
          <a:bodyPr/>
          <a:lstStyle/>
          <a:p>
            <a:r>
              <a:rPr lang="en-GB" dirty="0"/>
              <a:t>Compute Costs</a:t>
            </a:r>
          </a:p>
        </p:txBody>
      </p:sp>
      <p:sp>
        <p:nvSpPr>
          <p:cNvPr id="3" name="Content Placeholder 2">
            <a:extLst>
              <a:ext uri="{FF2B5EF4-FFF2-40B4-BE49-F238E27FC236}">
                <a16:creationId xmlns:a16="http://schemas.microsoft.com/office/drawing/2014/main" id="{9023590A-E2A8-4882-B13A-A8DA902A6836}"/>
              </a:ext>
            </a:extLst>
          </p:cNvPr>
          <p:cNvSpPr>
            <a:spLocks noGrp="1"/>
          </p:cNvSpPr>
          <p:nvPr>
            <p:ph idx="1"/>
          </p:nvPr>
        </p:nvSpPr>
        <p:spPr>
          <a:xfrm>
            <a:off x="1047750" y="1146412"/>
            <a:ext cx="7029450" cy="4692413"/>
          </a:xfrm>
        </p:spPr>
        <p:txBody>
          <a:bodyPr/>
          <a:lstStyle/>
          <a:p>
            <a:r>
              <a:rPr lang="en-GB" b="1" dirty="0"/>
              <a:t>Pay as you go</a:t>
            </a:r>
            <a:r>
              <a:rPr lang="en-GB" dirty="0"/>
              <a:t>: Azure charges an hourly price based on the VM’s size and operating system. </a:t>
            </a:r>
          </a:p>
          <a:p>
            <a:pPr lvl="1"/>
            <a:r>
              <a:rPr lang="en-GB" dirty="0"/>
              <a:t>For partial hours, Azure charges only for the minutes used. </a:t>
            </a:r>
          </a:p>
          <a:p>
            <a:r>
              <a:rPr lang="en-GB" b="1" dirty="0"/>
              <a:t>Year plan</a:t>
            </a:r>
            <a:r>
              <a:rPr lang="en-GB" dirty="0"/>
              <a:t>: pay upfront for the VM so that it is available 24/7. Considerable cost savings </a:t>
            </a:r>
            <a:r>
              <a:rPr lang="en-GB" b="1" dirty="0"/>
              <a:t>IF</a:t>
            </a:r>
            <a:r>
              <a:rPr lang="en-GB" dirty="0"/>
              <a:t> you know that you need it to be available throughout the entire year…..do the maths, but you pay for about 8-9 months usage</a:t>
            </a:r>
          </a:p>
          <a:p>
            <a:pPr lvl="1"/>
            <a:r>
              <a:rPr lang="en-GB" dirty="0"/>
              <a:t>1 year reserved (approx. 32% discount)</a:t>
            </a:r>
          </a:p>
          <a:p>
            <a:pPr lvl="1"/>
            <a:r>
              <a:rPr lang="en-GB" dirty="0"/>
              <a:t>3 year reserved (approx. 57% discount)</a:t>
            </a:r>
          </a:p>
          <a:p>
            <a:r>
              <a:rPr lang="en-GB" b="1" dirty="0"/>
              <a:t>Spot VMs</a:t>
            </a:r>
            <a:r>
              <a:rPr lang="en-GB" dirty="0"/>
              <a:t>: for interruptible workloads buy unused Azure compute capacity…monitor the price history and eviction rate to see if this works for you (90% cheaper than pay-as-you-go). Set maximum price you will pay.</a:t>
            </a:r>
          </a:p>
          <a:p>
            <a:endParaRPr lang="en-GB" b="1" dirty="0"/>
          </a:p>
          <a:p>
            <a:r>
              <a:rPr lang="en-GB" sz="2400" b="1" dirty="0">
                <a:solidFill>
                  <a:srgbClr val="FF0000"/>
                </a:solidFill>
              </a:rPr>
              <a:t>Storage is priced and charged separately.</a:t>
            </a:r>
          </a:p>
        </p:txBody>
      </p:sp>
      <p:sp>
        <p:nvSpPr>
          <p:cNvPr id="4" name="Footer Placeholder 3">
            <a:extLst>
              <a:ext uri="{FF2B5EF4-FFF2-40B4-BE49-F238E27FC236}">
                <a16:creationId xmlns:a16="http://schemas.microsoft.com/office/drawing/2014/main" id="{5D1C2339-86CC-46EC-8EBD-0775CEBA815B}"/>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7258364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58911-F593-4E50-B718-12158D42DC1C}"/>
              </a:ext>
            </a:extLst>
          </p:cNvPr>
          <p:cNvSpPr>
            <a:spLocks noGrp="1"/>
          </p:cNvSpPr>
          <p:nvPr>
            <p:ph type="title"/>
          </p:nvPr>
        </p:nvSpPr>
        <p:spPr/>
        <p:txBody>
          <a:bodyPr/>
          <a:lstStyle/>
          <a:p>
            <a:r>
              <a:rPr lang="en-GB" dirty="0"/>
              <a:t>Availability</a:t>
            </a:r>
          </a:p>
        </p:txBody>
      </p:sp>
      <p:sp>
        <p:nvSpPr>
          <p:cNvPr id="3" name="Content Placeholder 2">
            <a:extLst>
              <a:ext uri="{FF2B5EF4-FFF2-40B4-BE49-F238E27FC236}">
                <a16:creationId xmlns:a16="http://schemas.microsoft.com/office/drawing/2014/main" id="{59973408-0B6B-40AD-BB65-05978ECF6D9E}"/>
              </a:ext>
            </a:extLst>
          </p:cNvPr>
          <p:cNvSpPr>
            <a:spLocks noGrp="1"/>
          </p:cNvSpPr>
          <p:nvPr>
            <p:ph idx="1"/>
          </p:nvPr>
        </p:nvSpPr>
        <p:spPr>
          <a:xfrm>
            <a:off x="1047750" y="1064525"/>
            <a:ext cx="7029450" cy="4774300"/>
          </a:xfrm>
        </p:spPr>
        <p:txBody>
          <a:bodyPr/>
          <a:lstStyle/>
          <a:p>
            <a:r>
              <a:rPr lang="en-GB" dirty="0"/>
              <a:t>The guarantee that you will have Virtual Machine Connectivity i.e. access to the VM</a:t>
            </a:r>
          </a:p>
          <a:p>
            <a:endParaRPr lang="en-GB" dirty="0"/>
          </a:p>
          <a:p>
            <a:r>
              <a:rPr lang="en-GB" dirty="0"/>
              <a:t>For example, the </a:t>
            </a:r>
            <a:r>
              <a:rPr lang="en-GB" b="1" dirty="0"/>
              <a:t>Service Level Agreement (SLA)</a:t>
            </a:r>
            <a:r>
              <a:rPr lang="en-GB" dirty="0"/>
              <a:t> may state that you will have “</a:t>
            </a:r>
            <a:r>
              <a:rPr lang="en-GB" i="1" dirty="0"/>
              <a:t>Virtual Machine Connectivity to at least one instance at least 99.95% of the time.”</a:t>
            </a:r>
          </a:p>
          <a:p>
            <a:endParaRPr lang="en-GB" dirty="0"/>
          </a:p>
          <a:p>
            <a:r>
              <a:rPr lang="en-GB" dirty="0"/>
              <a:t>Azure guarantees 99.5% or 99.9% connectivity for VMs using SSDs and 95% when using HDDs</a:t>
            </a:r>
          </a:p>
          <a:p>
            <a:pPr lvl="1"/>
            <a:r>
              <a:rPr lang="en-GB" dirty="0"/>
              <a:t>See the Service Level Agreement (SLA)</a:t>
            </a:r>
          </a:p>
          <a:p>
            <a:endParaRPr lang="en-GB" i="1" dirty="0"/>
          </a:p>
        </p:txBody>
      </p:sp>
      <p:sp>
        <p:nvSpPr>
          <p:cNvPr id="4" name="Footer Placeholder 3">
            <a:extLst>
              <a:ext uri="{FF2B5EF4-FFF2-40B4-BE49-F238E27FC236}">
                <a16:creationId xmlns:a16="http://schemas.microsoft.com/office/drawing/2014/main" id="{82062A8B-0CA8-48A5-B2AD-691A7493EF9A}"/>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4B7D4E84-A2B7-4191-BAA4-1177D77234B5}"/>
              </a:ext>
            </a:extLst>
          </p:cNvPr>
          <p:cNvSpPr txBox="1"/>
          <p:nvPr/>
        </p:nvSpPr>
        <p:spPr>
          <a:xfrm>
            <a:off x="1370461" y="4793268"/>
            <a:ext cx="5929828" cy="1200329"/>
          </a:xfrm>
          <a:prstGeom prst="rect">
            <a:avLst/>
          </a:prstGeom>
          <a:solidFill>
            <a:schemeClr val="bg1"/>
          </a:solidFill>
          <a:ln>
            <a:solidFill>
              <a:schemeClr val="tx1"/>
            </a:solidFill>
          </a:ln>
        </p:spPr>
        <p:txBody>
          <a:bodyPr wrap="none" rtlCol="0">
            <a:spAutoFit/>
          </a:bodyPr>
          <a:lstStyle/>
          <a:p>
            <a:r>
              <a:rPr lang="en-GB" b="1" u="sng" dirty="0"/>
              <a:t>Availability</a:t>
            </a:r>
          </a:p>
          <a:p>
            <a:pPr marL="285750" indent="-285750">
              <a:buFont typeface="Wingdings" panose="05000000000000000000" pitchFamily="2" charset="2"/>
              <a:buChar char="v"/>
            </a:pPr>
            <a:r>
              <a:rPr lang="en-GB" dirty="0"/>
              <a:t>99.9% = Single VM (with Premium SSD or Ultra Disk)</a:t>
            </a:r>
          </a:p>
          <a:p>
            <a:pPr marL="285750" indent="-285750">
              <a:buFont typeface="Wingdings" panose="05000000000000000000" pitchFamily="2" charset="2"/>
              <a:buChar char="v"/>
            </a:pPr>
            <a:r>
              <a:rPr lang="en-GB" dirty="0"/>
              <a:t>99.95% = VM in Availability Set</a:t>
            </a:r>
          </a:p>
          <a:p>
            <a:pPr marL="285750" indent="-285750">
              <a:buFont typeface="Wingdings" panose="05000000000000000000" pitchFamily="2" charset="2"/>
              <a:buChar char="v"/>
            </a:pPr>
            <a:r>
              <a:rPr lang="en-GB" dirty="0"/>
              <a:t>99.99% = VM using Availability Zones</a:t>
            </a:r>
          </a:p>
        </p:txBody>
      </p:sp>
    </p:spTree>
    <p:extLst>
      <p:ext uri="{BB962C8B-B14F-4D97-AF65-F5344CB8AC3E}">
        <p14:creationId xmlns:p14="http://schemas.microsoft.com/office/powerpoint/2010/main" val="36006937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5DB52-2816-4D08-8F2A-F356365D1B8B}"/>
              </a:ext>
            </a:extLst>
          </p:cNvPr>
          <p:cNvSpPr>
            <a:spLocks noGrp="1"/>
          </p:cNvSpPr>
          <p:nvPr>
            <p:ph type="title"/>
          </p:nvPr>
        </p:nvSpPr>
        <p:spPr/>
        <p:txBody>
          <a:bodyPr/>
          <a:lstStyle/>
          <a:p>
            <a:r>
              <a:rPr lang="en-GB" dirty="0"/>
              <a:t>VM Size</a:t>
            </a:r>
          </a:p>
        </p:txBody>
      </p:sp>
      <p:sp>
        <p:nvSpPr>
          <p:cNvPr id="3" name="Content Placeholder 2">
            <a:extLst>
              <a:ext uri="{FF2B5EF4-FFF2-40B4-BE49-F238E27FC236}">
                <a16:creationId xmlns:a16="http://schemas.microsoft.com/office/drawing/2014/main" id="{4529FF0D-50BC-4F65-9E5F-86F29A82AEC2}"/>
              </a:ext>
            </a:extLst>
          </p:cNvPr>
          <p:cNvSpPr>
            <a:spLocks noGrp="1"/>
          </p:cNvSpPr>
          <p:nvPr>
            <p:ph idx="1"/>
          </p:nvPr>
        </p:nvSpPr>
        <p:spPr>
          <a:xfrm>
            <a:off x="1047750" y="1028131"/>
            <a:ext cx="7029450" cy="1719385"/>
          </a:xfrm>
        </p:spPr>
        <p:txBody>
          <a:bodyPr/>
          <a:lstStyle/>
          <a:p>
            <a:r>
              <a:rPr lang="en-GB" dirty="0"/>
              <a:t>The VM size that you choose then determines factors such as processing power, number vCPU cores, memory, and storage capacity</a:t>
            </a:r>
          </a:p>
          <a:p>
            <a:endParaRPr lang="en-GB" dirty="0"/>
          </a:p>
          <a:p>
            <a:r>
              <a:rPr lang="en-GB" dirty="0"/>
              <a:t>Larger VMs cost more money!!</a:t>
            </a:r>
          </a:p>
          <a:p>
            <a:endParaRPr lang="en-GB" dirty="0"/>
          </a:p>
        </p:txBody>
      </p:sp>
      <p:sp>
        <p:nvSpPr>
          <p:cNvPr id="4" name="Footer Placeholder 3">
            <a:extLst>
              <a:ext uri="{FF2B5EF4-FFF2-40B4-BE49-F238E27FC236}">
                <a16:creationId xmlns:a16="http://schemas.microsoft.com/office/drawing/2014/main" id="{4DF4C0C6-394A-4AB0-A115-63DCA07A766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AB29E24E-B684-44B3-A293-3F82E1508B7B}"/>
              </a:ext>
            </a:extLst>
          </p:cNvPr>
          <p:cNvSpPr txBox="1"/>
          <p:nvPr/>
        </p:nvSpPr>
        <p:spPr>
          <a:xfrm>
            <a:off x="247078" y="4740139"/>
            <a:ext cx="6758740" cy="1477328"/>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list-sizes --location </a:t>
            </a:r>
            <a:r>
              <a:rPr lang="en-GB" dirty="0" err="1">
                <a:solidFill>
                  <a:schemeClr val="accent1">
                    <a:lumMod val="50000"/>
                  </a:schemeClr>
                </a:solidFill>
              </a:rPr>
              <a:t>ukwest</a:t>
            </a:r>
            <a:r>
              <a:rPr lang="en-GB" dirty="0">
                <a:solidFill>
                  <a:schemeClr val="accent1">
                    <a:lumMod val="50000"/>
                  </a:schemeClr>
                </a:solidFill>
              </a:rPr>
              <a:t> --output table | more     </a:t>
            </a:r>
            <a:endParaRPr lang="en-GB" dirty="0">
              <a:solidFill>
                <a:srgbClr val="FF0000"/>
              </a:solidFill>
              <a:sym typeface="Wingdings" panose="05000000000000000000" pitchFamily="2" charset="2"/>
            </a:endParaRPr>
          </a:p>
          <a:p>
            <a:endParaRPr lang="en-GB" dirty="0">
              <a:solidFill>
                <a:schemeClr val="bg1"/>
              </a:solidFill>
            </a:endParaRPr>
          </a:p>
          <a:p>
            <a:endParaRPr lang="en-GB" u="sng" dirty="0">
              <a:solidFill>
                <a:schemeClr val="bg1"/>
              </a:solidFill>
            </a:endParaRPr>
          </a:p>
          <a:p>
            <a:r>
              <a:rPr lang="en-GB" u="sng" dirty="0">
                <a:solidFill>
                  <a:schemeClr val="bg1"/>
                </a:solidFill>
              </a:rPr>
              <a:t>ALTERNATIVE (not using default subscription id)</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list-sizes --location </a:t>
            </a:r>
            <a:r>
              <a:rPr lang="en-GB" dirty="0" err="1">
                <a:solidFill>
                  <a:schemeClr val="accent1">
                    <a:lumMod val="50000"/>
                  </a:schemeClr>
                </a:solidFill>
              </a:rPr>
              <a:t>ukwest</a:t>
            </a:r>
            <a:r>
              <a:rPr lang="en-GB" dirty="0">
                <a:solidFill>
                  <a:schemeClr val="accent1">
                    <a:lumMod val="50000"/>
                  </a:schemeClr>
                </a:solidFill>
              </a:rPr>
              <a:t> --subscription </a:t>
            </a:r>
            <a:r>
              <a:rPr lang="en-GB" i="1" dirty="0">
                <a:solidFill>
                  <a:srgbClr val="FFC000"/>
                </a:solidFill>
              </a:rPr>
              <a:t>bd32……..617</a:t>
            </a:r>
            <a:r>
              <a:rPr lang="en-GB" dirty="0">
                <a:solidFill>
                  <a:schemeClr val="bg1"/>
                </a:solidFill>
              </a:rPr>
              <a:t> </a:t>
            </a:r>
            <a:endParaRPr lang="en-GB" dirty="0">
              <a:solidFill>
                <a:srgbClr val="FFC000"/>
              </a:solidFill>
            </a:endParaRPr>
          </a:p>
        </p:txBody>
      </p:sp>
      <p:sp>
        <p:nvSpPr>
          <p:cNvPr id="6" name="TextBox 5">
            <a:extLst>
              <a:ext uri="{FF2B5EF4-FFF2-40B4-BE49-F238E27FC236}">
                <a16:creationId xmlns:a16="http://schemas.microsoft.com/office/drawing/2014/main" id="{A33939E4-CE10-421E-BD54-D891777086EA}"/>
              </a:ext>
            </a:extLst>
          </p:cNvPr>
          <p:cNvSpPr txBox="1"/>
          <p:nvPr/>
        </p:nvSpPr>
        <p:spPr>
          <a:xfrm>
            <a:off x="1103675" y="2917483"/>
            <a:ext cx="4223502" cy="646331"/>
          </a:xfrm>
          <a:prstGeom prst="rect">
            <a:avLst/>
          </a:prstGeom>
          <a:noFill/>
        </p:spPr>
        <p:txBody>
          <a:bodyPr wrap="square" rtlCol="0">
            <a:spAutoFit/>
          </a:bodyPr>
          <a:lstStyle/>
          <a:p>
            <a:r>
              <a:rPr lang="en-GB" dirty="0"/>
              <a:t>https://docs.microsoft.com/en-us/azure/virtual-machines/sizes</a:t>
            </a:r>
          </a:p>
        </p:txBody>
      </p:sp>
      <p:pic>
        <p:nvPicPr>
          <p:cNvPr id="10" name="Picture 9">
            <a:extLst>
              <a:ext uri="{FF2B5EF4-FFF2-40B4-BE49-F238E27FC236}">
                <a16:creationId xmlns:a16="http://schemas.microsoft.com/office/drawing/2014/main" id="{E91863DA-35C1-4C64-8DE5-6A8AAE76E99F}"/>
              </a:ext>
            </a:extLst>
          </p:cNvPr>
          <p:cNvPicPr>
            <a:picLocks noChangeAspect="1"/>
          </p:cNvPicPr>
          <p:nvPr/>
        </p:nvPicPr>
        <p:blipFill>
          <a:blip r:embed="rId2"/>
          <a:stretch>
            <a:fillRect/>
          </a:stretch>
        </p:blipFill>
        <p:spPr>
          <a:xfrm>
            <a:off x="6449292" y="2760702"/>
            <a:ext cx="2167151" cy="1469394"/>
          </a:xfrm>
          <a:prstGeom prst="rect">
            <a:avLst/>
          </a:prstGeom>
        </p:spPr>
      </p:pic>
      <p:cxnSp>
        <p:nvCxnSpPr>
          <p:cNvPr id="11" name="Connector: Elbow 10">
            <a:extLst>
              <a:ext uri="{FF2B5EF4-FFF2-40B4-BE49-F238E27FC236}">
                <a16:creationId xmlns:a16="http://schemas.microsoft.com/office/drawing/2014/main" id="{8E8FFB57-520D-4F23-9B03-F0297B243967}"/>
              </a:ext>
            </a:extLst>
          </p:cNvPr>
          <p:cNvCxnSpPr>
            <a:stCxn id="10" idx="1"/>
          </p:cNvCxnSpPr>
          <p:nvPr/>
        </p:nvCxnSpPr>
        <p:spPr bwMode="auto">
          <a:xfrm rot="10800000" flipV="1">
            <a:off x="5389318" y="3495399"/>
            <a:ext cx="1059975" cy="1271104"/>
          </a:xfrm>
          <a:prstGeom prst="bentConnector2">
            <a:avLst/>
          </a:prstGeom>
          <a:solidFill>
            <a:schemeClr val="accent1"/>
          </a:solidFill>
          <a:ln w="5715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 name="TextBox 11">
            <a:extLst>
              <a:ext uri="{FF2B5EF4-FFF2-40B4-BE49-F238E27FC236}">
                <a16:creationId xmlns:a16="http://schemas.microsoft.com/office/drawing/2014/main" id="{DBE3141E-EDB9-4EFA-8D09-3A74DE4AAFEC}"/>
              </a:ext>
            </a:extLst>
          </p:cNvPr>
          <p:cNvSpPr txBox="1"/>
          <p:nvPr/>
        </p:nvSpPr>
        <p:spPr>
          <a:xfrm rot="10800000">
            <a:off x="4943221" y="3631410"/>
            <a:ext cx="461665" cy="977191"/>
          </a:xfrm>
          <a:prstGeom prst="rect">
            <a:avLst/>
          </a:prstGeom>
          <a:noFill/>
        </p:spPr>
        <p:txBody>
          <a:bodyPr vert="eaVert" wrap="none" rtlCol="0">
            <a:spAutoFit/>
          </a:bodyPr>
          <a:lstStyle/>
          <a:p>
            <a:r>
              <a:rPr lang="en-GB" dirty="0">
                <a:solidFill>
                  <a:srgbClr val="FF0000"/>
                </a:solidFill>
              </a:rPr>
              <a:t>Pipe key</a:t>
            </a:r>
          </a:p>
        </p:txBody>
      </p:sp>
      <p:sp>
        <p:nvSpPr>
          <p:cNvPr id="13" name="TextBox 12">
            <a:extLst>
              <a:ext uri="{FF2B5EF4-FFF2-40B4-BE49-F238E27FC236}">
                <a16:creationId xmlns:a16="http://schemas.microsoft.com/office/drawing/2014/main" id="{F3F6D882-3F11-4DEC-AD1A-06451BA30542}"/>
              </a:ext>
            </a:extLst>
          </p:cNvPr>
          <p:cNvSpPr txBox="1"/>
          <p:nvPr/>
        </p:nvSpPr>
        <p:spPr>
          <a:xfrm>
            <a:off x="5473777" y="4243282"/>
            <a:ext cx="3575713" cy="523220"/>
          </a:xfrm>
          <a:prstGeom prst="rect">
            <a:avLst/>
          </a:prstGeom>
          <a:noFill/>
        </p:spPr>
        <p:txBody>
          <a:bodyPr wrap="square" rtlCol="0">
            <a:spAutoFit/>
          </a:bodyPr>
          <a:lstStyle/>
          <a:p>
            <a:r>
              <a:rPr lang="en-GB" sz="1400" i="1" dirty="0"/>
              <a:t>Pipe to the “more” command just allows us to page through the results</a:t>
            </a:r>
          </a:p>
        </p:txBody>
      </p:sp>
      <p:pic>
        <p:nvPicPr>
          <p:cNvPr id="7" name="Picture 6">
            <a:extLst>
              <a:ext uri="{FF2B5EF4-FFF2-40B4-BE49-F238E27FC236}">
                <a16:creationId xmlns:a16="http://schemas.microsoft.com/office/drawing/2014/main" id="{DA53C4EB-3562-4091-BC7E-73B8F043F232}"/>
              </a:ext>
            </a:extLst>
          </p:cNvPr>
          <p:cNvPicPr>
            <a:picLocks noChangeAspect="1"/>
          </p:cNvPicPr>
          <p:nvPr/>
        </p:nvPicPr>
        <p:blipFill>
          <a:blip r:embed="rId3"/>
          <a:stretch>
            <a:fillRect/>
          </a:stretch>
        </p:blipFill>
        <p:spPr>
          <a:xfrm>
            <a:off x="486526" y="3755005"/>
            <a:ext cx="4145639" cy="493819"/>
          </a:xfrm>
          <a:prstGeom prst="rect">
            <a:avLst/>
          </a:prstGeom>
        </p:spPr>
      </p:pic>
    </p:spTree>
    <p:extLst>
      <p:ext uri="{BB962C8B-B14F-4D97-AF65-F5344CB8AC3E}">
        <p14:creationId xmlns:p14="http://schemas.microsoft.com/office/powerpoint/2010/main" val="33597026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ABEB4-FD44-48F4-8543-30A6911DF7CB}"/>
              </a:ext>
            </a:extLst>
          </p:cNvPr>
          <p:cNvSpPr>
            <a:spLocks noGrp="1"/>
          </p:cNvSpPr>
          <p:nvPr>
            <p:ph type="title"/>
          </p:nvPr>
        </p:nvSpPr>
        <p:spPr/>
        <p:txBody>
          <a:bodyPr/>
          <a:lstStyle/>
          <a:p>
            <a:r>
              <a:rPr lang="en-GB" dirty="0"/>
              <a:t>VM Limit</a:t>
            </a:r>
          </a:p>
        </p:txBody>
      </p:sp>
      <p:sp>
        <p:nvSpPr>
          <p:cNvPr id="3" name="Content Placeholder 2">
            <a:extLst>
              <a:ext uri="{FF2B5EF4-FFF2-40B4-BE49-F238E27FC236}">
                <a16:creationId xmlns:a16="http://schemas.microsoft.com/office/drawing/2014/main" id="{AB9FEDFB-CBFA-4DF0-93D7-A2343CFF5DC0}"/>
              </a:ext>
            </a:extLst>
          </p:cNvPr>
          <p:cNvSpPr>
            <a:spLocks noGrp="1"/>
          </p:cNvSpPr>
          <p:nvPr>
            <p:ph idx="1"/>
          </p:nvPr>
        </p:nvSpPr>
        <p:spPr/>
        <p:txBody>
          <a:bodyPr/>
          <a:lstStyle/>
          <a:p>
            <a:r>
              <a:rPr lang="en-GB" dirty="0"/>
              <a:t>Your subscription has default quota limits in place that could impact the deployment of many VMs for your project.</a:t>
            </a:r>
          </a:p>
          <a:p>
            <a:pPr lvl="1"/>
            <a:r>
              <a:rPr lang="en-GB" dirty="0"/>
              <a:t>Actually the limit is in virtual cores, so the more cores a VM uses the less available to run other VMs</a:t>
            </a:r>
          </a:p>
          <a:p>
            <a:endParaRPr lang="en-GB" dirty="0"/>
          </a:p>
          <a:p>
            <a:r>
              <a:rPr lang="en-GB" dirty="0"/>
              <a:t>You can apply to increase this limit!!</a:t>
            </a:r>
          </a:p>
        </p:txBody>
      </p:sp>
      <p:sp>
        <p:nvSpPr>
          <p:cNvPr id="4" name="Footer Placeholder 3">
            <a:extLst>
              <a:ext uri="{FF2B5EF4-FFF2-40B4-BE49-F238E27FC236}">
                <a16:creationId xmlns:a16="http://schemas.microsoft.com/office/drawing/2014/main" id="{FBDB6C4C-2879-426F-AEFD-192A9FF8B64D}"/>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6794962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BCFB0-3748-4B0E-975D-EF36FCEC3BF9}"/>
              </a:ext>
            </a:extLst>
          </p:cNvPr>
          <p:cNvSpPr>
            <a:spLocks noGrp="1"/>
          </p:cNvSpPr>
          <p:nvPr>
            <p:ph type="title"/>
          </p:nvPr>
        </p:nvSpPr>
        <p:spPr/>
        <p:txBody>
          <a:bodyPr/>
          <a:lstStyle/>
          <a:p>
            <a:r>
              <a:rPr lang="en-GB" dirty="0"/>
              <a:t>NIC</a:t>
            </a:r>
          </a:p>
        </p:txBody>
      </p:sp>
      <p:sp>
        <p:nvSpPr>
          <p:cNvPr id="3" name="Content Placeholder 2">
            <a:extLst>
              <a:ext uri="{FF2B5EF4-FFF2-40B4-BE49-F238E27FC236}">
                <a16:creationId xmlns:a16="http://schemas.microsoft.com/office/drawing/2014/main" id="{57415612-E1DA-4666-BE5F-7BA5800DAAAD}"/>
              </a:ext>
            </a:extLst>
          </p:cNvPr>
          <p:cNvSpPr>
            <a:spLocks noGrp="1"/>
          </p:cNvSpPr>
          <p:nvPr>
            <p:ph idx="1"/>
          </p:nvPr>
        </p:nvSpPr>
        <p:spPr>
          <a:xfrm>
            <a:off x="68086" y="1061884"/>
            <a:ext cx="6503796" cy="4776942"/>
          </a:xfrm>
        </p:spPr>
        <p:txBody>
          <a:bodyPr/>
          <a:lstStyle/>
          <a:p>
            <a:r>
              <a:rPr lang="en-GB" dirty="0"/>
              <a:t>Technically, NIC stands for </a:t>
            </a:r>
            <a:r>
              <a:rPr lang="en-GB" b="1" dirty="0">
                <a:solidFill>
                  <a:srgbClr val="FF0000"/>
                </a:solidFill>
              </a:rPr>
              <a:t>N</a:t>
            </a:r>
            <a:r>
              <a:rPr lang="en-GB" dirty="0">
                <a:solidFill>
                  <a:srgbClr val="FF0000"/>
                </a:solidFill>
              </a:rPr>
              <a:t>etwork </a:t>
            </a:r>
            <a:r>
              <a:rPr lang="en-GB" b="1" dirty="0">
                <a:solidFill>
                  <a:srgbClr val="FF0000"/>
                </a:solidFill>
              </a:rPr>
              <a:t>I</a:t>
            </a:r>
            <a:r>
              <a:rPr lang="en-GB" dirty="0">
                <a:solidFill>
                  <a:srgbClr val="FF0000"/>
                </a:solidFill>
              </a:rPr>
              <a:t>nterface </a:t>
            </a:r>
            <a:r>
              <a:rPr lang="en-GB" b="1" dirty="0">
                <a:solidFill>
                  <a:srgbClr val="FF0000"/>
                </a:solidFill>
              </a:rPr>
              <a:t>C</a:t>
            </a:r>
            <a:r>
              <a:rPr lang="en-GB" dirty="0">
                <a:solidFill>
                  <a:srgbClr val="FF0000"/>
                </a:solidFill>
              </a:rPr>
              <a:t>ard </a:t>
            </a:r>
            <a:r>
              <a:rPr lang="en-GB" dirty="0"/>
              <a:t>reflecting the fact that we used to install an Ethernet card in a PC to connect it to the network</a:t>
            </a:r>
          </a:p>
          <a:p>
            <a:r>
              <a:rPr lang="en-GB" dirty="0"/>
              <a:t>Nowadays the card is gone to be replaced by an Ethernet chip installed on the PC motherboard so it is often referred to as a </a:t>
            </a:r>
            <a:r>
              <a:rPr lang="en-GB" dirty="0">
                <a:solidFill>
                  <a:srgbClr val="FF0000"/>
                </a:solidFill>
              </a:rPr>
              <a:t>Network Adaptor</a:t>
            </a:r>
          </a:p>
          <a:p>
            <a:r>
              <a:rPr lang="en-GB" dirty="0"/>
              <a:t>In a VM, neither exist instead a NIC is a software component that doesn’t even have to connect to a real physical network</a:t>
            </a:r>
          </a:p>
          <a:p>
            <a:r>
              <a:rPr lang="en-GB" dirty="0"/>
              <a:t>In Azure, NIC just means </a:t>
            </a:r>
            <a:r>
              <a:rPr lang="en-GB" dirty="0">
                <a:solidFill>
                  <a:srgbClr val="FF0000"/>
                </a:solidFill>
              </a:rPr>
              <a:t>Network Interface </a:t>
            </a:r>
            <a:r>
              <a:rPr lang="en-GB" dirty="0"/>
              <a:t>and the word “Card” has silently been dropped.</a:t>
            </a:r>
          </a:p>
          <a:p>
            <a:endParaRPr lang="en-GB" dirty="0"/>
          </a:p>
        </p:txBody>
      </p:sp>
      <p:sp>
        <p:nvSpPr>
          <p:cNvPr id="4" name="Footer Placeholder 3">
            <a:extLst>
              <a:ext uri="{FF2B5EF4-FFF2-40B4-BE49-F238E27FC236}">
                <a16:creationId xmlns:a16="http://schemas.microsoft.com/office/drawing/2014/main" id="{CF750C0D-D22C-4550-AC22-3BD49185846D}"/>
              </a:ext>
            </a:extLst>
          </p:cNvPr>
          <p:cNvSpPr>
            <a:spLocks noGrp="1"/>
          </p:cNvSpPr>
          <p:nvPr>
            <p:ph type="ftr" sz="quarter" idx="10"/>
          </p:nvPr>
        </p:nvSpPr>
        <p:spPr/>
        <p:txBody>
          <a:bodyPr/>
          <a:lstStyle/>
          <a:p>
            <a:pPr>
              <a:defRPr/>
            </a:pPr>
            <a:r>
              <a:rPr lang="en-US" altLang="en-US"/>
              <a:t>WEB</a:t>
            </a:r>
            <a:endParaRPr lang="en-US" altLang="en-US" dirty="0"/>
          </a:p>
        </p:txBody>
      </p:sp>
      <p:pic>
        <p:nvPicPr>
          <p:cNvPr id="5" name="Picture 4">
            <a:extLst>
              <a:ext uri="{FF2B5EF4-FFF2-40B4-BE49-F238E27FC236}">
                <a16:creationId xmlns:a16="http://schemas.microsoft.com/office/drawing/2014/main" id="{E3E0A297-FCE1-47C6-A6D9-6C0FE396B3E2}"/>
              </a:ext>
            </a:extLst>
          </p:cNvPr>
          <p:cNvPicPr>
            <a:picLocks noChangeAspect="1"/>
          </p:cNvPicPr>
          <p:nvPr/>
        </p:nvPicPr>
        <p:blipFill>
          <a:blip r:embed="rId2"/>
          <a:stretch>
            <a:fillRect/>
          </a:stretch>
        </p:blipFill>
        <p:spPr>
          <a:xfrm>
            <a:off x="6815158" y="1157212"/>
            <a:ext cx="2027975" cy="1520982"/>
          </a:xfrm>
          <a:prstGeom prst="rect">
            <a:avLst/>
          </a:prstGeom>
        </p:spPr>
      </p:pic>
      <p:pic>
        <p:nvPicPr>
          <p:cNvPr id="6" name="Picture 5">
            <a:extLst>
              <a:ext uri="{FF2B5EF4-FFF2-40B4-BE49-F238E27FC236}">
                <a16:creationId xmlns:a16="http://schemas.microsoft.com/office/drawing/2014/main" id="{96FF478D-9D15-4371-8D62-752215949683}"/>
              </a:ext>
            </a:extLst>
          </p:cNvPr>
          <p:cNvPicPr>
            <a:picLocks noChangeAspect="1"/>
          </p:cNvPicPr>
          <p:nvPr/>
        </p:nvPicPr>
        <p:blipFill>
          <a:blip r:embed="rId3"/>
          <a:stretch>
            <a:fillRect/>
          </a:stretch>
        </p:blipFill>
        <p:spPr>
          <a:xfrm>
            <a:off x="6731550" y="2862525"/>
            <a:ext cx="2344365" cy="1758274"/>
          </a:xfrm>
          <a:prstGeom prst="rect">
            <a:avLst/>
          </a:prstGeom>
        </p:spPr>
      </p:pic>
      <p:sp>
        <p:nvSpPr>
          <p:cNvPr id="10" name="TextBox 9">
            <a:extLst>
              <a:ext uri="{FF2B5EF4-FFF2-40B4-BE49-F238E27FC236}">
                <a16:creationId xmlns:a16="http://schemas.microsoft.com/office/drawing/2014/main" id="{40976704-8DC6-46BC-9A11-0A745AD0EFF2}"/>
              </a:ext>
            </a:extLst>
          </p:cNvPr>
          <p:cNvSpPr txBox="1"/>
          <p:nvPr/>
        </p:nvSpPr>
        <p:spPr>
          <a:xfrm>
            <a:off x="8006044" y="1157212"/>
            <a:ext cx="837089" cy="261610"/>
          </a:xfrm>
          <a:prstGeom prst="rect">
            <a:avLst/>
          </a:prstGeom>
          <a:noFill/>
        </p:spPr>
        <p:txBody>
          <a:bodyPr wrap="none" rtlCol="0">
            <a:spAutoFit/>
          </a:bodyPr>
          <a:lstStyle/>
          <a:p>
            <a:r>
              <a:rPr lang="en-GB" sz="1100" b="1" dirty="0">
                <a:solidFill>
                  <a:srgbClr val="FF0000"/>
                </a:solidFill>
              </a:rPr>
              <a:t>LAN Card</a:t>
            </a:r>
          </a:p>
        </p:txBody>
      </p:sp>
      <p:sp>
        <p:nvSpPr>
          <p:cNvPr id="12" name="TextBox 11">
            <a:extLst>
              <a:ext uri="{FF2B5EF4-FFF2-40B4-BE49-F238E27FC236}">
                <a16:creationId xmlns:a16="http://schemas.microsoft.com/office/drawing/2014/main" id="{3C29774A-2883-4E3A-AD14-08C4749DEC19}"/>
              </a:ext>
            </a:extLst>
          </p:cNvPr>
          <p:cNvSpPr txBox="1"/>
          <p:nvPr/>
        </p:nvSpPr>
        <p:spPr>
          <a:xfrm>
            <a:off x="7954171" y="2914116"/>
            <a:ext cx="1085554" cy="261610"/>
          </a:xfrm>
          <a:prstGeom prst="rect">
            <a:avLst/>
          </a:prstGeom>
          <a:solidFill>
            <a:schemeClr val="bg1"/>
          </a:solidFill>
        </p:spPr>
        <p:txBody>
          <a:bodyPr wrap="none" rtlCol="0">
            <a:spAutoFit/>
          </a:bodyPr>
          <a:lstStyle/>
          <a:p>
            <a:r>
              <a:rPr lang="en-GB" sz="1100" b="1" dirty="0">
                <a:solidFill>
                  <a:srgbClr val="FF0000"/>
                </a:solidFill>
              </a:rPr>
              <a:t>Ethernet chip</a:t>
            </a:r>
          </a:p>
        </p:txBody>
      </p:sp>
      <p:pic>
        <p:nvPicPr>
          <p:cNvPr id="14" name="Picture 13">
            <a:extLst>
              <a:ext uri="{FF2B5EF4-FFF2-40B4-BE49-F238E27FC236}">
                <a16:creationId xmlns:a16="http://schemas.microsoft.com/office/drawing/2014/main" id="{70DEBB93-8F75-469C-A357-91138329DC45}"/>
              </a:ext>
            </a:extLst>
          </p:cNvPr>
          <p:cNvPicPr>
            <a:picLocks noChangeAspect="1"/>
          </p:cNvPicPr>
          <p:nvPr/>
        </p:nvPicPr>
        <p:blipFill>
          <a:blip r:embed="rId4"/>
          <a:stretch>
            <a:fillRect/>
          </a:stretch>
        </p:blipFill>
        <p:spPr>
          <a:xfrm>
            <a:off x="6260853" y="4805130"/>
            <a:ext cx="2815062" cy="1699917"/>
          </a:xfrm>
          <a:prstGeom prst="rect">
            <a:avLst/>
          </a:prstGeom>
        </p:spPr>
      </p:pic>
      <p:sp>
        <p:nvSpPr>
          <p:cNvPr id="16" name="TextBox 15">
            <a:extLst>
              <a:ext uri="{FF2B5EF4-FFF2-40B4-BE49-F238E27FC236}">
                <a16:creationId xmlns:a16="http://schemas.microsoft.com/office/drawing/2014/main" id="{62B76356-390C-4D1B-9320-70A09CDFEFB1}"/>
              </a:ext>
            </a:extLst>
          </p:cNvPr>
          <p:cNvSpPr txBox="1"/>
          <p:nvPr/>
        </p:nvSpPr>
        <p:spPr>
          <a:xfrm>
            <a:off x="7514458" y="5540703"/>
            <a:ext cx="1502095" cy="430887"/>
          </a:xfrm>
          <a:prstGeom prst="rect">
            <a:avLst/>
          </a:prstGeom>
          <a:solidFill>
            <a:schemeClr val="bg1"/>
          </a:solidFill>
        </p:spPr>
        <p:txBody>
          <a:bodyPr wrap="square" rtlCol="0">
            <a:spAutoFit/>
          </a:bodyPr>
          <a:lstStyle/>
          <a:p>
            <a:r>
              <a:rPr lang="en-GB" sz="1100" b="1" dirty="0">
                <a:solidFill>
                  <a:srgbClr val="FF0000"/>
                </a:solidFill>
              </a:rPr>
              <a:t>Network adaptors in Windows</a:t>
            </a:r>
          </a:p>
        </p:txBody>
      </p:sp>
    </p:spTree>
    <p:extLst>
      <p:ext uri="{BB962C8B-B14F-4D97-AF65-F5344CB8AC3E}">
        <p14:creationId xmlns:p14="http://schemas.microsoft.com/office/powerpoint/2010/main" val="10732138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760E2-A15C-4111-8134-4EA8DC8F2695}"/>
              </a:ext>
            </a:extLst>
          </p:cNvPr>
          <p:cNvSpPr>
            <a:spLocks noGrp="1"/>
          </p:cNvSpPr>
          <p:nvPr>
            <p:ph type="title"/>
          </p:nvPr>
        </p:nvSpPr>
        <p:spPr/>
        <p:txBody>
          <a:bodyPr/>
          <a:lstStyle/>
          <a:p>
            <a:r>
              <a:rPr lang="en-GB" dirty="0"/>
              <a:t>NICs and Operating System</a:t>
            </a:r>
          </a:p>
        </p:txBody>
      </p:sp>
      <p:sp>
        <p:nvSpPr>
          <p:cNvPr id="3" name="Content Placeholder 2">
            <a:extLst>
              <a:ext uri="{FF2B5EF4-FFF2-40B4-BE49-F238E27FC236}">
                <a16:creationId xmlns:a16="http://schemas.microsoft.com/office/drawing/2014/main" id="{37335C09-C050-4669-A973-9A15D11013CB}"/>
              </a:ext>
            </a:extLst>
          </p:cNvPr>
          <p:cNvSpPr>
            <a:spLocks noGrp="1"/>
          </p:cNvSpPr>
          <p:nvPr>
            <p:ph idx="1"/>
          </p:nvPr>
        </p:nvSpPr>
        <p:spPr>
          <a:xfrm>
            <a:off x="507346" y="1150374"/>
            <a:ext cx="5881656" cy="2353843"/>
          </a:xfrm>
        </p:spPr>
        <p:txBody>
          <a:bodyPr/>
          <a:lstStyle/>
          <a:p>
            <a:r>
              <a:rPr lang="en-GB" dirty="0"/>
              <a:t>Each NIC becomes a virtual network adaptor in the VM and the OS.</a:t>
            </a:r>
          </a:p>
          <a:p>
            <a:pPr lvl="1"/>
            <a:r>
              <a:rPr lang="en-GB" dirty="0"/>
              <a:t>NICs become Microsoft Hyper-V Network Adaptors in a Windows OS and “eth” interfaces in Linux</a:t>
            </a:r>
          </a:p>
          <a:p>
            <a:r>
              <a:rPr lang="en-GB" dirty="0"/>
              <a:t>The networking commands provided by the OS all still work, such as ipconfig or ifconfig</a:t>
            </a:r>
          </a:p>
        </p:txBody>
      </p:sp>
      <p:sp>
        <p:nvSpPr>
          <p:cNvPr id="4" name="Footer Placeholder 3">
            <a:extLst>
              <a:ext uri="{FF2B5EF4-FFF2-40B4-BE49-F238E27FC236}">
                <a16:creationId xmlns:a16="http://schemas.microsoft.com/office/drawing/2014/main" id="{78E9F4FD-57A1-4015-9391-D1BBF4ACF398}"/>
              </a:ext>
            </a:extLst>
          </p:cNvPr>
          <p:cNvSpPr>
            <a:spLocks noGrp="1"/>
          </p:cNvSpPr>
          <p:nvPr>
            <p:ph type="ftr" sz="quarter" idx="10"/>
          </p:nvPr>
        </p:nvSpPr>
        <p:spPr/>
        <p:txBody>
          <a:bodyPr/>
          <a:lstStyle/>
          <a:p>
            <a:pPr>
              <a:defRPr/>
            </a:pPr>
            <a:r>
              <a:rPr lang="en-US" altLang="en-US"/>
              <a:t>WEB</a:t>
            </a:r>
            <a:endParaRPr lang="en-US" altLang="en-US" dirty="0"/>
          </a:p>
        </p:txBody>
      </p:sp>
      <p:pic>
        <p:nvPicPr>
          <p:cNvPr id="8" name="Picture 7">
            <a:extLst>
              <a:ext uri="{FF2B5EF4-FFF2-40B4-BE49-F238E27FC236}">
                <a16:creationId xmlns:a16="http://schemas.microsoft.com/office/drawing/2014/main" id="{4D17B863-9181-429C-B4DB-E1A2666B9B4E}"/>
              </a:ext>
            </a:extLst>
          </p:cNvPr>
          <p:cNvPicPr>
            <a:picLocks noChangeAspect="1"/>
          </p:cNvPicPr>
          <p:nvPr/>
        </p:nvPicPr>
        <p:blipFill>
          <a:blip r:embed="rId2"/>
          <a:stretch>
            <a:fillRect/>
          </a:stretch>
        </p:blipFill>
        <p:spPr>
          <a:xfrm>
            <a:off x="6506312" y="1550945"/>
            <a:ext cx="2437663" cy="3073011"/>
          </a:xfrm>
          <a:prstGeom prst="rect">
            <a:avLst/>
          </a:prstGeom>
        </p:spPr>
      </p:pic>
      <p:sp>
        <p:nvSpPr>
          <p:cNvPr id="10" name="Rectangle 9">
            <a:extLst>
              <a:ext uri="{FF2B5EF4-FFF2-40B4-BE49-F238E27FC236}">
                <a16:creationId xmlns:a16="http://schemas.microsoft.com/office/drawing/2014/main" id="{B46DD6A4-A55E-4142-9887-4A4093D3DE5C}"/>
              </a:ext>
            </a:extLst>
          </p:cNvPr>
          <p:cNvSpPr/>
          <p:nvPr/>
        </p:nvSpPr>
        <p:spPr bwMode="auto">
          <a:xfrm>
            <a:off x="128091" y="3650601"/>
            <a:ext cx="4872593" cy="3026369"/>
          </a:xfrm>
          <a:prstGeom prst="rect">
            <a:avLst/>
          </a:prstGeom>
          <a:solidFill>
            <a:srgbClr val="00000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r>
              <a:rPr lang="en-GB" sz="1050" dirty="0">
                <a:solidFill>
                  <a:schemeClr val="bg1"/>
                </a:solidFill>
              </a:rPr>
              <a:t>michael@myVM2:~$ ifconfig</a:t>
            </a:r>
          </a:p>
          <a:p>
            <a:r>
              <a:rPr lang="en-GB" sz="1050" dirty="0">
                <a:solidFill>
                  <a:schemeClr val="bg1"/>
                </a:solidFill>
              </a:rPr>
              <a:t>eth0: flags=4163&lt;UP,BROADCAST,RUNNING,MULTICAST&gt;  </a:t>
            </a:r>
            <a:r>
              <a:rPr lang="en-GB" sz="1050" dirty="0" err="1">
                <a:solidFill>
                  <a:schemeClr val="bg1"/>
                </a:solidFill>
              </a:rPr>
              <a:t>mtu</a:t>
            </a:r>
            <a:r>
              <a:rPr lang="en-GB" sz="1050" dirty="0">
                <a:solidFill>
                  <a:schemeClr val="bg1"/>
                </a:solidFill>
              </a:rPr>
              <a:t> 1500</a:t>
            </a:r>
          </a:p>
          <a:p>
            <a:r>
              <a:rPr lang="en-GB" sz="1050" dirty="0">
                <a:solidFill>
                  <a:schemeClr val="bg1"/>
                </a:solidFill>
              </a:rPr>
              <a:t>        </a:t>
            </a:r>
            <a:r>
              <a:rPr lang="en-GB" sz="1050" dirty="0" err="1">
                <a:solidFill>
                  <a:schemeClr val="bg1"/>
                </a:solidFill>
              </a:rPr>
              <a:t>inet</a:t>
            </a:r>
            <a:r>
              <a:rPr lang="en-GB" sz="1050" dirty="0">
                <a:solidFill>
                  <a:schemeClr val="bg1"/>
                </a:solidFill>
              </a:rPr>
              <a:t> 10.0.0.5  netmask 255.255.255.0  broadcast 10.0.0.255</a:t>
            </a:r>
          </a:p>
          <a:p>
            <a:r>
              <a:rPr lang="en-GB" sz="1050" dirty="0">
                <a:solidFill>
                  <a:schemeClr val="bg1"/>
                </a:solidFill>
              </a:rPr>
              <a:t>        inet6 fe80::20d:3aff:fe0c:d22c  </a:t>
            </a:r>
            <a:r>
              <a:rPr lang="en-GB" sz="1050" dirty="0" err="1">
                <a:solidFill>
                  <a:schemeClr val="bg1"/>
                </a:solidFill>
              </a:rPr>
              <a:t>prefixlen</a:t>
            </a:r>
            <a:r>
              <a:rPr lang="en-GB" sz="1050" dirty="0">
                <a:solidFill>
                  <a:schemeClr val="bg1"/>
                </a:solidFill>
              </a:rPr>
              <a:t> 64  </a:t>
            </a:r>
            <a:r>
              <a:rPr lang="en-GB" sz="1050" dirty="0" err="1">
                <a:solidFill>
                  <a:schemeClr val="bg1"/>
                </a:solidFill>
              </a:rPr>
              <a:t>scopeid</a:t>
            </a:r>
            <a:r>
              <a:rPr lang="en-GB" sz="1050" dirty="0">
                <a:solidFill>
                  <a:schemeClr val="bg1"/>
                </a:solidFill>
              </a:rPr>
              <a:t> 0x20&lt;link&gt;</a:t>
            </a:r>
          </a:p>
          <a:p>
            <a:r>
              <a:rPr lang="en-GB" sz="1050" dirty="0">
                <a:solidFill>
                  <a:schemeClr val="bg1"/>
                </a:solidFill>
              </a:rPr>
              <a:t>        ether 00:0d:3a:0c:d2:2c  </a:t>
            </a:r>
            <a:r>
              <a:rPr lang="en-GB" sz="1050" dirty="0" err="1">
                <a:solidFill>
                  <a:schemeClr val="bg1"/>
                </a:solidFill>
              </a:rPr>
              <a:t>txqueuelen</a:t>
            </a:r>
            <a:r>
              <a:rPr lang="en-GB" sz="1050" dirty="0">
                <a:solidFill>
                  <a:schemeClr val="bg1"/>
                </a:solidFill>
              </a:rPr>
              <a:t> 1000  (Ethernet)</a:t>
            </a:r>
          </a:p>
          <a:p>
            <a:r>
              <a:rPr lang="en-GB" sz="1050" dirty="0">
                <a:solidFill>
                  <a:schemeClr val="bg1"/>
                </a:solidFill>
              </a:rPr>
              <a:t>        RX packets 4769  bytes 4494053 (4.4 MB)</a:t>
            </a:r>
          </a:p>
          <a:p>
            <a:r>
              <a:rPr lang="en-GB" sz="1050" dirty="0">
                <a:solidFill>
                  <a:schemeClr val="bg1"/>
                </a:solidFill>
              </a:rPr>
              <a:t>        RX errors 0  dropped 0  overruns 0  frame 0</a:t>
            </a:r>
          </a:p>
          <a:p>
            <a:r>
              <a:rPr lang="en-GB" sz="1050" dirty="0">
                <a:solidFill>
                  <a:schemeClr val="bg1"/>
                </a:solidFill>
              </a:rPr>
              <a:t>        TX packets 2541  bytes 667567 (667.5 KB)</a:t>
            </a:r>
          </a:p>
          <a:p>
            <a:r>
              <a:rPr lang="en-GB" sz="1050" dirty="0">
                <a:solidFill>
                  <a:schemeClr val="bg1"/>
                </a:solidFill>
              </a:rPr>
              <a:t>        TX errors 0  dropped 0 overruns 0  carrier 0  collisions 0</a:t>
            </a:r>
          </a:p>
          <a:p>
            <a:endParaRPr lang="en-GB" sz="1050" dirty="0">
              <a:solidFill>
                <a:schemeClr val="bg1"/>
              </a:solidFill>
            </a:endParaRPr>
          </a:p>
          <a:p>
            <a:r>
              <a:rPr lang="en-GB" sz="1050" dirty="0">
                <a:solidFill>
                  <a:schemeClr val="bg1">
                    <a:lumMod val="50000"/>
                  </a:schemeClr>
                </a:solidFill>
              </a:rPr>
              <a:t>lo: flags=73&lt;UP,LOOPBACK,RUNNING&gt;  </a:t>
            </a:r>
            <a:r>
              <a:rPr lang="en-GB" sz="1050" dirty="0" err="1">
                <a:solidFill>
                  <a:schemeClr val="bg1">
                    <a:lumMod val="50000"/>
                  </a:schemeClr>
                </a:solidFill>
              </a:rPr>
              <a:t>mtu</a:t>
            </a:r>
            <a:r>
              <a:rPr lang="en-GB" sz="1050" dirty="0">
                <a:solidFill>
                  <a:schemeClr val="bg1">
                    <a:lumMod val="50000"/>
                  </a:schemeClr>
                </a:solidFill>
              </a:rPr>
              <a:t> 65536</a:t>
            </a:r>
          </a:p>
          <a:p>
            <a:r>
              <a:rPr lang="en-GB" sz="1050" dirty="0">
                <a:solidFill>
                  <a:schemeClr val="bg1">
                    <a:lumMod val="50000"/>
                  </a:schemeClr>
                </a:solidFill>
              </a:rPr>
              <a:t>        </a:t>
            </a:r>
            <a:r>
              <a:rPr lang="en-GB" sz="1050" dirty="0" err="1">
                <a:solidFill>
                  <a:schemeClr val="bg1">
                    <a:lumMod val="50000"/>
                  </a:schemeClr>
                </a:solidFill>
              </a:rPr>
              <a:t>inet</a:t>
            </a:r>
            <a:r>
              <a:rPr lang="en-GB" sz="1050" dirty="0">
                <a:solidFill>
                  <a:schemeClr val="bg1">
                    <a:lumMod val="50000"/>
                  </a:schemeClr>
                </a:solidFill>
              </a:rPr>
              <a:t> 127.0.0.1  netmask 255.0.0.0</a:t>
            </a:r>
          </a:p>
          <a:p>
            <a:r>
              <a:rPr lang="en-GB" sz="1050" dirty="0">
                <a:solidFill>
                  <a:schemeClr val="bg1">
                    <a:lumMod val="50000"/>
                  </a:schemeClr>
                </a:solidFill>
              </a:rPr>
              <a:t>        inet6 ::1  </a:t>
            </a:r>
            <a:r>
              <a:rPr lang="en-GB" sz="1050" dirty="0" err="1">
                <a:solidFill>
                  <a:schemeClr val="bg1">
                    <a:lumMod val="50000"/>
                  </a:schemeClr>
                </a:solidFill>
              </a:rPr>
              <a:t>prefixlen</a:t>
            </a:r>
            <a:r>
              <a:rPr lang="en-GB" sz="1050" dirty="0">
                <a:solidFill>
                  <a:schemeClr val="bg1">
                    <a:lumMod val="50000"/>
                  </a:schemeClr>
                </a:solidFill>
              </a:rPr>
              <a:t> 128  </a:t>
            </a:r>
            <a:r>
              <a:rPr lang="en-GB" sz="1050" dirty="0" err="1">
                <a:solidFill>
                  <a:schemeClr val="bg1">
                    <a:lumMod val="50000"/>
                  </a:schemeClr>
                </a:solidFill>
              </a:rPr>
              <a:t>scopeid</a:t>
            </a:r>
            <a:r>
              <a:rPr lang="en-GB" sz="1050" dirty="0">
                <a:solidFill>
                  <a:schemeClr val="bg1">
                    <a:lumMod val="50000"/>
                  </a:schemeClr>
                </a:solidFill>
              </a:rPr>
              <a:t> 0x10&lt;host&gt;</a:t>
            </a:r>
          </a:p>
          <a:p>
            <a:r>
              <a:rPr lang="en-GB" sz="1050" dirty="0">
                <a:solidFill>
                  <a:schemeClr val="bg1">
                    <a:lumMod val="50000"/>
                  </a:schemeClr>
                </a:solidFill>
              </a:rPr>
              <a:t>        loop  </a:t>
            </a:r>
            <a:r>
              <a:rPr lang="en-GB" sz="1050" dirty="0" err="1">
                <a:solidFill>
                  <a:schemeClr val="bg1">
                    <a:lumMod val="50000"/>
                  </a:schemeClr>
                </a:solidFill>
              </a:rPr>
              <a:t>txqueuelen</a:t>
            </a:r>
            <a:r>
              <a:rPr lang="en-GB" sz="1050" dirty="0">
                <a:solidFill>
                  <a:schemeClr val="bg1">
                    <a:lumMod val="50000"/>
                  </a:schemeClr>
                </a:solidFill>
              </a:rPr>
              <a:t> 1000  (Local Loopback)</a:t>
            </a:r>
          </a:p>
          <a:p>
            <a:r>
              <a:rPr lang="en-GB" sz="1050" dirty="0">
                <a:solidFill>
                  <a:schemeClr val="bg1">
                    <a:lumMod val="50000"/>
                  </a:schemeClr>
                </a:solidFill>
              </a:rPr>
              <a:t>        RX packets 258  bytes 22513 (22.5 KB)</a:t>
            </a:r>
          </a:p>
          <a:p>
            <a:r>
              <a:rPr lang="en-GB" sz="1050" dirty="0">
                <a:solidFill>
                  <a:schemeClr val="bg1">
                    <a:lumMod val="50000"/>
                  </a:schemeClr>
                </a:solidFill>
              </a:rPr>
              <a:t>        RX errors 0  dropped 0  overruns 0  frame 0</a:t>
            </a:r>
          </a:p>
          <a:p>
            <a:r>
              <a:rPr lang="en-GB" sz="1050" dirty="0">
                <a:solidFill>
                  <a:schemeClr val="bg1">
                    <a:lumMod val="50000"/>
                  </a:schemeClr>
                </a:solidFill>
              </a:rPr>
              <a:t>        TX packets 258  bytes 22513 (22.5 KB)</a:t>
            </a:r>
          </a:p>
          <a:p>
            <a:r>
              <a:rPr lang="en-GB" sz="1050" dirty="0">
                <a:solidFill>
                  <a:schemeClr val="bg1">
                    <a:lumMod val="50000"/>
                  </a:schemeClr>
                </a:solidFill>
              </a:rPr>
              <a:t>        TX errors 0  dropped 0 overruns 0  carrier 0  collisions 0</a:t>
            </a:r>
            <a:endParaRPr kumimoji="0" lang="en-GB" sz="1050" b="0" i="0" u="none" strike="noStrike" cap="none" normalizeH="0" baseline="0" dirty="0">
              <a:ln>
                <a:noFill/>
              </a:ln>
              <a:solidFill>
                <a:schemeClr val="bg1">
                  <a:lumMod val="50000"/>
                </a:schemeClr>
              </a:solidFill>
              <a:effectLst/>
              <a:latin typeface="Helvetica" panose="020B0604020202020204" pitchFamily="34" charset="0"/>
            </a:endParaRPr>
          </a:p>
        </p:txBody>
      </p:sp>
      <p:sp>
        <p:nvSpPr>
          <p:cNvPr id="7" name="TextBox 6">
            <a:extLst>
              <a:ext uri="{FF2B5EF4-FFF2-40B4-BE49-F238E27FC236}">
                <a16:creationId xmlns:a16="http://schemas.microsoft.com/office/drawing/2014/main" id="{792BCDB4-A416-4574-AB53-7E124F8FAD28}"/>
              </a:ext>
            </a:extLst>
          </p:cNvPr>
          <p:cNvSpPr txBox="1"/>
          <p:nvPr/>
        </p:nvSpPr>
        <p:spPr>
          <a:xfrm>
            <a:off x="4442339" y="3492631"/>
            <a:ext cx="800219" cy="369332"/>
          </a:xfrm>
          <a:prstGeom prst="rect">
            <a:avLst/>
          </a:prstGeom>
          <a:solidFill>
            <a:schemeClr val="bg1"/>
          </a:solidFill>
          <a:ln w="38100">
            <a:solidFill>
              <a:srgbClr val="FF0000"/>
            </a:solidFill>
          </a:ln>
        </p:spPr>
        <p:txBody>
          <a:bodyPr wrap="none" rtlCol="0">
            <a:spAutoFit/>
          </a:bodyPr>
          <a:lstStyle/>
          <a:p>
            <a:r>
              <a:rPr lang="en-GB" b="1" dirty="0">
                <a:solidFill>
                  <a:srgbClr val="FF0000"/>
                </a:solidFill>
              </a:rPr>
              <a:t>Linux</a:t>
            </a:r>
          </a:p>
        </p:txBody>
      </p:sp>
      <p:pic>
        <p:nvPicPr>
          <p:cNvPr id="6" name="Picture 5">
            <a:extLst>
              <a:ext uri="{FF2B5EF4-FFF2-40B4-BE49-F238E27FC236}">
                <a16:creationId xmlns:a16="http://schemas.microsoft.com/office/drawing/2014/main" id="{C6D43B37-2A1F-4D64-A8FA-92FD06ED7F4C}"/>
              </a:ext>
            </a:extLst>
          </p:cNvPr>
          <p:cNvPicPr>
            <a:picLocks noChangeAspect="1"/>
          </p:cNvPicPr>
          <p:nvPr/>
        </p:nvPicPr>
        <p:blipFill>
          <a:blip r:embed="rId3"/>
          <a:stretch>
            <a:fillRect/>
          </a:stretch>
        </p:blipFill>
        <p:spPr>
          <a:xfrm>
            <a:off x="4732960" y="5503431"/>
            <a:ext cx="4286281" cy="1173539"/>
          </a:xfrm>
          <a:prstGeom prst="rect">
            <a:avLst/>
          </a:prstGeom>
        </p:spPr>
      </p:pic>
      <p:sp>
        <p:nvSpPr>
          <p:cNvPr id="9" name="TextBox 8">
            <a:extLst>
              <a:ext uri="{FF2B5EF4-FFF2-40B4-BE49-F238E27FC236}">
                <a16:creationId xmlns:a16="http://schemas.microsoft.com/office/drawing/2014/main" id="{87077D86-3EB1-4AC4-AD84-BBA347BAFFC8}"/>
              </a:ext>
            </a:extLst>
          </p:cNvPr>
          <p:cNvSpPr txBox="1"/>
          <p:nvPr/>
        </p:nvSpPr>
        <p:spPr>
          <a:xfrm>
            <a:off x="7748263" y="5330351"/>
            <a:ext cx="1195712" cy="369332"/>
          </a:xfrm>
          <a:prstGeom prst="rect">
            <a:avLst/>
          </a:prstGeom>
          <a:solidFill>
            <a:schemeClr val="bg1"/>
          </a:solidFill>
          <a:ln w="38100">
            <a:solidFill>
              <a:srgbClr val="FF0000"/>
            </a:solidFill>
          </a:ln>
        </p:spPr>
        <p:txBody>
          <a:bodyPr wrap="none" rtlCol="0">
            <a:spAutoFit/>
          </a:bodyPr>
          <a:lstStyle/>
          <a:p>
            <a:r>
              <a:rPr lang="en-GB" b="1" dirty="0">
                <a:solidFill>
                  <a:srgbClr val="FF0000"/>
                </a:solidFill>
              </a:rPr>
              <a:t>Windows</a:t>
            </a:r>
          </a:p>
        </p:txBody>
      </p:sp>
    </p:spTree>
    <p:extLst>
      <p:ext uri="{BB962C8B-B14F-4D97-AF65-F5344CB8AC3E}">
        <p14:creationId xmlns:p14="http://schemas.microsoft.com/office/powerpoint/2010/main" val="29352484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7E004-34BA-4D04-8448-CF9093D3FF3A}"/>
              </a:ext>
            </a:extLst>
          </p:cNvPr>
          <p:cNvSpPr>
            <a:spLocks noGrp="1"/>
          </p:cNvSpPr>
          <p:nvPr>
            <p:ph type="title"/>
          </p:nvPr>
        </p:nvSpPr>
        <p:spPr/>
        <p:txBody>
          <a:bodyPr/>
          <a:lstStyle/>
          <a:p>
            <a:r>
              <a:rPr lang="en-GB" dirty="0"/>
              <a:t>Demo 1</a:t>
            </a:r>
          </a:p>
        </p:txBody>
      </p:sp>
      <p:sp>
        <p:nvSpPr>
          <p:cNvPr id="3" name="Content Placeholder 2">
            <a:extLst>
              <a:ext uri="{FF2B5EF4-FFF2-40B4-BE49-F238E27FC236}">
                <a16:creationId xmlns:a16="http://schemas.microsoft.com/office/drawing/2014/main" id="{867C6284-8B14-451C-93CE-241F8AC98C7E}"/>
              </a:ext>
            </a:extLst>
          </p:cNvPr>
          <p:cNvSpPr>
            <a:spLocks noGrp="1"/>
          </p:cNvSpPr>
          <p:nvPr>
            <p:ph idx="1"/>
          </p:nvPr>
        </p:nvSpPr>
        <p:spPr>
          <a:xfrm>
            <a:off x="1047750" y="723331"/>
            <a:ext cx="7311636" cy="4016991"/>
          </a:xfrm>
        </p:spPr>
        <p:txBody>
          <a:bodyPr/>
          <a:lstStyle/>
          <a:p>
            <a:r>
              <a:rPr lang="en-GB" dirty="0"/>
              <a:t>Create resource group</a:t>
            </a:r>
          </a:p>
          <a:p>
            <a:r>
              <a:rPr lang="en-GB" dirty="0"/>
              <a:t>Display VM sizes</a:t>
            </a:r>
          </a:p>
          <a:p>
            <a:r>
              <a:rPr lang="en-GB" dirty="0"/>
              <a:t>Creating a VM using default size (i.e. without specifying a size)</a:t>
            </a:r>
          </a:p>
          <a:p>
            <a:r>
              <a:rPr lang="en-GB" dirty="0"/>
              <a:t>Creating a VM specifying the size </a:t>
            </a:r>
            <a:r>
              <a:rPr lang="en-GB" b="1" dirty="0"/>
              <a:t>Standard_D2_v2 </a:t>
            </a:r>
          </a:p>
          <a:p>
            <a:r>
              <a:rPr lang="en-GB" dirty="0"/>
              <a:t>Deallocating a VM</a:t>
            </a:r>
          </a:p>
          <a:p>
            <a:r>
              <a:rPr lang="en-GB" dirty="0"/>
              <a:t>Restarting the VM</a:t>
            </a:r>
          </a:p>
          <a:p>
            <a:r>
              <a:rPr lang="en-GB" dirty="0"/>
              <a:t>SSH into public IP address of a Unix VM</a:t>
            </a:r>
          </a:p>
          <a:p>
            <a:pPr lvl="1"/>
            <a:r>
              <a:rPr lang="en-GB" dirty="0"/>
              <a:t>Use ifconfig command to view the private IP address of the VM</a:t>
            </a:r>
          </a:p>
          <a:p>
            <a:r>
              <a:rPr lang="en-GB" dirty="0"/>
              <a:t>Clean up</a:t>
            </a:r>
          </a:p>
        </p:txBody>
      </p:sp>
      <p:sp>
        <p:nvSpPr>
          <p:cNvPr id="4" name="Footer Placeholder 3">
            <a:extLst>
              <a:ext uri="{FF2B5EF4-FFF2-40B4-BE49-F238E27FC236}">
                <a16:creationId xmlns:a16="http://schemas.microsoft.com/office/drawing/2014/main" id="{3DCD9D18-4526-4076-9673-6B49D09FF311}"/>
              </a:ext>
            </a:extLst>
          </p:cNvPr>
          <p:cNvSpPr>
            <a:spLocks noGrp="1"/>
          </p:cNvSpPr>
          <p:nvPr>
            <p:ph type="ftr" sz="quarter" idx="10"/>
          </p:nvPr>
        </p:nvSpPr>
        <p:spPr/>
        <p:txBody>
          <a:bodyPr/>
          <a:lstStyle/>
          <a:p>
            <a:pPr>
              <a:defRPr/>
            </a:pPr>
            <a:r>
              <a:rPr lang="en-US" altLang="en-US"/>
              <a:t>WEB</a:t>
            </a:r>
            <a:endParaRPr lang="en-US" altLang="en-US" dirty="0"/>
          </a:p>
        </p:txBody>
      </p:sp>
      <p:grpSp>
        <p:nvGrpSpPr>
          <p:cNvPr id="5" name="Group 4">
            <a:extLst>
              <a:ext uri="{FF2B5EF4-FFF2-40B4-BE49-F238E27FC236}">
                <a16:creationId xmlns:a16="http://schemas.microsoft.com/office/drawing/2014/main" id="{F145668E-E8C5-FB2C-7601-2EE6E2AB3A59}"/>
              </a:ext>
            </a:extLst>
          </p:cNvPr>
          <p:cNvGrpSpPr/>
          <p:nvPr/>
        </p:nvGrpSpPr>
        <p:grpSpPr>
          <a:xfrm>
            <a:off x="4735773" y="5573482"/>
            <a:ext cx="4275206" cy="1200329"/>
            <a:chOff x="4715620" y="503922"/>
            <a:chExt cx="4275206" cy="1200329"/>
          </a:xfrm>
        </p:grpSpPr>
        <p:sp>
          <p:nvSpPr>
            <p:cNvPr id="6" name="Rectangle 5">
              <a:extLst>
                <a:ext uri="{FF2B5EF4-FFF2-40B4-BE49-F238E27FC236}">
                  <a16:creationId xmlns:a16="http://schemas.microsoft.com/office/drawing/2014/main" id="{98072EFB-A97E-7090-4B44-B7E298BCC3C4}"/>
                </a:ext>
              </a:extLst>
            </p:cNvPr>
            <p:cNvSpPr/>
            <p:nvPr/>
          </p:nvSpPr>
          <p:spPr bwMode="auto">
            <a:xfrm>
              <a:off x="4715620" y="503922"/>
              <a:ext cx="4275206" cy="1200329"/>
            </a:xfrm>
            <a:prstGeom prst="rect">
              <a:avLst/>
            </a:prstGeom>
            <a:solidFill>
              <a:schemeClr val="bg1"/>
            </a:solid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a:extLst>
                <a:ext uri="{FF2B5EF4-FFF2-40B4-BE49-F238E27FC236}">
                  <a16:creationId xmlns:a16="http://schemas.microsoft.com/office/drawing/2014/main" id="{3834D493-E43B-E112-F1CB-48B9319FB2F9}"/>
                </a:ext>
              </a:extLst>
            </p:cNvPr>
            <p:cNvSpPr txBox="1"/>
            <p:nvPr/>
          </p:nvSpPr>
          <p:spPr>
            <a:xfrm>
              <a:off x="5560142" y="503922"/>
              <a:ext cx="3383833" cy="1200329"/>
            </a:xfrm>
            <a:prstGeom prst="rect">
              <a:avLst/>
            </a:prstGeom>
            <a:noFill/>
          </p:spPr>
          <p:txBody>
            <a:bodyPr wrap="square" rtlCol="0">
              <a:spAutoFit/>
            </a:bodyPr>
            <a:lstStyle/>
            <a:p>
              <a:r>
                <a:rPr lang="en-GB" b="1" u="sng" dirty="0">
                  <a:solidFill>
                    <a:srgbClr val="FF0000"/>
                  </a:solidFill>
                </a:rPr>
                <a:t>IMPORTANT</a:t>
              </a:r>
            </a:p>
            <a:p>
              <a:r>
                <a:rPr lang="en-GB" dirty="0">
                  <a:solidFill>
                    <a:srgbClr val="FF0000"/>
                  </a:solidFill>
                </a:rPr>
                <a:t>Always remember create a new resource group and delete it to clean up when you finish.</a:t>
              </a:r>
            </a:p>
          </p:txBody>
        </p:sp>
        <p:pic>
          <p:nvPicPr>
            <p:cNvPr id="8" name="Picture 7" descr="A red and white sign&#10;&#10;Description automatically generated with medium confidence">
              <a:extLst>
                <a:ext uri="{FF2B5EF4-FFF2-40B4-BE49-F238E27FC236}">
                  <a16:creationId xmlns:a16="http://schemas.microsoft.com/office/drawing/2014/main" id="{CF4C5168-A49A-2889-EC25-A03631521C88}"/>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745116" y="540839"/>
              <a:ext cx="844522" cy="849496"/>
            </a:xfrm>
            <a:prstGeom prst="rect">
              <a:avLst/>
            </a:prstGeom>
          </p:spPr>
        </p:pic>
      </p:grpSp>
      <p:grpSp>
        <p:nvGrpSpPr>
          <p:cNvPr id="9" name="Group 8">
            <a:extLst>
              <a:ext uri="{FF2B5EF4-FFF2-40B4-BE49-F238E27FC236}">
                <a16:creationId xmlns:a16="http://schemas.microsoft.com/office/drawing/2014/main" id="{C0E7967F-6CEA-D07A-2399-C20A2DA77858}"/>
              </a:ext>
            </a:extLst>
          </p:cNvPr>
          <p:cNvGrpSpPr/>
          <p:nvPr/>
        </p:nvGrpSpPr>
        <p:grpSpPr>
          <a:xfrm>
            <a:off x="4681533" y="4355656"/>
            <a:ext cx="4492276" cy="1107997"/>
            <a:chOff x="4715620" y="503922"/>
            <a:chExt cx="3208836" cy="1107997"/>
          </a:xfrm>
        </p:grpSpPr>
        <p:sp>
          <p:nvSpPr>
            <p:cNvPr id="10" name="Rectangle 9">
              <a:extLst>
                <a:ext uri="{FF2B5EF4-FFF2-40B4-BE49-F238E27FC236}">
                  <a16:creationId xmlns:a16="http://schemas.microsoft.com/office/drawing/2014/main" id="{E0155B44-E968-5F68-04E0-2BD746187807}"/>
                </a:ext>
              </a:extLst>
            </p:cNvPr>
            <p:cNvSpPr/>
            <p:nvPr/>
          </p:nvSpPr>
          <p:spPr bwMode="auto">
            <a:xfrm>
              <a:off x="4715620" y="503923"/>
              <a:ext cx="3101603" cy="1107996"/>
            </a:xfrm>
            <a:prstGeom prst="rect">
              <a:avLst/>
            </a:prstGeom>
            <a:solidFill>
              <a:schemeClr val="bg1"/>
            </a:solid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1" name="TextBox 10">
              <a:extLst>
                <a:ext uri="{FF2B5EF4-FFF2-40B4-BE49-F238E27FC236}">
                  <a16:creationId xmlns:a16="http://schemas.microsoft.com/office/drawing/2014/main" id="{F004A6FD-EEF6-E4D5-16C3-C913315810C4}"/>
                </a:ext>
              </a:extLst>
            </p:cNvPr>
            <p:cNvSpPr txBox="1"/>
            <p:nvPr/>
          </p:nvSpPr>
          <p:spPr>
            <a:xfrm>
              <a:off x="5436197" y="503922"/>
              <a:ext cx="2488259" cy="861774"/>
            </a:xfrm>
            <a:prstGeom prst="rect">
              <a:avLst/>
            </a:prstGeom>
            <a:noFill/>
          </p:spPr>
          <p:txBody>
            <a:bodyPr wrap="square" rtlCol="0">
              <a:spAutoFit/>
            </a:bodyPr>
            <a:lstStyle/>
            <a:p>
              <a:r>
                <a:rPr lang="en-GB" sz="1400" b="1" u="sng" dirty="0">
                  <a:solidFill>
                    <a:srgbClr val="FF0000"/>
                  </a:solidFill>
                </a:rPr>
                <a:t>WARNING</a:t>
              </a:r>
            </a:p>
            <a:p>
              <a:r>
                <a:rPr lang="en-GB" sz="1200" dirty="0">
                  <a:solidFill>
                    <a:srgbClr val="FF0000"/>
                  </a:solidFill>
                </a:rPr>
                <a:t>Often in my notes I do not specify the VM size, but if you are using a free student account use the cheapest VM you can. </a:t>
              </a:r>
              <a:r>
                <a:rPr lang="en-GB" sz="1200" b="1" dirty="0">
                  <a:solidFill>
                    <a:srgbClr val="FF0000"/>
                  </a:solidFill>
                </a:rPr>
                <a:t>Standard_B1ls </a:t>
              </a:r>
              <a:r>
                <a:rPr lang="en-GB" sz="1200" dirty="0">
                  <a:solidFill>
                    <a:srgbClr val="FF0000"/>
                  </a:solidFill>
                </a:rPr>
                <a:t>??</a:t>
              </a:r>
            </a:p>
          </p:txBody>
        </p:sp>
        <p:pic>
          <p:nvPicPr>
            <p:cNvPr id="12" name="Picture 11" descr="A red and white sign&#10;&#10;Description automatically generated with medium confidence">
              <a:extLst>
                <a:ext uri="{FF2B5EF4-FFF2-40B4-BE49-F238E27FC236}">
                  <a16:creationId xmlns:a16="http://schemas.microsoft.com/office/drawing/2014/main" id="{2C5F0574-CA64-3319-DEE2-48758F2B7B0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745116" y="540839"/>
              <a:ext cx="661585" cy="849496"/>
            </a:xfrm>
            <a:prstGeom prst="rect">
              <a:avLst/>
            </a:prstGeom>
          </p:spPr>
        </p:pic>
      </p:grpSp>
      <p:grpSp>
        <p:nvGrpSpPr>
          <p:cNvPr id="13" name="Group 12">
            <a:extLst>
              <a:ext uri="{FF2B5EF4-FFF2-40B4-BE49-F238E27FC236}">
                <a16:creationId xmlns:a16="http://schemas.microsoft.com/office/drawing/2014/main" id="{8A9D8BE8-6FAC-77A2-C4F6-B113C4C1E9C7}"/>
              </a:ext>
            </a:extLst>
          </p:cNvPr>
          <p:cNvGrpSpPr/>
          <p:nvPr/>
        </p:nvGrpSpPr>
        <p:grpSpPr>
          <a:xfrm>
            <a:off x="224229" y="4563958"/>
            <a:ext cx="4110140" cy="2092881"/>
            <a:chOff x="4715620" y="503922"/>
            <a:chExt cx="2935876" cy="2092881"/>
          </a:xfrm>
        </p:grpSpPr>
        <p:sp>
          <p:nvSpPr>
            <p:cNvPr id="14" name="Rectangle 13">
              <a:extLst>
                <a:ext uri="{FF2B5EF4-FFF2-40B4-BE49-F238E27FC236}">
                  <a16:creationId xmlns:a16="http://schemas.microsoft.com/office/drawing/2014/main" id="{493206E4-9A51-1924-E354-7CED9290F353}"/>
                </a:ext>
              </a:extLst>
            </p:cNvPr>
            <p:cNvSpPr/>
            <p:nvPr/>
          </p:nvSpPr>
          <p:spPr bwMode="auto">
            <a:xfrm>
              <a:off x="4715620" y="503922"/>
              <a:ext cx="2935876" cy="1845483"/>
            </a:xfrm>
            <a:prstGeom prst="rect">
              <a:avLst/>
            </a:prstGeom>
            <a:solidFill>
              <a:schemeClr val="bg1"/>
            </a:solid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5" name="TextBox 14">
              <a:extLst>
                <a:ext uri="{FF2B5EF4-FFF2-40B4-BE49-F238E27FC236}">
                  <a16:creationId xmlns:a16="http://schemas.microsoft.com/office/drawing/2014/main" id="{00AA650C-52A2-0323-9FD5-8817DEBC120B}"/>
                </a:ext>
              </a:extLst>
            </p:cNvPr>
            <p:cNvSpPr txBox="1"/>
            <p:nvPr/>
          </p:nvSpPr>
          <p:spPr>
            <a:xfrm>
              <a:off x="5436197" y="503922"/>
              <a:ext cx="2215299" cy="2092881"/>
            </a:xfrm>
            <a:prstGeom prst="rect">
              <a:avLst/>
            </a:prstGeom>
            <a:noFill/>
          </p:spPr>
          <p:txBody>
            <a:bodyPr wrap="square" rtlCol="0">
              <a:spAutoFit/>
            </a:bodyPr>
            <a:lstStyle/>
            <a:p>
              <a:r>
                <a:rPr lang="en-GB" sz="1600" b="1" u="sng" dirty="0">
                  <a:solidFill>
                    <a:srgbClr val="FF0000"/>
                  </a:solidFill>
                </a:rPr>
                <a:t>WARNING</a:t>
              </a:r>
            </a:p>
            <a:p>
              <a:r>
                <a:rPr lang="en-GB" sz="1400" dirty="0">
                  <a:solidFill>
                    <a:srgbClr val="FF0000"/>
                  </a:solidFill>
                </a:rPr>
                <a:t>In my notes I use the image </a:t>
              </a:r>
              <a:r>
                <a:rPr lang="en-GB" sz="1400" dirty="0" err="1">
                  <a:solidFill>
                    <a:srgbClr val="FF0000"/>
                  </a:solidFill>
                </a:rPr>
                <a:t>UbuntuLTS</a:t>
              </a:r>
              <a:r>
                <a:rPr lang="en-GB" sz="1400" dirty="0">
                  <a:solidFill>
                    <a:srgbClr val="FF0000"/>
                  </a:solidFill>
                </a:rPr>
                <a:t>. However, this alias may be replaced by Microsoft. Check for an appropriate image using:</a:t>
              </a:r>
              <a:br>
                <a:rPr lang="en-GB" sz="1400" dirty="0">
                  <a:solidFill>
                    <a:srgbClr val="FF0000"/>
                  </a:solidFill>
                </a:rPr>
              </a:br>
              <a:r>
                <a:rPr lang="en-GB" sz="1400" dirty="0" err="1">
                  <a:solidFill>
                    <a:schemeClr val="accent1">
                      <a:lumMod val="50000"/>
                    </a:schemeClr>
                  </a:solidFill>
                  <a:highlight>
                    <a:srgbClr val="000000"/>
                  </a:highlight>
                </a:rPr>
                <a:t>az</a:t>
              </a:r>
              <a:r>
                <a:rPr lang="en-GB" sz="1400" dirty="0">
                  <a:solidFill>
                    <a:schemeClr val="accent1">
                      <a:lumMod val="50000"/>
                    </a:schemeClr>
                  </a:solidFill>
                  <a:highlight>
                    <a:srgbClr val="000000"/>
                  </a:highlight>
                </a:rPr>
                <a:t> </a:t>
              </a:r>
              <a:r>
                <a:rPr lang="en-GB" sz="1400" dirty="0" err="1">
                  <a:solidFill>
                    <a:schemeClr val="accent1">
                      <a:lumMod val="50000"/>
                    </a:schemeClr>
                  </a:solidFill>
                  <a:highlight>
                    <a:srgbClr val="000000"/>
                  </a:highlight>
                </a:rPr>
                <a:t>vm</a:t>
              </a:r>
              <a:r>
                <a:rPr lang="en-GB" sz="1400" dirty="0">
                  <a:solidFill>
                    <a:schemeClr val="accent1">
                      <a:lumMod val="50000"/>
                    </a:schemeClr>
                  </a:solidFill>
                  <a:highlight>
                    <a:srgbClr val="000000"/>
                  </a:highlight>
                </a:rPr>
                <a:t> image list --query "[].{</a:t>
              </a:r>
              <a:r>
                <a:rPr lang="en-GB" sz="1400" dirty="0" err="1">
                  <a:solidFill>
                    <a:schemeClr val="accent1">
                      <a:lumMod val="50000"/>
                    </a:schemeClr>
                  </a:solidFill>
                  <a:highlight>
                    <a:srgbClr val="000000"/>
                  </a:highlight>
                </a:rPr>
                <a:t>Alias:urnAlias,Version:version</a:t>
              </a:r>
              <a:r>
                <a:rPr lang="en-GB" sz="1400" dirty="0">
                  <a:solidFill>
                    <a:schemeClr val="accent1">
                      <a:lumMod val="50000"/>
                    </a:schemeClr>
                  </a:solidFill>
                  <a:highlight>
                    <a:srgbClr val="000000"/>
                  </a:highlight>
                </a:rPr>
                <a:t>}" --output table</a:t>
              </a:r>
              <a:endParaRPr lang="en-GB" sz="1400" dirty="0">
                <a:highlight>
                  <a:srgbClr val="000000"/>
                </a:highlight>
              </a:endParaRPr>
            </a:p>
            <a:p>
              <a:endParaRPr lang="en-GB" sz="1600" dirty="0">
                <a:solidFill>
                  <a:srgbClr val="FF0000"/>
                </a:solidFill>
              </a:endParaRPr>
            </a:p>
          </p:txBody>
        </p:sp>
        <p:pic>
          <p:nvPicPr>
            <p:cNvPr id="16" name="Picture 15" descr="A red and white sign&#10;&#10;Description automatically generated with medium confidence">
              <a:extLst>
                <a:ext uri="{FF2B5EF4-FFF2-40B4-BE49-F238E27FC236}">
                  <a16:creationId xmlns:a16="http://schemas.microsoft.com/office/drawing/2014/main" id="{2F5887F3-C292-E43B-1E44-DD3CFC61EA43}"/>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745116" y="540839"/>
              <a:ext cx="661585" cy="849496"/>
            </a:xfrm>
            <a:prstGeom prst="rect">
              <a:avLst/>
            </a:prstGeom>
          </p:spPr>
        </p:pic>
      </p:grpSp>
      <p:cxnSp>
        <p:nvCxnSpPr>
          <p:cNvPr id="18" name="Connector: Elbow 17">
            <a:extLst>
              <a:ext uri="{FF2B5EF4-FFF2-40B4-BE49-F238E27FC236}">
                <a16:creationId xmlns:a16="http://schemas.microsoft.com/office/drawing/2014/main" id="{4157ACEA-4F4D-2497-4390-FFB73E9808FA}"/>
              </a:ext>
            </a:extLst>
          </p:cNvPr>
          <p:cNvCxnSpPr/>
          <p:nvPr/>
        </p:nvCxnSpPr>
        <p:spPr bwMode="auto">
          <a:xfrm rot="16200000" flipH="1">
            <a:off x="7112758" y="2731826"/>
            <a:ext cx="1997123" cy="1164609"/>
          </a:xfrm>
          <a:prstGeom prst="bentConnector3">
            <a:avLst>
              <a:gd name="adj1" fmla="val 1025"/>
            </a:avLst>
          </a:prstGeom>
          <a:solidFill>
            <a:schemeClr val="accent1"/>
          </a:solidFill>
          <a:ln w="28575" cap="flat" cmpd="sng" algn="ctr">
            <a:solidFill>
              <a:srgbClr val="FF0000"/>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5232611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193D8-B6D8-A842-80EE-C3DEE52FC684}"/>
              </a:ext>
            </a:extLst>
          </p:cNvPr>
          <p:cNvSpPr>
            <a:spLocks noGrp="1"/>
          </p:cNvSpPr>
          <p:nvPr>
            <p:ph type="title"/>
          </p:nvPr>
        </p:nvSpPr>
        <p:spPr/>
        <p:txBody>
          <a:bodyPr/>
          <a:lstStyle/>
          <a:p>
            <a:r>
              <a:rPr lang="en-GB" dirty="0"/>
              <a:t>Warning!!</a:t>
            </a:r>
          </a:p>
        </p:txBody>
      </p:sp>
      <p:sp>
        <p:nvSpPr>
          <p:cNvPr id="3" name="Content Placeholder 2">
            <a:extLst>
              <a:ext uri="{FF2B5EF4-FFF2-40B4-BE49-F238E27FC236}">
                <a16:creationId xmlns:a16="http://schemas.microsoft.com/office/drawing/2014/main" id="{5AABE091-8EC1-4919-F15A-5DEFE89BA9B6}"/>
              </a:ext>
            </a:extLst>
          </p:cNvPr>
          <p:cNvSpPr>
            <a:spLocks noGrp="1"/>
          </p:cNvSpPr>
          <p:nvPr>
            <p:ph idx="1"/>
          </p:nvPr>
        </p:nvSpPr>
        <p:spPr/>
        <p:txBody>
          <a:bodyPr/>
          <a:lstStyle/>
          <a:p>
            <a:r>
              <a:rPr lang="en-GB" dirty="0"/>
              <a:t>There may be some playing about as we try to identify images and compatible sizes</a:t>
            </a:r>
          </a:p>
        </p:txBody>
      </p:sp>
      <p:sp>
        <p:nvSpPr>
          <p:cNvPr id="4" name="Footer Placeholder 3">
            <a:extLst>
              <a:ext uri="{FF2B5EF4-FFF2-40B4-BE49-F238E27FC236}">
                <a16:creationId xmlns:a16="http://schemas.microsoft.com/office/drawing/2014/main" id="{1AE09B0B-674B-C9C5-590F-8EF278D91541}"/>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1636402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BED8D-DAB4-EA19-0B8E-3C93900FC25C}"/>
              </a:ext>
            </a:extLst>
          </p:cNvPr>
          <p:cNvSpPr>
            <a:spLocks noGrp="1"/>
          </p:cNvSpPr>
          <p:nvPr>
            <p:ph type="title"/>
          </p:nvPr>
        </p:nvSpPr>
        <p:spPr>
          <a:xfrm>
            <a:off x="257175" y="0"/>
            <a:ext cx="8686800" cy="586854"/>
          </a:xfrm>
        </p:spPr>
        <p:txBody>
          <a:bodyPr/>
          <a:lstStyle/>
          <a:p>
            <a:r>
              <a:rPr lang="en-GB" dirty="0"/>
              <a:t>Demo</a:t>
            </a:r>
          </a:p>
        </p:txBody>
      </p:sp>
      <p:sp>
        <p:nvSpPr>
          <p:cNvPr id="3" name="Content Placeholder 2">
            <a:extLst>
              <a:ext uri="{FF2B5EF4-FFF2-40B4-BE49-F238E27FC236}">
                <a16:creationId xmlns:a16="http://schemas.microsoft.com/office/drawing/2014/main" id="{9CDF9678-126A-698A-0934-2FDD5368B5F0}"/>
              </a:ext>
            </a:extLst>
          </p:cNvPr>
          <p:cNvSpPr>
            <a:spLocks noGrp="1"/>
          </p:cNvSpPr>
          <p:nvPr>
            <p:ph idx="1"/>
          </p:nvPr>
        </p:nvSpPr>
        <p:spPr/>
        <p:txBody>
          <a:bodyPr/>
          <a:lstStyle/>
          <a:p>
            <a:endParaRPr lang="en-GB" dirty="0"/>
          </a:p>
        </p:txBody>
      </p:sp>
      <p:sp>
        <p:nvSpPr>
          <p:cNvPr id="4" name="Footer Placeholder 3">
            <a:extLst>
              <a:ext uri="{FF2B5EF4-FFF2-40B4-BE49-F238E27FC236}">
                <a16:creationId xmlns:a16="http://schemas.microsoft.com/office/drawing/2014/main" id="{FCD51A2F-C563-1ACC-B54B-CB416C4462FF}"/>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B7D40F0D-0AD3-EA26-1C5B-D4B0A8EB4C43}"/>
              </a:ext>
            </a:extLst>
          </p:cNvPr>
          <p:cNvSpPr txBox="1"/>
          <p:nvPr/>
        </p:nvSpPr>
        <p:spPr>
          <a:xfrm>
            <a:off x="315317" y="586854"/>
            <a:ext cx="8686800" cy="3600986"/>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account list -</a:t>
            </a:r>
            <a:r>
              <a:rPr lang="en-GB">
                <a:solidFill>
                  <a:schemeClr val="accent1">
                    <a:lumMod val="50000"/>
                  </a:schemeClr>
                </a:solidFill>
              </a:rPr>
              <a:t>o table</a:t>
            </a:r>
            <a:endParaRPr lang="en-GB"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account set --subscription </a:t>
            </a:r>
            <a:r>
              <a:rPr lang="en-GB" dirty="0">
                <a:solidFill>
                  <a:srgbClr val="FFC000"/>
                </a:solidFill>
              </a:rPr>
              <a:t>bd....7 </a:t>
            </a:r>
          </a:p>
          <a:p>
            <a:endParaRPr lang="en-GB"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create --name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--location </a:t>
            </a:r>
            <a:r>
              <a:rPr lang="en-GB" dirty="0" err="1">
                <a:solidFill>
                  <a:srgbClr val="FFC000"/>
                </a:solidFill>
              </a:rPr>
              <a:t>ukwest</a:t>
            </a:r>
            <a:endParaRPr lang="en-GB" dirty="0">
              <a:solidFill>
                <a:srgbClr val="FFC000"/>
              </a:solidFill>
            </a:endParaRPr>
          </a:p>
          <a:p>
            <a:endParaRPr lang="en-GB" dirty="0">
              <a:solidFill>
                <a:schemeClr val="accent1">
                  <a:lumMod val="50000"/>
                </a:schemeClr>
              </a:solidFill>
            </a:endParaRPr>
          </a:p>
          <a:p>
            <a:r>
              <a:rPr lang="en-GB" i="1" dirty="0">
                <a:solidFill>
                  <a:schemeClr val="bg1"/>
                </a:solidFill>
              </a:rPr>
              <a:t>Choose an appropriate VM size (as small as possible) and Ubuntu image</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list-sizes --location </a:t>
            </a:r>
            <a:r>
              <a:rPr lang="en-GB" dirty="0" err="1">
                <a:solidFill>
                  <a:srgbClr val="FFC000"/>
                </a:solidFill>
              </a:rPr>
              <a:t>ukwest</a:t>
            </a:r>
            <a:r>
              <a:rPr lang="en-GB" dirty="0">
                <a:solidFill>
                  <a:schemeClr val="accent1">
                    <a:lumMod val="50000"/>
                  </a:schemeClr>
                </a:solidFill>
              </a:rPr>
              <a:t> --output </a:t>
            </a:r>
            <a:r>
              <a:rPr lang="en-GB" dirty="0" err="1">
                <a:solidFill>
                  <a:schemeClr val="accent1">
                    <a:lumMod val="50000"/>
                  </a:schemeClr>
                </a:solidFill>
              </a:rPr>
              <a:t>table|more</a:t>
            </a:r>
            <a:r>
              <a:rPr lang="en-GB" dirty="0">
                <a:solidFill>
                  <a:schemeClr val="accent1">
                    <a:lumMod val="50000"/>
                  </a:schemeClr>
                </a:solidFill>
              </a:rPr>
              <a:t>  </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image list --query "[].{</a:t>
            </a:r>
            <a:r>
              <a:rPr lang="en-GB" dirty="0" err="1">
                <a:solidFill>
                  <a:schemeClr val="accent1">
                    <a:lumMod val="50000"/>
                  </a:schemeClr>
                </a:solidFill>
              </a:rPr>
              <a:t>Alias:urnAlias,Version:version</a:t>
            </a:r>
            <a:r>
              <a:rPr lang="en-GB" dirty="0">
                <a:solidFill>
                  <a:schemeClr val="accent1">
                    <a:lumMod val="50000"/>
                  </a:schemeClr>
                </a:solidFill>
              </a:rPr>
              <a:t>}" --output table</a:t>
            </a:r>
          </a:p>
          <a:p>
            <a:r>
              <a:rPr lang="en-GB" sz="1400" dirty="0">
                <a:solidFill>
                  <a:schemeClr val="bg1"/>
                </a:solidFill>
              </a:rPr>
              <a:t>Alias                     Version</a:t>
            </a:r>
          </a:p>
          <a:p>
            <a:r>
              <a:rPr lang="en-GB" sz="1400" dirty="0">
                <a:solidFill>
                  <a:schemeClr val="bg1"/>
                </a:solidFill>
              </a:rPr>
              <a:t>-----------------------  ---------</a:t>
            </a:r>
          </a:p>
          <a:p>
            <a:r>
              <a:rPr lang="en-GB" sz="1400" dirty="0">
                <a:solidFill>
                  <a:schemeClr val="bg1"/>
                </a:solidFill>
              </a:rPr>
              <a:t>CentOS85Gen2    latest</a:t>
            </a:r>
          </a:p>
          <a:p>
            <a:r>
              <a:rPr lang="en-GB" sz="1400" dirty="0">
                <a:solidFill>
                  <a:schemeClr val="bg1"/>
                </a:solidFill>
              </a:rPr>
              <a:t>…..</a:t>
            </a:r>
          </a:p>
          <a:p>
            <a:r>
              <a:rPr lang="en-GB" sz="1400" dirty="0" err="1">
                <a:solidFill>
                  <a:schemeClr val="accent4">
                    <a:lumMod val="50000"/>
                    <a:lumOff val="50000"/>
                  </a:schemeClr>
                </a:solidFill>
              </a:rPr>
              <a:t>UbuntuLTS</a:t>
            </a:r>
            <a:r>
              <a:rPr lang="en-GB" sz="1400" dirty="0">
                <a:solidFill>
                  <a:schemeClr val="bg1"/>
                </a:solidFill>
              </a:rPr>
              <a:t>            latest</a:t>
            </a:r>
          </a:p>
          <a:p>
            <a:r>
              <a:rPr lang="en-GB" sz="1400" dirty="0">
                <a:solidFill>
                  <a:schemeClr val="bg1"/>
                </a:solidFill>
              </a:rPr>
              <a:t>…..</a:t>
            </a:r>
          </a:p>
        </p:txBody>
      </p:sp>
      <p:sp>
        <p:nvSpPr>
          <p:cNvPr id="6" name="TextBox 5">
            <a:extLst>
              <a:ext uri="{FF2B5EF4-FFF2-40B4-BE49-F238E27FC236}">
                <a16:creationId xmlns:a16="http://schemas.microsoft.com/office/drawing/2014/main" id="{9180FA7D-D429-1AC8-B706-78DC0733C171}"/>
              </a:ext>
            </a:extLst>
          </p:cNvPr>
          <p:cNvSpPr txBox="1"/>
          <p:nvPr/>
        </p:nvSpPr>
        <p:spPr>
          <a:xfrm>
            <a:off x="315317" y="4257112"/>
            <a:ext cx="8686800" cy="2585323"/>
          </a:xfrm>
          <a:prstGeom prst="rect">
            <a:avLst/>
          </a:prstGeom>
          <a:solidFill>
            <a:srgbClr val="000000"/>
          </a:solidFill>
        </p:spPr>
        <p:txBody>
          <a:bodyPr wrap="square" rtlCol="0">
            <a:spAutoFit/>
          </a:bodyPr>
          <a:lstStyle/>
          <a:p>
            <a:r>
              <a:rPr lang="en-GB" i="1" dirty="0">
                <a:solidFill>
                  <a:schemeClr val="bg1"/>
                </a:solidFill>
              </a:rPr>
              <a:t>Create the VM with an Ubuntu image</a:t>
            </a:r>
          </a:p>
          <a:p>
            <a:r>
              <a:rPr lang="en-GB" i="1" dirty="0">
                <a:solidFill>
                  <a:schemeClr val="bg1"/>
                </a:solidFill>
              </a:rPr>
              <a:t>It's a Unix VM so we will generate SSH keys to allow us to login to it as “</a:t>
            </a:r>
            <a:r>
              <a:rPr lang="en-GB" i="1" dirty="0" err="1">
                <a:solidFill>
                  <a:schemeClr val="bg1"/>
                </a:solidFill>
              </a:rPr>
              <a:t>azureuser</a:t>
            </a:r>
            <a:r>
              <a:rPr lang="en-GB" i="1" dirty="0">
                <a:solidFill>
                  <a:schemeClr val="bg1"/>
                </a:solidFill>
              </a:rPr>
              <a: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--image </a:t>
            </a:r>
            <a:r>
              <a:rPr lang="en-GB" dirty="0" err="1">
                <a:solidFill>
                  <a:schemeClr val="accent4">
                    <a:lumMod val="50000"/>
                    <a:lumOff val="50000"/>
                  </a:schemeClr>
                </a:solidFill>
              </a:rPr>
              <a:t>UbuntuLTS</a:t>
            </a:r>
            <a:r>
              <a:rPr lang="en-GB" dirty="0">
                <a:solidFill>
                  <a:schemeClr val="accent1">
                    <a:lumMod val="50000"/>
                  </a:schemeClr>
                </a:solidFill>
              </a:rPr>
              <a:t> --admin-username </a:t>
            </a:r>
            <a:r>
              <a:rPr lang="en-GB" dirty="0" err="1">
                <a:solidFill>
                  <a:srgbClr val="FFC000"/>
                </a:solidFill>
              </a:rPr>
              <a:t>azureuser</a:t>
            </a:r>
            <a:r>
              <a:rPr lang="en-GB" dirty="0">
                <a:solidFill>
                  <a:schemeClr val="accent1">
                    <a:lumMod val="50000"/>
                  </a:schemeClr>
                </a:solidFill>
              </a:rPr>
              <a:t> --generate-ssh-keys</a:t>
            </a:r>
          </a:p>
          <a:p>
            <a:endParaRPr lang="en-GB" dirty="0">
              <a:solidFill>
                <a:schemeClr val="accent1">
                  <a:lumMod val="50000"/>
                </a:schemeClr>
              </a:solidFill>
            </a:endParaRPr>
          </a:p>
          <a:p>
            <a:r>
              <a:rPr lang="en-GB" i="1" dirty="0">
                <a:solidFill>
                  <a:schemeClr val="bg1"/>
                </a:solidFill>
              </a:rPr>
              <a:t>Show VM details </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show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--show-details</a:t>
            </a:r>
          </a:p>
          <a:p>
            <a:r>
              <a:rPr lang="en-GB" i="1" dirty="0">
                <a:solidFill>
                  <a:schemeClr val="bg1"/>
                </a:solidFill>
              </a:rPr>
              <a:t>List the virtual networks, notice one has been created for us.</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vnet</a:t>
            </a:r>
            <a:r>
              <a:rPr lang="en-GB" dirty="0">
                <a:solidFill>
                  <a:schemeClr val="accent1">
                    <a:lumMod val="50000"/>
                  </a:schemeClr>
                </a:solidFill>
              </a:rPr>
              <a:t> list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--output table </a:t>
            </a:r>
          </a:p>
        </p:txBody>
      </p:sp>
      <p:sp>
        <p:nvSpPr>
          <p:cNvPr id="7" name="TextBox 6">
            <a:extLst>
              <a:ext uri="{FF2B5EF4-FFF2-40B4-BE49-F238E27FC236}">
                <a16:creationId xmlns:a16="http://schemas.microsoft.com/office/drawing/2014/main" id="{F9B60377-A053-7B4E-7C0B-CEBB2C3F05F0}"/>
              </a:ext>
            </a:extLst>
          </p:cNvPr>
          <p:cNvSpPr txBox="1"/>
          <p:nvPr/>
        </p:nvSpPr>
        <p:spPr>
          <a:xfrm>
            <a:off x="2478282" y="3609518"/>
            <a:ext cx="1564852" cy="261610"/>
          </a:xfrm>
          <a:prstGeom prst="rect">
            <a:avLst/>
          </a:prstGeom>
          <a:noFill/>
        </p:spPr>
        <p:txBody>
          <a:bodyPr wrap="none" rtlCol="0">
            <a:spAutoFit/>
          </a:bodyPr>
          <a:lstStyle/>
          <a:p>
            <a:r>
              <a:rPr lang="en-GB" sz="1100" i="1" dirty="0">
                <a:solidFill>
                  <a:srgbClr val="FF0000"/>
                </a:solidFill>
              </a:rPr>
              <a:t>Pick an Ubuntu image</a:t>
            </a:r>
          </a:p>
        </p:txBody>
      </p:sp>
      <p:cxnSp>
        <p:nvCxnSpPr>
          <p:cNvPr id="9" name="Straight Arrow Connector 8">
            <a:extLst>
              <a:ext uri="{FF2B5EF4-FFF2-40B4-BE49-F238E27FC236}">
                <a16:creationId xmlns:a16="http://schemas.microsoft.com/office/drawing/2014/main" id="{7B2D82B5-99AD-0B58-44EC-0AEC6F70F1A6}"/>
              </a:ext>
            </a:extLst>
          </p:cNvPr>
          <p:cNvCxnSpPr/>
          <p:nvPr/>
        </p:nvCxnSpPr>
        <p:spPr bwMode="auto">
          <a:xfrm flipH="1">
            <a:off x="1014484" y="3871128"/>
            <a:ext cx="113731" cy="1319568"/>
          </a:xfrm>
          <a:prstGeom prst="straightConnector1">
            <a:avLst/>
          </a:prstGeom>
          <a:solidFill>
            <a:schemeClr val="accent1"/>
          </a:solidFill>
          <a:ln w="12700" cap="flat" cmpd="sng" algn="ctr">
            <a:solidFill>
              <a:srgbClr val="FF0000"/>
            </a:solidFill>
            <a:prstDash val="dash"/>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a:extLst>
              <a:ext uri="{FF2B5EF4-FFF2-40B4-BE49-F238E27FC236}">
                <a16:creationId xmlns:a16="http://schemas.microsoft.com/office/drawing/2014/main" id="{3A158341-3C93-1515-57DB-3B2CE6A2837C}"/>
              </a:ext>
            </a:extLst>
          </p:cNvPr>
          <p:cNvSpPr txBox="1"/>
          <p:nvPr/>
        </p:nvSpPr>
        <p:spPr>
          <a:xfrm>
            <a:off x="6362742" y="5383120"/>
            <a:ext cx="2581233" cy="430887"/>
          </a:xfrm>
          <a:prstGeom prst="rect">
            <a:avLst/>
          </a:prstGeom>
          <a:noFill/>
        </p:spPr>
        <p:txBody>
          <a:bodyPr wrap="square" rtlCol="0">
            <a:spAutoFit/>
          </a:bodyPr>
          <a:lstStyle/>
          <a:p>
            <a:r>
              <a:rPr lang="en-GB" sz="1100" i="1" dirty="0">
                <a:solidFill>
                  <a:srgbClr val="FF0000"/>
                </a:solidFill>
              </a:rPr>
              <a:t>Do this in the web portal CLI otherwise SSH keys will not be stored</a:t>
            </a:r>
          </a:p>
        </p:txBody>
      </p:sp>
    </p:spTree>
    <p:extLst>
      <p:ext uri="{BB962C8B-B14F-4D97-AF65-F5344CB8AC3E}">
        <p14:creationId xmlns:p14="http://schemas.microsoft.com/office/powerpoint/2010/main" val="39387084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BED8D-DAB4-EA19-0B8E-3C93900FC25C}"/>
              </a:ext>
            </a:extLst>
          </p:cNvPr>
          <p:cNvSpPr>
            <a:spLocks noGrp="1"/>
          </p:cNvSpPr>
          <p:nvPr>
            <p:ph type="title"/>
          </p:nvPr>
        </p:nvSpPr>
        <p:spPr/>
        <p:txBody>
          <a:bodyPr/>
          <a:lstStyle/>
          <a:p>
            <a:r>
              <a:rPr lang="en-GB" dirty="0"/>
              <a:t>Demo (</a:t>
            </a:r>
            <a:r>
              <a:rPr lang="en-GB" dirty="0" err="1"/>
              <a:t>Cont</a:t>
            </a:r>
            <a:r>
              <a:rPr lang="en-GB" dirty="0"/>
              <a:t>)</a:t>
            </a:r>
          </a:p>
        </p:txBody>
      </p:sp>
      <p:sp>
        <p:nvSpPr>
          <p:cNvPr id="3" name="Content Placeholder 2">
            <a:extLst>
              <a:ext uri="{FF2B5EF4-FFF2-40B4-BE49-F238E27FC236}">
                <a16:creationId xmlns:a16="http://schemas.microsoft.com/office/drawing/2014/main" id="{9CDF9678-126A-698A-0934-2FDD5368B5F0}"/>
              </a:ext>
            </a:extLst>
          </p:cNvPr>
          <p:cNvSpPr>
            <a:spLocks noGrp="1"/>
          </p:cNvSpPr>
          <p:nvPr>
            <p:ph idx="1"/>
          </p:nvPr>
        </p:nvSpPr>
        <p:spPr/>
        <p:txBody>
          <a:bodyPr/>
          <a:lstStyle/>
          <a:p>
            <a:endParaRPr lang="en-GB"/>
          </a:p>
        </p:txBody>
      </p:sp>
      <p:sp>
        <p:nvSpPr>
          <p:cNvPr id="4" name="Footer Placeholder 3">
            <a:extLst>
              <a:ext uri="{FF2B5EF4-FFF2-40B4-BE49-F238E27FC236}">
                <a16:creationId xmlns:a16="http://schemas.microsoft.com/office/drawing/2014/main" id="{FCD51A2F-C563-1ACC-B54B-CB416C4462FF}"/>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B7D40F0D-0AD3-EA26-1C5B-D4B0A8EB4C43}"/>
              </a:ext>
            </a:extLst>
          </p:cNvPr>
          <p:cNvSpPr txBox="1"/>
          <p:nvPr/>
        </p:nvSpPr>
        <p:spPr>
          <a:xfrm>
            <a:off x="315317" y="905118"/>
            <a:ext cx="8686800" cy="5632311"/>
          </a:xfrm>
          <a:prstGeom prst="rect">
            <a:avLst/>
          </a:prstGeom>
          <a:solidFill>
            <a:srgbClr val="000000"/>
          </a:solidFill>
        </p:spPr>
        <p:txBody>
          <a:bodyPr wrap="square" rtlCol="0">
            <a:spAutoFit/>
          </a:bodyPr>
          <a:lstStyle/>
          <a:p>
            <a:r>
              <a:rPr lang="en-GB" i="1" dirty="0">
                <a:solidFill>
                  <a:schemeClr val="bg1"/>
                </a:solidFill>
              </a:rPr>
              <a:t>Create smallest VM you can from the available sizes</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a:solidFill>
                  <a:srgbClr val="FFC000"/>
                </a:solidFill>
              </a:rPr>
              <a:t>myVM2</a:t>
            </a:r>
            <a:r>
              <a:rPr lang="en-GB" dirty="0">
                <a:solidFill>
                  <a:schemeClr val="accent1">
                    <a:lumMod val="50000"/>
                  </a:schemeClr>
                </a:solidFill>
              </a:rPr>
              <a:t> --size </a:t>
            </a:r>
            <a:r>
              <a:rPr lang="en-GB" dirty="0">
                <a:solidFill>
                  <a:schemeClr val="accent4">
                    <a:lumMod val="50000"/>
                    <a:lumOff val="50000"/>
                  </a:schemeClr>
                </a:solidFill>
              </a:rPr>
              <a:t>Standard_B1ls </a:t>
            </a:r>
            <a:r>
              <a:rPr lang="en-GB" dirty="0">
                <a:solidFill>
                  <a:schemeClr val="accent1">
                    <a:lumMod val="50000"/>
                  </a:schemeClr>
                </a:solidFill>
              </a:rPr>
              <a:t>--image </a:t>
            </a:r>
            <a:r>
              <a:rPr lang="en-GB" dirty="0" err="1">
                <a:solidFill>
                  <a:srgbClr val="FFC000"/>
                </a:solidFill>
              </a:rPr>
              <a:t>UbuntuLTS</a:t>
            </a:r>
            <a:r>
              <a:rPr lang="en-GB" dirty="0">
                <a:solidFill>
                  <a:schemeClr val="accent1">
                    <a:lumMod val="50000"/>
                  </a:schemeClr>
                </a:solidFill>
              </a:rPr>
              <a:t> --admin-username </a:t>
            </a:r>
            <a:r>
              <a:rPr lang="en-GB" dirty="0" err="1">
                <a:solidFill>
                  <a:srgbClr val="FFC000"/>
                </a:solidFill>
              </a:rPr>
              <a:t>azureuser</a:t>
            </a:r>
            <a:r>
              <a:rPr lang="en-GB" dirty="0">
                <a:solidFill>
                  <a:schemeClr val="accent1">
                    <a:lumMod val="50000"/>
                  </a:schemeClr>
                </a:solidFill>
              </a:rPr>
              <a:t> --generate-ssh-keys</a:t>
            </a:r>
          </a:p>
          <a:p>
            <a:endParaRPr lang="en-GB" dirty="0">
              <a:solidFill>
                <a:schemeClr val="accent1">
                  <a:lumMod val="50000"/>
                </a:schemeClr>
              </a:solidFill>
            </a:endParaRPr>
          </a:p>
          <a:p>
            <a:r>
              <a:rPr lang="en-GB" i="1" dirty="0">
                <a:solidFill>
                  <a:schemeClr val="bg1"/>
                </a:solidFill>
              </a:rPr>
              <a:t>List the VMs, just show name and state</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list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--show-details --query "[].{</a:t>
            </a:r>
            <a:r>
              <a:rPr lang="en-GB" dirty="0" err="1">
                <a:solidFill>
                  <a:schemeClr val="accent1">
                    <a:lumMod val="50000"/>
                  </a:schemeClr>
                </a:solidFill>
              </a:rPr>
              <a:t>Name:name,State:powerState</a:t>
            </a:r>
            <a:r>
              <a:rPr lang="en-GB" dirty="0">
                <a:solidFill>
                  <a:schemeClr val="accent1">
                    <a:lumMod val="50000"/>
                  </a:schemeClr>
                </a:solidFill>
              </a:rPr>
              <a:t>}" --output table</a:t>
            </a:r>
          </a:p>
          <a:p>
            <a:endParaRPr lang="en-GB" dirty="0">
              <a:solidFill>
                <a:schemeClr val="accent1">
                  <a:lumMod val="50000"/>
                </a:schemeClr>
              </a:solidFill>
            </a:endParaRPr>
          </a:p>
          <a:p>
            <a:r>
              <a:rPr lang="en-GB" i="1" dirty="0">
                <a:solidFill>
                  <a:schemeClr val="bg1"/>
                </a:solidFill>
              </a:rPr>
              <a:t>Deallocate and restart a VM</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deallocate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endParaRPr lang="en-GB" dirty="0">
              <a:solidFill>
                <a:srgbClr val="FFC000"/>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list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--show-details --query "[].{</a:t>
            </a:r>
            <a:r>
              <a:rPr lang="en-GB" dirty="0" err="1">
                <a:solidFill>
                  <a:schemeClr val="accent1">
                    <a:lumMod val="50000"/>
                  </a:schemeClr>
                </a:solidFill>
              </a:rPr>
              <a:t>Name:name,State:powerState</a:t>
            </a:r>
            <a:r>
              <a:rPr lang="en-GB" dirty="0">
                <a:solidFill>
                  <a:schemeClr val="accent1">
                    <a:lumMod val="50000"/>
                  </a:schemeClr>
                </a:solidFill>
              </a:rPr>
              <a:t>}" --output table</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start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endParaRPr lang="en-GB" dirty="0">
              <a:solidFill>
                <a:srgbClr val="FFC000"/>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list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--show-details --query "[].{</a:t>
            </a:r>
            <a:r>
              <a:rPr lang="en-GB" dirty="0" err="1">
                <a:solidFill>
                  <a:schemeClr val="accent1">
                    <a:lumMod val="50000"/>
                  </a:schemeClr>
                </a:solidFill>
              </a:rPr>
              <a:t>Name:name,State:powerState</a:t>
            </a:r>
            <a:r>
              <a:rPr lang="en-GB" dirty="0">
                <a:solidFill>
                  <a:schemeClr val="accent1">
                    <a:lumMod val="50000"/>
                  </a:schemeClr>
                </a:solidFill>
              </a:rPr>
              <a:t>}" --output table</a:t>
            </a:r>
          </a:p>
          <a:p>
            <a:endParaRPr lang="en-GB" dirty="0">
              <a:solidFill>
                <a:schemeClr val="accent1">
                  <a:lumMod val="50000"/>
                </a:schemeClr>
              </a:solidFill>
            </a:endParaRPr>
          </a:p>
          <a:p>
            <a:r>
              <a:rPr lang="en-GB" i="1" dirty="0">
                <a:solidFill>
                  <a:schemeClr val="bg1"/>
                </a:solidFill>
              </a:rPr>
              <a:t>Get the public IP of a VM for us to SSH into it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show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--show-details --query </a:t>
            </a:r>
            <a:r>
              <a:rPr lang="en-GB" dirty="0" err="1">
                <a:solidFill>
                  <a:schemeClr val="accent1">
                    <a:lumMod val="50000"/>
                  </a:schemeClr>
                </a:solidFill>
              </a:rPr>
              <a:t>publicIps</a:t>
            </a:r>
            <a:endParaRPr lang="en-GB" dirty="0">
              <a:solidFill>
                <a:schemeClr val="accent1">
                  <a:lumMod val="50000"/>
                </a:schemeClr>
              </a:solidFill>
            </a:endParaRPr>
          </a:p>
        </p:txBody>
      </p:sp>
    </p:spTree>
    <p:extLst>
      <p:ext uri="{BB962C8B-B14F-4D97-AF65-F5344CB8AC3E}">
        <p14:creationId xmlns:p14="http://schemas.microsoft.com/office/powerpoint/2010/main" val="27276656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BED8D-DAB4-EA19-0B8E-3C93900FC25C}"/>
              </a:ext>
            </a:extLst>
          </p:cNvPr>
          <p:cNvSpPr>
            <a:spLocks noGrp="1"/>
          </p:cNvSpPr>
          <p:nvPr>
            <p:ph type="title"/>
          </p:nvPr>
        </p:nvSpPr>
        <p:spPr/>
        <p:txBody>
          <a:bodyPr/>
          <a:lstStyle/>
          <a:p>
            <a:r>
              <a:rPr lang="en-GB" dirty="0"/>
              <a:t>Demo (</a:t>
            </a:r>
            <a:r>
              <a:rPr lang="en-GB" dirty="0" err="1"/>
              <a:t>Cont</a:t>
            </a:r>
            <a:r>
              <a:rPr lang="en-GB" dirty="0"/>
              <a:t>)</a:t>
            </a:r>
          </a:p>
        </p:txBody>
      </p:sp>
      <p:sp>
        <p:nvSpPr>
          <p:cNvPr id="3" name="Content Placeholder 2">
            <a:extLst>
              <a:ext uri="{FF2B5EF4-FFF2-40B4-BE49-F238E27FC236}">
                <a16:creationId xmlns:a16="http://schemas.microsoft.com/office/drawing/2014/main" id="{9CDF9678-126A-698A-0934-2FDD5368B5F0}"/>
              </a:ext>
            </a:extLst>
          </p:cNvPr>
          <p:cNvSpPr>
            <a:spLocks noGrp="1"/>
          </p:cNvSpPr>
          <p:nvPr>
            <p:ph idx="1"/>
          </p:nvPr>
        </p:nvSpPr>
        <p:spPr/>
        <p:txBody>
          <a:bodyPr/>
          <a:lstStyle/>
          <a:p>
            <a:endParaRPr lang="en-GB" dirty="0"/>
          </a:p>
        </p:txBody>
      </p:sp>
      <p:sp>
        <p:nvSpPr>
          <p:cNvPr id="4" name="Footer Placeholder 3">
            <a:extLst>
              <a:ext uri="{FF2B5EF4-FFF2-40B4-BE49-F238E27FC236}">
                <a16:creationId xmlns:a16="http://schemas.microsoft.com/office/drawing/2014/main" id="{FCD51A2F-C563-1ACC-B54B-CB416C4462FF}"/>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B7D40F0D-0AD3-EA26-1C5B-D4B0A8EB4C43}"/>
              </a:ext>
            </a:extLst>
          </p:cNvPr>
          <p:cNvSpPr txBox="1"/>
          <p:nvPr/>
        </p:nvSpPr>
        <p:spPr>
          <a:xfrm>
            <a:off x="315317" y="905118"/>
            <a:ext cx="8686800" cy="4216539"/>
          </a:xfrm>
          <a:prstGeom prst="rect">
            <a:avLst/>
          </a:prstGeom>
          <a:solidFill>
            <a:srgbClr val="000000"/>
          </a:solidFill>
        </p:spPr>
        <p:txBody>
          <a:bodyPr wrap="square" rtlCol="0">
            <a:spAutoFit/>
          </a:bodyPr>
          <a:lstStyle/>
          <a:p>
            <a:r>
              <a:rPr lang="en-GB" i="1" dirty="0">
                <a:solidFill>
                  <a:schemeClr val="bg1"/>
                </a:solidFill>
              </a:rPr>
              <a:t>SSH into VM using the public IP address</a:t>
            </a:r>
          </a:p>
          <a:p>
            <a:r>
              <a:rPr lang="en-GB" dirty="0">
                <a:solidFill>
                  <a:schemeClr val="bg1"/>
                </a:solidFill>
              </a:rPr>
              <a:t>$ </a:t>
            </a:r>
            <a:r>
              <a:rPr lang="en-GB" dirty="0">
                <a:solidFill>
                  <a:schemeClr val="accent1">
                    <a:lumMod val="50000"/>
                  </a:schemeClr>
                </a:solidFill>
              </a:rPr>
              <a:t>ssh azureuser@</a:t>
            </a:r>
            <a:r>
              <a:rPr lang="en-GB" dirty="0">
                <a:solidFill>
                  <a:srgbClr val="FFC000"/>
                </a:solidFill>
              </a:rPr>
              <a:t>20.90.8.168</a:t>
            </a:r>
          </a:p>
          <a:p>
            <a:r>
              <a:rPr lang="en-GB" dirty="0" err="1">
                <a:solidFill>
                  <a:schemeClr val="bg1"/>
                </a:solidFill>
              </a:rPr>
              <a:t>myVM</a:t>
            </a:r>
            <a:r>
              <a:rPr lang="en-GB" dirty="0">
                <a:solidFill>
                  <a:schemeClr val="bg1"/>
                </a:solidFill>
              </a:rPr>
              <a:t>&gt; </a:t>
            </a:r>
            <a:r>
              <a:rPr lang="en-GB" dirty="0" err="1">
                <a:solidFill>
                  <a:schemeClr val="accent1">
                    <a:lumMod val="50000"/>
                  </a:schemeClr>
                </a:solidFill>
              </a:rPr>
              <a:t>sudo</a:t>
            </a:r>
            <a:r>
              <a:rPr lang="en-GB" dirty="0">
                <a:solidFill>
                  <a:schemeClr val="accent1">
                    <a:lumMod val="50000"/>
                  </a:schemeClr>
                </a:solidFill>
              </a:rPr>
              <a:t> apt install net-tools </a:t>
            </a:r>
            <a:endParaRPr lang="en-GB" dirty="0">
              <a:solidFill>
                <a:schemeClr val="bg1"/>
              </a:solidFill>
            </a:endParaRPr>
          </a:p>
          <a:p>
            <a:r>
              <a:rPr lang="en-GB" dirty="0" err="1">
                <a:solidFill>
                  <a:schemeClr val="bg1"/>
                </a:solidFill>
              </a:rPr>
              <a:t>myVM</a:t>
            </a:r>
            <a:r>
              <a:rPr lang="en-GB" dirty="0">
                <a:solidFill>
                  <a:schemeClr val="bg1"/>
                </a:solidFill>
              </a:rPr>
              <a:t>&gt; </a:t>
            </a:r>
            <a:r>
              <a:rPr lang="en-GB" dirty="0" err="1">
                <a:solidFill>
                  <a:schemeClr val="accent1">
                    <a:lumMod val="50000"/>
                  </a:schemeClr>
                </a:solidFill>
              </a:rPr>
              <a:t>ifconfig</a:t>
            </a:r>
            <a:endParaRPr lang="en-GB" i="1" dirty="0">
              <a:solidFill>
                <a:schemeClr val="bg1"/>
              </a:solidFill>
            </a:endParaRPr>
          </a:p>
          <a:p>
            <a:r>
              <a:rPr lang="en-GB" sz="1400" dirty="0">
                <a:solidFill>
                  <a:schemeClr val="bg1"/>
                </a:solidFill>
              </a:rPr>
              <a:t>eth0: flags=4163&lt;UP,BROADCAST,RUNNING,MULTICAST&gt;  </a:t>
            </a:r>
            <a:r>
              <a:rPr lang="en-GB" sz="1400" dirty="0" err="1">
                <a:solidFill>
                  <a:schemeClr val="bg1"/>
                </a:solidFill>
              </a:rPr>
              <a:t>mtu</a:t>
            </a:r>
            <a:r>
              <a:rPr lang="en-GB" sz="1400" dirty="0">
                <a:solidFill>
                  <a:schemeClr val="bg1"/>
                </a:solidFill>
              </a:rPr>
              <a:t> 1500</a:t>
            </a:r>
          </a:p>
          <a:p>
            <a:r>
              <a:rPr lang="en-GB" sz="1400" dirty="0">
                <a:solidFill>
                  <a:schemeClr val="bg1"/>
                </a:solidFill>
              </a:rPr>
              <a:t>        </a:t>
            </a:r>
            <a:r>
              <a:rPr lang="en-GB" sz="1400" dirty="0" err="1">
                <a:solidFill>
                  <a:schemeClr val="bg1"/>
                </a:solidFill>
              </a:rPr>
              <a:t>inet</a:t>
            </a:r>
            <a:r>
              <a:rPr lang="en-GB" sz="1400" dirty="0">
                <a:solidFill>
                  <a:schemeClr val="bg1"/>
                </a:solidFill>
              </a:rPr>
              <a:t> </a:t>
            </a:r>
            <a:r>
              <a:rPr lang="en-GB" sz="1400" b="1" dirty="0">
                <a:solidFill>
                  <a:schemeClr val="bg1"/>
                </a:solidFill>
              </a:rPr>
              <a:t>10.0.0.4</a:t>
            </a:r>
            <a:r>
              <a:rPr lang="en-GB" sz="1400" dirty="0">
                <a:solidFill>
                  <a:schemeClr val="bg1"/>
                </a:solidFill>
              </a:rPr>
              <a:t>  netmask 255.255.255.0  broadcast 10.0.0.255</a:t>
            </a:r>
          </a:p>
          <a:p>
            <a:r>
              <a:rPr lang="en-GB" sz="1400" dirty="0">
                <a:solidFill>
                  <a:schemeClr val="bg1"/>
                </a:solidFill>
              </a:rPr>
              <a:t>        inet6 fe80::6245:bdff:fe0d:6dce  </a:t>
            </a:r>
            <a:r>
              <a:rPr lang="en-GB" sz="1400" dirty="0" err="1">
                <a:solidFill>
                  <a:schemeClr val="bg1"/>
                </a:solidFill>
              </a:rPr>
              <a:t>prefixlen</a:t>
            </a:r>
            <a:r>
              <a:rPr lang="en-GB" sz="1400" dirty="0">
                <a:solidFill>
                  <a:schemeClr val="bg1"/>
                </a:solidFill>
              </a:rPr>
              <a:t> 64  </a:t>
            </a:r>
            <a:r>
              <a:rPr lang="en-GB" sz="1400" dirty="0" err="1">
                <a:solidFill>
                  <a:schemeClr val="bg1"/>
                </a:solidFill>
              </a:rPr>
              <a:t>scopeid</a:t>
            </a:r>
            <a:r>
              <a:rPr lang="en-GB" sz="1400" dirty="0">
                <a:solidFill>
                  <a:schemeClr val="bg1"/>
                </a:solidFill>
              </a:rPr>
              <a:t> 0x20&lt;link&gt;</a:t>
            </a:r>
          </a:p>
          <a:p>
            <a:r>
              <a:rPr lang="en-GB" sz="1400" dirty="0">
                <a:solidFill>
                  <a:schemeClr val="bg1"/>
                </a:solidFill>
              </a:rPr>
              <a:t>        ether 60:45:bd:0d:6d:ce  </a:t>
            </a:r>
            <a:r>
              <a:rPr lang="en-GB" sz="1400" dirty="0" err="1">
                <a:solidFill>
                  <a:schemeClr val="bg1"/>
                </a:solidFill>
              </a:rPr>
              <a:t>txqueuelen</a:t>
            </a:r>
            <a:r>
              <a:rPr lang="en-GB" sz="1400" dirty="0">
                <a:solidFill>
                  <a:schemeClr val="bg1"/>
                </a:solidFill>
              </a:rPr>
              <a:t> 1000  (Ethernet)</a:t>
            </a:r>
          </a:p>
          <a:p>
            <a:r>
              <a:rPr lang="en-GB" sz="1400" dirty="0">
                <a:solidFill>
                  <a:schemeClr val="bg1"/>
                </a:solidFill>
              </a:rPr>
              <a:t>        ………etc</a:t>
            </a:r>
          </a:p>
          <a:p>
            <a:r>
              <a:rPr lang="en-GB" dirty="0" err="1">
                <a:solidFill>
                  <a:schemeClr val="bg1"/>
                </a:solidFill>
              </a:rPr>
              <a:t>myVM</a:t>
            </a:r>
            <a:r>
              <a:rPr lang="en-GB" dirty="0">
                <a:solidFill>
                  <a:schemeClr val="bg1"/>
                </a:solidFill>
              </a:rPr>
              <a:t>&gt; </a:t>
            </a:r>
            <a:r>
              <a:rPr lang="en-GB" dirty="0">
                <a:solidFill>
                  <a:schemeClr val="accent1">
                    <a:lumMod val="50000"/>
                  </a:schemeClr>
                </a:solidFill>
              </a:rPr>
              <a:t>exit</a:t>
            </a:r>
          </a:p>
          <a:p>
            <a:endParaRPr lang="en-GB" dirty="0">
              <a:solidFill>
                <a:schemeClr val="accent1">
                  <a:lumMod val="50000"/>
                </a:schemeClr>
              </a:solidFill>
            </a:endParaRPr>
          </a:p>
          <a:p>
            <a:r>
              <a:rPr lang="en-GB" i="1" dirty="0">
                <a:solidFill>
                  <a:schemeClr val="bg1"/>
                </a:solidFill>
              </a:rPr>
              <a:t>List all the resource groups in our location by name</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list -o table --query "[?location==</a:t>
            </a:r>
            <a:r>
              <a:rPr lang="en-GB" dirty="0">
                <a:solidFill>
                  <a:srgbClr val="FFC000"/>
                </a:solidFill>
              </a:rPr>
              <a:t>'</a:t>
            </a:r>
            <a:r>
              <a:rPr lang="en-GB" dirty="0" err="1">
                <a:solidFill>
                  <a:srgbClr val="FFC000"/>
                </a:solidFill>
              </a:rPr>
              <a:t>ukwest</a:t>
            </a:r>
            <a:r>
              <a:rPr lang="en-GB" dirty="0">
                <a:solidFill>
                  <a:schemeClr val="accent1">
                    <a:lumMod val="50000"/>
                  </a:schemeClr>
                </a:solidFill>
              </a:rPr>
              <a:t>'].name"</a:t>
            </a:r>
          </a:p>
          <a:p>
            <a:endParaRPr lang="en-GB" dirty="0">
              <a:solidFill>
                <a:schemeClr val="accent1">
                  <a:lumMod val="50000"/>
                </a:schemeClr>
              </a:solidFill>
            </a:endParaRPr>
          </a:p>
          <a:p>
            <a:r>
              <a:rPr lang="en-GB" i="1" dirty="0">
                <a:solidFill>
                  <a:schemeClr val="bg1"/>
                </a:solidFill>
              </a:rPr>
              <a:t>Clean up</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delete --name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--yes</a:t>
            </a:r>
            <a:endParaRPr lang="en-GB" dirty="0">
              <a:solidFill>
                <a:srgbClr val="FFC000"/>
              </a:solidFill>
            </a:endParaRPr>
          </a:p>
        </p:txBody>
      </p:sp>
      <p:sp>
        <p:nvSpPr>
          <p:cNvPr id="6" name="TextBox 5">
            <a:extLst>
              <a:ext uri="{FF2B5EF4-FFF2-40B4-BE49-F238E27FC236}">
                <a16:creationId xmlns:a16="http://schemas.microsoft.com/office/drawing/2014/main" id="{AF754CBA-4435-4A49-7772-19410AE89AA9}"/>
              </a:ext>
            </a:extLst>
          </p:cNvPr>
          <p:cNvSpPr txBox="1"/>
          <p:nvPr/>
        </p:nvSpPr>
        <p:spPr>
          <a:xfrm>
            <a:off x="2071480" y="1788988"/>
            <a:ext cx="3359318" cy="276999"/>
          </a:xfrm>
          <a:prstGeom prst="rect">
            <a:avLst/>
          </a:prstGeom>
          <a:noFill/>
        </p:spPr>
        <p:txBody>
          <a:bodyPr wrap="none" rtlCol="0">
            <a:spAutoFit/>
          </a:bodyPr>
          <a:lstStyle/>
          <a:p>
            <a:r>
              <a:rPr lang="en-GB" sz="1200" dirty="0">
                <a:solidFill>
                  <a:schemeClr val="bg1"/>
                </a:solidFill>
                <a:sym typeface="Wingdings" panose="05000000000000000000" pitchFamily="2" charset="2"/>
              </a:rPr>
              <a:t> </a:t>
            </a:r>
            <a:r>
              <a:rPr lang="en-GB" sz="1200" i="1" dirty="0">
                <a:solidFill>
                  <a:schemeClr val="bg1"/>
                </a:solidFill>
              </a:rPr>
              <a:t>display the private IP address inside the VM</a:t>
            </a:r>
            <a:endParaRPr lang="en-GB" sz="1200" dirty="0"/>
          </a:p>
        </p:txBody>
      </p:sp>
    </p:spTree>
    <p:extLst>
      <p:ext uri="{BB962C8B-B14F-4D97-AF65-F5344CB8AC3E}">
        <p14:creationId xmlns:p14="http://schemas.microsoft.com/office/powerpoint/2010/main" val="22625036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3AA0B-E077-49B8-8BEE-0E67614B8F48}"/>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55EA88EB-24C1-4F58-ABF3-5F2F462178A0}"/>
              </a:ext>
            </a:extLst>
          </p:cNvPr>
          <p:cNvSpPr>
            <a:spLocks noGrp="1"/>
          </p:cNvSpPr>
          <p:nvPr>
            <p:ph idx="1"/>
          </p:nvPr>
        </p:nvSpPr>
        <p:spPr/>
        <p:txBody>
          <a:bodyPr/>
          <a:lstStyle/>
          <a:p>
            <a:r>
              <a:rPr lang="en-GB" dirty="0"/>
              <a:t>Check out the sizes of VMs available and note the costs</a:t>
            </a:r>
          </a:p>
          <a:p>
            <a:r>
              <a:rPr lang="en-GB" dirty="0"/>
              <a:t>Use the CLI and https://azure.microsoft.com/en-gb/pricing/calculator/</a:t>
            </a:r>
          </a:p>
        </p:txBody>
      </p:sp>
      <p:sp>
        <p:nvSpPr>
          <p:cNvPr id="4" name="Footer Placeholder 3">
            <a:extLst>
              <a:ext uri="{FF2B5EF4-FFF2-40B4-BE49-F238E27FC236}">
                <a16:creationId xmlns:a16="http://schemas.microsoft.com/office/drawing/2014/main" id="{BD9B5089-5792-4A6D-BD35-C58D27E0381A}"/>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1545092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851BB-BBB0-4595-98A6-810925A5FF2B}"/>
              </a:ext>
            </a:extLst>
          </p:cNvPr>
          <p:cNvSpPr>
            <a:spLocks noGrp="1"/>
          </p:cNvSpPr>
          <p:nvPr>
            <p:ph type="title"/>
          </p:nvPr>
        </p:nvSpPr>
        <p:spPr/>
        <p:txBody>
          <a:bodyPr/>
          <a:lstStyle/>
          <a:p>
            <a:r>
              <a:rPr lang="en-GB" dirty="0"/>
              <a:t>NOTE</a:t>
            </a:r>
          </a:p>
        </p:txBody>
      </p:sp>
      <p:sp>
        <p:nvSpPr>
          <p:cNvPr id="3" name="Content Placeholder 2">
            <a:extLst>
              <a:ext uri="{FF2B5EF4-FFF2-40B4-BE49-F238E27FC236}">
                <a16:creationId xmlns:a16="http://schemas.microsoft.com/office/drawing/2014/main" id="{50B6E278-4DBA-48ED-A650-689804BBC573}"/>
              </a:ext>
            </a:extLst>
          </p:cNvPr>
          <p:cNvSpPr>
            <a:spLocks noGrp="1"/>
          </p:cNvSpPr>
          <p:nvPr>
            <p:ph idx="1"/>
          </p:nvPr>
        </p:nvSpPr>
        <p:spPr/>
        <p:txBody>
          <a:bodyPr/>
          <a:lstStyle/>
          <a:p>
            <a:r>
              <a:rPr lang="en-GB" dirty="0"/>
              <a:t>It is very easy to create VMs</a:t>
            </a:r>
          </a:p>
          <a:p>
            <a:r>
              <a:rPr lang="en-GB" dirty="0"/>
              <a:t>It is very easy to create large expensive powerful VMs</a:t>
            </a:r>
          </a:p>
          <a:p>
            <a:r>
              <a:rPr lang="en-GB" dirty="0"/>
              <a:t>It is very easy to run up costs!!</a:t>
            </a:r>
          </a:p>
          <a:p>
            <a:endParaRPr lang="en-GB" dirty="0"/>
          </a:p>
          <a:p>
            <a:endParaRPr lang="en-GB" dirty="0"/>
          </a:p>
          <a:p>
            <a:r>
              <a:rPr lang="en-GB" dirty="0"/>
              <a:t>Always monitor the usage</a:t>
            </a:r>
          </a:p>
          <a:p>
            <a:r>
              <a:rPr lang="en-GB" dirty="0"/>
              <a:t>Always choose the cheapest option that works</a:t>
            </a:r>
          </a:p>
          <a:p>
            <a:r>
              <a:rPr lang="en-GB" dirty="0"/>
              <a:t>Use autoscaling so Azure can increase and decrease the resources required to match the load….but set limits.</a:t>
            </a:r>
          </a:p>
        </p:txBody>
      </p:sp>
      <p:sp>
        <p:nvSpPr>
          <p:cNvPr id="4" name="Footer Placeholder 3">
            <a:extLst>
              <a:ext uri="{FF2B5EF4-FFF2-40B4-BE49-F238E27FC236}">
                <a16:creationId xmlns:a16="http://schemas.microsoft.com/office/drawing/2014/main" id="{77C13381-B618-4FE4-8743-EC1FABB28C64}"/>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1374679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AEE86-9C11-4EE2-BC8B-EB18E296E8E5}"/>
              </a:ext>
            </a:extLst>
          </p:cNvPr>
          <p:cNvSpPr>
            <a:spLocks noGrp="1"/>
          </p:cNvSpPr>
          <p:nvPr>
            <p:ph type="title"/>
          </p:nvPr>
        </p:nvSpPr>
        <p:spPr/>
        <p:txBody>
          <a:bodyPr/>
          <a:lstStyle/>
          <a:p>
            <a:r>
              <a:rPr lang="en-GB" dirty="0"/>
              <a:t>Virtual Networks (</a:t>
            </a:r>
            <a:r>
              <a:rPr lang="en-GB" dirty="0" err="1"/>
              <a:t>vNet</a:t>
            </a:r>
            <a:r>
              <a:rPr lang="en-GB" dirty="0"/>
              <a:t>)</a:t>
            </a:r>
          </a:p>
        </p:txBody>
      </p:sp>
      <p:sp>
        <p:nvSpPr>
          <p:cNvPr id="3" name="Content Placeholder 2">
            <a:extLst>
              <a:ext uri="{FF2B5EF4-FFF2-40B4-BE49-F238E27FC236}">
                <a16:creationId xmlns:a16="http://schemas.microsoft.com/office/drawing/2014/main" id="{C3D5EA15-6372-4F95-AFF5-0A29665ED822}"/>
              </a:ext>
            </a:extLst>
          </p:cNvPr>
          <p:cNvSpPr>
            <a:spLocks noGrp="1"/>
          </p:cNvSpPr>
          <p:nvPr>
            <p:ph idx="1"/>
          </p:nvPr>
        </p:nvSpPr>
        <p:spPr>
          <a:xfrm>
            <a:off x="696036" y="1162806"/>
            <a:ext cx="7078639" cy="2124453"/>
          </a:xfrm>
        </p:spPr>
        <p:txBody>
          <a:bodyPr/>
          <a:lstStyle/>
          <a:p>
            <a:r>
              <a:rPr lang="en-GB" dirty="0"/>
              <a:t>A virtual network mimics a physical network that you would build to connect computers together</a:t>
            </a:r>
          </a:p>
          <a:p>
            <a:r>
              <a:rPr lang="en-GB" dirty="0"/>
              <a:t>Each VM has to be connected to a </a:t>
            </a:r>
            <a:r>
              <a:rPr lang="en-GB" dirty="0" err="1"/>
              <a:t>vNet</a:t>
            </a:r>
            <a:endParaRPr lang="en-GB" dirty="0"/>
          </a:p>
          <a:p>
            <a:r>
              <a:rPr lang="en-GB" dirty="0"/>
              <a:t>For the Operating System to use this </a:t>
            </a:r>
            <a:r>
              <a:rPr lang="en-GB" dirty="0" err="1"/>
              <a:t>vNet</a:t>
            </a:r>
            <a:r>
              <a:rPr lang="en-GB" dirty="0"/>
              <a:t>, the VM needs a Network Interface Connection (NIC) which mimics an Ethernet card/chip in your computer</a:t>
            </a:r>
          </a:p>
        </p:txBody>
      </p:sp>
      <p:sp>
        <p:nvSpPr>
          <p:cNvPr id="4" name="Footer Placeholder 3">
            <a:extLst>
              <a:ext uri="{FF2B5EF4-FFF2-40B4-BE49-F238E27FC236}">
                <a16:creationId xmlns:a16="http://schemas.microsoft.com/office/drawing/2014/main" id="{78920696-678B-413B-B3F3-F755D79E357C}"/>
              </a:ext>
            </a:extLst>
          </p:cNvPr>
          <p:cNvSpPr>
            <a:spLocks noGrp="1"/>
          </p:cNvSpPr>
          <p:nvPr>
            <p:ph type="ftr" sz="quarter" idx="10"/>
          </p:nvPr>
        </p:nvSpPr>
        <p:spPr/>
        <p:txBody>
          <a:bodyPr/>
          <a:lstStyle/>
          <a:p>
            <a:pPr>
              <a:defRPr/>
            </a:pPr>
            <a:r>
              <a:rPr lang="en-US" altLang="en-US"/>
              <a:t>WEB</a:t>
            </a:r>
            <a:endParaRPr lang="en-US" altLang="en-US" dirty="0"/>
          </a:p>
        </p:txBody>
      </p:sp>
      <p:sp>
        <p:nvSpPr>
          <p:cNvPr id="7" name="Rectangle 6">
            <a:extLst>
              <a:ext uri="{FF2B5EF4-FFF2-40B4-BE49-F238E27FC236}">
                <a16:creationId xmlns:a16="http://schemas.microsoft.com/office/drawing/2014/main" id="{B57478F6-E6D6-45CC-A060-23DCCB185345}"/>
              </a:ext>
            </a:extLst>
          </p:cNvPr>
          <p:cNvSpPr/>
          <p:nvPr/>
        </p:nvSpPr>
        <p:spPr bwMode="auto">
          <a:xfrm>
            <a:off x="2282555" y="3751571"/>
            <a:ext cx="1534269" cy="15937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8" name="Rectangle 7">
            <a:extLst>
              <a:ext uri="{FF2B5EF4-FFF2-40B4-BE49-F238E27FC236}">
                <a16:creationId xmlns:a16="http://schemas.microsoft.com/office/drawing/2014/main" id="{74136641-0B0F-470D-A1F1-0B63B4190F67}"/>
              </a:ext>
            </a:extLst>
          </p:cNvPr>
          <p:cNvSpPr/>
          <p:nvPr/>
        </p:nvSpPr>
        <p:spPr bwMode="auto">
          <a:xfrm>
            <a:off x="2492405" y="4793831"/>
            <a:ext cx="1114567" cy="318256"/>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NIC</a:t>
            </a:r>
          </a:p>
        </p:txBody>
      </p:sp>
      <p:sp>
        <p:nvSpPr>
          <p:cNvPr id="9" name="Rectangle 8">
            <a:extLst>
              <a:ext uri="{FF2B5EF4-FFF2-40B4-BE49-F238E27FC236}">
                <a16:creationId xmlns:a16="http://schemas.microsoft.com/office/drawing/2014/main" id="{7DC060B0-4607-4641-8ED8-06265A3543AF}"/>
              </a:ext>
            </a:extLst>
          </p:cNvPr>
          <p:cNvSpPr/>
          <p:nvPr/>
        </p:nvSpPr>
        <p:spPr bwMode="auto">
          <a:xfrm>
            <a:off x="4509414" y="3751571"/>
            <a:ext cx="1534269" cy="15937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10" name="Rectangle 9">
            <a:extLst>
              <a:ext uri="{FF2B5EF4-FFF2-40B4-BE49-F238E27FC236}">
                <a16:creationId xmlns:a16="http://schemas.microsoft.com/office/drawing/2014/main" id="{34FC673D-648B-4069-A627-B0FCA7427590}"/>
              </a:ext>
            </a:extLst>
          </p:cNvPr>
          <p:cNvSpPr/>
          <p:nvPr/>
        </p:nvSpPr>
        <p:spPr bwMode="auto">
          <a:xfrm>
            <a:off x="4719264" y="4793831"/>
            <a:ext cx="1114567" cy="318256"/>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NIC</a:t>
            </a:r>
          </a:p>
        </p:txBody>
      </p:sp>
      <p:cxnSp>
        <p:nvCxnSpPr>
          <p:cNvPr id="11" name="Straight Connector 10">
            <a:extLst>
              <a:ext uri="{FF2B5EF4-FFF2-40B4-BE49-F238E27FC236}">
                <a16:creationId xmlns:a16="http://schemas.microsoft.com/office/drawing/2014/main" id="{1AD7FD4B-1A27-4AA1-AAAB-EA9817082702}"/>
              </a:ext>
            </a:extLst>
          </p:cNvPr>
          <p:cNvCxnSpPr>
            <a:cxnSpLocks/>
            <a:stCxn id="8" idx="2"/>
          </p:cNvCxnSpPr>
          <p:nvPr/>
        </p:nvCxnSpPr>
        <p:spPr bwMode="auto">
          <a:xfrm>
            <a:off x="3049689" y="5112087"/>
            <a:ext cx="8509" cy="680702"/>
          </a:xfrm>
          <a:prstGeom prst="line">
            <a:avLst/>
          </a:prstGeom>
          <a:solidFill>
            <a:schemeClr val="accent1"/>
          </a:solidFill>
          <a:ln w="1143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Connector 11">
            <a:extLst>
              <a:ext uri="{FF2B5EF4-FFF2-40B4-BE49-F238E27FC236}">
                <a16:creationId xmlns:a16="http://schemas.microsoft.com/office/drawing/2014/main" id="{AD55C046-AA38-4761-BE38-03E4CF0700A1}"/>
              </a:ext>
            </a:extLst>
          </p:cNvPr>
          <p:cNvCxnSpPr>
            <a:cxnSpLocks/>
            <a:stCxn id="10" idx="2"/>
          </p:cNvCxnSpPr>
          <p:nvPr/>
        </p:nvCxnSpPr>
        <p:spPr bwMode="auto">
          <a:xfrm>
            <a:off x="5276548" y="5112087"/>
            <a:ext cx="13573" cy="697500"/>
          </a:xfrm>
          <a:prstGeom prst="line">
            <a:avLst/>
          </a:prstGeom>
          <a:solidFill>
            <a:schemeClr val="accent1"/>
          </a:solidFill>
          <a:ln w="1143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3" name="Rectangle 12">
            <a:extLst>
              <a:ext uri="{FF2B5EF4-FFF2-40B4-BE49-F238E27FC236}">
                <a16:creationId xmlns:a16="http://schemas.microsoft.com/office/drawing/2014/main" id="{268BDE4D-033A-45FC-B37C-DDC88BC0985E}"/>
              </a:ext>
            </a:extLst>
          </p:cNvPr>
          <p:cNvSpPr/>
          <p:nvPr/>
        </p:nvSpPr>
        <p:spPr bwMode="auto">
          <a:xfrm>
            <a:off x="2329075" y="5809587"/>
            <a:ext cx="3714608" cy="431892"/>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bg1"/>
                </a:solidFill>
                <a:effectLst/>
                <a:latin typeface="Helvetica" panose="020B0604020202020204" pitchFamily="34" charset="0"/>
              </a:rPr>
              <a:t>vNet</a:t>
            </a:r>
            <a:endParaRPr kumimoji="0" lang="en-GB" sz="1800" b="0" i="0" u="none" strike="noStrike" cap="none" normalizeH="0" baseline="0" dirty="0">
              <a:ln>
                <a:noFill/>
              </a:ln>
              <a:solidFill>
                <a:schemeClr val="bg1"/>
              </a:solidFill>
              <a:effectLst/>
              <a:latin typeface="Helvetica" panose="020B0604020202020204" pitchFamily="34" charset="0"/>
            </a:endParaRPr>
          </a:p>
        </p:txBody>
      </p:sp>
      <p:sp>
        <p:nvSpPr>
          <p:cNvPr id="14" name="TextBox 13">
            <a:extLst>
              <a:ext uri="{FF2B5EF4-FFF2-40B4-BE49-F238E27FC236}">
                <a16:creationId xmlns:a16="http://schemas.microsoft.com/office/drawing/2014/main" id="{E81DC4A8-064B-420A-B7B6-60838CD18140}"/>
              </a:ext>
            </a:extLst>
          </p:cNvPr>
          <p:cNvSpPr txBox="1"/>
          <p:nvPr/>
        </p:nvSpPr>
        <p:spPr>
          <a:xfrm>
            <a:off x="3115571" y="5405754"/>
            <a:ext cx="1184940" cy="369332"/>
          </a:xfrm>
          <a:prstGeom prst="rect">
            <a:avLst/>
          </a:prstGeom>
          <a:noFill/>
        </p:spPr>
        <p:txBody>
          <a:bodyPr wrap="none" rtlCol="0">
            <a:spAutoFit/>
          </a:bodyPr>
          <a:lstStyle/>
          <a:p>
            <a:r>
              <a:rPr lang="en-GB" i="1" dirty="0"/>
              <a:t>Private IP</a:t>
            </a:r>
          </a:p>
        </p:txBody>
      </p:sp>
      <p:sp>
        <p:nvSpPr>
          <p:cNvPr id="15" name="TextBox 14">
            <a:extLst>
              <a:ext uri="{FF2B5EF4-FFF2-40B4-BE49-F238E27FC236}">
                <a16:creationId xmlns:a16="http://schemas.microsoft.com/office/drawing/2014/main" id="{A9FAF8CD-8BE5-4CB4-9A20-3DA50797ED16}"/>
              </a:ext>
            </a:extLst>
          </p:cNvPr>
          <p:cNvSpPr txBox="1"/>
          <p:nvPr/>
        </p:nvSpPr>
        <p:spPr>
          <a:xfrm>
            <a:off x="5360329" y="5404277"/>
            <a:ext cx="1184940" cy="369332"/>
          </a:xfrm>
          <a:prstGeom prst="rect">
            <a:avLst/>
          </a:prstGeom>
          <a:noFill/>
        </p:spPr>
        <p:txBody>
          <a:bodyPr wrap="none" rtlCol="0">
            <a:spAutoFit/>
          </a:bodyPr>
          <a:lstStyle/>
          <a:p>
            <a:r>
              <a:rPr lang="en-GB" i="1" dirty="0"/>
              <a:t>Private IP</a:t>
            </a:r>
          </a:p>
        </p:txBody>
      </p:sp>
    </p:spTree>
    <p:extLst>
      <p:ext uri="{BB962C8B-B14F-4D97-AF65-F5344CB8AC3E}">
        <p14:creationId xmlns:p14="http://schemas.microsoft.com/office/powerpoint/2010/main" val="16810368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8CAFF-A753-4186-AB9B-5BD678AD59B5}"/>
              </a:ext>
            </a:extLst>
          </p:cNvPr>
          <p:cNvSpPr>
            <a:spLocks noGrp="1"/>
          </p:cNvSpPr>
          <p:nvPr>
            <p:ph type="title"/>
          </p:nvPr>
        </p:nvSpPr>
        <p:spPr>
          <a:xfrm>
            <a:off x="257175" y="0"/>
            <a:ext cx="8686800" cy="747252"/>
          </a:xfrm>
        </p:spPr>
        <p:txBody>
          <a:bodyPr/>
          <a:lstStyle/>
          <a:p>
            <a:r>
              <a:rPr lang="en-GB" dirty="0"/>
              <a:t>Subnet</a:t>
            </a:r>
          </a:p>
        </p:txBody>
      </p:sp>
      <p:sp>
        <p:nvSpPr>
          <p:cNvPr id="3" name="Content Placeholder 2">
            <a:extLst>
              <a:ext uri="{FF2B5EF4-FFF2-40B4-BE49-F238E27FC236}">
                <a16:creationId xmlns:a16="http://schemas.microsoft.com/office/drawing/2014/main" id="{C808E401-07B9-45E6-9689-3D56138C472C}"/>
              </a:ext>
            </a:extLst>
          </p:cNvPr>
          <p:cNvSpPr>
            <a:spLocks noGrp="1"/>
          </p:cNvSpPr>
          <p:nvPr>
            <p:ph idx="1"/>
          </p:nvPr>
        </p:nvSpPr>
        <p:spPr>
          <a:xfrm>
            <a:off x="873456" y="1699014"/>
            <a:ext cx="7519917" cy="4564133"/>
          </a:xfrm>
        </p:spPr>
        <p:txBody>
          <a:bodyPr/>
          <a:lstStyle/>
          <a:p>
            <a:r>
              <a:rPr lang="en-GB" dirty="0"/>
              <a:t>A subnet is a range of IP addresses in the virtual network</a:t>
            </a:r>
          </a:p>
          <a:p>
            <a:pPr lvl="1"/>
            <a:r>
              <a:rPr lang="en-GB" dirty="0"/>
              <a:t>These are treated as a private virtual network IP address space. </a:t>
            </a:r>
          </a:p>
          <a:p>
            <a:pPr lvl="1"/>
            <a:r>
              <a:rPr lang="en-GB" dirty="0"/>
              <a:t>Make sure the address range does not overlap with any other subnet</a:t>
            </a:r>
          </a:p>
          <a:p>
            <a:r>
              <a:rPr lang="en-GB" dirty="0"/>
              <a:t>You can divide a virtual network into multiple subnets</a:t>
            </a:r>
          </a:p>
          <a:p>
            <a:pPr lvl="1"/>
            <a:r>
              <a:rPr lang="en-GB" dirty="0"/>
              <a:t>Subnets help you to manage a large number of VMs across an organisations and also help to keep traffic local when VMs are talking to each other i.e. traffic between VMs in the same subnet are kept within the subnet. </a:t>
            </a:r>
          </a:p>
          <a:p>
            <a:pPr lvl="1"/>
            <a:r>
              <a:rPr lang="en-GB" dirty="0">
                <a:solidFill>
                  <a:srgbClr val="FF0000"/>
                </a:solidFill>
              </a:rPr>
              <a:t>In essence, it represents a set of VMs</a:t>
            </a:r>
            <a:r>
              <a:rPr lang="en-GB" dirty="0"/>
              <a:t>.</a:t>
            </a:r>
          </a:p>
          <a:p>
            <a:endParaRPr lang="en-GB" dirty="0"/>
          </a:p>
        </p:txBody>
      </p:sp>
      <p:sp>
        <p:nvSpPr>
          <p:cNvPr id="4" name="Footer Placeholder 3">
            <a:extLst>
              <a:ext uri="{FF2B5EF4-FFF2-40B4-BE49-F238E27FC236}">
                <a16:creationId xmlns:a16="http://schemas.microsoft.com/office/drawing/2014/main" id="{C656C682-9135-48FF-9EE7-3E0D081D9C4D}"/>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3901876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3050F-0277-4628-B33B-56260EADEE48}"/>
              </a:ext>
            </a:extLst>
          </p:cNvPr>
          <p:cNvSpPr>
            <a:spLocks noGrp="1"/>
          </p:cNvSpPr>
          <p:nvPr>
            <p:ph type="title"/>
          </p:nvPr>
        </p:nvSpPr>
        <p:spPr/>
        <p:txBody>
          <a:bodyPr/>
          <a:lstStyle/>
          <a:p>
            <a:r>
              <a:rPr lang="en-GB" dirty="0" err="1"/>
              <a:t>vNet</a:t>
            </a:r>
            <a:r>
              <a:rPr lang="en-GB" dirty="0"/>
              <a:t> and Subnets</a:t>
            </a:r>
          </a:p>
        </p:txBody>
      </p:sp>
      <p:sp>
        <p:nvSpPr>
          <p:cNvPr id="4" name="Footer Placeholder 3">
            <a:extLst>
              <a:ext uri="{FF2B5EF4-FFF2-40B4-BE49-F238E27FC236}">
                <a16:creationId xmlns:a16="http://schemas.microsoft.com/office/drawing/2014/main" id="{CBE0B1E8-5C38-4B09-A327-BB699C5C3B61}"/>
              </a:ext>
            </a:extLst>
          </p:cNvPr>
          <p:cNvSpPr>
            <a:spLocks noGrp="1"/>
          </p:cNvSpPr>
          <p:nvPr>
            <p:ph type="ftr" sz="quarter" idx="10"/>
          </p:nvPr>
        </p:nvSpPr>
        <p:spPr/>
        <p:txBody>
          <a:bodyPr/>
          <a:lstStyle/>
          <a:p>
            <a:pPr>
              <a:defRPr/>
            </a:pPr>
            <a:r>
              <a:rPr lang="en-US" altLang="en-US"/>
              <a:t>WEB</a:t>
            </a:r>
            <a:endParaRPr lang="en-US" altLang="en-US" dirty="0"/>
          </a:p>
        </p:txBody>
      </p:sp>
      <p:sp>
        <p:nvSpPr>
          <p:cNvPr id="5" name="Rectangle 4">
            <a:extLst>
              <a:ext uri="{FF2B5EF4-FFF2-40B4-BE49-F238E27FC236}">
                <a16:creationId xmlns:a16="http://schemas.microsoft.com/office/drawing/2014/main" id="{990F6433-8787-42E5-8A8A-A37153CAA368}"/>
              </a:ext>
            </a:extLst>
          </p:cNvPr>
          <p:cNvSpPr/>
          <p:nvPr/>
        </p:nvSpPr>
        <p:spPr bwMode="auto">
          <a:xfrm>
            <a:off x="5071022" y="1085476"/>
            <a:ext cx="1534269" cy="15937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6" name="Rectangle 5">
            <a:extLst>
              <a:ext uri="{FF2B5EF4-FFF2-40B4-BE49-F238E27FC236}">
                <a16:creationId xmlns:a16="http://schemas.microsoft.com/office/drawing/2014/main" id="{85757614-FE7D-4549-AE88-55FC73B9B2C0}"/>
              </a:ext>
            </a:extLst>
          </p:cNvPr>
          <p:cNvSpPr/>
          <p:nvPr/>
        </p:nvSpPr>
        <p:spPr bwMode="auto">
          <a:xfrm>
            <a:off x="5280872" y="1549788"/>
            <a:ext cx="1114567" cy="8962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NIC</a:t>
            </a:r>
          </a:p>
        </p:txBody>
      </p:sp>
      <p:sp>
        <p:nvSpPr>
          <p:cNvPr id="10" name="TextBox 9">
            <a:extLst>
              <a:ext uri="{FF2B5EF4-FFF2-40B4-BE49-F238E27FC236}">
                <a16:creationId xmlns:a16="http://schemas.microsoft.com/office/drawing/2014/main" id="{0D084444-DD5C-4C23-9E6A-5919DF88AC96}"/>
              </a:ext>
            </a:extLst>
          </p:cNvPr>
          <p:cNvSpPr txBox="1"/>
          <p:nvPr/>
        </p:nvSpPr>
        <p:spPr>
          <a:xfrm>
            <a:off x="4216466" y="1388021"/>
            <a:ext cx="1012956" cy="646331"/>
          </a:xfrm>
          <a:prstGeom prst="rect">
            <a:avLst/>
          </a:prstGeom>
          <a:noFill/>
        </p:spPr>
        <p:txBody>
          <a:bodyPr wrap="square" rtlCol="0">
            <a:spAutoFit/>
          </a:bodyPr>
          <a:lstStyle/>
          <a:p>
            <a:r>
              <a:rPr lang="en-GB" i="1" dirty="0"/>
              <a:t>Private IP3</a:t>
            </a:r>
          </a:p>
        </p:txBody>
      </p:sp>
      <p:sp>
        <p:nvSpPr>
          <p:cNvPr id="11" name="Rectangle 10">
            <a:extLst>
              <a:ext uri="{FF2B5EF4-FFF2-40B4-BE49-F238E27FC236}">
                <a16:creationId xmlns:a16="http://schemas.microsoft.com/office/drawing/2014/main" id="{DD60B583-AC4B-4B92-83E0-8BDCD8DBF802}"/>
              </a:ext>
            </a:extLst>
          </p:cNvPr>
          <p:cNvSpPr/>
          <p:nvPr/>
        </p:nvSpPr>
        <p:spPr bwMode="auto">
          <a:xfrm>
            <a:off x="1224116" y="1324818"/>
            <a:ext cx="1891003" cy="2423446"/>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12" name="Rectangle 11">
            <a:extLst>
              <a:ext uri="{FF2B5EF4-FFF2-40B4-BE49-F238E27FC236}">
                <a16:creationId xmlns:a16="http://schemas.microsoft.com/office/drawing/2014/main" id="{1ABD9B34-3EB8-4470-B85F-6CA10F662E71}"/>
              </a:ext>
            </a:extLst>
          </p:cNvPr>
          <p:cNvSpPr/>
          <p:nvPr/>
        </p:nvSpPr>
        <p:spPr bwMode="auto">
          <a:xfrm>
            <a:off x="1837510" y="1471091"/>
            <a:ext cx="1114567" cy="8962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NIC</a:t>
            </a:r>
          </a:p>
        </p:txBody>
      </p:sp>
      <p:sp>
        <p:nvSpPr>
          <p:cNvPr id="14" name="TextBox 13">
            <a:extLst>
              <a:ext uri="{FF2B5EF4-FFF2-40B4-BE49-F238E27FC236}">
                <a16:creationId xmlns:a16="http://schemas.microsoft.com/office/drawing/2014/main" id="{D2D1650A-5611-41D8-A12C-1E4EADD8ED5C}"/>
              </a:ext>
            </a:extLst>
          </p:cNvPr>
          <p:cNvSpPr txBox="1"/>
          <p:nvPr/>
        </p:nvSpPr>
        <p:spPr>
          <a:xfrm>
            <a:off x="3108438" y="1310334"/>
            <a:ext cx="958206" cy="646331"/>
          </a:xfrm>
          <a:prstGeom prst="rect">
            <a:avLst/>
          </a:prstGeom>
          <a:noFill/>
        </p:spPr>
        <p:txBody>
          <a:bodyPr wrap="square" rtlCol="0">
            <a:spAutoFit/>
          </a:bodyPr>
          <a:lstStyle/>
          <a:p>
            <a:r>
              <a:rPr lang="en-GB" i="1" dirty="0"/>
              <a:t>Private IP1</a:t>
            </a:r>
          </a:p>
        </p:txBody>
      </p:sp>
      <p:sp>
        <p:nvSpPr>
          <p:cNvPr id="15" name="Rectangle 14">
            <a:extLst>
              <a:ext uri="{FF2B5EF4-FFF2-40B4-BE49-F238E27FC236}">
                <a16:creationId xmlns:a16="http://schemas.microsoft.com/office/drawing/2014/main" id="{B118C9B9-8D8E-4D6F-A8BC-8CA89216C04C}"/>
              </a:ext>
            </a:extLst>
          </p:cNvPr>
          <p:cNvSpPr/>
          <p:nvPr/>
        </p:nvSpPr>
        <p:spPr bwMode="auto">
          <a:xfrm>
            <a:off x="1837510" y="2737407"/>
            <a:ext cx="1114567" cy="8962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NIC</a:t>
            </a:r>
          </a:p>
        </p:txBody>
      </p:sp>
      <p:sp>
        <p:nvSpPr>
          <p:cNvPr id="16" name="TextBox 15">
            <a:extLst>
              <a:ext uri="{FF2B5EF4-FFF2-40B4-BE49-F238E27FC236}">
                <a16:creationId xmlns:a16="http://schemas.microsoft.com/office/drawing/2014/main" id="{54CE50FA-EA50-435C-99DD-0E5D4749A349}"/>
              </a:ext>
            </a:extLst>
          </p:cNvPr>
          <p:cNvSpPr txBox="1"/>
          <p:nvPr/>
        </p:nvSpPr>
        <p:spPr>
          <a:xfrm>
            <a:off x="3108438" y="3180285"/>
            <a:ext cx="984294" cy="646331"/>
          </a:xfrm>
          <a:prstGeom prst="rect">
            <a:avLst/>
          </a:prstGeom>
          <a:noFill/>
        </p:spPr>
        <p:txBody>
          <a:bodyPr wrap="square" rtlCol="0">
            <a:spAutoFit/>
          </a:bodyPr>
          <a:lstStyle/>
          <a:p>
            <a:r>
              <a:rPr lang="en-GB" i="1" dirty="0"/>
              <a:t>Private IP2</a:t>
            </a:r>
          </a:p>
        </p:txBody>
      </p:sp>
      <p:sp>
        <p:nvSpPr>
          <p:cNvPr id="17" name="Rectangle 16">
            <a:extLst>
              <a:ext uri="{FF2B5EF4-FFF2-40B4-BE49-F238E27FC236}">
                <a16:creationId xmlns:a16="http://schemas.microsoft.com/office/drawing/2014/main" id="{0D27492D-DE14-4360-81F8-314A0C3D8676}"/>
              </a:ext>
            </a:extLst>
          </p:cNvPr>
          <p:cNvSpPr/>
          <p:nvPr/>
        </p:nvSpPr>
        <p:spPr bwMode="auto">
          <a:xfrm>
            <a:off x="5280872" y="4210697"/>
            <a:ext cx="1534269" cy="15937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18" name="Rectangle 17">
            <a:extLst>
              <a:ext uri="{FF2B5EF4-FFF2-40B4-BE49-F238E27FC236}">
                <a16:creationId xmlns:a16="http://schemas.microsoft.com/office/drawing/2014/main" id="{DE0E6164-B58F-461D-AE6E-3E09E13B7B6C}"/>
              </a:ext>
            </a:extLst>
          </p:cNvPr>
          <p:cNvSpPr/>
          <p:nvPr/>
        </p:nvSpPr>
        <p:spPr bwMode="auto">
          <a:xfrm>
            <a:off x="5490722" y="4675009"/>
            <a:ext cx="1114567" cy="8962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NIC</a:t>
            </a:r>
          </a:p>
        </p:txBody>
      </p:sp>
      <p:sp>
        <p:nvSpPr>
          <p:cNvPr id="19" name="TextBox 18">
            <a:extLst>
              <a:ext uri="{FF2B5EF4-FFF2-40B4-BE49-F238E27FC236}">
                <a16:creationId xmlns:a16="http://schemas.microsoft.com/office/drawing/2014/main" id="{F4C69FEB-614A-49F6-B002-01134B8A68D7}"/>
              </a:ext>
            </a:extLst>
          </p:cNvPr>
          <p:cNvSpPr txBox="1"/>
          <p:nvPr/>
        </p:nvSpPr>
        <p:spPr>
          <a:xfrm>
            <a:off x="4353115" y="4464251"/>
            <a:ext cx="972191" cy="646331"/>
          </a:xfrm>
          <a:prstGeom prst="rect">
            <a:avLst/>
          </a:prstGeom>
          <a:noFill/>
        </p:spPr>
        <p:txBody>
          <a:bodyPr wrap="square" rtlCol="0">
            <a:spAutoFit/>
          </a:bodyPr>
          <a:lstStyle/>
          <a:p>
            <a:r>
              <a:rPr lang="en-GB" i="1" dirty="0"/>
              <a:t>Private IP4</a:t>
            </a:r>
          </a:p>
        </p:txBody>
      </p:sp>
      <p:sp>
        <p:nvSpPr>
          <p:cNvPr id="20" name="Rectangle 19">
            <a:extLst>
              <a:ext uri="{FF2B5EF4-FFF2-40B4-BE49-F238E27FC236}">
                <a16:creationId xmlns:a16="http://schemas.microsoft.com/office/drawing/2014/main" id="{64A8CFA2-EE1D-4C03-96DC-8AD1773F4B75}"/>
              </a:ext>
            </a:extLst>
          </p:cNvPr>
          <p:cNvSpPr/>
          <p:nvPr/>
        </p:nvSpPr>
        <p:spPr bwMode="auto">
          <a:xfrm>
            <a:off x="1843994" y="4720012"/>
            <a:ext cx="1534269" cy="15937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21" name="Rectangle 20">
            <a:extLst>
              <a:ext uri="{FF2B5EF4-FFF2-40B4-BE49-F238E27FC236}">
                <a16:creationId xmlns:a16="http://schemas.microsoft.com/office/drawing/2014/main" id="{106708C3-B1ED-43E8-9955-5ED659A3B3A9}"/>
              </a:ext>
            </a:extLst>
          </p:cNvPr>
          <p:cNvSpPr/>
          <p:nvPr/>
        </p:nvSpPr>
        <p:spPr bwMode="auto">
          <a:xfrm>
            <a:off x="2053844" y="5184324"/>
            <a:ext cx="1114567" cy="8962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NIC</a:t>
            </a:r>
          </a:p>
        </p:txBody>
      </p:sp>
      <p:sp>
        <p:nvSpPr>
          <p:cNvPr id="22" name="TextBox 21">
            <a:extLst>
              <a:ext uri="{FF2B5EF4-FFF2-40B4-BE49-F238E27FC236}">
                <a16:creationId xmlns:a16="http://schemas.microsoft.com/office/drawing/2014/main" id="{0C0ED3CD-A965-4885-A89E-389D751EE6BD}"/>
              </a:ext>
            </a:extLst>
          </p:cNvPr>
          <p:cNvSpPr txBox="1"/>
          <p:nvPr/>
        </p:nvSpPr>
        <p:spPr>
          <a:xfrm>
            <a:off x="3214470" y="5043177"/>
            <a:ext cx="1183079" cy="646331"/>
          </a:xfrm>
          <a:prstGeom prst="rect">
            <a:avLst/>
          </a:prstGeom>
          <a:noFill/>
        </p:spPr>
        <p:txBody>
          <a:bodyPr wrap="square" rtlCol="0">
            <a:spAutoFit/>
          </a:bodyPr>
          <a:lstStyle/>
          <a:p>
            <a:r>
              <a:rPr lang="en-GB" i="1" dirty="0"/>
              <a:t>Private IP5</a:t>
            </a:r>
          </a:p>
        </p:txBody>
      </p:sp>
      <p:sp>
        <p:nvSpPr>
          <p:cNvPr id="23" name="Freeform: Shape 22">
            <a:extLst>
              <a:ext uri="{FF2B5EF4-FFF2-40B4-BE49-F238E27FC236}">
                <a16:creationId xmlns:a16="http://schemas.microsoft.com/office/drawing/2014/main" id="{AE18EAB2-B1A9-49AA-9C98-1FFD4D38F72A}"/>
              </a:ext>
            </a:extLst>
          </p:cNvPr>
          <p:cNvSpPr/>
          <p:nvPr/>
        </p:nvSpPr>
        <p:spPr bwMode="auto">
          <a:xfrm>
            <a:off x="1715355" y="688258"/>
            <a:ext cx="5968571" cy="2703871"/>
          </a:xfrm>
          <a:custGeom>
            <a:avLst/>
            <a:gdLst>
              <a:gd name="connsiteX0" fmla="*/ 177355 w 5968571"/>
              <a:gd name="connsiteY0" fmla="*/ 555523 h 2703871"/>
              <a:gd name="connsiteX1" fmla="*/ 177355 w 5968571"/>
              <a:gd name="connsiteY1" fmla="*/ 555523 h 2703871"/>
              <a:gd name="connsiteX2" fmla="*/ 103613 w 5968571"/>
              <a:gd name="connsiteY2" fmla="*/ 570271 h 2703871"/>
              <a:gd name="connsiteX3" fmla="*/ 79032 w 5968571"/>
              <a:gd name="connsiteY3" fmla="*/ 594852 h 2703871"/>
              <a:gd name="connsiteX4" fmla="*/ 44619 w 5968571"/>
              <a:gd name="connsiteY4" fmla="*/ 634181 h 2703871"/>
              <a:gd name="connsiteX5" fmla="*/ 34787 w 5968571"/>
              <a:gd name="connsiteY5" fmla="*/ 663677 h 2703871"/>
              <a:gd name="connsiteX6" fmla="*/ 29871 w 5968571"/>
              <a:gd name="connsiteY6" fmla="*/ 683342 h 2703871"/>
              <a:gd name="connsiteX7" fmla="*/ 20039 w 5968571"/>
              <a:gd name="connsiteY7" fmla="*/ 1243781 h 2703871"/>
              <a:gd name="connsiteX8" fmla="*/ 15122 w 5968571"/>
              <a:gd name="connsiteY8" fmla="*/ 1489587 h 2703871"/>
              <a:gd name="connsiteX9" fmla="*/ 24955 w 5968571"/>
              <a:gd name="connsiteY9" fmla="*/ 1794387 h 2703871"/>
              <a:gd name="connsiteX10" fmla="*/ 216684 w 5968571"/>
              <a:gd name="connsiteY10" fmla="*/ 1784555 h 2703871"/>
              <a:gd name="connsiteX11" fmla="*/ 256013 w 5968571"/>
              <a:gd name="connsiteY11" fmla="*/ 1779639 h 2703871"/>
              <a:gd name="connsiteX12" fmla="*/ 344503 w 5968571"/>
              <a:gd name="connsiteY12" fmla="*/ 1755058 h 2703871"/>
              <a:gd name="connsiteX13" fmla="*/ 388748 w 5968571"/>
              <a:gd name="connsiteY13" fmla="*/ 1745226 h 2703871"/>
              <a:gd name="connsiteX14" fmla="*/ 477239 w 5968571"/>
              <a:gd name="connsiteY14" fmla="*/ 1735394 h 2703871"/>
              <a:gd name="connsiteX15" fmla="*/ 550980 w 5968571"/>
              <a:gd name="connsiteY15" fmla="*/ 1725561 h 2703871"/>
              <a:gd name="connsiteX16" fmla="*/ 1037677 w 5968571"/>
              <a:gd name="connsiteY16" fmla="*/ 1720645 h 2703871"/>
              <a:gd name="connsiteX17" fmla="*/ 1101587 w 5968571"/>
              <a:gd name="connsiteY17" fmla="*/ 1710813 h 2703871"/>
              <a:gd name="connsiteX18" fmla="*/ 1249071 w 5968571"/>
              <a:gd name="connsiteY18" fmla="*/ 1696065 h 2703871"/>
              <a:gd name="connsiteX19" fmla="*/ 1809510 w 5968571"/>
              <a:gd name="connsiteY19" fmla="*/ 1710813 h 2703871"/>
              <a:gd name="connsiteX20" fmla="*/ 1868503 w 5968571"/>
              <a:gd name="connsiteY20" fmla="*/ 1735394 h 2703871"/>
              <a:gd name="connsiteX21" fmla="*/ 2065148 w 5968571"/>
              <a:gd name="connsiteY21" fmla="*/ 1784555 h 2703871"/>
              <a:gd name="connsiteX22" fmla="*/ 2143806 w 5968571"/>
              <a:gd name="connsiteY22" fmla="*/ 1814052 h 2703871"/>
              <a:gd name="connsiteX23" fmla="*/ 2281458 w 5968571"/>
              <a:gd name="connsiteY23" fmla="*/ 1868129 h 2703871"/>
              <a:gd name="connsiteX24" fmla="*/ 2433858 w 5968571"/>
              <a:gd name="connsiteY24" fmla="*/ 1927123 h 2703871"/>
              <a:gd name="connsiteX25" fmla="*/ 2571510 w 5968571"/>
              <a:gd name="connsiteY25" fmla="*/ 1976284 h 2703871"/>
              <a:gd name="connsiteX26" fmla="*/ 2743574 w 5968571"/>
              <a:gd name="connsiteY26" fmla="*/ 2040194 h 2703871"/>
              <a:gd name="connsiteX27" fmla="*/ 2905806 w 5968571"/>
              <a:gd name="connsiteY27" fmla="*/ 2094271 h 2703871"/>
              <a:gd name="connsiteX28" fmla="*/ 3225355 w 5968571"/>
              <a:gd name="connsiteY28" fmla="*/ 2222090 h 2703871"/>
              <a:gd name="connsiteX29" fmla="*/ 3392503 w 5968571"/>
              <a:gd name="connsiteY29" fmla="*/ 2271252 h 2703871"/>
              <a:gd name="connsiteX30" fmla="*/ 3530155 w 5968571"/>
              <a:gd name="connsiteY30" fmla="*/ 2305665 h 2703871"/>
              <a:gd name="connsiteX31" fmla="*/ 3653058 w 5968571"/>
              <a:gd name="connsiteY31" fmla="*/ 2354826 h 2703871"/>
              <a:gd name="connsiteX32" fmla="*/ 3775961 w 5968571"/>
              <a:gd name="connsiteY32" fmla="*/ 2389239 h 2703871"/>
              <a:gd name="connsiteX33" fmla="*/ 3869368 w 5968571"/>
              <a:gd name="connsiteY33" fmla="*/ 2418736 h 2703871"/>
              <a:gd name="connsiteX34" fmla="*/ 4105342 w 5968571"/>
              <a:gd name="connsiteY34" fmla="*/ 2482645 h 2703871"/>
              <a:gd name="connsiteX35" fmla="*/ 4129922 w 5968571"/>
              <a:gd name="connsiteY35" fmla="*/ 2487561 h 2703871"/>
              <a:gd name="connsiteX36" fmla="*/ 4242993 w 5968571"/>
              <a:gd name="connsiteY36" fmla="*/ 2531807 h 2703871"/>
              <a:gd name="connsiteX37" fmla="*/ 4419974 w 5968571"/>
              <a:gd name="connsiteY37" fmla="*/ 2566219 h 2703871"/>
              <a:gd name="connsiteX38" fmla="*/ 4533045 w 5968571"/>
              <a:gd name="connsiteY38" fmla="*/ 2600632 h 2703871"/>
              <a:gd name="connsiteX39" fmla="*/ 4631368 w 5968571"/>
              <a:gd name="connsiteY39" fmla="*/ 2635045 h 2703871"/>
              <a:gd name="connsiteX40" fmla="*/ 5009910 w 5968571"/>
              <a:gd name="connsiteY40" fmla="*/ 2698955 h 2703871"/>
              <a:gd name="connsiteX41" fmla="*/ 5113148 w 5968571"/>
              <a:gd name="connsiteY41" fmla="*/ 2703871 h 2703871"/>
              <a:gd name="connsiteX42" fmla="*/ 5540851 w 5968571"/>
              <a:gd name="connsiteY42" fmla="*/ 2659626 h 2703871"/>
              <a:gd name="connsiteX43" fmla="*/ 5658839 w 5968571"/>
              <a:gd name="connsiteY43" fmla="*/ 2620297 h 2703871"/>
              <a:gd name="connsiteX44" fmla="*/ 5762077 w 5968571"/>
              <a:gd name="connsiteY44" fmla="*/ 2566219 h 2703871"/>
              <a:gd name="connsiteX45" fmla="*/ 5835819 w 5968571"/>
              <a:gd name="connsiteY45" fmla="*/ 2492477 h 2703871"/>
              <a:gd name="connsiteX46" fmla="*/ 5924310 w 5968571"/>
              <a:gd name="connsiteY46" fmla="*/ 2315497 h 2703871"/>
              <a:gd name="connsiteX47" fmla="*/ 5953806 w 5968571"/>
              <a:gd name="connsiteY47" fmla="*/ 2212258 h 2703871"/>
              <a:gd name="connsiteX48" fmla="*/ 5968555 w 5968571"/>
              <a:gd name="connsiteY48" fmla="*/ 2000865 h 2703871"/>
              <a:gd name="connsiteX49" fmla="*/ 5924310 w 5968571"/>
              <a:gd name="connsiteY49" fmla="*/ 1322439 h 2703871"/>
              <a:gd name="connsiteX50" fmla="*/ 5850568 w 5968571"/>
              <a:gd name="connsiteY50" fmla="*/ 1032387 h 2703871"/>
              <a:gd name="connsiteX51" fmla="*/ 5816155 w 5968571"/>
              <a:gd name="connsiteY51" fmla="*/ 968477 h 2703871"/>
              <a:gd name="connsiteX52" fmla="*/ 5703084 w 5968571"/>
              <a:gd name="connsiteY52" fmla="*/ 816077 h 2703871"/>
              <a:gd name="connsiteX53" fmla="*/ 5644090 w 5968571"/>
              <a:gd name="connsiteY53" fmla="*/ 717755 h 2703871"/>
              <a:gd name="connsiteX54" fmla="*/ 5472026 w 5968571"/>
              <a:gd name="connsiteY54" fmla="*/ 545690 h 2703871"/>
              <a:gd name="connsiteX55" fmla="*/ 5304877 w 5968571"/>
              <a:gd name="connsiteY55" fmla="*/ 378542 h 2703871"/>
              <a:gd name="connsiteX56" fmla="*/ 5004993 w 5968571"/>
              <a:gd name="connsiteY56" fmla="*/ 176981 h 2703871"/>
              <a:gd name="connsiteX57" fmla="*/ 4793600 w 5968571"/>
              <a:gd name="connsiteY57" fmla="*/ 58994 h 2703871"/>
              <a:gd name="connsiteX58" fmla="*/ 4552710 w 5968571"/>
              <a:gd name="connsiteY58" fmla="*/ 0 h 2703871"/>
              <a:gd name="connsiteX59" fmla="*/ 4095510 w 5968571"/>
              <a:gd name="connsiteY59" fmla="*/ 29497 h 2703871"/>
              <a:gd name="connsiteX60" fmla="*/ 3982439 w 5968571"/>
              <a:gd name="connsiteY60" fmla="*/ 88490 h 2703871"/>
              <a:gd name="connsiteX61" fmla="*/ 3879200 w 5968571"/>
              <a:gd name="connsiteY61" fmla="*/ 132736 h 2703871"/>
              <a:gd name="connsiteX62" fmla="*/ 3712051 w 5968571"/>
              <a:gd name="connsiteY62" fmla="*/ 176981 h 2703871"/>
              <a:gd name="connsiteX63" fmla="*/ 3426916 w 5968571"/>
              <a:gd name="connsiteY63" fmla="*/ 265471 h 2703871"/>
              <a:gd name="connsiteX64" fmla="*/ 3308929 w 5968571"/>
              <a:gd name="connsiteY64" fmla="*/ 285136 h 2703871"/>
              <a:gd name="connsiteX65" fmla="*/ 1303148 w 5968571"/>
              <a:gd name="connsiteY65" fmla="*/ 275303 h 2703871"/>
              <a:gd name="connsiteX66" fmla="*/ 639471 w 5968571"/>
              <a:gd name="connsiteY66" fmla="*/ 280219 h 2703871"/>
              <a:gd name="connsiteX67" fmla="*/ 550980 w 5968571"/>
              <a:gd name="connsiteY67" fmla="*/ 309716 h 2703871"/>
              <a:gd name="connsiteX68" fmla="*/ 496903 w 5968571"/>
              <a:gd name="connsiteY68" fmla="*/ 324465 h 2703871"/>
              <a:gd name="connsiteX69" fmla="*/ 403497 w 5968571"/>
              <a:gd name="connsiteY69" fmla="*/ 358877 h 2703871"/>
              <a:gd name="connsiteX70" fmla="*/ 374000 w 5968571"/>
              <a:gd name="connsiteY70" fmla="*/ 388374 h 2703871"/>
              <a:gd name="connsiteX71" fmla="*/ 354335 w 5968571"/>
              <a:gd name="connsiteY71" fmla="*/ 417871 h 2703871"/>
              <a:gd name="connsiteX72" fmla="*/ 319922 w 5968571"/>
              <a:gd name="connsiteY72" fmla="*/ 437536 h 2703871"/>
              <a:gd name="connsiteX73" fmla="*/ 295342 w 5968571"/>
              <a:gd name="connsiteY73" fmla="*/ 462116 h 2703871"/>
              <a:gd name="connsiteX74" fmla="*/ 270761 w 5968571"/>
              <a:gd name="connsiteY74" fmla="*/ 476865 h 2703871"/>
              <a:gd name="connsiteX75" fmla="*/ 256013 w 5968571"/>
              <a:gd name="connsiteY75" fmla="*/ 491613 h 2703871"/>
              <a:gd name="connsiteX76" fmla="*/ 201935 w 5968571"/>
              <a:gd name="connsiteY76" fmla="*/ 521110 h 2703871"/>
              <a:gd name="connsiteX77" fmla="*/ 177355 w 5968571"/>
              <a:gd name="connsiteY77" fmla="*/ 555523 h 2703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5968571" h="2703871">
                <a:moveTo>
                  <a:pt x="177355" y="555523"/>
                </a:moveTo>
                <a:lnTo>
                  <a:pt x="177355" y="555523"/>
                </a:lnTo>
                <a:cubicBezTo>
                  <a:pt x="152774" y="560439"/>
                  <a:pt x="126888" y="560961"/>
                  <a:pt x="103613" y="570271"/>
                </a:cubicBezTo>
                <a:cubicBezTo>
                  <a:pt x="92854" y="574575"/>
                  <a:pt x="86730" y="586191"/>
                  <a:pt x="79032" y="594852"/>
                </a:cubicBezTo>
                <a:cubicBezTo>
                  <a:pt x="24870" y="655784"/>
                  <a:pt x="108378" y="570422"/>
                  <a:pt x="44619" y="634181"/>
                </a:cubicBezTo>
                <a:cubicBezTo>
                  <a:pt x="41342" y="644013"/>
                  <a:pt x="37765" y="653750"/>
                  <a:pt x="34787" y="663677"/>
                </a:cubicBezTo>
                <a:cubicBezTo>
                  <a:pt x="32846" y="670149"/>
                  <a:pt x="30043" y="676587"/>
                  <a:pt x="29871" y="683342"/>
                </a:cubicBezTo>
                <a:cubicBezTo>
                  <a:pt x="25122" y="870123"/>
                  <a:pt x="23456" y="1056971"/>
                  <a:pt x="20039" y="1243781"/>
                </a:cubicBezTo>
                <a:cubicBezTo>
                  <a:pt x="18540" y="1325719"/>
                  <a:pt x="16761" y="1407652"/>
                  <a:pt x="15122" y="1489587"/>
                </a:cubicBezTo>
                <a:cubicBezTo>
                  <a:pt x="18400" y="1591187"/>
                  <a:pt x="-26710" y="1706843"/>
                  <a:pt x="24955" y="1794387"/>
                </a:cubicBezTo>
                <a:cubicBezTo>
                  <a:pt x="49968" y="1836771"/>
                  <a:pt x="160005" y="1793275"/>
                  <a:pt x="216684" y="1784555"/>
                </a:cubicBezTo>
                <a:cubicBezTo>
                  <a:pt x="229742" y="1782546"/>
                  <a:pt x="242903" y="1781278"/>
                  <a:pt x="256013" y="1779639"/>
                </a:cubicBezTo>
                <a:cubicBezTo>
                  <a:pt x="319684" y="1758414"/>
                  <a:pt x="280133" y="1769912"/>
                  <a:pt x="344503" y="1755058"/>
                </a:cubicBezTo>
                <a:cubicBezTo>
                  <a:pt x="367480" y="1749756"/>
                  <a:pt x="363471" y="1749439"/>
                  <a:pt x="388748" y="1745226"/>
                </a:cubicBezTo>
                <a:cubicBezTo>
                  <a:pt x="436837" y="1737211"/>
                  <a:pt x="418249" y="1742201"/>
                  <a:pt x="477239" y="1735394"/>
                </a:cubicBezTo>
                <a:cubicBezTo>
                  <a:pt x="501873" y="1732551"/>
                  <a:pt x="526191" y="1726213"/>
                  <a:pt x="550980" y="1725561"/>
                </a:cubicBezTo>
                <a:cubicBezTo>
                  <a:pt x="713164" y="1721293"/>
                  <a:pt x="875445" y="1722284"/>
                  <a:pt x="1037677" y="1720645"/>
                </a:cubicBezTo>
                <a:cubicBezTo>
                  <a:pt x="1058980" y="1717368"/>
                  <a:pt x="1080158" y="1713130"/>
                  <a:pt x="1101587" y="1710813"/>
                </a:cubicBezTo>
                <a:cubicBezTo>
                  <a:pt x="1283628" y="1691133"/>
                  <a:pt x="1166976" y="1709747"/>
                  <a:pt x="1249071" y="1696065"/>
                </a:cubicBezTo>
                <a:cubicBezTo>
                  <a:pt x="1435884" y="1700981"/>
                  <a:pt x="1623008" y="1698972"/>
                  <a:pt x="1809510" y="1710813"/>
                </a:cubicBezTo>
                <a:cubicBezTo>
                  <a:pt x="1830770" y="1712163"/>
                  <a:pt x="1848357" y="1728469"/>
                  <a:pt x="1868503" y="1735394"/>
                </a:cubicBezTo>
                <a:cubicBezTo>
                  <a:pt x="1959163" y="1766558"/>
                  <a:pt x="1972028" y="1765931"/>
                  <a:pt x="2065148" y="1784555"/>
                </a:cubicBezTo>
                <a:cubicBezTo>
                  <a:pt x="2129890" y="1816925"/>
                  <a:pt x="2053079" y="1780626"/>
                  <a:pt x="2143806" y="1814052"/>
                </a:cubicBezTo>
                <a:cubicBezTo>
                  <a:pt x="2190064" y="1831095"/>
                  <a:pt x="2235527" y="1850224"/>
                  <a:pt x="2281458" y="1868129"/>
                </a:cubicBezTo>
                <a:lnTo>
                  <a:pt x="2433858" y="1927123"/>
                </a:lnTo>
                <a:cubicBezTo>
                  <a:pt x="2484104" y="1946264"/>
                  <a:pt x="2518512" y="1956758"/>
                  <a:pt x="2571510" y="1976284"/>
                </a:cubicBezTo>
                <a:cubicBezTo>
                  <a:pt x="2660468" y="2009058"/>
                  <a:pt x="2664575" y="2013301"/>
                  <a:pt x="2743574" y="2040194"/>
                </a:cubicBezTo>
                <a:cubicBezTo>
                  <a:pt x="2797535" y="2058564"/>
                  <a:pt x="2854151" y="2070165"/>
                  <a:pt x="2905806" y="2094271"/>
                </a:cubicBezTo>
                <a:cubicBezTo>
                  <a:pt x="3075768" y="2173587"/>
                  <a:pt x="3038256" y="2162435"/>
                  <a:pt x="3225355" y="2222090"/>
                </a:cubicBezTo>
                <a:cubicBezTo>
                  <a:pt x="3280687" y="2239732"/>
                  <a:pt x="3336494" y="2255895"/>
                  <a:pt x="3392503" y="2271252"/>
                </a:cubicBezTo>
                <a:cubicBezTo>
                  <a:pt x="3438116" y="2283759"/>
                  <a:pt x="3485119" y="2291219"/>
                  <a:pt x="3530155" y="2305665"/>
                </a:cubicBezTo>
                <a:cubicBezTo>
                  <a:pt x="3572170" y="2319141"/>
                  <a:pt x="3611283" y="2340623"/>
                  <a:pt x="3653058" y="2354826"/>
                </a:cubicBezTo>
                <a:cubicBezTo>
                  <a:pt x="3693337" y="2368521"/>
                  <a:pt x="3735161" y="2377184"/>
                  <a:pt x="3775961" y="2389239"/>
                </a:cubicBezTo>
                <a:cubicBezTo>
                  <a:pt x="3807274" y="2398491"/>
                  <a:pt x="3837955" y="2409828"/>
                  <a:pt x="3869368" y="2418736"/>
                </a:cubicBezTo>
                <a:cubicBezTo>
                  <a:pt x="3947768" y="2440969"/>
                  <a:pt x="4025433" y="2466663"/>
                  <a:pt x="4105342" y="2482645"/>
                </a:cubicBezTo>
                <a:cubicBezTo>
                  <a:pt x="4113535" y="2484284"/>
                  <a:pt x="4122053" y="2484751"/>
                  <a:pt x="4129922" y="2487561"/>
                </a:cubicBezTo>
                <a:cubicBezTo>
                  <a:pt x="4168037" y="2501174"/>
                  <a:pt x="4204508" y="2519277"/>
                  <a:pt x="4242993" y="2531807"/>
                </a:cubicBezTo>
                <a:cubicBezTo>
                  <a:pt x="4320238" y="2556956"/>
                  <a:pt x="4344330" y="2556764"/>
                  <a:pt x="4419974" y="2566219"/>
                </a:cubicBezTo>
                <a:cubicBezTo>
                  <a:pt x="4502332" y="2607399"/>
                  <a:pt x="4409686" y="2565387"/>
                  <a:pt x="4533045" y="2600632"/>
                </a:cubicBezTo>
                <a:cubicBezTo>
                  <a:pt x="4566433" y="2610171"/>
                  <a:pt x="4597599" y="2626959"/>
                  <a:pt x="4631368" y="2635045"/>
                </a:cubicBezTo>
                <a:cubicBezTo>
                  <a:pt x="4759169" y="2665646"/>
                  <a:pt x="4880584" y="2687949"/>
                  <a:pt x="5009910" y="2698955"/>
                </a:cubicBezTo>
                <a:cubicBezTo>
                  <a:pt x="5044238" y="2701876"/>
                  <a:pt x="5078735" y="2702232"/>
                  <a:pt x="5113148" y="2703871"/>
                </a:cubicBezTo>
                <a:cubicBezTo>
                  <a:pt x="5255716" y="2689123"/>
                  <a:pt x="5399174" y="2681324"/>
                  <a:pt x="5540851" y="2659626"/>
                </a:cubicBezTo>
                <a:cubicBezTo>
                  <a:pt x="5581830" y="2653350"/>
                  <a:pt x="5620647" y="2636423"/>
                  <a:pt x="5658839" y="2620297"/>
                </a:cubicBezTo>
                <a:cubicBezTo>
                  <a:pt x="5694628" y="2605186"/>
                  <a:pt x="5734607" y="2593689"/>
                  <a:pt x="5762077" y="2566219"/>
                </a:cubicBezTo>
                <a:cubicBezTo>
                  <a:pt x="5786658" y="2541638"/>
                  <a:pt x="5814703" y="2520091"/>
                  <a:pt x="5835819" y="2492477"/>
                </a:cubicBezTo>
                <a:cubicBezTo>
                  <a:pt x="5869437" y="2448515"/>
                  <a:pt x="5905972" y="2369100"/>
                  <a:pt x="5924310" y="2315497"/>
                </a:cubicBezTo>
                <a:cubicBezTo>
                  <a:pt x="5935895" y="2281634"/>
                  <a:pt x="5943974" y="2246671"/>
                  <a:pt x="5953806" y="2212258"/>
                </a:cubicBezTo>
                <a:cubicBezTo>
                  <a:pt x="5958722" y="2141794"/>
                  <a:pt x="5969042" y="2071499"/>
                  <a:pt x="5968555" y="2000865"/>
                </a:cubicBezTo>
                <a:cubicBezTo>
                  <a:pt x="5966295" y="1673185"/>
                  <a:pt x="5964873" y="1582046"/>
                  <a:pt x="5924310" y="1322439"/>
                </a:cubicBezTo>
                <a:cubicBezTo>
                  <a:pt x="5911490" y="1240393"/>
                  <a:pt x="5889823" y="1105290"/>
                  <a:pt x="5850568" y="1032387"/>
                </a:cubicBezTo>
                <a:cubicBezTo>
                  <a:pt x="5839097" y="1011084"/>
                  <a:pt x="5829785" y="988468"/>
                  <a:pt x="5816155" y="968477"/>
                </a:cubicBezTo>
                <a:cubicBezTo>
                  <a:pt x="5780521" y="916214"/>
                  <a:pt x="5735629" y="870318"/>
                  <a:pt x="5703084" y="816077"/>
                </a:cubicBezTo>
                <a:cubicBezTo>
                  <a:pt x="5683419" y="783303"/>
                  <a:pt x="5666732" y="748548"/>
                  <a:pt x="5644090" y="717755"/>
                </a:cubicBezTo>
                <a:cubicBezTo>
                  <a:pt x="5612815" y="675221"/>
                  <a:pt x="5496887" y="570551"/>
                  <a:pt x="5472026" y="545690"/>
                </a:cubicBezTo>
                <a:cubicBezTo>
                  <a:pt x="5408543" y="482207"/>
                  <a:pt x="5378923" y="436881"/>
                  <a:pt x="5304877" y="378542"/>
                </a:cubicBezTo>
                <a:cubicBezTo>
                  <a:pt x="4948017" y="97381"/>
                  <a:pt x="5193048" y="290804"/>
                  <a:pt x="5004993" y="176981"/>
                </a:cubicBezTo>
                <a:cubicBezTo>
                  <a:pt x="4900047" y="113461"/>
                  <a:pt x="4902423" y="97860"/>
                  <a:pt x="4793600" y="58994"/>
                </a:cubicBezTo>
                <a:cubicBezTo>
                  <a:pt x="4736746" y="38689"/>
                  <a:pt x="4606663" y="11990"/>
                  <a:pt x="4552710" y="0"/>
                </a:cubicBezTo>
                <a:cubicBezTo>
                  <a:pt x="4400310" y="9832"/>
                  <a:pt x="4246421" y="6080"/>
                  <a:pt x="4095510" y="29497"/>
                </a:cubicBezTo>
                <a:cubicBezTo>
                  <a:pt x="4053501" y="36016"/>
                  <a:pt x="4020805" y="70179"/>
                  <a:pt x="3982439" y="88490"/>
                </a:cubicBezTo>
                <a:cubicBezTo>
                  <a:pt x="3948650" y="104617"/>
                  <a:pt x="3914459" y="120143"/>
                  <a:pt x="3879200" y="132736"/>
                </a:cubicBezTo>
                <a:cubicBezTo>
                  <a:pt x="3726699" y="187201"/>
                  <a:pt x="3828085" y="142600"/>
                  <a:pt x="3712051" y="176981"/>
                </a:cubicBezTo>
                <a:cubicBezTo>
                  <a:pt x="3584039" y="214911"/>
                  <a:pt x="3630734" y="231500"/>
                  <a:pt x="3426916" y="265471"/>
                </a:cubicBezTo>
                <a:lnTo>
                  <a:pt x="3308929" y="285136"/>
                </a:lnTo>
                <a:lnTo>
                  <a:pt x="1303148" y="275303"/>
                </a:lnTo>
                <a:lnTo>
                  <a:pt x="639471" y="280219"/>
                </a:lnTo>
                <a:cubicBezTo>
                  <a:pt x="600594" y="281029"/>
                  <a:pt x="586466" y="297296"/>
                  <a:pt x="550980" y="309716"/>
                </a:cubicBezTo>
                <a:cubicBezTo>
                  <a:pt x="533345" y="315888"/>
                  <a:pt x="514628" y="318557"/>
                  <a:pt x="496903" y="324465"/>
                </a:cubicBezTo>
                <a:cubicBezTo>
                  <a:pt x="465425" y="334958"/>
                  <a:pt x="403497" y="358877"/>
                  <a:pt x="403497" y="358877"/>
                </a:cubicBezTo>
                <a:cubicBezTo>
                  <a:pt x="393665" y="368709"/>
                  <a:pt x="382902" y="377692"/>
                  <a:pt x="374000" y="388374"/>
                </a:cubicBezTo>
                <a:cubicBezTo>
                  <a:pt x="366435" y="397452"/>
                  <a:pt x="363079" y="409922"/>
                  <a:pt x="354335" y="417871"/>
                </a:cubicBezTo>
                <a:cubicBezTo>
                  <a:pt x="344559" y="426758"/>
                  <a:pt x="330491" y="429609"/>
                  <a:pt x="319922" y="437536"/>
                </a:cubicBezTo>
                <a:cubicBezTo>
                  <a:pt x="310652" y="444488"/>
                  <a:pt x="304390" y="454878"/>
                  <a:pt x="295342" y="462116"/>
                </a:cubicBezTo>
                <a:cubicBezTo>
                  <a:pt x="287880" y="468085"/>
                  <a:pt x="278405" y="471132"/>
                  <a:pt x="270761" y="476865"/>
                </a:cubicBezTo>
                <a:cubicBezTo>
                  <a:pt x="265199" y="481036"/>
                  <a:pt x="261501" y="487345"/>
                  <a:pt x="256013" y="491613"/>
                </a:cubicBezTo>
                <a:cubicBezTo>
                  <a:pt x="222857" y="517400"/>
                  <a:pt x="234736" y="505971"/>
                  <a:pt x="201935" y="521110"/>
                </a:cubicBezTo>
                <a:cubicBezTo>
                  <a:pt x="188627" y="527252"/>
                  <a:pt x="181452" y="549787"/>
                  <a:pt x="177355" y="555523"/>
                </a:cubicBezTo>
                <a:close/>
              </a:path>
            </a:pathLst>
          </a:custGeom>
          <a:noFill/>
          <a:ln w="28575"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4" name="Freeform: Shape 23">
            <a:extLst>
              <a:ext uri="{FF2B5EF4-FFF2-40B4-BE49-F238E27FC236}">
                <a16:creationId xmlns:a16="http://schemas.microsoft.com/office/drawing/2014/main" id="{35CF5BCB-B96D-4D0D-9E11-D18161BC3661}"/>
              </a:ext>
            </a:extLst>
          </p:cNvPr>
          <p:cNvSpPr/>
          <p:nvPr/>
        </p:nvSpPr>
        <p:spPr bwMode="auto">
          <a:xfrm>
            <a:off x="1573161" y="2610465"/>
            <a:ext cx="6111527" cy="4173793"/>
          </a:xfrm>
          <a:custGeom>
            <a:avLst/>
            <a:gdLst>
              <a:gd name="connsiteX0" fmla="*/ 142568 w 6111527"/>
              <a:gd name="connsiteY0" fmla="*/ 34412 h 4173793"/>
              <a:gd name="connsiteX1" fmla="*/ 142568 w 6111527"/>
              <a:gd name="connsiteY1" fmla="*/ 34412 h 4173793"/>
              <a:gd name="connsiteX2" fmla="*/ 250723 w 6111527"/>
              <a:gd name="connsiteY2" fmla="*/ 29496 h 4173793"/>
              <a:gd name="connsiteX3" fmla="*/ 786581 w 6111527"/>
              <a:gd name="connsiteY3" fmla="*/ 19664 h 4173793"/>
              <a:gd name="connsiteX4" fmla="*/ 879987 w 6111527"/>
              <a:gd name="connsiteY4" fmla="*/ 9832 h 4173793"/>
              <a:gd name="connsiteX5" fmla="*/ 919316 w 6111527"/>
              <a:gd name="connsiteY5" fmla="*/ 0 h 4173793"/>
              <a:gd name="connsiteX6" fmla="*/ 1440426 w 6111527"/>
              <a:gd name="connsiteY6" fmla="*/ 9832 h 4173793"/>
              <a:gd name="connsiteX7" fmla="*/ 1509252 w 6111527"/>
              <a:gd name="connsiteY7" fmla="*/ 14748 h 4173793"/>
              <a:gd name="connsiteX8" fmla="*/ 1563329 w 6111527"/>
              <a:gd name="connsiteY8" fmla="*/ 24580 h 4173793"/>
              <a:gd name="connsiteX9" fmla="*/ 1838633 w 6111527"/>
              <a:gd name="connsiteY9" fmla="*/ 29496 h 4173793"/>
              <a:gd name="connsiteX10" fmla="*/ 1882878 w 6111527"/>
              <a:gd name="connsiteY10" fmla="*/ 68825 h 4173793"/>
              <a:gd name="connsiteX11" fmla="*/ 1946787 w 6111527"/>
              <a:gd name="connsiteY11" fmla="*/ 122903 h 4173793"/>
              <a:gd name="connsiteX12" fmla="*/ 2005781 w 6111527"/>
              <a:gd name="connsiteY12" fmla="*/ 201561 h 4173793"/>
              <a:gd name="connsiteX13" fmla="*/ 2030362 w 6111527"/>
              <a:gd name="connsiteY13" fmla="*/ 221225 h 4173793"/>
              <a:gd name="connsiteX14" fmla="*/ 2113936 w 6111527"/>
              <a:gd name="connsiteY14" fmla="*/ 275303 h 4173793"/>
              <a:gd name="connsiteX15" fmla="*/ 2143433 w 6111527"/>
              <a:gd name="connsiteY15" fmla="*/ 285135 h 4173793"/>
              <a:gd name="connsiteX16" fmla="*/ 2241755 w 6111527"/>
              <a:gd name="connsiteY16" fmla="*/ 304800 h 4173793"/>
              <a:gd name="connsiteX17" fmla="*/ 2286000 w 6111527"/>
              <a:gd name="connsiteY17" fmla="*/ 324464 h 4173793"/>
              <a:gd name="connsiteX18" fmla="*/ 2344994 w 6111527"/>
              <a:gd name="connsiteY18" fmla="*/ 329380 h 4173793"/>
              <a:gd name="connsiteX19" fmla="*/ 2389239 w 6111527"/>
              <a:gd name="connsiteY19" fmla="*/ 339212 h 4173793"/>
              <a:gd name="connsiteX20" fmla="*/ 2512142 w 6111527"/>
              <a:gd name="connsiteY20" fmla="*/ 373625 h 4173793"/>
              <a:gd name="connsiteX21" fmla="*/ 2566220 w 6111527"/>
              <a:gd name="connsiteY21" fmla="*/ 383458 h 4173793"/>
              <a:gd name="connsiteX22" fmla="*/ 2610465 w 6111527"/>
              <a:gd name="connsiteY22" fmla="*/ 398206 h 4173793"/>
              <a:gd name="connsiteX23" fmla="*/ 2639962 w 6111527"/>
              <a:gd name="connsiteY23" fmla="*/ 403122 h 4173793"/>
              <a:gd name="connsiteX24" fmla="*/ 2664542 w 6111527"/>
              <a:gd name="connsiteY24" fmla="*/ 408038 h 4173793"/>
              <a:gd name="connsiteX25" fmla="*/ 2753033 w 6111527"/>
              <a:gd name="connsiteY25" fmla="*/ 442451 h 4173793"/>
              <a:gd name="connsiteX26" fmla="*/ 2802194 w 6111527"/>
              <a:gd name="connsiteY26" fmla="*/ 462116 h 4173793"/>
              <a:gd name="connsiteX27" fmla="*/ 2880852 w 6111527"/>
              <a:gd name="connsiteY27" fmla="*/ 506361 h 4173793"/>
              <a:gd name="connsiteX28" fmla="*/ 2925097 w 6111527"/>
              <a:gd name="connsiteY28" fmla="*/ 535858 h 4173793"/>
              <a:gd name="connsiteX29" fmla="*/ 2944762 w 6111527"/>
              <a:gd name="connsiteY29" fmla="*/ 545690 h 4173793"/>
              <a:gd name="connsiteX30" fmla="*/ 3077497 w 6111527"/>
              <a:gd name="connsiteY30" fmla="*/ 629264 h 4173793"/>
              <a:gd name="connsiteX31" fmla="*/ 3151239 w 6111527"/>
              <a:gd name="connsiteY31" fmla="*/ 663677 h 4173793"/>
              <a:gd name="connsiteX32" fmla="*/ 3283974 w 6111527"/>
              <a:gd name="connsiteY32" fmla="*/ 717754 h 4173793"/>
              <a:gd name="connsiteX33" fmla="*/ 3397045 w 6111527"/>
              <a:gd name="connsiteY33" fmla="*/ 796412 h 4173793"/>
              <a:gd name="connsiteX34" fmla="*/ 3515033 w 6111527"/>
              <a:gd name="connsiteY34" fmla="*/ 845574 h 4173793"/>
              <a:gd name="connsiteX35" fmla="*/ 3746091 w 6111527"/>
              <a:gd name="connsiteY35" fmla="*/ 963561 h 4173793"/>
              <a:gd name="connsiteX36" fmla="*/ 3864078 w 6111527"/>
              <a:gd name="connsiteY36" fmla="*/ 1007806 h 4173793"/>
              <a:gd name="connsiteX37" fmla="*/ 3918155 w 6111527"/>
              <a:gd name="connsiteY37" fmla="*/ 1032387 h 4173793"/>
              <a:gd name="connsiteX38" fmla="*/ 4173794 w 6111527"/>
              <a:gd name="connsiteY38" fmla="*/ 1120877 h 4173793"/>
              <a:gd name="connsiteX39" fmla="*/ 4296697 w 6111527"/>
              <a:gd name="connsiteY39" fmla="*/ 1160206 h 4173793"/>
              <a:gd name="connsiteX40" fmla="*/ 4409768 w 6111527"/>
              <a:gd name="connsiteY40" fmla="*/ 1204451 h 4173793"/>
              <a:gd name="connsiteX41" fmla="*/ 4552336 w 6111527"/>
              <a:gd name="connsiteY41" fmla="*/ 1273277 h 4173793"/>
              <a:gd name="connsiteX42" fmla="*/ 4847304 w 6111527"/>
              <a:gd name="connsiteY42" fmla="*/ 1376516 h 4173793"/>
              <a:gd name="connsiteX43" fmla="*/ 5304504 w 6111527"/>
              <a:gd name="connsiteY43" fmla="*/ 1563329 h 4173793"/>
              <a:gd name="connsiteX44" fmla="*/ 5746955 w 6111527"/>
              <a:gd name="connsiteY44" fmla="*/ 1853380 h 4173793"/>
              <a:gd name="connsiteX45" fmla="*/ 5860026 w 6111527"/>
              <a:gd name="connsiteY45" fmla="*/ 1936954 h 4173793"/>
              <a:gd name="connsiteX46" fmla="*/ 5982929 w 6111527"/>
              <a:gd name="connsiteY46" fmla="*/ 2054941 h 4173793"/>
              <a:gd name="connsiteX47" fmla="*/ 6041923 w 6111527"/>
              <a:gd name="connsiteY47" fmla="*/ 2241754 h 4173793"/>
              <a:gd name="connsiteX48" fmla="*/ 6051755 w 6111527"/>
              <a:gd name="connsiteY48" fmla="*/ 2335161 h 4173793"/>
              <a:gd name="connsiteX49" fmla="*/ 6056671 w 6111527"/>
              <a:gd name="connsiteY49" fmla="*/ 2531806 h 4173793"/>
              <a:gd name="connsiteX50" fmla="*/ 6071420 w 6111527"/>
              <a:gd name="connsiteY50" fmla="*/ 2880851 h 4173793"/>
              <a:gd name="connsiteX51" fmla="*/ 6081252 w 6111527"/>
              <a:gd name="connsiteY51" fmla="*/ 3052916 h 4173793"/>
              <a:gd name="connsiteX52" fmla="*/ 6110749 w 6111527"/>
              <a:gd name="connsiteY52" fmla="*/ 3352800 h 4173793"/>
              <a:gd name="connsiteX53" fmla="*/ 6091084 w 6111527"/>
              <a:gd name="connsiteY53" fmla="*/ 3544529 h 4173793"/>
              <a:gd name="connsiteX54" fmla="*/ 6002594 w 6111527"/>
              <a:gd name="connsiteY54" fmla="*/ 3628103 h 4173793"/>
              <a:gd name="connsiteX55" fmla="*/ 5727291 w 6111527"/>
              <a:gd name="connsiteY55" fmla="*/ 3755922 h 4173793"/>
              <a:gd name="connsiteX56" fmla="*/ 5550310 w 6111527"/>
              <a:gd name="connsiteY56" fmla="*/ 3770670 h 4173793"/>
              <a:gd name="connsiteX57" fmla="*/ 4513007 w 6111527"/>
              <a:gd name="connsiteY57" fmla="*/ 3701845 h 4173793"/>
              <a:gd name="connsiteX58" fmla="*/ 4286865 w 6111527"/>
              <a:gd name="connsiteY58" fmla="*/ 3637935 h 4173793"/>
              <a:gd name="connsiteX59" fmla="*/ 3893574 w 6111527"/>
              <a:gd name="connsiteY59" fmla="*/ 3534696 h 4173793"/>
              <a:gd name="connsiteX60" fmla="*/ 3692013 w 6111527"/>
              <a:gd name="connsiteY60" fmla="*/ 3446206 h 4173793"/>
              <a:gd name="connsiteX61" fmla="*/ 3416710 w 6111527"/>
              <a:gd name="connsiteY61" fmla="*/ 3406877 h 4173793"/>
              <a:gd name="connsiteX62" fmla="*/ 2989007 w 6111527"/>
              <a:gd name="connsiteY62" fmla="*/ 3451122 h 4173793"/>
              <a:gd name="connsiteX63" fmla="*/ 2930013 w 6111527"/>
              <a:gd name="connsiteY63" fmla="*/ 3475703 h 4173793"/>
              <a:gd name="connsiteX64" fmla="*/ 2807110 w 6111527"/>
              <a:gd name="connsiteY64" fmla="*/ 3559277 h 4173793"/>
              <a:gd name="connsiteX65" fmla="*/ 2713704 w 6111527"/>
              <a:gd name="connsiteY65" fmla="*/ 3618270 h 4173793"/>
              <a:gd name="connsiteX66" fmla="*/ 2649794 w 6111527"/>
              <a:gd name="connsiteY66" fmla="*/ 3692012 h 4173793"/>
              <a:gd name="connsiteX67" fmla="*/ 2585884 w 6111527"/>
              <a:gd name="connsiteY67" fmla="*/ 3741174 h 4173793"/>
              <a:gd name="connsiteX68" fmla="*/ 2566220 w 6111527"/>
              <a:gd name="connsiteY68" fmla="*/ 3770670 h 4173793"/>
              <a:gd name="connsiteX69" fmla="*/ 2536723 w 6111527"/>
              <a:gd name="connsiteY69" fmla="*/ 3795251 h 4173793"/>
              <a:gd name="connsiteX70" fmla="*/ 2521974 w 6111527"/>
              <a:gd name="connsiteY70" fmla="*/ 3819832 h 4173793"/>
              <a:gd name="connsiteX71" fmla="*/ 2507226 w 6111527"/>
              <a:gd name="connsiteY71" fmla="*/ 3849329 h 4173793"/>
              <a:gd name="connsiteX72" fmla="*/ 2502310 w 6111527"/>
              <a:gd name="connsiteY72" fmla="*/ 3868993 h 4173793"/>
              <a:gd name="connsiteX73" fmla="*/ 2492478 w 6111527"/>
              <a:gd name="connsiteY73" fmla="*/ 3903406 h 4173793"/>
              <a:gd name="connsiteX74" fmla="*/ 2482645 w 6111527"/>
              <a:gd name="connsiteY74" fmla="*/ 3942735 h 4173793"/>
              <a:gd name="connsiteX75" fmla="*/ 2462981 w 6111527"/>
              <a:gd name="connsiteY75" fmla="*/ 4006645 h 4173793"/>
              <a:gd name="connsiteX76" fmla="*/ 2453149 w 6111527"/>
              <a:gd name="connsiteY76" fmla="*/ 4026309 h 4173793"/>
              <a:gd name="connsiteX77" fmla="*/ 2438400 w 6111527"/>
              <a:gd name="connsiteY77" fmla="*/ 4075470 h 4173793"/>
              <a:gd name="connsiteX78" fmla="*/ 2408904 w 6111527"/>
              <a:gd name="connsiteY78" fmla="*/ 4109883 h 4173793"/>
              <a:gd name="connsiteX79" fmla="*/ 2399071 w 6111527"/>
              <a:gd name="connsiteY79" fmla="*/ 4124632 h 4173793"/>
              <a:gd name="connsiteX80" fmla="*/ 2384323 w 6111527"/>
              <a:gd name="connsiteY80" fmla="*/ 4144296 h 4173793"/>
              <a:gd name="connsiteX81" fmla="*/ 2374491 w 6111527"/>
              <a:gd name="connsiteY81" fmla="*/ 4159045 h 4173793"/>
              <a:gd name="connsiteX82" fmla="*/ 2359742 w 6111527"/>
              <a:gd name="connsiteY82" fmla="*/ 4163961 h 4173793"/>
              <a:gd name="connsiteX83" fmla="*/ 2340078 w 6111527"/>
              <a:gd name="connsiteY83" fmla="*/ 4173793 h 4173793"/>
              <a:gd name="connsiteX84" fmla="*/ 2069691 w 6111527"/>
              <a:gd name="connsiteY84" fmla="*/ 4168877 h 4173793"/>
              <a:gd name="connsiteX85" fmla="*/ 2010697 w 6111527"/>
              <a:gd name="connsiteY85" fmla="*/ 4159045 h 4173793"/>
              <a:gd name="connsiteX86" fmla="*/ 963562 w 6111527"/>
              <a:gd name="connsiteY86" fmla="*/ 4163961 h 4173793"/>
              <a:gd name="connsiteX87" fmla="*/ 914400 w 6111527"/>
              <a:gd name="connsiteY87" fmla="*/ 4173793 h 4173793"/>
              <a:gd name="connsiteX88" fmla="*/ 678426 w 6111527"/>
              <a:gd name="connsiteY88" fmla="*/ 4154129 h 4173793"/>
              <a:gd name="connsiteX89" fmla="*/ 634181 w 6111527"/>
              <a:gd name="connsiteY89" fmla="*/ 4139380 h 4173793"/>
              <a:gd name="connsiteX90" fmla="*/ 530942 w 6111527"/>
              <a:gd name="connsiteY90" fmla="*/ 4114800 h 4173793"/>
              <a:gd name="connsiteX91" fmla="*/ 353962 w 6111527"/>
              <a:gd name="connsiteY91" fmla="*/ 4036141 h 4173793"/>
              <a:gd name="connsiteX92" fmla="*/ 255639 w 6111527"/>
              <a:gd name="connsiteY92" fmla="*/ 3972232 h 4173793"/>
              <a:gd name="connsiteX93" fmla="*/ 231058 w 6111527"/>
              <a:gd name="connsiteY93" fmla="*/ 3952567 h 4173793"/>
              <a:gd name="connsiteX94" fmla="*/ 172065 w 6111527"/>
              <a:gd name="connsiteY94" fmla="*/ 3923070 h 4173793"/>
              <a:gd name="connsiteX95" fmla="*/ 157316 w 6111527"/>
              <a:gd name="connsiteY95" fmla="*/ 3893574 h 4173793"/>
              <a:gd name="connsiteX96" fmla="*/ 127820 w 6111527"/>
              <a:gd name="connsiteY96" fmla="*/ 3854245 h 4173793"/>
              <a:gd name="connsiteX97" fmla="*/ 49162 w 6111527"/>
              <a:gd name="connsiteY97" fmla="*/ 3569109 h 4173793"/>
              <a:gd name="connsiteX98" fmla="*/ 39329 w 6111527"/>
              <a:gd name="connsiteY98" fmla="*/ 3500283 h 4173793"/>
              <a:gd name="connsiteX99" fmla="*/ 0 w 6111527"/>
              <a:gd name="connsiteY99" fmla="*/ 3338051 h 4173793"/>
              <a:gd name="connsiteX100" fmla="*/ 19665 w 6111527"/>
              <a:gd name="connsiteY100" fmla="*/ 1750141 h 4173793"/>
              <a:gd name="connsiteX101" fmla="*/ 34413 w 6111527"/>
              <a:gd name="connsiteY101" fmla="*/ 1401096 h 4173793"/>
              <a:gd name="connsiteX102" fmla="*/ 73742 w 6111527"/>
              <a:gd name="connsiteY102" fmla="*/ 909483 h 4173793"/>
              <a:gd name="connsiteX103" fmla="*/ 73742 w 6111527"/>
              <a:gd name="connsiteY103" fmla="*/ 648929 h 4173793"/>
              <a:gd name="connsiteX104" fmla="*/ 58994 w 6111527"/>
              <a:gd name="connsiteY104" fmla="*/ 609600 h 4173793"/>
              <a:gd name="connsiteX105" fmla="*/ 39329 w 6111527"/>
              <a:gd name="connsiteY105" fmla="*/ 540774 h 4173793"/>
              <a:gd name="connsiteX106" fmla="*/ 19665 w 6111527"/>
              <a:gd name="connsiteY106" fmla="*/ 476864 h 4173793"/>
              <a:gd name="connsiteX107" fmla="*/ 9833 w 6111527"/>
              <a:gd name="connsiteY107" fmla="*/ 294967 h 4173793"/>
              <a:gd name="connsiteX108" fmla="*/ 44245 w 6111527"/>
              <a:gd name="connsiteY108" fmla="*/ 54077 h 4173793"/>
              <a:gd name="connsiteX109" fmla="*/ 54078 w 6111527"/>
              <a:gd name="connsiteY109" fmla="*/ 44245 h 4173793"/>
              <a:gd name="connsiteX110" fmla="*/ 88491 w 6111527"/>
              <a:gd name="connsiteY110" fmla="*/ 24580 h 4173793"/>
              <a:gd name="connsiteX111" fmla="*/ 132736 w 6111527"/>
              <a:gd name="connsiteY111" fmla="*/ 34412 h 4173793"/>
              <a:gd name="connsiteX112" fmla="*/ 142568 w 6111527"/>
              <a:gd name="connsiteY112" fmla="*/ 34412 h 4173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111527" h="4173793">
                <a:moveTo>
                  <a:pt x="142568" y="34412"/>
                </a:moveTo>
                <a:lnTo>
                  <a:pt x="142568" y="34412"/>
                </a:lnTo>
                <a:cubicBezTo>
                  <a:pt x="178620" y="32773"/>
                  <a:pt x="214639" y="30108"/>
                  <a:pt x="250723" y="29496"/>
                </a:cubicBezTo>
                <a:lnTo>
                  <a:pt x="786581" y="19664"/>
                </a:lnTo>
                <a:cubicBezTo>
                  <a:pt x="862321" y="4517"/>
                  <a:pt x="724088" y="31091"/>
                  <a:pt x="879987" y="9832"/>
                </a:cubicBezTo>
                <a:cubicBezTo>
                  <a:pt x="893376" y="8006"/>
                  <a:pt x="906206" y="3277"/>
                  <a:pt x="919316" y="0"/>
                </a:cubicBezTo>
                <a:lnTo>
                  <a:pt x="1440426" y="9832"/>
                </a:lnTo>
                <a:cubicBezTo>
                  <a:pt x="1463419" y="10407"/>
                  <a:pt x="1486415" y="12008"/>
                  <a:pt x="1509252" y="14748"/>
                </a:cubicBezTo>
                <a:cubicBezTo>
                  <a:pt x="1527443" y="16931"/>
                  <a:pt x="1545026" y="23760"/>
                  <a:pt x="1563329" y="24580"/>
                </a:cubicBezTo>
                <a:cubicBezTo>
                  <a:pt x="1655020" y="28685"/>
                  <a:pt x="1746865" y="27857"/>
                  <a:pt x="1838633" y="29496"/>
                </a:cubicBezTo>
                <a:cubicBezTo>
                  <a:pt x="1853381" y="42606"/>
                  <a:pt x="1867470" y="56498"/>
                  <a:pt x="1882878" y="68825"/>
                </a:cubicBezTo>
                <a:cubicBezTo>
                  <a:pt x="1922488" y="100514"/>
                  <a:pt x="1908663" y="75981"/>
                  <a:pt x="1946787" y="122903"/>
                </a:cubicBezTo>
                <a:cubicBezTo>
                  <a:pt x="1994082" y="181112"/>
                  <a:pt x="1956721" y="152502"/>
                  <a:pt x="2005781" y="201561"/>
                </a:cubicBezTo>
                <a:cubicBezTo>
                  <a:pt x="2013201" y="208980"/>
                  <a:pt x="2021900" y="215020"/>
                  <a:pt x="2030362" y="221225"/>
                </a:cubicBezTo>
                <a:cubicBezTo>
                  <a:pt x="2051292" y="236573"/>
                  <a:pt x="2087951" y="263310"/>
                  <a:pt x="2113936" y="275303"/>
                </a:cubicBezTo>
                <a:cubicBezTo>
                  <a:pt x="2123346" y="279646"/>
                  <a:pt x="2133527" y="282087"/>
                  <a:pt x="2143433" y="285135"/>
                </a:cubicBezTo>
                <a:cubicBezTo>
                  <a:pt x="2190694" y="299677"/>
                  <a:pt x="2180284" y="295342"/>
                  <a:pt x="2241755" y="304800"/>
                </a:cubicBezTo>
                <a:cubicBezTo>
                  <a:pt x="2256503" y="311355"/>
                  <a:pt x="2270300" y="320726"/>
                  <a:pt x="2286000" y="324464"/>
                </a:cubicBezTo>
                <a:cubicBezTo>
                  <a:pt x="2305196" y="329034"/>
                  <a:pt x="2325459" y="326589"/>
                  <a:pt x="2344994" y="329380"/>
                </a:cubicBezTo>
                <a:cubicBezTo>
                  <a:pt x="2359950" y="331517"/>
                  <a:pt x="2374682" y="335168"/>
                  <a:pt x="2389239" y="339212"/>
                </a:cubicBezTo>
                <a:cubicBezTo>
                  <a:pt x="2502063" y="370553"/>
                  <a:pt x="2343753" y="336205"/>
                  <a:pt x="2512142" y="373625"/>
                </a:cubicBezTo>
                <a:cubicBezTo>
                  <a:pt x="2530027" y="377600"/>
                  <a:pt x="2548445" y="379014"/>
                  <a:pt x="2566220" y="383458"/>
                </a:cubicBezTo>
                <a:cubicBezTo>
                  <a:pt x="2581302" y="387229"/>
                  <a:pt x="2595444" y="394200"/>
                  <a:pt x="2610465" y="398206"/>
                </a:cubicBezTo>
                <a:cubicBezTo>
                  <a:pt x="2620096" y="400774"/>
                  <a:pt x="2630155" y="401339"/>
                  <a:pt x="2639962" y="403122"/>
                </a:cubicBezTo>
                <a:cubicBezTo>
                  <a:pt x="2648183" y="404617"/>
                  <a:pt x="2656349" y="406399"/>
                  <a:pt x="2664542" y="408038"/>
                </a:cubicBezTo>
                <a:lnTo>
                  <a:pt x="2753033" y="442451"/>
                </a:lnTo>
                <a:cubicBezTo>
                  <a:pt x="2769460" y="448905"/>
                  <a:pt x="2786811" y="453463"/>
                  <a:pt x="2802194" y="462116"/>
                </a:cubicBezTo>
                <a:cubicBezTo>
                  <a:pt x="2828413" y="476864"/>
                  <a:pt x="2855822" y="489674"/>
                  <a:pt x="2880852" y="506361"/>
                </a:cubicBezTo>
                <a:cubicBezTo>
                  <a:pt x="2895600" y="516193"/>
                  <a:pt x="2910001" y="526568"/>
                  <a:pt x="2925097" y="535858"/>
                </a:cubicBezTo>
                <a:cubicBezTo>
                  <a:pt x="2931339" y="539699"/>
                  <a:pt x="2938664" y="541625"/>
                  <a:pt x="2944762" y="545690"/>
                </a:cubicBezTo>
                <a:cubicBezTo>
                  <a:pt x="3013745" y="591678"/>
                  <a:pt x="2967994" y="578162"/>
                  <a:pt x="3077497" y="629264"/>
                </a:cubicBezTo>
                <a:cubicBezTo>
                  <a:pt x="3102078" y="640735"/>
                  <a:pt x="3126307" y="652992"/>
                  <a:pt x="3151239" y="663677"/>
                </a:cubicBezTo>
                <a:cubicBezTo>
                  <a:pt x="3195152" y="682497"/>
                  <a:pt x="3241936" y="695053"/>
                  <a:pt x="3283974" y="717754"/>
                </a:cubicBezTo>
                <a:cubicBezTo>
                  <a:pt x="3324373" y="739570"/>
                  <a:pt x="3356869" y="774187"/>
                  <a:pt x="3397045" y="796412"/>
                </a:cubicBezTo>
                <a:cubicBezTo>
                  <a:pt x="3434327" y="817036"/>
                  <a:pt x="3476605" y="827172"/>
                  <a:pt x="3515033" y="845574"/>
                </a:cubicBezTo>
                <a:cubicBezTo>
                  <a:pt x="3593031" y="882925"/>
                  <a:pt x="3665117" y="933196"/>
                  <a:pt x="3746091" y="963561"/>
                </a:cubicBezTo>
                <a:cubicBezTo>
                  <a:pt x="3785420" y="978309"/>
                  <a:pt x="3825079" y="992206"/>
                  <a:pt x="3864078" y="1007806"/>
                </a:cubicBezTo>
                <a:cubicBezTo>
                  <a:pt x="3882462" y="1015160"/>
                  <a:pt x="3899555" y="1025597"/>
                  <a:pt x="3918155" y="1032387"/>
                </a:cubicBezTo>
                <a:cubicBezTo>
                  <a:pt x="4002860" y="1063311"/>
                  <a:pt x="4088359" y="1092029"/>
                  <a:pt x="4173794" y="1120877"/>
                </a:cubicBezTo>
                <a:cubicBezTo>
                  <a:pt x="4214548" y="1134638"/>
                  <a:pt x="4256640" y="1144532"/>
                  <a:pt x="4296697" y="1160206"/>
                </a:cubicBezTo>
                <a:cubicBezTo>
                  <a:pt x="4334387" y="1174954"/>
                  <a:pt x="4372754" y="1188079"/>
                  <a:pt x="4409768" y="1204451"/>
                </a:cubicBezTo>
                <a:cubicBezTo>
                  <a:pt x="4458029" y="1225797"/>
                  <a:pt x="4503226" y="1253964"/>
                  <a:pt x="4552336" y="1273277"/>
                </a:cubicBezTo>
                <a:cubicBezTo>
                  <a:pt x="4649280" y="1311401"/>
                  <a:pt x="4750872" y="1337114"/>
                  <a:pt x="4847304" y="1376516"/>
                </a:cubicBezTo>
                <a:cubicBezTo>
                  <a:pt x="4999704" y="1438787"/>
                  <a:pt x="5164627" y="1476509"/>
                  <a:pt x="5304504" y="1563329"/>
                </a:cubicBezTo>
                <a:cubicBezTo>
                  <a:pt x="5458430" y="1658869"/>
                  <a:pt x="5596550" y="1742211"/>
                  <a:pt x="5746955" y="1853380"/>
                </a:cubicBezTo>
                <a:cubicBezTo>
                  <a:pt x="5784645" y="1881238"/>
                  <a:pt x="5824389" y="1906514"/>
                  <a:pt x="5860026" y="1936954"/>
                </a:cubicBezTo>
                <a:cubicBezTo>
                  <a:pt x="5903208" y="1973838"/>
                  <a:pt x="5982929" y="2054941"/>
                  <a:pt x="5982929" y="2054941"/>
                </a:cubicBezTo>
                <a:cubicBezTo>
                  <a:pt x="6004562" y="2115513"/>
                  <a:pt x="6028818" y="2179141"/>
                  <a:pt x="6041923" y="2241754"/>
                </a:cubicBezTo>
                <a:cubicBezTo>
                  <a:pt x="6048337" y="2272398"/>
                  <a:pt x="6048478" y="2304025"/>
                  <a:pt x="6051755" y="2335161"/>
                </a:cubicBezTo>
                <a:cubicBezTo>
                  <a:pt x="6053394" y="2400709"/>
                  <a:pt x="6055291" y="2466252"/>
                  <a:pt x="6056671" y="2531806"/>
                </a:cubicBezTo>
                <a:cubicBezTo>
                  <a:pt x="6063092" y="2836808"/>
                  <a:pt x="6050105" y="2710343"/>
                  <a:pt x="6071420" y="2880851"/>
                </a:cubicBezTo>
                <a:cubicBezTo>
                  <a:pt x="6074697" y="2938206"/>
                  <a:pt x="6076481" y="2995666"/>
                  <a:pt x="6081252" y="3052916"/>
                </a:cubicBezTo>
                <a:cubicBezTo>
                  <a:pt x="6089593" y="3153013"/>
                  <a:pt x="6108741" y="3252376"/>
                  <a:pt x="6110749" y="3352800"/>
                </a:cubicBezTo>
                <a:cubicBezTo>
                  <a:pt x="6112034" y="3417032"/>
                  <a:pt x="6114575" y="3484733"/>
                  <a:pt x="6091084" y="3544529"/>
                </a:cubicBezTo>
                <a:cubicBezTo>
                  <a:pt x="6076249" y="3582292"/>
                  <a:pt x="6035900" y="3604934"/>
                  <a:pt x="6002594" y="3628103"/>
                </a:cubicBezTo>
                <a:cubicBezTo>
                  <a:pt x="5953964" y="3661932"/>
                  <a:pt x="5787928" y="3742658"/>
                  <a:pt x="5727291" y="3755922"/>
                </a:cubicBezTo>
                <a:cubicBezTo>
                  <a:pt x="5669460" y="3768572"/>
                  <a:pt x="5609304" y="3765754"/>
                  <a:pt x="5550310" y="3770670"/>
                </a:cubicBezTo>
                <a:cubicBezTo>
                  <a:pt x="5157549" y="3757578"/>
                  <a:pt x="4873111" y="3775885"/>
                  <a:pt x="4513007" y="3701845"/>
                </a:cubicBezTo>
                <a:cubicBezTo>
                  <a:pt x="4436279" y="3686069"/>
                  <a:pt x="4362539" y="3658173"/>
                  <a:pt x="4286865" y="3637935"/>
                </a:cubicBezTo>
                <a:cubicBezTo>
                  <a:pt x="4212175" y="3617960"/>
                  <a:pt x="3966302" y="3560734"/>
                  <a:pt x="3893574" y="3534696"/>
                </a:cubicBezTo>
                <a:cubicBezTo>
                  <a:pt x="3824491" y="3509963"/>
                  <a:pt x="3764444" y="3457952"/>
                  <a:pt x="3692013" y="3446206"/>
                </a:cubicBezTo>
                <a:cubicBezTo>
                  <a:pt x="3479212" y="3411698"/>
                  <a:pt x="3571203" y="3423139"/>
                  <a:pt x="3416710" y="3406877"/>
                </a:cubicBezTo>
                <a:cubicBezTo>
                  <a:pt x="3248863" y="3417367"/>
                  <a:pt x="3149787" y="3416444"/>
                  <a:pt x="2989007" y="3451122"/>
                </a:cubicBezTo>
                <a:cubicBezTo>
                  <a:pt x="2968182" y="3455614"/>
                  <a:pt x="2949067" y="3466176"/>
                  <a:pt x="2930013" y="3475703"/>
                </a:cubicBezTo>
                <a:cubicBezTo>
                  <a:pt x="2854085" y="3513667"/>
                  <a:pt x="2881649" y="3508032"/>
                  <a:pt x="2807110" y="3559277"/>
                </a:cubicBezTo>
                <a:cubicBezTo>
                  <a:pt x="2776764" y="3580139"/>
                  <a:pt x="2743589" y="3596753"/>
                  <a:pt x="2713704" y="3618270"/>
                </a:cubicBezTo>
                <a:cubicBezTo>
                  <a:pt x="2676335" y="3645176"/>
                  <a:pt x="2685570" y="3658025"/>
                  <a:pt x="2649794" y="3692012"/>
                </a:cubicBezTo>
                <a:cubicBezTo>
                  <a:pt x="2630308" y="3710524"/>
                  <a:pt x="2605456" y="3722753"/>
                  <a:pt x="2585884" y="3741174"/>
                </a:cubicBezTo>
                <a:cubicBezTo>
                  <a:pt x="2577279" y="3749273"/>
                  <a:pt x="2574169" y="3761926"/>
                  <a:pt x="2566220" y="3770670"/>
                </a:cubicBezTo>
                <a:cubicBezTo>
                  <a:pt x="2557611" y="3780140"/>
                  <a:pt x="2545285" y="3785738"/>
                  <a:pt x="2536723" y="3795251"/>
                </a:cubicBezTo>
                <a:cubicBezTo>
                  <a:pt x="2530331" y="3802353"/>
                  <a:pt x="2526550" y="3811443"/>
                  <a:pt x="2521974" y="3819832"/>
                </a:cubicBezTo>
                <a:cubicBezTo>
                  <a:pt x="2516710" y="3829483"/>
                  <a:pt x="2511309" y="3839122"/>
                  <a:pt x="2507226" y="3849329"/>
                </a:cubicBezTo>
                <a:cubicBezTo>
                  <a:pt x="2504717" y="3855602"/>
                  <a:pt x="2504088" y="3862475"/>
                  <a:pt x="2502310" y="3868993"/>
                </a:cubicBezTo>
                <a:cubicBezTo>
                  <a:pt x="2499171" y="3880503"/>
                  <a:pt x="2495552" y="3891879"/>
                  <a:pt x="2492478" y="3903406"/>
                </a:cubicBezTo>
                <a:cubicBezTo>
                  <a:pt x="2488996" y="3916463"/>
                  <a:pt x="2486127" y="3929678"/>
                  <a:pt x="2482645" y="3942735"/>
                </a:cubicBezTo>
                <a:cubicBezTo>
                  <a:pt x="2478765" y="3957284"/>
                  <a:pt x="2468941" y="3991745"/>
                  <a:pt x="2462981" y="4006645"/>
                </a:cubicBezTo>
                <a:cubicBezTo>
                  <a:pt x="2460259" y="4013449"/>
                  <a:pt x="2455614" y="4019408"/>
                  <a:pt x="2453149" y="4026309"/>
                </a:cubicBezTo>
                <a:cubicBezTo>
                  <a:pt x="2447395" y="4042421"/>
                  <a:pt x="2446405" y="4060350"/>
                  <a:pt x="2438400" y="4075470"/>
                </a:cubicBezTo>
                <a:cubicBezTo>
                  <a:pt x="2431331" y="4088822"/>
                  <a:pt x="2418342" y="4098086"/>
                  <a:pt x="2408904" y="4109883"/>
                </a:cubicBezTo>
                <a:cubicBezTo>
                  <a:pt x="2405213" y="4114497"/>
                  <a:pt x="2402505" y="4119824"/>
                  <a:pt x="2399071" y="4124632"/>
                </a:cubicBezTo>
                <a:cubicBezTo>
                  <a:pt x="2394309" y="4131299"/>
                  <a:pt x="2389085" y="4137629"/>
                  <a:pt x="2384323" y="4144296"/>
                </a:cubicBezTo>
                <a:cubicBezTo>
                  <a:pt x="2380889" y="4149104"/>
                  <a:pt x="2379105" y="4155354"/>
                  <a:pt x="2374491" y="4159045"/>
                </a:cubicBezTo>
                <a:cubicBezTo>
                  <a:pt x="2370444" y="4162282"/>
                  <a:pt x="2364505" y="4161920"/>
                  <a:pt x="2359742" y="4163961"/>
                </a:cubicBezTo>
                <a:cubicBezTo>
                  <a:pt x="2353006" y="4166848"/>
                  <a:pt x="2346633" y="4170516"/>
                  <a:pt x="2340078" y="4173793"/>
                </a:cubicBezTo>
                <a:cubicBezTo>
                  <a:pt x="2249949" y="4172154"/>
                  <a:pt x="2159745" y="4172909"/>
                  <a:pt x="2069691" y="4168877"/>
                </a:cubicBezTo>
                <a:cubicBezTo>
                  <a:pt x="2049775" y="4167985"/>
                  <a:pt x="2030633" y="4159134"/>
                  <a:pt x="2010697" y="4159045"/>
                </a:cubicBezTo>
                <a:lnTo>
                  <a:pt x="963562" y="4163961"/>
                </a:lnTo>
                <a:cubicBezTo>
                  <a:pt x="947175" y="4167238"/>
                  <a:pt x="931112" y="4173793"/>
                  <a:pt x="914400" y="4173793"/>
                </a:cubicBezTo>
                <a:cubicBezTo>
                  <a:pt x="860382" y="4173793"/>
                  <a:pt x="748140" y="4171558"/>
                  <a:pt x="678426" y="4154129"/>
                </a:cubicBezTo>
                <a:cubicBezTo>
                  <a:pt x="663344" y="4150358"/>
                  <a:pt x="649202" y="4143386"/>
                  <a:pt x="634181" y="4139380"/>
                </a:cubicBezTo>
                <a:cubicBezTo>
                  <a:pt x="600001" y="4130265"/>
                  <a:pt x="564579" y="4125752"/>
                  <a:pt x="530942" y="4114800"/>
                </a:cubicBezTo>
                <a:cubicBezTo>
                  <a:pt x="462199" y="4092419"/>
                  <a:pt x="416041" y="4067181"/>
                  <a:pt x="353962" y="4036141"/>
                </a:cubicBezTo>
                <a:cubicBezTo>
                  <a:pt x="312666" y="3984524"/>
                  <a:pt x="352951" y="4027839"/>
                  <a:pt x="255639" y="3972232"/>
                </a:cubicBezTo>
                <a:cubicBezTo>
                  <a:pt x="246528" y="3967026"/>
                  <a:pt x="240102" y="3957887"/>
                  <a:pt x="231058" y="3952567"/>
                </a:cubicBezTo>
                <a:cubicBezTo>
                  <a:pt x="212108" y="3941420"/>
                  <a:pt x="191729" y="3932902"/>
                  <a:pt x="172065" y="3923070"/>
                </a:cubicBezTo>
                <a:cubicBezTo>
                  <a:pt x="167149" y="3913238"/>
                  <a:pt x="163260" y="3902821"/>
                  <a:pt x="157316" y="3893574"/>
                </a:cubicBezTo>
                <a:cubicBezTo>
                  <a:pt x="148455" y="3879790"/>
                  <a:pt x="133777" y="3869511"/>
                  <a:pt x="127820" y="3854245"/>
                </a:cubicBezTo>
                <a:cubicBezTo>
                  <a:pt x="103546" y="3792043"/>
                  <a:pt x="64178" y="3642312"/>
                  <a:pt x="49162" y="3569109"/>
                </a:cubicBezTo>
                <a:cubicBezTo>
                  <a:pt x="44505" y="3546407"/>
                  <a:pt x="43475" y="3523084"/>
                  <a:pt x="39329" y="3500283"/>
                </a:cubicBezTo>
                <a:cubicBezTo>
                  <a:pt x="23965" y="3415781"/>
                  <a:pt x="21496" y="3413284"/>
                  <a:pt x="0" y="3338051"/>
                </a:cubicBezTo>
                <a:cubicBezTo>
                  <a:pt x="6555" y="2808748"/>
                  <a:pt x="10262" y="2279401"/>
                  <a:pt x="19665" y="1750141"/>
                </a:cubicBezTo>
                <a:cubicBezTo>
                  <a:pt x="21734" y="1633707"/>
                  <a:pt x="28984" y="1517422"/>
                  <a:pt x="34413" y="1401096"/>
                </a:cubicBezTo>
                <a:cubicBezTo>
                  <a:pt x="53625" y="989415"/>
                  <a:pt x="30426" y="1136900"/>
                  <a:pt x="73742" y="909483"/>
                </a:cubicBezTo>
                <a:cubicBezTo>
                  <a:pt x="82360" y="806060"/>
                  <a:pt x="85538" y="793431"/>
                  <a:pt x="73742" y="648929"/>
                </a:cubicBezTo>
                <a:cubicBezTo>
                  <a:pt x="72603" y="634974"/>
                  <a:pt x="63239" y="622942"/>
                  <a:pt x="58994" y="609600"/>
                </a:cubicBezTo>
                <a:cubicBezTo>
                  <a:pt x="51760" y="586863"/>
                  <a:pt x="46107" y="563651"/>
                  <a:pt x="39329" y="540774"/>
                </a:cubicBezTo>
                <a:cubicBezTo>
                  <a:pt x="32997" y="519403"/>
                  <a:pt x="19665" y="476864"/>
                  <a:pt x="19665" y="476864"/>
                </a:cubicBezTo>
                <a:cubicBezTo>
                  <a:pt x="16388" y="416232"/>
                  <a:pt x="10653" y="355682"/>
                  <a:pt x="9833" y="294967"/>
                </a:cubicBezTo>
                <a:cubicBezTo>
                  <a:pt x="9271" y="253395"/>
                  <a:pt x="-10175" y="108492"/>
                  <a:pt x="44245" y="54077"/>
                </a:cubicBezTo>
                <a:cubicBezTo>
                  <a:pt x="47523" y="50800"/>
                  <a:pt x="50221" y="46816"/>
                  <a:pt x="54078" y="44245"/>
                </a:cubicBezTo>
                <a:cubicBezTo>
                  <a:pt x="65071" y="36916"/>
                  <a:pt x="77020" y="31135"/>
                  <a:pt x="88491" y="24580"/>
                </a:cubicBezTo>
                <a:cubicBezTo>
                  <a:pt x="106399" y="30549"/>
                  <a:pt x="110240" y="32682"/>
                  <a:pt x="132736" y="34412"/>
                </a:cubicBezTo>
                <a:cubicBezTo>
                  <a:pt x="144173" y="35292"/>
                  <a:pt x="140929" y="34412"/>
                  <a:pt x="142568" y="34412"/>
                </a:cubicBezTo>
                <a:close/>
              </a:path>
            </a:pathLst>
          </a:custGeom>
          <a:noFill/>
          <a:ln w="28575"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5" name="TextBox 24">
            <a:extLst>
              <a:ext uri="{FF2B5EF4-FFF2-40B4-BE49-F238E27FC236}">
                <a16:creationId xmlns:a16="http://schemas.microsoft.com/office/drawing/2014/main" id="{E23A200F-A3FF-4A89-9CA4-8975CF68139E}"/>
              </a:ext>
            </a:extLst>
          </p:cNvPr>
          <p:cNvSpPr txBox="1"/>
          <p:nvPr/>
        </p:nvSpPr>
        <p:spPr>
          <a:xfrm>
            <a:off x="7427068" y="1203355"/>
            <a:ext cx="1107996" cy="369332"/>
          </a:xfrm>
          <a:prstGeom prst="rect">
            <a:avLst/>
          </a:prstGeom>
          <a:noFill/>
        </p:spPr>
        <p:txBody>
          <a:bodyPr wrap="none" rtlCol="0">
            <a:spAutoFit/>
          </a:bodyPr>
          <a:lstStyle/>
          <a:p>
            <a:r>
              <a:rPr lang="en-GB" dirty="0"/>
              <a:t>Subnet 1</a:t>
            </a:r>
          </a:p>
        </p:txBody>
      </p:sp>
      <p:sp>
        <p:nvSpPr>
          <p:cNvPr id="26" name="TextBox 25">
            <a:extLst>
              <a:ext uri="{FF2B5EF4-FFF2-40B4-BE49-F238E27FC236}">
                <a16:creationId xmlns:a16="http://schemas.microsoft.com/office/drawing/2014/main" id="{4FE34F81-DD32-4098-84DA-EB3A21025F74}"/>
              </a:ext>
            </a:extLst>
          </p:cNvPr>
          <p:cNvSpPr txBox="1"/>
          <p:nvPr/>
        </p:nvSpPr>
        <p:spPr>
          <a:xfrm>
            <a:off x="7565464" y="4212370"/>
            <a:ext cx="1107996" cy="369332"/>
          </a:xfrm>
          <a:prstGeom prst="rect">
            <a:avLst/>
          </a:prstGeom>
          <a:noFill/>
        </p:spPr>
        <p:txBody>
          <a:bodyPr wrap="none" rtlCol="0">
            <a:spAutoFit/>
          </a:bodyPr>
          <a:lstStyle/>
          <a:p>
            <a:r>
              <a:rPr lang="en-GB" dirty="0"/>
              <a:t>Subnet 2</a:t>
            </a:r>
          </a:p>
        </p:txBody>
      </p:sp>
      <p:cxnSp>
        <p:nvCxnSpPr>
          <p:cNvPr id="28" name="Straight Connector 27">
            <a:extLst>
              <a:ext uri="{FF2B5EF4-FFF2-40B4-BE49-F238E27FC236}">
                <a16:creationId xmlns:a16="http://schemas.microsoft.com/office/drawing/2014/main" id="{F8A25C76-D730-4AF2-B8F4-1368C223F6FC}"/>
              </a:ext>
            </a:extLst>
          </p:cNvPr>
          <p:cNvCxnSpPr>
            <a:stCxn id="12" idx="3"/>
          </p:cNvCxnSpPr>
          <p:nvPr/>
        </p:nvCxnSpPr>
        <p:spPr bwMode="auto">
          <a:xfrm>
            <a:off x="2952077" y="1919193"/>
            <a:ext cx="1123394" cy="0"/>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0" name="Straight Connector 29">
            <a:extLst>
              <a:ext uri="{FF2B5EF4-FFF2-40B4-BE49-F238E27FC236}">
                <a16:creationId xmlns:a16="http://schemas.microsoft.com/office/drawing/2014/main" id="{0DB83E71-A1BD-4C9D-8E5A-F80C4960694C}"/>
              </a:ext>
            </a:extLst>
          </p:cNvPr>
          <p:cNvCxnSpPr>
            <a:stCxn id="6" idx="1"/>
          </p:cNvCxnSpPr>
          <p:nvPr/>
        </p:nvCxnSpPr>
        <p:spPr bwMode="auto">
          <a:xfrm flipH="1">
            <a:off x="4262284" y="1997890"/>
            <a:ext cx="1018588" cy="0"/>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2" name="Straight Connector 31">
            <a:extLst>
              <a:ext uri="{FF2B5EF4-FFF2-40B4-BE49-F238E27FC236}">
                <a16:creationId xmlns:a16="http://schemas.microsoft.com/office/drawing/2014/main" id="{4030D95E-036E-4D46-AA9A-6052F378D074}"/>
              </a:ext>
            </a:extLst>
          </p:cNvPr>
          <p:cNvCxnSpPr/>
          <p:nvPr/>
        </p:nvCxnSpPr>
        <p:spPr bwMode="auto">
          <a:xfrm>
            <a:off x="4183626" y="844550"/>
            <a:ext cx="0" cy="5714311"/>
          </a:xfrm>
          <a:prstGeom prst="line">
            <a:avLst/>
          </a:prstGeom>
          <a:solidFill>
            <a:schemeClr val="accent1"/>
          </a:solidFill>
          <a:ln w="2032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3" name="Straight Connector 32">
            <a:extLst>
              <a:ext uri="{FF2B5EF4-FFF2-40B4-BE49-F238E27FC236}">
                <a16:creationId xmlns:a16="http://schemas.microsoft.com/office/drawing/2014/main" id="{E749D4D2-128C-45F4-9A3A-161BA11354C7}"/>
              </a:ext>
            </a:extLst>
          </p:cNvPr>
          <p:cNvCxnSpPr>
            <a:stCxn id="15" idx="3"/>
          </p:cNvCxnSpPr>
          <p:nvPr/>
        </p:nvCxnSpPr>
        <p:spPr bwMode="auto">
          <a:xfrm flipV="1">
            <a:off x="2952077" y="3180285"/>
            <a:ext cx="1173058" cy="5224"/>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6" name="Straight Connector 35">
            <a:extLst>
              <a:ext uri="{FF2B5EF4-FFF2-40B4-BE49-F238E27FC236}">
                <a16:creationId xmlns:a16="http://schemas.microsoft.com/office/drawing/2014/main" id="{051EB779-FFE0-462A-AAF8-AB8D00329492}"/>
              </a:ext>
            </a:extLst>
          </p:cNvPr>
          <p:cNvCxnSpPr>
            <a:endCxn id="18" idx="1"/>
          </p:cNvCxnSpPr>
          <p:nvPr/>
        </p:nvCxnSpPr>
        <p:spPr bwMode="auto">
          <a:xfrm>
            <a:off x="4229686" y="5110582"/>
            <a:ext cx="1261036" cy="12529"/>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9" name="Straight Connector 38">
            <a:extLst>
              <a:ext uri="{FF2B5EF4-FFF2-40B4-BE49-F238E27FC236}">
                <a16:creationId xmlns:a16="http://schemas.microsoft.com/office/drawing/2014/main" id="{4C659249-9140-4B48-9735-F706CE023043}"/>
              </a:ext>
            </a:extLst>
          </p:cNvPr>
          <p:cNvCxnSpPr>
            <a:stCxn id="21" idx="3"/>
          </p:cNvCxnSpPr>
          <p:nvPr/>
        </p:nvCxnSpPr>
        <p:spPr bwMode="auto">
          <a:xfrm>
            <a:off x="3168411" y="5632426"/>
            <a:ext cx="913839" cy="0"/>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2" name="Flowchart: Summing Junction 41">
            <a:extLst>
              <a:ext uri="{FF2B5EF4-FFF2-40B4-BE49-F238E27FC236}">
                <a16:creationId xmlns:a16="http://schemas.microsoft.com/office/drawing/2014/main" id="{40CBE57C-0910-4697-9921-A41B781976E0}"/>
              </a:ext>
            </a:extLst>
          </p:cNvPr>
          <p:cNvSpPr/>
          <p:nvPr/>
        </p:nvSpPr>
        <p:spPr bwMode="auto">
          <a:xfrm>
            <a:off x="7840287" y="2852060"/>
            <a:ext cx="892841" cy="896204"/>
          </a:xfrm>
          <a:prstGeom prst="flowChartSummingJunction">
            <a:avLst/>
          </a:prstGeom>
          <a:noFill/>
          <a:ln w="476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43" name="TextBox 42">
            <a:extLst>
              <a:ext uri="{FF2B5EF4-FFF2-40B4-BE49-F238E27FC236}">
                <a16:creationId xmlns:a16="http://schemas.microsoft.com/office/drawing/2014/main" id="{05FA418A-1C77-4D7D-9EDC-CE9C1B9727FF}"/>
              </a:ext>
            </a:extLst>
          </p:cNvPr>
          <p:cNvSpPr txBox="1"/>
          <p:nvPr/>
        </p:nvSpPr>
        <p:spPr>
          <a:xfrm>
            <a:off x="7981066" y="2444426"/>
            <a:ext cx="877163" cy="369332"/>
          </a:xfrm>
          <a:prstGeom prst="rect">
            <a:avLst/>
          </a:prstGeom>
          <a:noFill/>
        </p:spPr>
        <p:txBody>
          <a:bodyPr wrap="none" rtlCol="0">
            <a:spAutoFit/>
          </a:bodyPr>
          <a:lstStyle/>
          <a:p>
            <a:r>
              <a:rPr lang="en-GB" dirty="0"/>
              <a:t>Router</a:t>
            </a:r>
          </a:p>
        </p:txBody>
      </p:sp>
      <p:sp>
        <p:nvSpPr>
          <p:cNvPr id="44" name="Arrow: Left-Right 43">
            <a:extLst>
              <a:ext uri="{FF2B5EF4-FFF2-40B4-BE49-F238E27FC236}">
                <a16:creationId xmlns:a16="http://schemas.microsoft.com/office/drawing/2014/main" id="{5FB53827-9708-499D-AACB-3EBE617CBBAD}"/>
              </a:ext>
            </a:extLst>
          </p:cNvPr>
          <p:cNvSpPr/>
          <p:nvPr/>
        </p:nvSpPr>
        <p:spPr bwMode="auto">
          <a:xfrm>
            <a:off x="7276583" y="3005762"/>
            <a:ext cx="577761" cy="349045"/>
          </a:xfrm>
          <a:prstGeom prst="lef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45" name="Arrow: Left-Right 44">
            <a:extLst>
              <a:ext uri="{FF2B5EF4-FFF2-40B4-BE49-F238E27FC236}">
                <a16:creationId xmlns:a16="http://schemas.microsoft.com/office/drawing/2014/main" id="{EA0ACCD4-E698-407A-8C89-BD62A1C0EAF2}"/>
              </a:ext>
            </a:extLst>
          </p:cNvPr>
          <p:cNvSpPr/>
          <p:nvPr/>
        </p:nvSpPr>
        <p:spPr bwMode="auto">
          <a:xfrm rot="18754966">
            <a:off x="6969913" y="3780644"/>
            <a:ext cx="1115696" cy="349045"/>
          </a:xfrm>
          <a:prstGeom prst="lef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46" name="TextBox 45">
            <a:extLst>
              <a:ext uri="{FF2B5EF4-FFF2-40B4-BE49-F238E27FC236}">
                <a16:creationId xmlns:a16="http://schemas.microsoft.com/office/drawing/2014/main" id="{216FC0A5-2046-4356-B760-AE920479D709}"/>
              </a:ext>
            </a:extLst>
          </p:cNvPr>
          <p:cNvSpPr txBox="1"/>
          <p:nvPr/>
        </p:nvSpPr>
        <p:spPr>
          <a:xfrm rot="16200000">
            <a:off x="-14615" y="2044129"/>
            <a:ext cx="1752110" cy="646331"/>
          </a:xfrm>
          <a:prstGeom prst="rect">
            <a:avLst/>
          </a:prstGeom>
          <a:noFill/>
        </p:spPr>
        <p:txBody>
          <a:bodyPr wrap="square" rtlCol="0">
            <a:spAutoFit/>
          </a:bodyPr>
          <a:lstStyle/>
          <a:p>
            <a:r>
              <a:rPr lang="en-GB" dirty="0"/>
              <a:t>VM connect to two subnets</a:t>
            </a:r>
          </a:p>
        </p:txBody>
      </p:sp>
      <p:sp>
        <p:nvSpPr>
          <p:cNvPr id="47" name="TextBox 46">
            <a:extLst>
              <a:ext uri="{FF2B5EF4-FFF2-40B4-BE49-F238E27FC236}">
                <a16:creationId xmlns:a16="http://schemas.microsoft.com/office/drawing/2014/main" id="{89F2D3A2-98AE-4EB1-B8D8-ACC87EE73053}"/>
              </a:ext>
            </a:extLst>
          </p:cNvPr>
          <p:cNvSpPr txBox="1"/>
          <p:nvPr/>
        </p:nvSpPr>
        <p:spPr>
          <a:xfrm rot="16200000">
            <a:off x="3854049" y="3895503"/>
            <a:ext cx="659155" cy="369332"/>
          </a:xfrm>
          <a:prstGeom prst="rect">
            <a:avLst/>
          </a:prstGeom>
          <a:noFill/>
        </p:spPr>
        <p:txBody>
          <a:bodyPr wrap="none" rtlCol="0">
            <a:spAutoFit/>
          </a:bodyPr>
          <a:lstStyle/>
          <a:p>
            <a:r>
              <a:rPr lang="en-GB" dirty="0" err="1">
                <a:solidFill>
                  <a:schemeClr val="bg1"/>
                </a:solidFill>
              </a:rPr>
              <a:t>vNet</a:t>
            </a:r>
            <a:endParaRPr lang="en-GB" dirty="0">
              <a:solidFill>
                <a:schemeClr val="bg1"/>
              </a:solidFill>
            </a:endParaRPr>
          </a:p>
        </p:txBody>
      </p:sp>
    </p:spTree>
    <p:extLst>
      <p:ext uri="{BB962C8B-B14F-4D97-AF65-F5344CB8AC3E}">
        <p14:creationId xmlns:p14="http://schemas.microsoft.com/office/powerpoint/2010/main" val="24116655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D1AE9-5C5D-4C21-AAAE-3C7C91D01034}"/>
              </a:ext>
            </a:extLst>
          </p:cNvPr>
          <p:cNvSpPr>
            <a:spLocks noGrp="1"/>
          </p:cNvSpPr>
          <p:nvPr>
            <p:ph type="title"/>
          </p:nvPr>
        </p:nvSpPr>
        <p:spPr/>
        <p:txBody>
          <a:bodyPr/>
          <a:lstStyle/>
          <a:p>
            <a:r>
              <a:rPr lang="en-GB" dirty="0"/>
              <a:t>Public vs Private IP Addresses</a:t>
            </a:r>
          </a:p>
        </p:txBody>
      </p:sp>
      <p:sp>
        <p:nvSpPr>
          <p:cNvPr id="3" name="Content Placeholder 2">
            <a:extLst>
              <a:ext uri="{FF2B5EF4-FFF2-40B4-BE49-F238E27FC236}">
                <a16:creationId xmlns:a16="http://schemas.microsoft.com/office/drawing/2014/main" id="{9CAEFBB2-60CB-4C54-9D5C-5E3D6EE51D14}"/>
              </a:ext>
            </a:extLst>
          </p:cNvPr>
          <p:cNvSpPr>
            <a:spLocks noGrp="1"/>
          </p:cNvSpPr>
          <p:nvPr>
            <p:ph idx="1"/>
          </p:nvPr>
        </p:nvSpPr>
        <p:spPr>
          <a:xfrm>
            <a:off x="172872" y="945260"/>
            <a:ext cx="6378053" cy="3342579"/>
          </a:xfrm>
        </p:spPr>
        <p:txBody>
          <a:bodyPr/>
          <a:lstStyle/>
          <a:p>
            <a:r>
              <a:rPr lang="en-GB" b="1" dirty="0"/>
              <a:t>Public IP addresses</a:t>
            </a:r>
            <a:r>
              <a:rPr lang="en-GB" dirty="0"/>
              <a:t> - Used to communicate inbound and outbound with the Internet and other Azure resources </a:t>
            </a:r>
            <a:r>
              <a:rPr lang="en-GB" u="sng" dirty="0"/>
              <a:t>not connected to a virtual network</a:t>
            </a:r>
            <a:r>
              <a:rPr lang="en-GB" dirty="0"/>
              <a:t>. </a:t>
            </a:r>
          </a:p>
          <a:p>
            <a:pPr lvl="1">
              <a:buFont typeface="Wingdings" panose="05000000000000000000" pitchFamily="2" charset="2"/>
              <a:buChar char="v"/>
            </a:pPr>
            <a:r>
              <a:rPr lang="en-GB" dirty="0">
                <a:solidFill>
                  <a:srgbClr val="FF0000"/>
                </a:solidFill>
              </a:rPr>
              <a:t>There is a nominal charge for public Ips</a:t>
            </a:r>
          </a:p>
          <a:p>
            <a:pPr lvl="1">
              <a:buFont typeface="Wingdings" panose="05000000000000000000" pitchFamily="2" charset="2"/>
              <a:buChar char="v"/>
            </a:pPr>
            <a:r>
              <a:rPr lang="en-GB" dirty="0">
                <a:solidFill>
                  <a:srgbClr val="FF0000"/>
                </a:solidFill>
              </a:rPr>
              <a:t>A public IP address is optional.</a:t>
            </a:r>
          </a:p>
          <a:p>
            <a:r>
              <a:rPr lang="en-GB" b="1" dirty="0"/>
              <a:t>Private IP addresses</a:t>
            </a:r>
            <a:r>
              <a:rPr lang="en-GB" dirty="0"/>
              <a:t> - Used for communication within a virtual network and your on-premises network. </a:t>
            </a:r>
          </a:p>
          <a:p>
            <a:r>
              <a:rPr lang="en-GB" dirty="0"/>
              <a:t>A VM can have both (actually by default a public and private IP address are created for each VM)</a:t>
            </a:r>
          </a:p>
        </p:txBody>
      </p:sp>
      <p:sp>
        <p:nvSpPr>
          <p:cNvPr id="4" name="Footer Placeholder 3">
            <a:extLst>
              <a:ext uri="{FF2B5EF4-FFF2-40B4-BE49-F238E27FC236}">
                <a16:creationId xmlns:a16="http://schemas.microsoft.com/office/drawing/2014/main" id="{76558B55-5C48-4196-9091-87EF1D438F55}"/>
              </a:ext>
            </a:extLst>
          </p:cNvPr>
          <p:cNvSpPr>
            <a:spLocks noGrp="1"/>
          </p:cNvSpPr>
          <p:nvPr>
            <p:ph type="ftr" sz="quarter" idx="10"/>
          </p:nvPr>
        </p:nvSpPr>
        <p:spPr/>
        <p:txBody>
          <a:bodyPr/>
          <a:lstStyle/>
          <a:p>
            <a:pPr>
              <a:defRPr/>
            </a:pPr>
            <a:r>
              <a:rPr lang="en-US" altLang="en-US"/>
              <a:t>WEB</a:t>
            </a:r>
            <a:endParaRPr lang="en-US" altLang="en-US" dirty="0"/>
          </a:p>
        </p:txBody>
      </p:sp>
      <p:sp>
        <p:nvSpPr>
          <p:cNvPr id="30" name="TextBox 29">
            <a:extLst>
              <a:ext uri="{FF2B5EF4-FFF2-40B4-BE49-F238E27FC236}">
                <a16:creationId xmlns:a16="http://schemas.microsoft.com/office/drawing/2014/main" id="{30D93603-EEF1-4093-9952-F9754AB702E6}"/>
              </a:ext>
            </a:extLst>
          </p:cNvPr>
          <p:cNvSpPr txBox="1"/>
          <p:nvPr/>
        </p:nvSpPr>
        <p:spPr>
          <a:xfrm flipH="1">
            <a:off x="6596416" y="945260"/>
            <a:ext cx="2429443" cy="3139321"/>
          </a:xfrm>
          <a:prstGeom prst="rect">
            <a:avLst/>
          </a:prstGeom>
          <a:solidFill>
            <a:schemeClr val="bg1"/>
          </a:solidFill>
          <a:ln>
            <a:solidFill>
              <a:srgbClr val="FF0000"/>
            </a:solidFill>
          </a:ln>
        </p:spPr>
        <p:txBody>
          <a:bodyPr wrap="square" rtlCol="0">
            <a:spAutoFit/>
          </a:bodyPr>
          <a:lstStyle/>
          <a:p>
            <a:r>
              <a:rPr lang="en-GB" dirty="0"/>
              <a:t>Note: </a:t>
            </a:r>
          </a:p>
          <a:p>
            <a:r>
              <a:rPr lang="en-GB" dirty="0"/>
              <a:t>The VM, NIC and Public IP are all separate Azure resources that can be  “linked” but exist independently of each other. For example, you can delete a VM but the NIC will still exist.</a:t>
            </a:r>
          </a:p>
        </p:txBody>
      </p:sp>
      <p:grpSp>
        <p:nvGrpSpPr>
          <p:cNvPr id="42" name="Group 41">
            <a:extLst>
              <a:ext uri="{FF2B5EF4-FFF2-40B4-BE49-F238E27FC236}">
                <a16:creationId xmlns:a16="http://schemas.microsoft.com/office/drawing/2014/main" id="{987BF3AD-9290-411F-AC95-34B072768B2F}"/>
              </a:ext>
            </a:extLst>
          </p:cNvPr>
          <p:cNvGrpSpPr/>
          <p:nvPr/>
        </p:nvGrpSpPr>
        <p:grpSpPr>
          <a:xfrm>
            <a:off x="587817" y="4408336"/>
            <a:ext cx="5598205" cy="2302838"/>
            <a:chOff x="1037230" y="4466452"/>
            <a:chExt cx="5598205" cy="2302838"/>
          </a:xfrm>
        </p:grpSpPr>
        <p:sp>
          <p:nvSpPr>
            <p:cNvPr id="41" name="Rectangle 40">
              <a:extLst>
                <a:ext uri="{FF2B5EF4-FFF2-40B4-BE49-F238E27FC236}">
                  <a16:creationId xmlns:a16="http://schemas.microsoft.com/office/drawing/2014/main" id="{DE106F0D-292C-49AB-B363-676319A34D1E}"/>
                </a:ext>
              </a:extLst>
            </p:cNvPr>
            <p:cNvSpPr/>
            <p:nvPr/>
          </p:nvSpPr>
          <p:spPr bwMode="auto">
            <a:xfrm>
              <a:off x="1037230" y="4466452"/>
              <a:ext cx="5598205" cy="2302838"/>
            </a:xfrm>
            <a:prstGeom prst="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pic>
          <p:nvPicPr>
            <p:cNvPr id="6" name="Graphic 5" descr="Monitor with solid fill">
              <a:extLst>
                <a:ext uri="{FF2B5EF4-FFF2-40B4-BE49-F238E27FC236}">
                  <a16:creationId xmlns:a16="http://schemas.microsoft.com/office/drawing/2014/main" id="{F916CA38-6A04-4F2C-B021-AFF5D28C1F0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683829" y="5079948"/>
              <a:ext cx="622353" cy="622353"/>
            </a:xfrm>
            <a:prstGeom prst="rect">
              <a:avLst/>
            </a:prstGeom>
          </p:spPr>
        </p:pic>
        <p:pic>
          <p:nvPicPr>
            <p:cNvPr id="7" name="Graphic 6" descr="Monitor with solid fill">
              <a:extLst>
                <a:ext uri="{FF2B5EF4-FFF2-40B4-BE49-F238E27FC236}">
                  <a16:creationId xmlns:a16="http://schemas.microsoft.com/office/drawing/2014/main" id="{686552B4-A6C7-4527-85D8-E5EFAF4532F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032731" y="5079947"/>
              <a:ext cx="622353" cy="622353"/>
            </a:xfrm>
            <a:prstGeom prst="rect">
              <a:avLst/>
            </a:prstGeom>
          </p:spPr>
        </p:pic>
        <p:cxnSp>
          <p:nvCxnSpPr>
            <p:cNvPr id="9" name="Straight Connector 8">
              <a:extLst>
                <a:ext uri="{FF2B5EF4-FFF2-40B4-BE49-F238E27FC236}">
                  <a16:creationId xmlns:a16="http://schemas.microsoft.com/office/drawing/2014/main" id="{217B6B20-7FE9-4438-9FF1-AA313975A972}"/>
                </a:ext>
              </a:extLst>
            </p:cNvPr>
            <p:cNvCxnSpPr/>
            <p:nvPr/>
          </p:nvCxnSpPr>
          <p:spPr bwMode="auto">
            <a:xfrm>
              <a:off x="2133600" y="6528791"/>
              <a:ext cx="4107517" cy="0"/>
            </a:xfrm>
            <a:prstGeom prst="line">
              <a:avLst/>
            </a:prstGeom>
            <a:solidFill>
              <a:schemeClr val="accent1"/>
            </a:solidFill>
            <a:ln w="762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Connector 10">
              <a:extLst>
                <a:ext uri="{FF2B5EF4-FFF2-40B4-BE49-F238E27FC236}">
                  <a16:creationId xmlns:a16="http://schemas.microsoft.com/office/drawing/2014/main" id="{F96CBB08-1E6F-4F1A-998B-E4702420F526}"/>
                </a:ext>
              </a:extLst>
            </p:cNvPr>
            <p:cNvCxnSpPr>
              <a:stCxn id="6" idx="2"/>
            </p:cNvCxnSpPr>
            <p:nvPr/>
          </p:nvCxnSpPr>
          <p:spPr bwMode="auto">
            <a:xfrm>
              <a:off x="3995006" y="5702301"/>
              <a:ext cx="0" cy="826490"/>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Connector 12">
              <a:extLst>
                <a:ext uri="{FF2B5EF4-FFF2-40B4-BE49-F238E27FC236}">
                  <a16:creationId xmlns:a16="http://schemas.microsoft.com/office/drawing/2014/main" id="{344C9A0C-B4FA-42F4-849C-1645CEE93C6E}"/>
                </a:ext>
              </a:extLst>
            </p:cNvPr>
            <p:cNvCxnSpPr>
              <a:stCxn id="7" idx="2"/>
            </p:cNvCxnSpPr>
            <p:nvPr/>
          </p:nvCxnSpPr>
          <p:spPr bwMode="auto">
            <a:xfrm>
              <a:off x="5343908" y="5702300"/>
              <a:ext cx="0" cy="877448"/>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Cloud 13">
              <a:extLst>
                <a:ext uri="{FF2B5EF4-FFF2-40B4-BE49-F238E27FC236}">
                  <a16:creationId xmlns:a16="http://schemas.microsoft.com/office/drawing/2014/main" id="{A70D57ED-809D-413F-9948-4AF720BB5414}"/>
                </a:ext>
              </a:extLst>
            </p:cNvPr>
            <p:cNvSpPr/>
            <p:nvPr/>
          </p:nvSpPr>
          <p:spPr bwMode="auto">
            <a:xfrm>
              <a:off x="1096371" y="4813110"/>
              <a:ext cx="1246496" cy="823415"/>
            </a:xfrm>
            <a:prstGeom prst="cloud">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Internet</a:t>
              </a:r>
            </a:p>
          </p:txBody>
        </p:sp>
        <p:cxnSp>
          <p:nvCxnSpPr>
            <p:cNvPr id="16" name="Connector: Elbow 15">
              <a:extLst>
                <a:ext uri="{FF2B5EF4-FFF2-40B4-BE49-F238E27FC236}">
                  <a16:creationId xmlns:a16="http://schemas.microsoft.com/office/drawing/2014/main" id="{500F0346-A70E-4C90-92B4-CF216CD7AEDF}"/>
                </a:ext>
              </a:extLst>
            </p:cNvPr>
            <p:cNvCxnSpPr>
              <a:stCxn id="31" idx="1"/>
              <a:endCxn id="14" idx="0"/>
            </p:cNvCxnSpPr>
            <p:nvPr/>
          </p:nvCxnSpPr>
          <p:spPr bwMode="auto">
            <a:xfrm rot="10800000">
              <a:off x="2341829" y="5224819"/>
              <a:ext cx="1395697" cy="597979"/>
            </a:xfrm>
            <a:prstGeom prst="bentConnector3">
              <a:avLst>
                <a:gd name="adj1" fmla="val 24250"/>
              </a:avLst>
            </a:prstGeom>
            <a:solidFill>
              <a:schemeClr val="accent1"/>
            </a:solidFill>
            <a:ln w="38100" cap="flat" cmpd="sng" algn="ctr">
              <a:solidFill>
                <a:schemeClr val="tx1"/>
              </a:solidFill>
              <a:prstDash val="solid"/>
              <a:round/>
              <a:headEnd type="arrow"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 name="Connector: Elbow 17">
              <a:extLst>
                <a:ext uri="{FF2B5EF4-FFF2-40B4-BE49-F238E27FC236}">
                  <a16:creationId xmlns:a16="http://schemas.microsoft.com/office/drawing/2014/main" id="{B59F026C-0195-4C44-A936-BE8523218D63}"/>
                </a:ext>
              </a:extLst>
            </p:cNvPr>
            <p:cNvCxnSpPr>
              <a:stCxn id="32" idx="1"/>
            </p:cNvCxnSpPr>
            <p:nvPr/>
          </p:nvCxnSpPr>
          <p:spPr bwMode="auto">
            <a:xfrm rot="10800000">
              <a:off x="2238233" y="4958690"/>
              <a:ext cx="2848194" cy="871159"/>
            </a:xfrm>
            <a:prstGeom prst="bentConnector3">
              <a:avLst>
                <a:gd name="adj1" fmla="val 13743"/>
              </a:avLst>
            </a:prstGeom>
            <a:solidFill>
              <a:schemeClr val="accent1"/>
            </a:solidFill>
            <a:ln w="38100" cap="flat" cmpd="sng" algn="ctr">
              <a:solidFill>
                <a:schemeClr val="tx1"/>
              </a:solidFill>
              <a:prstDash val="solid"/>
              <a:round/>
              <a:headEnd type="arrow"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Oval 19">
              <a:extLst>
                <a:ext uri="{FF2B5EF4-FFF2-40B4-BE49-F238E27FC236}">
                  <a16:creationId xmlns:a16="http://schemas.microsoft.com/office/drawing/2014/main" id="{A7CB3B30-362C-4466-8AD6-ACC8E457D4D9}"/>
                </a:ext>
              </a:extLst>
            </p:cNvPr>
            <p:cNvSpPr/>
            <p:nvPr/>
          </p:nvSpPr>
          <p:spPr bwMode="auto">
            <a:xfrm>
              <a:off x="3133918" y="4839364"/>
              <a:ext cx="238646" cy="238646"/>
            </a:xfrm>
            <a:prstGeom prst="ellipse">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1" name="Oval 20">
              <a:extLst>
                <a:ext uri="{FF2B5EF4-FFF2-40B4-BE49-F238E27FC236}">
                  <a16:creationId xmlns:a16="http://schemas.microsoft.com/office/drawing/2014/main" id="{454DFA1E-CD96-46C1-AB94-D92E57B9CFB0}"/>
                </a:ext>
              </a:extLst>
            </p:cNvPr>
            <p:cNvSpPr/>
            <p:nvPr/>
          </p:nvSpPr>
          <p:spPr bwMode="auto">
            <a:xfrm>
              <a:off x="2637151" y="5105494"/>
              <a:ext cx="238646" cy="238646"/>
            </a:xfrm>
            <a:prstGeom prst="ellipse">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2" name="Oval 21">
              <a:extLst>
                <a:ext uri="{FF2B5EF4-FFF2-40B4-BE49-F238E27FC236}">
                  <a16:creationId xmlns:a16="http://schemas.microsoft.com/office/drawing/2014/main" id="{6B91C01F-C084-454E-B934-7113110F9091}"/>
                </a:ext>
              </a:extLst>
            </p:cNvPr>
            <p:cNvSpPr/>
            <p:nvPr/>
          </p:nvSpPr>
          <p:spPr bwMode="auto">
            <a:xfrm>
              <a:off x="3883711" y="6102590"/>
              <a:ext cx="238646" cy="238646"/>
            </a:xfrm>
            <a:prstGeom prst="ellipse">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5" name="Oval 24">
              <a:extLst>
                <a:ext uri="{FF2B5EF4-FFF2-40B4-BE49-F238E27FC236}">
                  <a16:creationId xmlns:a16="http://schemas.microsoft.com/office/drawing/2014/main" id="{50708BA6-1D61-4FE6-A7D1-8CFB92151CD5}"/>
                </a:ext>
              </a:extLst>
            </p:cNvPr>
            <p:cNvSpPr/>
            <p:nvPr/>
          </p:nvSpPr>
          <p:spPr bwMode="auto">
            <a:xfrm>
              <a:off x="5224584" y="6102590"/>
              <a:ext cx="238646" cy="238646"/>
            </a:xfrm>
            <a:prstGeom prst="ellipse">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6" name="TextBox 25">
              <a:extLst>
                <a:ext uri="{FF2B5EF4-FFF2-40B4-BE49-F238E27FC236}">
                  <a16:creationId xmlns:a16="http://schemas.microsoft.com/office/drawing/2014/main" id="{A4EB52C8-B8D6-40F6-AE46-010CE2C8CA10}"/>
                </a:ext>
              </a:extLst>
            </p:cNvPr>
            <p:cNvSpPr txBox="1"/>
            <p:nvPr/>
          </p:nvSpPr>
          <p:spPr>
            <a:xfrm>
              <a:off x="3211010" y="4521633"/>
              <a:ext cx="1095172" cy="369332"/>
            </a:xfrm>
            <a:prstGeom prst="rect">
              <a:avLst/>
            </a:prstGeom>
            <a:noFill/>
          </p:spPr>
          <p:txBody>
            <a:bodyPr wrap="none" rtlCol="0">
              <a:spAutoFit/>
            </a:bodyPr>
            <a:lstStyle/>
            <a:p>
              <a:r>
                <a:rPr lang="en-GB" dirty="0"/>
                <a:t>Public IP</a:t>
              </a:r>
            </a:p>
          </p:txBody>
        </p:sp>
        <p:sp>
          <p:nvSpPr>
            <p:cNvPr id="27" name="TextBox 26">
              <a:extLst>
                <a:ext uri="{FF2B5EF4-FFF2-40B4-BE49-F238E27FC236}">
                  <a16:creationId xmlns:a16="http://schemas.microsoft.com/office/drawing/2014/main" id="{AD43C652-548C-4336-BBA7-1BA5470DA763}"/>
                </a:ext>
              </a:extLst>
            </p:cNvPr>
            <p:cNvSpPr txBox="1"/>
            <p:nvPr/>
          </p:nvSpPr>
          <p:spPr>
            <a:xfrm>
              <a:off x="2285420" y="5347733"/>
              <a:ext cx="1095172" cy="369332"/>
            </a:xfrm>
            <a:prstGeom prst="rect">
              <a:avLst/>
            </a:prstGeom>
            <a:noFill/>
          </p:spPr>
          <p:txBody>
            <a:bodyPr wrap="none" rtlCol="0">
              <a:spAutoFit/>
            </a:bodyPr>
            <a:lstStyle/>
            <a:p>
              <a:r>
                <a:rPr lang="en-GB" dirty="0"/>
                <a:t>Public IP</a:t>
              </a:r>
            </a:p>
          </p:txBody>
        </p:sp>
        <p:sp>
          <p:nvSpPr>
            <p:cNvPr id="28" name="TextBox 27">
              <a:extLst>
                <a:ext uri="{FF2B5EF4-FFF2-40B4-BE49-F238E27FC236}">
                  <a16:creationId xmlns:a16="http://schemas.microsoft.com/office/drawing/2014/main" id="{F5716D44-CDBB-403D-BE02-79AABAF3B9F2}"/>
                </a:ext>
              </a:extLst>
            </p:cNvPr>
            <p:cNvSpPr txBox="1"/>
            <p:nvPr/>
          </p:nvSpPr>
          <p:spPr>
            <a:xfrm>
              <a:off x="2788539" y="6026907"/>
              <a:ext cx="1184940" cy="369332"/>
            </a:xfrm>
            <a:prstGeom prst="rect">
              <a:avLst/>
            </a:prstGeom>
            <a:noFill/>
          </p:spPr>
          <p:txBody>
            <a:bodyPr wrap="none" rtlCol="0">
              <a:spAutoFit/>
            </a:bodyPr>
            <a:lstStyle/>
            <a:p>
              <a:r>
                <a:rPr lang="en-GB" dirty="0"/>
                <a:t>Private IP</a:t>
              </a:r>
            </a:p>
          </p:txBody>
        </p:sp>
        <p:sp>
          <p:nvSpPr>
            <p:cNvPr id="29" name="TextBox 28">
              <a:extLst>
                <a:ext uri="{FF2B5EF4-FFF2-40B4-BE49-F238E27FC236}">
                  <a16:creationId xmlns:a16="http://schemas.microsoft.com/office/drawing/2014/main" id="{7AD074C2-AB40-4C13-BD79-509A6B09E5A5}"/>
                </a:ext>
              </a:extLst>
            </p:cNvPr>
            <p:cNvSpPr txBox="1"/>
            <p:nvPr/>
          </p:nvSpPr>
          <p:spPr>
            <a:xfrm>
              <a:off x="5450495" y="6033296"/>
              <a:ext cx="1184940" cy="369332"/>
            </a:xfrm>
            <a:prstGeom prst="rect">
              <a:avLst/>
            </a:prstGeom>
            <a:noFill/>
          </p:spPr>
          <p:txBody>
            <a:bodyPr wrap="none" rtlCol="0">
              <a:spAutoFit/>
            </a:bodyPr>
            <a:lstStyle/>
            <a:p>
              <a:r>
                <a:rPr lang="en-GB" dirty="0"/>
                <a:t>Private IP</a:t>
              </a:r>
            </a:p>
          </p:txBody>
        </p:sp>
        <p:sp>
          <p:nvSpPr>
            <p:cNvPr id="31" name="Rectangle 30">
              <a:extLst>
                <a:ext uri="{FF2B5EF4-FFF2-40B4-BE49-F238E27FC236}">
                  <a16:creationId xmlns:a16="http://schemas.microsoft.com/office/drawing/2014/main" id="{1BCEE8C5-BB70-4694-B3ED-04FE0B15D22F}"/>
                </a:ext>
              </a:extLst>
            </p:cNvPr>
            <p:cNvSpPr/>
            <p:nvPr/>
          </p:nvSpPr>
          <p:spPr bwMode="auto">
            <a:xfrm>
              <a:off x="3737525" y="5676962"/>
              <a:ext cx="568657" cy="29166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NIC</a:t>
              </a:r>
            </a:p>
          </p:txBody>
        </p:sp>
        <p:sp>
          <p:nvSpPr>
            <p:cNvPr id="32" name="Rectangle 31">
              <a:extLst>
                <a:ext uri="{FF2B5EF4-FFF2-40B4-BE49-F238E27FC236}">
                  <a16:creationId xmlns:a16="http://schemas.microsoft.com/office/drawing/2014/main" id="{8611855B-77C2-47F1-BD98-9F51588A7BDC}"/>
                </a:ext>
              </a:extLst>
            </p:cNvPr>
            <p:cNvSpPr/>
            <p:nvPr/>
          </p:nvSpPr>
          <p:spPr bwMode="auto">
            <a:xfrm>
              <a:off x="5086427" y="5684013"/>
              <a:ext cx="568657" cy="29166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NIC</a:t>
              </a:r>
            </a:p>
          </p:txBody>
        </p:sp>
        <p:sp>
          <p:nvSpPr>
            <p:cNvPr id="40" name="TextBox 39">
              <a:extLst>
                <a:ext uri="{FF2B5EF4-FFF2-40B4-BE49-F238E27FC236}">
                  <a16:creationId xmlns:a16="http://schemas.microsoft.com/office/drawing/2014/main" id="{48338491-48B4-4E8C-BBFF-D9FFB43BCA17}"/>
                </a:ext>
              </a:extLst>
            </p:cNvPr>
            <p:cNvSpPr txBox="1"/>
            <p:nvPr/>
          </p:nvSpPr>
          <p:spPr>
            <a:xfrm>
              <a:off x="2049918" y="6165850"/>
              <a:ext cx="659155" cy="369332"/>
            </a:xfrm>
            <a:prstGeom prst="rect">
              <a:avLst/>
            </a:prstGeom>
            <a:noFill/>
          </p:spPr>
          <p:txBody>
            <a:bodyPr wrap="none" rtlCol="0">
              <a:spAutoFit/>
            </a:bodyPr>
            <a:lstStyle/>
            <a:p>
              <a:r>
                <a:rPr lang="en-GB" dirty="0" err="1"/>
                <a:t>vNet</a:t>
              </a:r>
              <a:endParaRPr lang="en-GB" dirty="0"/>
            </a:p>
          </p:txBody>
        </p:sp>
      </p:grpSp>
    </p:spTree>
    <p:extLst>
      <p:ext uri="{BB962C8B-B14F-4D97-AF65-F5344CB8AC3E}">
        <p14:creationId xmlns:p14="http://schemas.microsoft.com/office/powerpoint/2010/main" val="302272667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1FF0E-8C2F-4342-B6D3-0AB2CA52A0AE}"/>
              </a:ext>
            </a:extLst>
          </p:cNvPr>
          <p:cNvSpPr>
            <a:spLocks noGrp="1"/>
          </p:cNvSpPr>
          <p:nvPr>
            <p:ph type="title"/>
          </p:nvPr>
        </p:nvSpPr>
        <p:spPr/>
        <p:txBody>
          <a:bodyPr/>
          <a:lstStyle/>
          <a:p>
            <a:r>
              <a:rPr lang="en-GB" dirty="0"/>
              <a:t>Network Security Groups</a:t>
            </a:r>
          </a:p>
        </p:txBody>
      </p:sp>
      <p:sp>
        <p:nvSpPr>
          <p:cNvPr id="3" name="Content Placeholder 2">
            <a:extLst>
              <a:ext uri="{FF2B5EF4-FFF2-40B4-BE49-F238E27FC236}">
                <a16:creationId xmlns:a16="http://schemas.microsoft.com/office/drawing/2014/main" id="{180A3D4E-017B-423E-A819-09F432734673}"/>
              </a:ext>
            </a:extLst>
          </p:cNvPr>
          <p:cNvSpPr>
            <a:spLocks noGrp="1"/>
          </p:cNvSpPr>
          <p:nvPr>
            <p:ph idx="1"/>
          </p:nvPr>
        </p:nvSpPr>
        <p:spPr>
          <a:xfrm>
            <a:off x="1047750" y="1610435"/>
            <a:ext cx="7029450" cy="4228389"/>
          </a:xfrm>
        </p:spPr>
        <p:txBody>
          <a:bodyPr/>
          <a:lstStyle/>
          <a:p>
            <a:r>
              <a:rPr lang="en-GB" dirty="0"/>
              <a:t>Group contains list of related rules that are all applied to a NIC or subnet together</a:t>
            </a:r>
          </a:p>
          <a:p>
            <a:pPr lvl="1"/>
            <a:r>
              <a:rPr lang="en-GB" dirty="0"/>
              <a:t>Apply to NIC to control access to/from a specific VM</a:t>
            </a:r>
          </a:p>
          <a:p>
            <a:pPr lvl="1"/>
            <a:r>
              <a:rPr lang="en-GB" dirty="0"/>
              <a:t>Apply to subnet to control access to/from a number VMs on the same subnet </a:t>
            </a:r>
          </a:p>
          <a:p>
            <a:endParaRPr lang="en-GB" dirty="0"/>
          </a:p>
          <a:p>
            <a:r>
              <a:rPr lang="en-GB" dirty="0"/>
              <a:t>Network Security Group Rule</a:t>
            </a:r>
          </a:p>
          <a:p>
            <a:pPr lvl="1"/>
            <a:r>
              <a:rPr lang="en-GB" dirty="0"/>
              <a:t>Defines the input/output traffic that should be allowed or denied</a:t>
            </a:r>
          </a:p>
          <a:p>
            <a:pPr lvl="1"/>
            <a:endParaRPr lang="en-GB" dirty="0"/>
          </a:p>
        </p:txBody>
      </p:sp>
      <p:sp>
        <p:nvSpPr>
          <p:cNvPr id="4" name="Footer Placeholder 3">
            <a:extLst>
              <a:ext uri="{FF2B5EF4-FFF2-40B4-BE49-F238E27FC236}">
                <a16:creationId xmlns:a16="http://schemas.microsoft.com/office/drawing/2014/main" id="{C659D6A2-F924-4886-9B20-EABC06C6E400}"/>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946927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C7039-2BCA-4AF1-8850-AC054471C1D1}"/>
              </a:ext>
            </a:extLst>
          </p:cNvPr>
          <p:cNvSpPr>
            <a:spLocks noGrp="1"/>
          </p:cNvSpPr>
          <p:nvPr>
            <p:ph type="title"/>
          </p:nvPr>
        </p:nvSpPr>
        <p:spPr/>
        <p:txBody>
          <a:bodyPr/>
          <a:lstStyle/>
          <a:p>
            <a:r>
              <a:rPr lang="en-GB" dirty="0"/>
              <a:t>VM and NIC</a:t>
            </a:r>
          </a:p>
        </p:txBody>
      </p:sp>
      <p:sp>
        <p:nvSpPr>
          <p:cNvPr id="3" name="Content Placeholder 2">
            <a:extLst>
              <a:ext uri="{FF2B5EF4-FFF2-40B4-BE49-F238E27FC236}">
                <a16:creationId xmlns:a16="http://schemas.microsoft.com/office/drawing/2014/main" id="{37984A9E-FFDF-45B2-88D5-202B46556C3A}"/>
              </a:ext>
            </a:extLst>
          </p:cNvPr>
          <p:cNvSpPr>
            <a:spLocks noGrp="1"/>
          </p:cNvSpPr>
          <p:nvPr>
            <p:ph idx="1"/>
          </p:nvPr>
        </p:nvSpPr>
        <p:spPr/>
        <p:txBody>
          <a:bodyPr/>
          <a:lstStyle/>
          <a:p>
            <a:r>
              <a:rPr lang="en-GB" dirty="0"/>
              <a:t>A VM must always be connected to a subnet with a private IP address (the public IP address is optional)</a:t>
            </a:r>
          </a:p>
          <a:p>
            <a:r>
              <a:rPr lang="en-GB" dirty="0"/>
              <a:t>If you don’t specifically create it a NIC is created automatically and added to the default </a:t>
            </a:r>
            <a:r>
              <a:rPr lang="en-GB" dirty="0" err="1"/>
              <a:t>vNet</a:t>
            </a:r>
            <a:r>
              <a:rPr lang="en-GB" dirty="0"/>
              <a:t> and subnet.</a:t>
            </a:r>
          </a:p>
        </p:txBody>
      </p:sp>
      <p:sp>
        <p:nvSpPr>
          <p:cNvPr id="4" name="Footer Placeholder 3">
            <a:extLst>
              <a:ext uri="{FF2B5EF4-FFF2-40B4-BE49-F238E27FC236}">
                <a16:creationId xmlns:a16="http://schemas.microsoft.com/office/drawing/2014/main" id="{523DE891-949C-4030-B5EC-5944BDBEE93E}"/>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43890444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63736-6A6F-4D6A-B8F0-86300CF87772}"/>
              </a:ext>
            </a:extLst>
          </p:cNvPr>
          <p:cNvSpPr>
            <a:spLocks noGrp="1"/>
          </p:cNvSpPr>
          <p:nvPr>
            <p:ph type="title"/>
          </p:nvPr>
        </p:nvSpPr>
        <p:spPr/>
        <p:txBody>
          <a:bodyPr/>
          <a:lstStyle/>
          <a:p>
            <a:r>
              <a:rPr lang="en-GB" dirty="0"/>
              <a:t>Demo 2</a:t>
            </a:r>
          </a:p>
        </p:txBody>
      </p:sp>
      <p:sp>
        <p:nvSpPr>
          <p:cNvPr id="3" name="Content Placeholder 2">
            <a:extLst>
              <a:ext uri="{FF2B5EF4-FFF2-40B4-BE49-F238E27FC236}">
                <a16:creationId xmlns:a16="http://schemas.microsoft.com/office/drawing/2014/main" id="{1D63A221-FA0B-4BB3-AA85-7D2803384B3C}"/>
              </a:ext>
            </a:extLst>
          </p:cNvPr>
          <p:cNvSpPr>
            <a:spLocks noGrp="1"/>
          </p:cNvSpPr>
          <p:nvPr>
            <p:ph idx="1"/>
          </p:nvPr>
        </p:nvSpPr>
        <p:spPr>
          <a:xfrm>
            <a:off x="1047750" y="1041779"/>
            <a:ext cx="7029450" cy="2538484"/>
          </a:xfrm>
        </p:spPr>
        <p:txBody>
          <a:bodyPr/>
          <a:lstStyle/>
          <a:p>
            <a:r>
              <a:rPr lang="en-GB" dirty="0"/>
              <a:t>Specifically creating a </a:t>
            </a:r>
            <a:r>
              <a:rPr lang="en-GB" dirty="0" err="1"/>
              <a:t>vNet</a:t>
            </a:r>
            <a:r>
              <a:rPr lang="en-GB" dirty="0"/>
              <a:t> and subnet</a:t>
            </a:r>
          </a:p>
          <a:p>
            <a:r>
              <a:rPr lang="en-GB" dirty="0"/>
              <a:t>Creating a NIC connected to the subnet</a:t>
            </a:r>
          </a:p>
          <a:p>
            <a:r>
              <a:rPr lang="en-GB" dirty="0"/>
              <a:t>Associating the VM with the NIC when we create it</a:t>
            </a:r>
          </a:p>
          <a:p>
            <a:r>
              <a:rPr lang="en-GB" dirty="0"/>
              <a:t>Create two more VMs</a:t>
            </a:r>
          </a:p>
          <a:p>
            <a:r>
              <a:rPr lang="en-GB" dirty="0"/>
              <a:t>List the NICs to see the private IP addresses of each VM</a:t>
            </a:r>
          </a:p>
          <a:p>
            <a:r>
              <a:rPr lang="en-GB" dirty="0"/>
              <a:t>SSH into one of the VMs</a:t>
            </a:r>
          </a:p>
          <a:p>
            <a:pPr lvl="1"/>
            <a:r>
              <a:rPr lang="en-GB" dirty="0"/>
              <a:t>Ping another VM by name and also by private IP address</a:t>
            </a:r>
          </a:p>
        </p:txBody>
      </p:sp>
      <p:sp>
        <p:nvSpPr>
          <p:cNvPr id="4" name="Footer Placeholder 3">
            <a:extLst>
              <a:ext uri="{FF2B5EF4-FFF2-40B4-BE49-F238E27FC236}">
                <a16:creationId xmlns:a16="http://schemas.microsoft.com/office/drawing/2014/main" id="{92B53772-80C0-4E86-AB77-EF9872FDF7A1}"/>
              </a:ext>
            </a:extLst>
          </p:cNvPr>
          <p:cNvSpPr>
            <a:spLocks noGrp="1"/>
          </p:cNvSpPr>
          <p:nvPr>
            <p:ph type="ftr" sz="quarter" idx="10"/>
          </p:nvPr>
        </p:nvSpPr>
        <p:spPr/>
        <p:txBody>
          <a:bodyPr/>
          <a:lstStyle/>
          <a:p>
            <a:pPr>
              <a:defRPr/>
            </a:pPr>
            <a:r>
              <a:rPr lang="en-US" altLang="en-US"/>
              <a:t>WEB</a:t>
            </a:r>
            <a:endParaRPr lang="en-US" altLang="en-US" dirty="0"/>
          </a:p>
        </p:txBody>
      </p:sp>
      <p:grpSp>
        <p:nvGrpSpPr>
          <p:cNvPr id="5" name="Group 4">
            <a:extLst>
              <a:ext uri="{FF2B5EF4-FFF2-40B4-BE49-F238E27FC236}">
                <a16:creationId xmlns:a16="http://schemas.microsoft.com/office/drawing/2014/main" id="{DCA2C97E-DBE5-6171-5326-02A0134F4554}"/>
              </a:ext>
            </a:extLst>
          </p:cNvPr>
          <p:cNvGrpSpPr/>
          <p:nvPr/>
        </p:nvGrpSpPr>
        <p:grpSpPr>
          <a:xfrm>
            <a:off x="4681533" y="4355656"/>
            <a:ext cx="4492276" cy="1107997"/>
            <a:chOff x="4715620" y="503922"/>
            <a:chExt cx="3208836" cy="1107997"/>
          </a:xfrm>
        </p:grpSpPr>
        <p:sp>
          <p:nvSpPr>
            <p:cNvPr id="6" name="Rectangle 5">
              <a:extLst>
                <a:ext uri="{FF2B5EF4-FFF2-40B4-BE49-F238E27FC236}">
                  <a16:creationId xmlns:a16="http://schemas.microsoft.com/office/drawing/2014/main" id="{F19DA504-7FD0-17E0-5E9E-3E8911DF1369}"/>
                </a:ext>
              </a:extLst>
            </p:cNvPr>
            <p:cNvSpPr/>
            <p:nvPr/>
          </p:nvSpPr>
          <p:spPr bwMode="auto">
            <a:xfrm>
              <a:off x="4715620" y="503923"/>
              <a:ext cx="3101603" cy="1107996"/>
            </a:xfrm>
            <a:prstGeom prst="rect">
              <a:avLst/>
            </a:prstGeom>
            <a:solidFill>
              <a:schemeClr val="bg1"/>
            </a:solid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a:extLst>
                <a:ext uri="{FF2B5EF4-FFF2-40B4-BE49-F238E27FC236}">
                  <a16:creationId xmlns:a16="http://schemas.microsoft.com/office/drawing/2014/main" id="{F9AE4146-CACD-5A96-229A-1767B4B7D820}"/>
                </a:ext>
              </a:extLst>
            </p:cNvPr>
            <p:cNvSpPr txBox="1"/>
            <p:nvPr/>
          </p:nvSpPr>
          <p:spPr>
            <a:xfrm>
              <a:off x="5436197" y="503922"/>
              <a:ext cx="2488259" cy="861774"/>
            </a:xfrm>
            <a:prstGeom prst="rect">
              <a:avLst/>
            </a:prstGeom>
            <a:noFill/>
          </p:spPr>
          <p:txBody>
            <a:bodyPr wrap="square" rtlCol="0">
              <a:spAutoFit/>
            </a:bodyPr>
            <a:lstStyle/>
            <a:p>
              <a:r>
                <a:rPr lang="en-GB" sz="1400" b="1" u="sng" dirty="0">
                  <a:solidFill>
                    <a:srgbClr val="FF0000"/>
                  </a:solidFill>
                </a:rPr>
                <a:t>WARNING</a:t>
              </a:r>
            </a:p>
            <a:p>
              <a:r>
                <a:rPr lang="en-GB" sz="1200" dirty="0">
                  <a:solidFill>
                    <a:srgbClr val="FF0000"/>
                  </a:solidFill>
                </a:rPr>
                <a:t>Often in my notes I do not specify the VM size, but if you are using a free student account use the cheapest VM you can. </a:t>
              </a:r>
              <a:r>
                <a:rPr lang="en-GB" sz="1200" b="1" dirty="0">
                  <a:solidFill>
                    <a:srgbClr val="FF0000"/>
                  </a:solidFill>
                </a:rPr>
                <a:t>Standard_B1ls </a:t>
              </a:r>
              <a:r>
                <a:rPr lang="en-GB" sz="1200" dirty="0">
                  <a:solidFill>
                    <a:srgbClr val="FF0000"/>
                  </a:solidFill>
                </a:rPr>
                <a:t>??</a:t>
              </a:r>
            </a:p>
          </p:txBody>
        </p:sp>
        <p:pic>
          <p:nvPicPr>
            <p:cNvPr id="8" name="Picture 7" descr="A red and white sign&#10;&#10;Description automatically generated with medium confidence">
              <a:extLst>
                <a:ext uri="{FF2B5EF4-FFF2-40B4-BE49-F238E27FC236}">
                  <a16:creationId xmlns:a16="http://schemas.microsoft.com/office/drawing/2014/main" id="{A22239AD-618F-B0E8-18B5-49B891B479E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745116" y="540839"/>
              <a:ext cx="661585" cy="849496"/>
            </a:xfrm>
            <a:prstGeom prst="rect">
              <a:avLst/>
            </a:prstGeom>
          </p:spPr>
        </p:pic>
      </p:grpSp>
      <p:grpSp>
        <p:nvGrpSpPr>
          <p:cNvPr id="9" name="Group 8">
            <a:extLst>
              <a:ext uri="{FF2B5EF4-FFF2-40B4-BE49-F238E27FC236}">
                <a16:creationId xmlns:a16="http://schemas.microsoft.com/office/drawing/2014/main" id="{FA269F46-1901-A3C1-D90D-9E7FA6E98939}"/>
              </a:ext>
            </a:extLst>
          </p:cNvPr>
          <p:cNvGrpSpPr/>
          <p:nvPr/>
        </p:nvGrpSpPr>
        <p:grpSpPr>
          <a:xfrm>
            <a:off x="224229" y="4563958"/>
            <a:ext cx="4110140" cy="2092881"/>
            <a:chOff x="4715620" y="503922"/>
            <a:chExt cx="2935876" cy="2092881"/>
          </a:xfrm>
        </p:grpSpPr>
        <p:sp>
          <p:nvSpPr>
            <p:cNvPr id="10" name="Rectangle 9">
              <a:extLst>
                <a:ext uri="{FF2B5EF4-FFF2-40B4-BE49-F238E27FC236}">
                  <a16:creationId xmlns:a16="http://schemas.microsoft.com/office/drawing/2014/main" id="{BEEDE53F-5FA3-1696-582A-0DF98123F884}"/>
                </a:ext>
              </a:extLst>
            </p:cNvPr>
            <p:cNvSpPr/>
            <p:nvPr/>
          </p:nvSpPr>
          <p:spPr bwMode="auto">
            <a:xfrm>
              <a:off x="4715620" y="503922"/>
              <a:ext cx="2935876" cy="1845483"/>
            </a:xfrm>
            <a:prstGeom prst="rect">
              <a:avLst/>
            </a:prstGeom>
            <a:solidFill>
              <a:schemeClr val="bg1"/>
            </a:solid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1" name="TextBox 10">
              <a:extLst>
                <a:ext uri="{FF2B5EF4-FFF2-40B4-BE49-F238E27FC236}">
                  <a16:creationId xmlns:a16="http://schemas.microsoft.com/office/drawing/2014/main" id="{55D556A3-6B42-F9FA-369F-424EA4195B23}"/>
                </a:ext>
              </a:extLst>
            </p:cNvPr>
            <p:cNvSpPr txBox="1"/>
            <p:nvPr/>
          </p:nvSpPr>
          <p:spPr>
            <a:xfrm>
              <a:off x="5436197" y="503922"/>
              <a:ext cx="2215299" cy="2092881"/>
            </a:xfrm>
            <a:prstGeom prst="rect">
              <a:avLst/>
            </a:prstGeom>
            <a:noFill/>
          </p:spPr>
          <p:txBody>
            <a:bodyPr wrap="square" rtlCol="0">
              <a:spAutoFit/>
            </a:bodyPr>
            <a:lstStyle/>
            <a:p>
              <a:r>
                <a:rPr lang="en-GB" sz="1600" b="1" u="sng" dirty="0">
                  <a:solidFill>
                    <a:srgbClr val="FF0000"/>
                  </a:solidFill>
                </a:rPr>
                <a:t>WARNING</a:t>
              </a:r>
            </a:p>
            <a:p>
              <a:r>
                <a:rPr lang="en-GB" sz="1400" dirty="0">
                  <a:solidFill>
                    <a:srgbClr val="FF0000"/>
                  </a:solidFill>
                </a:rPr>
                <a:t>In my notes I use the image </a:t>
              </a:r>
              <a:r>
                <a:rPr lang="en-GB" sz="1400" dirty="0" err="1">
                  <a:solidFill>
                    <a:srgbClr val="FF0000"/>
                  </a:solidFill>
                </a:rPr>
                <a:t>UbuntuLTS</a:t>
              </a:r>
              <a:r>
                <a:rPr lang="en-GB" sz="1400" dirty="0">
                  <a:solidFill>
                    <a:srgbClr val="FF0000"/>
                  </a:solidFill>
                </a:rPr>
                <a:t>. However, this alias may be replaced by Microsoft. Check for an appropriate image using:</a:t>
              </a:r>
              <a:br>
                <a:rPr lang="en-GB" sz="1400" dirty="0">
                  <a:solidFill>
                    <a:srgbClr val="FF0000"/>
                  </a:solidFill>
                </a:rPr>
              </a:br>
              <a:r>
                <a:rPr lang="en-GB" sz="1400" dirty="0" err="1">
                  <a:solidFill>
                    <a:schemeClr val="accent1">
                      <a:lumMod val="50000"/>
                    </a:schemeClr>
                  </a:solidFill>
                  <a:highlight>
                    <a:srgbClr val="000000"/>
                  </a:highlight>
                </a:rPr>
                <a:t>az</a:t>
              </a:r>
              <a:r>
                <a:rPr lang="en-GB" sz="1400" dirty="0">
                  <a:solidFill>
                    <a:schemeClr val="accent1">
                      <a:lumMod val="50000"/>
                    </a:schemeClr>
                  </a:solidFill>
                  <a:highlight>
                    <a:srgbClr val="000000"/>
                  </a:highlight>
                </a:rPr>
                <a:t> </a:t>
              </a:r>
              <a:r>
                <a:rPr lang="en-GB" sz="1400" dirty="0" err="1">
                  <a:solidFill>
                    <a:schemeClr val="accent1">
                      <a:lumMod val="50000"/>
                    </a:schemeClr>
                  </a:solidFill>
                  <a:highlight>
                    <a:srgbClr val="000000"/>
                  </a:highlight>
                </a:rPr>
                <a:t>vm</a:t>
              </a:r>
              <a:r>
                <a:rPr lang="en-GB" sz="1400" dirty="0">
                  <a:solidFill>
                    <a:schemeClr val="accent1">
                      <a:lumMod val="50000"/>
                    </a:schemeClr>
                  </a:solidFill>
                  <a:highlight>
                    <a:srgbClr val="000000"/>
                  </a:highlight>
                </a:rPr>
                <a:t> image list --query "[].{</a:t>
              </a:r>
              <a:r>
                <a:rPr lang="en-GB" sz="1400" dirty="0" err="1">
                  <a:solidFill>
                    <a:schemeClr val="accent1">
                      <a:lumMod val="50000"/>
                    </a:schemeClr>
                  </a:solidFill>
                  <a:highlight>
                    <a:srgbClr val="000000"/>
                  </a:highlight>
                </a:rPr>
                <a:t>Alias:urnAlias,Version:version</a:t>
              </a:r>
              <a:r>
                <a:rPr lang="en-GB" sz="1400" dirty="0">
                  <a:solidFill>
                    <a:schemeClr val="accent1">
                      <a:lumMod val="50000"/>
                    </a:schemeClr>
                  </a:solidFill>
                  <a:highlight>
                    <a:srgbClr val="000000"/>
                  </a:highlight>
                </a:rPr>
                <a:t>}" --output table</a:t>
              </a:r>
              <a:endParaRPr lang="en-GB" sz="1400" dirty="0">
                <a:highlight>
                  <a:srgbClr val="000000"/>
                </a:highlight>
              </a:endParaRPr>
            </a:p>
            <a:p>
              <a:endParaRPr lang="en-GB" sz="1600" dirty="0">
                <a:solidFill>
                  <a:srgbClr val="FF0000"/>
                </a:solidFill>
              </a:endParaRPr>
            </a:p>
          </p:txBody>
        </p:sp>
        <p:pic>
          <p:nvPicPr>
            <p:cNvPr id="12" name="Picture 11" descr="A red and white sign&#10;&#10;Description automatically generated with medium confidence">
              <a:extLst>
                <a:ext uri="{FF2B5EF4-FFF2-40B4-BE49-F238E27FC236}">
                  <a16:creationId xmlns:a16="http://schemas.microsoft.com/office/drawing/2014/main" id="{7E094F88-A14A-C1E4-9C7E-3400355F1F2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745116" y="540839"/>
              <a:ext cx="661585" cy="849496"/>
            </a:xfrm>
            <a:prstGeom prst="rect">
              <a:avLst/>
            </a:prstGeom>
          </p:spPr>
        </p:pic>
      </p:grpSp>
      <p:grpSp>
        <p:nvGrpSpPr>
          <p:cNvPr id="13" name="Group 12">
            <a:extLst>
              <a:ext uri="{FF2B5EF4-FFF2-40B4-BE49-F238E27FC236}">
                <a16:creationId xmlns:a16="http://schemas.microsoft.com/office/drawing/2014/main" id="{74A8C5BC-3DA1-276F-FEA3-FC92F08153F9}"/>
              </a:ext>
            </a:extLst>
          </p:cNvPr>
          <p:cNvGrpSpPr/>
          <p:nvPr/>
        </p:nvGrpSpPr>
        <p:grpSpPr>
          <a:xfrm>
            <a:off x="4735773" y="5573482"/>
            <a:ext cx="4275206" cy="1200329"/>
            <a:chOff x="4715620" y="503922"/>
            <a:chExt cx="4275206" cy="1200329"/>
          </a:xfrm>
        </p:grpSpPr>
        <p:sp>
          <p:nvSpPr>
            <p:cNvPr id="14" name="Rectangle 13">
              <a:extLst>
                <a:ext uri="{FF2B5EF4-FFF2-40B4-BE49-F238E27FC236}">
                  <a16:creationId xmlns:a16="http://schemas.microsoft.com/office/drawing/2014/main" id="{38FB9382-835D-49B6-1102-269BD35AF0CA}"/>
                </a:ext>
              </a:extLst>
            </p:cNvPr>
            <p:cNvSpPr/>
            <p:nvPr/>
          </p:nvSpPr>
          <p:spPr bwMode="auto">
            <a:xfrm>
              <a:off x="4715620" y="503922"/>
              <a:ext cx="4275206" cy="1200329"/>
            </a:xfrm>
            <a:prstGeom prst="rect">
              <a:avLst/>
            </a:prstGeom>
            <a:solidFill>
              <a:schemeClr val="bg1"/>
            </a:solid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5" name="TextBox 14">
              <a:extLst>
                <a:ext uri="{FF2B5EF4-FFF2-40B4-BE49-F238E27FC236}">
                  <a16:creationId xmlns:a16="http://schemas.microsoft.com/office/drawing/2014/main" id="{76DB54D0-375E-207F-87FE-A59024BFBC21}"/>
                </a:ext>
              </a:extLst>
            </p:cNvPr>
            <p:cNvSpPr txBox="1"/>
            <p:nvPr/>
          </p:nvSpPr>
          <p:spPr>
            <a:xfrm>
              <a:off x="5560142" y="503922"/>
              <a:ext cx="3383833" cy="1200329"/>
            </a:xfrm>
            <a:prstGeom prst="rect">
              <a:avLst/>
            </a:prstGeom>
            <a:noFill/>
          </p:spPr>
          <p:txBody>
            <a:bodyPr wrap="square" rtlCol="0">
              <a:spAutoFit/>
            </a:bodyPr>
            <a:lstStyle/>
            <a:p>
              <a:r>
                <a:rPr lang="en-GB" b="1" u="sng" dirty="0">
                  <a:solidFill>
                    <a:srgbClr val="FF0000"/>
                  </a:solidFill>
                </a:rPr>
                <a:t>IMPORTANT</a:t>
              </a:r>
            </a:p>
            <a:p>
              <a:r>
                <a:rPr lang="en-GB" dirty="0">
                  <a:solidFill>
                    <a:srgbClr val="FF0000"/>
                  </a:solidFill>
                </a:rPr>
                <a:t>Always remember create a new resource group and delete it to clean up when you finish.</a:t>
              </a:r>
            </a:p>
          </p:txBody>
        </p:sp>
        <p:pic>
          <p:nvPicPr>
            <p:cNvPr id="16" name="Picture 15" descr="A red and white sign&#10;&#10;Description automatically generated with medium confidence">
              <a:extLst>
                <a:ext uri="{FF2B5EF4-FFF2-40B4-BE49-F238E27FC236}">
                  <a16:creationId xmlns:a16="http://schemas.microsoft.com/office/drawing/2014/main" id="{00AAA137-1194-23D0-D179-A6F55D188A7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745116" y="540839"/>
              <a:ext cx="844522" cy="849496"/>
            </a:xfrm>
            <a:prstGeom prst="rect">
              <a:avLst/>
            </a:prstGeom>
          </p:spPr>
        </p:pic>
      </p:grpSp>
    </p:spTree>
    <p:extLst>
      <p:ext uri="{BB962C8B-B14F-4D97-AF65-F5344CB8AC3E}">
        <p14:creationId xmlns:p14="http://schemas.microsoft.com/office/powerpoint/2010/main" val="41292926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D5C1D-7A65-F3F5-51FE-C62115C83748}"/>
              </a:ext>
            </a:extLst>
          </p:cNvPr>
          <p:cNvSpPr>
            <a:spLocks noGrp="1"/>
          </p:cNvSpPr>
          <p:nvPr>
            <p:ph type="title"/>
          </p:nvPr>
        </p:nvSpPr>
        <p:spPr>
          <a:xfrm>
            <a:off x="257175" y="0"/>
            <a:ext cx="8686800" cy="600501"/>
          </a:xfrm>
        </p:spPr>
        <p:txBody>
          <a:bodyPr/>
          <a:lstStyle/>
          <a:p>
            <a:r>
              <a:rPr lang="en-GB" dirty="0"/>
              <a:t>Demo</a:t>
            </a:r>
          </a:p>
        </p:txBody>
      </p:sp>
      <p:sp>
        <p:nvSpPr>
          <p:cNvPr id="3" name="Content Placeholder 2">
            <a:extLst>
              <a:ext uri="{FF2B5EF4-FFF2-40B4-BE49-F238E27FC236}">
                <a16:creationId xmlns:a16="http://schemas.microsoft.com/office/drawing/2014/main" id="{95154E19-6386-56DB-1708-714D8E9EE3DF}"/>
              </a:ext>
            </a:extLst>
          </p:cNvPr>
          <p:cNvSpPr>
            <a:spLocks noGrp="1"/>
          </p:cNvSpPr>
          <p:nvPr>
            <p:ph idx="1"/>
          </p:nvPr>
        </p:nvSpPr>
        <p:spPr/>
        <p:txBody>
          <a:bodyPr/>
          <a:lstStyle/>
          <a:p>
            <a:endParaRPr lang="en-GB"/>
          </a:p>
        </p:txBody>
      </p:sp>
      <p:sp>
        <p:nvSpPr>
          <p:cNvPr id="4" name="Footer Placeholder 3">
            <a:extLst>
              <a:ext uri="{FF2B5EF4-FFF2-40B4-BE49-F238E27FC236}">
                <a16:creationId xmlns:a16="http://schemas.microsoft.com/office/drawing/2014/main" id="{517A4F01-50F2-CCF9-B3E8-E7827A222B39}"/>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700A294E-B096-D2E2-0F3A-E23373F6D07D}"/>
              </a:ext>
            </a:extLst>
          </p:cNvPr>
          <p:cNvSpPr txBox="1"/>
          <p:nvPr/>
        </p:nvSpPr>
        <p:spPr>
          <a:xfrm>
            <a:off x="228600" y="905014"/>
            <a:ext cx="8686800" cy="5632311"/>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create --name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--location </a:t>
            </a:r>
            <a:r>
              <a:rPr lang="en-GB" dirty="0" err="1">
                <a:solidFill>
                  <a:srgbClr val="FFC000"/>
                </a:solidFill>
              </a:rPr>
              <a:t>ukwest</a:t>
            </a:r>
            <a:endParaRPr lang="en-GB" dirty="0">
              <a:solidFill>
                <a:srgbClr val="FFC000"/>
              </a:solidFill>
            </a:endParaRPr>
          </a:p>
          <a:p>
            <a:endParaRPr lang="en-GB" i="1" dirty="0">
              <a:solidFill>
                <a:schemeClr val="bg1"/>
              </a:solidFill>
            </a:endParaRPr>
          </a:p>
          <a:p>
            <a:r>
              <a:rPr lang="en-GB" i="1" dirty="0">
                <a:solidFill>
                  <a:schemeClr val="bg1"/>
                </a:solidFill>
              </a:rPr>
              <a:t>Create the </a:t>
            </a:r>
            <a:r>
              <a:rPr lang="en-GB" i="1" dirty="0" err="1">
                <a:solidFill>
                  <a:schemeClr val="bg1"/>
                </a:solidFill>
              </a:rPr>
              <a:t>vNet</a:t>
            </a:r>
            <a:r>
              <a:rPr lang="en-GB" i="1" dirty="0">
                <a:solidFill>
                  <a:schemeClr val="bg1"/>
                </a:solidFill>
              </a:rPr>
              <a:t> and subnet, the first </a:t>
            </a:r>
            <a:r>
              <a:rPr lang="en-GB" i="1" dirty="0" err="1">
                <a:solidFill>
                  <a:schemeClr val="bg1"/>
                </a:solidFill>
              </a:rPr>
              <a:t>vNet</a:t>
            </a:r>
            <a:r>
              <a:rPr lang="en-GB" i="1" dirty="0">
                <a:solidFill>
                  <a:schemeClr val="bg1"/>
                </a:solidFill>
              </a:rPr>
              <a:t> created becomes the default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vnet</a:t>
            </a:r>
            <a:r>
              <a:rPr lang="en-GB" dirty="0">
                <a:solidFill>
                  <a:schemeClr val="accent1">
                    <a:lumMod val="50000"/>
                  </a:schemeClr>
                </a:solidFill>
              </a:rPr>
              <a:t> create --name </a:t>
            </a:r>
            <a:r>
              <a:rPr lang="en-GB" dirty="0" err="1">
                <a:solidFill>
                  <a:srgbClr val="FFC000"/>
                </a:solidFill>
              </a:rPr>
              <a:t>myVNet</a:t>
            </a:r>
            <a:r>
              <a:rPr lang="en-GB" dirty="0">
                <a:solidFill>
                  <a:schemeClr val="accent1">
                    <a:lumMod val="50000"/>
                  </a:schemeClr>
                </a:solidFill>
              </a:rPr>
              <a: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--subnet-name </a:t>
            </a:r>
            <a:r>
              <a:rPr lang="en-GB" dirty="0" err="1">
                <a:solidFill>
                  <a:srgbClr val="FFC000"/>
                </a:solidFill>
              </a:rPr>
              <a:t>mySubnet</a:t>
            </a:r>
            <a:r>
              <a:rPr lang="en-GB" dirty="0">
                <a:solidFill>
                  <a:schemeClr val="accent1">
                    <a:lumMod val="50000"/>
                  </a:schemeClr>
                </a:solidFill>
              </a:rPr>
              <a:t> --address-prefix </a:t>
            </a:r>
            <a:r>
              <a:rPr lang="en-GB" dirty="0">
                <a:solidFill>
                  <a:srgbClr val="FFC000"/>
                </a:solidFill>
              </a:rPr>
              <a:t>10.1.0.0/16</a:t>
            </a:r>
            <a:r>
              <a:rPr lang="en-GB" dirty="0">
                <a:solidFill>
                  <a:schemeClr val="accent1">
                    <a:lumMod val="50000"/>
                  </a:schemeClr>
                </a:solidFill>
              </a:rPr>
              <a:t>  --subnet-prefix </a:t>
            </a:r>
            <a:r>
              <a:rPr lang="en-GB" dirty="0">
                <a:solidFill>
                  <a:srgbClr val="FFC000"/>
                </a:solidFill>
              </a:rPr>
              <a:t>10.1.1.0/24</a:t>
            </a:r>
            <a:r>
              <a:rPr lang="en-GB" dirty="0">
                <a:solidFill>
                  <a:schemeClr val="accent1">
                    <a:lumMod val="50000"/>
                  </a:schemeClr>
                </a:solidFill>
              </a:rPr>
              <a:t> </a:t>
            </a:r>
          </a:p>
          <a:p>
            <a:endParaRPr lang="en-GB" i="1" dirty="0">
              <a:solidFill>
                <a:schemeClr val="bg1"/>
              </a:solidFill>
            </a:endParaRPr>
          </a:p>
          <a:p>
            <a:r>
              <a:rPr lang="en-GB" i="1" dirty="0">
                <a:solidFill>
                  <a:schemeClr val="bg1"/>
                </a:solidFill>
              </a:rPr>
              <a:t>Display the virtual networks in our resource group</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vnet</a:t>
            </a:r>
            <a:r>
              <a:rPr lang="en-GB" dirty="0">
                <a:solidFill>
                  <a:schemeClr val="accent1">
                    <a:lumMod val="50000"/>
                  </a:schemeClr>
                </a:solidFill>
              </a:rPr>
              <a:t> list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--output table</a:t>
            </a:r>
            <a:endParaRPr lang="en-GB" dirty="0">
              <a:solidFill>
                <a:schemeClr val="bg1"/>
              </a:solidFill>
            </a:endParaRPr>
          </a:p>
          <a:p>
            <a:r>
              <a:rPr lang="en-GB" sz="1200" dirty="0">
                <a:solidFill>
                  <a:schemeClr val="bg1"/>
                </a:solidFill>
              </a:rPr>
              <a:t>Name      </a:t>
            </a:r>
            <a:r>
              <a:rPr lang="en-GB" sz="1200" dirty="0" err="1">
                <a:solidFill>
                  <a:schemeClr val="bg1"/>
                </a:solidFill>
              </a:rPr>
              <a:t>ResourceGroup</a:t>
            </a:r>
            <a:r>
              <a:rPr lang="en-GB" sz="1200" dirty="0">
                <a:solidFill>
                  <a:schemeClr val="bg1"/>
                </a:solidFill>
              </a:rPr>
              <a:t>     Location    </a:t>
            </a:r>
            <a:r>
              <a:rPr lang="en-GB" sz="1200" dirty="0" err="1">
                <a:solidFill>
                  <a:schemeClr val="bg1"/>
                </a:solidFill>
              </a:rPr>
              <a:t>NumSubnets</a:t>
            </a:r>
            <a:r>
              <a:rPr lang="en-GB" sz="1200" dirty="0">
                <a:solidFill>
                  <a:schemeClr val="bg1"/>
                </a:solidFill>
              </a:rPr>
              <a:t>    Prefixes       </a:t>
            </a:r>
            <a:r>
              <a:rPr lang="en-GB" sz="1200" dirty="0" err="1">
                <a:solidFill>
                  <a:schemeClr val="bg1"/>
                </a:solidFill>
              </a:rPr>
              <a:t>DnsServers</a:t>
            </a:r>
            <a:r>
              <a:rPr lang="en-GB" sz="1200" dirty="0">
                <a:solidFill>
                  <a:schemeClr val="bg1"/>
                </a:solidFill>
              </a:rPr>
              <a:t>    </a:t>
            </a:r>
            <a:r>
              <a:rPr lang="en-GB" sz="1200" dirty="0" err="1">
                <a:solidFill>
                  <a:schemeClr val="bg1"/>
                </a:solidFill>
              </a:rPr>
              <a:t>DDOSProtection</a:t>
            </a:r>
            <a:r>
              <a:rPr lang="en-GB" sz="1200" dirty="0">
                <a:solidFill>
                  <a:schemeClr val="bg1"/>
                </a:solidFill>
              </a:rPr>
              <a:t>    </a:t>
            </a:r>
            <a:r>
              <a:rPr lang="en-GB" sz="1200" dirty="0" err="1">
                <a:solidFill>
                  <a:schemeClr val="bg1"/>
                </a:solidFill>
              </a:rPr>
              <a:t>VMProtection</a:t>
            </a:r>
            <a:endParaRPr lang="en-GB" sz="1200" dirty="0">
              <a:solidFill>
                <a:schemeClr val="bg1"/>
              </a:solidFill>
            </a:endParaRPr>
          </a:p>
          <a:p>
            <a:r>
              <a:rPr lang="en-GB" sz="1200" dirty="0">
                <a:solidFill>
                  <a:schemeClr val="bg1"/>
                </a:solidFill>
              </a:rPr>
              <a:t>------        ----------------            ----------     ------------           -----------      ------------        ----------------            --------------</a:t>
            </a:r>
          </a:p>
          <a:p>
            <a:r>
              <a:rPr lang="en-GB" sz="1200" dirty="0" err="1">
                <a:solidFill>
                  <a:schemeClr val="bg1"/>
                </a:solidFill>
              </a:rPr>
              <a:t>myVNet</a:t>
            </a:r>
            <a:r>
              <a:rPr lang="en-GB" sz="1200" dirty="0">
                <a:solidFill>
                  <a:schemeClr val="bg1"/>
                </a:solidFill>
              </a:rPr>
              <a:t>  </a:t>
            </a:r>
            <a:r>
              <a:rPr lang="en-GB" sz="1200" dirty="0" err="1">
                <a:solidFill>
                  <a:schemeClr val="bg1"/>
                </a:solidFill>
              </a:rPr>
              <a:t>myvm</a:t>
            </a:r>
            <a:r>
              <a:rPr lang="en-GB" sz="1200" dirty="0">
                <a:solidFill>
                  <a:schemeClr val="bg1"/>
                </a:solidFill>
              </a:rPr>
              <a:t>-resource-</a:t>
            </a:r>
            <a:r>
              <a:rPr lang="en-GB" sz="1200" dirty="0" err="1">
                <a:solidFill>
                  <a:schemeClr val="bg1"/>
                </a:solidFill>
              </a:rPr>
              <a:t>gp</a:t>
            </a:r>
            <a:r>
              <a:rPr lang="en-GB" sz="1200" dirty="0">
                <a:solidFill>
                  <a:schemeClr val="bg1"/>
                </a:solidFill>
              </a:rPr>
              <a:t>  </a:t>
            </a:r>
            <a:r>
              <a:rPr lang="en-GB" sz="1200" dirty="0" err="1">
                <a:solidFill>
                  <a:schemeClr val="bg1"/>
                </a:solidFill>
              </a:rPr>
              <a:t>ukwest</a:t>
            </a:r>
            <a:r>
              <a:rPr lang="en-GB" sz="1200" dirty="0">
                <a:solidFill>
                  <a:schemeClr val="bg1"/>
                </a:solidFill>
              </a:rPr>
              <a:t>      1                      10.1.0.0/16                         False</a:t>
            </a:r>
          </a:p>
          <a:p>
            <a:endParaRPr lang="en-GB" i="1" dirty="0">
              <a:solidFill>
                <a:schemeClr val="bg1"/>
              </a:solidFill>
            </a:endParaRPr>
          </a:p>
          <a:p>
            <a:r>
              <a:rPr lang="en-GB" i="1" dirty="0">
                <a:solidFill>
                  <a:schemeClr val="bg1"/>
                </a:solidFill>
              </a:rPr>
              <a:t>Create a public IP address. This actually separate Azure resource and </a:t>
            </a:r>
            <a:r>
              <a:rPr lang="en-GB" i="1" dirty="0" err="1">
                <a:solidFill>
                  <a:schemeClr val="bg1"/>
                </a:solidFill>
              </a:rPr>
              <a:t>incurrs</a:t>
            </a:r>
            <a:r>
              <a:rPr lang="en-GB" i="1" dirty="0">
                <a:solidFill>
                  <a:schemeClr val="bg1"/>
                </a:solidFill>
              </a:rPr>
              <a:t> a small cost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public-</a:t>
            </a:r>
            <a:r>
              <a:rPr lang="en-GB" dirty="0" err="1">
                <a:solidFill>
                  <a:schemeClr val="accent1">
                    <a:lumMod val="50000"/>
                  </a:schemeClr>
                </a:solidFill>
              </a:rPr>
              <a:t>ip</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myPublicIP</a:t>
            </a:r>
            <a:r>
              <a:rPr lang="en-GB" dirty="0">
                <a:solidFill>
                  <a:schemeClr val="accent1">
                    <a:lumMod val="50000"/>
                  </a:schemeClr>
                </a:solidFill>
              </a:rPr>
              <a:t> --allocation-method </a:t>
            </a:r>
            <a:r>
              <a:rPr lang="en-GB" dirty="0">
                <a:solidFill>
                  <a:srgbClr val="FFC000"/>
                </a:solidFill>
              </a:rPr>
              <a:t>Static</a:t>
            </a:r>
          </a:p>
          <a:p>
            <a:endParaRPr lang="en-GB" dirty="0">
              <a:solidFill>
                <a:schemeClr val="accent1">
                  <a:lumMod val="50000"/>
                </a:schemeClr>
              </a:solidFill>
            </a:endParaRPr>
          </a:p>
          <a:p>
            <a:r>
              <a:rPr lang="en-GB" i="1" dirty="0">
                <a:solidFill>
                  <a:schemeClr val="bg1"/>
                </a:solidFill>
              </a:rPr>
              <a:t>Create the NIC </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nic</a:t>
            </a:r>
            <a:r>
              <a:rPr lang="en-GB" dirty="0">
                <a:solidFill>
                  <a:schemeClr val="accent1">
                    <a:lumMod val="50000"/>
                  </a:schemeClr>
                </a:solidFill>
              </a:rPr>
              <a:t> create --location </a:t>
            </a:r>
            <a:r>
              <a:rPr lang="en-GB" dirty="0" err="1">
                <a:solidFill>
                  <a:srgbClr val="FFC000"/>
                </a:solidFill>
              </a:rPr>
              <a:t>ukwest</a:t>
            </a:r>
            <a:r>
              <a:rPr lang="en-GB" dirty="0">
                <a:solidFill>
                  <a:schemeClr val="accent1">
                    <a:lumMod val="50000"/>
                  </a:schemeClr>
                </a:solidFill>
              </a:rPr>
              <a: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myNic</a:t>
            </a:r>
            <a:r>
              <a:rPr lang="en-GB" dirty="0">
                <a:solidFill>
                  <a:schemeClr val="accent1">
                    <a:lumMod val="50000"/>
                  </a:schemeClr>
                </a:solidFill>
              </a:rPr>
              <a:t> --</a:t>
            </a:r>
            <a:r>
              <a:rPr lang="en-GB" dirty="0" err="1">
                <a:solidFill>
                  <a:schemeClr val="accent1">
                    <a:lumMod val="50000"/>
                  </a:schemeClr>
                </a:solidFill>
              </a:rPr>
              <a:t>vnet</a:t>
            </a:r>
            <a:r>
              <a:rPr lang="en-GB" dirty="0">
                <a:solidFill>
                  <a:schemeClr val="accent1">
                    <a:lumMod val="50000"/>
                  </a:schemeClr>
                </a:solidFill>
              </a:rPr>
              <a:t>-name </a:t>
            </a:r>
            <a:r>
              <a:rPr lang="en-GB" dirty="0" err="1">
                <a:solidFill>
                  <a:srgbClr val="FFC000"/>
                </a:solidFill>
              </a:rPr>
              <a:t>myVNet</a:t>
            </a:r>
            <a:r>
              <a:rPr lang="en-GB" dirty="0">
                <a:solidFill>
                  <a:schemeClr val="accent1">
                    <a:lumMod val="50000"/>
                  </a:schemeClr>
                </a:solidFill>
              </a:rPr>
              <a:t> --subnet </a:t>
            </a:r>
            <a:r>
              <a:rPr lang="en-GB" dirty="0" err="1">
                <a:solidFill>
                  <a:srgbClr val="FFC000"/>
                </a:solidFill>
              </a:rPr>
              <a:t>mySubnet</a:t>
            </a:r>
            <a:r>
              <a:rPr lang="en-GB" dirty="0">
                <a:solidFill>
                  <a:schemeClr val="accent1">
                    <a:lumMod val="50000"/>
                  </a:schemeClr>
                </a:solidFill>
              </a:rPr>
              <a:t> --public-</a:t>
            </a:r>
            <a:r>
              <a:rPr lang="en-GB" dirty="0" err="1">
                <a:solidFill>
                  <a:schemeClr val="accent1">
                    <a:lumMod val="50000"/>
                  </a:schemeClr>
                </a:solidFill>
              </a:rPr>
              <a:t>ip</a:t>
            </a:r>
            <a:r>
              <a:rPr lang="en-GB" dirty="0">
                <a:solidFill>
                  <a:schemeClr val="accent1">
                    <a:lumMod val="50000"/>
                  </a:schemeClr>
                </a:solidFill>
              </a:rPr>
              <a:t>-address </a:t>
            </a:r>
            <a:r>
              <a:rPr lang="en-GB" dirty="0" err="1">
                <a:solidFill>
                  <a:srgbClr val="FFC000"/>
                </a:solidFill>
              </a:rPr>
              <a:t>myPublicIP</a:t>
            </a:r>
            <a:r>
              <a:rPr lang="en-GB" dirty="0">
                <a:solidFill>
                  <a:schemeClr val="accent1">
                    <a:lumMod val="50000"/>
                  </a:schemeClr>
                </a:solidFill>
              </a:rPr>
              <a:t> </a:t>
            </a:r>
          </a:p>
        </p:txBody>
      </p:sp>
    </p:spTree>
    <p:extLst>
      <p:ext uri="{BB962C8B-B14F-4D97-AF65-F5344CB8AC3E}">
        <p14:creationId xmlns:p14="http://schemas.microsoft.com/office/powerpoint/2010/main" val="27029059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D5C1D-7A65-F3F5-51FE-C62115C83748}"/>
              </a:ext>
            </a:extLst>
          </p:cNvPr>
          <p:cNvSpPr>
            <a:spLocks noGrp="1"/>
          </p:cNvSpPr>
          <p:nvPr>
            <p:ph type="title"/>
          </p:nvPr>
        </p:nvSpPr>
        <p:spPr>
          <a:xfrm>
            <a:off x="257175" y="0"/>
            <a:ext cx="8686800" cy="600501"/>
          </a:xfrm>
        </p:spPr>
        <p:txBody>
          <a:bodyPr/>
          <a:lstStyle/>
          <a:p>
            <a:r>
              <a:rPr lang="en-GB" dirty="0"/>
              <a:t>Demo</a:t>
            </a:r>
          </a:p>
        </p:txBody>
      </p:sp>
      <p:sp>
        <p:nvSpPr>
          <p:cNvPr id="3" name="Content Placeholder 2">
            <a:extLst>
              <a:ext uri="{FF2B5EF4-FFF2-40B4-BE49-F238E27FC236}">
                <a16:creationId xmlns:a16="http://schemas.microsoft.com/office/drawing/2014/main" id="{95154E19-6386-56DB-1708-714D8E9EE3DF}"/>
              </a:ext>
            </a:extLst>
          </p:cNvPr>
          <p:cNvSpPr>
            <a:spLocks noGrp="1"/>
          </p:cNvSpPr>
          <p:nvPr>
            <p:ph idx="1"/>
          </p:nvPr>
        </p:nvSpPr>
        <p:spPr/>
        <p:txBody>
          <a:bodyPr/>
          <a:lstStyle/>
          <a:p>
            <a:endParaRPr lang="en-GB"/>
          </a:p>
        </p:txBody>
      </p:sp>
      <p:sp>
        <p:nvSpPr>
          <p:cNvPr id="4" name="Footer Placeholder 3">
            <a:extLst>
              <a:ext uri="{FF2B5EF4-FFF2-40B4-BE49-F238E27FC236}">
                <a16:creationId xmlns:a16="http://schemas.microsoft.com/office/drawing/2014/main" id="{517A4F01-50F2-CCF9-B3E8-E7827A222B39}"/>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700A294E-B096-D2E2-0F3A-E23373F6D07D}"/>
              </a:ext>
            </a:extLst>
          </p:cNvPr>
          <p:cNvSpPr txBox="1"/>
          <p:nvPr/>
        </p:nvSpPr>
        <p:spPr>
          <a:xfrm>
            <a:off x="219075" y="1019175"/>
            <a:ext cx="8686800" cy="4801314"/>
          </a:xfrm>
          <a:prstGeom prst="rect">
            <a:avLst/>
          </a:prstGeom>
          <a:solidFill>
            <a:srgbClr val="000000"/>
          </a:solidFill>
        </p:spPr>
        <p:txBody>
          <a:bodyPr wrap="square" rtlCol="0">
            <a:spAutoFit/>
          </a:bodyPr>
          <a:lstStyle/>
          <a:p>
            <a:r>
              <a:rPr lang="en-GB" i="1" dirty="0">
                <a:solidFill>
                  <a:schemeClr val="bg1"/>
                </a:solidFill>
              </a:rPr>
              <a:t>Create a NSG</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nsg</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sshNsg</a:t>
            </a:r>
            <a:endParaRPr lang="en-GB" dirty="0">
              <a:solidFill>
                <a:srgbClr val="FFC000"/>
              </a:solidFill>
            </a:endParaRPr>
          </a:p>
          <a:p>
            <a:endParaRPr lang="en-GB" i="1" dirty="0">
              <a:solidFill>
                <a:schemeClr val="bg1"/>
              </a:solidFill>
            </a:endParaRPr>
          </a:p>
          <a:p>
            <a:r>
              <a:rPr lang="en-GB" i="1" dirty="0">
                <a:solidFill>
                  <a:schemeClr val="bg1"/>
                </a:solidFill>
              </a:rPr>
              <a:t>Create a NSG rule</a:t>
            </a:r>
            <a:endParaRPr lang="en-GB" dirty="0">
              <a:solidFill>
                <a:schemeClr val="bg1"/>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nsg</a:t>
            </a:r>
            <a:r>
              <a:rPr lang="en-GB" dirty="0">
                <a:solidFill>
                  <a:schemeClr val="accent1">
                    <a:lumMod val="50000"/>
                  </a:schemeClr>
                </a:solidFill>
              </a:rPr>
              <a:t> rule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dirty="0" err="1">
                <a:solidFill>
                  <a:schemeClr val="accent1">
                    <a:lumMod val="50000"/>
                  </a:schemeClr>
                </a:solidFill>
              </a:rPr>
              <a:t>nsg</a:t>
            </a:r>
            <a:r>
              <a:rPr lang="en-GB" dirty="0">
                <a:solidFill>
                  <a:schemeClr val="accent1">
                    <a:lumMod val="50000"/>
                  </a:schemeClr>
                </a:solidFill>
              </a:rPr>
              <a:t>-name </a:t>
            </a:r>
            <a:r>
              <a:rPr lang="en-GB" dirty="0" err="1">
                <a:solidFill>
                  <a:srgbClr val="FFC000"/>
                </a:solidFill>
              </a:rPr>
              <a:t>sshNsg</a:t>
            </a:r>
            <a:r>
              <a:rPr lang="en-GB" dirty="0">
                <a:solidFill>
                  <a:schemeClr val="accent1">
                    <a:lumMod val="50000"/>
                  </a:schemeClr>
                </a:solidFill>
              </a:rPr>
              <a:t> --name </a:t>
            </a:r>
            <a:r>
              <a:rPr lang="en-GB" dirty="0">
                <a:solidFill>
                  <a:srgbClr val="FFC000"/>
                </a:solidFill>
              </a:rPr>
              <a:t>allow-SSH</a:t>
            </a:r>
            <a:r>
              <a:rPr lang="en-GB" dirty="0">
                <a:solidFill>
                  <a:schemeClr val="accent1">
                    <a:lumMod val="50000"/>
                  </a:schemeClr>
                </a:solidFill>
              </a:rPr>
              <a:t> --protocol </a:t>
            </a:r>
            <a:r>
              <a:rPr lang="en-GB" dirty="0" err="1">
                <a:solidFill>
                  <a:srgbClr val="FFC000"/>
                </a:solidFill>
              </a:rPr>
              <a:t>tcp</a:t>
            </a:r>
            <a:r>
              <a:rPr lang="en-GB" dirty="0">
                <a:solidFill>
                  <a:schemeClr val="accent1">
                    <a:lumMod val="50000"/>
                  </a:schemeClr>
                </a:solidFill>
              </a:rPr>
              <a:t> --priority </a:t>
            </a:r>
            <a:r>
              <a:rPr lang="en-GB" dirty="0">
                <a:solidFill>
                  <a:srgbClr val="FFC000"/>
                </a:solidFill>
              </a:rPr>
              <a:t>100</a:t>
            </a:r>
            <a:r>
              <a:rPr lang="en-GB" dirty="0">
                <a:solidFill>
                  <a:schemeClr val="accent1">
                    <a:lumMod val="50000"/>
                  </a:schemeClr>
                </a:solidFill>
              </a:rPr>
              <a:t> --destination-address-prefixes </a:t>
            </a:r>
            <a:r>
              <a:rPr lang="en-GB" dirty="0">
                <a:solidFill>
                  <a:srgbClr val="FFC000"/>
                </a:solidFill>
              </a:rPr>
              <a:t>'*' </a:t>
            </a:r>
            <a:r>
              <a:rPr lang="en-GB" dirty="0">
                <a:solidFill>
                  <a:schemeClr val="accent1">
                    <a:lumMod val="50000"/>
                  </a:schemeClr>
                </a:solidFill>
              </a:rPr>
              <a:t>--destination-port-ranges </a:t>
            </a:r>
            <a:r>
              <a:rPr lang="en-GB" dirty="0">
                <a:solidFill>
                  <a:srgbClr val="FFC000"/>
                </a:solidFill>
              </a:rPr>
              <a:t>22</a:t>
            </a:r>
            <a:r>
              <a:rPr lang="en-GB" dirty="0">
                <a:solidFill>
                  <a:schemeClr val="accent1">
                    <a:lumMod val="50000"/>
                  </a:schemeClr>
                </a:solidFill>
              </a:rPr>
              <a:t> --source-address-prefixes </a:t>
            </a:r>
            <a:r>
              <a:rPr lang="en-GB" dirty="0">
                <a:solidFill>
                  <a:srgbClr val="FFC000"/>
                </a:solidFill>
              </a:rPr>
              <a:t>'*'</a:t>
            </a:r>
            <a:r>
              <a:rPr lang="en-GB" dirty="0">
                <a:solidFill>
                  <a:schemeClr val="accent1">
                    <a:lumMod val="50000"/>
                  </a:schemeClr>
                </a:solidFill>
              </a:rPr>
              <a:t> --source-port-ranges </a:t>
            </a:r>
            <a:r>
              <a:rPr lang="en-GB" dirty="0">
                <a:solidFill>
                  <a:srgbClr val="FFC000"/>
                </a:solidFill>
              </a:rPr>
              <a:t>'*'</a:t>
            </a:r>
            <a:r>
              <a:rPr lang="en-GB" dirty="0">
                <a:solidFill>
                  <a:schemeClr val="accent1">
                    <a:lumMod val="50000"/>
                  </a:schemeClr>
                </a:solidFill>
              </a:rPr>
              <a:t> --access </a:t>
            </a:r>
            <a:r>
              <a:rPr lang="en-GB" dirty="0">
                <a:solidFill>
                  <a:srgbClr val="FFC000"/>
                </a:solidFill>
              </a:rPr>
              <a:t>Allow</a:t>
            </a:r>
          </a:p>
          <a:p>
            <a:endParaRPr lang="en-GB" i="1" dirty="0">
              <a:solidFill>
                <a:schemeClr val="bg1"/>
              </a:solidFill>
            </a:endParaRPr>
          </a:p>
          <a:p>
            <a:r>
              <a:rPr lang="en-GB" i="1" dirty="0">
                <a:solidFill>
                  <a:schemeClr val="bg1"/>
                </a:solidFill>
              </a:rPr>
              <a:t>Add the NSG to the NIC to allow the VM to see this traffic</a:t>
            </a:r>
            <a:endParaRPr lang="en-GB" dirty="0">
              <a:solidFill>
                <a:schemeClr val="bg1"/>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nic</a:t>
            </a:r>
            <a:r>
              <a:rPr lang="en-GB" dirty="0">
                <a:solidFill>
                  <a:schemeClr val="accent1">
                    <a:lumMod val="50000"/>
                  </a:schemeClr>
                </a:solidFill>
              </a:rPr>
              <a:t> update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myNic</a:t>
            </a:r>
            <a:r>
              <a:rPr lang="en-GB" dirty="0">
                <a:solidFill>
                  <a:schemeClr val="accent1">
                    <a:lumMod val="50000"/>
                  </a:schemeClr>
                </a:solidFill>
              </a:rPr>
              <a:t> --network-security-group </a:t>
            </a:r>
            <a:r>
              <a:rPr lang="en-GB" dirty="0" err="1">
                <a:solidFill>
                  <a:srgbClr val="FFC000"/>
                </a:solidFill>
              </a:rPr>
              <a:t>sshNsg</a:t>
            </a:r>
            <a:endParaRPr lang="en-GB" dirty="0">
              <a:solidFill>
                <a:srgbClr val="FFC000"/>
              </a:solidFill>
            </a:endParaRPr>
          </a:p>
          <a:p>
            <a:endParaRPr lang="en-GB" dirty="0">
              <a:solidFill>
                <a:schemeClr val="accent1">
                  <a:lumMod val="50000"/>
                </a:schemeClr>
              </a:solidFill>
            </a:endParaRPr>
          </a:p>
          <a:p>
            <a:r>
              <a:rPr lang="en-GB" i="1" dirty="0">
                <a:solidFill>
                  <a:schemeClr val="bg1"/>
                </a:solidFill>
              </a:rPr>
              <a:t>Create the VM with default size Standard_DS1_v2 using the NIC</a:t>
            </a:r>
          </a:p>
          <a:p>
            <a:r>
              <a:rPr lang="en-GB" i="1" dirty="0">
                <a:solidFill>
                  <a:schemeClr val="bg1"/>
                </a:solidFill>
              </a:rPr>
              <a:t>It's a Unix VM so we will generate SSH keys to allow us to login to it.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a:t>
            </a:r>
            <a:r>
              <a:rPr lang="en-GB" dirty="0" err="1">
                <a:solidFill>
                  <a:schemeClr val="accent1">
                    <a:lumMod val="50000"/>
                  </a:schemeClr>
                </a:solidFill>
              </a:rPr>
              <a:t>nics</a:t>
            </a:r>
            <a:r>
              <a:rPr lang="en-GB" dirty="0">
                <a:solidFill>
                  <a:schemeClr val="accent1">
                    <a:lumMod val="50000"/>
                  </a:schemeClr>
                </a:solidFill>
              </a:rPr>
              <a:t> </a:t>
            </a:r>
            <a:r>
              <a:rPr lang="en-GB" dirty="0" err="1">
                <a:solidFill>
                  <a:srgbClr val="FFC000"/>
                </a:solidFill>
              </a:rPr>
              <a:t>myNic</a:t>
            </a:r>
            <a:r>
              <a:rPr lang="en-GB" dirty="0">
                <a:solidFill>
                  <a:schemeClr val="accent1">
                    <a:lumMod val="50000"/>
                  </a:schemeClr>
                </a:solidFill>
              </a:rPr>
              <a:t> --image </a:t>
            </a:r>
            <a:r>
              <a:rPr lang="en-GB" dirty="0" err="1">
                <a:solidFill>
                  <a:srgbClr val="FFC000"/>
                </a:solidFill>
              </a:rPr>
              <a:t>UbuntuLTS</a:t>
            </a:r>
            <a:r>
              <a:rPr lang="en-GB" dirty="0">
                <a:solidFill>
                  <a:schemeClr val="accent1">
                    <a:lumMod val="50000"/>
                  </a:schemeClr>
                </a:solidFill>
              </a:rPr>
              <a:t> --admin-username </a:t>
            </a:r>
            <a:r>
              <a:rPr lang="en-GB" dirty="0" err="1">
                <a:solidFill>
                  <a:srgbClr val="FFC000"/>
                </a:solidFill>
              </a:rPr>
              <a:t>azureuser</a:t>
            </a:r>
            <a:r>
              <a:rPr lang="en-GB" dirty="0">
                <a:solidFill>
                  <a:schemeClr val="accent1">
                    <a:lumMod val="50000"/>
                  </a:schemeClr>
                </a:solidFill>
              </a:rPr>
              <a:t> --generate-ssh-keys</a:t>
            </a:r>
          </a:p>
        </p:txBody>
      </p:sp>
    </p:spTree>
    <p:extLst>
      <p:ext uri="{BB962C8B-B14F-4D97-AF65-F5344CB8AC3E}">
        <p14:creationId xmlns:p14="http://schemas.microsoft.com/office/powerpoint/2010/main" val="429265767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D5C1D-7A65-F3F5-51FE-C62115C83748}"/>
              </a:ext>
            </a:extLst>
          </p:cNvPr>
          <p:cNvSpPr>
            <a:spLocks noGrp="1"/>
          </p:cNvSpPr>
          <p:nvPr>
            <p:ph type="title"/>
          </p:nvPr>
        </p:nvSpPr>
        <p:spPr/>
        <p:txBody>
          <a:bodyPr/>
          <a:lstStyle/>
          <a:p>
            <a:r>
              <a:rPr lang="en-GB" dirty="0"/>
              <a:t>Demo</a:t>
            </a:r>
          </a:p>
        </p:txBody>
      </p:sp>
      <p:sp>
        <p:nvSpPr>
          <p:cNvPr id="3" name="Content Placeholder 2">
            <a:extLst>
              <a:ext uri="{FF2B5EF4-FFF2-40B4-BE49-F238E27FC236}">
                <a16:creationId xmlns:a16="http://schemas.microsoft.com/office/drawing/2014/main" id="{95154E19-6386-56DB-1708-714D8E9EE3DF}"/>
              </a:ext>
            </a:extLst>
          </p:cNvPr>
          <p:cNvSpPr>
            <a:spLocks noGrp="1"/>
          </p:cNvSpPr>
          <p:nvPr>
            <p:ph idx="1"/>
          </p:nvPr>
        </p:nvSpPr>
        <p:spPr/>
        <p:txBody>
          <a:bodyPr/>
          <a:lstStyle/>
          <a:p>
            <a:endParaRPr lang="en-GB"/>
          </a:p>
        </p:txBody>
      </p:sp>
      <p:sp>
        <p:nvSpPr>
          <p:cNvPr id="4" name="Footer Placeholder 3">
            <a:extLst>
              <a:ext uri="{FF2B5EF4-FFF2-40B4-BE49-F238E27FC236}">
                <a16:creationId xmlns:a16="http://schemas.microsoft.com/office/drawing/2014/main" id="{517A4F01-50F2-CCF9-B3E8-E7827A222B39}"/>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700A294E-B096-D2E2-0F3A-E23373F6D07D}"/>
              </a:ext>
            </a:extLst>
          </p:cNvPr>
          <p:cNvSpPr txBox="1"/>
          <p:nvPr/>
        </p:nvSpPr>
        <p:spPr>
          <a:xfrm>
            <a:off x="315317" y="905118"/>
            <a:ext cx="8686800" cy="5632311"/>
          </a:xfrm>
          <a:prstGeom prst="rect">
            <a:avLst/>
          </a:prstGeom>
          <a:solidFill>
            <a:srgbClr val="000000"/>
          </a:solidFill>
        </p:spPr>
        <p:txBody>
          <a:bodyPr wrap="square" rtlCol="0">
            <a:spAutoFit/>
          </a:bodyPr>
          <a:lstStyle/>
          <a:p>
            <a:r>
              <a:rPr lang="en-GB" i="1" dirty="0">
                <a:solidFill>
                  <a:schemeClr val="bg1"/>
                </a:solidFill>
              </a:rPr>
              <a:t>Show VM details. Check out NIC, </a:t>
            </a:r>
            <a:r>
              <a:rPr lang="en-GB" i="1" dirty="0" err="1">
                <a:solidFill>
                  <a:schemeClr val="bg1"/>
                </a:solidFill>
              </a:rPr>
              <a:t>vNet</a:t>
            </a:r>
            <a:r>
              <a:rPr lang="en-GB" i="1" dirty="0">
                <a:solidFill>
                  <a:schemeClr val="bg1"/>
                </a:solidFill>
              </a:rPr>
              <a:t>, subnet and public IP</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show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--show-details</a:t>
            </a:r>
          </a:p>
          <a:p>
            <a:r>
              <a:rPr lang="en-GB" i="1" dirty="0">
                <a:solidFill>
                  <a:schemeClr val="bg1"/>
                </a:solidFill>
              </a:rPr>
              <a:t>Create a second VM using the default </a:t>
            </a:r>
            <a:r>
              <a:rPr lang="en-GB" i="1" dirty="0" err="1">
                <a:solidFill>
                  <a:schemeClr val="bg1"/>
                </a:solidFill>
              </a:rPr>
              <a:t>vNet</a:t>
            </a:r>
            <a:r>
              <a:rPr lang="en-GB" i="1" dirty="0">
                <a:solidFill>
                  <a:schemeClr val="bg1"/>
                </a:solidFill>
              </a:rPr>
              <a:t>/subnet we created</a:t>
            </a:r>
          </a:p>
          <a:p>
            <a:r>
              <a:rPr lang="en-GB" i="1" dirty="0">
                <a:solidFill>
                  <a:schemeClr val="bg1"/>
                </a:solidFill>
              </a:rPr>
              <a:t>The NIC is automatically created.</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a:solidFill>
                  <a:srgbClr val="FFC000"/>
                </a:solidFill>
              </a:rPr>
              <a:t>myVM2</a:t>
            </a:r>
            <a:r>
              <a:rPr lang="en-GB" dirty="0">
                <a:solidFill>
                  <a:schemeClr val="accent1">
                    <a:lumMod val="50000"/>
                  </a:schemeClr>
                </a:solidFill>
              </a:rPr>
              <a:t> --image </a:t>
            </a:r>
            <a:r>
              <a:rPr lang="en-GB" dirty="0" err="1">
                <a:solidFill>
                  <a:srgbClr val="FFC000"/>
                </a:solidFill>
              </a:rPr>
              <a:t>UbuntuLTS</a:t>
            </a:r>
            <a:r>
              <a:rPr lang="en-GB" dirty="0">
                <a:solidFill>
                  <a:schemeClr val="accent1">
                    <a:lumMod val="50000"/>
                  </a:schemeClr>
                </a:solidFill>
              </a:rPr>
              <a:t> --admin-username </a:t>
            </a:r>
            <a:r>
              <a:rPr lang="en-GB" dirty="0" err="1">
                <a:solidFill>
                  <a:srgbClr val="FFC000"/>
                </a:solidFill>
              </a:rPr>
              <a:t>azureuser</a:t>
            </a:r>
            <a:r>
              <a:rPr lang="en-GB" dirty="0">
                <a:solidFill>
                  <a:schemeClr val="accent1">
                    <a:lumMod val="50000"/>
                  </a:schemeClr>
                </a:solidFill>
              </a:rPr>
              <a:t> --generate-ssh-keys</a:t>
            </a:r>
          </a:p>
          <a:p>
            <a:endParaRPr lang="en-GB" dirty="0">
              <a:solidFill>
                <a:schemeClr val="accent1">
                  <a:lumMod val="50000"/>
                </a:schemeClr>
              </a:solidFill>
            </a:endParaRPr>
          </a:p>
          <a:p>
            <a:r>
              <a:rPr lang="en-GB" i="1" dirty="0">
                <a:solidFill>
                  <a:schemeClr val="bg1"/>
                </a:solidFill>
              </a:rPr>
              <a:t>Create a third VM but be very specific about the </a:t>
            </a:r>
            <a:r>
              <a:rPr lang="en-GB" i="1" dirty="0" err="1">
                <a:solidFill>
                  <a:schemeClr val="bg1"/>
                </a:solidFill>
              </a:rPr>
              <a:t>vNet</a:t>
            </a:r>
            <a:r>
              <a:rPr lang="en-GB" i="1" dirty="0">
                <a:solidFill>
                  <a:schemeClr val="bg1"/>
                </a:solidFill>
              </a:rPr>
              <a:t> and subnet it should be attached to. The NIC is automatically created.</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a:solidFill>
                  <a:srgbClr val="FFC000"/>
                </a:solidFill>
              </a:rPr>
              <a:t>myVM3</a:t>
            </a:r>
            <a:r>
              <a:rPr lang="en-GB" dirty="0">
                <a:solidFill>
                  <a:schemeClr val="accent1">
                    <a:lumMod val="50000"/>
                  </a:schemeClr>
                </a:solidFill>
              </a:rPr>
              <a:t> --</a:t>
            </a:r>
            <a:r>
              <a:rPr lang="en-GB" dirty="0" err="1">
                <a:solidFill>
                  <a:schemeClr val="accent1">
                    <a:lumMod val="50000"/>
                  </a:schemeClr>
                </a:solidFill>
              </a:rPr>
              <a:t>vnet</a:t>
            </a:r>
            <a:r>
              <a:rPr lang="en-GB" dirty="0">
                <a:solidFill>
                  <a:schemeClr val="accent1">
                    <a:lumMod val="50000"/>
                  </a:schemeClr>
                </a:solidFill>
              </a:rPr>
              <a:t>-name </a:t>
            </a:r>
            <a:r>
              <a:rPr lang="en-GB" dirty="0" err="1">
                <a:solidFill>
                  <a:srgbClr val="FFC000"/>
                </a:solidFill>
              </a:rPr>
              <a:t>myVNet</a:t>
            </a:r>
            <a:r>
              <a:rPr lang="en-GB" dirty="0">
                <a:solidFill>
                  <a:schemeClr val="accent1">
                    <a:lumMod val="50000"/>
                  </a:schemeClr>
                </a:solidFill>
              </a:rPr>
              <a:t> --subnet </a:t>
            </a:r>
            <a:r>
              <a:rPr lang="en-GB" dirty="0" err="1">
                <a:solidFill>
                  <a:srgbClr val="FFC000"/>
                </a:solidFill>
              </a:rPr>
              <a:t>mySubnet</a:t>
            </a:r>
            <a:r>
              <a:rPr lang="en-GB" dirty="0">
                <a:solidFill>
                  <a:schemeClr val="accent1">
                    <a:lumMod val="50000"/>
                  </a:schemeClr>
                </a:solidFill>
              </a:rPr>
              <a:t> --image </a:t>
            </a:r>
            <a:r>
              <a:rPr lang="en-GB" dirty="0" err="1">
                <a:solidFill>
                  <a:srgbClr val="FFC000"/>
                </a:solidFill>
              </a:rPr>
              <a:t>UbuntuLTS</a:t>
            </a:r>
            <a:r>
              <a:rPr lang="en-GB" dirty="0">
                <a:solidFill>
                  <a:schemeClr val="accent1">
                    <a:lumMod val="50000"/>
                  </a:schemeClr>
                </a:solidFill>
              </a:rPr>
              <a:t> --admin-username </a:t>
            </a:r>
            <a:r>
              <a:rPr lang="en-GB" dirty="0" err="1">
                <a:solidFill>
                  <a:srgbClr val="FFC000"/>
                </a:solidFill>
              </a:rPr>
              <a:t>azureuser</a:t>
            </a:r>
            <a:r>
              <a:rPr lang="en-GB" dirty="0">
                <a:solidFill>
                  <a:schemeClr val="accent1">
                    <a:lumMod val="50000"/>
                  </a:schemeClr>
                </a:solidFill>
              </a:rPr>
              <a:t> --generate-ssh-keys</a:t>
            </a:r>
          </a:p>
          <a:p>
            <a:r>
              <a:rPr lang="en-GB" dirty="0">
                <a:solidFill>
                  <a:schemeClr val="accent1">
                    <a:lumMod val="50000"/>
                  </a:schemeClr>
                </a:solidFill>
              </a:rPr>
              <a:t> </a:t>
            </a:r>
          </a:p>
          <a:p>
            <a:r>
              <a:rPr lang="en-GB" i="1" dirty="0">
                <a:solidFill>
                  <a:schemeClr val="bg1"/>
                </a:solidFill>
              </a:rPr>
              <a:t>List the current NICs, MAC and private IP addresses</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nic</a:t>
            </a:r>
            <a:r>
              <a:rPr lang="en-GB" dirty="0">
                <a:solidFill>
                  <a:schemeClr val="accent1">
                    <a:lumMod val="50000"/>
                  </a:schemeClr>
                </a:solidFill>
              </a:rPr>
              <a:t> list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--query "[].{</a:t>
            </a:r>
            <a:r>
              <a:rPr lang="en-GB" dirty="0" err="1">
                <a:solidFill>
                  <a:schemeClr val="accent1">
                    <a:lumMod val="50000"/>
                  </a:schemeClr>
                </a:solidFill>
              </a:rPr>
              <a:t>Name:name</a:t>
            </a:r>
            <a:r>
              <a:rPr lang="en-GB" dirty="0">
                <a:solidFill>
                  <a:schemeClr val="accent1">
                    <a:lumMod val="50000"/>
                  </a:schemeClr>
                </a:solidFill>
              </a:rPr>
              <a:t>, </a:t>
            </a:r>
            <a:r>
              <a:rPr lang="en-GB" dirty="0" err="1">
                <a:solidFill>
                  <a:schemeClr val="accent1">
                    <a:lumMod val="50000"/>
                  </a:schemeClr>
                </a:solidFill>
              </a:rPr>
              <a:t>MAC:macAddress</a:t>
            </a:r>
            <a:r>
              <a:rPr lang="en-GB" dirty="0">
                <a:solidFill>
                  <a:schemeClr val="accent1">
                    <a:lumMod val="50000"/>
                  </a:schemeClr>
                </a:solidFill>
              </a:rPr>
              <a:t>, </a:t>
            </a:r>
            <a:r>
              <a:rPr lang="en-GB" dirty="0" err="1">
                <a:solidFill>
                  <a:schemeClr val="accent1">
                    <a:lumMod val="50000"/>
                  </a:schemeClr>
                </a:solidFill>
              </a:rPr>
              <a:t>IP:ipConfigurations</a:t>
            </a:r>
            <a:r>
              <a:rPr lang="en-GB" dirty="0">
                <a:solidFill>
                  <a:schemeClr val="accent1">
                    <a:lumMod val="50000"/>
                  </a:schemeClr>
                </a:solidFill>
              </a:rPr>
              <a:t>[0].</a:t>
            </a:r>
            <a:r>
              <a:rPr lang="en-GB" dirty="0" err="1">
                <a:solidFill>
                  <a:schemeClr val="accent1">
                    <a:lumMod val="50000"/>
                  </a:schemeClr>
                </a:solidFill>
              </a:rPr>
              <a:t>privateIpAddress</a:t>
            </a:r>
            <a:r>
              <a:rPr lang="en-GB" dirty="0">
                <a:solidFill>
                  <a:schemeClr val="accent1">
                    <a:lumMod val="50000"/>
                  </a:schemeClr>
                </a:solidFill>
              </a:rPr>
              <a:t>}" --output table</a:t>
            </a:r>
          </a:p>
          <a:p>
            <a:endParaRPr lang="en-GB" dirty="0">
              <a:solidFill>
                <a:schemeClr val="accent1">
                  <a:lumMod val="50000"/>
                </a:schemeClr>
              </a:solidFill>
            </a:endParaRPr>
          </a:p>
          <a:p>
            <a:r>
              <a:rPr lang="en-GB" i="1" dirty="0">
                <a:solidFill>
                  <a:schemeClr val="bg1"/>
                </a:solidFill>
              </a:rPr>
              <a:t>Get the public IP of a VM and SSH into it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show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--show-details --query </a:t>
            </a:r>
            <a:r>
              <a:rPr lang="en-GB" dirty="0" err="1">
                <a:solidFill>
                  <a:schemeClr val="accent1">
                    <a:lumMod val="50000"/>
                  </a:schemeClr>
                </a:solidFill>
              </a:rPr>
              <a:t>publicIps</a:t>
            </a:r>
            <a:endParaRPr lang="en-GB" dirty="0">
              <a:solidFill>
                <a:schemeClr val="accent1">
                  <a:lumMod val="50000"/>
                </a:schemeClr>
              </a:solidFill>
            </a:endParaRPr>
          </a:p>
        </p:txBody>
      </p:sp>
    </p:spTree>
    <p:extLst>
      <p:ext uri="{BB962C8B-B14F-4D97-AF65-F5344CB8AC3E}">
        <p14:creationId xmlns:p14="http://schemas.microsoft.com/office/powerpoint/2010/main" val="50603952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D5C1D-7A65-F3F5-51FE-C62115C83748}"/>
              </a:ext>
            </a:extLst>
          </p:cNvPr>
          <p:cNvSpPr>
            <a:spLocks noGrp="1"/>
          </p:cNvSpPr>
          <p:nvPr>
            <p:ph type="title"/>
          </p:nvPr>
        </p:nvSpPr>
        <p:spPr/>
        <p:txBody>
          <a:bodyPr/>
          <a:lstStyle/>
          <a:p>
            <a:r>
              <a:rPr lang="en-GB" dirty="0"/>
              <a:t>Demo</a:t>
            </a:r>
          </a:p>
        </p:txBody>
      </p:sp>
      <p:sp>
        <p:nvSpPr>
          <p:cNvPr id="3" name="Content Placeholder 2">
            <a:extLst>
              <a:ext uri="{FF2B5EF4-FFF2-40B4-BE49-F238E27FC236}">
                <a16:creationId xmlns:a16="http://schemas.microsoft.com/office/drawing/2014/main" id="{95154E19-6386-56DB-1708-714D8E9EE3DF}"/>
              </a:ext>
            </a:extLst>
          </p:cNvPr>
          <p:cNvSpPr>
            <a:spLocks noGrp="1"/>
          </p:cNvSpPr>
          <p:nvPr>
            <p:ph idx="1"/>
          </p:nvPr>
        </p:nvSpPr>
        <p:spPr/>
        <p:txBody>
          <a:bodyPr/>
          <a:lstStyle/>
          <a:p>
            <a:endParaRPr lang="en-GB"/>
          </a:p>
        </p:txBody>
      </p:sp>
      <p:sp>
        <p:nvSpPr>
          <p:cNvPr id="4" name="Footer Placeholder 3">
            <a:extLst>
              <a:ext uri="{FF2B5EF4-FFF2-40B4-BE49-F238E27FC236}">
                <a16:creationId xmlns:a16="http://schemas.microsoft.com/office/drawing/2014/main" id="{517A4F01-50F2-CCF9-B3E8-E7827A222B39}"/>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700A294E-B096-D2E2-0F3A-E23373F6D07D}"/>
              </a:ext>
            </a:extLst>
          </p:cNvPr>
          <p:cNvSpPr txBox="1"/>
          <p:nvPr/>
        </p:nvSpPr>
        <p:spPr>
          <a:xfrm>
            <a:off x="315317" y="905118"/>
            <a:ext cx="8686800" cy="5755422"/>
          </a:xfrm>
          <a:prstGeom prst="rect">
            <a:avLst/>
          </a:prstGeom>
          <a:solidFill>
            <a:srgbClr val="000000"/>
          </a:solidFill>
        </p:spPr>
        <p:txBody>
          <a:bodyPr wrap="square" rtlCol="0">
            <a:spAutoFit/>
          </a:bodyPr>
          <a:lstStyle/>
          <a:p>
            <a:r>
              <a:rPr lang="en-GB" i="1" dirty="0">
                <a:solidFill>
                  <a:schemeClr val="bg1"/>
                </a:solidFill>
              </a:rPr>
              <a:t>SSH into one of the VMs public IP address and ping the others by name and private IP address</a:t>
            </a:r>
          </a:p>
          <a:p>
            <a:r>
              <a:rPr lang="en-GB" dirty="0">
                <a:solidFill>
                  <a:schemeClr val="bg1"/>
                </a:solidFill>
              </a:rPr>
              <a:t>$ </a:t>
            </a:r>
            <a:r>
              <a:rPr lang="en-GB" dirty="0">
                <a:solidFill>
                  <a:schemeClr val="accent1">
                    <a:lumMod val="50000"/>
                  </a:schemeClr>
                </a:solidFill>
              </a:rPr>
              <a:t>ssh azureuser@</a:t>
            </a:r>
            <a:r>
              <a:rPr lang="en-GB" dirty="0">
                <a:solidFill>
                  <a:srgbClr val="FFC000"/>
                </a:solidFill>
              </a:rPr>
              <a:t>20.90.8.168</a:t>
            </a:r>
          </a:p>
          <a:p>
            <a:r>
              <a:rPr lang="en-GB" dirty="0" err="1">
                <a:solidFill>
                  <a:schemeClr val="bg1"/>
                </a:solidFill>
              </a:rPr>
              <a:t>myVM</a:t>
            </a:r>
            <a:r>
              <a:rPr lang="en-GB" dirty="0">
                <a:solidFill>
                  <a:schemeClr val="bg1"/>
                </a:solidFill>
              </a:rPr>
              <a:t>&gt; </a:t>
            </a:r>
            <a:r>
              <a:rPr lang="en-GB" dirty="0" err="1">
                <a:solidFill>
                  <a:schemeClr val="accent1">
                    <a:lumMod val="50000"/>
                  </a:schemeClr>
                </a:solidFill>
              </a:rPr>
              <a:t>sudo</a:t>
            </a:r>
            <a:r>
              <a:rPr lang="en-GB" dirty="0">
                <a:solidFill>
                  <a:schemeClr val="accent1">
                    <a:lumMod val="50000"/>
                  </a:schemeClr>
                </a:solidFill>
              </a:rPr>
              <a:t> apt install net-tools </a:t>
            </a:r>
            <a:endParaRPr lang="en-GB" dirty="0">
              <a:solidFill>
                <a:schemeClr val="bg1"/>
              </a:solidFill>
            </a:endParaRPr>
          </a:p>
          <a:p>
            <a:r>
              <a:rPr lang="en-GB" dirty="0" err="1">
                <a:solidFill>
                  <a:schemeClr val="bg1"/>
                </a:solidFill>
              </a:rPr>
              <a:t>myVM</a:t>
            </a:r>
            <a:r>
              <a:rPr lang="en-GB" dirty="0">
                <a:solidFill>
                  <a:schemeClr val="bg1"/>
                </a:solidFill>
              </a:rPr>
              <a:t>&gt; </a:t>
            </a:r>
            <a:r>
              <a:rPr lang="en-GB" dirty="0" err="1">
                <a:solidFill>
                  <a:schemeClr val="accent1">
                    <a:lumMod val="50000"/>
                  </a:schemeClr>
                </a:solidFill>
              </a:rPr>
              <a:t>ifconfig</a:t>
            </a:r>
            <a:endParaRPr lang="en-GB" i="1" dirty="0">
              <a:solidFill>
                <a:schemeClr val="bg1"/>
              </a:solidFill>
            </a:endParaRPr>
          </a:p>
          <a:p>
            <a:r>
              <a:rPr lang="en-GB" sz="1800" dirty="0">
                <a:solidFill>
                  <a:schemeClr val="bg1"/>
                </a:solidFill>
              </a:rPr>
              <a:t>eth0: flags=4163&lt;UP,BROADCAST,RUNNING,MULTICAST&gt;  </a:t>
            </a:r>
            <a:r>
              <a:rPr lang="en-GB" sz="1800" dirty="0" err="1">
                <a:solidFill>
                  <a:schemeClr val="bg1"/>
                </a:solidFill>
              </a:rPr>
              <a:t>mtu</a:t>
            </a:r>
            <a:r>
              <a:rPr lang="en-GB" sz="1800" dirty="0">
                <a:solidFill>
                  <a:schemeClr val="bg1"/>
                </a:solidFill>
              </a:rPr>
              <a:t> 1500</a:t>
            </a:r>
          </a:p>
          <a:p>
            <a:r>
              <a:rPr lang="en-GB" sz="1800" dirty="0">
                <a:solidFill>
                  <a:schemeClr val="bg1"/>
                </a:solidFill>
              </a:rPr>
              <a:t>        </a:t>
            </a:r>
            <a:r>
              <a:rPr lang="en-GB" sz="1800" dirty="0" err="1">
                <a:solidFill>
                  <a:schemeClr val="bg1"/>
                </a:solidFill>
              </a:rPr>
              <a:t>inet</a:t>
            </a:r>
            <a:r>
              <a:rPr lang="en-GB" sz="1800" dirty="0">
                <a:solidFill>
                  <a:schemeClr val="bg1"/>
                </a:solidFill>
              </a:rPr>
              <a:t> </a:t>
            </a:r>
            <a:r>
              <a:rPr lang="en-GB" b="1" dirty="0">
                <a:solidFill>
                  <a:schemeClr val="bg1"/>
                </a:solidFill>
              </a:rPr>
              <a:t>10.0.0.1</a:t>
            </a:r>
            <a:r>
              <a:rPr lang="en-GB" sz="1800" dirty="0">
                <a:solidFill>
                  <a:schemeClr val="bg1"/>
                </a:solidFill>
              </a:rPr>
              <a:t>  netmask 255.255.255.0  broadcast 10.0.0.255</a:t>
            </a:r>
          </a:p>
          <a:p>
            <a:r>
              <a:rPr lang="en-GB" sz="1800" dirty="0">
                <a:solidFill>
                  <a:schemeClr val="bg1"/>
                </a:solidFill>
              </a:rPr>
              <a:t>        inet6 fe80::6245:bdff:fe0d:6dce  </a:t>
            </a:r>
            <a:r>
              <a:rPr lang="en-GB" sz="1800" dirty="0" err="1">
                <a:solidFill>
                  <a:schemeClr val="bg1"/>
                </a:solidFill>
              </a:rPr>
              <a:t>prefixlen</a:t>
            </a:r>
            <a:r>
              <a:rPr lang="en-GB" sz="1800" dirty="0">
                <a:solidFill>
                  <a:schemeClr val="bg1"/>
                </a:solidFill>
              </a:rPr>
              <a:t> 64  </a:t>
            </a:r>
            <a:r>
              <a:rPr lang="en-GB" sz="1800" dirty="0" err="1">
                <a:solidFill>
                  <a:schemeClr val="bg1"/>
                </a:solidFill>
              </a:rPr>
              <a:t>scopeid</a:t>
            </a:r>
            <a:r>
              <a:rPr lang="en-GB" sz="1800" dirty="0">
                <a:solidFill>
                  <a:schemeClr val="bg1"/>
                </a:solidFill>
              </a:rPr>
              <a:t> 0x20&lt;link&gt;</a:t>
            </a:r>
          </a:p>
          <a:p>
            <a:r>
              <a:rPr lang="en-GB" sz="1800" dirty="0">
                <a:solidFill>
                  <a:schemeClr val="bg1"/>
                </a:solidFill>
              </a:rPr>
              <a:t>        ether 60:45:bd:0d:6d:ce  </a:t>
            </a:r>
            <a:r>
              <a:rPr lang="en-GB" sz="1800" dirty="0" err="1">
                <a:solidFill>
                  <a:schemeClr val="bg1"/>
                </a:solidFill>
              </a:rPr>
              <a:t>txqueuelen</a:t>
            </a:r>
            <a:r>
              <a:rPr lang="en-GB" sz="1800" dirty="0">
                <a:solidFill>
                  <a:schemeClr val="bg1"/>
                </a:solidFill>
              </a:rPr>
              <a:t> 1000  (Ethernet)</a:t>
            </a:r>
          </a:p>
          <a:p>
            <a:r>
              <a:rPr lang="en-GB" sz="1800" dirty="0">
                <a:solidFill>
                  <a:schemeClr val="bg1"/>
                </a:solidFill>
              </a:rPr>
              <a:t>        ………etc</a:t>
            </a:r>
          </a:p>
          <a:p>
            <a:r>
              <a:rPr lang="en-GB" dirty="0" err="1">
                <a:solidFill>
                  <a:schemeClr val="bg1"/>
                </a:solidFill>
              </a:rPr>
              <a:t>myVM</a:t>
            </a:r>
            <a:r>
              <a:rPr lang="en-GB" dirty="0">
                <a:solidFill>
                  <a:schemeClr val="bg1"/>
                </a:solidFill>
              </a:rPr>
              <a:t>&gt; </a:t>
            </a:r>
            <a:r>
              <a:rPr lang="en-GB" dirty="0">
                <a:solidFill>
                  <a:schemeClr val="accent1">
                    <a:lumMod val="50000"/>
                  </a:schemeClr>
                </a:solidFill>
              </a:rPr>
              <a:t>ping </a:t>
            </a:r>
            <a:r>
              <a:rPr lang="en-GB" dirty="0">
                <a:solidFill>
                  <a:srgbClr val="FFC000"/>
                </a:solidFill>
              </a:rPr>
              <a:t>myVM2</a:t>
            </a:r>
          </a:p>
          <a:p>
            <a:r>
              <a:rPr lang="en-GB" sz="1600" dirty="0">
                <a:solidFill>
                  <a:schemeClr val="bg1"/>
                </a:solidFill>
              </a:rPr>
              <a:t>PING myVM2.mfk3pmrju1eufimi1txyr3ihtf.cwx.internal.cloudapp.net (</a:t>
            </a:r>
            <a:r>
              <a:rPr lang="en-GB" sz="1600" dirty="0">
                <a:solidFill>
                  <a:schemeClr val="tx1">
                    <a:lumMod val="60000"/>
                    <a:lumOff val="40000"/>
                  </a:schemeClr>
                </a:solidFill>
              </a:rPr>
              <a:t>10.1.1.5</a:t>
            </a:r>
            <a:r>
              <a:rPr lang="en-GB" sz="1600" dirty="0">
                <a:solidFill>
                  <a:schemeClr val="bg1"/>
                </a:solidFill>
              </a:rPr>
              <a:t>) 56(84) bytes of data.</a:t>
            </a:r>
          </a:p>
          <a:p>
            <a:r>
              <a:rPr lang="en-GB" sz="1600" dirty="0">
                <a:solidFill>
                  <a:schemeClr val="bg1"/>
                </a:solidFill>
              </a:rPr>
              <a:t>64 bytes from myvm2.internal.cloudapp.net (10.1.1.5): </a:t>
            </a:r>
            <a:r>
              <a:rPr lang="en-GB" sz="1600" dirty="0" err="1">
                <a:solidFill>
                  <a:schemeClr val="bg1"/>
                </a:solidFill>
              </a:rPr>
              <a:t>icmp_seq</a:t>
            </a:r>
            <a:r>
              <a:rPr lang="en-GB" sz="1600" dirty="0">
                <a:solidFill>
                  <a:schemeClr val="bg1"/>
                </a:solidFill>
              </a:rPr>
              <a:t>=1 </a:t>
            </a:r>
            <a:r>
              <a:rPr lang="en-GB" sz="1600" dirty="0" err="1">
                <a:solidFill>
                  <a:schemeClr val="bg1"/>
                </a:solidFill>
              </a:rPr>
              <a:t>ttl</a:t>
            </a:r>
            <a:r>
              <a:rPr lang="en-GB" sz="1600" dirty="0">
                <a:solidFill>
                  <a:schemeClr val="bg1"/>
                </a:solidFill>
              </a:rPr>
              <a:t>=64 time=1.97 </a:t>
            </a:r>
            <a:r>
              <a:rPr lang="en-GB" sz="1600" dirty="0" err="1">
                <a:solidFill>
                  <a:schemeClr val="bg1"/>
                </a:solidFill>
              </a:rPr>
              <a:t>ms</a:t>
            </a:r>
            <a:endParaRPr lang="en-GB" sz="1600" dirty="0">
              <a:solidFill>
                <a:schemeClr val="bg1"/>
              </a:solidFill>
            </a:endParaRPr>
          </a:p>
          <a:p>
            <a:r>
              <a:rPr lang="en-GB" sz="1600" dirty="0">
                <a:solidFill>
                  <a:schemeClr val="bg1"/>
                </a:solidFill>
              </a:rPr>
              <a:t>64 bytes from myvm2.internal.cloudapp.net (10.1.1.5): </a:t>
            </a:r>
            <a:r>
              <a:rPr lang="en-GB" sz="1600" dirty="0" err="1">
                <a:solidFill>
                  <a:schemeClr val="bg1"/>
                </a:solidFill>
              </a:rPr>
              <a:t>icmp_seq</a:t>
            </a:r>
            <a:r>
              <a:rPr lang="en-GB" sz="1600" dirty="0">
                <a:solidFill>
                  <a:schemeClr val="bg1"/>
                </a:solidFill>
              </a:rPr>
              <a:t>=2 </a:t>
            </a:r>
            <a:r>
              <a:rPr lang="en-GB" sz="1600" dirty="0" err="1">
                <a:solidFill>
                  <a:schemeClr val="bg1"/>
                </a:solidFill>
              </a:rPr>
              <a:t>ttl</a:t>
            </a:r>
            <a:r>
              <a:rPr lang="en-GB" sz="1600" dirty="0">
                <a:solidFill>
                  <a:schemeClr val="bg1"/>
                </a:solidFill>
              </a:rPr>
              <a:t>=64 time=1.15 </a:t>
            </a:r>
            <a:r>
              <a:rPr lang="en-GB" sz="1600" dirty="0" err="1">
                <a:solidFill>
                  <a:schemeClr val="bg1"/>
                </a:solidFill>
              </a:rPr>
              <a:t>ms</a:t>
            </a:r>
            <a:endParaRPr lang="en-GB" sz="1600" dirty="0">
              <a:solidFill>
                <a:schemeClr val="bg1"/>
              </a:solidFill>
            </a:endParaRPr>
          </a:p>
          <a:p>
            <a:r>
              <a:rPr lang="en-GB" sz="1600" dirty="0">
                <a:solidFill>
                  <a:schemeClr val="bg1"/>
                </a:solidFill>
              </a:rPr>
              <a:t>……</a:t>
            </a:r>
          </a:p>
          <a:p>
            <a:r>
              <a:rPr lang="en-GB" dirty="0" err="1">
                <a:solidFill>
                  <a:schemeClr val="bg1"/>
                </a:solidFill>
              </a:rPr>
              <a:t>myVM</a:t>
            </a:r>
            <a:r>
              <a:rPr lang="en-GB" dirty="0">
                <a:solidFill>
                  <a:schemeClr val="bg1"/>
                </a:solidFill>
              </a:rPr>
              <a:t>&gt; </a:t>
            </a:r>
            <a:r>
              <a:rPr lang="en-GB" dirty="0">
                <a:solidFill>
                  <a:schemeClr val="accent1">
                    <a:lumMod val="50000"/>
                  </a:schemeClr>
                </a:solidFill>
              </a:rPr>
              <a:t>ping </a:t>
            </a:r>
            <a:r>
              <a:rPr lang="en-GB" dirty="0">
                <a:solidFill>
                  <a:schemeClr val="tx1">
                    <a:lumMod val="40000"/>
                    <a:lumOff val="60000"/>
                  </a:schemeClr>
                </a:solidFill>
              </a:rPr>
              <a:t>10.1.1.5</a:t>
            </a:r>
          </a:p>
          <a:p>
            <a:r>
              <a:rPr lang="en-GB" dirty="0" err="1">
                <a:solidFill>
                  <a:schemeClr val="bg1"/>
                </a:solidFill>
              </a:rPr>
              <a:t>myVM</a:t>
            </a:r>
            <a:r>
              <a:rPr lang="en-GB" dirty="0">
                <a:solidFill>
                  <a:schemeClr val="bg1"/>
                </a:solidFill>
              </a:rPr>
              <a:t>&gt; </a:t>
            </a:r>
            <a:r>
              <a:rPr lang="en-GB" dirty="0">
                <a:solidFill>
                  <a:schemeClr val="accent1">
                    <a:lumMod val="50000"/>
                  </a:schemeClr>
                </a:solidFill>
              </a:rPr>
              <a:t>exit</a:t>
            </a:r>
          </a:p>
          <a:p>
            <a:endParaRPr lang="en-GB" dirty="0">
              <a:solidFill>
                <a:schemeClr val="accent1">
                  <a:lumMod val="50000"/>
                </a:schemeClr>
              </a:solidFill>
            </a:endParaRPr>
          </a:p>
          <a:p>
            <a:r>
              <a:rPr lang="en-GB" i="1" dirty="0">
                <a:solidFill>
                  <a:schemeClr val="bg1"/>
                </a:solidFill>
              </a:rPr>
              <a:t>Clean up</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delete --name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--yes</a:t>
            </a:r>
          </a:p>
        </p:txBody>
      </p:sp>
      <p:sp>
        <p:nvSpPr>
          <p:cNvPr id="6" name="TextBox 5">
            <a:extLst>
              <a:ext uri="{FF2B5EF4-FFF2-40B4-BE49-F238E27FC236}">
                <a16:creationId xmlns:a16="http://schemas.microsoft.com/office/drawing/2014/main" id="{E459E2DD-F306-1D9C-90CA-669ABA6BCD61}"/>
              </a:ext>
            </a:extLst>
          </p:cNvPr>
          <p:cNvSpPr txBox="1"/>
          <p:nvPr/>
        </p:nvSpPr>
        <p:spPr>
          <a:xfrm>
            <a:off x="2080578" y="2043746"/>
            <a:ext cx="3359318" cy="276999"/>
          </a:xfrm>
          <a:prstGeom prst="rect">
            <a:avLst/>
          </a:prstGeom>
          <a:noFill/>
        </p:spPr>
        <p:txBody>
          <a:bodyPr wrap="none" rtlCol="0">
            <a:spAutoFit/>
          </a:bodyPr>
          <a:lstStyle/>
          <a:p>
            <a:r>
              <a:rPr lang="en-GB" sz="1200" dirty="0">
                <a:solidFill>
                  <a:schemeClr val="bg1"/>
                </a:solidFill>
                <a:sym typeface="Wingdings" panose="05000000000000000000" pitchFamily="2" charset="2"/>
              </a:rPr>
              <a:t> </a:t>
            </a:r>
            <a:r>
              <a:rPr lang="en-GB" sz="1200" i="1" dirty="0">
                <a:solidFill>
                  <a:schemeClr val="bg1"/>
                </a:solidFill>
              </a:rPr>
              <a:t>display the private IP address inside the VM</a:t>
            </a:r>
            <a:endParaRPr lang="en-GB" sz="1200" dirty="0"/>
          </a:p>
        </p:txBody>
      </p:sp>
      <p:sp>
        <p:nvSpPr>
          <p:cNvPr id="7" name="TextBox 6">
            <a:extLst>
              <a:ext uri="{FF2B5EF4-FFF2-40B4-BE49-F238E27FC236}">
                <a16:creationId xmlns:a16="http://schemas.microsoft.com/office/drawing/2014/main" id="{B475EB3D-3D54-7ECB-E85B-FEAC1A5EADA0}"/>
              </a:ext>
            </a:extLst>
          </p:cNvPr>
          <p:cNvSpPr txBox="1"/>
          <p:nvPr/>
        </p:nvSpPr>
        <p:spPr>
          <a:xfrm>
            <a:off x="2591451" y="5206502"/>
            <a:ext cx="1757917" cy="276999"/>
          </a:xfrm>
          <a:prstGeom prst="rect">
            <a:avLst/>
          </a:prstGeom>
          <a:noFill/>
        </p:spPr>
        <p:txBody>
          <a:bodyPr wrap="none" rtlCol="0">
            <a:spAutoFit/>
          </a:bodyPr>
          <a:lstStyle/>
          <a:p>
            <a:r>
              <a:rPr lang="en-GB" sz="1200" dirty="0">
                <a:solidFill>
                  <a:schemeClr val="bg1"/>
                </a:solidFill>
                <a:sym typeface="Wingdings" panose="05000000000000000000" pitchFamily="2" charset="2"/>
              </a:rPr>
              <a:t> </a:t>
            </a:r>
            <a:r>
              <a:rPr lang="en-GB" sz="1200" i="1" dirty="0">
                <a:solidFill>
                  <a:schemeClr val="bg1"/>
                </a:solidFill>
              </a:rPr>
              <a:t>private IP of myVM2</a:t>
            </a:r>
            <a:endParaRPr lang="en-GB" sz="1200" dirty="0"/>
          </a:p>
        </p:txBody>
      </p:sp>
    </p:spTree>
    <p:extLst>
      <p:ext uri="{BB962C8B-B14F-4D97-AF65-F5344CB8AC3E}">
        <p14:creationId xmlns:p14="http://schemas.microsoft.com/office/powerpoint/2010/main" val="387548196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76A20-EE04-49AC-930B-758FDFBDCCCE}"/>
              </a:ext>
            </a:extLst>
          </p:cNvPr>
          <p:cNvSpPr>
            <a:spLocks noGrp="1"/>
          </p:cNvSpPr>
          <p:nvPr>
            <p:ph type="title"/>
          </p:nvPr>
        </p:nvSpPr>
        <p:spPr/>
        <p:txBody>
          <a:bodyPr/>
          <a:lstStyle/>
          <a:p>
            <a:r>
              <a:rPr lang="en-GB" dirty="0"/>
              <a:t>Always Remember to Clean Up</a:t>
            </a:r>
          </a:p>
        </p:txBody>
      </p:sp>
      <p:sp>
        <p:nvSpPr>
          <p:cNvPr id="3" name="Content Placeholder 2">
            <a:extLst>
              <a:ext uri="{FF2B5EF4-FFF2-40B4-BE49-F238E27FC236}">
                <a16:creationId xmlns:a16="http://schemas.microsoft.com/office/drawing/2014/main" id="{A9950101-BF08-471C-AE04-CB21A1E5C860}"/>
              </a:ext>
            </a:extLst>
          </p:cNvPr>
          <p:cNvSpPr>
            <a:spLocks noGrp="1"/>
          </p:cNvSpPr>
          <p:nvPr>
            <p:ph idx="1"/>
          </p:nvPr>
        </p:nvSpPr>
        <p:spPr>
          <a:xfrm>
            <a:off x="1047750" y="1120877"/>
            <a:ext cx="7029450" cy="4717948"/>
          </a:xfrm>
        </p:spPr>
        <p:txBody>
          <a:bodyPr/>
          <a:lstStyle/>
          <a:p>
            <a:r>
              <a:rPr lang="en-GB" dirty="0"/>
              <a:t>Delete the resource group</a:t>
            </a:r>
            <a:br>
              <a:rPr lang="en-GB" dirty="0"/>
            </a:br>
            <a:r>
              <a:rPr lang="en-GB" b="1" dirty="0"/>
              <a:t>This will delete all of the resources we created</a:t>
            </a:r>
            <a:endParaRPr lang="en-GB" dirty="0"/>
          </a:p>
          <a:p>
            <a:endParaRPr lang="en-GB" dirty="0"/>
          </a:p>
          <a:p>
            <a:endParaRPr lang="en-GB" dirty="0"/>
          </a:p>
          <a:p>
            <a:endParaRPr lang="en-GB" dirty="0"/>
          </a:p>
          <a:p>
            <a:endParaRPr lang="en-GB" dirty="0"/>
          </a:p>
          <a:p>
            <a:r>
              <a:rPr lang="en-GB" dirty="0"/>
              <a:t>In the Azure Web Portal you can do the same thing this way!!</a:t>
            </a:r>
          </a:p>
          <a:p>
            <a:pPr marL="457200" indent="-457200">
              <a:buFont typeface="+mj-lt"/>
              <a:buAutoNum type="arabicPeriod"/>
            </a:pPr>
            <a:r>
              <a:rPr lang="en-GB" dirty="0"/>
              <a:t>In Azure Portal, select Resource groups on the left.</a:t>
            </a:r>
          </a:p>
          <a:p>
            <a:pPr marL="457200" indent="-457200">
              <a:buFont typeface="+mj-lt"/>
              <a:buAutoNum type="arabicPeriod"/>
            </a:pPr>
            <a:r>
              <a:rPr lang="en-GB" dirty="0"/>
              <a:t>Find the your resource group and select it.</a:t>
            </a:r>
          </a:p>
          <a:p>
            <a:pPr marL="457200" indent="-457200">
              <a:buFont typeface="+mj-lt"/>
              <a:buAutoNum type="arabicPeriod"/>
            </a:pPr>
            <a:r>
              <a:rPr lang="en-GB" dirty="0"/>
              <a:t>In the Overview tab of the resource group, select Delete resource group.</a:t>
            </a:r>
          </a:p>
          <a:p>
            <a:pPr marL="457200" indent="-457200">
              <a:buFont typeface="+mj-lt"/>
              <a:buAutoNum type="arabicPeriod"/>
            </a:pPr>
            <a:r>
              <a:rPr lang="en-GB" dirty="0"/>
              <a:t>This opens a new dialog box. Type the name of the resource group again and select Delete. </a:t>
            </a:r>
            <a:endParaRPr lang="en-GB" b="1" dirty="0"/>
          </a:p>
          <a:p>
            <a:pPr marL="457200" indent="-457200">
              <a:buFont typeface="+mj-lt"/>
              <a:buAutoNum type="arabicPeriod"/>
            </a:pPr>
            <a:endParaRPr lang="en-GB" b="1" dirty="0"/>
          </a:p>
        </p:txBody>
      </p:sp>
      <p:sp>
        <p:nvSpPr>
          <p:cNvPr id="4" name="Footer Placeholder 3">
            <a:extLst>
              <a:ext uri="{FF2B5EF4-FFF2-40B4-BE49-F238E27FC236}">
                <a16:creationId xmlns:a16="http://schemas.microsoft.com/office/drawing/2014/main" id="{8A135067-1F2B-430A-9373-AA8865AEF321}"/>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0A55F7E-92F5-4281-9E15-3BC4C80E9763}"/>
              </a:ext>
            </a:extLst>
          </p:cNvPr>
          <p:cNvSpPr txBox="1"/>
          <p:nvPr/>
        </p:nvSpPr>
        <p:spPr>
          <a:xfrm>
            <a:off x="1527175" y="1965836"/>
            <a:ext cx="5734192" cy="1200329"/>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delete --name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rgbClr val="FFC000"/>
                </a:solidFill>
              </a:rPr>
              <a:t> </a:t>
            </a:r>
            <a:r>
              <a:rPr lang="en-GB" dirty="0">
                <a:solidFill>
                  <a:schemeClr val="accent1">
                    <a:lumMod val="50000"/>
                  </a:schemeClr>
                </a:solidFill>
              </a:rPr>
              <a:t>--yes</a:t>
            </a:r>
            <a:endParaRPr lang="en-GB" dirty="0">
              <a:solidFill>
                <a:srgbClr val="FFC000"/>
              </a:solidFill>
            </a:endParaRPr>
          </a:p>
          <a:p>
            <a:endParaRPr lang="en-GB" dirty="0">
              <a:solidFill>
                <a:srgbClr val="FFC000"/>
              </a:solidFill>
            </a:endParaRPr>
          </a:p>
          <a:p>
            <a:r>
              <a:rPr lang="en-GB" u="sng" dirty="0">
                <a:solidFill>
                  <a:schemeClr val="bg1"/>
                </a:solidFill>
              </a:rPr>
              <a:t>SHORTHAND</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delete -n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rgbClr val="FFC000"/>
                </a:solidFill>
              </a:rPr>
              <a:t> </a:t>
            </a:r>
            <a:r>
              <a:rPr lang="en-GB" dirty="0">
                <a:solidFill>
                  <a:schemeClr val="accent1">
                    <a:lumMod val="50000"/>
                  </a:schemeClr>
                </a:solidFill>
              </a:rPr>
              <a:t>-y</a:t>
            </a:r>
            <a:endParaRPr lang="en-GB" dirty="0">
              <a:solidFill>
                <a:schemeClr val="bg1"/>
              </a:solidFill>
            </a:endParaRPr>
          </a:p>
        </p:txBody>
      </p:sp>
    </p:spTree>
    <p:extLst>
      <p:ext uri="{BB962C8B-B14F-4D97-AF65-F5344CB8AC3E}">
        <p14:creationId xmlns:p14="http://schemas.microsoft.com/office/powerpoint/2010/main" val="3796032621"/>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76042</TotalTime>
  <Words>4253</Words>
  <Application>Microsoft Office PowerPoint</Application>
  <PresentationFormat>On-screen Show (4:3)</PresentationFormat>
  <Paragraphs>511</Paragraphs>
  <Slides>43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43</vt:i4>
      </vt:variant>
    </vt:vector>
  </HeadingPairs>
  <TitlesOfParts>
    <vt:vector size="51" baseType="lpstr">
      <vt:lpstr>Helvetica-Narrow</vt:lpstr>
      <vt:lpstr>Monotype Sorts</vt:lpstr>
      <vt:lpstr>Arial</vt:lpstr>
      <vt:lpstr>Helvetica</vt:lpstr>
      <vt:lpstr>Impact</vt:lpstr>
      <vt:lpstr>Times New Roman</vt:lpstr>
      <vt:lpstr>Wingdings</vt:lpstr>
      <vt:lpstr>os-slides</vt:lpstr>
      <vt:lpstr>Azure Introduction</vt:lpstr>
      <vt:lpstr>Student Azure Account</vt:lpstr>
      <vt:lpstr>Setup Cloud Shell</vt:lpstr>
      <vt:lpstr>Azure Resource Management (ARM)</vt:lpstr>
      <vt:lpstr>Azure Resource Groups</vt:lpstr>
      <vt:lpstr>List Your Resource Groups</vt:lpstr>
      <vt:lpstr>Delete Resource Group</vt:lpstr>
      <vt:lpstr>Setup the Account Defaults</vt:lpstr>
      <vt:lpstr>Azure Overview</vt:lpstr>
      <vt:lpstr>Azure Regions</vt:lpstr>
      <vt:lpstr>List locations (Regions)</vt:lpstr>
      <vt:lpstr>Region Pairs</vt:lpstr>
      <vt:lpstr>Microsoft Data Centre</vt:lpstr>
      <vt:lpstr>Availability Zone (AZ)</vt:lpstr>
      <vt:lpstr>Availability Zones</vt:lpstr>
      <vt:lpstr>Virtual Machine Creation</vt:lpstr>
      <vt:lpstr>Images</vt:lpstr>
      <vt:lpstr>Things you need to know!</vt:lpstr>
      <vt:lpstr>Compute Costs</vt:lpstr>
      <vt:lpstr>Availability</vt:lpstr>
      <vt:lpstr>VM Size</vt:lpstr>
      <vt:lpstr>VM Limit</vt:lpstr>
      <vt:lpstr>NIC</vt:lpstr>
      <vt:lpstr>NICs and Operating System</vt:lpstr>
      <vt:lpstr>Demo 1</vt:lpstr>
      <vt:lpstr>Warning!!</vt:lpstr>
      <vt:lpstr>Demo</vt:lpstr>
      <vt:lpstr>Demo (Cont)</vt:lpstr>
      <vt:lpstr>Demo (Cont)</vt:lpstr>
      <vt:lpstr>Exercise</vt:lpstr>
      <vt:lpstr>NOTE</vt:lpstr>
      <vt:lpstr>Virtual Networks (vNet)</vt:lpstr>
      <vt:lpstr>Subnet</vt:lpstr>
      <vt:lpstr>vNet and Subnets</vt:lpstr>
      <vt:lpstr>Public vs Private IP Addresses</vt:lpstr>
      <vt:lpstr>Network Security Groups</vt:lpstr>
      <vt:lpstr>VM and NIC</vt:lpstr>
      <vt:lpstr>Demo 2</vt:lpstr>
      <vt:lpstr>Demo</vt:lpstr>
      <vt:lpstr>Demo</vt:lpstr>
      <vt:lpstr>Demo</vt:lpstr>
      <vt:lpstr>Demo</vt:lpstr>
      <vt:lpstr>Always Remember to Clean Up</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2304</cp:revision>
  <cp:lastPrinted>2001-06-14T13:58:17Z</cp:lastPrinted>
  <dcterms:created xsi:type="dcterms:W3CDTF">1999-06-25T18:38:26Z</dcterms:created>
  <dcterms:modified xsi:type="dcterms:W3CDTF">2024-02-07T14:59:10Z</dcterms:modified>
</cp:coreProperties>
</file>