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35"/>
  </p:notesMasterIdLst>
  <p:handoutMasterIdLst>
    <p:handoutMasterId r:id="rId36"/>
  </p:handoutMasterIdLst>
  <p:sldIdLst>
    <p:sldId id="257" r:id="rId2"/>
    <p:sldId id="258" r:id="rId3"/>
    <p:sldId id="266" r:id="rId4"/>
    <p:sldId id="264" r:id="rId5"/>
    <p:sldId id="262" r:id="rId6"/>
    <p:sldId id="269" r:id="rId7"/>
    <p:sldId id="259" r:id="rId8"/>
    <p:sldId id="263" r:id="rId9"/>
    <p:sldId id="274" r:id="rId10"/>
    <p:sldId id="267" r:id="rId11"/>
    <p:sldId id="265" r:id="rId12"/>
    <p:sldId id="270" r:id="rId13"/>
    <p:sldId id="261" r:id="rId14"/>
    <p:sldId id="260" r:id="rId15"/>
    <p:sldId id="271" r:id="rId16"/>
    <p:sldId id="272" r:id="rId17"/>
    <p:sldId id="277" r:id="rId18"/>
    <p:sldId id="273" r:id="rId19"/>
    <p:sldId id="278" r:id="rId20"/>
    <p:sldId id="279" r:id="rId21"/>
    <p:sldId id="280" r:id="rId22"/>
    <p:sldId id="281" r:id="rId23"/>
    <p:sldId id="282" r:id="rId24"/>
    <p:sldId id="283" r:id="rId25"/>
    <p:sldId id="284" r:id="rId26"/>
    <p:sldId id="285" r:id="rId27"/>
    <p:sldId id="288" r:id="rId28"/>
    <p:sldId id="287" r:id="rId29"/>
    <p:sldId id="289" r:id="rId30"/>
    <p:sldId id="290" r:id="rId31"/>
    <p:sldId id="300" r:id="rId32"/>
    <p:sldId id="301" r:id="rId33"/>
    <p:sldId id="302" r:id="rId34"/>
  </p:sldIdLst>
  <p:sldSz cx="12192000" cy="6858000"/>
  <p:notesSz cx="6669088" cy="9753600"/>
  <p:embeddedFontLst>
    <p:embeddedFont>
      <p:font typeface="Algerian" panose="04020705040A02060702" pitchFamily="82" charset="0"/>
      <p:regular r:id="rId37"/>
    </p:embeddedFont>
    <p:embeddedFont>
      <p:font typeface="Harlow Solid Italic" panose="04030604020F02020D02" pitchFamily="82" charset="0"/>
      <p:italic r:id="rId38"/>
    </p:embeddedFont>
    <p:embeddedFont>
      <p:font typeface="Calibri" panose="020F0502020204030204" pitchFamily="34" charset="0"/>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46" d="100"/>
          <a:sy n="46" d="100"/>
        </p:scale>
        <p:origin x="84"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5C274E-DD92-4F05-B340-12471A4B7544}" type="doc">
      <dgm:prSet loTypeId="urn:microsoft.com/office/officeart/2005/8/layout/radial2" loCatId="relationship" qsTypeId="urn:microsoft.com/office/officeart/2005/8/quickstyle/simple1" qsCatId="simple" csTypeId="urn:microsoft.com/office/officeart/2005/8/colors/colorful2" csCatId="colorful" phldr="1"/>
      <dgm:spPr/>
      <dgm:t>
        <a:bodyPr/>
        <a:lstStyle/>
        <a:p>
          <a:endParaRPr lang="en-GB"/>
        </a:p>
      </dgm:t>
    </dgm:pt>
    <dgm:pt modelId="{76A02319-23A7-4650-BE73-7323A77F8427}">
      <dgm:prSet phldrT="[Text]" phldr="1"/>
      <dgm:spPr/>
      <dgm:t>
        <a:bodyPr/>
        <a:lstStyle/>
        <a:p>
          <a:endParaRPr lang="en-GB" dirty="0"/>
        </a:p>
      </dgm:t>
    </dgm:pt>
    <dgm:pt modelId="{3B78BCE5-99EC-4F56-A1AF-AE5AD807F9BC}" type="parTrans" cxnId="{84375078-2295-46BD-B8A6-4A218325FA22}">
      <dgm:prSet/>
      <dgm:spPr/>
      <dgm:t>
        <a:bodyPr/>
        <a:lstStyle/>
        <a:p>
          <a:endParaRPr lang="en-GB"/>
        </a:p>
      </dgm:t>
    </dgm:pt>
    <dgm:pt modelId="{DADD61A6-9F54-4909-9432-B2F6D90FD5BF}" type="sibTrans" cxnId="{84375078-2295-46BD-B8A6-4A218325FA22}">
      <dgm:prSet/>
      <dgm:spPr/>
      <dgm:t>
        <a:bodyPr/>
        <a:lstStyle/>
        <a:p>
          <a:endParaRPr lang="en-GB"/>
        </a:p>
      </dgm:t>
    </dgm:pt>
    <dgm:pt modelId="{F78D927F-C2C1-45E9-8E36-C6D249AB1DAA}">
      <dgm:prSet phldrT="[Text]" phldr="1"/>
      <dgm:spPr/>
      <dgm:t>
        <a:bodyPr/>
        <a:lstStyle/>
        <a:p>
          <a:endParaRPr lang="en-GB" dirty="0"/>
        </a:p>
      </dgm:t>
    </dgm:pt>
    <dgm:pt modelId="{1E39E9B8-6F8A-4073-ACB4-B7F3D87CA0B2}" type="parTrans" cxnId="{D31196F9-BADB-440D-A5EA-B00BA2B3707C}">
      <dgm:prSet/>
      <dgm:spPr/>
      <dgm:t>
        <a:bodyPr/>
        <a:lstStyle/>
        <a:p>
          <a:endParaRPr lang="en-GB"/>
        </a:p>
      </dgm:t>
    </dgm:pt>
    <dgm:pt modelId="{004CD996-0D7D-425D-956A-FEAA67A216B9}" type="sibTrans" cxnId="{D31196F9-BADB-440D-A5EA-B00BA2B3707C}">
      <dgm:prSet/>
      <dgm:spPr/>
      <dgm:t>
        <a:bodyPr/>
        <a:lstStyle/>
        <a:p>
          <a:endParaRPr lang="en-GB"/>
        </a:p>
      </dgm:t>
    </dgm:pt>
    <dgm:pt modelId="{2ECE8BA0-FD11-4DA3-A45B-B1D7777C7AA4}">
      <dgm:prSet phldrT="[Text]" phldr="1"/>
      <dgm:spPr/>
      <dgm:t>
        <a:bodyPr/>
        <a:lstStyle/>
        <a:p>
          <a:endParaRPr lang="en-GB" dirty="0"/>
        </a:p>
      </dgm:t>
    </dgm:pt>
    <dgm:pt modelId="{B73C5088-1479-477C-B108-F3BBD0ED04B8}" type="parTrans" cxnId="{D1AB0A09-B49A-49F0-B12C-3607E6A6AC47}">
      <dgm:prSet/>
      <dgm:spPr/>
      <dgm:t>
        <a:bodyPr/>
        <a:lstStyle/>
        <a:p>
          <a:endParaRPr lang="en-GB"/>
        </a:p>
      </dgm:t>
    </dgm:pt>
    <dgm:pt modelId="{683E37E3-9B04-4390-8074-9C75906C6C5A}" type="sibTrans" cxnId="{D1AB0A09-B49A-49F0-B12C-3607E6A6AC47}">
      <dgm:prSet/>
      <dgm:spPr/>
      <dgm:t>
        <a:bodyPr/>
        <a:lstStyle/>
        <a:p>
          <a:endParaRPr lang="en-GB"/>
        </a:p>
      </dgm:t>
    </dgm:pt>
    <dgm:pt modelId="{26BDFD59-AF28-47B9-B7C5-DA5E8DCF5D62}">
      <dgm:prSet phldrT="[Text]" phldr="1"/>
      <dgm:spPr/>
      <dgm:t>
        <a:bodyPr/>
        <a:lstStyle/>
        <a:p>
          <a:endParaRPr lang="en-GB" dirty="0"/>
        </a:p>
      </dgm:t>
    </dgm:pt>
    <dgm:pt modelId="{BCBAA60A-D12D-4D95-9373-A7AB1E6F7C71}" type="parTrans" cxnId="{5484FCCB-A74C-4CE2-BB8C-BCC64435D7ED}">
      <dgm:prSet/>
      <dgm:spPr/>
      <dgm:t>
        <a:bodyPr/>
        <a:lstStyle/>
        <a:p>
          <a:endParaRPr lang="en-GB"/>
        </a:p>
      </dgm:t>
    </dgm:pt>
    <dgm:pt modelId="{155DF71D-3605-4221-98DC-668E6795554F}" type="sibTrans" cxnId="{5484FCCB-A74C-4CE2-BB8C-BCC64435D7ED}">
      <dgm:prSet/>
      <dgm:spPr/>
      <dgm:t>
        <a:bodyPr/>
        <a:lstStyle/>
        <a:p>
          <a:endParaRPr lang="en-GB"/>
        </a:p>
      </dgm:t>
    </dgm:pt>
    <dgm:pt modelId="{2498787C-46DD-4E83-8470-3C2641C1B1F1}">
      <dgm:prSet phldrT="[Text]" phldr="1"/>
      <dgm:spPr/>
      <dgm:t>
        <a:bodyPr/>
        <a:lstStyle/>
        <a:p>
          <a:endParaRPr lang="en-GB" dirty="0"/>
        </a:p>
      </dgm:t>
    </dgm:pt>
    <dgm:pt modelId="{45B4FA59-FBC7-44AD-A949-1ECA082D59F1}" type="parTrans" cxnId="{50AFF4BA-9C4D-41BD-8C91-2EBF17E95FD1}">
      <dgm:prSet/>
      <dgm:spPr/>
      <dgm:t>
        <a:bodyPr/>
        <a:lstStyle/>
        <a:p>
          <a:endParaRPr lang="en-GB"/>
        </a:p>
      </dgm:t>
    </dgm:pt>
    <dgm:pt modelId="{8B21FAF0-E99E-4143-8E45-5248A7A0BFF2}" type="sibTrans" cxnId="{50AFF4BA-9C4D-41BD-8C91-2EBF17E95FD1}">
      <dgm:prSet/>
      <dgm:spPr/>
      <dgm:t>
        <a:bodyPr/>
        <a:lstStyle/>
        <a:p>
          <a:endParaRPr lang="en-GB"/>
        </a:p>
      </dgm:t>
    </dgm:pt>
    <dgm:pt modelId="{B0422BC5-2B4E-4E6F-BD50-D403CC4F720C}">
      <dgm:prSet phldrT="[Text]" phldr="1"/>
      <dgm:spPr/>
      <dgm:t>
        <a:bodyPr/>
        <a:lstStyle/>
        <a:p>
          <a:endParaRPr lang="en-GB" dirty="0"/>
        </a:p>
      </dgm:t>
    </dgm:pt>
    <dgm:pt modelId="{5848A06E-6476-482A-9542-E60E743BDBBD}" type="parTrans" cxnId="{3DF8933F-6E04-4200-95AF-CB6E9ADD3DBC}">
      <dgm:prSet/>
      <dgm:spPr/>
      <dgm:t>
        <a:bodyPr/>
        <a:lstStyle/>
        <a:p>
          <a:endParaRPr lang="en-GB"/>
        </a:p>
      </dgm:t>
    </dgm:pt>
    <dgm:pt modelId="{E0E1F1BE-5459-42AB-83D5-F620C069E16F}" type="sibTrans" cxnId="{3DF8933F-6E04-4200-95AF-CB6E9ADD3DBC}">
      <dgm:prSet/>
      <dgm:spPr/>
      <dgm:t>
        <a:bodyPr/>
        <a:lstStyle/>
        <a:p>
          <a:endParaRPr lang="en-GB"/>
        </a:p>
      </dgm:t>
    </dgm:pt>
    <dgm:pt modelId="{1EC33D53-5877-431C-A4A0-9D253EE5569D}">
      <dgm:prSet phldrT="[Text]" phldr="1"/>
      <dgm:spPr/>
      <dgm:t>
        <a:bodyPr/>
        <a:lstStyle/>
        <a:p>
          <a:endParaRPr lang="en-GB" dirty="0"/>
        </a:p>
      </dgm:t>
    </dgm:pt>
    <dgm:pt modelId="{A65D8BA6-746B-4737-B96C-C0C78820C07C}" type="parTrans" cxnId="{A9913B3C-7824-4AE5-B74E-5EFBE0CD0F58}">
      <dgm:prSet/>
      <dgm:spPr/>
      <dgm:t>
        <a:bodyPr/>
        <a:lstStyle/>
        <a:p>
          <a:endParaRPr lang="en-GB"/>
        </a:p>
      </dgm:t>
    </dgm:pt>
    <dgm:pt modelId="{64325A51-3C7F-4384-93DC-F83B00A69337}" type="sibTrans" cxnId="{A9913B3C-7824-4AE5-B74E-5EFBE0CD0F58}">
      <dgm:prSet/>
      <dgm:spPr/>
      <dgm:t>
        <a:bodyPr/>
        <a:lstStyle/>
        <a:p>
          <a:endParaRPr lang="en-GB"/>
        </a:p>
      </dgm:t>
    </dgm:pt>
    <dgm:pt modelId="{E43DCDB3-4792-44F4-8A5C-0F7CA23DD902}">
      <dgm:prSet phldrT="[Text]" phldr="1"/>
      <dgm:spPr/>
      <dgm:t>
        <a:bodyPr/>
        <a:lstStyle/>
        <a:p>
          <a:endParaRPr lang="en-GB" dirty="0"/>
        </a:p>
      </dgm:t>
    </dgm:pt>
    <dgm:pt modelId="{40C1C009-5C78-4ED1-9F42-4F08B31116A9}" type="parTrans" cxnId="{8E1F63BC-D2FD-4B1E-AD65-896F28A67936}">
      <dgm:prSet/>
      <dgm:spPr/>
      <dgm:t>
        <a:bodyPr/>
        <a:lstStyle/>
        <a:p>
          <a:endParaRPr lang="en-GB"/>
        </a:p>
      </dgm:t>
    </dgm:pt>
    <dgm:pt modelId="{3865B808-4DD2-4F79-AEA6-C122B67C72EC}" type="sibTrans" cxnId="{8E1F63BC-D2FD-4B1E-AD65-896F28A67936}">
      <dgm:prSet/>
      <dgm:spPr/>
      <dgm:t>
        <a:bodyPr/>
        <a:lstStyle/>
        <a:p>
          <a:endParaRPr lang="en-GB"/>
        </a:p>
      </dgm:t>
    </dgm:pt>
    <dgm:pt modelId="{1C1F4007-1796-4ED6-B48B-618DCF50B310}">
      <dgm:prSet phldrT="[Text]" phldr="1"/>
      <dgm:spPr/>
      <dgm:t>
        <a:bodyPr/>
        <a:lstStyle/>
        <a:p>
          <a:endParaRPr lang="en-GB" dirty="0"/>
        </a:p>
      </dgm:t>
    </dgm:pt>
    <dgm:pt modelId="{847D0029-D0DC-4B0D-9CED-9EEFF4602DCF}" type="parTrans" cxnId="{606481EE-3FB9-40A1-9BD6-1CC7AEE55E44}">
      <dgm:prSet/>
      <dgm:spPr/>
      <dgm:t>
        <a:bodyPr/>
        <a:lstStyle/>
        <a:p>
          <a:endParaRPr lang="en-GB"/>
        </a:p>
      </dgm:t>
    </dgm:pt>
    <dgm:pt modelId="{FE187D9D-5CC6-4778-AB24-F8C0BF8ED764}" type="sibTrans" cxnId="{606481EE-3FB9-40A1-9BD6-1CC7AEE55E44}">
      <dgm:prSet/>
      <dgm:spPr/>
      <dgm:t>
        <a:bodyPr/>
        <a:lstStyle/>
        <a:p>
          <a:endParaRPr lang="en-GB"/>
        </a:p>
      </dgm:t>
    </dgm:pt>
    <dgm:pt modelId="{53566B43-6DB0-4F25-9C5D-C393C103A7A0}" type="pres">
      <dgm:prSet presAssocID="{915C274E-DD92-4F05-B340-12471A4B7544}" presName="composite" presStyleCnt="0">
        <dgm:presLayoutVars>
          <dgm:chMax val="5"/>
          <dgm:dir/>
          <dgm:animLvl val="ctr"/>
          <dgm:resizeHandles val="exact"/>
        </dgm:presLayoutVars>
      </dgm:prSet>
      <dgm:spPr/>
      <dgm:t>
        <a:bodyPr/>
        <a:lstStyle/>
        <a:p>
          <a:endParaRPr lang="en-GB"/>
        </a:p>
      </dgm:t>
    </dgm:pt>
    <dgm:pt modelId="{80FCD21A-6B6A-4FF6-A1EE-1B4F19C81E91}" type="pres">
      <dgm:prSet presAssocID="{915C274E-DD92-4F05-B340-12471A4B7544}" presName="cycle" presStyleCnt="0"/>
      <dgm:spPr/>
    </dgm:pt>
    <dgm:pt modelId="{79A7BF70-053C-4C7E-8CE4-3217C6DBDE97}" type="pres">
      <dgm:prSet presAssocID="{915C274E-DD92-4F05-B340-12471A4B7544}" presName="centerShape" presStyleCnt="0"/>
      <dgm:spPr/>
    </dgm:pt>
    <dgm:pt modelId="{C8842603-1CF3-4A2E-84C1-A3501A11F1FA}" type="pres">
      <dgm:prSet presAssocID="{915C274E-DD92-4F05-B340-12471A4B7544}" presName="connSite" presStyleLbl="node1" presStyleIdx="0" presStyleCnt="4"/>
      <dgm:spPr/>
    </dgm:pt>
    <dgm:pt modelId="{F8A25815-FCF4-4D57-BC51-76918415B85E}" type="pres">
      <dgm:prSet presAssocID="{915C274E-DD92-4F05-B340-12471A4B7544}" presName="visible" presStyleLbl="node1" presStyleIdx="0" presStyleCnt="4" custScaleX="208252" custScaleY="163584"/>
      <dgm:spPr/>
    </dgm:pt>
    <dgm:pt modelId="{36D46F76-DC05-40C7-83A1-E144781055D9}" type="pres">
      <dgm:prSet presAssocID="{3B78BCE5-99EC-4F56-A1AF-AE5AD807F9BC}" presName="Name25" presStyleLbl="parChTrans1D1" presStyleIdx="0" presStyleCnt="3"/>
      <dgm:spPr/>
      <dgm:t>
        <a:bodyPr/>
        <a:lstStyle/>
        <a:p>
          <a:endParaRPr lang="en-GB"/>
        </a:p>
      </dgm:t>
    </dgm:pt>
    <dgm:pt modelId="{365628C8-0EF0-4707-9C8A-05C7FBF716BD}" type="pres">
      <dgm:prSet presAssocID="{76A02319-23A7-4650-BE73-7323A77F8427}" presName="node" presStyleCnt="0"/>
      <dgm:spPr/>
    </dgm:pt>
    <dgm:pt modelId="{010988B8-64BC-4AFE-B27A-459B15BD86F5}" type="pres">
      <dgm:prSet presAssocID="{76A02319-23A7-4650-BE73-7323A77F8427}" presName="parentNode" presStyleLbl="node1" presStyleIdx="1" presStyleCnt="4" custScaleX="302285" custLinFactX="600000" custLinFactNeighborX="650282" custLinFactNeighborY="-70806">
        <dgm:presLayoutVars>
          <dgm:chMax val="1"/>
          <dgm:bulletEnabled val="1"/>
        </dgm:presLayoutVars>
      </dgm:prSet>
      <dgm:spPr/>
      <dgm:t>
        <a:bodyPr/>
        <a:lstStyle/>
        <a:p>
          <a:endParaRPr lang="en-GB"/>
        </a:p>
      </dgm:t>
    </dgm:pt>
    <dgm:pt modelId="{D953B9FC-CA7B-4065-9296-7B890A478497}" type="pres">
      <dgm:prSet presAssocID="{76A02319-23A7-4650-BE73-7323A77F8427}" presName="childNode" presStyleLbl="revTx" presStyleIdx="0" presStyleCnt="3">
        <dgm:presLayoutVars>
          <dgm:bulletEnabled val="1"/>
        </dgm:presLayoutVars>
      </dgm:prSet>
      <dgm:spPr/>
      <dgm:t>
        <a:bodyPr/>
        <a:lstStyle/>
        <a:p>
          <a:endParaRPr lang="en-GB"/>
        </a:p>
      </dgm:t>
    </dgm:pt>
    <dgm:pt modelId="{11E5A458-AFDE-48E0-A12D-6AE1864D8B8D}" type="pres">
      <dgm:prSet presAssocID="{BCBAA60A-D12D-4D95-9373-A7AB1E6F7C71}" presName="Name25" presStyleLbl="parChTrans1D1" presStyleIdx="1" presStyleCnt="3"/>
      <dgm:spPr/>
      <dgm:t>
        <a:bodyPr/>
        <a:lstStyle/>
        <a:p>
          <a:endParaRPr lang="en-GB"/>
        </a:p>
      </dgm:t>
    </dgm:pt>
    <dgm:pt modelId="{97B0FDB9-AC57-476F-92A2-8B38517A39BC}" type="pres">
      <dgm:prSet presAssocID="{26BDFD59-AF28-47B9-B7C5-DA5E8DCF5D62}" presName="node" presStyleCnt="0"/>
      <dgm:spPr/>
    </dgm:pt>
    <dgm:pt modelId="{944EFE35-5C3E-4ABD-AB53-2F41A0A04BC2}" type="pres">
      <dgm:prSet presAssocID="{26BDFD59-AF28-47B9-B7C5-DA5E8DCF5D62}" presName="parentNode" presStyleLbl="node1" presStyleIdx="2" presStyleCnt="4" custScaleX="185439" custLinFactX="95290" custLinFactNeighborX="100000" custLinFactNeighborY="38147">
        <dgm:presLayoutVars>
          <dgm:chMax val="1"/>
          <dgm:bulletEnabled val="1"/>
        </dgm:presLayoutVars>
      </dgm:prSet>
      <dgm:spPr/>
      <dgm:t>
        <a:bodyPr/>
        <a:lstStyle/>
        <a:p>
          <a:endParaRPr lang="en-GB"/>
        </a:p>
      </dgm:t>
    </dgm:pt>
    <dgm:pt modelId="{5DE9B1DD-5DDB-4997-B5B9-2A1C640BD2BE}" type="pres">
      <dgm:prSet presAssocID="{26BDFD59-AF28-47B9-B7C5-DA5E8DCF5D62}" presName="childNode" presStyleLbl="revTx" presStyleIdx="1" presStyleCnt="3">
        <dgm:presLayoutVars>
          <dgm:bulletEnabled val="1"/>
        </dgm:presLayoutVars>
      </dgm:prSet>
      <dgm:spPr/>
      <dgm:t>
        <a:bodyPr/>
        <a:lstStyle/>
        <a:p>
          <a:endParaRPr lang="en-GB"/>
        </a:p>
      </dgm:t>
    </dgm:pt>
    <dgm:pt modelId="{AD53D149-2D27-41D9-A667-70FC309842DF}" type="pres">
      <dgm:prSet presAssocID="{A65D8BA6-746B-4737-B96C-C0C78820C07C}" presName="Name25" presStyleLbl="parChTrans1D1" presStyleIdx="2" presStyleCnt="3"/>
      <dgm:spPr/>
      <dgm:t>
        <a:bodyPr/>
        <a:lstStyle/>
        <a:p>
          <a:endParaRPr lang="en-GB"/>
        </a:p>
      </dgm:t>
    </dgm:pt>
    <dgm:pt modelId="{7B31BC4E-75F2-42C7-8947-5421187B6B6A}" type="pres">
      <dgm:prSet presAssocID="{1EC33D53-5877-431C-A4A0-9D253EE5569D}" presName="node" presStyleCnt="0"/>
      <dgm:spPr/>
    </dgm:pt>
    <dgm:pt modelId="{E6924F6E-36A8-45C5-BF2D-F877973D49BE}" type="pres">
      <dgm:prSet presAssocID="{1EC33D53-5877-431C-A4A0-9D253EE5569D}" presName="parentNode" presStyleLbl="node1" presStyleIdx="3" presStyleCnt="4" custScaleX="216846" custLinFactX="15897" custLinFactY="63289" custLinFactNeighborX="100000" custLinFactNeighborY="100000">
        <dgm:presLayoutVars>
          <dgm:chMax val="1"/>
          <dgm:bulletEnabled val="1"/>
        </dgm:presLayoutVars>
      </dgm:prSet>
      <dgm:spPr/>
      <dgm:t>
        <a:bodyPr/>
        <a:lstStyle/>
        <a:p>
          <a:endParaRPr lang="en-GB"/>
        </a:p>
      </dgm:t>
    </dgm:pt>
    <dgm:pt modelId="{9860051F-0864-4043-AE71-87849DD0574F}" type="pres">
      <dgm:prSet presAssocID="{1EC33D53-5877-431C-A4A0-9D253EE5569D}" presName="childNode" presStyleLbl="revTx" presStyleIdx="2" presStyleCnt="3">
        <dgm:presLayoutVars>
          <dgm:bulletEnabled val="1"/>
        </dgm:presLayoutVars>
      </dgm:prSet>
      <dgm:spPr/>
      <dgm:t>
        <a:bodyPr/>
        <a:lstStyle/>
        <a:p>
          <a:endParaRPr lang="en-GB"/>
        </a:p>
      </dgm:t>
    </dgm:pt>
  </dgm:ptLst>
  <dgm:cxnLst>
    <dgm:cxn modelId="{F0E85023-2D65-40CD-930D-59540BA10E80}" type="presOf" srcId="{3B78BCE5-99EC-4F56-A1AF-AE5AD807F9BC}" destId="{36D46F76-DC05-40C7-83A1-E144781055D9}" srcOrd="0" destOrd="0" presId="urn:microsoft.com/office/officeart/2005/8/layout/radial2"/>
    <dgm:cxn modelId="{D31196F9-BADB-440D-A5EA-B00BA2B3707C}" srcId="{76A02319-23A7-4650-BE73-7323A77F8427}" destId="{F78D927F-C2C1-45E9-8E36-C6D249AB1DAA}" srcOrd="0" destOrd="0" parTransId="{1E39E9B8-6F8A-4073-ACB4-B7F3D87CA0B2}" sibTransId="{004CD996-0D7D-425D-956A-FEAA67A216B9}"/>
    <dgm:cxn modelId="{6DE3B8A8-2B78-40B6-8E7D-20F440D59F88}" type="presOf" srcId="{E43DCDB3-4792-44F4-8A5C-0F7CA23DD902}" destId="{9860051F-0864-4043-AE71-87849DD0574F}" srcOrd="0" destOrd="0" presId="urn:microsoft.com/office/officeart/2005/8/layout/radial2"/>
    <dgm:cxn modelId="{8E1F63BC-D2FD-4B1E-AD65-896F28A67936}" srcId="{1EC33D53-5877-431C-A4A0-9D253EE5569D}" destId="{E43DCDB3-4792-44F4-8A5C-0F7CA23DD902}" srcOrd="0" destOrd="0" parTransId="{40C1C009-5C78-4ED1-9F42-4F08B31116A9}" sibTransId="{3865B808-4DD2-4F79-AEA6-C122B67C72EC}"/>
    <dgm:cxn modelId="{B9D0EB0C-C907-4695-90D7-6D167CB40EA6}" type="presOf" srcId="{F78D927F-C2C1-45E9-8E36-C6D249AB1DAA}" destId="{D953B9FC-CA7B-4065-9296-7B890A478497}" srcOrd="0" destOrd="0" presId="urn:microsoft.com/office/officeart/2005/8/layout/radial2"/>
    <dgm:cxn modelId="{3DF8933F-6E04-4200-95AF-CB6E9ADD3DBC}" srcId="{26BDFD59-AF28-47B9-B7C5-DA5E8DCF5D62}" destId="{B0422BC5-2B4E-4E6F-BD50-D403CC4F720C}" srcOrd="1" destOrd="0" parTransId="{5848A06E-6476-482A-9542-E60E743BDBBD}" sibTransId="{E0E1F1BE-5459-42AB-83D5-F620C069E16F}"/>
    <dgm:cxn modelId="{DD3B3946-B58E-427E-A0A1-61484FADD7C4}" type="presOf" srcId="{915C274E-DD92-4F05-B340-12471A4B7544}" destId="{53566B43-6DB0-4F25-9C5D-C393C103A7A0}" srcOrd="0" destOrd="0" presId="urn:microsoft.com/office/officeart/2005/8/layout/radial2"/>
    <dgm:cxn modelId="{50AFF4BA-9C4D-41BD-8C91-2EBF17E95FD1}" srcId="{26BDFD59-AF28-47B9-B7C5-DA5E8DCF5D62}" destId="{2498787C-46DD-4E83-8470-3C2641C1B1F1}" srcOrd="0" destOrd="0" parTransId="{45B4FA59-FBC7-44AD-A949-1ECA082D59F1}" sibTransId="{8B21FAF0-E99E-4143-8E45-5248A7A0BFF2}"/>
    <dgm:cxn modelId="{C2ABF1F9-97AE-4E17-8DF8-128648BB1C3E}" type="presOf" srcId="{A65D8BA6-746B-4737-B96C-C0C78820C07C}" destId="{AD53D149-2D27-41D9-A667-70FC309842DF}" srcOrd="0" destOrd="0" presId="urn:microsoft.com/office/officeart/2005/8/layout/radial2"/>
    <dgm:cxn modelId="{8DFC83E3-29AA-4791-8D39-E99A1115CD90}" type="presOf" srcId="{1C1F4007-1796-4ED6-B48B-618DCF50B310}" destId="{9860051F-0864-4043-AE71-87849DD0574F}" srcOrd="0" destOrd="1" presId="urn:microsoft.com/office/officeart/2005/8/layout/radial2"/>
    <dgm:cxn modelId="{3AE115E2-EEC3-4546-972A-A089A28E5734}" type="presOf" srcId="{76A02319-23A7-4650-BE73-7323A77F8427}" destId="{010988B8-64BC-4AFE-B27A-459B15BD86F5}" srcOrd="0" destOrd="0" presId="urn:microsoft.com/office/officeart/2005/8/layout/radial2"/>
    <dgm:cxn modelId="{D8A105FD-F2EA-45C4-BAB3-7133DC9F6E98}" type="presOf" srcId="{2498787C-46DD-4E83-8470-3C2641C1B1F1}" destId="{5DE9B1DD-5DDB-4997-B5B9-2A1C640BD2BE}" srcOrd="0" destOrd="0" presId="urn:microsoft.com/office/officeart/2005/8/layout/radial2"/>
    <dgm:cxn modelId="{7F778918-4CAD-42BD-BC4E-EAC9C5D6C47D}" type="presOf" srcId="{1EC33D53-5877-431C-A4A0-9D253EE5569D}" destId="{E6924F6E-36A8-45C5-BF2D-F877973D49BE}" srcOrd="0" destOrd="0" presId="urn:microsoft.com/office/officeart/2005/8/layout/radial2"/>
    <dgm:cxn modelId="{84375078-2295-46BD-B8A6-4A218325FA22}" srcId="{915C274E-DD92-4F05-B340-12471A4B7544}" destId="{76A02319-23A7-4650-BE73-7323A77F8427}" srcOrd="0" destOrd="0" parTransId="{3B78BCE5-99EC-4F56-A1AF-AE5AD807F9BC}" sibTransId="{DADD61A6-9F54-4909-9432-B2F6D90FD5BF}"/>
    <dgm:cxn modelId="{5484FCCB-A74C-4CE2-BB8C-BCC64435D7ED}" srcId="{915C274E-DD92-4F05-B340-12471A4B7544}" destId="{26BDFD59-AF28-47B9-B7C5-DA5E8DCF5D62}" srcOrd="1" destOrd="0" parTransId="{BCBAA60A-D12D-4D95-9373-A7AB1E6F7C71}" sibTransId="{155DF71D-3605-4221-98DC-668E6795554F}"/>
    <dgm:cxn modelId="{A9913B3C-7824-4AE5-B74E-5EFBE0CD0F58}" srcId="{915C274E-DD92-4F05-B340-12471A4B7544}" destId="{1EC33D53-5877-431C-A4A0-9D253EE5569D}" srcOrd="2" destOrd="0" parTransId="{A65D8BA6-746B-4737-B96C-C0C78820C07C}" sibTransId="{64325A51-3C7F-4384-93DC-F83B00A69337}"/>
    <dgm:cxn modelId="{FE460F5D-EE6B-4D98-8D43-0A910CE1ED56}" type="presOf" srcId="{26BDFD59-AF28-47B9-B7C5-DA5E8DCF5D62}" destId="{944EFE35-5C3E-4ABD-AB53-2F41A0A04BC2}" srcOrd="0" destOrd="0" presId="urn:microsoft.com/office/officeart/2005/8/layout/radial2"/>
    <dgm:cxn modelId="{D1AB0A09-B49A-49F0-B12C-3607E6A6AC47}" srcId="{76A02319-23A7-4650-BE73-7323A77F8427}" destId="{2ECE8BA0-FD11-4DA3-A45B-B1D7777C7AA4}" srcOrd="1" destOrd="0" parTransId="{B73C5088-1479-477C-B108-F3BBD0ED04B8}" sibTransId="{683E37E3-9B04-4390-8074-9C75906C6C5A}"/>
    <dgm:cxn modelId="{189C7BBF-858F-4B45-8E77-72462A84FD06}" type="presOf" srcId="{2ECE8BA0-FD11-4DA3-A45B-B1D7777C7AA4}" destId="{D953B9FC-CA7B-4065-9296-7B890A478497}" srcOrd="0" destOrd="1" presId="urn:microsoft.com/office/officeart/2005/8/layout/radial2"/>
    <dgm:cxn modelId="{0FC51E75-DFB6-478B-9168-816FDC740E19}" type="presOf" srcId="{BCBAA60A-D12D-4D95-9373-A7AB1E6F7C71}" destId="{11E5A458-AFDE-48E0-A12D-6AE1864D8B8D}" srcOrd="0" destOrd="0" presId="urn:microsoft.com/office/officeart/2005/8/layout/radial2"/>
    <dgm:cxn modelId="{73FD85D3-540C-43CA-8C36-2E1A308D25C7}" type="presOf" srcId="{B0422BC5-2B4E-4E6F-BD50-D403CC4F720C}" destId="{5DE9B1DD-5DDB-4997-B5B9-2A1C640BD2BE}" srcOrd="0" destOrd="1" presId="urn:microsoft.com/office/officeart/2005/8/layout/radial2"/>
    <dgm:cxn modelId="{606481EE-3FB9-40A1-9BD6-1CC7AEE55E44}" srcId="{1EC33D53-5877-431C-A4A0-9D253EE5569D}" destId="{1C1F4007-1796-4ED6-B48B-618DCF50B310}" srcOrd="1" destOrd="0" parTransId="{847D0029-D0DC-4B0D-9CED-9EEFF4602DCF}" sibTransId="{FE187D9D-5CC6-4778-AB24-F8C0BF8ED764}"/>
    <dgm:cxn modelId="{7146E5E9-1293-4078-BBCF-1F1765D3AAC0}" type="presParOf" srcId="{53566B43-6DB0-4F25-9C5D-C393C103A7A0}" destId="{80FCD21A-6B6A-4FF6-A1EE-1B4F19C81E91}" srcOrd="0" destOrd="0" presId="urn:microsoft.com/office/officeart/2005/8/layout/radial2"/>
    <dgm:cxn modelId="{F8663E69-C773-4060-9881-19ECEFF91BE1}" type="presParOf" srcId="{80FCD21A-6B6A-4FF6-A1EE-1B4F19C81E91}" destId="{79A7BF70-053C-4C7E-8CE4-3217C6DBDE97}" srcOrd="0" destOrd="0" presId="urn:microsoft.com/office/officeart/2005/8/layout/radial2"/>
    <dgm:cxn modelId="{11201DC1-AA20-4D9D-BB86-414FC6254746}" type="presParOf" srcId="{79A7BF70-053C-4C7E-8CE4-3217C6DBDE97}" destId="{C8842603-1CF3-4A2E-84C1-A3501A11F1FA}" srcOrd="0" destOrd="0" presId="urn:microsoft.com/office/officeart/2005/8/layout/radial2"/>
    <dgm:cxn modelId="{69B22224-15A7-4CB6-AFF0-62EF894A7C69}" type="presParOf" srcId="{79A7BF70-053C-4C7E-8CE4-3217C6DBDE97}" destId="{F8A25815-FCF4-4D57-BC51-76918415B85E}" srcOrd="1" destOrd="0" presId="urn:microsoft.com/office/officeart/2005/8/layout/radial2"/>
    <dgm:cxn modelId="{EC87C0B1-625A-4E3A-9324-8EB7F844A4E2}" type="presParOf" srcId="{80FCD21A-6B6A-4FF6-A1EE-1B4F19C81E91}" destId="{36D46F76-DC05-40C7-83A1-E144781055D9}" srcOrd="1" destOrd="0" presId="urn:microsoft.com/office/officeart/2005/8/layout/radial2"/>
    <dgm:cxn modelId="{E67961E7-DD47-4563-8E01-64E78FC33AA0}" type="presParOf" srcId="{80FCD21A-6B6A-4FF6-A1EE-1B4F19C81E91}" destId="{365628C8-0EF0-4707-9C8A-05C7FBF716BD}" srcOrd="2" destOrd="0" presId="urn:microsoft.com/office/officeart/2005/8/layout/radial2"/>
    <dgm:cxn modelId="{672D4CF4-1AD4-4FD4-9293-DC1360CCECB9}" type="presParOf" srcId="{365628C8-0EF0-4707-9C8A-05C7FBF716BD}" destId="{010988B8-64BC-4AFE-B27A-459B15BD86F5}" srcOrd="0" destOrd="0" presId="urn:microsoft.com/office/officeart/2005/8/layout/radial2"/>
    <dgm:cxn modelId="{7DA5F3C6-FF5A-4AD6-9CEB-D08DA5A9403C}" type="presParOf" srcId="{365628C8-0EF0-4707-9C8A-05C7FBF716BD}" destId="{D953B9FC-CA7B-4065-9296-7B890A478497}" srcOrd="1" destOrd="0" presId="urn:microsoft.com/office/officeart/2005/8/layout/radial2"/>
    <dgm:cxn modelId="{2AAC8992-46FF-47D0-91FC-6CF99A20CCEE}" type="presParOf" srcId="{80FCD21A-6B6A-4FF6-A1EE-1B4F19C81E91}" destId="{11E5A458-AFDE-48E0-A12D-6AE1864D8B8D}" srcOrd="3" destOrd="0" presId="urn:microsoft.com/office/officeart/2005/8/layout/radial2"/>
    <dgm:cxn modelId="{852060B4-26AF-49F3-AAB8-29F40959D6B5}" type="presParOf" srcId="{80FCD21A-6B6A-4FF6-A1EE-1B4F19C81E91}" destId="{97B0FDB9-AC57-476F-92A2-8B38517A39BC}" srcOrd="4" destOrd="0" presId="urn:microsoft.com/office/officeart/2005/8/layout/radial2"/>
    <dgm:cxn modelId="{B584A074-7482-4A7B-AC5B-BD7A005EA526}" type="presParOf" srcId="{97B0FDB9-AC57-476F-92A2-8B38517A39BC}" destId="{944EFE35-5C3E-4ABD-AB53-2F41A0A04BC2}" srcOrd="0" destOrd="0" presId="urn:microsoft.com/office/officeart/2005/8/layout/radial2"/>
    <dgm:cxn modelId="{436975EC-C6DD-48F3-8564-7DB969C2AE0E}" type="presParOf" srcId="{97B0FDB9-AC57-476F-92A2-8B38517A39BC}" destId="{5DE9B1DD-5DDB-4997-B5B9-2A1C640BD2BE}" srcOrd="1" destOrd="0" presId="urn:microsoft.com/office/officeart/2005/8/layout/radial2"/>
    <dgm:cxn modelId="{39EBE568-500C-4655-A669-C6127CB579E9}" type="presParOf" srcId="{80FCD21A-6B6A-4FF6-A1EE-1B4F19C81E91}" destId="{AD53D149-2D27-41D9-A667-70FC309842DF}" srcOrd="5" destOrd="0" presId="urn:microsoft.com/office/officeart/2005/8/layout/radial2"/>
    <dgm:cxn modelId="{5B8B5F68-4867-4952-A288-27F60CD3FA83}" type="presParOf" srcId="{80FCD21A-6B6A-4FF6-A1EE-1B4F19C81E91}" destId="{7B31BC4E-75F2-42C7-8947-5421187B6B6A}" srcOrd="6" destOrd="0" presId="urn:microsoft.com/office/officeart/2005/8/layout/radial2"/>
    <dgm:cxn modelId="{5113B8E9-342A-4BF6-A380-9EFE9E762ED0}" type="presParOf" srcId="{7B31BC4E-75F2-42C7-8947-5421187B6B6A}" destId="{E6924F6E-36A8-45C5-BF2D-F877973D49BE}" srcOrd="0" destOrd="0" presId="urn:microsoft.com/office/officeart/2005/8/layout/radial2"/>
    <dgm:cxn modelId="{76BE1551-C7C4-404D-9124-4FB8C1AAFCE9}" type="presParOf" srcId="{7B31BC4E-75F2-42C7-8947-5421187B6B6A}" destId="{9860051F-0864-4043-AE71-87849DD0574F}"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3D149-2D27-41D9-A667-70FC309842DF}">
      <dsp:nvSpPr>
        <dsp:cNvPr id="0" name=""/>
        <dsp:cNvSpPr/>
      </dsp:nvSpPr>
      <dsp:spPr>
        <a:xfrm rot="2232972">
          <a:off x="434856" y="1288879"/>
          <a:ext cx="742611" cy="58447"/>
        </a:xfrm>
        <a:custGeom>
          <a:avLst/>
          <a:gdLst/>
          <a:ahLst/>
          <a:cxnLst/>
          <a:rect l="0" t="0" r="0" b="0"/>
          <a:pathLst>
            <a:path>
              <a:moveTo>
                <a:pt x="0" y="29223"/>
              </a:moveTo>
              <a:lnTo>
                <a:pt x="742611" y="292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E5A458-AFDE-48E0-A12D-6AE1864D8B8D}">
      <dsp:nvSpPr>
        <dsp:cNvPr id="0" name=""/>
        <dsp:cNvSpPr/>
      </dsp:nvSpPr>
      <dsp:spPr>
        <a:xfrm rot="389509">
          <a:off x="508334" y="968106"/>
          <a:ext cx="665837" cy="58447"/>
        </a:xfrm>
        <a:custGeom>
          <a:avLst/>
          <a:gdLst/>
          <a:ahLst/>
          <a:cxnLst/>
          <a:rect l="0" t="0" r="0" b="0"/>
          <a:pathLst>
            <a:path>
              <a:moveTo>
                <a:pt x="0" y="29223"/>
              </a:moveTo>
              <a:lnTo>
                <a:pt x="665837" y="292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D46F76-DC05-40C7-83A1-E144781055D9}">
      <dsp:nvSpPr>
        <dsp:cNvPr id="0" name=""/>
        <dsp:cNvSpPr/>
      </dsp:nvSpPr>
      <dsp:spPr>
        <a:xfrm rot="19341909">
          <a:off x="436294" y="529385"/>
          <a:ext cx="712935" cy="58447"/>
        </a:xfrm>
        <a:custGeom>
          <a:avLst/>
          <a:gdLst/>
          <a:ahLst/>
          <a:cxnLst/>
          <a:rect l="0" t="0" r="0" b="0"/>
          <a:pathLst>
            <a:path>
              <a:moveTo>
                <a:pt x="0" y="29223"/>
              </a:moveTo>
              <a:lnTo>
                <a:pt x="712935" y="292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A25815-FCF4-4D57-BC51-76918415B85E}">
      <dsp:nvSpPr>
        <dsp:cNvPr id="0" name=""/>
        <dsp:cNvSpPr/>
      </dsp:nvSpPr>
      <dsp:spPr>
        <a:xfrm>
          <a:off x="-313464" y="451714"/>
          <a:ext cx="1233313" cy="968779"/>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0988B8-64BC-4AFE-B27A-459B15BD86F5}">
      <dsp:nvSpPr>
        <dsp:cNvPr id="0" name=""/>
        <dsp:cNvSpPr/>
      </dsp:nvSpPr>
      <dsp:spPr>
        <a:xfrm>
          <a:off x="749746" y="0"/>
          <a:ext cx="1074117" cy="355332"/>
        </a:xfrm>
        <a:prstGeom prst="ellipse">
          <a:avLst/>
        </a:prstGeom>
        <a:solidFill>
          <a:schemeClr val="accent2">
            <a:hueOff val="-3022401"/>
            <a:satOff val="1745"/>
            <a:lumOff val="-320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GB" sz="1600" kern="1200" dirty="0"/>
        </a:p>
      </dsp:txBody>
      <dsp:txXfrm>
        <a:off x="907047" y="52037"/>
        <a:ext cx="759515" cy="251258"/>
      </dsp:txXfrm>
    </dsp:sp>
    <dsp:sp modelId="{D953B9FC-CA7B-4065-9296-7B890A478497}">
      <dsp:nvSpPr>
        <dsp:cNvPr id="0" name=""/>
        <dsp:cNvSpPr/>
      </dsp:nvSpPr>
      <dsp:spPr>
        <a:xfrm>
          <a:off x="960915" y="0"/>
          <a:ext cx="1611176" cy="355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endParaRPr lang="en-GB" sz="1100" kern="1200" dirty="0"/>
        </a:p>
        <a:p>
          <a:pPr marL="57150" lvl="1" indent="-57150" algn="l" defTabSz="488950">
            <a:lnSpc>
              <a:spcPct val="90000"/>
            </a:lnSpc>
            <a:spcBef>
              <a:spcPct val="0"/>
            </a:spcBef>
            <a:spcAft>
              <a:spcPct val="15000"/>
            </a:spcAft>
            <a:buChar char="••"/>
          </a:pPr>
          <a:endParaRPr lang="en-GB" sz="1100" kern="1200" dirty="0"/>
        </a:p>
      </dsp:txBody>
      <dsp:txXfrm>
        <a:off x="960915" y="0"/>
        <a:ext cx="1611176" cy="355332"/>
      </dsp:txXfrm>
    </dsp:sp>
    <dsp:sp modelId="{944EFE35-5C3E-4ABD-AB53-2F41A0A04BC2}">
      <dsp:nvSpPr>
        <dsp:cNvPr id="0" name=""/>
        <dsp:cNvSpPr/>
      </dsp:nvSpPr>
      <dsp:spPr>
        <a:xfrm>
          <a:off x="1164938" y="893986"/>
          <a:ext cx="658925" cy="355332"/>
        </a:xfrm>
        <a:prstGeom prst="ellipse">
          <a:avLst/>
        </a:prstGeom>
        <a:solidFill>
          <a:schemeClr val="accent2">
            <a:hueOff val="-6044802"/>
            <a:satOff val="3491"/>
            <a:lumOff val="-640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endParaRPr lang="en-GB" sz="1500" kern="1200" dirty="0"/>
        </a:p>
      </dsp:txBody>
      <dsp:txXfrm>
        <a:off x="1261435" y="946023"/>
        <a:ext cx="465931" cy="251258"/>
      </dsp:txXfrm>
    </dsp:sp>
    <dsp:sp modelId="{5DE9B1DD-5DDB-4997-B5B9-2A1C640BD2BE}">
      <dsp:nvSpPr>
        <dsp:cNvPr id="0" name=""/>
        <dsp:cNvSpPr/>
      </dsp:nvSpPr>
      <dsp:spPr>
        <a:xfrm>
          <a:off x="1479906" y="893986"/>
          <a:ext cx="988388" cy="355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endParaRPr lang="en-GB" sz="1100" kern="1200" dirty="0"/>
        </a:p>
        <a:p>
          <a:pPr marL="57150" lvl="1" indent="-57150" algn="l" defTabSz="488950">
            <a:lnSpc>
              <a:spcPct val="90000"/>
            </a:lnSpc>
            <a:spcBef>
              <a:spcPct val="0"/>
            </a:spcBef>
            <a:spcAft>
              <a:spcPct val="15000"/>
            </a:spcAft>
            <a:buChar char="••"/>
          </a:pPr>
          <a:endParaRPr lang="en-GB" sz="1100" kern="1200" dirty="0"/>
        </a:p>
      </dsp:txBody>
      <dsp:txXfrm>
        <a:off x="1479906" y="893986"/>
        <a:ext cx="988388" cy="355332"/>
      </dsp:txXfrm>
    </dsp:sp>
    <dsp:sp modelId="{E6924F6E-36A8-45C5-BF2D-F877973D49BE}">
      <dsp:nvSpPr>
        <dsp:cNvPr id="0" name=""/>
        <dsp:cNvSpPr/>
      </dsp:nvSpPr>
      <dsp:spPr>
        <a:xfrm>
          <a:off x="916547" y="1516875"/>
          <a:ext cx="770525" cy="355332"/>
        </a:xfrm>
        <a:prstGeom prst="ellipse">
          <a:avLst/>
        </a:prstGeom>
        <a:solidFill>
          <a:schemeClr val="accent2">
            <a:hueOff val="-9067203"/>
            <a:satOff val="5236"/>
            <a:lumOff val="-960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GB" sz="1600" kern="1200" dirty="0"/>
        </a:p>
      </dsp:txBody>
      <dsp:txXfrm>
        <a:off x="1029388" y="1568912"/>
        <a:ext cx="544843" cy="251258"/>
      </dsp:txXfrm>
    </dsp:sp>
    <dsp:sp modelId="{9860051F-0864-4043-AE71-87849DD0574F}">
      <dsp:nvSpPr>
        <dsp:cNvPr id="0" name=""/>
        <dsp:cNvSpPr/>
      </dsp:nvSpPr>
      <dsp:spPr>
        <a:xfrm>
          <a:off x="1203615" y="1516875"/>
          <a:ext cx="1155787" cy="355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endParaRPr lang="en-GB" sz="1100" kern="1200" dirty="0"/>
        </a:p>
        <a:p>
          <a:pPr marL="57150" lvl="1" indent="-57150" algn="l" defTabSz="488950">
            <a:lnSpc>
              <a:spcPct val="90000"/>
            </a:lnSpc>
            <a:spcBef>
              <a:spcPct val="0"/>
            </a:spcBef>
            <a:spcAft>
              <a:spcPct val="15000"/>
            </a:spcAft>
            <a:buChar char="••"/>
          </a:pPr>
          <a:endParaRPr lang="en-GB" sz="1100" kern="1200" dirty="0"/>
        </a:p>
      </dsp:txBody>
      <dsp:txXfrm>
        <a:off x="1203615" y="1516875"/>
        <a:ext cx="1155787" cy="355332"/>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6B6E81AA-BA3B-4607-8593-096B50093BB1}" type="datetimeFigureOut">
              <a:rPr lang="en-US" smtClean="0"/>
              <a:t>10/19/2017</a:t>
            </a:fld>
            <a:endParaRPr lang="en-US"/>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0BF2CF37-C476-47A5-AEAE-9C8F27CEDC24}" type="slidenum">
              <a:rPr lang="en-US" smtClean="0"/>
              <a:t>‹#›</a:t>
            </a:fld>
            <a:endParaRPr lang="en-US"/>
          </a:p>
        </p:txBody>
      </p:sp>
    </p:spTree>
    <p:extLst>
      <p:ext uri="{BB962C8B-B14F-4D97-AF65-F5344CB8AC3E}">
        <p14:creationId xmlns:p14="http://schemas.microsoft.com/office/powerpoint/2010/main" val="42077100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84B2CA68-9EE8-4E4E-80AC-462503DE02D1}" type="datetimeFigureOut">
              <a:rPr lang="en-US" smtClean="0"/>
              <a:t>10/19/2017</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83A8DEFB-83C8-4911-8D6B-E6FCB45093F4}" type="slidenum">
              <a:rPr lang="en-US" smtClean="0"/>
              <a:t>‹#›</a:t>
            </a:fld>
            <a:endParaRPr lang="en-US"/>
          </a:p>
        </p:txBody>
      </p:sp>
    </p:spTree>
    <p:extLst>
      <p:ext uri="{BB962C8B-B14F-4D97-AF65-F5344CB8AC3E}">
        <p14:creationId xmlns:p14="http://schemas.microsoft.com/office/powerpoint/2010/main" val="1145431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F857B7-3F5C-441F-B169-E78EFFFBF0B5}"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3226184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Simply reading the question and then launching into research doesn’t allow you to focus your ideas; it can cloud the waters</a:t>
            </a:r>
          </a:p>
          <a:p>
            <a:r>
              <a:rPr lang="en-GB" dirty="0" smtClean="0"/>
              <a:t>Making a plan before researching reveals your knowledge base – work from that</a:t>
            </a:r>
          </a:p>
          <a:p>
            <a:r>
              <a:rPr lang="en-GB" dirty="0" smtClean="0"/>
              <a:t>Structures and focuses your response</a:t>
            </a:r>
          </a:p>
          <a:p>
            <a:endParaRPr lang="en-GB" dirty="0"/>
          </a:p>
        </p:txBody>
      </p:sp>
      <p:sp>
        <p:nvSpPr>
          <p:cNvPr id="4" name="Slide Number Placeholder 3"/>
          <p:cNvSpPr>
            <a:spLocks noGrp="1"/>
          </p:cNvSpPr>
          <p:nvPr>
            <p:ph type="sldNum" sz="quarter" idx="10"/>
          </p:nvPr>
        </p:nvSpPr>
        <p:spPr/>
        <p:txBody>
          <a:bodyPr/>
          <a:lstStyle/>
          <a:p>
            <a:fld id="{090A11C2-A63F-9B4D-B0EF-67B01159ACA8}"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6178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you persuade</a:t>
            </a:r>
            <a:r>
              <a:rPr lang="en-US" baseline="0" dirty="0" smtClean="0"/>
              <a:t> the reader of </a:t>
            </a:r>
            <a:r>
              <a:rPr lang="en-US" baseline="0" smtClean="0"/>
              <a:t>your case</a:t>
            </a:r>
            <a:endParaRPr lang="en-US"/>
          </a:p>
        </p:txBody>
      </p:sp>
      <p:sp>
        <p:nvSpPr>
          <p:cNvPr id="4" name="Slide Number Placeholder 3"/>
          <p:cNvSpPr>
            <a:spLocks noGrp="1"/>
          </p:cNvSpPr>
          <p:nvPr>
            <p:ph type="sldNum" sz="quarter" idx="10"/>
          </p:nvPr>
        </p:nvSpPr>
        <p:spPr/>
        <p:txBody>
          <a:bodyPr/>
          <a:lstStyle/>
          <a:p>
            <a:fld id="{936DEEAD-1E8C-F841-AA45-C8DAB061EC50}" type="slidenum">
              <a:rPr lang="en-US" smtClean="0"/>
              <a:pPr/>
              <a:t>25</a:t>
            </a:fld>
            <a:endParaRPr lang="en-US"/>
          </a:p>
        </p:txBody>
      </p:sp>
    </p:spTree>
    <p:extLst>
      <p:ext uri="{BB962C8B-B14F-4D97-AF65-F5344CB8AC3E}">
        <p14:creationId xmlns:p14="http://schemas.microsoft.com/office/powerpoint/2010/main" val="720599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3653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31678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0153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63917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76866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16464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2833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15665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19785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9374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67930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D9BEE6-D57E-490D-97A6-7125E5FEE104}" type="datetimeFigureOut">
              <a:rPr lang="en-GB" smtClean="0">
                <a:solidFill>
                  <a:prstClr val="black">
                    <a:tint val="75000"/>
                  </a:prstClr>
                </a:solidFill>
              </a:rPr>
              <a:pPr/>
              <a:t>19/10/2017</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A814B-5E71-4D94-9207-D6B26A6EC73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174395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2132857"/>
            <a:ext cx="7772400" cy="1470025"/>
          </a:xfrm>
        </p:spPr>
        <p:txBody>
          <a:bodyPr>
            <a:noAutofit/>
          </a:bodyPr>
          <a:lstStyle/>
          <a:p>
            <a:r>
              <a:rPr lang="en-GB" sz="4000" dirty="0"/>
              <a:t/>
            </a:r>
            <a:br>
              <a:rPr lang="en-GB" sz="4000" dirty="0"/>
            </a:br>
            <a:r>
              <a:rPr lang="en-GB" sz="3600" dirty="0"/>
              <a:t/>
            </a:r>
            <a:br>
              <a:rPr lang="en-GB" sz="3600" dirty="0"/>
            </a:br>
            <a:r>
              <a:rPr lang="en-GB" sz="3600" dirty="0" smtClean="0"/>
              <a:t>HPHI4002 </a:t>
            </a:r>
            <a:r>
              <a:rPr lang="en-GB" sz="3600" dirty="0"/>
              <a:t/>
            </a:r>
            <a:br>
              <a:rPr lang="en-GB" sz="3600" dirty="0"/>
            </a:br>
            <a:r>
              <a:rPr lang="en-GB" sz="3600" dirty="0"/>
              <a:t>Week </a:t>
            </a:r>
            <a:r>
              <a:rPr lang="en-GB" sz="3600" dirty="0" smtClean="0"/>
              <a:t>3 </a:t>
            </a:r>
            <a:r>
              <a:rPr lang="en-GB" sz="3600" dirty="0"/>
              <a:t>Lecture</a:t>
            </a:r>
            <a:r>
              <a:rPr lang="en-GB" sz="6600" dirty="0"/>
              <a:t/>
            </a:r>
            <a:br>
              <a:rPr lang="en-GB" sz="6600" dirty="0"/>
            </a:br>
            <a:r>
              <a:rPr lang="en-GB" sz="10000" dirty="0" smtClean="0"/>
              <a:t>WRITING</a:t>
            </a:r>
            <a:r>
              <a:rPr lang="en-GB" sz="6600" dirty="0"/>
              <a:t/>
            </a:r>
            <a:br>
              <a:rPr lang="en-GB" sz="6600" dirty="0"/>
            </a:br>
            <a:r>
              <a:rPr lang="en-GB" sz="3200" dirty="0"/>
              <a:t>What, Why, </a:t>
            </a:r>
            <a:r>
              <a:rPr lang="en-GB" sz="3200" dirty="0" smtClean="0"/>
              <a:t>How</a:t>
            </a:r>
            <a:br>
              <a:rPr lang="en-GB" sz="3200" dirty="0" smtClean="0"/>
            </a:br>
            <a:r>
              <a:rPr lang="en-GB" sz="3200" i="1" dirty="0">
                <a:latin typeface="Harlow Solid Italic" panose="04030604020F02020D02" pitchFamily="82" charset="0"/>
              </a:rPr>
              <a:t>or;</a:t>
            </a:r>
            <a:br>
              <a:rPr lang="en-GB" sz="3200" i="1" dirty="0">
                <a:latin typeface="Harlow Solid Italic" panose="04030604020F02020D02" pitchFamily="82" charset="0"/>
              </a:rPr>
            </a:br>
            <a:r>
              <a:rPr lang="en-GB" sz="3200" i="1" dirty="0" smtClean="0">
                <a:latin typeface="Harlow Solid Italic" panose="04030604020F02020D02" pitchFamily="82" charset="0"/>
              </a:rPr>
              <a:t>Additional Reasons Why Reading is Important</a:t>
            </a:r>
            <a:endParaRPr lang="en-GB" sz="3200" dirty="0">
              <a:latin typeface="Harlow Solid Italic" panose="04030604020F02020D02" pitchFamily="82" charset="0"/>
            </a:endParaRPr>
          </a:p>
        </p:txBody>
      </p:sp>
    </p:spTree>
    <p:extLst>
      <p:ext uri="{BB962C8B-B14F-4D97-AF65-F5344CB8AC3E}">
        <p14:creationId xmlns:p14="http://schemas.microsoft.com/office/powerpoint/2010/main" val="35990670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lstStyle/>
          <a:p>
            <a:r>
              <a:rPr lang="en-GB" dirty="0" smtClean="0"/>
              <a:t>Many of the themes and issues discussed in last week’s lectures can be applied to essay-writing</a:t>
            </a:r>
          </a:p>
          <a:p>
            <a:endParaRPr lang="en-GB" dirty="0" smtClean="0"/>
          </a:p>
          <a:p>
            <a:r>
              <a:rPr lang="en-GB" dirty="0" smtClean="0"/>
              <a:t>Reading and writing essays need not be considered mutually exclusive; they complement one another</a:t>
            </a:r>
          </a:p>
        </p:txBody>
      </p:sp>
    </p:spTree>
    <p:extLst>
      <p:ext uri="{BB962C8B-B14F-4D97-AF65-F5344CB8AC3E}">
        <p14:creationId xmlns:p14="http://schemas.microsoft.com/office/powerpoint/2010/main" val="3773618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a:xfrm>
            <a:off x="609600" y="1309745"/>
            <a:ext cx="10972800" cy="4525963"/>
          </a:xfrm>
        </p:spPr>
        <p:txBody>
          <a:bodyPr>
            <a:noAutofit/>
          </a:bodyPr>
          <a:lstStyle/>
          <a:p>
            <a:r>
              <a:rPr lang="en-GB" sz="2400" dirty="0" smtClean="0"/>
              <a:t>Deploying strategies for </a:t>
            </a:r>
            <a:r>
              <a:rPr lang="en-GB" sz="2400" i="1" dirty="0" smtClean="0"/>
              <a:t>active</a:t>
            </a:r>
            <a:r>
              <a:rPr lang="en-GB" sz="2400" dirty="0" smtClean="0"/>
              <a:t>, </a:t>
            </a:r>
            <a:r>
              <a:rPr lang="en-GB" sz="2400" i="1" dirty="0" smtClean="0"/>
              <a:t>goal-oriented </a:t>
            </a:r>
            <a:r>
              <a:rPr lang="en-GB" sz="2400" dirty="0" smtClean="0"/>
              <a:t>reading discussed last week encourages the types of analytical thinking that characterises good academic writing</a:t>
            </a:r>
          </a:p>
          <a:p>
            <a:endParaRPr lang="en-GB" sz="1000" dirty="0"/>
          </a:p>
          <a:p>
            <a:pPr marL="800100" lvl="2" indent="0">
              <a:buNone/>
            </a:pPr>
            <a:r>
              <a:rPr lang="en-GB" b="1" dirty="0" smtClean="0">
                <a:solidFill>
                  <a:srgbClr val="0000CC"/>
                </a:solidFill>
              </a:rPr>
              <a:t>Knowing </a:t>
            </a:r>
            <a:r>
              <a:rPr lang="en-GB" b="1" i="1" dirty="0" smtClean="0">
                <a:solidFill>
                  <a:srgbClr val="0000CC"/>
                </a:solidFill>
              </a:rPr>
              <a:t>what</a:t>
            </a:r>
            <a:r>
              <a:rPr lang="en-GB" b="1" dirty="0" smtClean="0">
                <a:solidFill>
                  <a:srgbClr val="0000CC"/>
                </a:solidFill>
              </a:rPr>
              <a:t> </a:t>
            </a:r>
            <a:r>
              <a:rPr lang="en-GB" b="1" u="sng" dirty="0" smtClean="0">
                <a:solidFill>
                  <a:srgbClr val="0000CC"/>
                </a:solidFill>
              </a:rPr>
              <a:t>you</a:t>
            </a:r>
            <a:r>
              <a:rPr lang="en-GB" dirty="0" smtClean="0">
                <a:solidFill>
                  <a:srgbClr val="0000CC"/>
                </a:solidFill>
              </a:rPr>
              <a:t> </a:t>
            </a:r>
            <a:r>
              <a:rPr lang="en-GB" b="1" dirty="0">
                <a:solidFill>
                  <a:srgbClr val="0000CC"/>
                </a:solidFill>
              </a:rPr>
              <a:t>think about </a:t>
            </a:r>
            <a:r>
              <a:rPr lang="en-GB" b="1" dirty="0" smtClean="0">
                <a:solidFill>
                  <a:srgbClr val="0000CC"/>
                </a:solidFill>
              </a:rPr>
              <a:t>a book and being able </a:t>
            </a:r>
            <a:r>
              <a:rPr lang="en-GB" b="1" u="sng" dirty="0" smtClean="0">
                <a:solidFill>
                  <a:srgbClr val="0000CC"/>
                </a:solidFill>
              </a:rPr>
              <a:t>articulate and substantiate</a:t>
            </a:r>
            <a:r>
              <a:rPr lang="en-GB" b="1" dirty="0" smtClean="0">
                <a:solidFill>
                  <a:srgbClr val="0000CC"/>
                </a:solidFill>
              </a:rPr>
              <a:t> </a:t>
            </a:r>
            <a:r>
              <a:rPr lang="en-GB" b="1" i="1" dirty="0" smtClean="0">
                <a:solidFill>
                  <a:srgbClr val="0000CC"/>
                </a:solidFill>
              </a:rPr>
              <a:t>why </a:t>
            </a:r>
            <a:r>
              <a:rPr lang="en-GB" b="1" dirty="0" smtClean="0">
                <a:solidFill>
                  <a:srgbClr val="0000CC"/>
                </a:solidFill>
              </a:rPr>
              <a:t>and </a:t>
            </a:r>
            <a:r>
              <a:rPr lang="en-GB" b="1" i="1" dirty="0" smtClean="0">
                <a:solidFill>
                  <a:srgbClr val="0000CC"/>
                </a:solidFill>
              </a:rPr>
              <a:t>how </a:t>
            </a:r>
            <a:r>
              <a:rPr lang="en-GB" b="1" dirty="0" smtClean="0">
                <a:solidFill>
                  <a:srgbClr val="0000CC"/>
                </a:solidFill>
              </a:rPr>
              <a:t>you reached this opinion replicates what you will be asked to do in an essay. That is:</a:t>
            </a:r>
          </a:p>
          <a:p>
            <a:pPr lvl="2"/>
            <a:r>
              <a:rPr lang="en-GB" b="1" dirty="0" smtClean="0">
                <a:solidFill>
                  <a:srgbClr val="0000CC"/>
                </a:solidFill>
              </a:rPr>
              <a:t>Make an argument and assert opinions</a:t>
            </a:r>
          </a:p>
          <a:p>
            <a:pPr lvl="2"/>
            <a:r>
              <a:rPr lang="en-GB" b="1" dirty="0" smtClean="0">
                <a:solidFill>
                  <a:srgbClr val="0000CC"/>
                </a:solidFill>
              </a:rPr>
              <a:t>Substantiate these arguments and opinions with </a:t>
            </a:r>
            <a:r>
              <a:rPr lang="en-GB" b="1" i="1" dirty="0" smtClean="0">
                <a:solidFill>
                  <a:srgbClr val="0000CC"/>
                </a:solidFill>
              </a:rPr>
              <a:t>evidence </a:t>
            </a:r>
            <a:r>
              <a:rPr lang="en-GB" b="1" dirty="0" smtClean="0">
                <a:solidFill>
                  <a:srgbClr val="0000CC"/>
                </a:solidFill>
              </a:rPr>
              <a:t>and/or a rationale</a:t>
            </a:r>
          </a:p>
          <a:p>
            <a:pPr lvl="2"/>
            <a:r>
              <a:rPr lang="en-GB" b="1" dirty="0" smtClean="0">
                <a:solidFill>
                  <a:srgbClr val="0000CC"/>
                </a:solidFill>
              </a:rPr>
              <a:t>Express these arguments and opinions in an articulate, readable manner</a:t>
            </a:r>
          </a:p>
          <a:p>
            <a:pPr marL="0" indent="0">
              <a:buNone/>
            </a:pPr>
            <a:endParaRPr lang="en-GB" sz="1000" b="1" dirty="0">
              <a:solidFill>
                <a:srgbClr val="0000CC"/>
              </a:solidFill>
            </a:endParaRPr>
          </a:p>
          <a:p>
            <a:r>
              <a:rPr lang="en-GB" sz="2400" i="1" dirty="0" smtClean="0"/>
              <a:t>Active reading </a:t>
            </a:r>
            <a:r>
              <a:rPr lang="en-GB" sz="2400" dirty="0" smtClean="0"/>
              <a:t>thus increases the chances of producing a thought-through, well-evidenced, well-argued essay.</a:t>
            </a:r>
          </a:p>
        </p:txBody>
      </p:sp>
    </p:spTree>
    <p:extLst>
      <p:ext uri="{BB962C8B-B14F-4D97-AF65-F5344CB8AC3E}">
        <p14:creationId xmlns:p14="http://schemas.microsoft.com/office/powerpoint/2010/main" val="16994458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lstStyle/>
          <a:p>
            <a:r>
              <a:rPr lang="en-GB" dirty="0" smtClean="0"/>
              <a:t>Reading is an essential component of writing:</a:t>
            </a:r>
          </a:p>
          <a:p>
            <a:pPr marL="857250" lvl="1" indent="-457200">
              <a:buFontTx/>
              <a:buChar char="-"/>
            </a:pPr>
            <a:r>
              <a:rPr lang="en-GB" dirty="0" smtClean="0"/>
              <a:t>Accrues knowledge and information that can be incorporated into an essay/book review/annotated bibliography/critical analysis</a:t>
            </a:r>
          </a:p>
          <a:p>
            <a:pPr marL="857250" lvl="1" indent="-457200">
              <a:buFontTx/>
              <a:buChar char="-"/>
            </a:pPr>
            <a:r>
              <a:rPr lang="en-GB" dirty="0" smtClean="0"/>
              <a:t>Allows you to develop and contextualise your thinking and opinions on a particular topic; </a:t>
            </a:r>
            <a:r>
              <a:rPr lang="en-GB" b="1" dirty="0" smtClean="0"/>
              <a:t>and</a:t>
            </a:r>
          </a:p>
          <a:p>
            <a:pPr marL="857250" lvl="1" indent="-457200">
              <a:buFontTx/>
              <a:buChar char="-"/>
            </a:pPr>
            <a:r>
              <a:rPr lang="en-GB" b="1" dirty="0" smtClean="0">
                <a:solidFill>
                  <a:srgbClr val="7030A0"/>
                </a:solidFill>
              </a:rPr>
              <a:t>Familiarises yourself with (academic) writing forms, styles and genres plus presentation/formatting rules</a:t>
            </a:r>
            <a:r>
              <a:rPr lang="en-GB" dirty="0" smtClean="0"/>
              <a:t>.</a:t>
            </a:r>
          </a:p>
          <a:p>
            <a:pPr marL="400050" lvl="1" indent="0">
              <a:buNone/>
            </a:pPr>
            <a:endParaRPr lang="en-GB" dirty="0"/>
          </a:p>
          <a:p>
            <a:pPr marL="400050" lvl="1" indent="0" algn="r">
              <a:buNone/>
            </a:pPr>
            <a:r>
              <a:rPr lang="en-GB" i="1" dirty="0" smtClean="0"/>
              <a:t>The above hold true for any form of writing.</a:t>
            </a:r>
            <a:endParaRPr lang="en-US" i="1" dirty="0"/>
          </a:p>
        </p:txBody>
      </p:sp>
    </p:spTree>
    <p:extLst>
      <p:ext uri="{BB962C8B-B14F-4D97-AF65-F5344CB8AC3E}">
        <p14:creationId xmlns:p14="http://schemas.microsoft.com/office/powerpoint/2010/main" val="21658953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normAutofit lnSpcReduction="10000"/>
          </a:bodyPr>
          <a:lstStyle/>
          <a:p>
            <a:endParaRPr lang="en-GB" dirty="0" smtClean="0"/>
          </a:p>
          <a:p>
            <a:r>
              <a:rPr lang="en-GB" dirty="0" smtClean="0"/>
              <a:t>In the first instance, it can help you stylistically: </a:t>
            </a:r>
          </a:p>
          <a:p>
            <a:pPr lvl="1">
              <a:buFontTx/>
              <a:buChar char="-"/>
            </a:pPr>
            <a:r>
              <a:rPr lang="en-GB" sz="3200" dirty="0" smtClean="0"/>
              <a:t>Does a sentence look ‘right’ on the page?</a:t>
            </a:r>
          </a:p>
          <a:p>
            <a:pPr lvl="1">
              <a:buFontTx/>
              <a:buChar char="-"/>
            </a:pPr>
            <a:r>
              <a:rPr lang="en-GB" sz="3200" dirty="0" smtClean="0"/>
              <a:t>Does a sentence </a:t>
            </a:r>
            <a:r>
              <a:rPr lang="en-GB" sz="3200" b="1" dirty="0" smtClean="0"/>
              <a:t>sound </a:t>
            </a:r>
            <a:r>
              <a:rPr lang="en-GB" sz="3200" dirty="0" smtClean="0"/>
              <a:t>‘right’ or ‘good’ when </a:t>
            </a:r>
            <a:r>
              <a:rPr lang="en-GB" sz="3200" b="1" dirty="0" smtClean="0"/>
              <a:t>read aloud</a:t>
            </a:r>
            <a:r>
              <a:rPr lang="en-GB" sz="3200" dirty="0" smtClean="0"/>
              <a:t>?**</a:t>
            </a:r>
          </a:p>
          <a:p>
            <a:pPr lvl="1">
              <a:buFontTx/>
              <a:buChar char="-"/>
            </a:pPr>
            <a:r>
              <a:rPr lang="en-GB" sz="3200" dirty="0" smtClean="0"/>
              <a:t>Are my points and arguments clear? Have they been expressed in a coherent fashion? Can they be condensed? </a:t>
            </a:r>
          </a:p>
          <a:p>
            <a:pPr lvl="1">
              <a:buFontTx/>
              <a:buChar char="-"/>
            </a:pPr>
            <a:endParaRPr lang="en-GB" sz="3200" dirty="0" smtClean="0"/>
          </a:p>
          <a:p>
            <a:pPr marL="0" indent="0" algn="r">
              <a:buNone/>
            </a:pPr>
            <a:r>
              <a:rPr lang="en-GB" sz="3500" dirty="0" smtClean="0"/>
              <a:t>**</a:t>
            </a:r>
            <a:endParaRPr lang="en-US" sz="4300" dirty="0"/>
          </a:p>
        </p:txBody>
      </p:sp>
    </p:spTree>
    <p:extLst>
      <p:ext uri="{BB962C8B-B14F-4D97-AF65-F5344CB8AC3E}">
        <p14:creationId xmlns:p14="http://schemas.microsoft.com/office/powerpoint/2010/main" val="2973489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normAutofit fontScale="92500" lnSpcReduction="20000"/>
          </a:bodyPr>
          <a:lstStyle/>
          <a:p>
            <a:r>
              <a:rPr lang="en-GB" dirty="0" smtClean="0"/>
              <a:t>Reading</a:t>
            </a:r>
            <a:r>
              <a:rPr lang="en-GB" b="1" dirty="0" smtClean="0"/>
              <a:t> one’s own work </a:t>
            </a:r>
            <a:r>
              <a:rPr lang="en-GB" dirty="0" smtClean="0"/>
              <a:t>is also a key to effective writing.</a:t>
            </a:r>
          </a:p>
          <a:p>
            <a:endParaRPr lang="en-GB" dirty="0" smtClean="0"/>
          </a:p>
          <a:p>
            <a:r>
              <a:rPr lang="en-GB" dirty="0" smtClean="0"/>
              <a:t>In the first instance, it can help you stylistically: </a:t>
            </a:r>
          </a:p>
          <a:p>
            <a:pPr lvl="1">
              <a:buFontTx/>
              <a:buChar char="-"/>
            </a:pPr>
            <a:r>
              <a:rPr lang="en-GB" sz="3200" dirty="0" smtClean="0"/>
              <a:t>Does a sentence </a:t>
            </a:r>
            <a:r>
              <a:rPr lang="en-GB" sz="3200" b="1" dirty="0" smtClean="0"/>
              <a:t>look</a:t>
            </a:r>
            <a:r>
              <a:rPr lang="en-GB" sz="3200" dirty="0" smtClean="0"/>
              <a:t> ‘right’ on the page?*</a:t>
            </a:r>
          </a:p>
          <a:p>
            <a:pPr lvl="1">
              <a:buFontTx/>
              <a:buChar char="-"/>
            </a:pPr>
            <a:r>
              <a:rPr lang="en-GB" sz="3200" dirty="0" smtClean="0"/>
              <a:t>Does a sentence </a:t>
            </a:r>
            <a:r>
              <a:rPr lang="en-GB" sz="3200" b="1" dirty="0" smtClean="0"/>
              <a:t>sound </a:t>
            </a:r>
            <a:r>
              <a:rPr lang="en-GB" sz="3200" dirty="0" smtClean="0"/>
              <a:t>‘right’ or ‘good’ when </a:t>
            </a:r>
            <a:r>
              <a:rPr lang="en-GB" sz="3200" b="1" dirty="0" smtClean="0"/>
              <a:t>read aloud</a:t>
            </a:r>
            <a:r>
              <a:rPr lang="en-GB" sz="3200" dirty="0" smtClean="0"/>
              <a:t>?**</a:t>
            </a:r>
          </a:p>
          <a:p>
            <a:pPr lvl="1">
              <a:buFontTx/>
              <a:buChar char="-"/>
            </a:pPr>
            <a:r>
              <a:rPr lang="en-GB" sz="3200" dirty="0" smtClean="0"/>
              <a:t>Are my points and arguments clear? Have they been expressed in a coherent fashion? Can they be condensed? </a:t>
            </a:r>
          </a:p>
          <a:p>
            <a:pPr lvl="1">
              <a:buFontTx/>
              <a:buChar char="-"/>
            </a:pPr>
            <a:endParaRPr lang="en-GB" sz="3200" dirty="0"/>
          </a:p>
          <a:p>
            <a:pPr marL="457200" lvl="1" indent="0" algn="r">
              <a:buNone/>
            </a:pPr>
            <a:r>
              <a:rPr lang="en-GB" sz="3200" dirty="0"/>
              <a:t>** </a:t>
            </a:r>
            <a:r>
              <a:rPr lang="en-GB" sz="3200" dirty="0">
                <a:solidFill>
                  <a:srgbClr val="0070C0"/>
                </a:solidFill>
              </a:rPr>
              <a:t>if something sounds ‘right’ to the ear, it will likely ‘</a:t>
            </a:r>
            <a:r>
              <a:rPr lang="en-GB" sz="3200" i="1" dirty="0">
                <a:solidFill>
                  <a:srgbClr val="0070C0"/>
                </a:solidFill>
              </a:rPr>
              <a:t>read right’ </a:t>
            </a:r>
            <a:r>
              <a:rPr lang="en-GB" sz="3200" dirty="0">
                <a:solidFill>
                  <a:srgbClr val="0070C0"/>
                </a:solidFill>
              </a:rPr>
              <a:t>on the page</a:t>
            </a:r>
          </a:p>
          <a:p>
            <a:pPr lvl="1">
              <a:buFontTx/>
              <a:buChar char="-"/>
            </a:pPr>
            <a:endParaRPr lang="en-GB" sz="3200" dirty="0" smtClean="0"/>
          </a:p>
          <a:p>
            <a:pPr lvl="1">
              <a:buFontTx/>
              <a:buChar char="-"/>
            </a:pPr>
            <a:endParaRPr lang="en-GB" sz="3200" dirty="0" smtClean="0"/>
          </a:p>
        </p:txBody>
      </p:sp>
    </p:spTree>
    <p:extLst>
      <p:ext uri="{BB962C8B-B14F-4D97-AF65-F5344CB8AC3E}">
        <p14:creationId xmlns:p14="http://schemas.microsoft.com/office/powerpoint/2010/main" val="19767108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normAutofit fontScale="70000" lnSpcReduction="20000"/>
          </a:bodyPr>
          <a:lstStyle/>
          <a:p>
            <a:r>
              <a:rPr lang="en-GB" dirty="0" smtClean="0"/>
              <a:t>Another reason why reading and writing are complementary:</a:t>
            </a:r>
          </a:p>
          <a:p>
            <a:pPr marL="0" indent="0" algn="r">
              <a:buNone/>
            </a:pPr>
            <a:r>
              <a:rPr lang="en-GB" sz="4400" dirty="0" smtClean="0">
                <a:solidFill>
                  <a:srgbClr val="7030A0"/>
                </a:solidFill>
              </a:rPr>
              <a:t>An essay is supposed to be </a:t>
            </a:r>
            <a:r>
              <a:rPr lang="en-GB" sz="7800" b="1" i="1" u="sng" dirty="0" smtClean="0">
                <a:solidFill>
                  <a:srgbClr val="7030A0"/>
                </a:solidFill>
                <a:effectLst>
                  <a:outerShdw blurRad="38100" dist="38100" dir="2700000" algn="tl">
                    <a:srgbClr val="000000">
                      <a:alpha val="43137"/>
                    </a:srgbClr>
                  </a:outerShdw>
                </a:effectLst>
              </a:rPr>
              <a:t>READ</a:t>
            </a:r>
            <a:r>
              <a:rPr lang="en-GB" sz="4400" b="1" dirty="0" smtClean="0">
                <a:solidFill>
                  <a:srgbClr val="7030A0"/>
                </a:solidFill>
              </a:rPr>
              <a:t>.</a:t>
            </a:r>
          </a:p>
          <a:p>
            <a:pPr marL="0" indent="0">
              <a:buNone/>
            </a:pPr>
            <a:endParaRPr lang="en-GB" dirty="0">
              <a:solidFill>
                <a:srgbClr val="7030A0"/>
              </a:solidFill>
            </a:endParaRPr>
          </a:p>
          <a:p>
            <a:r>
              <a:rPr lang="en-GB" dirty="0" smtClean="0"/>
              <a:t>It thus should be:</a:t>
            </a:r>
            <a:r>
              <a:rPr lang="en-GB" sz="4300" b="1" dirty="0" smtClean="0"/>
              <a:t>	LEGIBLE </a:t>
            </a:r>
            <a:endParaRPr lang="en-GB" sz="4300" dirty="0"/>
          </a:p>
          <a:p>
            <a:pPr marL="0" indent="0">
              <a:buNone/>
            </a:pPr>
            <a:r>
              <a:rPr lang="en-GB" sz="4300" b="1" dirty="0"/>
              <a:t>	</a:t>
            </a:r>
            <a:r>
              <a:rPr lang="en-GB" sz="4300" b="1" dirty="0" smtClean="0"/>
              <a:t>			GRAMMATICAL</a:t>
            </a:r>
          </a:p>
          <a:p>
            <a:pPr marL="0" indent="0">
              <a:buNone/>
            </a:pPr>
            <a:r>
              <a:rPr lang="en-GB" sz="4300" b="1" dirty="0" smtClean="0"/>
              <a:t>					WRITTEN IN PROSE</a:t>
            </a:r>
            <a:r>
              <a:rPr lang="en-GB" sz="4300" b="1" dirty="0"/>
              <a:t>	</a:t>
            </a:r>
            <a:r>
              <a:rPr lang="en-GB" sz="4300" b="1" dirty="0" smtClean="0"/>
              <a:t>									WELL-PRESENTED</a:t>
            </a:r>
          </a:p>
          <a:p>
            <a:pPr marL="0" indent="0">
              <a:buNone/>
            </a:pPr>
            <a:r>
              <a:rPr lang="en-GB" sz="4300" b="1" dirty="0" smtClean="0"/>
              <a:t>									READABLE</a:t>
            </a:r>
            <a:endParaRPr lang="en-GB" sz="4300" b="1" dirty="0"/>
          </a:p>
          <a:p>
            <a:pPr marL="0" indent="0">
              <a:buNone/>
            </a:pPr>
            <a:r>
              <a:rPr lang="en-GB" sz="4300" b="1" dirty="0"/>
              <a:t>	</a:t>
            </a:r>
            <a:r>
              <a:rPr lang="en-GB" sz="4300" b="1" dirty="0" smtClean="0"/>
              <a:t>					</a:t>
            </a:r>
            <a:endParaRPr lang="en-US" sz="4300" b="1" i="1" dirty="0"/>
          </a:p>
        </p:txBody>
      </p:sp>
    </p:spTree>
    <p:extLst>
      <p:ext uri="{BB962C8B-B14F-4D97-AF65-F5344CB8AC3E}">
        <p14:creationId xmlns:p14="http://schemas.microsoft.com/office/powerpoint/2010/main" val="19627927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RE-READING</a:t>
            </a:r>
            <a:endParaRPr lang="en-US" dirty="0"/>
          </a:p>
        </p:txBody>
      </p:sp>
      <p:sp>
        <p:nvSpPr>
          <p:cNvPr id="3" name="Content Placeholder 2"/>
          <p:cNvSpPr>
            <a:spLocks noGrp="1"/>
          </p:cNvSpPr>
          <p:nvPr>
            <p:ph idx="1"/>
          </p:nvPr>
        </p:nvSpPr>
        <p:spPr/>
        <p:txBody>
          <a:bodyPr>
            <a:normAutofit/>
          </a:bodyPr>
          <a:lstStyle/>
          <a:p>
            <a:r>
              <a:rPr lang="en-GB" b="1" i="1" u="sng" dirty="0" smtClean="0"/>
              <a:t>Re</a:t>
            </a:r>
            <a:r>
              <a:rPr lang="en-GB" b="1" dirty="0" smtClean="0"/>
              <a:t>-reading</a:t>
            </a:r>
            <a:r>
              <a:rPr lang="en-GB" dirty="0" smtClean="0"/>
              <a:t> one’s own work is also a key to effective writing.</a:t>
            </a:r>
          </a:p>
          <a:p>
            <a:endParaRPr lang="en-GB" dirty="0"/>
          </a:p>
          <a:p>
            <a:r>
              <a:rPr lang="en-GB" dirty="0" smtClean="0"/>
              <a:t>A 2500-word essay is not </a:t>
            </a:r>
            <a:r>
              <a:rPr lang="en-GB" i="1" dirty="0" smtClean="0"/>
              <a:t>finished </a:t>
            </a:r>
            <a:r>
              <a:rPr lang="en-GB" dirty="0" smtClean="0"/>
              <a:t>once you hit the word limit</a:t>
            </a:r>
          </a:p>
          <a:p>
            <a:endParaRPr lang="en-GB" dirty="0" smtClean="0"/>
          </a:p>
          <a:p>
            <a:r>
              <a:rPr lang="en-GB" dirty="0" smtClean="0"/>
              <a:t>Redrafting and subediting are important processes that typically </a:t>
            </a:r>
            <a:r>
              <a:rPr lang="en-GB" i="1" dirty="0" smtClean="0"/>
              <a:t>optimise </a:t>
            </a:r>
            <a:r>
              <a:rPr lang="en-GB" dirty="0" smtClean="0"/>
              <a:t>the effectiveness of a piece of writing; they improve an essay – </a:t>
            </a:r>
            <a:r>
              <a:rPr lang="en-GB" i="1" dirty="0" smtClean="0"/>
              <a:t>and thus you should allocate time for going back through your essay </a:t>
            </a:r>
            <a:endParaRPr lang="en-US" sz="4300" dirty="0"/>
          </a:p>
        </p:txBody>
      </p:sp>
    </p:spTree>
    <p:extLst>
      <p:ext uri="{BB962C8B-B14F-4D97-AF65-F5344CB8AC3E}">
        <p14:creationId xmlns:p14="http://schemas.microsoft.com/office/powerpoint/2010/main" val="26831757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RE-READING</a:t>
            </a:r>
            <a:endParaRPr lang="en-US" dirty="0"/>
          </a:p>
        </p:txBody>
      </p:sp>
      <p:sp>
        <p:nvSpPr>
          <p:cNvPr id="3" name="Content Placeholder 2"/>
          <p:cNvSpPr>
            <a:spLocks noGrp="1"/>
          </p:cNvSpPr>
          <p:nvPr>
            <p:ph idx="1"/>
          </p:nvPr>
        </p:nvSpPr>
        <p:spPr/>
        <p:txBody>
          <a:bodyPr>
            <a:normAutofit fontScale="85000" lnSpcReduction="10000"/>
          </a:bodyPr>
          <a:lstStyle/>
          <a:p>
            <a:r>
              <a:rPr lang="en-GB" dirty="0" smtClean="0"/>
              <a:t>A 2500-word essay is not </a:t>
            </a:r>
            <a:r>
              <a:rPr lang="en-GB" i="1" dirty="0" smtClean="0"/>
              <a:t>finished </a:t>
            </a:r>
            <a:r>
              <a:rPr lang="en-GB" dirty="0" smtClean="0"/>
              <a:t>once you hit the word limit</a:t>
            </a:r>
          </a:p>
          <a:p>
            <a:endParaRPr lang="en-GB" dirty="0" smtClean="0"/>
          </a:p>
          <a:p>
            <a:r>
              <a:rPr lang="en-GB" dirty="0" smtClean="0"/>
              <a:t>You can spot mistakes, typographical/grammatical errors, instances of poor expression, etc.**</a:t>
            </a:r>
          </a:p>
          <a:p>
            <a:endParaRPr lang="en-GB" sz="3200" dirty="0" smtClean="0"/>
          </a:p>
          <a:p>
            <a:r>
              <a:rPr lang="en-GB" dirty="0" smtClean="0"/>
              <a:t>You can spot instances where words can be cut out:</a:t>
            </a:r>
          </a:p>
          <a:p>
            <a:pPr lvl="1">
              <a:buFontTx/>
              <a:buChar char="-"/>
            </a:pPr>
            <a:r>
              <a:rPr lang="en-GB" sz="2800" dirty="0" smtClean="0"/>
              <a:t>Does a sentence or statement contribute to the overall points you want to make</a:t>
            </a:r>
            <a:r>
              <a:rPr lang="en-GB" dirty="0"/>
              <a:t>? </a:t>
            </a:r>
            <a:endParaRPr lang="en-GB" dirty="0" smtClean="0"/>
          </a:p>
          <a:p>
            <a:pPr lvl="1">
              <a:buFontTx/>
              <a:buChar char="-"/>
            </a:pPr>
            <a:r>
              <a:rPr lang="en-GB" dirty="0" smtClean="0"/>
              <a:t>Can </a:t>
            </a:r>
            <a:r>
              <a:rPr lang="en-GB" dirty="0"/>
              <a:t>I say what I want to say in less words?</a:t>
            </a:r>
          </a:p>
          <a:p>
            <a:pPr lvl="1">
              <a:buFontTx/>
              <a:buChar char="-"/>
            </a:pPr>
            <a:r>
              <a:rPr lang="en-GB" sz="2800" dirty="0" smtClean="0"/>
              <a:t>Does it need to be said? </a:t>
            </a:r>
          </a:p>
          <a:p>
            <a:pPr marL="457200" lvl="1" indent="0" algn="r">
              <a:buNone/>
            </a:pPr>
            <a:r>
              <a:rPr lang="en-GB" sz="3600" dirty="0" smtClean="0">
                <a:latin typeface="Algerian" panose="04020705040A02060702" pitchFamily="82" charset="0"/>
              </a:rPr>
              <a:t>BE PREPARED TO </a:t>
            </a:r>
            <a:r>
              <a:rPr lang="en-GB" sz="3600" b="1" i="1" dirty="0" smtClean="0">
                <a:effectLst>
                  <a:outerShdw blurRad="38100" dist="38100" dir="2700000" algn="tl">
                    <a:srgbClr val="000000">
                      <a:alpha val="43137"/>
                    </a:srgbClr>
                  </a:outerShdw>
                </a:effectLst>
                <a:latin typeface="Algerian" panose="04020705040A02060702" pitchFamily="82" charset="0"/>
              </a:rPr>
              <a:t>kill your darlings</a:t>
            </a:r>
          </a:p>
          <a:p>
            <a:pPr marL="457200" lvl="1" indent="0" algn="r">
              <a:buNone/>
            </a:pPr>
            <a:endParaRPr lang="en-GB" sz="3200" b="1" i="1" dirty="0">
              <a:latin typeface="Algerian" panose="04020705040A02060702" pitchFamily="82" charset="0"/>
            </a:endParaRPr>
          </a:p>
          <a:p>
            <a:pPr>
              <a:buFontTx/>
              <a:buChar char="-"/>
            </a:pPr>
            <a:endParaRPr lang="en-GB" sz="3200" dirty="0" smtClean="0"/>
          </a:p>
          <a:p>
            <a:endParaRPr lang="en-US" sz="4300" dirty="0"/>
          </a:p>
        </p:txBody>
      </p:sp>
    </p:spTree>
    <p:extLst>
      <p:ext uri="{BB962C8B-B14F-4D97-AF65-F5344CB8AC3E}">
        <p14:creationId xmlns:p14="http://schemas.microsoft.com/office/powerpoint/2010/main" val="19689220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RE-READING</a:t>
            </a:r>
            <a:endParaRPr lang="en-US" dirty="0"/>
          </a:p>
        </p:txBody>
      </p:sp>
      <p:sp>
        <p:nvSpPr>
          <p:cNvPr id="3" name="Content Placeholder 2"/>
          <p:cNvSpPr>
            <a:spLocks noGrp="1"/>
          </p:cNvSpPr>
          <p:nvPr>
            <p:ph idx="1"/>
          </p:nvPr>
        </p:nvSpPr>
        <p:spPr/>
        <p:txBody>
          <a:bodyPr>
            <a:normAutofit fontScale="77500" lnSpcReduction="20000"/>
          </a:bodyPr>
          <a:lstStyle/>
          <a:p>
            <a:r>
              <a:rPr lang="en-GB" dirty="0" smtClean="0"/>
              <a:t>**Spotting errors and/or rooms for improvement is not always easy</a:t>
            </a:r>
            <a:endParaRPr lang="en-GB" b="1" i="1" dirty="0" smtClean="0">
              <a:latin typeface="Algerian" panose="04020705040A02060702" pitchFamily="82" charset="0"/>
            </a:endParaRPr>
          </a:p>
          <a:p>
            <a:endParaRPr lang="en-GB" sz="3200" b="1" i="1" dirty="0">
              <a:solidFill>
                <a:srgbClr val="FF0000"/>
              </a:solidFill>
              <a:latin typeface="Algerian" panose="04020705040A02060702" pitchFamily="82" charset="0"/>
            </a:endParaRPr>
          </a:p>
          <a:p>
            <a:r>
              <a:rPr lang="en-GB" sz="3200" dirty="0" smtClean="0">
                <a:solidFill>
                  <a:srgbClr val="FF0000"/>
                </a:solidFill>
              </a:rPr>
              <a:t>Spotting </a:t>
            </a:r>
            <a:r>
              <a:rPr lang="en-GB" sz="3200" dirty="0">
                <a:solidFill>
                  <a:srgbClr val="FF0000"/>
                </a:solidFill>
              </a:rPr>
              <a:t>errors can often be easier when reading a </a:t>
            </a:r>
            <a:r>
              <a:rPr lang="en-GB" sz="3200" b="1" i="1" dirty="0">
                <a:solidFill>
                  <a:srgbClr val="FF0000"/>
                </a:solidFill>
              </a:rPr>
              <a:t>HARD COPY </a:t>
            </a:r>
            <a:r>
              <a:rPr lang="en-GB" sz="3200" dirty="0">
                <a:solidFill>
                  <a:srgbClr val="FF0000"/>
                </a:solidFill>
              </a:rPr>
              <a:t>of your </a:t>
            </a:r>
            <a:r>
              <a:rPr lang="en-GB" sz="3200" dirty="0" smtClean="0">
                <a:solidFill>
                  <a:srgbClr val="FF0000"/>
                </a:solidFill>
              </a:rPr>
              <a:t>essay</a:t>
            </a:r>
          </a:p>
          <a:p>
            <a:endParaRPr lang="en-GB" dirty="0" smtClean="0">
              <a:solidFill>
                <a:srgbClr val="FF0000"/>
              </a:solidFill>
            </a:endParaRPr>
          </a:p>
          <a:p>
            <a:r>
              <a:rPr lang="en-GB" dirty="0" smtClean="0">
                <a:solidFill>
                  <a:srgbClr val="0070C0"/>
                </a:solidFill>
              </a:rPr>
              <a:t>It might make sense to come back to re-reading your essay after a break to read ‘with a new set of eyes’</a:t>
            </a:r>
          </a:p>
          <a:p>
            <a:endParaRPr lang="en-GB" dirty="0">
              <a:solidFill>
                <a:srgbClr val="FF0000"/>
              </a:solidFill>
            </a:endParaRPr>
          </a:p>
          <a:p>
            <a:r>
              <a:rPr lang="en-GB" dirty="0" smtClean="0">
                <a:solidFill>
                  <a:srgbClr val="002060"/>
                </a:solidFill>
              </a:rPr>
              <a:t>Someone else’s eyes might be better suited to spotting an error (even – perhaps especially – someone who is unfamiliar with your topic)</a:t>
            </a:r>
          </a:p>
          <a:p>
            <a:endParaRPr lang="en-GB" dirty="0">
              <a:solidFill>
                <a:srgbClr val="002060"/>
              </a:solidFill>
            </a:endParaRPr>
          </a:p>
          <a:p>
            <a:pPr marL="0" indent="0" algn="r">
              <a:buNone/>
            </a:pPr>
            <a:r>
              <a:rPr lang="en-GB" dirty="0" smtClean="0">
                <a:solidFill>
                  <a:srgbClr val="00B050"/>
                </a:solidFill>
              </a:rPr>
              <a:t>PEER-EDITING GROUPS ARE ENCOURAGED </a:t>
            </a:r>
          </a:p>
          <a:p>
            <a:pPr marL="0" indent="0" algn="r">
              <a:buNone/>
            </a:pPr>
            <a:r>
              <a:rPr lang="en-GB" dirty="0" smtClean="0">
                <a:solidFill>
                  <a:srgbClr val="00B050"/>
                </a:solidFill>
              </a:rPr>
              <a:t> (INSERT UMPTEENTH PLUG PASS SCHEME HERE) </a:t>
            </a:r>
            <a:endParaRPr lang="en-GB" sz="3200" dirty="0" smtClean="0">
              <a:solidFill>
                <a:srgbClr val="00B050"/>
              </a:solidFill>
            </a:endParaRPr>
          </a:p>
          <a:p>
            <a:pPr marL="457200" lvl="1" indent="0" algn="r">
              <a:buNone/>
            </a:pPr>
            <a:endParaRPr lang="en-GB" sz="3200" dirty="0">
              <a:solidFill>
                <a:srgbClr val="FF0000"/>
              </a:solidFill>
            </a:endParaRPr>
          </a:p>
          <a:p>
            <a:pPr marL="457200" lvl="1" indent="0" algn="r">
              <a:buNone/>
            </a:pPr>
            <a:endParaRPr lang="en-GB" sz="3200" b="1" i="1" dirty="0" smtClean="0">
              <a:latin typeface="Algerian" panose="04020705040A02060702" pitchFamily="82" charset="0"/>
            </a:endParaRPr>
          </a:p>
          <a:p>
            <a:pPr>
              <a:buFontTx/>
              <a:buChar char="-"/>
            </a:pPr>
            <a:endParaRPr lang="en-GB" sz="3200" dirty="0" smtClean="0"/>
          </a:p>
          <a:p>
            <a:endParaRPr lang="en-US" sz="4300" dirty="0"/>
          </a:p>
        </p:txBody>
      </p:sp>
    </p:spTree>
    <p:extLst>
      <p:ext uri="{BB962C8B-B14F-4D97-AF65-F5344CB8AC3E}">
        <p14:creationId xmlns:p14="http://schemas.microsoft.com/office/powerpoint/2010/main" val="32944897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smtClean="0"/>
              <a:t>Re-reading one’s own work is a key to effective writing.</a:t>
            </a:r>
          </a:p>
          <a:p>
            <a:endParaRPr lang="en-GB" sz="3200" dirty="0"/>
          </a:p>
          <a:p>
            <a:r>
              <a:rPr lang="en-GB" dirty="0" smtClean="0"/>
              <a:t>It can also be </a:t>
            </a:r>
            <a:r>
              <a:rPr lang="en-GB" dirty="0" smtClean="0">
                <a:solidFill>
                  <a:srgbClr val="00B050"/>
                </a:solidFill>
              </a:rPr>
              <a:t>affirmative*</a:t>
            </a:r>
            <a:r>
              <a:rPr lang="en-GB" dirty="0" smtClean="0"/>
              <a:t>: that you realise that </a:t>
            </a:r>
            <a:r>
              <a:rPr lang="en-GB" i="1" dirty="0" smtClean="0"/>
              <a:t>you have </a:t>
            </a:r>
            <a:r>
              <a:rPr lang="en-GB" dirty="0" smtClean="0"/>
              <a:t>expressed something well; that </a:t>
            </a:r>
            <a:r>
              <a:rPr lang="en-GB" i="1" dirty="0" smtClean="0"/>
              <a:t>you have </a:t>
            </a:r>
            <a:r>
              <a:rPr lang="en-GB" dirty="0" smtClean="0"/>
              <a:t>come up with a good argument; that </a:t>
            </a:r>
            <a:r>
              <a:rPr lang="en-GB" i="1" dirty="0" smtClean="0"/>
              <a:t>you have </a:t>
            </a:r>
            <a:r>
              <a:rPr lang="en-GB" dirty="0" smtClean="0"/>
              <a:t>written in a succinct and coherent manner; that </a:t>
            </a:r>
            <a:r>
              <a:rPr lang="en-GB" i="1" dirty="0" smtClean="0"/>
              <a:t>you have </a:t>
            </a:r>
            <a:r>
              <a:rPr lang="en-GB" dirty="0" smtClean="0"/>
              <a:t>written in a manner that can be emulated in the future</a:t>
            </a:r>
            <a:endParaRPr lang="en-GB" sz="3200" dirty="0" smtClean="0"/>
          </a:p>
          <a:p>
            <a:pPr marL="0" indent="0">
              <a:buNone/>
            </a:pPr>
            <a:endParaRPr lang="en-GB" sz="4300" dirty="0" smtClean="0"/>
          </a:p>
          <a:p>
            <a:pPr marL="0" indent="0" algn="r">
              <a:buNone/>
            </a:pPr>
            <a:r>
              <a:rPr lang="en-GB" sz="3900" dirty="0" smtClean="0">
                <a:solidFill>
                  <a:srgbClr val="00B050"/>
                </a:solidFill>
              </a:rPr>
              <a:t>*another reason why PEER-EDITING </a:t>
            </a:r>
            <a:r>
              <a:rPr lang="en-GB" sz="3900" dirty="0">
                <a:solidFill>
                  <a:srgbClr val="00B050"/>
                </a:solidFill>
              </a:rPr>
              <a:t>GROUPS ARE </a:t>
            </a:r>
            <a:r>
              <a:rPr lang="en-GB" sz="3900" dirty="0" smtClean="0">
                <a:solidFill>
                  <a:srgbClr val="00B050"/>
                </a:solidFill>
              </a:rPr>
              <a:t>ENCOURAGED </a:t>
            </a:r>
            <a:endParaRPr lang="en-GB" sz="3900" dirty="0">
              <a:solidFill>
                <a:srgbClr val="00B050"/>
              </a:solidFill>
            </a:endParaRPr>
          </a:p>
          <a:p>
            <a:pPr marL="0" indent="0">
              <a:buNone/>
            </a:pPr>
            <a:endParaRPr lang="en-US" sz="4300" dirty="0"/>
          </a:p>
        </p:txBody>
      </p:sp>
      <p:sp>
        <p:nvSpPr>
          <p:cNvPr id="6" name="Title 1"/>
          <p:cNvSpPr>
            <a:spLocks noGrp="1"/>
          </p:cNvSpPr>
          <p:nvPr>
            <p:ph type="title"/>
          </p:nvPr>
        </p:nvSpPr>
        <p:spPr>
          <a:xfrm>
            <a:off x="609600" y="274638"/>
            <a:ext cx="10972800" cy="1143000"/>
          </a:xfrm>
        </p:spPr>
        <p:txBody>
          <a:bodyPr/>
          <a:lstStyle/>
          <a:p>
            <a:r>
              <a:rPr lang="en-GB" dirty="0" smtClean="0"/>
              <a:t>RE-READING</a:t>
            </a:r>
            <a:endParaRPr lang="en-US" dirty="0"/>
          </a:p>
        </p:txBody>
      </p:sp>
    </p:spTree>
    <p:extLst>
      <p:ext uri="{BB962C8B-B14F-4D97-AF65-F5344CB8AC3E}">
        <p14:creationId xmlns:p14="http://schemas.microsoft.com/office/powerpoint/2010/main" val="35425591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smtClean="0"/>
              <a:t>Re-reading one’s own work is a key to effective writing.</a:t>
            </a:r>
          </a:p>
          <a:p>
            <a:endParaRPr lang="en-GB" sz="3200" dirty="0"/>
          </a:p>
          <a:p>
            <a:r>
              <a:rPr lang="en-GB" dirty="0" smtClean="0"/>
              <a:t>Re-reading your writing and reflecting on it </a:t>
            </a:r>
            <a:r>
              <a:rPr lang="en-GB" i="1" dirty="0" smtClean="0"/>
              <a:t>in light of </a:t>
            </a:r>
            <a:r>
              <a:rPr lang="en-GB" b="1" i="1" dirty="0" smtClean="0"/>
              <a:t>feedback </a:t>
            </a:r>
            <a:r>
              <a:rPr lang="en-GB" i="1" dirty="0" smtClean="0"/>
              <a:t>from tutors </a:t>
            </a:r>
            <a:r>
              <a:rPr lang="en-GB" dirty="0" smtClean="0"/>
              <a:t>can also help improve future work</a:t>
            </a:r>
          </a:p>
          <a:p>
            <a:pPr marL="0" indent="0">
              <a:buNone/>
            </a:pPr>
            <a:endParaRPr lang="en-GB" sz="3200" dirty="0" smtClean="0"/>
          </a:p>
          <a:p>
            <a:pPr marL="0" indent="0">
              <a:buNone/>
            </a:pPr>
            <a:r>
              <a:rPr lang="en-GB" dirty="0" smtClean="0"/>
              <a:t>A PLEA FROM ALL TEACHING STAFF:</a:t>
            </a:r>
          </a:p>
          <a:p>
            <a:pPr marL="0" indent="0" algn="r">
              <a:buNone/>
            </a:pPr>
            <a:r>
              <a:rPr lang="en-GB" sz="6600" b="1" dirty="0" smtClean="0">
                <a:solidFill>
                  <a:srgbClr val="00B0F0"/>
                </a:solidFill>
                <a:effectLst>
                  <a:outerShdw blurRad="38100" dist="38100" dir="2700000" algn="tl">
                    <a:srgbClr val="000000">
                      <a:alpha val="43137"/>
                    </a:srgbClr>
                  </a:outerShdw>
                </a:effectLst>
              </a:rPr>
              <a:t>READ YOUR FEEDBACK</a:t>
            </a:r>
          </a:p>
          <a:p>
            <a:pPr marL="0" indent="0" algn="r">
              <a:buNone/>
            </a:pPr>
            <a:endParaRPr lang="en-GB" sz="3200" dirty="0" smtClean="0"/>
          </a:p>
          <a:p>
            <a:endParaRPr lang="en-US" sz="4300" dirty="0"/>
          </a:p>
        </p:txBody>
      </p:sp>
      <p:sp>
        <p:nvSpPr>
          <p:cNvPr id="6" name="Title 1"/>
          <p:cNvSpPr>
            <a:spLocks noGrp="1"/>
          </p:cNvSpPr>
          <p:nvPr>
            <p:ph type="title"/>
          </p:nvPr>
        </p:nvSpPr>
        <p:spPr>
          <a:xfrm>
            <a:off x="609600" y="274638"/>
            <a:ext cx="10972800" cy="1143000"/>
          </a:xfrm>
        </p:spPr>
        <p:txBody>
          <a:bodyPr/>
          <a:lstStyle/>
          <a:p>
            <a:r>
              <a:rPr lang="en-GB" dirty="0" smtClean="0"/>
              <a:t>RE-READING</a:t>
            </a:r>
            <a:endParaRPr lang="en-US" dirty="0"/>
          </a:p>
        </p:txBody>
      </p:sp>
    </p:spTree>
    <p:extLst>
      <p:ext uri="{BB962C8B-B14F-4D97-AF65-F5344CB8AC3E}">
        <p14:creationId xmlns:p14="http://schemas.microsoft.com/office/powerpoint/2010/main" val="2835063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lstStyle/>
          <a:p>
            <a:r>
              <a:rPr lang="en-GB" dirty="0" smtClean="0"/>
              <a:t>As with reading, it is important to be strategic about how you write; to be focused and goal-oriented; to write towards a purpose</a:t>
            </a:r>
          </a:p>
          <a:p>
            <a:r>
              <a:rPr lang="en-GB" i="1" dirty="0" smtClean="0"/>
              <a:t>That is to say: </a:t>
            </a:r>
            <a:r>
              <a:rPr lang="en-GB" sz="5400" b="1" i="1" dirty="0" smtClean="0"/>
              <a:t>Know what </a:t>
            </a:r>
            <a:r>
              <a:rPr lang="en-GB" sz="5400" b="1" i="1" dirty="0" err="1" smtClean="0"/>
              <a:t>yo</a:t>
            </a:r>
            <a:r>
              <a:rPr lang="en-GB" sz="5400" b="1" i="1" dirty="0" smtClean="0"/>
              <a:t>’ WRITING for.</a:t>
            </a:r>
          </a:p>
          <a:p>
            <a:endParaRPr lang="en-GB" i="1" dirty="0"/>
          </a:p>
          <a:p>
            <a:endParaRPr lang="en-GB" dirty="0"/>
          </a:p>
          <a:p>
            <a:endParaRPr lang="en-US" i="1" dirty="0"/>
          </a:p>
        </p:txBody>
      </p:sp>
      <p:pic>
        <p:nvPicPr>
          <p:cNvPr id="4" name="Picture 3"/>
          <p:cNvPicPr>
            <a:picLocks noChangeAspect="1"/>
          </p:cNvPicPr>
          <p:nvPr/>
        </p:nvPicPr>
        <p:blipFill>
          <a:blip r:embed="rId2"/>
          <a:stretch>
            <a:fillRect/>
          </a:stretch>
        </p:blipFill>
        <p:spPr>
          <a:xfrm>
            <a:off x="6761009" y="4176554"/>
            <a:ext cx="3962743" cy="2377646"/>
          </a:xfrm>
          <a:prstGeom prst="rect">
            <a:avLst/>
          </a:prstGeom>
        </p:spPr>
      </p:pic>
    </p:spTree>
    <p:extLst>
      <p:ext uri="{BB962C8B-B14F-4D97-AF65-F5344CB8AC3E}">
        <p14:creationId xmlns:p14="http://schemas.microsoft.com/office/powerpoint/2010/main" val="1977726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READING-WRITING</a:t>
            </a:r>
            <a:endParaRPr lang="en-US" dirty="0"/>
          </a:p>
        </p:txBody>
      </p:sp>
      <p:sp>
        <p:nvSpPr>
          <p:cNvPr id="3" name="Content Placeholder 2"/>
          <p:cNvSpPr>
            <a:spLocks noGrp="1"/>
          </p:cNvSpPr>
          <p:nvPr>
            <p:ph idx="1"/>
          </p:nvPr>
        </p:nvSpPr>
        <p:spPr/>
        <p:txBody>
          <a:bodyPr/>
          <a:lstStyle/>
          <a:p>
            <a:pPr>
              <a:buFontTx/>
              <a:buChar char="-"/>
            </a:pPr>
            <a:endParaRPr lang="en-GB" sz="3600" dirty="0" smtClean="0"/>
          </a:p>
          <a:p>
            <a:endParaRPr lang="en-GB" i="1" dirty="0"/>
          </a:p>
          <a:p>
            <a:endParaRPr lang="en-GB" dirty="0"/>
          </a:p>
          <a:p>
            <a:endParaRPr lang="en-US" i="1" dirty="0"/>
          </a:p>
        </p:txBody>
      </p:sp>
      <p:sp>
        <p:nvSpPr>
          <p:cNvPr id="4" name="Content Placeholder 2"/>
          <p:cNvSpPr txBox="1">
            <a:spLocks/>
          </p:cNvSpPr>
          <p:nvPr/>
        </p:nvSpPr>
        <p:spPr>
          <a:xfrm>
            <a:off x="762000" y="1752601"/>
            <a:ext cx="10972800" cy="4525963"/>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5200" b="1" i="1" dirty="0" smtClean="0"/>
              <a:t>Why</a:t>
            </a:r>
            <a:r>
              <a:rPr lang="en-GB" sz="5200" b="1" dirty="0" smtClean="0"/>
              <a:t>** are you writing this particular essay?</a:t>
            </a:r>
          </a:p>
          <a:p>
            <a:r>
              <a:rPr lang="en-GB" sz="5200" b="1" i="1" dirty="0" smtClean="0"/>
              <a:t>What</a:t>
            </a:r>
            <a:r>
              <a:rPr lang="en-GB" sz="5200" b="1" dirty="0" smtClean="0"/>
              <a:t> do you want to say? </a:t>
            </a:r>
            <a:r>
              <a:rPr lang="en-GB" sz="5200" b="1" i="1" dirty="0" smtClean="0"/>
              <a:t>What </a:t>
            </a:r>
            <a:r>
              <a:rPr lang="en-GB" sz="5200" b="1" dirty="0" smtClean="0"/>
              <a:t>arguments do you want to make?</a:t>
            </a:r>
          </a:p>
          <a:p>
            <a:r>
              <a:rPr lang="en-GB" sz="5200" b="1" i="1" dirty="0" smtClean="0"/>
              <a:t>How </a:t>
            </a:r>
            <a:r>
              <a:rPr lang="en-GB" sz="5200" b="1" dirty="0" smtClean="0"/>
              <a:t>are you going to do so? What structure and evidence might you use?</a:t>
            </a:r>
            <a:endParaRPr lang="en-GB" sz="5200" b="1" i="1" dirty="0"/>
          </a:p>
          <a:p>
            <a:endParaRPr lang="en-GB" sz="5400" b="1" i="1" dirty="0" smtClean="0"/>
          </a:p>
          <a:p>
            <a:endParaRPr lang="en-GB" i="1" dirty="0" smtClean="0"/>
          </a:p>
          <a:p>
            <a:pPr marL="0" indent="0" algn="r">
              <a:buNone/>
            </a:pPr>
            <a:r>
              <a:rPr lang="en-GB" dirty="0" smtClean="0"/>
              <a:t>**(other </a:t>
            </a:r>
            <a:r>
              <a:rPr lang="en-GB" dirty="0"/>
              <a:t>than having </a:t>
            </a:r>
            <a:r>
              <a:rPr lang="en-GB" dirty="0" smtClean="0"/>
              <a:t>been told to </a:t>
            </a:r>
            <a:r>
              <a:rPr lang="en-GB" dirty="0"/>
              <a:t>do so to complete your </a:t>
            </a:r>
            <a:r>
              <a:rPr lang="en-GB" dirty="0" smtClean="0"/>
              <a:t>degree)</a:t>
            </a:r>
          </a:p>
          <a:p>
            <a:pPr algn="r"/>
            <a:endParaRPr lang="en-US" i="1" dirty="0"/>
          </a:p>
        </p:txBody>
      </p:sp>
    </p:spTree>
    <p:extLst>
      <p:ext uri="{BB962C8B-B14F-4D97-AF65-F5344CB8AC3E}">
        <p14:creationId xmlns:p14="http://schemas.microsoft.com/office/powerpoint/2010/main" val="5030898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CHOOSING AN ESSAY QUESTION</a:t>
            </a:r>
            <a:endParaRPr lang="en-US" b="1" dirty="0"/>
          </a:p>
        </p:txBody>
      </p:sp>
      <p:sp>
        <p:nvSpPr>
          <p:cNvPr id="3" name="Content Placeholder 2"/>
          <p:cNvSpPr>
            <a:spLocks noGrp="1"/>
          </p:cNvSpPr>
          <p:nvPr>
            <p:ph idx="1"/>
          </p:nvPr>
        </p:nvSpPr>
        <p:spPr/>
        <p:txBody>
          <a:bodyPr>
            <a:normAutofit fontScale="92500" lnSpcReduction="20000"/>
          </a:bodyPr>
          <a:lstStyle/>
          <a:p>
            <a:r>
              <a:rPr lang="en-GB" b="1" dirty="0" smtClean="0"/>
              <a:t>To answer </a:t>
            </a:r>
            <a:r>
              <a:rPr lang="en-GB" b="1" i="1" dirty="0" smtClean="0"/>
              <a:t>why </a:t>
            </a:r>
            <a:r>
              <a:rPr lang="en-GB" b="1" dirty="0" smtClean="0"/>
              <a:t>you are writing, you should choose an essay question that allows you to </a:t>
            </a:r>
            <a:r>
              <a:rPr lang="en-GB" b="1" i="1" dirty="0" smtClean="0"/>
              <a:t>write with a purpose</a:t>
            </a:r>
            <a:endParaRPr lang="en-GB" i="1" dirty="0" smtClean="0"/>
          </a:p>
          <a:p>
            <a:pPr marL="0" indent="0">
              <a:buNone/>
            </a:pPr>
            <a:endParaRPr lang="en-GB" b="1" i="1" dirty="0"/>
          </a:p>
          <a:p>
            <a:pPr marL="914400" lvl="1" indent="-514350">
              <a:buAutoNum type="alphaUcParenR"/>
            </a:pPr>
            <a:r>
              <a:rPr lang="en-GB" dirty="0" smtClean="0"/>
              <a:t>Choose a topic that you are </a:t>
            </a:r>
            <a:r>
              <a:rPr lang="en-GB" b="1" dirty="0" smtClean="0"/>
              <a:t>interested in</a:t>
            </a:r>
            <a:r>
              <a:rPr lang="en-GB" dirty="0" smtClean="0"/>
              <a:t> – and that can sustain this interest throughout the amount of time and effort requisite to essay-writing*</a:t>
            </a:r>
          </a:p>
          <a:p>
            <a:pPr marL="914400" lvl="1" indent="-514350">
              <a:buAutoNum type="alphaUcParenR"/>
            </a:pPr>
            <a:endParaRPr lang="en-GB" dirty="0"/>
          </a:p>
          <a:p>
            <a:pPr marL="914400" lvl="1" indent="-514350">
              <a:buAutoNum type="alphaUcParenR"/>
            </a:pPr>
            <a:r>
              <a:rPr lang="en-GB" dirty="0" smtClean="0"/>
              <a:t>Choose an essay question that you </a:t>
            </a:r>
            <a:r>
              <a:rPr lang="en-GB" b="1" dirty="0" smtClean="0"/>
              <a:t>can make an argument about</a:t>
            </a:r>
            <a:r>
              <a:rPr lang="en-GB" dirty="0" smtClean="0"/>
              <a:t>*</a:t>
            </a:r>
          </a:p>
          <a:p>
            <a:pPr marL="914400" lvl="1" indent="-514350">
              <a:buAutoNum type="alphaUcParenR"/>
            </a:pPr>
            <a:endParaRPr lang="en-GB" b="1" dirty="0"/>
          </a:p>
          <a:p>
            <a:pPr marL="400050" lvl="1" indent="0" algn="r">
              <a:buNone/>
            </a:pPr>
            <a:r>
              <a:rPr lang="en-GB" b="1" dirty="0" smtClean="0"/>
              <a:t>*</a:t>
            </a:r>
            <a:r>
              <a:rPr lang="en-GB" dirty="0" smtClean="0"/>
              <a:t>merely being interested in a topic will only get you so far, you need to </a:t>
            </a:r>
            <a:r>
              <a:rPr lang="en-GB" i="1" dirty="0" smtClean="0"/>
              <a:t>say </a:t>
            </a:r>
            <a:r>
              <a:rPr lang="en-GB" dirty="0" smtClean="0"/>
              <a:t>something about it</a:t>
            </a:r>
          </a:p>
        </p:txBody>
      </p:sp>
    </p:spTree>
    <p:extLst>
      <p:ext uri="{BB962C8B-B14F-4D97-AF65-F5344CB8AC3E}">
        <p14:creationId xmlns:p14="http://schemas.microsoft.com/office/powerpoint/2010/main" val="1576899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CHOOSING AN ESSAY QUESTION</a:t>
            </a:r>
            <a:endParaRPr lang="en-US" b="1" dirty="0"/>
          </a:p>
        </p:txBody>
      </p:sp>
      <p:sp>
        <p:nvSpPr>
          <p:cNvPr id="3" name="Content Placeholder 2"/>
          <p:cNvSpPr>
            <a:spLocks noGrp="1"/>
          </p:cNvSpPr>
          <p:nvPr>
            <p:ph idx="1"/>
          </p:nvPr>
        </p:nvSpPr>
        <p:spPr/>
        <p:txBody>
          <a:bodyPr>
            <a:normAutofit fontScale="62500" lnSpcReduction="20000"/>
          </a:bodyPr>
          <a:lstStyle/>
          <a:p>
            <a:r>
              <a:rPr lang="en-GB" dirty="0" smtClean="0"/>
              <a:t>Looking at a list of essay questions, think about which </a:t>
            </a:r>
            <a:r>
              <a:rPr lang="en-GB" b="1" dirty="0" smtClean="0"/>
              <a:t>interests </a:t>
            </a:r>
            <a:r>
              <a:rPr lang="en-GB" dirty="0" smtClean="0"/>
              <a:t>you and which you can make an </a:t>
            </a:r>
            <a:r>
              <a:rPr lang="en-GB" b="1" dirty="0" smtClean="0"/>
              <a:t>argument</a:t>
            </a:r>
            <a:r>
              <a:rPr lang="en-GB" dirty="0" smtClean="0"/>
              <a:t> in response to.</a:t>
            </a:r>
          </a:p>
          <a:p>
            <a:endParaRPr lang="en-GB" dirty="0"/>
          </a:p>
          <a:p>
            <a:r>
              <a:rPr lang="en-GB" dirty="0" smtClean="0"/>
              <a:t>And, moreover, choose an essay that you can frame an </a:t>
            </a:r>
            <a:r>
              <a:rPr lang="en-GB" dirty="0" smtClean="0">
                <a:effectLst>
                  <a:outerShdw blurRad="38100" dist="38100" dir="2700000" algn="tl">
                    <a:srgbClr val="000000">
                      <a:alpha val="43137"/>
                    </a:srgbClr>
                  </a:outerShdw>
                </a:effectLst>
              </a:rPr>
              <a:t>ANSWER </a:t>
            </a:r>
            <a:r>
              <a:rPr lang="en-GB" dirty="0" smtClean="0"/>
              <a:t>to.</a:t>
            </a:r>
          </a:p>
          <a:p>
            <a:endParaRPr lang="en-GB" dirty="0"/>
          </a:p>
          <a:p>
            <a:pPr marL="0" indent="0" algn="r">
              <a:buNone/>
            </a:pPr>
            <a:r>
              <a:rPr lang="en-GB" sz="5800" dirty="0" smtClean="0">
                <a:solidFill>
                  <a:srgbClr val="00B0F0"/>
                </a:solidFill>
                <a:effectLst>
                  <a:outerShdw blurRad="38100" dist="38100" dir="2700000" algn="tl">
                    <a:srgbClr val="000000">
                      <a:alpha val="43137"/>
                    </a:srgbClr>
                  </a:outerShdw>
                </a:effectLst>
              </a:rPr>
              <a:t>Rule 1 of essay-writing: </a:t>
            </a:r>
          </a:p>
          <a:p>
            <a:pPr marL="0" indent="0" algn="r">
              <a:buNone/>
            </a:pPr>
            <a:r>
              <a:rPr lang="en-GB" sz="5800" dirty="0" smtClean="0">
                <a:solidFill>
                  <a:srgbClr val="00B0F0"/>
                </a:solidFill>
                <a:effectLst>
                  <a:outerShdw blurRad="38100" dist="38100" dir="2700000" algn="tl">
                    <a:srgbClr val="000000">
                      <a:alpha val="43137"/>
                    </a:srgbClr>
                  </a:outerShdw>
                </a:effectLst>
              </a:rPr>
              <a:t>ANSWER THE QUESTION</a:t>
            </a:r>
          </a:p>
          <a:p>
            <a:pPr marL="0" indent="0">
              <a:buNone/>
            </a:pPr>
            <a:endParaRPr lang="en-GB" dirty="0">
              <a:solidFill>
                <a:srgbClr val="00B0F0"/>
              </a:solidFill>
              <a:effectLst>
                <a:outerShdw blurRad="38100" dist="38100" dir="2700000" algn="tl">
                  <a:srgbClr val="000000">
                    <a:alpha val="43137"/>
                  </a:srgbClr>
                </a:outerShdw>
              </a:effectLst>
            </a:endParaRPr>
          </a:p>
          <a:p>
            <a:pPr marL="0" indent="0" algn="r">
              <a:buNone/>
            </a:pPr>
            <a:r>
              <a:rPr lang="en-US" i="1" dirty="0">
                <a:solidFill>
                  <a:srgbClr val="FF0000"/>
                </a:solidFill>
              </a:rPr>
              <a:t>Make sure you understand and answer all aspects of your chosen question. </a:t>
            </a:r>
            <a:endParaRPr lang="en-US" i="1" dirty="0" smtClean="0">
              <a:solidFill>
                <a:srgbClr val="FF0000"/>
              </a:solidFill>
            </a:endParaRPr>
          </a:p>
          <a:p>
            <a:pPr marL="0" indent="0" algn="r">
              <a:buNone/>
            </a:pPr>
            <a:r>
              <a:rPr lang="en-US" i="1" dirty="0">
                <a:solidFill>
                  <a:srgbClr val="FF0000"/>
                </a:solidFill>
              </a:rPr>
              <a:t>	</a:t>
            </a:r>
            <a:r>
              <a:rPr lang="en-US" sz="5700" i="1" dirty="0" smtClean="0">
                <a:solidFill>
                  <a:srgbClr val="FF0000"/>
                </a:solidFill>
              </a:rPr>
              <a:t>IF IN DOUBT, ASK YOUR TUTOR </a:t>
            </a:r>
            <a:r>
              <a:rPr lang="en-US" sz="5700" dirty="0" smtClean="0">
                <a:solidFill>
                  <a:srgbClr val="FF0000"/>
                </a:solidFill>
              </a:rPr>
              <a:t>(and/or a peer or support worker) </a:t>
            </a:r>
            <a:endParaRPr lang="en-GB" sz="5700" b="1" dirty="0" smtClean="0">
              <a:solidFill>
                <a:srgbClr val="FF0000"/>
              </a:solidFill>
            </a:endParaRPr>
          </a:p>
        </p:txBody>
      </p:sp>
    </p:spTree>
    <p:extLst>
      <p:ext uri="{BB962C8B-B14F-4D97-AF65-F5344CB8AC3E}">
        <p14:creationId xmlns:p14="http://schemas.microsoft.com/office/powerpoint/2010/main" val="30915476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599" y="1600201"/>
            <a:ext cx="10761233" cy="4525963"/>
          </a:xfrm>
        </p:spPr>
        <p:txBody>
          <a:bodyPr>
            <a:normAutofit/>
          </a:bodyPr>
          <a:lstStyle/>
          <a:p>
            <a:endParaRPr lang="en-GB" sz="2400" dirty="0" smtClean="0"/>
          </a:p>
          <a:p>
            <a:r>
              <a:rPr lang="en-GB" sz="2400" dirty="0" smtClean="0"/>
              <a:t>Two types</a:t>
            </a:r>
          </a:p>
          <a:p>
            <a:pPr lvl="1"/>
            <a:r>
              <a:rPr lang="en-GB" dirty="0" smtClean="0">
                <a:solidFill>
                  <a:srgbClr val="FF0000"/>
                </a:solidFill>
              </a:rPr>
              <a:t>Content words </a:t>
            </a:r>
            <a:r>
              <a:rPr lang="en-GB" dirty="0" smtClean="0"/>
              <a:t>– </a:t>
            </a:r>
          </a:p>
          <a:p>
            <a:pPr lvl="2"/>
            <a:r>
              <a:rPr lang="en-GB" sz="2400" dirty="0" smtClean="0"/>
              <a:t>Subject/s needed to be covered, explained , included</a:t>
            </a:r>
          </a:p>
          <a:p>
            <a:pPr lvl="2"/>
            <a:r>
              <a:rPr lang="en-GB" sz="2400" dirty="0" smtClean="0"/>
              <a:t>Concepts that may need analysis</a:t>
            </a:r>
          </a:p>
          <a:p>
            <a:pPr lvl="1"/>
            <a:r>
              <a:rPr lang="en-GB" dirty="0" smtClean="0">
                <a:solidFill>
                  <a:srgbClr val="0070C0"/>
                </a:solidFill>
              </a:rPr>
              <a:t>Process words </a:t>
            </a:r>
            <a:r>
              <a:rPr lang="en-GB" dirty="0" smtClean="0"/>
              <a:t>–</a:t>
            </a:r>
          </a:p>
          <a:p>
            <a:pPr lvl="2"/>
            <a:r>
              <a:rPr lang="en-GB" sz="2400" dirty="0" smtClean="0"/>
              <a:t>What needs to be done to or with the subject matter</a:t>
            </a:r>
          </a:p>
        </p:txBody>
      </p:sp>
      <p:sp>
        <p:nvSpPr>
          <p:cNvPr id="6" name="Title 1"/>
          <p:cNvSpPr>
            <a:spLocks noGrp="1"/>
          </p:cNvSpPr>
          <p:nvPr>
            <p:ph type="title"/>
          </p:nvPr>
        </p:nvSpPr>
        <p:spPr>
          <a:xfrm>
            <a:off x="609600" y="274638"/>
            <a:ext cx="10972800" cy="1143000"/>
          </a:xfrm>
        </p:spPr>
        <p:txBody>
          <a:bodyPr/>
          <a:lstStyle/>
          <a:p>
            <a:r>
              <a:rPr lang="en-GB" b="1" dirty="0" smtClean="0"/>
              <a:t>CHOOSING AN ESSAY QUESTION</a:t>
            </a:r>
            <a:endParaRPr lang="en-US" b="1" dirty="0"/>
          </a:p>
        </p:txBody>
      </p:sp>
    </p:spTree>
    <p:extLst>
      <p:ext uri="{BB962C8B-B14F-4D97-AF65-F5344CB8AC3E}">
        <p14:creationId xmlns:p14="http://schemas.microsoft.com/office/powerpoint/2010/main" val="17032835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CHOOSING AN ESSAY QUESTION</a:t>
            </a:r>
            <a:endParaRPr lang="en-US" b="1" dirty="0"/>
          </a:p>
        </p:txBody>
      </p:sp>
      <p:sp>
        <p:nvSpPr>
          <p:cNvPr id="3" name="Content Placeholder 2"/>
          <p:cNvSpPr>
            <a:spLocks noGrp="1"/>
          </p:cNvSpPr>
          <p:nvPr>
            <p:ph idx="1"/>
          </p:nvPr>
        </p:nvSpPr>
        <p:spPr/>
        <p:txBody>
          <a:bodyPr>
            <a:normAutofit fontScale="70000" lnSpcReduction="20000"/>
          </a:bodyPr>
          <a:lstStyle/>
          <a:p>
            <a:pPr lvl="0" fontAlgn="base"/>
            <a:r>
              <a:rPr lang="en-US" sz="3800" b="1" dirty="0" smtClean="0"/>
              <a:t>In </a:t>
            </a:r>
            <a:r>
              <a:rPr lang="en-US" sz="3800" b="1" dirty="0"/>
              <a:t>2014, Michael Gove asserted that the First World War has been “misrepresented” in popular culture. Do you agree or disagree with his assessment and why/why not? Refer to specific examples when answering</a:t>
            </a:r>
            <a:r>
              <a:rPr lang="en-US" sz="3800" b="1" dirty="0" smtClean="0"/>
              <a:t>.</a:t>
            </a:r>
          </a:p>
          <a:p>
            <a:pPr lvl="0" fontAlgn="base"/>
            <a:endParaRPr lang="en-GB" sz="3800" b="1" dirty="0"/>
          </a:p>
          <a:p>
            <a:pPr fontAlgn="base"/>
            <a:r>
              <a:rPr lang="en-GB" sz="4000" b="1" dirty="0"/>
              <a:t>To what extent did Martin Luther King’s views on Civil Rights change in the period between his ‘I Have a Dream’ (1963) and ‘Beyond Vietnam’ (1967) speeches? </a:t>
            </a:r>
            <a:endParaRPr lang="en-GB" sz="4000" b="1" dirty="0" smtClean="0"/>
          </a:p>
          <a:p>
            <a:pPr marL="0" indent="0" fontAlgn="base">
              <a:buNone/>
            </a:pPr>
            <a:endParaRPr lang="en-GB" sz="4000" b="1" dirty="0" smtClean="0"/>
          </a:p>
          <a:p>
            <a:pPr marL="0" indent="0" fontAlgn="base">
              <a:buNone/>
            </a:pPr>
            <a:r>
              <a:rPr lang="en-GB" sz="4000" dirty="0" smtClean="0"/>
              <a:t>What are the </a:t>
            </a:r>
            <a:r>
              <a:rPr lang="en-GB" sz="4000" dirty="0" smtClean="0">
                <a:solidFill>
                  <a:srgbClr val="FF0000"/>
                </a:solidFill>
              </a:rPr>
              <a:t>content </a:t>
            </a:r>
            <a:r>
              <a:rPr lang="en-GB" sz="4000" dirty="0" smtClean="0"/>
              <a:t>words in these questions. What would you need to discuss and interpret in the questions? What might you include in an essay on these questions?</a:t>
            </a:r>
            <a:endParaRPr lang="en-US" sz="4000" dirty="0"/>
          </a:p>
          <a:p>
            <a:pPr marL="0" lvl="0" indent="0" fontAlgn="base">
              <a:buNone/>
            </a:pPr>
            <a:endParaRPr lang="en-GB" sz="3800" dirty="0" smtClean="0"/>
          </a:p>
          <a:p>
            <a:pPr marL="0" lvl="0" indent="0" fontAlgn="base">
              <a:buNone/>
            </a:pPr>
            <a:endParaRPr lang="en-GB" sz="3800" dirty="0"/>
          </a:p>
        </p:txBody>
      </p:sp>
    </p:spTree>
    <p:extLst>
      <p:ext uri="{BB962C8B-B14F-4D97-AF65-F5344CB8AC3E}">
        <p14:creationId xmlns:p14="http://schemas.microsoft.com/office/powerpoint/2010/main" val="33689195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599" y="1600201"/>
            <a:ext cx="10761233" cy="4525963"/>
          </a:xfrm>
        </p:spPr>
        <p:txBody>
          <a:bodyPr>
            <a:normAutofit lnSpcReduction="10000"/>
          </a:bodyPr>
          <a:lstStyle/>
          <a:p>
            <a:endParaRPr lang="en-GB" sz="2400" dirty="0" smtClean="0"/>
          </a:p>
          <a:p>
            <a:r>
              <a:rPr lang="en-GB" sz="2400" dirty="0" smtClean="0"/>
              <a:t>Two types</a:t>
            </a:r>
          </a:p>
          <a:p>
            <a:pPr lvl="1"/>
            <a:r>
              <a:rPr lang="en-GB" dirty="0" smtClean="0">
                <a:solidFill>
                  <a:srgbClr val="FF0000"/>
                </a:solidFill>
              </a:rPr>
              <a:t>Content words </a:t>
            </a:r>
            <a:r>
              <a:rPr lang="en-GB" dirty="0" smtClean="0"/>
              <a:t>– </a:t>
            </a:r>
          </a:p>
          <a:p>
            <a:pPr lvl="2"/>
            <a:r>
              <a:rPr lang="en-GB" sz="2400" dirty="0" smtClean="0"/>
              <a:t>Subject/s needed to be covered, explained , included</a:t>
            </a:r>
          </a:p>
          <a:p>
            <a:pPr lvl="2"/>
            <a:r>
              <a:rPr lang="en-GB" sz="2400" dirty="0" smtClean="0"/>
              <a:t>Concepts that may need analysis</a:t>
            </a:r>
          </a:p>
          <a:p>
            <a:pPr lvl="1"/>
            <a:r>
              <a:rPr lang="en-GB" dirty="0" smtClean="0">
                <a:solidFill>
                  <a:srgbClr val="0070C0"/>
                </a:solidFill>
              </a:rPr>
              <a:t>Process words </a:t>
            </a:r>
            <a:r>
              <a:rPr lang="en-GB" dirty="0" smtClean="0"/>
              <a:t>–</a:t>
            </a:r>
          </a:p>
          <a:p>
            <a:pPr lvl="2"/>
            <a:r>
              <a:rPr lang="en-GB" sz="2400" dirty="0" smtClean="0"/>
              <a:t>What needs to be done to or with the subject matter</a:t>
            </a:r>
            <a:endParaRPr lang="en-GB" sz="2400" dirty="0"/>
          </a:p>
          <a:p>
            <a:pPr marL="914400" lvl="2" indent="0">
              <a:buNone/>
            </a:pPr>
            <a:endParaRPr lang="en-GB" sz="2400" dirty="0"/>
          </a:p>
          <a:p>
            <a:pPr marL="914400" lvl="2" indent="0">
              <a:buNone/>
            </a:pPr>
            <a:r>
              <a:rPr lang="en-GB" sz="2400" b="1" dirty="0" smtClean="0"/>
              <a:t>The previous questions did not explicitly use process words. BUT IT IS ALWAYS IMPLICIT THAT YOU NEED TO </a:t>
            </a:r>
            <a:r>
              <a:rPr lang="en-GB" sz="2400" b="1" dirty="0" smtClean="0">
                <a:solidFill>
                  <a:srgbClr val="FF0000"/>
                </a:solidFill>
              </a:rPr>
              <a:t>ANSWER THE QUESTION </a:t>
            </a:r>
            <a:r>
              <a:rPr lang="en-GB" sz="2400" b="1" dirty="0" smtClean="0"/>
              <a:t>AND </a:t>
            </a:r>
            <a:r>
              <a:rPr lang="en-GB" sz="2400" b="1" dirty="0" smtClean="0">
                <a:solidFill>
                  <a:srgbClr val="FF0000"/>
                </a:solidFill>
              </a:rPr>
              <a:t>MAKE AN ARGUMENT</a:t>
            </a:r>
            <a:r>
              <a:rPr lang="en-GB" sz="2400" b="1" dirty="0" smtClean="0"/>
              <a:t> ABOUT THE TOPIC AT HAND.</a:t>
            </a:r>
          </a:p>
        </p:txBody>
      </p:sp>
      <p:sp>
        <p:nvSpPr>
          <p:cNvPr id="6" name="Title 1"/>
          <p:cNvSpPr>
            <a:spLocks noGrp="1"/>
          </p:cNvSpPr>
          <p:nvPr>
            <p:ph type="title"/>
          </p:nvPr>
        </p:nvSpPr>
        <p:spPr>
          <a:xfrm>
            <a:off x="609600" y="274638"/>
            <a:ext cx="10972800" cy="1143000"/>
          </a:xfrm>
        </p:spPr>
        <p:txBody>
          <a:bodyPr/>
          <a:lstStyle/>
          <a:p>
            <a:r>
              <a:rPr lang="en-GB" b="1" dirty="0" smtClean="0"/>
              <a:t>CHOOSING AN ESSAY QUESTION</a:t>
            </a:r>
            <a:endParaRPr lang="en-US" b="1" dirty="0"/>
          </a:p>
        </p:txBody>
      </p:sp>
    </p:spTree>
    <p:extLst>
      <p:ext uri="{BB962C8B-B14F-4D97-AF65-F5344CB8AC3E}">
        <p14:creationId xmlns:p14="http://schemas.microsoft.com/office/powerpoint/2010/main" val="42417806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599" y="1600201"/>
            <a:ext cx="10761233" cy="4525963"/>
          </a:xfrm>
        </p:spPr>
        <p:txBody>
          <a:bodyPr>
            <a:normAutofit/>
          </a:bodyPr>
          <a:lstStyle/>
          <a:p>
            <a:endParaRPr lang="en-GB" sz="2400" dirty="0" smtClean="0"/>
          </a:p>
          <a:p>
            <a:r>
              <a:rPr lang="en-GB" sz="2400" dirty="0" smtClean="0"/>
              <a:t>Two types</a:t>
            </a:r>
          </a:p>
          <a:p>
            <a:pPr lvl="1"/>
            <a:r>
              <a:rPr lang="en-GB" dirty="0" smtClean="0">
                <a:solidFill>
                  <a:srgbClr val="FF0000"/>
                </a:solidFill>
              </a:rPr>
              <a:t>Content words </a:t>
            </a:r>
            <a:r>
              <a:rPr lang="en-GB" dirty="0" smtClean="0"/>
              <a:t>– </a:t>
            </a:r>
          </a:p>
          <a:p>
            <a:pPr lvl="2"/>
            <a:r>
              <a:rPr lang="en-GB" sz="2400" dirty="0" smtClean="0"/>
              <a:t>Subject/s needed to be covered, explained , included</a:t>
            </a:r>
          </a:p>
          <a:p>
            <a:pPr lvl="2"/>
            <a:r>
              <a:rPr lang="en-GB" sz="2400" dirty="0" smtClean="0"/>
              <a:t>Concepts that may need analysis</a:t>
            </a:r>
          </a:p>
          <a:p>
            <a:pPr lvl="1"/>
            <a:r>
              <a:rPr lang="en-GB" dirty="0" smtClean="0">
                <a:solidFill>
                  <a:srgbClr val="0070C0"/>
                </a:solidFill>
              </a:rPr>
              <a:t>Process words </a:t>
            </a:r>
            <a:r>
              <a:rPr lang="en-GB" dirty="0" smtClean="0"/>
              <a:t>–</a:t>
            </a:r>
          </a:p>
          <a:p>
            <a:pPr lvl="2"/>
            <a:r>
              <a:rPr lang="en-GB" sz="2400" dirty="0" smtClean="0"/>
              <a:t>What needs to be done to or with the subject matter</a:t>
            </a:r>
            <a:endParaRPr lang="en-GB" sz="2400" dirty="0"/>
          </a:p>
          <a:p>
            <a:pPr marL="914400" lvl="2" indent="0">
              <a:buNone/>
            </a:pPr>
            <a:endParaRPr lang="en-GB" sz="2400" dirty="0"/>
          </a:p>
          <a:p>
            <a:pPr marL="914400" lvl="2" indent="0">
              <a:buNone/>
            </a:pPr>
            <a:r>
              <a:rPr lang="en-GB" sz="2400" dirty="0" smtClean="0"/>
              <a:t>Process words can be more subtle</a:t>
            </a:r>
          </a:p>
        </p:txBody>
      </p:sp>
      <p:sp>
        <p:nvSpPr>
          <p:cNvPr id="6" name="Title 1"/>
          <p:cNvSpPr>
            <a:spLocks noGrp="1"/>
          </p:cNvSpPr>
          <p:nvPr>
            <p:ph type="title"/>
          </p:nvPr>
        </p:nvSpPr>
        <p:spPr>
          <a:xfrm>
            <a:off x="609600" y="274638"/>
            <a:ext cx="10972800" cy="1143000"/>
          </a:xfrm>
        </p:spPr>
        <p:txBody>
          <a:bodyPr/>
          <a:lstStyle/>
          <a:p>
            <a:r>
              <a:rPr lang="en-GB" b="1" dirty="0" smtClean="0"/>
              <a:t>CHOOSING AN ESSAY QUESTION</a:t>
            </a:r>
            <a:endParaRPr lang="en-US" b="1" dirty="0"/>
          </a:p>
        </p:txBody>
      </p:sp>
    </p:spTree>
    <p:extLst>
      <p:ext uri="{BB962C8B-B14F-4D97-AF65-F5344CB8AC3E}">
        <p14:creationId xmlns:p14="http://schemas.microsoft.com/office/powerpoint/2010/main" val="3176521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61" y="1109661"/>
            <a:ext cx="10972800" cy="1143000"/>
          </a:xfrm>
        </p:spPr>
        <p:txBody>
          <a:bodyPr/>
          <a:lstStyle/>
          <a:p>
            <a:pPr algn="r"/>
            <a:r>
              <a:rPr lang="en-GB" dirty="0" smtClean="0"/>
              <a:t>Process words </a:t>
            </a:r>
            <a:endParaRPr lang="en-GB" dirty="0"/>
          </a:p>
        </p:txBody>
      </p:sp>
      <p:sp>
        <p:nvSpPr>
          <p:cNvPr id="3" name="Content Placeholder 2"/>
          <p:cNvSpPr>
            <a:spLocks noGrp="1"/>
          </p:cNvSpPr>
          <p:nvPr>
            <p:ph idx="1"/>
          </p:nvPr>
        </p:nvSpPr>
        <p:spPr>
          <a:xfrm>
            <a:off x="322729" y="2252661"/>
            <a:ext cx="11650532" cy="4439902"/>
          </a:xfrm>
        </p:spPr>
        <p:txBody>
          <a:bodyPr>
            <a:normAutofit fontScale="62500" lnSpcReduction="20000"/>
          </a:bodyPr>
          <a:lstStyle/>
          <a:p>
            <a:r>
              <a:rPr lang="en-GB" b="1" dirty="0" smtClean="0"/>
              <a:t>Compare and contrast </a:t>
            </a:r>
            <a:r>
              <a:rPr lang="en-GB" dirty="0" smtClean="0"/>
              <a:t>– similarities and differences</a:t>
            </a:r>
          </a:p>
          <a:p>
            <a:r>
              <a:rPr lang="en-GB" b="1" dirty="0" smtClean="0"/>
              <a:t>Describe, explain and discuss </a:t>
            </a:r>
            <a:r>
              <a:rPr lang="en-GB" dirty="0" smtClean="0"/>
              <a:t>– straight forward…</a:t>
            </a:r>
          </a:p>
          <a:p>
            <a:r>
              <a:rPr lang="en-GB" b="1" dirty="0" smtClean="0"/>
              <a:t>Evaluate/assess</a:t>
            </a:r>
            <a:r>
              <a:rPr lang="en-GB" dirty="0" smtClean="0"/>
              <a:t>  - weigh up different aspects, judge the value , balance up evidence</a:t>
            </a:r>
          </a:p>
          <a:p>
            <a:r>
              <a:rPr lang="en-GB" b="1" dirty="0" smtClean="0"/>
              <a:t>Criticise</a:t>
            </a:r>
            <a:r>
              <a:rPr lang="en-GB" dirty="0" smtClean="0"/>
              <a:t> – show flaws, problems, think analytically about</a:t>
            </a:r>
          </a:p>
          <a:p>
            <a:r>
              <a:rPr lang="en-GB" b="1" dirty="0" smtClean="0"/>
              <a:t>Comment on </a:t>
            </a:r>
            <a:r>
              <a:rPr lang="en-GB" dirty="0" smtClean="0"/>
              <a:t>– describe and consider</a:t>
            </a:r>
          </a:p>
          <a:p>
            <a:r>
              <a:rPr lang="en-GB" b="1" dirty="0" smtClean="0"/>
              <a:t>Account for </a:t>
            </a:r>
            <a:r>
              <a:rPr lang="en-GB" dirty="0" smtClean="0"/>
              <a:t>– explanation needed with reasons</a:t>
            </a:r>
          </a:p>
          <a:p>
            <a:r>
              <a:rPr lang="en-GB" b="1" dirty="0" smtClean="0"/>
              <a:t>Classify </a:t>
            </a:r>
            <a:r>
              <a:rPr lang="en-GB" dirty="0" smtClean="0"/>
              <a:t>– divide up put in boundaries</a:t>
            </a:r>
          </a:p>
          <a:p>
            <a:r>
              <a:rPr lang="en-GB" b="1" dirty="0" smtClean="0"/>
              <a:t>Identify </a:t>
            </a:r>
            <a:r>
              <a:rPr lang="en-GB" dirty="0" smtClean="0"/>
              <a:t>– show or find relevant examples</a:t>
            </a:r>
          </a:p>
          <a:p>
            <a:r>
              <a:rPr lang="en-GB" b="1" dirty="0" smtClean="0"/>
              <a:t>Interpret </a:t>
            </a:r>
            <a:r>
              <a:rPr lang="en-GB" dirty="0" smtClean="0"/>
              <a:t>– use your own judgement to clarify and explain</a:t>
            </a:r>
          </a:p>
          <a:p>
            <a:r>
              <a:rPr lang="en-GB" b="1" dirty="0" smtClean="0"/>
              <a:t>Analyse </a:t>
            </a:r>
            <a:r>
              <a:rPr lang="en-GB" dirty="0" smtClean="0"/>
              <a:t>– break up or dissolve*</a:t>
            </a:r>
          </a:p>
          <a:p>
            <a:r>
              <a:rPr lang="en-GB" b="1" dirty="0"/>
              <a:t>Argue</a:t>
            </a:r>
            <a:r>
              <a:rPr lang="en-GB" dirty="0"/>
              <a:t> – make a case with good </a:t>
            </a:r>
            <a:r>
              <a:rPr lang="en-GB" dirty="0" smtClean="0"/>
              <a:t>evidence*</a:t>
            </a:r>
          </a:p>
          <a:p>
            <a:pPr marL="0" indent="0">
              <a:buNone/>
            </a:pPr>
            <a:endParaRPr lang="en-GB" dirty="0"/>
          </a:p>
          <a:p>
            <a:pPr marL="0" indent="0" algn="r">
              <a:buNone/>
            </a:pPr>
            <a:r>
              <a:rPr lang="en-GB" dirty="0" smtClean="0"/>
              <a:t>*virtually every question will want you to make some argument; virtually every question will require you to think analytically (not just descriptively)</a:t>
            </a:r>
            <a:endParaRPr lang="en-GB" dirty="0"/>
          </a:p>
          <a:p>
            <a:endParaRPr lang="en-GB" dirty="0"/>
          </a:p>
        </p:txBody>
      </p:sp>
      <p:sp>
        <p:nvSpPr>
          <p:cNvPr id="5" name="Title 1"/>
          <p:cNvSpPr txBox="1">
            <a:spLocks/>
          </p:cNvSpPr>
          <p:nvPr/>
        </p:nvSpPr>
        <p:spPr>
          <a:xfrm>
            <a:off x="609600" y="274638"/>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t>ANSWERING AN ESSAY QUESTION</a:t>
            </a:r>
            <a:endParaRPr lang="en-US" b="1" dirty="0"/>
          </a:p>
        </p:txBody>
      </p:sp>
    </p:spTree>
    <p:extLst>
      <p:ext uri="{BB962C8B-B14F-4D97-AF65-F5344CB8AC3E}">
        <p14:creationId xmlns:p14="http://schemas.microsoft.com/office/powerpoint/2010/main" val="260693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an essay plan</a:t>
            </a:r>
            <a:endParaRPr lang="en-GB" dirty="0"/>
          </a:p>
        </p:txBody>
      </p:sp>
      <p:sp>
        <p:nvSpPr>
          <p:cNvPr id="3" name="Content Placeholder 2"/>
          <p:cNvSpPr>
            <a:spLocks noGrp="1"/>
          </p:cNvSpPr>
          <p:nvPr>
            <p:ph sz="half" idx="1"/>
          </p:nvPr>
        </p:nvSpPr>
        <p:spPr>
          <a:xfrm>
            <a:off x="609600" y="1600202"/>
            <a:ext cx="11159266" cy="4413324"/>
          </a:xfrm>
        </p:spPr>
        <p:txBody>
          <a:bodyPr/>
          <a:lstStyle/>
          <a:p>
            <a:r>
              <a:rPr lang="en-GB" dirty="0" smtClean="0"/>
              <a:t>Having chosen your question </a:t>
            </a:r>
          </a:p>
          <a:p>
            <a:r>
              <a:rPr lang="en-GB" dirty="0" smtClean="0"/>
              <a:t>Note the key words </a:t>
            </a:r>
            <a:endParaRPr lang="en-GB" dirty="0"/>
          </a:p>
          <a:p>
            <a:r>
              <a:rPr lang="en-GB" dirty="0" smtClean="0"/>
              <a:t>Decide what the question needs…then </a:t>
            </a:r>
            <a:r>
              <a:rPr lang="en-GB" b="1" dirty="0" smtClean="0"/>
              <a:t>create an essay plan</a:t>
            </a:r>
          </a:p>
          <a:p>
            <a:endParaRPr lang="en-GB" dirty="0"/>
          </a:p>
        </p:txBody>
      </p:sp>
    </p:spTree>
    <p:extLst>
      <p:ext uri="{BB962C8B-B14F-4D97-AF65-F5344CB8AC3E}">
        <p14:creationId xmlns:p14="http://schemas.microsoft.com/office/powerpoint/2010/main" val="37765019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plan?</a:t>
            </a:r>
            <a:endParaRPr lang="en-GB" dirty="0"/>
          </a:p>
        </p:txBody>
      </p:sp>
      <p:sp>
        <p:nvSpPr>
          <p:cNvPr id="3" name="Content Placeholder 2"/>
          <p:cNvSpPr>
            <a:spLocks noGrp="1"/>
          </p:cNvSpPr>
          <p:nvPr>
            <p:ph sz="half" idx="1"/>
          </p:nvPr>
        </p:nvSpPr>
        <p:spPr>
          <a:xfrm>
            <a:off x="609599" y="1600201"/>
            <a:ext cx="9836075" cy="4525963"/>
          </a:xfrm>
        </p:spPr>
        <p:txBody>
          <a:bodyPr/>
          <a:lstStyle/>
          <a:p>
            <a:r>
              <a:rPr lang="en-GB" dirty="0" smtClean="0"/>
              <a:t>Focuses your mind</a:t>
            </a:r>
          </a:p>
          <a:p>
            <a:r>
              <a:rPr lang="en-GB" dirty="0" smtClean="0"/>
              <a:t>Enables you to see what you know</a:t>
            </a:r>
          </a:p>
          <a:p>
            <a:r>
              <a:rPr lang="en-GB" dirty="0" smtClean="0"/>
              <a:t>And what you don’t know</a:t>
            </a:r>
          </a:p>
          <a:p>
            <a:r>
              <a:rPr lang="en-GB" dirty="0" smtClean="0"/>
              <a:t>It also helps you </a:t>
            </a:r>
            <a:r>
              <a:rPr lang="en-GB" b="1" dirty="0" smtClean="0"/>
              <a:t>structure </a:t>
            </a:r>
            <a:r>
              <a:rPr lang="en-GB" dirty="0" smtClean="0"/>
              <a:t>your discussion</a:t>
            </a:r>
            <a:endParaRPr lang="en-GB" dirty="0"/>
          </a:p>
        </p:txBody>
      </p:sp>
    </p:spTree>
    <p:extLst>
      <p:ext uri="{BB962C8B-B14F-4D97-AF65-F5344CB8AC3E}">
        <p14:creationId xmlns:p14="http://schemas.microsoft.com/office/powerpoint/2010/main" val="3333353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an essay plan</a:t>
            </a:r>
            <a:endParaRPr lang="en-GB" dirty="0"/>
          </a:p>
        </p:txBody>
      </p:sp>
      <p:sp>
        <p:nvSpPr>
          <p:cNvPr id="3" name="Content Placeholder 2"/>
          <p:cNvSpPr>
            <a:spLocks noGrp="1"/>
          </p:cNvSpPr>
          <p:nvPr>
            <p:ph idx="1"/>
          </p:nvPr>
        </p:nvSpPr>
        <p:spPr/>
        <p:txBody>
          <a:bodyPr/>
          <a:lstStyle/>
          <a:p>
            <a:r>
              <a:rPr lang="en-GB" dirty="0" smtClean="0"/>
              <a:t>Read the question</a:t>
            </a:r>
          </a:p>
          <a:p>
            <a:r>
              <a:rPr lang="en-GB" dirty="0" smtClean="0"/>
              <a:t>Intuit a </a:t>
            </a:r>
            <a:r>
              <a:rPr lang="en-GB" b="1" dirty="0" smtClean="0">
                <a:effectLst>
                  <a:outerShdw blurRad="38100" dist="38100" dir="2700000" algn="tl">
                    <a:srgbClr val="000000">
                      <a:alpha val="43137"/>
                    </a:srgbClr>
                  </a:outerShdw>
                </a:effectLst>
              </a:rPr>
              <a:t>thesis </a:t>
            </a:r>
          </a:p>
          <a:p>
            <a:r>
              <a:rPr lang="en-GB" dirty="0" smtClean="0"/>
              <a:t>Work from that proposition</a:t>
            </a:r>
          </a:p>
          <a:p>
            <a:pPr lvl="1"/>
            <a:r>
              <a:rPr lang="en-GB" dirty="0" smtClean="0"/>
              <a:t>Think of examples to back it up</a:t>
            </a:r>
          </a:p>
          <a:p>
            <a:r>
              <a:rPr lang="en-GB" dirty="0" smtClean="0"/>
              <a:t>Work out how you might construct your argument</a:t>
            </a:r>
          </a:p>
          <a:p>
            <a:pPr lvl="1"/>
            <a:r>
              <a:rPr lang="en-GB" dirty="0" smtClean="0"/>
              <a:t>Each paragraph should cover one point fully</a:t>
            </a:r>
          </a:p>
          <a:p>
            <a:r>
              <a:rPr lang="en-GB" dirty="0" smtClean="0"/>
              <a:t>Consider concessions you might include too</a:t>
            </a:r>
            <a:endParaRPr lang="en-GB" dirty="0"/>
          </a:p>
        </p:txBody>
      </p:sp>
      <p:graphicFrame>
        <p:nvGraphicFramePr>
          <p:cNvPr id="4" name="Diagram 3"/>
          <p:cNvGraphicFramePr/>
          <p:nvPr>
            <p:extLst>
              <p:ext uri="{D42A27DB-BD31-4B8C-83A1-F6EECF244321}">
                <p14:modId xmlns:p14="http://schemas.microsoft.com/office/powerpoint/2010/main" val="885163130"/>
              </p:ext>
            </p:extLst>
          </p:nvPr>
        </p:nvGraphicFramePr>
        <p:xfrm>
          <a:off x="9069655" y="1600201"/>
          <a:ext cx="1823864" cy="1872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1402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an argument?</a:t>
            </a:r>
            <a:endParaRPr lang="en-US" dirty="0"/>
          </a:p>
        </p:txBody>
      </p:sp>
      <p:sp>
        <p:nvSpPr>
          <p:cNvPr id="3" name="Content Placeholder 2"/>
          <p:cNvSpPr>
            <a:spLocks noGrp="1"/>
          </p:cNvSpPr>
          <p:nvPr>
            <p:ph sz="half" idx="1"/>
          </p:nvPr>
        </p:nvSpPr>
        <p:spPr>
          <a:xfrm>
            <a:off x="609600" y="1600201"/>
            <a:ext cx="10851716" cy="4587657"/>
          </a:xfrm>
        </p:spPr>
        <p:txBody>
          <a:bodyPr>
            <a:normAutofit fontScale="62500" lnSpcReduction="20000"/>
          </a:bodyPr>
          <a:lstStyle/>
          <a:p>
            <a:r>
              <a:rPr lang="en-US" sz="2900" dirty="0" smtClean="0">
                <a:solidFill>
                  <a:srgbClr val="FF0000"/>
                </a:solidFill>
              </a:rPr>
              <a:t>An </a:t>
            </a:r>
            <a:r>
              <a:rPr lang="en-US" sz="2900" i="1" dirty="0" smtClean="0">
                <a:solidFill>
                  <a:srgbClr val="FF0000"/>
                </a:solidFill>
              </a:rPr>
              <a:t>evidence-based </a:t>
            </a:r>
            <a:r>
              <a:rPr lang="en-US" sz="2900" dirty="0" smtClean="0">
                <a:solidFill>
                  <a:srgbClr val="FF0000"/>
                </a:solidFill>
              </a:rPr>
              <a:t>exploration of your position</a:t>
            </a:r>
            <a:r>
              <a:rPr lang="en-US" sz="2900" dirty="0" smtClean="0"/>
              <a:t>. A discussion that shows using linked ideas to argue a position</a:t>
            </a:r>
          </a:p>
          <a:p>
            <a:pPr lvl="1"/>
            <a:r>
              <a:rPr lang="en-US" sz="2900" dirty="0" smtClean="0"/>
              <a:t>It should be logical, persuasive, gap-free and make sense</a:t>
            </a:r>
          </a:p>
          <a:p>
            <a:pPr marL="457200" lvl="1" indent="0">
              <a:buNone/>
            </a:pPr>
            <a:endParaRPr lang="en-GB" sz="2900" dirty="0"/>
          </a:p>
          <a:p>
            <a:pPr marL="457200" lvl="1" indent="0">
              <a:buNone/>
            </a:pPr>
            <a:r>
              <a:rPr lang="en-GB" sz="2900" dirty="0"/>
              <a:t>	</a:t>
            </a:r>
            <a:r>
              <a:rPr lang="en-GB" sz="2900" dirty="0" smtClean="0"/>
              <a:t>An argument SHOULD BE</a:t>
            </a:r>
            <a:r>
              <a:rPr lang="en-GB" sz="2900" i="1" dirty="0" smtClean="0"/>
              <a:t> EXPRESSLY </a:t>
            </a:r>
            <a:r>
              <a:rPr lang="en-GB" sz="2900" dirty="0" smtClean="0"/>
              <a:t>STATED AND NOT </a:t>
            </a:r>
            <a:r>
              <a:rPr lang="en-GB" sz="2900" i="1" dirty="0" smtClean="0"/>
              <a:t>OVERLY-EQUIVOCAL</a:t>
            </a:r>
          </a:p>
          <a:p>
            <a:pPr marL="457200" lvl="1" indent="0" algn="r">
              <a:buNone/>
            </a:pPr>
            <a:endParaRPr lang="en-GB" sz="2900" i="1" dirty="0"/>
          </a:p>
          <a:p>
            <a:pPr lvl="1" algn="r">
              <a:buFont typeface="Arial" panose="020B0604020202020204" pitchFamily="34" charset="0"/>
              <a:buChar char="•"/>
            </a:pPr>
            <a:r>
              <a:rPr lang="en-GB" sz="2900" b="1" i="1" dirty="0" smtClean="0"/>
              <a:t>TRY TO AVOID ANSWERING “WELL IT’S PARTLY ‘A’ AND PARTLY ‘B’” – TAKE A STANCE, AND BACK UP THAT STANCE</a:t>
            </a:r>
          </a:p>
          <a:p>
            <a:pPr lvl="1" algn="r">
              <a:buFont typeface="Arial" panose="020B0604020202020204" pitchFamily="34" charset="0"/>
              <a:buChar char="•"/>
            </a:pPr>
            <a:endParaRPr lang="en-GB" sz="2900" b="1" i="1" dirty="0"/>
          </a:p>
          <a:p>
            <a:pPr lvl="1" algn="r">
              <a:buFont typeface="Arial" panose="020B0604020202020204" pitchFamily="34" charset="0"/>
              <a:buChar char="•"/>
            </a:pPr>
            <a:r>
              <a:rPr lang="en-GB" sz="2900" b="1" dirty="0" smtClean="0"/>
              <a:t>Most questions will be set precisely because there are multiple possible perspectives</a:t>
            </a:r>
          </a:p>
          <a:p>
            <a:pPr lvl="1" algn="r">
              <a:buFont typeface="Arial" panose="020B0604020202020204" pitchFamily="34" charset="0"/>
              <a:buChar char="•"/>
            </a:pPr>
            <a:endParaRPr lang="en-GB" sz="2900" b="1" dirty="0"/>
          </a:p>
          <a:p>
            <a:pPr lvl="1" algn="r">
              <a:buFont typeface="Arial" panose="020B0604020202020204" pitchFamily="34" charset="0"/>
              <a:buChar char="•"/>
            </a:pPr>
            <a:r>
              <a:rPr lang="en-GB" sz="2900" b="1" dirty="0" smtClean="0"/>
              <a:t>If your answer really is “partly ‘a’ and partly ‘b,’”  then try to articulate this in a manner that is not just fence-sitting or bet-hedging</a:t>
            </a:r>
          </a:p>
          <a:p>
            <a:pPr lvl="1" algn="r">
              <a:buFont typeface="Arial" panose="020B0604020202020204" pitchFamily="34" charset="0"/>
              <a:buChar char="•"/>
            </a:pPr>
            <a:endParaRPr lang="en-GB" sz="2900" b="1" dirty="0"/>
          </a:p>
          <a:p>
            <a:pPr lvl="1" algn="r">
              <a:buFont typeface="Arial" panose="020B0604020202020204" pitchFamily="34" charset="0"/>
              <a:buChar char="•"/>
            </a:pPr>
            <a:r>
              <a:rPr lang="en-GB" sz="2900" b="1" dirty="0" smtClean="0"/>
              <a:t>And if the question is one that doesn’t elicit a clear stance from you, maybe it’s not the right question to write on </a:t>
            </a:r>
            <a:r>
              <a:rPr lang="en-GB" b="1" i="1" dirty="0" smtClean="0"/>
              <a:t>(and/or a bad question)   </a:t>
            </a:r>
            <a:r>
              <a:rPr lang="en-GB" i="1" dirty="0" smtClean="0"/>
              <a:t> </a:t>
            </a:r>
            <a:endParaRPr lang="en-GB" dirty="0"/>
          </a:p>
        </p:txBody>
      </p:sp>
    </p:spTree>
    <p:extLst>
      <p:ext uri="{BB962C8B-B14F-4D97-AF65-F5344CB8AC3E}">
        <p14:creationId xmlns:p14="http://schemas.microsoft.com/office/powerpoint/2010/main" val="41843164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THESIS STATEMENTS</a:t>
            </a:r>
            <a:endParaRPr lang="en-US" dirty="0"/>
          </a:p>
        </p:txBody>
      </p:sp>
      <p:sp>
        <p:nvSpPr>
          <p:cNvPr id="3" name="Content Placeholder 2"/>
          <p:cNvSpPr>
            <a:spLocks noGrp="1"/>
          </p:cNvSpPr>
          <p:nvPr>
            <p:ph idx="1"/>
          </p:nvPr>
        </p:nvSpPr>
        <p:spPr/>
        <p:txBody>
          <a:bodyPr/>
          <a:lstStyle/>
          <a:p>
            <a:r>
              <a:rPr lang="en-GB" b="1" dirty="0" smtClean="0"/>
              <a:t>Try to condense your thoughts into one or two key points that you want to get across</a:t>
            </a:r>
          </a:p>
          <a:p>
            <a:r>
              <a:rPr lang="en-GB" b="1" dirty="0" smtClean="0"/>
              <a:t>Try to summarise these key points into one or two sentences</a:t>
            </a:r>
          </a:p>
          <a:p>
            <a:r>
              <a:rPr lang="en-GB" b="1" dirty="0" smtClean="0"/>
              <a:t>Formulate a thesis statement articulating these key points: ‘this essay will argue …’</a:t>
            </a:r>
          </a:p>
          <a:p>
            <a:endParaRPr lang="en-US" b="1" dirty="0"/>
          </a:p>
        </p:txBody>
      </p:sp>
    </p:spTree>
    <p:extLst>
      <p:ext uri="{BB962C8B-B14F-4D97-AF65-F5344CB8AC3E}">
        <p14:creationId xmlns:p14="http://schemas.microsoft.com/office/powerpoint/2010/main" val="27898810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a:t>
            </a:r>
            <a:endParaRPr lang="en-US" dirty="0"/>
          </a:p>
        </p:txBody>
      </p:sp>
      <p:sp>
        <p:nvSpPr>
          <p:cNvPr id="3" name="Content Placeholder 2"/>
          <p:cNvSpPr>
            <a:spLocks noGrp="1"/>
          </p:cNvSpPr>
          <p:nvPr>
            <p:ph idx="1"/>
          </p:nvPr>
        </p:nvSpPr>
        <p:spPr>
          <a:xfrm>
            <a:off x="446761" y="1417638"/>
            <a:ext cx="10972800" cy="4525963"/>
          </a:xfrm>
        </p:spPr>
        <p:txBody>
          <a:bodyPr>
            <a:noAutofit/>
          </a:bodyPr>
          <a:lstStyle/>
          <a:p>
            <a:r>
              <a:rPr lang="en-GB" sz="2400" b="1" dirty="0" smtClean="0"/>
              <a:t>Academic essays are detective stories. Here’s the general rules (formula) for essay-writing:</a:t>
            </a:r>
          </a:p>
          <a:p>
            <a:pPr marL="0" indent="0">
              <a:buNone/>
            </a:pPr>
            <a:endParaRPr lang="en-GB" sz="2400" b="1" dirty="0"/>
          </a:p>
          <a:p>
            <a:pPr marL="514350" indent="0">
              <a:spcBef>
                <a:spcPts val="0"/>
              </a:spcBef>
              <a:buFont typeface="+mj-lt"/>
              <a:buAutoNum type="arabicPeriod"/>
            </a:pPr>
            <a:r>
              <a:rPr lang="en-GB" sz="2800" b="1" dirty="0" smtClean="0">
                <a:solidFill>
                  <a:srgbClr val="FF0000"/>
                </a:solidFill>
              </a:rPr>
              <a:t>TELL THE READER WHAT YOU’RE GOING TO TELL THEM </a:t>
            </a:r>
          </a:p>
          <a:p>
            <a:pPr marL="400050" lvl="1" indent="0">
              <a:spcBef>
                <a:spcPts val="0"/>
              </a:spcBef>
              <a:buNone/>
            </a:pPr>
            <a:r>
              <a:rPr lang="en-GB" b="1" dirty="0" smtClean="0"/>
              <a:t>	(Introduction)</a:t>
            </a:r>
          </a:p>
          <a:p>
            <a:pPr marL="800100" lvl="2" indent="0">
              <a:spcBef>
                <a:spcPts val="0"/>
              </a:spcBef>
              <a:buNone/>
            </a:pPr>
            <a:endParaRPr lang="en-GB" sz="2800" b="1" dirty="0" smtClean="0"/>
          </a:p>
          <a:p>
            <a:pPr marL="1257300" lvl="3" indent="0">
              <a:spcBef>
                <a:spcPts val="0"/>
              </a:spcBef>
              <a:buNone/>
            </a:pPr>
            <a:r>
              <a:rPr lang="en-GB" sz="2800" b="1" dirty="0" smtClean="0">
                <a:solidFill>
                  <a:srgbClr val="0070C0"/>
                </a:solidFill>
              </a:rPr>
              <a:t>2. TELL THE READER WHAT THE READER WHAT YOU SAID YOU WERE GOING TO TELL THEM</a:t>
            </a:r>
          </a:p>
          <a:p>
            <a:pPr marL="1257300" lvl="3" indent="0">
              <a:spcBef>
                <a:spcPts val="0"/>
              </a:spcBef>
              <a:buNone/>
            </a:pPr>
            <a:r>
              <a:rPr lang="en-GB" sz="2800" b="1" dirty="0" smtClean="0"/>
              <a:t>	(Main body of text)</a:t>
            </a:r>
          </a:p>
          <a:p>
            <a:pPr marL="800100" lvl="2" indent="0">
              <a:spcBef>
                <a:spcPts val="0"/>
              </a:spcBef>
              <a:buNone/>
            </a:pPr>
            <a:endParaRPr lang="en-GB" sz="2800" b="1" dirty="0" smtClean="0"/>
          </a:p>
          <a:p>
            <a:pPr marL="3086100" lvl="7" indent="0">
              <a:spcBef>
                <a:spcPts val="0"/>
              </a:spcBef>
              <a:buNone/>
            </a:pPr>
            <a:r>
              <a:rPr lang="en-GB" sz="2800" b="1" dirty="0" smtClean="0">
                <a:solidFill>
                  <a:srgbClr val="7030A0"/>
                </a:solidFill>
              </a:rPr>
              <a:t>3. TELL THE READER WHAT YOU’VE TOLD THEM</a:t>
            </a:r>
          </a:p>
          <a:p>
            <a:pPr marL="3543300" lvl="8" indent="0">
              <a:spcBef>
                <a:spcPts val="0"/>
              </a:spcBef>
              <a:buNone/>
            </a:pPr>
            <a:r>
              <a:rPr lang="en-GB" sz="2800" b="1" dirty="0" smtClean="0"/>
              <a:t>(Conclusion)</a:t>
            </a:r>
            <a:endParaRPr lang="en-GB" sz="2800" b="1" dirty="0"/>
          </a:p>
        </p:txBody>
      </p:sp>
    </p:spTree>
    <p:extLst>
      <p:ext uri="{BB962C8B-B14F-4D97-AF65-F5344CB8AC3E}">
        <p14:creationId xmlns:p14="http://schemas.microsoft.com/office/powerpoint/2010/main" val="23272382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a:t>
            </a:r>
            <a:endParaRPr lang="en-US" dirty="0"/>
          </a:p>
        </p:txBody>
      </p:sp>
      <p:sp>
        <p:nvSpPr>
          <p:cNvPr id="3" name="Content Placeholder 2"/>
          <p:cNvSpPr>
            <a:spLocks noGrp="1"/>
          </p:cNvSpPr>
          <p:nvPr>
            <p:ph idx="1"/>
          </p:nvPr>
        </p:nvSpPr>
        <p:spPr>
          <a:xfrm>
            <a:off x="609600" y="1417638"/>
            <a:ext cx="10972800" cy="4525963"/>
          </a:xfrm>
        </p:spPr>
        <p:txBody>
          <a:bodyPr>
            <a:noAutofit/>
          </a:bodyPr>
          <a:lstStyle/>
          <a:p>
            <a:r>
              <a:rPr lang="en-GB" sz="2400" b="1" dirty="0" smtClean="0"/>
              <a:t>These general rules can be applied to any paragraph in an essay:</a:t>
            </a:r>
          </a:p>
          <a:p>
            <a:pPr marL="0" indent="0">
              <a:buNone/>
            </a:pPr>
            <a:endParaRPr lang="en-GB" sz="2400" b="1" dirty="0"/>
          </a:p>
          <a:p>
            <a:pPr marL="514350" indent="0">
              <a:spcBef>
                <a:spcPts val="0"/>
              </a:spcBef>
              <a:buFont typeface="+mj-lt"/>
              <a:buAutoNum type="arabicPeriod"/>
            </a:pPr>
            <a:r>
              <a:rPr lang="en-GB" sz="2800" b="1" dirty="0" smtClean="0">
                <a:solidFill>
                  <a:srgbClr val="FF0000"/>
                </a:solidFill>
              </a:rPr>
              <a:t>TELL THE READER WHAT YOU’RE GOING TO TELL THEM </a:t>
            </a:r>
          </a:p>
          <a:p>
            <a:pPr marL="400050" lvl="1" indent="0">
              <a:spcBef>
                <a:spcPts val="0"/>
              </a:spcBef>
              <a:buNone/>
            </a:pPr>
            <a:r>
              <a:rPr lang="en-GB" b="1" dirty="0" smtClean="0">
                <a:solidFill>
                  <a:srgbClr val="FF0000"/>
                </a:solidFill>
              </a:rPr>
              <a:t>		Make a </a:t>
            </a:r>
            <a:r>
              <a:rPr lang="en-GB" b="1" u="sng" dirty="0" smtClean="0">
                <a:solidFill>
                  <a:srgbClr val="FF0000"/>
                </a:solidFill>
              </a:rPr>
              <a:t>point</a:t>
            </a:r>
          </a:p>
          <a:p>
            <a:pPr marL="800100" lvl="2" indent="0">
              <a:spcBef>
                <a:spcPts val="0"/>
              </a:spcBef>
              <a:buNone/>
            </a:pPr>
            <a:endParaRPr lang="en-GB" sz="2800" b="1" dirty="0" smtClean="0"/>
          </a:p>
          <a:p>
            <a:pPr marL="1257300" lvl="3" indent="0">
              <a:spcBef>
                <a:spcPts val="0"/>
              </a:spcBef>
              <a:buNone/>
            </a:pPr>
            <a:r>
              <a:rPr lang="en-GB" sz="2800" b="1" dirty="0" smtClean="0">
                <a:solidFill>
                  <a:srgbClr val="0070C0"/>
                </a:solidFill>
              </a:rPr>
              <a:t>2. TELL THE READER WHAT THE READER WHAT YOU SAID YOU WERE GOING TO TELL THEM</a:t>
            </a:r>
          </a:p>
          <a:p>
            <a:pPr marL="1257300" lvl="3" indent="0">
              <a:spcBef>
                <a:spcPts val="0"/>
              </a:spcBef>
              <a:buNone/>
            </a:pPr>
            <a:r>
              <a:rPr lang="en-GB" sz="2800" b="1" dirty="0" smtClean="0">
                <a:solidFill>
                  <a:srgbClr val="0070C0"/>
                </a:solidFill>
              </a:rPr>
              <a:t>		Provide </a:t>
            </a:r>
            <a:r>
              <a:rPr lang="en-GB" sz="2800" b="1" u="sng" dirty="0" smtClean="0">
                <a:solidFill>
                  <a:srgbClr val="0070C0"/>
                </a:solidFill>
              </a:rPr>
              <a:t>evidence </a:t>
            </a:r>
            <a:r>
              <a:rPr lang="en-GB" sz="2800" b="1" dirty="0" smtClean="0">
                <a:solidFill>
                  <a:srgbClr val="0070C0"/>
                </a:solidFill>
              </a:rPr>
              <a:t>for that point</a:t>
            </a:r>
          </a:p>
          <a:p>
            <a:pPr marL="800100" lvl="2" indent="0">
              <a:spcBef>
                <a:spcPts val="0"/>
              </a:spcBef>
              <a:buNone/>
            </a:pPr>
            <a:endParaRPr lang="en-GB" sz="2800" b="1" dirty="0" smtClean="0"/>
          </a:p>
          <a:p>
            <a:pPr marL="3086100" lvl="7" indent="0">
              <a:spcBef>
                <a:spcPts val="0"/>
              </a:spcBef>
              <a:buNone/>
            </a:pPr>
            <a:r>
              <a:rPr lang="en-GB" sz="2800" b="1" dirty="0" smtClean="0">
                <a:solidFill>
                  <a:srgbClr val="7030A0"/>
                </a:solidFill>
              </a:rPr>
              <a:t>3. TELL THE READER WHAT YOU’VE TOLD THEM</a:t>
            </a:r>
          </a:p>
          <a:p>
            <a:pPr marL="3086100" lvl="7" indent="0">
              <a:spcBef>
                <a:spcPts val="0"/>
              </a:spcBef>
              <a:buNone/>
            </a:pPr>
            <a:r>
              <a:rPr lang="en-GB" sz="2800" b="1" dirty="0">
                <a:solidFill>
                  <a:srgbClr val="FF0000"/>
                </a:solidFill>
              </a:rPr>
              <a:t>	</a:t>
            </a:r>
            <a:r>
              <a:rPr lang="en-GB" sz="2800" b="1" u="sng" dirty="0" smtClean="0">
                <a:solidFill>
                  <a:srgbClr val="7030A0"/>
                </a:solidFill>
              </a:rPr>
              <a:t>Explain</a:t>
            </a:r>
            <a:r>
              <a:rPr lang="en-GB" sz="2800" b="1" dirty="0" smtClean="0">
                <a:solidFill>
                  <a:srgbClr val="7030A0"/>
                </a:solidFill>
              </a:rPr>
              <a:t> (elaborate upon or reaffirm) the point</a:t>
            </a:r>
            <a:endParaRPr lang="en-GB" sz="2800" b="1" dirty="0" smtClean="0">
              <a:solidFill>
                <a:srgbClr val="FF0000"/>
              </a:solidFill>
            </a:endParaRPr>
          </a:p>
        </p:txBody>
      </p:sp>
    </p:spTree>
    <p:extLst>
      <p:ext uri="{BB962C8B-B14F-4D97-AF65-F5344CB8AC3E}">
        <p14:creationId xmlns:p14="http://schemas.microsoft.com/office/powerpoint/2010/main" val="34312094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a:t>
            </a:r>
            <a:endParaRPr lang="en-US" dirty="0"/>
          </a:p>
        </p:txBody>
      </p:sp>
      <p:sp>
        <p:nvSpPr>
          <p:cNvPr id="3" name="Content Placeholder 2"/>
          <p:cNvSpPr>
            <a:spLocks noGrp="1"/>
          </p:cNvSpPr>
          <p:nvPr>
            <p:ph idx="1"/>
          </p:nvPr>
        </p:nvSpPr>
        <p:spPr>
          <a:xfrm>
            <a:off x="609600" y="1417638"/>
            <a:ext cx="10972800" cy="4525963"/>
          </a:xfrm>
        </p:spPr>
        <p:txBody>
          <a:bodyPr>
            <a:noAutofit/>
          </a:bodyPr>
          <a:lstStyle/>
          <a:p>
            <a:pPr marL="0" indent="0">
              <a:buNone/>
            </a:pPr>
            <a:r>
              <a:rPr lang="en-GB" sz="2800" b="1" dirty="0" smtClean="0">
                <a:solidFill>
                  <a:srgbClr val="FF0000"/>
                </a:solidFill>
              </a:rPr>
              <a:t>Remember PEE</a:t>
            </a:r>
            <a:br>
              <a:rPr lang="en-GB" sz="2800" b="1" dirty="0" smtClean="0">
                <a:solidFill>
                  <a:srgbClr val="FF0000"/>
                </a:solidFill>
              </a:rPr>
            </a:br>
            <a:endParaRPr lang="en-GB" sz="2800" b="1" dirty="0" smtClean="0">
              <a:solidFill>
                <a:srgbClr val="FF0000"/>
              </a:solidFill>
            </a:endParaRPr>
          </a:p>
          <a:p>
            <a:pPr marL="800100" lvl="2" indent="0">
              <a:buNone/>
            </a:pPr>
            <a:r>
              <a:rPr lang="en-GB" sz="5400" b="1" dirty="0">
                <a:solidFill>
                  <a:srgbClr val="FF0000"/>
                </a:solidFill>
              </a:rPr>
              <a:t>	</a:t>
            </a:r>
            <a:r>
              <a:rPr lang="en-GB" sz="5400" b="1" dirty="0" smtClean="0">
                <a:solidFill>
                  <a:srgbClr val="FF0000"/>
                </a:solidFill>
              </a:rPr>
              <a:t>	POINT</a:t>
            </a:r>
            <a:r>
              <a:rPr lang="en-GB" sz="5400" b="1" dirty="0" smtClean="0">
                <a:solidFill>
                  <a:srgbClr val="00B050"/>
                </a:solidFill>
              </a:rPr>
              <a:t> </a:t>
            </a:r>
          </a:p>
          <a:p>
            <a:pPr marL="800100" lvl="2" indent="0">
              <a:buNone/>
            </a:pPr>
            <a:r>
              <a:rPr lang="en-GB" sz="5400" b="1" dirty="0" smtClean="0">
                <a:solidFill>
                  <a:srgbClr val="FF0000"/>
                </a:solidFill>
              </a:rPr>
              <a:t>				</a:t>
            </a:r>
            <a:r>
              <a:rPr lang="en-GB" sz="5400" b="1" dirty="0" smtClean="0">
                <a:solidFill>
                  <a:srgbClr val="0070C0"/>
                </a:solidFill>
              </a:rPr>
              <a:t>EVIDENCE</a:t>
            </a:r>
            <a:r>
              <a:rPr lang="en-GB" sz="5400" b="1" dirty="0" smtClean="0">
                <a:solidFill>
                  <a:srgbClr val="FF0000"/>
                </a:solidFill>
              </a:rPr>
              <a:t> </a:t>
            </a:r>
          </a:p>
          <a:p>
            <a:pPr marL="800100" lvl="2" indent="0">
              <a:buNone/>
            </a:pPr>
            <a:r>
              <a:rPr lang="en-GB" sz="5400" b="1" dirty="0" smtClean="0">
                <a:solidFill>
                  <a:srgbClr val="FF0000"/>
                </a:solidFill>
              </a:rPr>
              <a:t>							</a:t>
            </a:r>
            <a:r>
              <a:rPr lang="en-GB" sz="5400" b="1" dirty="0" smtClean="0">
                <a:solidFill>
                  <a:srgbClr val="7030A0"/>
                </a:solidFill>
              </a:rPr>
              <a:t>EXPLAIN</a:t>
            </a:r>
          </a:p>
        </p:txBody>
      </p:sp>
    </p:spTree>
    <p:extLst>
      <p:ext uri="{BB962C8B-B14F-4D97-AF65-F5344CB8AC3E}">
        <p14:creationId xmlns:p14="http://schemas.microsoft.com/office/powerpoint/2010/main" val="1495811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Construction</a:t>
            </a:r>
            <a:endParaRPr lang="en-GB" dirty="0"/>
          </a:p>
        </p:txBody>
      </p:sp>
      <p:sp>
        <p:nvSpPr>
          <p:cNvPr id="3" name="Content Placeholder 2"/>
          <p:cNvSpPr>
            <a:spLocks noGrp="1"/>
          </p:cNvSpPr>
          <p:nvPr>
            <p:ph idx="1"/>
          </p:nvPr>
        </p:nvSpPr>
        <p:spPr/>
        <p:txBody>
          <a:bodyPr/>
          <a:lstStyle/>
          <a:p>
            <a:r>
              <a:rPr lang="en-GB" dirty="0" smtClean="0">
                <a:solidFill>
                  <a:srgbClr val="FF0000"/>
                </a:solidFill>
              </a:rPr>
              <a:t>Introduction</a:t>
            </a:r>
            <a:r>
              <a:rPr lang="en-GB" dirty="0" smtClean="0"/>
              <a:t> – indicates direction your document will take (your thesis)</a:t>
            </a:r>
          </a:p>
          <a:p>
            <a:r>
              <a:rPr lang="en-GB" dirty="0" smtClean="0">
                <a:solidFill>
                  <a:srgbClr val="0070C0"/>
                </a:solidFill>
              </a:rPr>
              <a:t>Mid section </a:t>
            </a:r>
            <a:r>
              <a:rPr lang="en-GB" dirty="0" smtClean="0"/>
              <a:t>– paragraphs detailing argument in sequence, with evidence</a:t>
            </a:r>
          </a:p>
          <a:p>
            <a:r>
              <a:rPr lang="en-GB" dirty="0" smtClean="0">
                <a:solidFill>
                  <a:srgbClr val="7030A0"/>
                </a:solidFill>
              </a:rPr>
              <a:t>Conclusion</a:t>
            </a:r>
            <a:r>
              <a:rPr lang="en-GB" dirty="0" smtClean="0"/>
              <a:t> – final section that winds up and reasserts your argument (TRY TO AVOID INTRODUCING </a:t>
            </a:r>
            <a:r>
              <a:rPr lang="en-GB" i="1" dirty="0" smtClean="0"/>
              <a:t>NEW INFORMATION HERE</a:t>
            </a:r>
            <a:r>
              <a:rPr lang="en-GB" dirty="0" smtClean="0"/>
              <a:t>)</a:t>
            </a:r>
          </a:p>
          <a:p>
            <a:pPr algn="r"/>
            <a:r>
              <a:rPr lang="en-GB" dirty="0" smtClean="0">
                <a:solidFill>
                  <a:srgbClr val="00B050"/>
                </a:solidFill>
              </a:rPr>
              <a:t>Reference list and bibliography</a:t>
            </a:r>
            <a:endParaRPr lang="en-GB" dirty="0">
              <a:solidFill>
                <a:srgbClr val="00B050"/>
              </a:solidFill>
            </a:endParaRPr>
          </a:p>
        </p:txBody>
      </p:sp>
    </p:spTree>
    <p:extLst>
      <p:ext uri="{BB962C8B-B14F-4D97-AF65-F5344CB8AC3E}">
        <p14:creationId xmlns:p14="http://schemas.microsoft.com/office/powerpoint/2010/main" val="16507563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u="sng" dirty="0" smtClean="0"/>
              <a:t>ESSAY APPRAISAL</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419218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7430744"/>
          </a:xfrm>
          <a:prstGeom prst="rect">
            <a:avLst/>
          </a:prstGeom>
        </p:spPr>
        <p:txBody>
          <a:bodyPr wrap="square" lIns="540000" tIns="540000" rIns="540000" bIns="540000">
            <a:spAutoFit/>
          </a:bodyPr>
          <a:lstStyle/>
          <a:p>
            <a:r>
              <a:rPr lang="en-US" sz="2000" dirty="0" smtClean="0"/>
              <a:t>Use the essay appraisal as </a:t>
            </a:r>
            <a:r>
              <a:rPr lang="en-US" sz="2000" dirty="0"/>
              <a:t>a </a:t>
            </a:r>
            <a:r>
              <a:rPr lang="en-US" sz="2000" dirty="0" smtClean="0"/>
              <a:t>mini-essay; </a:t>
            </a:r>
            <a:r>
              <a:rPr lang="en-US" sz="2000" dirty="0"/>
              <a:t>i.e. the appraisal should </a:t>
            </a:r>
            <a:r>
              <a:rPr lang="en-US" sz="2000" dirty="0" err="1"/>
              <a:t>mimmick</a:t>
            </a:r>
            <a:r>
              <a:rPr lang="en-US" sz="2000" dirty="0"/>
              <a:t> an essay's structure, and have an introduction, main body and conclusion (of sorts).</a:t>
            </a:r>
            <a:r>
              <a:rPr lang="en-US" sz="2000" u="sng" dirty="0"/>
              <a:t/>
            </a:r>
            <a:br>
              <a:rPr lang="en-US" sz="2000" u="sng" dirty="0"/>
            </a:br>
            <a:r>
              <a:rPr lang="en-US" sz="2000" u="sng" dirty="0"/>
              <a:t/>
            </a:r>
            <a:br>
              <a:rPr lang="en-US" sz="2000" u="sng" dirty="0"/>
            </a:br>
            <a:r>
              <a:rPr lang="en-US" sz="2000" u="sng" dirty="0" smtClean="0"/>
              <a:t>1</a:t>
            </a:r>
            <a:r>
              <a:rPr lang="en-US" sz="2000" u="sng" dirty="0"/>
              <a:t>. Introduction (a sentence or two)</a:t>
            </a:r>
            <a:br>
              <a:rPr lang="en-US" sz="2000" u="sng" dirty="0"/>
            </a:br>
            <a:r>
              <a:rPr lang="en-US" sz="2000" dirty="0" smtClean="0"/>
              <a:t>As </a:t>
            </a:r>
            <a:r>
              <a:rPr lang="en-US" sz="2000" dirty="0"/>
              <a:t>per the structure of an essay, begin by alerting the reader what you are going to discuss. This should be a short declaratory statement about the essay; i.e. what you think the essay is about. You could also use the introduction to signal any key arguments you wish to make about the essay.</a:t>
            </a:r>
          </a:p>
          <a:p>
            <a:r>
              <a:rPr lang="en-US" sz="2000" dirty="0"/>
              <a:t/>
            </a:r>
            <a:br>
              <a:rPr lang="en-US" sz="2000" dirty="0"/>
            </a:br>
            <a:r>
              <a:rPr lang="en-US" sz="2000" u="sng" dirty="0" smtClean="0"/>
              <a:t>2</a:t>
            </a:r>
            <a:r>
              <a:rPr lang="en-US" sz="2000" u="sng" dirty="0"/>
              <a:t>. Main text (most of the word count)</a:t>
            </a:r>
            <a:r>
              <a:rPr lang="en-US" sz="2000" dirty="0"/>
              <a:t/>
            </a:r>
            <a:br>
              <a:rPr lang="en-US" sz="2000" dirty="0"/>
            </a:br>
            <a:r>
              <a:rPr lang="en-US" sz="2000" dirty="0" smtClean="0"/>
              <a:t>From </a:t>
            </a:r>
            <a:r>
              <a:rPr lang="en-US" sz="2000" dirty="0"/>
              <a:t>there, move into discussing the main body of the essay. Elaborate on its contents and identify any particularly noteworthy features. Use the guidance document to help identify what to discuss in this section, thinking all the time about the essay's strengths and weaknesses.</a:t>
            </a:r>
          </a:p>
          <a:p>
            <a:r>
              <a:rPr lang="en-US" sz="2000" dirty="0"/>
              <a:t/>
            </a:r>
            <a:br>
              <a:rPr lang="en-US" sz="2000" dirty="0"/>
            </a:br>
            <a:r>
              <a:rPr lang="en-US" sz="2000" u="sng" dirty="0" smtClean="0"/>
              <a:t>3</a:t>
            </a:r>
            <a:r>
              <a:rPr lang="en-US" sz="2000" u="sng" dirty="0"/>
              <a:t>. Conclusion (a sentence or two)</a:t>
            </a:r>
            <a:r>
              <a:rPr lang="en-US" sz="2000" dirty="0"/>
              <a:t/>
            </a:r>
            <a:br>
              <a:rPr lang="en-US" sz="2000" dirty="0"/>
            </a:br>
            <a:r>
              <a:rPr lang="en-US" sz="2000" dirty="0" smtClean="0"/>
              <a:t>Finally</a:t>
            </a:r>
            <a:r>
              <a:rPr lang="en-US" sz="2000" dirty="0"/>
              <a:t>, </a:t>
            </a:r>
            <a:r>
              <a:rPr lang="en-US" sz="2000" dirty="0" err="1"/>
              <a:t>summarise</a:t>
            </a:r>
            <a:r>
              <a:rPr lang="en-US" sz="2000" dirty="0"/>
              <a:t> your thoughts. Ultimately, was the essay successful in answering the assigned question, and did you find it an effective, persuasive piece of writing</a:t>
            </a:r>
            <a:r>
              <a:rPr lang="en-US" sz="2000" dirty="0" smtClean="0"/>
              <a:t>? Explain how your suggested grade was reached (implicitly or explicitly)</a:t>
            </a:r>
            <a:endParaRPr lang="en-US" sz="2000" dirty="0"/>
          </a:p>
          <a:p>
            <a:r>
              <a:rPr lang="en-GB" sz="3600" dirty="0"/>
              <a:t/>
            </a:r>
            <a:br>
              <a:rPr lang="en-GB" sz="3600" dirty="0"/>
            </a:br>
            <a:endParaRPr lang="en-US" sz="3600" dirty="0"/>
          </a:p>
        </p:txBody>
      </p:sp>
    </p:spTree>
    <p:extLst>
      <p:ext uri="{BB962C8B-B14F-4D97-AF65-F5344CB8AC3E}">
        <p14:creationId xmlns:p14="http://schemas.microsoft.com/office/powerpoint/2010/main" val="4952122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u="sng" dirty="0" smtClean="0"/>
              <a:t>ESSAY APPRAISAL</a:t>
            </a:r>
            <a:br>
              <a:rPr lang="en-GB" u="sng" dirty="0" smtClean="0"/>
            </a:br>
            <a:r>
              <a:rPr lang="en-GB" u="sng" dirty="0" smtClean="0"/>
              <a:t>Week 4</a:t>
            </a:r>
            <a:br>
              <a:rPr lang="en-GB" u="sng" dirty="0" smtClean="0"/>
            </a:br>
            <a:r>
              <a:rPr lang="en-GB" b="1" dirty="0" smtClean="0"/>
              <a:t>Please bring a draft of your essay appraisal with you for next week’s class for a peer-editing session </a:t>
            </a:r>
            <a:br>
              <a:rPr lang="en-GB" b="1" dirty="0" smtClean="0"/>
            </a:br>
            <a:endParaRPr lang="en-US" b="1"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047170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TotalTime>
  <Words>1690</Words>
  <Application>Microsoft Office PowerPoint</Application>
  <PresentationFormat>Widescreen</PresentationFormat>
  <Paragraphs>249</Paragraphs>
  <Slides>33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Algerian</vt:lpstr>
      <vt:lpstr>Arial</vt:lpstr>
      <vt:lpstr>Harlow Solid Italic</vt:lpstr>
      <vt:lpstr>Calibri</vt:lpstr>
      <vt:lpstr>1_Office Theme</vt:lpstr>
      <vt:lpstr>  HPHI4002  Week 3 Lecture WRITING What, Why, How or; Additional Reasons Why Reading is Important</vt:lpstr>
      <vt:lpstr>READING-WRITING</vt:lpstr>
      <vt:lpstr>READING-WRITING</vt:lpstr>
      <vt:lpstr>READING-WRITING</vt:lpstr>
      <vt:lpstr>READING-WRITING</vt:lpstr>
      <vt:lpstr>READING-WRITING</vt:lpstr>
      <vt:lpstr>READING-WRITING</vt:lpstr>
      <vt:lpstr>RE-READING</vt:lpstr>
      <vt:lpstr>RE-READING</vt:lpstr>
      <vt:lpstr>RE-READING</vt:lpstr>
      <vt:lpstr>RE-READING</vt:lpstr>
      <vt:lpstr>RE-READING</vt:lpstr>
      <vt:lpstr>READING-WRITING</vt:lpstr>
      <vt:lpstr>READING-WRITING</vt:lpstr>
      <vt:lpstr>CHOOSING AN ESSAY QUESTION</vt:lpstr>
      <vt:lpstr>CHOOSING AN ESSAY QUESTION</vt:lpstr>
      <vt:lpstr>CHOOSING AN ESSAY QUESTION</vt:lpstr>
      <vt:lpstr>CHOOSING AN ESSAY QUESTION</vt:lpstr>
      <vt:lpstr>CHOOSING AN ESSAY QUESTION</vt:lpstr>
      <vt:lpstr>CHOOSING AN ESSAY QUESTION</vt:lpstr>
      <vt:lpstr>Process words </vt:lpstr>
      <vt:lpstr>Creating an essay plan</vt:lpstr>
      <vt:lpstr>Why plan?</vt:lpstr>
      <vt:lpstr>Creating an essay plan</vt:lpstr>
      <vt:lpstr>What is an argument?</vt:lpstr>
      <vt:lpstr>THESIS STATEMENTS</vt:lpstr>
      <vt:lpstr>STRUCTURE</vt:lpstr>
      <vt:lpstr>STRUCTURE</vt:lpstr>
      <vt:lpstr>STRUCTURE</vt:lpstr>
      <vt:lpstr>Construction</vt:lpstr>
      <vt:lpstr>ESSAY APPRAISAL</vt:lpstr>
      <vt:lpstr>PowerPoint Presentation</vt:lpstr>
      <vt:lpstr>ESSAY APPRAISAL Week 4 Please bring a draft of your essay appraisal with you for next week’s class for a peer-editing session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AHSK4002  Week 3 Lecture WRITING What, Why, How</dc:title>
  <dc:creator>Alexander Scott</dc:creator>
  <cp:lastModifiedBy>Alexander Scott</cp:lastModifiedBy>
  <cp:revision>37</cp:revision>
  <cp:lastPrinted>2017-10-19T12:43:30Z</cp:lastPrinted>
  <dcterms:created xsi:type="dcterms:W3CDTF">2016-10-25T12:02:12Z</dcterms:created>
  <dcterms:modified xsi:type="dcterms:W3CDTF">2017-10-19T16:39:30Z</dcterms:modified>
</cp:coreProperties>
</file>