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4"/>
  </p:notesMasterIdLst>
  <p:sldIdLst>
    <p:sldId id="279" r:id="rId2"/>
    <p:sldId id="285" r:id="rId3"/>
    <p:sldId id="293" r:id="rId4"/>
    <p:sldId id="294" r:id="rId5"/>
    <p:sldId id="286" r:id="rId6"/>
    <p:sldId id="287" r:id="rId7"/>
    <p:sldId id="288" r:id="rId8"/>
    <p:sldId id="289" r:id="rId9"/>
    <p:sldId id="290" r:id="rId10"/>
    <p:sldId id="295" r:id="rId11"/>
    <p:sldId id="296" r:id="rId12"/>
    <p:sldId id="291" r:id="rId13"/>
    <p:sldId id="268" r:id="rId14"/>
    <p:sldId id="274" r:id="rId15"/>
    <p:sldId id="275" r:id="rId16"/>
    <p:sldId id="276" r:id="rId17"/>
    <p:sldId id="267" r:id="rId18"/>
    <p:sldId id="297" r:id="rId19"/>
    <p:sldId id="269" r:id="rId20"/>
    <p:sldId id="270" r:id="rId21"/>
    <p:sldId id="273" r:id="rId22"/>
    <p:sldId id="280" r:id="rId23"/>
    <p:sldId id="281" r:id="rId24"/>
    <p:sldId id="283" r:id="rId25"/>
    <p:sldId id="282" r:id="rId26"/>
    <p:sldId id="298" r:id="rId27"/>
    <p:sldId id="299" r:id="rId28"/>
    <p:sldId id="302" r:id="rId29"/>
    <p:sldId id="303" r:id="rId30"/>
    <p:sldId id="300" r:id="rId31"/>
    <p:sldId id="301" r:id="rId32"/>
    <p:sldId id="284"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86" d="100"/>
          <a:sy n="86" d="100"/>
        </p:scale>
        <p:origin x="114" y="9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B1328CB-771A-4C03-BE7E-709703513105}" type="datetimeFigureOut">
              <a:rPr lang="en-GB" smtClean="0"/>
              <a:t>15/12/2020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761898-CF2D-4A18-8980-B0EDDB091605}" type="slidenum">
              <a:rPr lang="en-GB" smtClean="0"/>
              <a:t>‹#›</a:t>
            </a:fld>
            <a:endParaRPr lang="en-GB"/>
          </a:p>
        </p:txBody>
      </p:sp>
    </p:spTree>
    <p:extLst>
      <p:ext uri="{BB962C8B-B14F-4D97-AF65-F5344CB8AC3E}">
        <p14:creationId xmlns:p14="http://schemas.microsoft.com/office/powerpoint/2010/main" val="78786715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AA30BFE-812B-4F77-A199-34026914BC3D}"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609152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2</a:t>
            </a:fld>
            <a:endParaRPr lang="en-GB" altLang="en-US"/>
          </a:p>
        </p:txBody>
      </p:sp>
    </p:spTree>
    <p:extLst>
      <p:ext uri="{BB962C8B-B14F-4D97-AF65-F5344CB8AC3E}">
        <p14:creationId xmlns:p14="http://schemas.microsoft.com/office/powerpoint/2010/main" val="255254976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1E45C9F-1A9C-4B85-B04D-6D82F98151E4}" type="slidenum">
              <a:rPr lang="en-GB" smtClean="0">
                <a:solidFill>
                  <a:prstClr val="black"/>
                </a:solidFill>
              </a:rPr>
              <a:pPr/>
              <a:t>3</a:t>
            </a:fld>
            <a:endParaRPr lang="en-GB" dirty="0">
              <a:solidFill>
                <a:prstClr val="black"/>
              </a:solidFill>
            </a:endParaRPr>
          </a:p>
        </p:txBody>
      </p:sp>
    </p:spTree>
    <p:extLst>
      <p:ext uri="{BB962C8B-B14F-4D97-AF65-F5344CB8AC3E}">
        <p14:creationId xmlns:p14="http://schemas.microsoft.com/office/powerpoint/2010/main" val="16061119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1E45C9F-1A9C-4B85-B04D-6D82F98151E4}" type="slidenum">
              <a:rPr lang="en-GB" smtClean="0">
                <a:solidFill>
                  <a:prstClr val="black"/>
                </a:solidFill>
              </a:rPr>
              <a:pPr/>
              <a:t>4</a:t>
            </a:fld>
            <a:endParaRPr lang="en-GB" dirty="0">
              <a:solidFill>
                <a:prstClr val="black"/>
              </a:solidFill>
            </a:endParaRPr>
          </a:p>
        </p:txBody>
      </p:sp>
    </p:spTree>
    <p:extLst>
      <p:ext uri="{BB962C8B-B14F-4D97-AF65-F5344CB8AC3E}">
        <p14:creationId xmlns:p14="http://schemas.microsoft.com/office/powerpoint/2010/main" val="9671919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5</a:t>
            </a:fld>
            <a:endParaRPr lang="en-GB" altLang="en-US"/>
          </a:p>
        </p:txBody>
      </p:sp>
    </p:spTree>
    <p:extLst>
      <p:ext uri="{BB962C8B-B14F-4D97-AF65-F5344CB8AC3E}">
        <p14:creationId xmlns:p14="http://schemas.microsoft.com/office/powerpoint/2010/main" val="411501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marL="284407" indent="-284407">
              <a:buFont typeface="Arial" panose="020B0604020202020204" pitchFamily="34" charset="0"/>
              <a:buChar char="•"/>
            </a:pPr>
            <a:endParaRPr lang="en-GB" altLang="en-US" b="1" dirty="0"/>
          </a:p>
          <a:p>
            <a:r>
              <a:rPr lang="en-GB" altLang="en-US" dirty="0"/>
              <a:t>"In </a:t>
            </a:r>
            <a:r>
              <a:rPr lang="en-GB" altLang="en-US" b="1" dirty="0"/>
              <a:t>breaking the mind-set of American people about the use of force in the post-Vietnam era</a:t>
            </a:r>
            <a:r>
              <a:rPr lang="en-GB" altLang="en-US" dirty="0"/>
              <a:t>, Panama established the emotional predicate to build public support so essential for the success of Operation Desert Storm" </a:t>
            </a:r>
          </a:p>
          <a:p>
            <a:pPr marL="284407" indent="-284407" algn="r">
              <a:buFontTx/>
              <a:buChar char="-"/>
            </a:pPr>
            <a:r>
              <a:rPr lang="en-GB" altLang="en-US" dirty="0"/>
              <a:t>James Baker, Bush Secretary of State, quoted by Nigel Hamilton, </a:t>
            </a:r>
            <a:r>
              <a:rPr lang="en-GB" altLang="en-US" i="1" dirty="0"/>
              <a:t>American Caesars: Lives of the US Presidents from Franklin D Roosevelt to George W Bush </a:t>
            </a:r>
            <a:r>
              <a:rPr lang="en-GB" altLang="en-US" dirty="0"/>
              <a:t>(Vintage Books: London, 2011), pp. 414–415.</a:t>
            </a:r>
          </a:p>
          <a:p>
            <a:pPr>
              <a:spcBef>
                <a:spcPct val="0"/>
              </a:spcBef>
            </a:pPr>
            <a:endParaRPr lang="en-GB"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6</a:t>
            </a:fld>
            <a:endParaRPr lang="en-GB" altLang="en-US"/>
          </a:p>
        </p:txBody>
      </p:sp>
    </p:spTree>
    <p:extLst>
      <p:ext uri="{BB962C8B-B14F-4D97-AF65-F5344CB8AC3E}">
        <p14:creationId xmlns:p14="http://schemas.microsoft.com/office/powerpoint/2010/main" val="2873424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7</a:t>
            </a:fld>
            <a:endParaRPr lang="en-GB" altLang="en-US"/>
          </a:p>
        </p:txBody>
      </p:sp>
    </p:spTree>
    <p:extLst>
      <p:ext uri="{BB962C8B-B14F-4D97-AF65-F5344CB8AC3E}">
        <p14:creationId xmlns:p14="http://schemas.microsoft.com/office/powerpoint/2010/main" val="266042976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8</a:t>
            </a:fld>
            <a:endParaRPr lang="en-GB" altLang="en-US"/>
          </a:p>
        </p:txBody>
      </p:sp>
    </p:spTree>
    <p:extLst>
      <p:ext uri="{BB962C8B-B14F-4D97-AF65-F5344CB8AC3E}">
        <p14:creationId xmlns:p14="http://schemas.microsoft.com/office/powerpoint/2010/main" val="210082716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9</a:t>
            </a:fld>
            <a:endParaRPr lang="en-GB" altLang="en-US"/>
          </a:p>
        </p:txBody>
      </p:sp>
    </p:spTree>
    <p:extLst>
      <p:ext uri="{BB962C8B-B14F-4D97-AF65-F5344CB8AC3E}">
        <p14:creationId xmlns:p14="http://schemas.microsoft.com/office/powerpoint/2010/main" val="425507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10</a:t>
            </a:fld>
            <a:endParaRPr lang="en-GB" altLang="en-US"/>
          </a:p>
        </p:txBody>
      </p:sp>
    </p:spTree>
    <p:extLst>
      <p:ext uri="{BB962C8B-B14F-4D97-AF65-F5344CB8AC3E}">
        <p14:creationId xmlns:p14="http://schemas.microsoft.com/office/powerpoint/2010/main" val="14562738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0724"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DB3F4B4-F360-44F0-81C0-0D52716C82B9}" type="slidenum">
              <a:rPr lang="en-GB" altLang="en-US"/>
              <a:pPr fontAlgn="base">
                <a:spcBef>
                  <a:spcPct val="0"/>
                </a:spcBef>
                <a:spcAft>
                  <a:spcPct val="0"/>
                </a:spcAft>
              </a:pPr>
              <a:t>11</a:t>
            </a:fld>
            <a:endParaRPr lang="en-GB" altLang="en-US"/>
          </a:p>
        </p:txBody>
      </p:sp>
    </p:spTree>
    <p:extLst>
      <p:ext uri="{BB962C8B-B14F-4D97-AF65-F5344CB8AC3E}">
        <p14:creationId xmlns:p14="http://schemas.microsoft.com/office/powerpoint/2010/main" val="4082467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39458" indent="-284407">
              <a:defRPr>
                <a:solidFill>
                  <a:schemeClr val="tx1"/>
                </a:solidFill>
                <a:latin typeface="Calibri" pitchFamily="34" charset="0"/>
              </a:defRPr>
            </a:lvl2pPr>
            <a:lvl3pPr marL="1137628" indent="-227526">
              <a:defRPr>
                <a:solidFill>
                  <a:schemeClr val="tx1"/>
                </a:solidFill>
                <a:latin typeface="Calibri" pitchFamily="34" charset="0"/>
              </a:defRPr>
            </a:lvl3pPr>
            <a:lvl4pPr marL="1592679" indent="-227526">
              <a:defRPr>
                <a:solidFill>
                  <a:schemeClr val="tx1"/>
                </a:solidFill>
                <a:latin typeface="Calibri" pitchFamily="34" charset="0"/>
              </a:defRPr>
            </a:lvl4pPr>
            <a:lvl5pPr marL="2047730" indent="-227526">
              <a:defRPr>
                <a:solidFill>
                  <a:schemeClr val="tx1"/>
                </a:solidFill>
                <a:latin typeface="Calibri" pitchFamily="34" charset="0"/>
              </a:defRPr>
            </a:lvl5pPr>
            <a:lvl6pPr marL="2502781" indent="-227526" fontAlgn="base">
              <a:spcBef>
                <a:spcPct val="0"/>
              </a:spcBef>
              <a:spcAft>
                <a:spcPct val="0"/>
              </a:spcAft>
              <a:defRPr>
                <a:solidFill>
                  <a:schemeClr val="tx1"/>
                </a:solidFill>
                <a:latin typeface="Calibri" pitchFamily="34" charset="0"/>
              </a:defRPr>
            </a:lvl6pPr>
            <a:lvl7pPr marL="2957833" indent="-227526" fontAlgn="base">
              <a:spcBef>
                <a:spcPct val="0"/>
              </a:spcBef>
              <a:spcAft>
                <a:spcPct val="0"/>
              </a:spcAft>
              <a:defRPr>
                <a:solidFill>
                  <a:schemeClr val="tx1"/>
                </a:solidFill>
                <a:latin typeface="Calibri" pitchFamily="34" charset="0"/>
              </a:defRPr>
            </a:lvl7pPr>
            <a:lvl8pPr marL="3412884" indent="-227526" fontAlgn="base">
              <a:spcBef>
                <a:spcPct val="0"/>
              </a:spcBef>
              <a:spcAft>
                <a:spcPct val="0"/>
              </a:spcAft>
              <a:defRPr>
                <a:solidFill>
                  <a:schemeClr val="tx1"/>
                </a:solidFill>
                <a:latin typeface="Calibri" pitchFamily="34" charset="0"/>
              </a:defRPr>
            </a:lvl8pPr>
            <a:lvl9pPr marL="3867935" indent="-227526"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12</a:t>
            </a:fld>
            <a:endParaRPr lang="en-GB" altLang="en-US">
              <a:solidFill>
                <a:srgbClr val="000000"/>
              </a:solidFill>
            </a:endParaRPr>
          </a:p>
        </p:txBody>
      </p:sp>
    </p:spTree>
    <p:extLst>
      <p:ext uri="{BB962C8B-B14F-4D97-AF65-F5344CB8AC3E}">
        <p14:creationId xmlns:p14="http://schemas.microsoft.com/office/powerpoint/2010/main" val="34970051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13</a:t>
            </a:fld>
            <a:endParaRPr lang="en-GB" altLang="en-US">
              <a:solidFill>
                <a:srgbClr val="000000"/>
              </a:solidFill>
            </a:endParaRPr>
          </a:p>
        </p:txBody>
      </p:sp>
    </p:spTree>
    <p:extLst>
      <p:ext uri="{BB962C8B-B14F-4D97-AF65-F5344CB8AC3E}">
        <p14:creationId xmlns:p14="http://schemas.microsoft.com/office/powerpoint/2010/main" val="388554332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14</a:t>
            </a:fld>
            <a:endParaRPr lang="en-GB" altLang="en-US">
              <a:solidFill>
                <a:srgbClr val="000000"/>
              </a:solidFill>
            </a:endParaRPr>
          </a:p>
        </p:txBody>
      </p:sp>
    </p:spTree>
    <p:extLst>
      <p:ext uri="{BB962C8B-B14F-4D97-AF65-F5344CB8AC3E}">
        <p14:creationId xmlns:p14="http://schemas.microsoft.com/office/powerpoint/2010/main" val="19802646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15</a:t>
            </a:fld>
            <a:endParaRPr lang="en-GB" altLang="en-US">
              <a:solidFill>
                <a:srgbClr val="000000"/>
              </a:solidFill>
            </a:endParaRPr>
          </a:p>
        </p:txBody>
      </p:sp>
    </p:spTree>
    <p:extLst>
      <p:ext uri="{BB962C8B-B14F-4D97-AF65-F5344CB8AC3E}">
        <p14:creationId xmlns:p14="http://schemas.microsoft.com/office/powerpoint/2010/main" val="403121336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a:spcBef>
                <a:spcPct val="0"/>
              </a:spcBef>
            </a:pPr>
            <a:endParaRPr lang="en-GB" altLang="en-US" dirty="0" smtClean="0"/>
          </a:p>
        </p:txBody>
      </p:sp>
      <p:sp>
        <p:nvSpPr>
          <p:cNvPr id="32772"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fontAlgn="base">
              <a:spcBef>
                <a:spcPct val="0"/>
              </a:spcBef>
              <a:spcAft>
                <a:spcPct val="0"/>
              </a:spcAft>
            </a:pPr>
            <a:fld id="{C6D46CB2-E280-4D8A-8DF1-67F9FDC0934B}" type="slidenum">
              <a:rPr lang="en-GB" altLang="en-US">
                <a:solidFill>
                  <a:srgbClr val="000000"/>
                </a:solidFill>
              </a:rPr>
              <a:pPr fontAlgn="base">
                <a:spcBef>
                  <a:spcPct val="0"/>
                </a:spcBef>
                <a:spcAft>
                  <a:spcPct val="0"/>
                </a:spcAft>
              </a:pPr>
              <a:t>16</a:t>
            </a:fld>
            <a:endParaRPr lang="en-GB" altLang="en-US">
              <a:solidFill>
                <a:srgbClr val="000000"/>
              </a:solidFill>
            </a:endParaRPr>
          </a:p>
        </p:txBody>
      </p:sp>
    </p:spTree>
    <p:extLst>
      <p:ext uri="{BB962C8B-B14F-4D97-AF65-F5344CB8AC3E}">
        <p14:creationId xmlns:p14="http://schemas.microsoft.com/office/powerpoint/2010/main" val="399555392"/>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01E4037D-9F39-4A2D-AC84-620B4DC85BD8}" type="slidenum">
              <a:rPr lang="en-GB" smtClean="0">
                <a:solidFill>
                  <a:prstClr val="black"/>
                </a:solidFill>
              </a:rPr>
              <a:pPr/>
              <a:t>17</a:t>
            </a:fld>
            <a:endParaRPr lang="en-GB" dirty="0">
              <a:solidFill>
                <a:prstClr val="black"/>
              </a:solidFill>
            </a:endParaRPr>
          </a:p>
        </p:txBody>
      </p:sp>
    </p:spTree>
    <p:extLst>
      <p:ext uri="{BB962C8B-B14F-4D97-AF65-F5344CB8AC3E}">
        <p14:creationId xmlns:p14="http://schemas.microsoft.com/office/powerpoint/2010/main" val="1101948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14B8724B-A35B-45AB-A6DD-74012F1067FF}" type="slidenum">
              <a:rPr lang="en-GB" smtClean="0"/>
              <a:t>19</a:t>
            </a:fld>
            <a:endParaRPr lang="en-GB"/>
          </a:p>
        </p:txBody>
      </p:sp>
    </p:spTree>
    <p:extLst>
      <p:ext uri="{BB962C8B-B14F-4D97-AF65-F5344CB8AC3E}">
        <p14:creationId xmlns:p14="http://schemas.microsoft.com/office/powerpoint/2010/main" val="42765792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680DD3FC-2C83-4F31-AA7D-040F15FCD3D1}"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412449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0DD3FC-2C83-4F31-AA7D-040F15FCD3D1}"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414418948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1709742"/>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1" y="4589467"/>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680DD3FC-2C83-4F31-AA7D-040F15FCD3D1}"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33746572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680DD3FC-2C83-4F31-AA7D-040F15FCD3D1}"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3142748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9"/>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9"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9"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2"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2"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680DD3FC-2C83-4F31-AA7D-040F15FCD3D1}" type="datetimeFigureOut">
              <a:rPr lang="en-GB" smtClean="0"/>
              <a:t>15/12/2020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26231659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680DD3FC-2C83-4F31-AA7D-040F15FCD3D1}" type="datetimeFigureOut">
              <a:rPr lang="en-GB" smtClean="0"/>
              <a:t>15/12/2020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3664018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80DD3FC-2C83-4F31-AA7D-040F15FCD3D1}" type="datetimeFigureOut">
              <a:rPr lang="en-GB" smtClean="0"/>
              <a:t>15/12/2020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40021524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9"/>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80DD3FC-2C83-4F31-AA7D-040F15FCD3D1}"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34923210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9"/>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680DD3FC-2C83-4F31-AA7D-040F15FCD3D1}" type="datetimeFigureOut">
              <a:rPr lang="en-GB" smtClean="0"/>
              <a:t>15/12/2020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15712230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0DD3FC-2C83-4F31-AA7D-040F15FCD3D1}"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8661813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2"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2"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680DD3FC-2C83-4F31-AA7D-040F15FCD3D1}" type="datetimeFigureOut">
              <a:rPr lang="en-GB" smtClean="0"/>
              <a:t>15/12/2020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CEFA4DB-36E2-4E61-8BCE-6061F3B3BE3A}" type="slidenum">
              <a:rPr lang="en-GB" smtClean="0"/>
              <a:t>‹#›</a:t>
            </a:fld>
            <a:endParaRPr lang="en-GB"/>
          </a:p>
        </p:txBody>
      </p:sp>
    </p:spTree>
    <p:extLst>
      <p:ext uri="{BB962C8B-B14F-4D97-AF65-F5344CB8AC3E}">
        <p14:creationId xmlns:p14="http://schemas.microsoft.com/office/powerpoint/2010/main" val="350130541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microsoft.com/office/2007/relationships/hdphoto" Target="../media/hdphoto1.wdp"/></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9000"/>
            <a:lum/>
            <a:extLst>
              <a:ext uri="{BEBA8EAE-BF5A-486C-A8C5-ECC9F3942E4B}">
                <a14:imgProps xmlns:a14="http://schemas.microsoft.com/office/drawing/2010/main">
                  <a14:imgLayer r:embed="rId14">
                    <a14:imgEffect>
                      <a14:saturation sat="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9"/>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4"/>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0DD3FC-2C83-4F31-AA7D-040F15FCD3D1}" type="datetimeFigureOut">
              <a:rPr lang="en-GB" smtClean="0"/>
              <a:t>15/12/2020</a:t>
            </a:fld>
            <a:endParaRPr lang="en-GB"/>
          </a:p>
        </p:txBody>
      </p:sp>
      <p:sp>
        <p:nvSpPr>
          <p:cNvPr id="5" name="Footer Placeholder 4"/>
          <p:cNvSpPr>
            <a:spLocks noGrp="1"/>
          </p:cNvSpPr>
          <p:nvPr>
            <p:ph type="ftr" sz="quarter" idx="3"/>
          </p:nvPr>
        </p:nvSpPr>
        <p:spPr>
          <a:xfrm>
            <a:off x="4038600" y="6356354"/>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4"/>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EFA4DB-36E2-4E61-8BCE-6061F3B3BE3A}" type="slidenum">
              <a:rPr lang="en-GB" smtClean="0"/>
              <a:t>‹#›</a:t>
            </a:fld>
            <a:endParaRPr lang="en-GB"/>
          </a:p>
        </p:txBody>
      </p:sp>
    </p:spTree>
    <p:extLst>
      <p:ext uri="{BB962C8B-B14F-4D97-AF65-F5344CB8AC3E}">
        <p14:creationId xmlns:p14="http://schemas.microsoft.com/office/powerpoint/2010/main" val="407708571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5.png"/><Relationship Id="rId5" Type="http://schemas.openxmlformats.org/officeDocument/2006/relationships/image" Target="../media/image4.jpe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7.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6.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16.png"/></Relationships>
</file>

<file path=ppt/slides/_rels/slide10.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22.png"/><Relationship Id="rId5" Type="http://schemas.openxmlformats.org/officeDocument/2006/relationships/image" Target="../media/image21.jpeg"/><Relationship Id="rId4" Type="http://schemas.openxmlformats.org/officeDocument/2006/relationships/image" Target="../media/image20.png"/></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4.xml"/><Relationship Id="rId1" Type="http://schemas.openxmlformats.org/officeDocument/2006/relationships/slideLayout" Target="../slideLayouts/slideLayout7.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8.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png"/><Relationship Id="rId1" Type="http://schemas.openxmlformats.org/officeDocument/2006/relationships/slideLayout" Target="../slideLayouts/slideLayout7.xml"/><Relationship Id="rId4" Type="http://schemas.openxmlformats.org/officeDocument/2006/relationships/image" Target="../media/image34.png"/></Relationships>
</file>

<file path=ppt/slides/_rels/slide2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extLst>
              <a:ext uri="{BEBA8EAE-BF5A-486C-A8C5-ECC9F3942E4B}">
                <a14:imgProps xmlns:a14="http://schemas.microsoft.com/office/drawing/2010/main">
                  <a14:imgLayer r:embed="rId4">
                    <a14:imgEffect>
                      <a14:saturation sat="0"/>
                    </a14:imgEffect>
                  </a14:imgLayer>
                </a14:imgProps>
              </a:ext>
            </a:extLst>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0" y="4967114"/>
            <a:ext cx="12192000" cy="2019693"/>
          </a:xfrm>
          <a:prstGeom prst="rect">
            <a:avLst/>
          </a:prstGeom>
          <a:solidFill>
            <a:schemeClr val="bg2">
              <a:alpha val="70000"/>
            </a:schemeClr>
          </a:solidFill>
        </p:spPr>
        <p:txBody>
          <a:bodyPr wrap="square" lIns="540000" tIns="360000" rIns="540000" bIns="360000">
            <a:spAutoFit/>
          </a:bodyPr>
          <a:lstStyle/>
          <a:p>
            <a:pPr lvl="0"/>
            <a:r>
              <a:rPr lang="en-GB" sz="2800" dirty="0">
                <a:solidFill>
                  <a:srgbClr val="7030A0"/>
                </a:solidFill>
                <a:latin typeface="Arial Black" panose="020B0A04020102020204" pitchFamily="34" charset="0"/>
              </a:rPr>
              <a:t>Week 4 Tuesday: The Left’s Neoliberal </a:t>
            </a:r>
            <a:r>
              <a:rPr lang="en-GB" sz="2800" dirty="0" smtClean="0">
                <a:solidFill>
                  <a:srgbClr val="7030A0"/>
                </a:solidFill>
                <a:latin typeface="Arial Black" panose="020B0A04020102020204" pitchFamily="34" charset="0"/>
              </a:rPr>
              <a:t>Accommodation The Era of Big Government is Over: </a:t>
            </a:r>
          </a:p>
          <a:p>
            <a:pPr lvl="0"/>
            <a:r>
              <a:rPr lang="en-GB" sz="2800" dirty="0" smtClean="0">
                <a:solidFill>
                  <a:srgbClr val="7030A0"/>
                </a:solidFill>
                <a:latin typeface="Arial Black" panose="020B0A04020102020204" pitchFamily="34" charset="0"/>
              </a:rPr>
              <a:t>Bill Clinton and the Third Way</a:t>
            </a:r>
            <a:endParaRPr lang="en-GB" sz="2800" dirty="0">
              <a:solidFill>
                <a:srgbClr val="7030A0"/>
              </a:solidFill>
              <a:latin typeface="Arial Black" panose="020B0A04020102020204" pitchFamily="34" charset="0"/>
            </a:endParaRPr>
          </a:p>
        </p:txBody>
      </p:sp>
      <p:sp>
        <p:nvSpPr>
          <p:cNvPr id="3" name="Rectangle 2"/>
          <p:cNvSpPr/>
          <p:nvPr/>
        </p:nvSpPr>
        <p:spPr>
          <a:xfrm>
            <a:off x="0" y="3680389"/>
            <a:ext cx="7850775" cy="1884950"/>
          </a:xfrm>
          <a:prstGeom prst="rect">
            <a:avLst/>
          </a:prstGeom>
        </p:spPr>
        <p:txBody>
          <a:bodyPr wrap="square" lIns="720000" tIns="720000" rIns="720000" bIns="72000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800" b="0" i="0" u="none" strike="noStrike" kern="1200" cap="none" spc="0" normalizeH="0" baseline="0" noProof="0" dirty="0">
              <a:ln>
                <a:noFill/>
              </a:ln>
              <a:solidFill>
                <a:srgbClr val="7030A0"/>
              </a:solidFill>
              <a:effectLst/>
              <a:uLnTx/>
              <a:uFillTx/>
              <a:latin typeface="Arial Black" panose="020B0A04020102020204" pitchFamily="34" charset="0"/>
              <a:ea typeface="+mn-ea"/>
              <a:cs typeface="+mn-cs"/>
            </a:endParaRPr>
          </a:p>
        </p:txBody>
      </p:sp>
    </p:spTree>
    <p:extLst>
      <p:ext uri="{BB962C8B-B14F-4D97-AF65-F5344CB8AC3E}">
        <p14:creationId xmlns:p14="http://schemas.microsoft.com/office/powerpoint/2010/main" val="28272672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24095" y="3708245"/>
            <a:ext cx="8031356" cy="30353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0" tIns="360000" rIns="360000" bIns="36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285750" indent="-285750">
              <a:buFont typeface="Arial" panose="020B0604020202020204" pitchFamily="34" charset="0"/>
              <a:buChar char="•"/>
            </a:pPr>
            <a:r>
              <a:rPr lang="en-GB" altLang="en-US" sz="1500" dirty="0"/>
              <a:t>Reagan's vice-president, George HW Bush (b. 1924) defeated Democrat Michael Dukakis in 1988 Presidential Election</a:t>
            </a:r>
          </a:p>
          <a:p>
            <a:pPr marL="285750" indent="-285750">
              <a:buFont typeface="Arial" panose="020B0604020202020204" pitchFamily="34" charset="0"/>
              <a:buChar char="•"/>
            </a:pPr>
            <a:endParaRPr lang="en-GB" altLang="en-US" sz="1500" dirty="0"/>
          </a:p>
          <a:p>
            <a:pPr marL="285750" indent="-285750">
              <a:buFont typeface="Arial" panose="020B0604020202020204" pitchFamily="34" charset="0"/>
              <a:buChar char="•"/>
            </a:pPr>
            <a:r>
              <a:rPr lang="en-GB" altLang="en-US" sz="1500" dirty="0"/>
              <a:t>Republican grandee; previously had occupied various roles in Nixon and Ford Administrations:</a:t>
            </a:r>
          </a:p>
          <a:p>
            <a:pPr marL="285750">
              <a:buFontTx/>
              <a:buChar char="-"/>
            </a:pPr>
            <a:r>
              <a:rPr lang="en-GB" altLang="en-US" sz="1500" dirty="0"/>
              <a:t>Director of Central Intelligence Agency (1976–1977)</a:t>
            </a:r>
          </a:p>
          <a:p>
            <a:pPr marL="285750">
              <a:buFontTx/>
              <a:buChar char="-"/>
            </a:pPr>
            <a:r>
              <a:rPr lang="en-GB" altLang="en-US" sz="1500" dirty="0"/>
              <a:t>Chief of the US. Liaison Office to the PR China (1974– 1975)</a:t>
            </a:r>
          </a:p>
          <a:p>
            <a:pPr marL="285750">
              <a:buFontTx/>
              <a:buChar char="-"/>
            </a:pPr>
            <a:r>
              <a:rPr lang="en-GB" altLang="en-US" sz="1500" dirty="0"/>
              <a:t>Chairman of the Republican National Committee (1973–1974)</a:t>
            </a:r>
          </a:p>
          <a:p>
            <a:pPr marL="285750">
              <a:buFontTx/>
              <a:buChar char="-"/>
            </a:pPr>
            <a:r>
              <a:rPr lang="en-GB" altLang="en-US" sz="1500" dirty="0"/>
              <a:t>US Ambassador to the United Nations (1971–1973)</a:t>
            </a:r>
          </a:p>
          <a:p>
            <a:pPr marL="285750">
              <a:buFontTx/>
              <a:buChar char="-"/>
            </a:pPr>
            <a:r>
              <a:rPr lang="en-GB" altLang="en-US" sz="1500" dirty="0"/>
              <a:t>Congressman (House of Representatives) for Texas (1967–1971)</a:t>
            </a:r>
            <a:endParaRPr lang="en-GB" altLang="en-US" dirty="0"/>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68647" y="1147323"/>
            <a:ext cx="4811117" cy="24248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9" name="Picture 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3392" y="1148629"/>
            <a:ext cx="5842000" cy="26289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6" name="Rectangle 5"/>
          <p:cNvSpPr/>
          <p:nvPr/>
        </p:nvSpPr>
        <p:spPr>
          <a:xfrm>
            <a:off x="551709" y="887938"/>
            <a:ext cx="5005561" cy="276999"/>
          </a:xfrm>
          <a:prstGeom prst="rect">
            <a:avLst/>
          </a:prstGeom>
        </p:spPr>
        <p:txBody>
          <a:bodyPr wrap="square" lIns="360000" rIns="360000">
            <a:spAutoFit/>
          </a:bodyPr>
          <a:lstStyle/>
          <a:p>
            <a:pPr algn="r"/>
            <a:r>
              <a:rPr lang="en-GB" sz="1200" i="1" dirty="0"/>
              <a:t>Bush with Presidents Ford, Nixon and Reagan</a:t>
            </a:r>
          </a:p>
        </p:txBody>
      </p:sp>
      <p:pic>
        <p:nvPicPr>
          <p:cNvPr id="1026" name="Picture 2"/>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365955" y="3694597"/>
            <a:ext cx="1810944" cy="1268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2"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10428741" y="3680398"/>
            <a:ext cx="1625444" cy="126895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4"/>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786440" y="5013970"/>
            <a:ext cx="2267744" cy="170080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9" name="Rectangle 8"/>
          <p:cNvSpPr/>
          <p:nvPr/>
        </p:nvSpPr>
        <p:spPr>
          <a:xfrm>
            <a:off x="0" y="-294521"/>
            <a:ext cx="12216096" cy="2013877"/>
          </a:xfrm>
          <a:prstGeom prst="rect">
            <a:avLst/>
          </a:prstGeom>
        </p:spPr>
        <p:txBody>
          <a:bodyPr wrap="square" lIns="540000" tIns="540000" rIns="540000" bIns="540000">
            <a:spAutoFit/>
          </a:bodyPr>
          <a:lstStyle/>
          <a:p>
            <a:pPr algn="ctr">
              <a:defRPr/>
            </a:pPr>
            <a:r>
              <a:rPr lang="en-GB" sz="3600" b="1" dirty="0">
                <a:solidFill>
                  <a:prstClr val="black"/>
                </a:solidFill>
                <a:latin typeface="Arial Black" panose="020B0A04020102020204" pitchFamily="34" charset="0"/>
                <a:cs typeface="Arial" charset="0"/>
              </a:rPr>
              <a:t>Bush I Presidency (1989–1992)</a:t>
            </a:r>
          </a:p>
          <a:p>
            <a:pPr>
              <a:defRPr/>
            </a:pPr>
            <a:r>
              <a:rPr lang="en-GB" sz="2400" b="1" u="sng" dirty="0">
                <a:solidFill>
                  <a:prstClr val="black"/>
                </a:solidFill>
                <a:cs typeface="Arial" charset="0"/>
              </a:rPr>
              <a:t> </a:t>
            </a:r>
            <a:endParaRPr lang="en-GB" sz="2000" dirty="0">
              <a:solidFill>
                <a:prstClr val="black"/>
              </a:solidFill>
              <a:cs typeface="Arial" charset="0"/>
            </a:endParaRPr>
          </a:p>
        </p:txBody>
      </p:sp>
      <p:pic>
        <p:nvPicPr>
          <p:cNvPr id="4098" name="Picture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888442" y="4959719"/>
            <a:ext cx="1897998" cy="191717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060782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0" y="-847"/>
            <a:ext cx="9147860" cy="1166812"/>
          </a:xfrm>
          <a:prstGeom prst="rect">
            <a:avLst/>
          </a:prstGeom>
          <a:noFill/>
        </p:spPr>
        <p:txBody>
          <a:bodyPr wrap="square" lIns="360000" tIns="180000" rIns="360000" bIns="180000" rtlCol="0">
            <a:spAutoFit/>
          </a:bodyPr>
          <a:lstStyle/>
          <a:p>
            <a:pPr marL="285750" indent="-285750">
              <a:buFont typeface="Arial" panose="020B0604020202020204" pitchFamily="34" charset="0"/>
              <a:buChar char="•"/>
            </a:pPr>
            <a:endParaRPr lang="en-GB" b="1" dirty="0">
              <a:solidFill>
                <a:prstClr val="black"/>
              </a:solidFill>
              <a:cs typeface="Arial" pitchFamily="34" charset="0"/>
            </a:endParaRPr>
          </a:p>
          <a:p>
            <a:pPr>
              <a:lnSpc>
                <a:spcPct val="90000"/>
              </a:lnSpc>
            </a:pPr>
            <a:endParaRPr lang="en-US" altLang="en-US" dirty="0">
              <a:solidFill>
                <a:prstClr val="black"/>
              </a:solidFill>
            </a:endParaRPr>
          </a:p>
          <a:p>
            <a:endParaRPr lang="en-GB" b="1" dirty="0">
              <a:solidFill>
                <a:prstClr val="black"/>
              </a:solidFill>
              <a:cs typeface="Arial" pitchFamily="34" charset="0"/>
            </a:endParaRPr>
          </a:p>
        </p:txBody>
      </p:sp>
      <p:sp>
        <p:nvSpPr>
          <p:cNvPr id="11" name="TextBox 10"/>
          <p:cNvSpPr txBox="1"/>
          <p:nvPr/>
        </p:nvSpPr>
        <p:spPr>
          <a:xfrm>
            <a:off x="1524000" y="6298"/>
            <a:ext cx="5927224" cy="1102179"/>
          </a:xfrm>
          <a:prstGeom prst="rect">
            <a:avLst/>
          </a:prstGeom>
          <a:noFill/>
        </p:spPr>
        <p:txBody>
          <a:bodyPr wrap="square" lIns="540000" tIns="180000" rIns="540000" bIns="180000" rtlCol="0">
            <a:spAutoFit/>
          </a:bodyPr>
          <a:lstStyle/>
          <a:p>
            <a:pPr algn="just"/>
            <a:endParaRPr lang="en-GB" sz="1600" dirty="0">
              <a:solidFill>
                <a:prstClr val="black"/>
              </a:solidFill>
              <a:cs typeface="Arial" pitchFamily="34" charset="0"/>
            </a:endParaRPr>
          </a:p>
          <a:p>
            <a:pPr marL="285750" indent="-285750" algn="just">
              <a:buFont typeface="Arial" panose="020B0604020202020204" pitchFamily="34" charset="0"/>
              <a:buChar char="•"/>
            </a:pPr>
            <a:endParaRPr lang="en-GB" sz="1600" dirty="0">
              <a:solidFill>
                <a:prstClr val="black"/>
              </a:solidFill>
              <a:cs typeface="Arial" pitchFamily="34" charset="0"/>
            </a:endParaRPr>
          </a:p>
          <a:p>
            <a:pPr marL="285750" indent="-285750" algn="just">
              <a:buFont typeface="Arial" panose="020B0604020202020204" pitchFamily="34" charset="0"/>
              <a:buChar char="•"/>
            </a:pPr>
            <a:endParaRPr lang="en-GB" sz="1600" dirty="0">
              <a:solidFill>
                <a:prstClr val="black"/>
              </a:solidFill>
              <a:cs typeface="Arial" pitchFamily="34" charset="0"/>
            </a:endParaRPr>
          </a:p>
        </p:txBody>
      </p:sp>
      <p:sp>
        <p:nvSpPr>
          <p:cNvPr id="6" name="TextBox 5"/>
          <p:cNvSpPr txBox="1"/>
          <p:nvPr/>
        </p:nvSpPr>
        <p:spPr>
          <a:xfrm>
            <a:off x="1524000" y="-8405"/>
            <a:ext cx="5927224" cy="1286845"/>
          </a:xfrm>
          <a:prstGeom prst="rect">
            <a:avLst/>
          </a:prstGeom>
          <a:noFill/>
        </p:spPr>
        <p:txBody>
          <a:bodyPr wrap="square" lIns="540000" tIns="180000" rIns="540000" bIns="180000" rtlCol="0">
            <a:spAutoFit/>
          </a:bodyPr>
          <a:lstStyle/>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p:txBody>
      </p:sp>
      <p:sp>
        <p:nvSpPr>
          <p:cNvPr id="8" name="TextBox 7"/>
          <p:cNvSpPr txBox="1"/>
          <p:nvPr/>
        </p:nvSpPr>
        <p:spPr>
          <a:xfrm>
            <a:off x="1524000" y="-847"/>
            <a:ext cx="9147860" cy="1166812"/>
          </a:xfrm>
          <a:prstGeom prst="rect">
            <a:avLst/>
          </a:prstGeom>
          <a:noFill/>
        </p:spPr>
        <p:txBody>
          <a:bodyPr wrap="square" lIns="360000" tIns="180000" rIns="360000" bIns="180000" rtlCol="0">
            <a:spAutoFit/>
          </a:bodyPr>
          <a:lstStyle/>
          <a:p>
            <a:pPr marL="285750" indent="-285750">
              <a:buFont typeface="Arial" panose="020B0604020202020204" pitchFamily="34" charset="0"/>
              <a:buChar char="•"/>
            </a:pPr>
            <a:endParaRPr lang="en-GB" b="1" dirty="0">
              <a:solidFill>
                <a:prstClr val="black"/>
              </a:solidFill>
              <a:cs typeface="Arial" pitchFamily="34" charset="0"/>
            </a:endParaRPr>
          </a:p>
          <a:p>
            <a:pPr>
              <a:lnSpc>
                <a:spcPct val="90000"/>
              </a:lnSpc>
            </a:pPr>
            <a:endParaRPr lang="en-US" altLang="en-US" dirty="0">
              <a:solidFill>
                <a:prstClr val="black"/>
              </a:solidFill>
            </a:endParaRPr>
          </a:p>
          <a:p>
            <a:endParaRPr lang="en-GB" b="1" dirty="0">
              <a:solidFill>
                <a:prstClr val="black"/>
              </a:solidFill>
              <a:cs typeface="Arial" pitchFamily="34" charset="0"/>
            </a:endParaRPr>
          </a:p>
        </p:txBody>
      </p:sp>
      <p:sp>
        <p:nvSpPr>
          <p:cNvPr id="9" name="Rectangle 8"/>
          <p:cNvSpPr/>
          <p:nvPr/>
        </p:nvSpPr>
        <p:spPr>
          <a:xfrm>
            <a:off x="-1" y="0"/>
            <a:ext cx="9615665" cy="7122968"/>
          </a:xfrm>
          <a:prstGeom prst="rect">
            <a:avLst/>
          </a:prstGeom>
        </p:spPr>
        <p:txBody>
          <a:bodyPr wrap="square" lIns="540000" tIns="540000" rIns="540000" bIns="540000">
            <a:spAutoFit/>
          </a:bodyPr>
          <a:lstStyle/>
          <a:p>
            <a:pPr>
              <a:defRPr/>
            </a:pPr>
            <a:r>
              <a:rPr lang="en-GB" sz="3600" b="1" dirty="0" smtClean="0">
                <a:solidFill>
                  <a:prstClr val="black"/>
                </a:solidFill>
                <a:latin typeface="Arial Black" panose="020B0A04020102020204" pitchFamily="34" charset="0"/>
                <a:cs typeface="Arial" charset="0"/>
              </a:rPr>
              <a:t>End </a:t>
            </a:r>
            <a:r>
              <a:rPr lang="en-GB" sz="3600" b="1" dirty="0">
                <a:solidFill>
                  <a:prstClr val="black"/>
                </a:solidFill>
                <a:latin typeface="Arial Black" panose="020B0A04020102020204" pitchFamily="34" charset="0"/>
                <a:cs typeface="Arial" charset="0"/>
              </a:rPr>
              <a:t>of History</a:t>
            </a:r>
            <a:r>
              <a:rPr lang="en-GB" sz="3600" b="1" dirty="0" smtClean="0">
                <a:solidFill>
                  <a:prstClr val="black"/>
                </a:solidFill>
                <a:latin typeface="Arial Black" panose="020B0A04020102020204" pitchFamily="34" charset="0"/>
                <a:cs typeface="Arial" charset="0"/>
              </a:rPr>
              <a:t>:</a:t>
            </a:r>
          </a:p>
          <a:p>
            <a:pPr>
              <a:defRPr/>
            </a:pPr>
            <a:r>
              <a:rPr lang="en-GB" sz="3600" b="1" dirty="0" smtClean="0">
                <a:solidFill>
                  <a:prstClr val="black"/>
                </a:solidFill>
                <a:latin typeface="Arial Black" panose="020B0A04020102020204" pitchFamily="34" charset="0"/>
                <a:cs typeface="Arial" charset="0"/>
              </a:rPr>
              <a:t>Francis </a:t>
            </a:r>
            <a:r>
              <a:rPr lang="en-GB" sz="3600" b="1" dirty="0">
                <a:solidFill>
                  <a:prstClr val="black"/>
                </a:solidFill>
                <a:latin typeface="Arial Black" panose="020B0A04020102020204" pitchFamily="34" charset="0"/>
                <a:cs typeface="Arial" charset="0"/>
              </a:rPr>
              <a:t>Fukuyama</a:t>
            </a:r>
          </a:p>
          <a:p>
            <a:pPr>
              <a:defRPr/>
            </a:pPr>
            <a:endParaRPr lang="en-GB" sz="1000" b="1" u="sng" dirty="0">
              <a:solidFill>
                <a:prstClr val="black"/>
              </a:solidFill>
              <a:cs typeface="Arial" charset="0"/>
            </a:endParaRPr>
          </a:p>
          <a:p>
            <a:pPr algn="just">
              <a:defRPr/>
            </a:pPr>
            <a:endParaRPr lang="en-GB" sz="2000" dirty="0" smtClean="0">
              <a:solidFill>
                <a:prstClr val="black"/>
              </a:solidFill>
              <a:cs typeface="Arial" charset="0"/>
            </a:endParaRPr>
          </a:p>
          <a:p>
            <a:pPr algn="just">
              <a:defRPr/>
            </a:pPr>
            <a:r>
              <a:rPr lang="en-GB" sz="2000" dirty="0" smtClean="0">
                <a:solidFill>
                  <a:prstClr val="black"/>
                </a:solidFill>
                <a:cs typeface="Arial" charset="0"/>
              </a:rPr>
              <a:t>In </a:t>
            </a:r>
            <a:r>
              <a:rPr lang="en-GB" sz="2000" dirty="0">
                <a:solidFill>
                  <a:prstClr val="black"/>
                </a:solidFill>
                <a:cs typeface="Arial" charset="0"/>
              </a:rPr>
              <a:t>1989, American academic – and policy adviser to Reagan and George HW Bush – published an influential essay ‘The End of History’ (later expanded in a 1992 book)</a:t>
            </a:r>
            <a:endParaRPr lang="en-GB" sz="2000" dirty="0">
              <a:solidFill>
                <a:prstClr val="black"/>
              </a:solidFill>
              <a:cs typeface="Arial" charset="0"/>
            </a:endParaRPr>
          </a:p>
          <a:p>
            <a:pPr algn="just">
              <a:defRPr/>
            </a:pPr>
            <a:endParaRPr lang="en-GB" sz="1000" dirty="0">
              <a:solidFill>
                <a:prstClr val="black"/>
              </a:solidFill>
              <a:cs typeface="Arial" charset="0"/>
            </a:endParaRPr>
          </a:p>
          <a:p>
            <a:pPr algn="just">
              <a:defRPr/>
            </a:pPr>
            <a:r>
              <a:rPr lang="en-GB" sz="2400" dirty="0">
                <a:solidFill>
                  <a:prstClr val="black"/>
                </a:solidFill>
                <a:cs typeface="Arial" charset="0"/>
              </a:rPr>
              <a:t>“The passing of </a:t>
            </a:r>
            <a:r>
              <a:rPr lang="en-GB" sz="2400" dirty="0">
                <a:solidFill>
                  <a:prstClr val="black"/>
                </a:solidFill>
                <a:cs typeface="Arial" charset="0"/>
              </a:rPr>
              <a:t>Marxism-Leninism </a:t>
            </a:r>
            <a:r>
              <a:rPr lang="en-GB" sz="2400" dirty="0">
                <a:solidFill>
                  <a:prstClr val="black"/>
                </a:solidFill>
                <a:cs typeface="Arial" charset="0"/>
              </a:rPr>
              <a:t>from </a:t>
            </a:r>
            <a:r>
              <a:rPr lang="en-GB" sz="2400" dirty="0">
                <a:solidFill>
                  <a:prstClr val="black"/>
                </a:solidFill>
                <a:cs typeface="Arial" charset="0"/>
              </a:rPr>
              <a:t>China and </a:t>
            </a:r>
            <a:r>
              <a:rPr lang="en-GB" sz="2400" dirty="0">
                <a:solidFill>
                  <a:prstClr val="black"/>
                </a:solidFill>
                <a:cs typeface="Arial" charset="0"/>
              </a:rPr>
              <a:t>the </a:t>
            </a:r>
            <a:r>
              <a:rPr lang="en-GB" sz="2400" dirty="0">
                <a:solidFill>
                  <a:prstClr val="black"/>
                </a:solidFill>
                <a:cs typeface="Arial" charset="0"/>
              </a:rPr>
              <a:t>Soviet Union will mean its </a:t>
            </a:r>
            <a:r>
              <a:rPr lang="en-GB" sz="2400" b="1" dirty="0">
                <a:solidFill>
                  <a:prstClr val="black"/>
                </a:solidFill>
                <a:cs typeface="Arial" charset="0"/>
              </a:rPr>
              <a:t>death as a living ideology of world historical significance</a:t>
            </a:r>
            <a:r>
              <a:rPr lang="en-GB" sz="2400" dirty="0">
                <a:solidFill>
                  <a:prstClr val="black"/>
                </a:solidFill>
                <a:cs typeface="Arial" charset="0"/>
              </a:rPr>
              <a:t>. </a:t>
            </a:r>
            <a:r>
              <a:rPr lang="en-GB" sz="2400" i="1" dirty="0">
                <a:solidFill>
                  <a:prstClr val="black"/>
                </a:solidFill>
                <a:cs typeface="Arial" charset="0"/>
              </a:rPr>
              <a:t>For while there may be some isolated true believers left in places like </a:t>
            </a:r>
            <a:r>
              <a:rPr lang="en-GB" sz="2400" i="1" dirty="0">
                <a:solidFill>
                  <a:prstClr val="black"/>
                </a:solidFill>
                <a:cs typeface="Arial" charset="0"/>
              </a:rPr>
              <a:t>Managua </a:t>
            </a:r>
            <a:r>
              <a:rPr lang="en-GB" sz="2400" dirty="0">
                <a:solidFill>
                  <a:prstClr val="black"/>
                </a:solidFill>
                <a:cs typeface="Arial" charset="0"/>
              </a:rPr>
              <a:t>[Nicaragua]</a:t>
            </a:r>
            <a:r>
              <a:rPr lang="en-GB" sz="2400" i="1" dirty="0">
                <a:solidFill>
                  <a:prstClr val="black"/>
                </a:solidFill>
                <a:cs typeface="Arial" charset="0"/>
              </a:rPr>
              <a:t>, Pyongyang </a:t>
            </a:r>
            <a:r>
              <a:rPr lang="en-GB" sz="2400" dirty="0">
                <a:solidFill>
                  <a:prstClr val="black"/>
                </a:solidFill>
                <a:cs typeface="Arial" charset="0"/>
              </a:rPr>
              <a:t>[North Korea]</a:t>
            </a:r>
            <a:r>
              <a:rPr lang="en-GB" sz="2400" i="1" dirty="0">
                <a:solidFill>
                  <a:prstClr val="black"/>
                </a:solidFill>
                <a:cs typeface="Arial" charset="0"/>
              </a:rPr>
              <a:t>, </a:t>
            </a:r>
            <a:r>
              <a:rPr lang="en-GB" sz="2400" i="1" dirty="0">
                <a:solidFill>
                  <a:prstClr val="black"/>
                </a:solidFill>
                <a:cs typeface="Arial" charset="0"/>
              </a:rPr>
              <a:t>or Cambridge, Massachusetts, the fact that there is not a single large state in which it is a going concern undermines completely its pretensions to being in the vanguard of human history</a:t>
            </a:r>
            <a:r>
              <a:rPr lang="en-GB" sz="2400" dirty="0">
                <a:solidFill>
                  <a:prstClr val="black"/>
                </a:solidFill>
                <a:cs typeface="Arial" charset="0"/>
              </a:rPr>
              <a:t>. And the death of this ideology means the growing </a:t>
            </a:r>
            <a:r>
              <a:rPr lang="en-GB" sz="2400" dirty="0">
                <a:solidFill>
                  <a:prstClr val="black"/>
                </a:solidFill>
                <a:cs typeface="Arial" charset="0"/>
              </a:rPr>
              <a:t>‘Common Marketization’ </a:t>
            </a:r>
            <a:r>
              <a:rPr lang="en-GB" sz="2400" dirty="0">
                <a:solidFill>
                  <a:prstClr val="black"/>
                </a:solidFill>
                <a:cs typeface="Arial" charset="0"/>
              </a:rPr>
              <a:t>of international relations, and the diminution of the likelihood of large-scale conflict between states</a:t>
            </a:r>
            <a:r>
              <a:rPr lang="en-GB" sz="2400" dirty="0">
                <a:solidFill>
                  <a:prstClr val="black"/>
                </a:solidFill>
                <a:cs typeface="Arial" charset="0"/>
              </a:rPr>
              <a:t>.”</a:t>
            </a:r>
            <a:endParaRPr lang="en-GB" sz="2400" b="1" u="sng" dirty="0">
              <a:solidFill>
                <a:prstClr val="black"/>
              </a:solidFill>
              <a:cs typeface="Arial" charset="0"/>
            </a:endParaRP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5665" y="291950"/>
            <a:ext cx="2595172" cy="3587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 name="Picture 2"/>
          <p:cNvPicPr>
            <a:picLocks noChangeAspect="1"/>
          </p:cNvPicPr>
          <p:nvPr/>
        </p:nvPicPr>
        <p:blipFill>
          <a:blip r:embed="rId4"/>
          <a:stretch>
            <a:fillRect/>
          </a:stretch>
        </p:blipFill>
        <p:spPr>
          <a:xfrm>
            <a:off x="9611601" y="4171344"/>
            <a:ext cx="2580399" cy="2580399"/>
          </a:xfrm>
          <a:prstGeom prst="rect">
            <a:avLst/>
          </a:prstGeom>
        </p:spPr>
      </p:pic>
    </p:spTree>
    <p:extLst>
      <p:ext uri="{BB962C8B-B14F-4D97-AF65-F5344CB8AC3E}">
        <p14:creationId xmlns:p14="http://schemas.microsoft.com/office/powerpoint/2010/main" val="158092953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1524000" y="-847"/>
            <a:ext cx="9147860" cy="1166812"/>
          </a:xfrm>
          <a:prstGeom prst="rect">
            <a:avLst/>
          </a:prstGeom>
          <a:noFill/>
        </p:spPr>
        <p:txBody>
          <a:bodyPr wrap="square" lIns="360000" tIns="180000" rIns="360000" bIns="180000" rtlCol="0">
            <a:spAutoFit/>
          </a:bodyPr>
          <a:lstStyle/>
          <a:p>
            <a:pPr marL="285750" indent="-285750">
              <a:buFont typeface="Arial" panose="020B0604020202020204" pitchFamily="34" charset="0"/>
              <a:buChar char="•"/>
            </a:pPr>
            <a:endParaRPr lang="en-GB" b="1" dirty="0">
              <a:solidFill>
                <a:prstClr val="black"/>
              </a:solidFill>
              <a:cs typeface="Arial" pitchFamily="34" charset="0"/>
            </a:endParaRPr>
          </a:p>
          <a:p>
            <a:pPr>
              <a:lnSpc>
                <a:spcPct val="90000"/>
              </a:lnSpc>
            </a:pPr>
            <a:endParaRPr lang="en-US" altLang="en-US" dirty="0">
              <a:solidFill>
                <a:prstClr val="black"/>
              </a:solidFill>
            </a:endParaRPr>
          </a:p>
          <a:p>
            <a:endParaRPr lang="en-GB" b="1" dirty="0">
              <a:solidFill>
                <a:prstClr val="black"/>
              </a:solidFill>
              <a:cs typeface="Arial" pitchFamily="34" charset="0"/>
            </a:endParaRPr>
          </a:p>
        </p:txBody>
      </p:sp>
      <p:sp>
        <p:nvSpPr>
          <p:cNvPr id="11" name="TextBox 10"/>
          <p:cNvSpPr txBox="1"/>
          <p:nvPr/>
        </p:nvSpPr>
        <p:spPr>
          <a:xfrm>
            <a:off x="1524000" y="6298"/>
            <a:ext cx="5927224" cy="1102179"/>
          </a:xfrm>
          <a:prstGeom prst="rect">
            <a:avLst/>
          </a:prstGeom>
          <a:noFill/>
        </p:spPr>
        <p:txBody>
          <a:bodyPr wrap="square" lIns="540000" tIns="180000" rIns="540000" bIns="180000" rtlCol="0">
            <a:spAutoFit/>
          </a:bodyPr>
          <a:lstStyle/>
          <a:p>
            <a:pPr algn="just"/>
            <a:endParaRPr lang="en-GB" sz="1600" dirty="0">
              <a:solidFill>
                <a:prstClr val="black"/>
              </a:solidFill>
              <a:cs typeface="Arial" pitchFamily="34" charset="0"/>
            </a:endParaRPr>
          </a:p>
          <a:p>
            <a:pPr marL="285750" indent="-285750" algn="just">
              <a:buFont typeface="Arial" panose="020B0604020202020204" pitchFamily="34" charset="0"/>
              <a:buChar char="•"/>
            </a:pPr>
            <a:endParaRPr lang="en-GB" sz="1600" dirty="0">
              <a:solidFill>
                <a:prstClr val="black"/>
              </a:solidFill>
              <a:cs typeface="Arial" pitchFamily="34" charset="0"/>
            </a:endParaRPr>
          </a:p>
          <a:p>
            <a:pPr marL="285750" indent="-285750" algn="just">
              <a:buFont typeface="Arial" panose="020B0604020202020204" pitchFamily="34" charset="0"/>
              <a:buChar char="•"/>
            </a:pPr>
            <a:endParaRPr lang="en-GB" sz="1600" dirty="0">
              <a:solidFill>
                <a:prstClr val="black"/>
              </a:solidFill>
              <a:cs typeface="Arial" pitchFamily="34" charset="0"/>
            </a:endParaRPr>
          </a:p>
        </p:txBody>
      </p:sp>
      <p:sp>
        <p:nvSpPr>
          <p:cNvPr id="6" name="TextBox 5"/>
          <p:cNvSpPr txBox="1"/>
          <p:nvPr/>
        </p:nvSpPr>
        <p:spPr>
          <a:xfrm>
            <a:off x="1524000" y="-8405"/>
            <a:ext cx="5927224" cy="1286845"/>
          </a:xfrm>
          <a:prstGeom prst="rect">
            <a:avLst/>
          </a:prstGeom>
          <a:noFill/>
        </p:spPr>
        <p:txBody>
          <a:bodyPr wrap="square" lIns="540000" tIns="180000" rIns="540000" bIns="180000" rtlCol="0">
            <a:spAutoFit/>
          </a:bodyPr>
          <a:lstStyle/>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a:p>
            <a:pPr algn="just"/>
            <a:endParaRPr lang="en-GB" sz="1200" b="1" dirty="0">
              <a:solidFill>
                <a:prstClr val="black"/>
              </a:solidFill>
              <a:cs typeface="Arial" pitchFamily="34" charset="0"/>
            </a:endParaRPr>
          </a:p>
        </p:txBody>
      </p:sp>
      <p:sp>
        <p:nvSpPr>
          <p:cNvPr id="8" name="TextBox 7"/>
          <p:cNvSpPr txBox="1"/>
          <p:nvPr/>
        </p:nvSpPr>
        <p:spPr>
          <a:xfrm>
            <a:off x="1524000" y="-847"/>
            <a:ext cx="9147860" cy="1166812"/>
          </a:xfrm>
          <a:prstGeom prst="rect">
            <a:avLst/>
          </a:prstGeom>
          <a:noFill/>
        </p:spPr>
        <p:txBody>
          <a:bodyPr wrap="square" lIns="360000" tIns="180000" rIns="360000" bIns="180000" rtlCol="0">
            <a:spAutoFit/>
          </a:bodyPr>
          <a:lstStyle/>
          <a:p>
            <a:pPr marL="285750" indent="-285750">
              <a:buFont typeface="Arial" panose="020B0604020202020204" pitchFamily="34" charset="0"/>
              <a:buChar char="•"/>
            </a:pPr>
            <a:endParaRPr lang="en-GB" b="1" dirty="0">
              <a:solidFill>
                <a:prstClr val="black"/>
              </a:solidFill>
              <a:cs typeface="Arial" pitchFamily="34" charset="0"/>
            </a:endParaRPr>
          </a:p>
          <a:p>
            <a:pPr>
              <a:lnSpc>
                <a:spcPct val="90000"/>
              </a:lnSpc>
            </a:pPr>
            <a:endParaRPr lang="en-US" altLang="en-US" dirty="0">
              <a:solidFill>
                <a:prstClr val="black"/>
              </a:solidFill>
            </a:endParaRPr>
          </a:p>
          <a:p>
            <a:endParaRPr lang="en-GB" b="1" dirty="0">
              <a:solidFill>
                <a:prstClr val="black"/>
              </a:solidFill>
              <a:cs typeface="Arial" pitchFamily="34" charset="0"/>
            </a:endParaRPr>
          </a:p>
        </p:txBody>
      </p:sp>
      <p:sp>
        <p:nvSpPr>
          <p:cNvPr id="9" name="Rectangle 8"/>
          <p:cNvSpPr/>
          <p:nvPr/>
        </p:nvSpPr>
        <p:spPr>
          <a:xfrm>
            <a:off x="0" y="1"/>
            <a:ext cx="8328248" cy="6707469"/>
          </a:xfrm>
          <a:prstGeom prst="rect">
            <a:avLst/>
          </a:prstGeom>
        </p:spPr>
        <p:txBody>
          <a:bodyPr wrap="square" lIns="540000" tIns="540000" rIns="540000" bIns="540000">
            <a:spAutoFit/>
          </a:bodyPr>
          <a:lstStyle/>
          <a:p>
            <a:pPr>
              <a:defRPr/>
            </a:pPr>
            <a:r>
              <a:rPr lang="en-GB" sz="2400" b="1" dirty="0">
                <a:solidFill>
                  <a:prstClr val="black"/>
                </a:solidFill>
                <a:latin typeface="Arial Black" panose="020B0A04020102020204" pitchFamily="34" charset="0"/>
                <a:cs typeface="Arial" charset="0"/>
              </a:rPr>
              <a:t>End of History:</a:t>
            </a:r>
          </a:p>
          <a:p>
            <a:pPr>
              <a:defRPr/>
            </a:pPr>
            <a:r>
              <a:rPr lang="en-GB" sz="2400" b="1" dirty="0">
                <a:solidFill>
                  <a:prstClr val="black"/>
                </a:solidFill>
                <a:latin typeface="Arial Black" panose="020B0A04020102020204" pitchFamily="34" charset="0"/>
                <a:cs typeface="Arial" charset="0"/>
              </a:rPr>
              <a:t>Francis Fukuyama</a:t>
            </a:r>
          </a:p>
          <a:p>
            <a:pPr>
              <a:defRPr/>
            </a:pPr>
            <a:endParaRPr lang="en-GB" sz="1000" b="1" u="sng" dirty="0">
              <a:solidFill>
                <a:prstClr val="black"/>
              </a:solidFill>
              <a:cs typeface="Arial" charset="0"/>
            </a:endParaRPr>
          </a:p>
          <a:p>
            <a:pPr algn="just">
              <a:defRPr/>
            </a:pPr>
            <a:endParaRPr lang="en-GB" sz="2700" dirty="0" smtClean="0">
              <a:solidFill>
                <a:prstClr val="black"/>
              </a:solidFill>
              <a:cs typeface="Arial" charset="0"/>
            </a:endParaRPr>
          </a:p>
          <a:p>
            <a:pPr algn="just">
              <a:defRPr/>
            </a:pPr>
            <a:r>
              <a:rPr lang="en-GB" sz="3200" dirty="0" smtClean="0">
                <a:solidFill>
                  <a:prstClr val="black"/>
                </a:solidFill>
                <a:cs typeface="Arial" charset="0"/>
              </a:rPr>
              <a:t>“… </a:t>
            </a:r>
            <a:r>
              <a:rPr lang="en-GB" sz="3200" dirty="0">
                <a:solidFill>
                  <a:prstClr val="black"/>
                </a:solidFill>
                <a:cs typeface="Arial" charset="0"/>
              </a:rPr>
              <a:t>What </a:t>
            </a:r>
            <a:r>
              <a:rPr lang="en-GB" sz="3200" dirty="0">
                <a:solidFill>
                  <a:prstClr val="black"/>
                </a:solidFill>
                <a:cs typeface="Arial" charset="0"/>
              </a:rPr>
              <a:t>we may be witnessing is not just the end of the Cold War, or the passing of a particular period of </a:t>
            </a:r>
            <a:r>
              <a:rPr lang="en-GB" sz="3200" dirty="0" err="1">
                <a:solidFill>
                  <a:prstClr val="black"/>
                </a:solidFill>
                <a:cs typeface="Arial" charset="0"/>
              </a:rPr>
              <a:t>postwar</a:t>
            </a:r>
            <a:r>
              <a:rPr lang="en-GB" sz="3200" dirty="0">
                <a:solidFill>
                  <a:prstClr val="black"/>
                </a:solidFill>
                <a:cs typeface="Arial" charset="0"/>
              </a:rPr>
              <a:t> history, but the end of history as such: that is, the end point of mankind's ideological evolution and the universalization of Western liberal democracy as the final form of human government</a:t>
            </a:r>
            <a:r>
              <a:rPr lang="en-GB" sz="3200" dirty="0">
                <a:solidFill>
                  <a:prstClr val="black"/>
                </a:solidFill>
                <a:cs typeface="Arial" charset="0"/>
              </a:rPr>
              <a:t>.”</a:t>
            </a:r>
            <a:endParaRPr lang="en-GB" sz="3200" b="1" u="sng" dirty="0">
              <a:solidFill>
                <a:prstClr val="black"/>
              </a:solidFill>
              <a:cs typeface="Arial" charset="0"/>
            </a:endParaRPr>
          </a:p>
          <a:p>
            <a:pPr marL="457200" indent="-457200">
              <a:buAutoNum type="arabicPeriod"/>
              <a:defRPr/>
            </a:pPr>
            <a:endParaRPr lang="en-GB" sz="2400" b="1" u="sng" dirty="0">
              <a:solidFill>
                <a:prstClr val="black"/>
              </a:solidFill>
              <a:cs typeface="Arial" charset="0"/>
            </a:endParaRPr>
          </a:p>
        </p:txBody>
      </p:sp>
      <p:pic>
        <p:nvPicPr>
          <p:cNvPr id="10"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15665" y="291950"/>
            <a:ext cx="2595172" cy="35874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11"/>
          <p:cNvPicPr>
            <a:picLocks noChangeAspect="1"/>
          </p:cNvPicPr>
          <p:nvPr/>
        </p:nvPicPr>
        <p:blipFill>
          <a:blip r:embed="rId4"/>
          <a:stretch>
            <a:fillRect/>
          </a:stretch>
        </p:blipFill>
        <p:spPr>
          <a:xfrm>
            <a:off x="9611601" y="4171344"/>
            <a:ext cx="2580399" cy="2580399"/>
          </a:xfrm>
          <a:prstGeom prst="rect">
            <a:avLst/>
          </a:prstGeom>
        </p:spPr>
      </p:pic>
    </p:spTree>
    <p:extLst>
      <p:ext uri="{BB962C8B-B14F-4D97-AF65-F5344CB8AC3E}">
        <p14:creationId xmlns:p14="http://schemas.microsoft.com/office/powerpoint/2010/main" val="361571320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24096" y="3145536"/>
            <a:ext cx="12136880" cy="34662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360000" rIns="540000" bIns="36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n-GB" sz="2000" b="1" dirty="0"/>
              <a:t>"</a:t>
            </a:r>
            <a:r>
              <a:rPr lang="en-GB" sz="2000" dirty="0"/>
              <a:t>We need a new engagement, too, between the Executive and Congress … We need to compromise; we've had dissension. We need harmony; we've had a chorus of discordant voices.</a:t>
            </a:r>
          </a:p>
          <a:p>
            <a:pPr algn="just"/>
            <a:r>
              <a:rPr lang="en-GB" sz="2000" dirty="0"/>
              <a:t>	"For Congress, too, has changed in our time. There has grown a certain divisiveness … our great parties have too often been far apart and untrusting of each other. </a:t>
            </a:r>
            <a:r>
              <a:rPr lang="en-GB" sz="2000" i="1" dirty="0"/>
              <a:t>It's been this way since Vietnam</a:t>
            </a:r>
            <a:r>
              <a:rPr lang="en-GB" sz="2000" dirty="0"/>
              <a:t>.</a:t>
            </a:r>
            <a:r>
              <a:rPr lang="en-GB" sz="2000" b="1" dirty="0"/>
              <a:t> That war cleaves us still. But, friends, that war began in earnest a quarter of a century ago, and surely the statute of limitation has been reached. This is a fact: the final lesson of Vietnam is that no great nation can long afford to be sundered by a memory. </a:t>
            </a:r>
            <a:r>
              <a:rPr lang="en-GB" sz="2000" dirty="0"/>
              <a:t>A new breeze is blowing, and the old bipartisanship must be made new again."</a:t>
            </a:r>
          </a:p>
          <a:p>
            <a:pPr marL="285750" indent="-285750" algn="r">
              <a:buFontTx/>
              <a:buChar char="-"/>
            </a:pPr>
            <a:r>
              <a:rPr lang="en-GB" sz="1600" dirty="0"/>
              <a:t>George HW Bush, 'Inaugural Address,' January 20 1989 </a:t>
            </a:r>
            <a:endParaRPr lang="en-GB" altLang="en-US" b="1" dirty="0"/>
          </a:p>
        </p:txBody>
      </p:sp>
      <p:pic>
        <p:nvPicPr>
          <p:cNvPr id="2"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07701" y="937820"/>
            <a:ext cx="4721623" cy="24878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4096" y="1"/>
            <a:ext cx="12216096" cy="1829211"/>
          </a:xfrm>
          <a:prstGeom prst="rect">
            <a:avLst/>
          </a:prstGeom>
        </p:spPr>
        <p:txBody>
          <a:bodyPr wrap="square" lIns="540000" tIns="540000" rIns="540000" bIns="540000">
            <a:spAutoFit/>
          </a:bodyPr>
          <a:lstStyle/>
          <a:p>
            <a:pPr algn="ctr">
              <a:defRPr/>
            </a:pPr>
            <a:r>
              <a:rPr lang="en-GB" sz="2400" b="1" dirty="0">
                <a:solidFill>
                  <a:prstClr val="black"/>
                </a:solidFill>
                <a:latin typeface="Arial Black" panose="020B0A04020102020204" pitchFamily="34" charset="0"/>
                <a:cs typeface="Arial" charset="0"/>
              </a:rPr>
              <a:t>BUSH on VIETNAM</a:t>
            </a:r>
          </a:p>
          <a:p>
            <a:pPr>
              <a:defRPr/>
            </a:pPr>
            <a:r>
              <a:rPr lang="en-GB" sz="2400" b="1" u="sng" dirty="0">
                <a:solidFill>
                  <a:prstClr val="black"/>
                </a:solidFill>
                <a:cs typeface="Arial" charset="0"/>
              </a:rPr>
              <a:t> </a:t>
            </a:r>
            <a:endParaRPr lang="en-GB" sz="2000" dirty="0">
              <a:solidFill>
                <a:prstClr val="black"/>
              </a:solidFill>
              <a:cs typeface="Arial" charset="0"/>
            </a:endParaRPr>
          </a:p>
        </p:txBody>
      </p:sp>
    </p:spTree>
    <p:extLst>
      <p:ext uri="{BB962C8B-B14F-4D97-AF65-F5344CB8AC3E}">
        <p14:creationId xmlns:p14="http://schemas.microsoft.com/office/powerpoint/2010/main" val="38001966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54860" y="819400"/>
            <a:ext cx="7538181" cy="59034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360000" tIns="180000" rIns="36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285750" indent="-285750">
              <a:buFont typeface="Arial" panose="020B0604020202020204" pitchFamily="34" charset="0"/>
              <a:buChar char="•"/>
            </a:pPr>
            <a:r>
              <a:rPr lang="en-GB" altLang="en-US" sz="2400" dirty="0"/>
              <a:t>December 1989, Bush authorised invasion of Panama, deposing dictator General Manuel Noriega, who had declared a state of war after US military exercises in Panama Canal Zone</a:t>
            </a:r>
          </a:p>
          <a:p>
            <a:pPr marL="285750" indent="-285750">
              <a:buFont typeface="Arial" panose="020B0604020202020204" pitchFamily="34" charset="0"/>
              <a:buChar char="•"/>
            </a:pPr>
            <a:endParaRPr lang="en-GB" altLang="en-US" sz="2400" dirty="0"/>
          </a:p>
          <a:p>
            <a:pPr marL="285750" indent="-285750">
              <a:buFont typeface="Arial" panose="020B0604020202020204" pitchFamily="34" charset="0"/>
              <a:buChar char="•"/>
            </a:pPr>
            <a:r>
              <a:rPr lang="en-GB" altLang="en-US" sz="2400" dirty="0"/>
              <a:t>Noriega arrested and imprisoned in the US for money laundering and drug trafficking; democratically-elected Guillermo </a:t>
            </a:r>
            <a:r>
              <a:rPr lang="en-GB" altLang="en-US" sz="2400" dirty="0" err="1"/>
              <a:t>Endara</a:t>
            </a:r>
            <a:r>
              <a:rPr lang="en-GB" altLang="en-US" sz="2400" dirty="0"/>
              <a:t> sworn in as Panamanian President; invasion condemned by United Nations</a:t>
            </a:r>
          </a:p>
          <a:p>
            <a:pPr marL="285750" indent="-285750">
              <a:buFont typeface="Arial" panose="020B0604020202020204" pitchFamily="34" charset="0"/>
              <a:buChar char="•"/>
            </a:pPr>
            <a:endParaRPr lang="en-GB" altLang="en-US" sz="2400" b="1" dirty="0"/>
          </a:p>
          <a:p>
            <a:pPr marL="285750" indent="-285750">
              <a:buFont typeface="Arial" panose="020B0604020202020204" pitchFamily="34" charset="0"/>
              <a:buChar char="•"/>
            </a:pPr>
            <a:r>
              <a:rPr lang="en-GB" altLang="en-US" sz="2400" b="1" dirty="0"/>
              <a:t>Early departure from Cold War, post-Vietnam orthodoxies: </a:t>
            </a:r>
            <a:r>
              <a:rPr lang="en-GB" altLang="en-US" sz="2400" dirty="0"/>
              <a:t>Noriega – a onetime US ally – deposition on neither anti-Communist nor anti-socialist grounds</a:t>
            </a:r>
            <a:endParaRPr lang="en-GB" altLang="en-US" dirty="0"/>
          </a:p>
        </p:txBody>
      </p:sp>
      <p:sp>
        <p:nvSpPr>
          <p:cNvPr id="9" name="Rectangle 8">
            <a:extLst>
              <a:ext uri="{FF2B5EF4-FFF2-40B4-BE49-F238E27FC236}">
                <a16:creationId xmlns:a16="http://schemas.microsoft.com/office/drawing/2014/main" id="{87767E3E-DC96-4D7F-B7A9-4093254F903E}"/>
              </a:ext>
            </a:extLst>
          </p:cNvPr>
          <p:cNvSpPr/>
          <p:nvPr/>
        </p:nvSpPr>
        <p:spPr>
          <a:xfrm>
            <a:off x="0" y="-340194"/>
            <a:ext cx="11822196" cy="1952321"/>
          </a:xfrm>
          <a:prstGeom prst="rect">
            <a:avLst/>
          </a:prstGeom>
        </p:spPr>
        <p:txBody>
          <a:bodyPr wrap="square" lIns="540000" tIns="540000" rIns="540000" bIns="540000">
            <a:spAutoFit/>
          </a:bodyPr>
          <a:lstStyle/>
          <a:p>
            <a:pPr>
              <a:defRPr/>
            </a:pPr>
            <a:r>
              <a:rPr lang="en-GB" sz="3200" b="1" dirty="0">
                <a:solidFill>
                  <a:prstClr val="black"/>
                </a:solidFill>
                <a:latin typeface="Arial Black" panose="020B0A04020102020204" pitchFamily="34" charset="0"/>
                <a:cs typeface="Arial" charset="0"/>
              </a:rPr>
              <a:t>Bush Foreign Policy: Panama</a:t>
            </a:r>
          </a:p>
          <a:p>
            <a:pPr>
              <a:defRPr/>
            </a:pPr>
            <a:r>
              <a:rPr lang="en-GB" sz="2400" b="1" u="sng" dirty="0">
                <a:solidFill>
                  <a:prstClr val="black"/>
                </a:solidFill>
                <a:cs typeface="Arial" charset="0"/>
              </a:rPr>
              <a:t> </a:t>
            </a:r>
            <a:endParaRPr lang="en-GB" sz="2000" dirty="0">
              <a:solidFill>
                <a:prstClr val="black"/>
              </a:solidFill>
              <a:cs typeface="Arial" charset="0"/>
            </a:endParaRPr>
          </a:p>
        </p:txBody>
      </p:sp>
      <p:pic>
        <p:nvPicPr>
          <p:cNvPr id="3" name="Picture 2">
            <a:extLst>
              <a:ext uri="{FF2B5EF4-FFF2-40B4-BE49-F238E27FC236}">
                <a16:creationId xmlns:a16="http://schemas.microsoft.com/office/drawing/2014/main" id="{606D2E66-6D0D-4188-AFC4-84915EC0B442}"/>
              </a:ext>
            </a:extLst>
          </p:cNvPr>
          <p:cNvPicPr>
            <a:picLocks noChangeAspect="1"/>
          </p:cNvPicPr>
          <p:nvPr/>
        </p:nvPicPr>
        <p:blipFill>
          <a:blip r:embed="rId3"/>
          <a:stretch>
            <a:fillRect/>
          </a:stretch>
        </p:blipFill>
        <p:spPr>
          <a:xfrm>
            <a:off x="7326923" y="65587"/>
            <a:ext cx="4810217" cy="3058997"/>
          </a:xfrm>
          <a:prstGeom prst="rect">
            <a:avLst/>
          </a:prstGeom>
        </p:spPr>
      </p:pic>
      <p:pic>
        <p:nvPicPr>
          <p:cNvPr id="1026" name="Picture 2" descr="Moments before tear gas broke ceremony Panama Editorial Stock Photo - Stock  Image | Shutterstock">
            <a:extLst>
              <a:ext uri="{FF2B5EF4-FFF2-40B4-BE49-F238E27FC236}">
                <a16:creationId xmlns:a16="http://schemas.microsoft.com/office/drawing/2014/main" id="{0C7926AC-64B5-45E8-92D0-3C4543F82C4E}"/>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326923" y="3124584"/>
            <a:ext cx="4810216" cy="3196121"/>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7">
            <a:extLst>
              <a:ext uri="{FF2B5EF4-FFF2-40B4-BE49-F238E27FC236}">
                <a16:creationId xmlns:a16="http://schemas.microsoft.com/office/drawing/2014/main" id="{89897E7A-8B4E-47C9-A6EE-4AAB66819922}"/>
              </a:ext>
            </a:extLst>
          </p:cNvPr>
          <p:cNvSpPr/>
          <p:nvPr/>
        </p:nvSpPr>
        <p:spPr>
          <a:xfrm>
            <a:off x="7120802" y="6084527"/>
            <a:ext cx="5173633" cy="707886"/>
          </a:xfrm>
          <a:prstGeom prst="rect">
            <a:avLst/>
          </a:prstGeom>
          <a:solidFill>
            <a:schemeClr val="bg2"/>
          </a:solidFill>
        </p:spPr>
        <p:txBody>
          <a:bodyPr wrap="square" lIns="360000" rIns="360000">
            <a:spAutoFit/>
          </a:bodyPr>
          <a:lstStyle/>
          <a:p>
            <a:r>
              <a:rPr lang="en-GB" sz="2000" i="1" dirty="0"/>
              <a:t>Bush with Manuel Noriega in 1983;  with Guillermo </a:t>
            </a:r>
            <a:r>
              <a:rPr lang="en-GB" sz="2000" i="1" dirty="0" err="1"/>
              <a:t>Endara</a:t>
            </a:r>
            <a:r>
              <a:rPr lang="en-GB" sz="2000" i="1" dirty="0"/>
              <a:t>, 1992</a:t>
            </a:r>
          </a:p>
        </p:txBody>
      </p:sp>
    </p:spTree>
    <p:extLst>
      <p:ext uri="{BB962C8B-B14F-4D97-AF65-F5344CB8AC3E}">
        <p14:creationId xmlns:p14="http://schemas.microsoft.com/office/powerpoint/2010/main" val="389435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 y="-95537"/>
            <a:ext cx="5568286" cy="6415081"/>
          </a:xfrm>
          <a:prstGeom prst="rect">
            <a:avLst/>
          </a:prstGeom>
        </p:spPr>
        <p:txBody>
          <a:bodyPr wrap="square" lIns="540000" tIns="540000" rIns="540000" bIns="540000">
            <a:spAutoFit/>
          </a:bodyPr>
          <a:lstStyle/>
          <a:p>
            <a:pPr>
              <a:defRPr/>
            </a:pPr>
            <a:r>
              <a:rPr lang="en-GB" sz="2400" b="1" dirty="0">
                <a:solidFill>
                  <a:prstClr val="black"/>
                </a:solidFill>
                <a:latin typeface="Arial Black" panose="020B0A04020102020204" pitchFamily="34" charset="0"/>
                <a:cs typeface="Arial" charset="0"/>
              </a:rPr>
              <a:t>OPERATION DESERT STORM</a:t>
            </a:r>
          </a:p>
          <a:p>
            <a:pPr>
              <a:defRPr/>
            </a:pPr>
            <a:endParaRPr lang="en-GB" sz="1000" b="1" u="sng" dirty="0">
              <a:solidFill>
                <a:prstClr val="black"/>
              </a:solidFill>
              <a:cs typeface="Arial" charset="0"/>
            </a:endParaRPr>
          </a:p>
          <a:p>
            <a:pPr marL="342900" indent="-342900">
              <a:buFont typeface="Arial" panose="020B0604020202020204" pitchFamily="34" charset="0"/>
              <a:buChar char="•"/>
            </a:pPr>
            <a:r>
              <a:rPr lang="en-GB" altLang="en-US" sz="2400" dirty="0"/>
              <a:t>Iraq, led by dictator Saddam Hussein, invaded Kuwait in August 1990</a:t>
            </a:r>
          </a:p>
          <a:p>
            <a:pPr marL="285750" indent="-285750">
              <a:buFont typeface="Arial" panose="020B0604020202020204" pitchFamily="34" charset="0"/>
              <a:buChar char="•"/>
            </a:pPr>
            <a:endParaRPr lang="en-GB" altLang="en-US" sz="2400" dirty="0"/>
          </a:p>
          <a:p>
            <a:pPr marL="285750" indent="-285750">
              <a:buFont typeface="Arial" panose="020B0604020202020204" pitchFamily="34" charset="0"/>
              <a:buChar char="•"/>
            </a:pPr>
            <a:r>
              <a:rPr lang="en-GB" altLang="en-US" sz="2400" dirty="0"/>
              <a:t>In January 1991, a US-headed coalition (manpower numbering 500,000+) declared war on Iraq; cease-fire signed after Iraq surrendered within six weeks; Saddam agreed to all US demands and Iraqi forces withdrew from Kuwait </a:t>
            </a:r>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18412" y="0"/>
            <a:ext cx="5886664" cy="40446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5213445" y="4044617"/>
            <a:ext cx="1733265" cy="2308324"/>
          </a:xfrm>
          <a:prstGeom prst="rect">
            <a:avLst/>
          </a:prstGeom>
        </p:spPr>
        <p:txBody>
          <a:bodyPr wrap="square">
            <a:spAutoFit/>
          </a:bodyPr>
          <a:lstStyle/>
          <a:p>
            <a:r>
              <a:rPr lang="en-GB" dirty="0"/>
              <a:t>President George H.W. Bush riding with General Schwarzkopf during Operation Desert Storm</a:t>
            </a:r>
          </a:p>
        </p:txBody>
      </p:sp>
      <p:pic>
        <p:nvPicPr>
          <p:cNvPr id="3075" name="Picture 3"/>
          <p:cNvPicPr>
            <a:picLocks noChangeAspect="1" noChangeArrowheads="1"/>
          </p:cNvPicPr>
          <p:nvPr/>
        </p:nvPicPr>
        <p:blipFill rotWithShape="1">
          <a:blip r:embed="rId4">
            <a:extLst>
              <a:ext uri="{28A0092B-C50C-407E-A947-70E740481C1C}">
                <a14:useLocalDpi xmlns:a14="http://schemas.microsoft.com/office/drawing/2010/main" val="0"/>
              </a:ext>
            </a:extLst>
          </a:blip>
          <a:srcRect b="28836"/>
          <a:stretch/>
        </p:blipFill>
        <p:spPr bwMode="auto">
          <a:xfrm>
            <a:off x="6946710" y="3501385"/>
            <a:ext cx="5439842" cy="346693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5786043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096" y="1"/>
            <a:ext cx="12216096" cy="6507414"/>
          </a:xfrm>
          <a:prstGeom prst="rect">
            <a:avLst/>
          </a:prstGeom>
        </p:spPr>
        <p:txBody>
          <a:bodyPr wrap="square" lIns="540000" tIns="540000" rIns="540000" bIns="540000">
            <a:spAutoFit/>
          </a:bodyPr>
          <a:lstStyle/>
          <a:p>
            <a:pPr algn="ctr">
              <a:defRPr/>
            </a:pPr>
            <a:r>
              <a:rPr lang="en-GB" sz="2400" b="1" u="sng" dirty="0">
                <a:solidFill>
                  <a:prstClr val="black"/>
                </a:solidFill>
                <a:latin typeface="Arial Black" panose="020B0A04020102020204" pitchFamily="34" charset="0"/>
                <a:cs typeface="Arial" charset="0"/>
              </a:rPr>
              <a:t>KICKING THE VIETNAM SYNDROME</a:t>
            </a:r>
            <a:endParaRPr lang="en-GB" sz="2400" b="1" u="sng" dirty="0">
              <a:solidFill>
                <a:prstClr val="black"/>
              </a:solidFill>
              <a:cs typeface="Arial" charset="0"/>
            </a:endParaRPr>
          </a:p>
          <a:p>
            <a:pPr>
              <a:defRPr/>
            </a:pPr>
            <a:endParaRPr lang="en-GB" sz="1000" b="1" u="sng" dirty="0">
              <a:solidFill>
                <a:prstClr val="black"/>
              </a:solidFill>
              <a:cs typeface="Arial" charset="0"/>
            </a:endParaRPr>
          </a:p>
          <a:p>
            <a:pPr algn="just"/>
            <a:r>
              <a:rPr lang="en-GB" altLang="en-US" sz="2000" b="1" dirty="0"/>
              <a:t>Pre-war rhetoric: </a:t>
            </a:r>
            <a:r>
              <a:rPr lang="en-GB" altLang="en-US" sz="2000" dirty="0"/>
              <a:t>"</a:t>
            </a:r>
            <a:r>
              <a:rPr lang="en-GB" sz="2000" dirty="0"/>
              <a:t>I know that there are fears about another Vietnam. Let me assure you, should military action be required, </a:t>
            </a:r>
            <a:r>
              <a:rPr lang="en-GB" sz="2000" b="1" dirty="0"/>
              <a:t>this will not be another Vietnam</a:t>
            </a:r>
            <a:r>
              <a:rPr lang="en-GB" sz="2000" dirty="0"/>
              <a:t>. This will not be a protracted, drawn-out war. The forces arrayed are different. The opposition is different. The countries united against him in the United Nations are different. The topography of Kuwait is different. And the motivation of our all-volunteer force is superb.</a:t>
            </a:r>
          </a:p>
          <a:p>
            <a:pPr algn="just"/>
            <a:r>
              <a:rPr lang="en-GB" sz="2000" dirty="0"/>
              <a:t>	"I want peace, not war. </a:t>
            </a:r>
            <a:r>
              <a:rPr lang="en-GB" sz="2000" b="1" dirty="0"/>
              <a:t>But if there must be war, we will not permit our troops to have their hands tied behind their backs. And I pledge to you: There will not be any murky ending</a:t>
            </a:r>
            <a:r>
              <a:rPr lang="en-GB" sz="2000" dirty="0"/>
              <a:t>. If one American soldier has to go into battle, that soldier will have enough force behind him to win and then get out as soon as possible, as soon as the UN objectives have been achieved. I will never agree to a halfway effort."</a:t>
            </a:r>
          </a:p>
          <a:p>
            <a:pPr marL="285750" indent="-285750" algn="r">
              <a:buFontTx/>
              <a:buChar char="-"/>
            </a:pPr>
            <a:r>
              <a:rPr lang="en-GB" sz="2000" dirty="0"/>
              <a:t>Bush, press conference, November 30 1990)</a:t>
            </a:r>
          </a:p>
          <a:p>
            <a:pPr algn="just"/>
            <a:endParaRPr lang="en-GB" altLang="en-US" sz="2000" dirty="0"/>
          </a:p>
          <a:p>
            <a:pPr algn="just"/>
            <a:r>
              <a:rPr lang="en-GB" altLang="en-US" sz="2000" dirty="0"/>
              <a:t>"</a:t>
            </a:r>
            <a:r>
              <a:rPr lang="en-GB" sz="2000" dirty="0"/>
              <a:t>I've told the American people before that </a:t>
            </a:r>
            <a:r>
              <a:rPr lang="en-GB" sz="2000" b="1" dirty="0"/>
              <a:t>this will not be another Vietnam, and I repeat this here tonight. Our troops will have the best possible support in the entire world, and they will not be asked to fight with one hand tied behind their back. </a:t>
            </a:r>
            <a:r>
              <a:rPr lang="en-GB" sz="2000" dirty="0"/>
              <a:t>I'm hopeful that this fighting will not go on for long and that casualties will be held to an absolute minimum."</a:t>
            </a:r>
          </a:p>
          <a:p>
            <a:pPr marL="285750" indent="-285750" algn="r">
              <a:buFontTx/>
              <a:buChar char="-"/>
            </a:pPr>
            <a:r>
              <a:rPr lang="en-GB" sz="2000" dirty="0"/>
              <a:t>Bush, 'Address to the Nation Announcing Allied Military Action in the Persian Gulf,' January 16 1991</a:t>
            </a:r>
            <a:endParaRPr lang="en-GB" sz="2000" dirty="0">
              <a:solidFill>
                <a:prstClr val="black"/>
              </a:solidFill>
              <a:cs typeface="Arial" charset="0"/>
            </a:endParaRPr>
          </a:p>
        </p:txBody>
      </p:sp>
    </p:spTree>
    <p:extLst>
      <p:ext uri="{BB962C8B-B14F-4D97-AF65-F5344CB8AC3E}">
        <p14:creationId xmlns:p14="http://schemas.microsoft.com/office/powerpoint/2010/main" val="678552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24097" y="9557"/>
            <a:ext cx="12220244" cy="72115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180000" rIns="54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400" b="1" dirty="0"/>
          </a:p>
          <a:p>
            <a:endParaRPr lang="en-GB" altLang="en-US" sz="1600" b="1" dirty="0"/>
          </a:p>
          <a:p>
            <a:pPr algn="just"/>
            <a:endParaRPr lang="en-GB" altLang="en-US" sz="1000" b="1" dirty="0"/>
          </a:p>
          <a:p>
            <a:pPr algn="just"/>
            <a:r>
              <a:rPr lang="en-GB" altLang="en-US" b="1" dirty="0"/>
              <a:t>Post-war rhetoric: </a:t>
            </a:r>
            <a:r>
              <a:rPr lang="en-GB" altLang="en-US" dirty="0"/>
              <a:t>"</a:t>
            </a:r>
            <a:r>
              <a:rPr lang="en-GB" dirty="0"/>
              <a:t>It's a proud day. </a:t>
            </a:r>
            <a:r>
              <a:rPr lang="en-GB" b="1" dirty="0"/>
              <a:t>By God, we've kicked the Vietnam syndrome once and for all</a:t>
            </a:r>
            <a:r>
              <a:rPr lang="en-GB" dirty="0"/>
              <a:t>."</a:t>
            </a:r>
          </a:p>
          <a:p>
            <a:pPr marL="285750" indent="-285750" algn="r">
              <a:buFontTx/>
              <a:buChar char="-"/>
            </a:pPr>
            <a:r>
              <a:rPr lang="en-GB" dirty="0"/>
              <a:t>Bush, 'Remarks to the American Legislative Exchange Council,' March 1 1991</a:t>
            </a:r>
          </a:p>
          <a:p>
            <a:pPr marL="285750" indent="-285750" algn="r">
              <a:buFontTx/>
              <a:buChar char="-"/>
            </a:pPr>
            <a:endParaRPr lang="en-GB" sz="1050" dirty="0"/>
          </a:p>
          <a:p>
            <a:pPr algn="just"/>
            <a:r>
              <a:rPr lang="en-GB" dirty="0"/>
              <a:t>"We promised you'd be given the means to fight. We promised not to look over your shoulder. We promised this would not be another Vietnam. And we kept that promise.</a:t>
            </a:r>
            <a:r>
              <a:rPr lang="en-GB" b="1" dirty="0"/>
              <a:t> The </a:t>
            </a:r>
            <a:r>
              <a:rPr lang="en-GB" b="1" dirty="0" err="1"/>
              <a:t>specter</a:t>
            </a:r>
            <a:r>
              <a:rPr lang="en-GB" b="1" dirty="0"/>
              <a:t> of Vietnam has been buried forever in the desert sands of the Arabian Peninsula</a:t>
            </a:r>
            <a:r>
              <a:rPr lang="en-GB" dirty="0"/>
              <a:t>."</a:t>
            </a:r>
          </a:p>
          <a:p>
            <a:pPr marL="285750" indent="-285750" algn="r">
              <a:buFontTx/>
              <a:buChar char="-"/>
            </a:pPr>
            <a:r>
              <a:rPr lang="en-GB" dirty="0"/>
              <a:t>Bush, 'Radio Address to US Armed Forces Stationed in the Persian Gulf,' March 2 1991</a:t>
            </a:r>
          </a:p>
          <a:p>
            <a:pPr marL="285750" indent="-285750" algn="r">
              <a:buFontTx/>
              <a:buChar char="-"/>
            </a:pPr>
            <a:endParaRPr lang="en-GB" sz="1050" dirty="0"/>
          </a:p>
          <a:p>
            <a:pPr algn="just"/>
            <a:r>
              <a:rPr lang="en-GB" dirty="0"/>
              <a:t>"</a:t>
            </a:r>
            <a:r>
              <a:rPr lang="en-GB" b="1" dirty="0"/>
              <a:t>It is long overdue that we kicked the Vietnam syndrome, because many veterans from that conflict came back and did not receive the proper acclaim that they deserve – this nation was divided and we weren't as grateful as we should be. So somehow, when these troops come home, I hope that message goes out to those that served this country in the Vietnam war that we appreciate their service as well</a:t>
            </a:r>
            <a:r>
              <a:rPr lang="en-GB" dirty="0"/>
              <a:t>."</a:t>
            </a:r>
          </a:p>
          <a:p>
            <a:pPr marL="285750" indent="-285750" algn="r">
              <a:buFontTx/>
              <a:buChar char="-"/>
            </a:pPr>
            <a:r>
              <a:rPr lang="en-GB" dirty="0"/>
              <a:t>Bush, 'Remarks to Veterans Service Organizations,' March 4 1991</a:t>
            </a:r>
          </a:p>
          <a:p>
            <a:pPr marL="285750" indent="-285750" algn="r">
              <a:buFontTx/>
              <a:buChar char="-"/>
            </a:pPr>
            <a:endParaRPr lang="en-GB" altLang="en-US" dirty="0"/>
          </a:p>
        </p:txBody>
      </p:sp>
      <p:pic>
        <p:nvPicPr>
          <p:cNvPr id="409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88822" y="362662"/>
            <a:ext cx="5007327" cy="281662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858236"/>
            <a:ext cx="4122104" cy="23210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5" name="Rectangle 4"/>
          <p:cNvSpPr/>
          <p:nvPr/>
        </p:nvSpPr>
        <p:spPr>
          <a:xfrm>
            <a:off x="4079777" y="1108030"/>
            <a:ext cx="3078695" cy="2062103"/>
          </a:xfrm>
          <a:prstGeom prst="rect">
            <a:avLst/>
          </a:prstGeom>
        </p:spPr>
        <p:txBody>
          <a:bodyPr wrap="square" lIns="360000" rIns="360000">
            <a:spAutoFit/>
          </a:bodyPr>
          <a:lstStyle/>
          <a:p>
            <a:r>
              <a:rPr lang="en-GB" sz="1600" i="1" dirty="0"/>
              <a:t>Gulf War veterans homecoming parade in New York; President Bush greets homecoming veterans, Washington DC, June 1991. </a:t>
            </a:r>
          </a:p>
          <a:p>
            <a:r>
              <a:rPr lang="en-GB" sz="1600" i="1" dirty="0"/>
              <a:t>Crowds of 200,000 were recorded at both these celebrations.</a:t>
            </a:r>
            <a:r>
              <a:rPr lang="en-GB" sz="1600" i="1" baseline="-25000" dirty="0"/>
              <a:t> </a:t>
            </a:r>
            <a:endParaRPr lang="en-GB" sz="1600" i="1" dirty="0"/>
          </a:p>
        </p:txBody>
      </p:sp>
      <p:sp>
        <p:nvSpPr>
          <p:cNvPr id="6" name="Rectangle 5"/>
          <p:cNvSpPr/>
          <p:nvPr/>
        </p:nvSpPr>
        <p:spPr>
          <a:xfrm>
            <a:off x="-24099" y="-325754"/>
            <a:ext cx="12216096" cy="1767655"/>
          </a:xfrm>
          <a:prstGeom prst="rect">
            <a:avLst/>
          </a:prstGeom>
        </p:spPr>
        <p:txBody>
          <a:bodyPr wrap="square" lIns="540000" tIns="540000" rIns="540000" bIns="540000">
            <a:spAutoFit/>
          </a:bodyPr>
          <a:lstStyle/>
          <a:p>
            <a:pPr>
              <a:defRPr/>
            </a:pPr>
            <a:r>
              <a:rPr lang="en-GB" sz="2400" b="1" u="sng" dirty="0">
                <a:solidFill>
                  <a:prstClr val="black"/>
                </a:solidFill>
                <a:latin typeface="Arial Black" panose="020B0A04020102020204" pitchFamily="34" charset="0"/>
                <a:cs typeface="Arial" charset="0"/>
              </a:rPr>
              <a:t>KICKING THE VIETNAM SYNDROME</a:t>
            </a:r>
            <a:endParaRPr lang="en-GB" sz="2400" b="1" u="sng" dirty="0">
              <a:solidFill>
                <a:prstClr val="black"/>
              </a:solidFill>
              <a:cs typeface="Arial" charset="0"/>
            </a:endParaRPr>
          </a:p>
          <a:p>
            <a:pPr>
              <a:defRPr/>
            </a:pPr>
            <a:endParaRPr lang="en-GB" sz="2000" dirty="0">
              <a:solidFill>
                <a:prstClr val="black"/>
              </a:solidFill>
              <a:cs typeface="Arial" charset="0"/>
            </a:endParaRPr>
          </a:p>
        </p:txBody>
      </p:sp>
    </p:spTree>
    <p:extLst>
      <p:ext uri="{BB962C8B-B14F-4D97-AF65-F5344CB8AC3E}">
        <p14:creationId xmlns:p14="http://schemas.microsoft.com/office/powerpoint/2010/main" val="9737723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67095" y="753289"/>
            <a:ext cx="8315090" cy="150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180000" rIns="36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285750" indent="-285750" algn="just">
              <a:buFont typeface="Arial" panose="020B0604020202020204" pitchFamily="34" charset="0"/>
              <a:buChar char="•"/>
            </a:pPr>
            <a:r>
              <a:rPr lang="en-GB" altLang="en-US" sz="2000" dirty="0"/>
              <a:t>Operation Desert Storm largely complied with principle articulated by Colin Powell, Bush's Chairman of the Joint Chiefs of Staff (highest-ranking military officer in US Armed Forces)</a:t>
            </a:r>
          </a:p>
          <a:p>
            <a:endParaRPr lang="en-GB" altLang="en-US" sz="1400" b="1"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0104" y="4960"/>
            <a:ext cx="2196730" cy="2063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9824937" y="2558431"/>
            <a:ext cx="2367064" cy="4154984"/>
          </a:xfrm>
          <a:prstGeom prst="rect">
            <a:avLst/>
          </a:prstGeom>
        </p:spPr>
        <p:txBody>
          <a:bodyPr wrap="square" lIns="360000" rIns="360000">
            <a:spAutoFit/>
          </a:bodyPr>
          <a:lstStyle/>
          <a:p>
            <a:pPr algn="r"/>
            <a:r>
              <a:rPr lang="en-GB" sz="1600" i="1" dirty="0"/>
              <a:t>Bush with Colin Powell; </a:t>
            </a:r>
          </a:p>
          <a:p>
            <a:pPr algn="r"/>
            <a:r>
              <a:rPr lang="en-GB" sz="1600" i="1" dirty="0"/>
              <a:t>Powell had served two tours of duty in Vietnam and had been National Security Adviser to Reagan (1987–1989); went on to serve as Secretary of State under George W Bush (2001–2005</a:t>
            </a:r>
            <a:r>
              <a:rPr lang="en-GB" sz="2400" i="1" dirty="0"/>
              <a:t>)</a:t>
            </a:r>
          </a:p>
          <a:p>
            <a:endParaRPr lang="en-GB" sz="2400" i="1" dirty="0"/>
          </a:p>
          <a:p>
            <a:endParaRPr lang="en-GB" sz="2400" i="1" dirty="0"/>
          </a:p>
        </p:txBody>
      </p:sp>
      <p:sp>
        <p:nvSpPr>
          <p:cNvPr id="6" name="Rectangle 5"/>
          <p:cNvSpPr/>
          <p:nvPr/>
        </p:nvSpPr>
        <p:spPr>
          <a:xfrm>
            <a:off x="67095" y="-221669"/>
            <a:ext cx="10668000" cy="1459879"/>
          </a:xfrm>
          <a:prstGeom prst="rect">
            <a:avLst/>
          </a:prstGeom>
        </p:spPr>
        <p:txBody>
          <a:bodyPr wrap="square" lIns="540000" tIns="540000" rIns="540000" bIns="540000">
            <a:spAutoFit/>
          </a:bodyPr>
          <a:lstStyle/>
          <a:p>
            <a:r>
              <a:rPr lang="en-GB" sz="2400" b="1" dirty="0" smtClean="0">
                <a:latin typeface="Arial Black" panose="020B0A04020102020204" pitchFamily="34" charset="0"/>
                <a:cs typeface="Arial" pitchFamily="34" charset="0"/>
              </a:rPr>
              <a:t>THE POWELL DOCTRINE</a:t>
            </a:r>
            <a:endParaRPr lang="en-GB" sz="2000" dirty="0">
              <a:latin typeface="Arial Black" panose="020B0A04020102020204" pitchFamily="34" charset="0"/>
              <a:cs typeface="Arial" charset="0"/>
            </a:endParaRPr>
          </a:p>
        </p:txBody>
      </p:sp>
      <p:sp>
        <p:nvSpPr>
          <p:cNvPr id="9" name="TextBox 1"/>
          <p:cNvSpPr txBox="1">
            <a:spLocks noChangeArrowheads="1"/>
          </p:cNvSpPr>
          <p:nvPr/>
        </p:nvSpPr>
        <p:spPr bwMode="auto">
          <a:xfrm>
            <a:off x="214009" y="2068393"/>
            <a:ext cx="9610928" cy="465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180000" rIns="36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n-GB" sz="2400" dirty="0"/>
              <a:t>"When </a:t>
            </a:r>
            <a:r>
              <a:rPr lang="en-GB" sz="2400" dirty="0"/>
              <a:t>a </a:t>
            </a:r>
            <a:r>
              <a:rPr lang="en-GB" sz="2400" dirty="0"/>
              <a:t>'fire' </a:t>
            </a:r>
            <a:r>
              <a:rPr lang="en-GB" sz="2400" dirty="0"/>
              <a:t>starts that might require committing armed forces, we need to evaluate the circumstances. Relevant questions include: </a:t>
            </a:r>
            <a:endParaRPr lang="en-GB" sz="2400" dirty="0"/>
          </a:p>
          <a:p>
            <a:pPr marL="1028700" lvl="1">
              <a:buFontTx/>
              <a:buChar char="-"/>
            </a:pPr>
            <a:r>
              <a:rPr lang="en-GB" sz="2400" b="1" i="1" dirty="0"/>
              <a:t>Is </a:t>
            </a:r>
            <a:r>
              <a:rPr lang="en-GB" sz="2400" b="1" i="1" dirty="0"/>
              <a:t>the political objective we seek to achieve important, clearly defined and understood</a:t>
            </a:r>
            <a:r>
              <a:rPr lang="en-GB" sz="2400" b="1" i="1" dirty="0"/>
              <a:t>?</a:t>
            </a:r>
          </a:p>
          <a:p>
            <a:pPr marL="1028700" lvl="1">
              <a:buFontTx/>
              <a:buChar char="-"/>
            </a:pPr>
            <a:r>
              <a:rPr lang="en-GB" sz="2400" b="1" i="1" dirty="0"/>
              <a:t>Have </a:t>
            </a:r>
            <a:r>
              <a:rPr lang="en-GB" sz="2400" b="1" i="1" dirty="0"/>
              <a:t>all other nonviolent policy means failed? </a:t>
            </a:r>
            <a:endParaRPr lang="en-GB" sz="2400" b="1" i="1" dirty="0"/>
          </a:p>
          <a:p>
            <a:pPr marL="1028700" lvl="1">
              <a:buFontTx/>
              <a:buChar char="-"/>
            </a:pPr>
            <a:r>
              <a:rPr lang="en-GB" sz="2400" b="1" i="1" dirty="0"/>
              <a:t>Will </a:t>
            </a:r>
            <a:r>
              <a:rPr lang="en-GB" sz="2400" b="1" i="1" dirty="0"/>
              <a:t>military force achieve the objective? </a:t>
            </a:r>
            <a:endParaRPr lang="en-GB" sz="2400" b="1" i="1" dirty="0"/>
          </a:p>
          <a:p>
            <a:pPr marL="1028700" lvl="1">
              <a:buFontTx/>
              <a:buChar char="-"/>
            </a:pPr>
            <a:r>
              <a:rPr lang="en-GB" sz="2400" b="1" i="1" dirty="0"/>
              <a:t>At </a:t>
            </a:r>
            <a:r>
              <a:rPr lang="en-GB" sz="2400" b="1" i="1" dirty="0"/>
              <a:t>what cost? </a:t>
            </a:r>
            <a:endParaRPr lang="en-GB" sz="2400" b="1" i="1" dirty="0"/>
          </a:p>
          <a:p>
            <a:pPr marL="1028700" lvl="1">
              <a:buFontTx/>
              <a:buChar char="-"/>
            </a:pPr>
            <a:r>
              <a:rPr lang="en-GB" sz="2400" b="1" i="1" dirty="0"/>
              <a:t>Have </a:t>
            </a:r>
            <a:r>
              <a:rPr lang="en-GB" sz="2400" b="1" i="1" dirty="0"/>
              <a:t>the gains and risks been </a:t>
            </a:r>
            <a:r>
              <a:rPr lang="en-GB" sz="2400" b="1" i="1" dirty="0" err="1"/>
              <a:t>analyzed</a:t>
            </a:r>
            <a:r>
              <a:rPr lang="en-GB" sz="2400" b="1" i="1" dirty="0"/>
              <a:t>? </a:t>
            </a:r>
            <a:endParaRPr lang="en-GB" sz="2400" b="1" i="1" dirty="0"/>
          </a:p>
          <a:p>
            <a:pPr marL="1028700" lvl="1">
              <a:buFontTx/>
              <a:buChar char="-"/>
              <a:tabLst>
                <a:tab pos="3498850" algn="l"/>
              </a:tabLst>
            </a:pPr>
            <a:r>
              <a:rPr lang="en-GB" sz="2400" b="1" i="1" dirty="0"/>
              <a:t>How </a:t>
            </a:r>
            <a:r>
              <a:rPr lang="en-GB" sz="2400" b="1" i="1" dirty="0"/>
              <a:t>might the situation that we seek to alter, once it is altered by force, develop further and what might be the consequences</a:t>
            </a:r>
            <a:r>
              <a:rPr lang="en-GB" sz="2400" i="1" dirty="0"/>
              <a:t>?</a:t>
            </a:r>
          </a:p>
          <a:p>
            <a:pPr algn="r"/>
            <a:r>
              <a:rPr lang="en-GB" sz="1500" dirty="0"/>
              <a:t>	</a:t>
            </a:r>
            <a:r>
              <a:rPr lang="en-GB" sz="1500" dirty="0" smtClean="0"/>
              <a:t>Colin </a:t>
            </a:r>
            <a:r>
              <a:rPr lang="en-GB" sz="1500" dirty="0"/>
              <a:t>Powell, </a:t>
            </a:r>
            <a:r>
              <a:rPr lang="en-GB" sz="1500" dirty="0"/>
              <a:t>'US </a:t>
            </a:r>
            <a:r>
              <a:rPr lang="en-GB" sz="1500" dirty="0"/>
              <a:t>Forces: Challenges Ahead</a:t>
            </a:r>
            <a:r>
              <a:rPr lang="en-GB" sz="1500" dirty="0"/>
              <a:t>,' </a:t>
            </a:r>
            <a:r>
              <a:rPr lang="en-GB" sz="1500" i="1" dirty="0"/>
              <a:t>Foreign Affairs</a:t>
            </a:r>
            <a:r>
              <a:rPr lang="en-GB" sz="1500" dirty="0"/>
              <a:t>, Winter </a:t>
            </a:r>
            <a:r>
              <a:rPr lang="en-GB" sz="1500" dirty="0"/>
              <a:t>1992–1993</a:t>
            </a:r>
            <a:endParaRPr lang="en-GB" sz="1600" dirty="0"/>
          </a:p>
        </p:txBody>
      </p:sp>
    </p:spTree>
    <p:extLst>
      <p:ext uri="{BB962C8B-B14F-4D97-AF65-F5344CB8AC3E}">
        <p14:creationId xmlns:p14="http://schemas.microsoft.com/office/powerpoint/2010/main" val="118619681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extBox 1"/>
          <p:cNvSpPr txBox="1">
            <a:spLocks noChangeArrowheads="1"/>
          </p:cNvSpPr>
          <p:nvPr/>
        </p:nvSpPr>
        <p:spPr bwMode="auto">
          <a:xfrm>
            <a:off x="67095" y="753289"/>
            <a:ext cx="8315090" cy="150228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180000" rIns="36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marL="285750" indent="-285750" algn="just">
              <a:buFont typeface="Arial" panose="020B0604020202020204" pitchFamily="34" charset="0"/>
              <a:buChar char="•"/>
            </a:pPr>
            <a:r>
              <a:rPr lang="en-GB" altLang="en-US" sz="2000" dirty="0"/>
              <a:t>Operation Desert Storm largely complied with principle articulated by Colin Powell, Bush's Chairman of the Joint Chiefs of Staff (highest-ranking military officer in US Armed Forces)</a:t>
            </a:r>
          </a:p>
          <a:p>
            <a:endParaRPr lang="en-GB" altLang="en-US" sz="1400" b="1" dirty="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0104" y="4960"/>
            <a:ext cx="2196730" cy="20634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9824937" y="2558431"/>
            <a:ext cx="2367064" cy="4154984"/>
          </a:xfrm>
          <a:prstGeom prst="rect">
            <a:avLst/>
          </a:prstGeom>
        </p:spPr>
        <p:txBody>
          <a:bodyPr wrap="square" lIns="360000" rIns="360000">
            <a:spAutoFit/>
          </a:bodyPr>
          <a:lstStyle/>
          <a:p>
            <a:pPr algn="r"/>
            <a:r>
              <a:rPr lang="en-GB" sz="1600" i="1" dirty="0"/>
              <a:t>Bush with Colin Powell; </a:t>
            </a:r>
          </a:p>
          <a:p>
            <a:pPr algn="r"/>
            <a:r>
              <a:rPr lang="en-GB" sz="1600" i="1" dirty="0"/>
              <a:t>Powell had served two tours of duty in Vietnam and had been National Security Adviser to Reagan (1987–1989); went on to serve as Secretary of State under George W Bush (2001–2005</a:t>
            </a:r>
            <a:r>
              <a:rPr lang="en-GB" sz="2400" i="1" dirty="0"/>
              <a:t>)</a:t>
            </a:r>
          </a:p>
          <a:p>
            <a:endParaRPr lang="en-GB" sz="2400" i="1" dirty="0"/>
          </a:p>
          <a:p>
            <a:endParaRPr lang="en-GB" sz="2400" i="1" dirty="0"/>
          </a:p>
        </p:txBody>
      </p:sp>
      <p:sp>
        <p:nvSpPr>
          <p:cNvPr id="6" name="Rectangle 5"/>
          <p:cNvSpPr/>
          <p:nvPr/>
        </p:nvSpPr>
        <p:spPr>
          <a:xfrm>
            <a:off x="67095" y="-221669"/>
            <a:ext cx="10668000" cy="1459879"/>
          </a:xfrm>
          <a:prstGeom prst="rect">
            <a:avLst/>
          </a:prstGeom>
        </p:spPr>
        <p:txBody>
          <a:bodyPr wrap="square" lIns="540000" tIns="540000" rIns="540000" bIns="540000">
            <a:spAutoFit/>
          </a:bodyPr>
          <a:lstStyle/>
          <a:p>
            <a:r>
              <a:rPr lang="en-GB" sz="2400" b="1" dirty="0" smtClean="0">
                <a:latin typeface="Arial Black" panose="020B0A04020102020204" pitchFamily="34" charset="0"/>
                <a:cs typeface="Arial" pitchFamily="34" charset="0"/>
              </a:rPr>
              <a:t>THE POWELL DOCTRINE</a:t>
            </a:r>
            <a:endParaRPr lang="en-GB" sz="2000" dirty="0">
              <a:latin typeface="Arial Black" panose="020B0A04020102020204" pitchFamily="34" charset="0"/>
              <a:cs typeface="Arial" charset="0"/>
            </a:endParaRPr>
          </a:p>
        </p:txBody>
      </p:sp>
      <p:sp>
        <p:nvSpPr>
          <p:cNvPr id="9" name="TextBox 1"/>
          <p:cNvSpPr txBox="1">
            <a:spLocks noChangeArrowheads="1"/>
          </p:cNvSpPr>
          <p:nvPr/>
        </p:nvSpPr>
        <p:spPr bwMode="auto">
          <a:xfrm>
            <a:off x="214009" y="2068393"/>
            <a:ext cx="9610928" cy="42876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540000" tIns="180000" rIns="360000" bIns="180000">
            <a:spAutoFit/>
          </a:bodyPr>
          <a:lstStyle>
            <a:lvl1pPr>
              <a:defRPr>
                <a:solidFill>
                  <a:schemeClr val="tx1"/>
                </a:solidFill>
                <a:latin typeface="Calibri" pitchFamily="34" charset="0"/>
              </a:defRPr>
            </a:lvl1pPr>
            <a:lvl2pPr marL="742950" indent="-285750">
              <a:defRPr>
                <a:solidFill>
                  <a:schemeClr val="tx1"/>
                </a:solidFill>
                <a:latin typeface="Calibri" pitchFamily="34" charset="0"/>
              </a:defRPr>
            </a:lvl2pPr>
            <a:lvl3pPr marL="1143000" indent="-228600">
              <a:defRPr>
                <a:solidFill>
                  <a:schemeClr val="tx1"/>
                </a:solidFill>
                <a:latin typeface="Calibri" pitchFamily="34" charset="0"/>
              </a:defRPr>
            </a:lvl3pPr>
            <a:lvl4pPr marL="1600200" indent="-228600">
              <a:defRPr>
                <a:solidFill>
                  <a:schemeClr val="tx1"/>
                </a:solidFill>
                <a:latin typeface="Calibri" pitchFamily="34" charset="0"/>
              </a:defRPr>
            </a:lvl4pPr>
            <a:lvl5pPr marL="2057400" indent="-228600">
              <a:defRPr>
                <a:solidFill>
                  <a:schemeClr val="tx1"/>
                </a:solidFill>
                <a:latin typeface="Calibri" pitchFamily="34" charset="0"/>
              </a:defRPr>
            </a:lvl5pPr>
            <a:lvl6pPr marL="2514600" indent="-228600" fontAlgn="base">
              <a:spcBef>
                <a:spcPct val="0"/>
              </a:spcBef>
              <a:spcAft>
                <a:spcPct val="0"/>
              </a:spcAft>
              <a:defRPr>
                <a:solidFill>
                  <a:schemeClr val="tx1"/>
                </a:solidFill>
                <a:latin typeface="Calibri" pitchFamily="34" charset="0"/>
              </a:defRPr>
            </a:lvl6pPr>
            <a:lvl7pPr marL="2971800" indent="-228600" fontAlgn="base">
              <a:spcBef>
                <a:spcPct val="0"/>
              </a:spcBef>
              <a:spcAft>
                <a:spcPct val="0"/>
              </a:spcAft>
              <a:defRPr>
                <a:solidFill>
                  <a:schemeClr val="tx1"/>
                </a:solidFill>
                <a:latin typeface="Calibri" pitchFamily="34" charset="0"/>
              </a:defRPr>
            </a:lvl7pPr>
            <a:lvl8pPr marL="3429000" indent="-228600" fontAlgn="base">
              <a:spcBef>
                <a:spcPct val="0"/>
              </a:spcBef>
              <a:spcAft>
                <a:spcPct val="0"/>
              </a:spcAft>
              <a:defRPr>
                <a:solidFill>
                  <a:schemeClr val="tx1"/>
                </a:solidFill>
                <a:latin typeface="Calibri" pitchFamily="34" charset="0"/>
              </a:defRPr>
            </a:lvl8pPr>
            <a:lvl9pPr marL="3886200" indent="-228600" fontAlgn="base">
              <a:spcBef>
                <a:spcPct val="0"/>
              </a:spcBef>
              <a:spcAft>
                <a:spcPct val="0"/>
              </a:spcAft>
              <a:defRPr>
                <a:solidFill>
                  <a:schemeClr val="tx1"/>
                </a:solidFill>
                <a:latin typeface="Calibri" pitchFamily="34" charset="0"/>
              </a:defRPr>
            </a:lvl9pPr>
          </a:lstStyle>
          <a:p>
            <a:pPr algn="just"/>
            <a:r>
              <a:rPr lang="en-GB" sz="2400" dirty="0" smtClean="0"/>
              <a:t>"</a:t>
            </a:r>
            <a:r>
              <a:rPr lang="en-GB" sz="2400" dirty="0"/>
              <a:t>When </a:t>
            </a:r>
            <a:r>
              <a:rPr lang="en-GB" sz="2400" dirty="0"/>
              <a:t>the political objective is important, clearly defined and understood, when the risks are acceptable, and </a:t>
            </a:r>
            <a:r>
              <a:rPr lang="en-GB" sz="2400" dirty="0"/>
              <a:t>when force </a:t>
            </a:r>
            <a:r>
              <a:rPr lang="en-GB" sz="2400" dirty="0"/>
              <a:t>can be effectively combined with diplomatic and economic policies, then clear and unambiguous objectives must be given to the armed </a:t>
            </a:r>
            <a:r>
              <a:rPr lang="en-GB" sz="2400" dirty="0"/>
              <a:t>forces … Over </a:t>
            </a:r>
            <a:r>
              <a:rPr lang="en-GB" sz="2400" dirty="0"/>
              <a:t>the past </a:t>
            </a:r>
            <a:r>
              <a:rPr lang="en-GB" sz="2400" dirty="0"/>
              <a:t>3 years US </a:t>
            </a:r>
            <a:r>
              <a:rPr lang="en-GB" sz="2400" dirty="0"/>
              <a:t>armed forces have been used </a:t>
            </a:r>
            <a:r>
              <a:rPr lang="en-GB" sz="2400" dirty="0"/>
              <a:t>to </a:t>
            </a:r>
            <a:r>
              <a:rPr lang="en-GB" sz="2400" dirty="0"/>
              <a:t>defend our interests and </a:t>
            </a:r>
            <a:r>
              <a:rPr lang="en-GB" sz="2400" dirty="0"/>
              <a:t>achieve </a:t>
            </a:r>
            <a:r>
              <a:rPr lang="en-GB" sz="2400" dirty="0"/>
              <a:t>our political objectives. </a:t>
            </a:r>
            <a:r>
              <a:rPr lang="en-GB" sz="2400" dirty="0"/>
              <a:t>In Panama a dictator was removed from </a:t>
            </a:r>
            <a:r>
              <a:rPr lang="en-GB" sz="2400" dirty="0"/>
              <a:t>power … in </a:t>
            </a:r>
            <a:r>
              <a:rPr lang="en-GB" sz="2400" dirty="0"/>
              <a:t>the Persian Gulf a nation was liberated. </a:t>
            </a:r>
            <a:r>
              <a:rPr lang="en-GB" sz="2400" dirty="0"/>
              <a:t>These operations </a:t>
            </a:r>
            <a:r>
              <a:rPr lang="en-GB" sz="2400" dirty="0"/>
              <a:t>had one thing in common: they were successful. </a:t>
            </a:r>
            <a:r>
              <a:rPr lang="en-GB" sz="2400" b="1" dirty="0"/>
              <a:t>There have been no Bay of Pigs, failed desert raids, Beirut bombings or </a:t>
            </a:r>
            <a:r>
              <a:rPr lang="en-GB" sz="2400" b="1" dirty="0"/>
              <a:t>Vietnams</a:t>
            </a:r>
            <a:r>
              <a:rPr lang="en-GB" sz="2400" dirty="0"/>
              <a:t>."</a:t>
            </a:r>
          </a:p>
          <a:p>
            <a:pPr marL="285750" indent="-285750" algn="r">
              <a:buFontTx/>
              <a:buChar char="-"/>
            </a:pPr>
            <a:r>
              <a:rPr lang="en-GB" sz="1500" dirty="0"/>
              <a:t>Colin </a:t>
            </a:r>
            <a:r>
              <a:rPr lang="en-GB" sz="1500" dirty="0"/>
              <a:t>Powell, </a:t>
            </a:r>
            <a:r>
              <a:rPr lang="en-GB" sz="1500" dirty="0"/>
              <a:t>'US </a:t>
            </a:r>
            <a:r>
              <a:rPr lang="en-GB" sz="1500" dirty="0"/>
              <a:t>Forces: Challenges Ahead</a:t>
            </a:r>
            <a:r>
              <a:rPr lang="en-GB" sz="1500" dirty="0"/>
              <a:t>,' </a:t>
            </a:r>
            <a:r>
              <a:rPr lang="en-GB" sz="1500" i="1" dirty="0"/>
              <a:t>Foreign Affairs</a:t>
            </a:r>
            <a:r>
              <a:rPr lang="en-GB" sz="1500" dirty="0"/>
              <a:t>, Winter </a:t>
            </a:r>
            <a:r>
              <a:rPr lang="en-GB" sz="1500" dirty="0"/>
              <a:t>1992–1993</a:t>
            </a:r>
            <a:endParaRPr lang="en-GB" sz="1600" dirty="0"/>
          </a:p>
        </p:txBody>
      </p:sp>
    </p:spTree>
    <p:extLst>
      <p:ext uri="{BB962C8B-B14F-4D97-AF65-F5344CB8AC3E}">
        <p14:creationId xmlns:p14="http://schemas.microsoft.com/office/powerpoint/2010/main" val="28947253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4096" y="0"/>
            <a:ext cx="12216096" cy="6507414"/>
          </a:xfrm>
          <a:prstGeom prst="rect">
            <a:avLst/>
          </a:prstGeom>
        </p:spPr>
        <p:txBody>
          <a:bodyPr wrap="square" lIns="540000" tIns="540000" rIns="540000" bIns="540000">
            <a:spAutoFit/>
          </a:bodyPr>
          <a:lstStyle/>
          <a:p>
            <a:pPr algn="ctr">
              <a:defRPr/>
            </a:pPr>
            <a:r>
              <a:rPr lang="en-GB" sz="3600" b="1" dirty="0">
                <a:solidFill>
                  <a:prstClr val="black"/>
                </a:solidFill>
                <a:latin typeface="Arial Black" panose="020B0A04020102020204" pitchFamily="34" charset="0"/>
                <a:cs typeface="Arial" charset="0"/>
              </a:rPr>
              <a:t>1992 PRESIDENTIAL ELECTION</a:t>
            </a:r>
          </a:p>
          <a:p>
            <a:pPr>
              <a:defRPr/>
            </a:pPr>
            <a:endParaRPr lang="en-GB" sz="24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000" b="1" u="sng" dirty="0">
              <a:solidFill>
                <a:prstClr val="black"/>
              </a:solidFill>
              <a:cs typeface="Arial" charset="0"/>
            </a:endParaRPr>
          </a:p>
          <a:p>
            <a:pPr>
              <a:defRPr/>
            </a:pPr>
            <a:endParaRPr lang="en-GB" sz="1100" b="1" u="sng" dirty="0">
              <a:solidFill>
                <a:prstClr val="black"/>
              </a:solidFill>
              <a:cs typeface="Arial" charset="0"/>
            </a:endParaRPr>
          </a:p>
          <a:p>
            <a:pPr>
              <a:defRPr/>
            </a:pPr>
            <a:endParaRPr lang="en-GB" sz="1100" b="1" u="sng"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Clinton won the 1992 Presidential election with mantra “it’s the economy, stupid” – unemployment, slowing growth, changes to labour market, spiralling federal debt</a:t>
            </a:r>
          </a:p>
          <a:p>
            <a:pPr marL="342900" indent="-342900" algn="just">
              <a:buFont typeface="Arial" panose="020B0604020202020204" pitchFamily="34" charset="0"/>
              <a:buChar char="•"/>
              <a:defRPr/>
            </a:pPr>
            <a:endParaRPr lang="en-GB" sz="2400"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Dramatic turnaround from twelve months previously, when President Bush had enjoyed approval ratings of 87% in polls – largely thanks to ‘Operation Desert Storm</a:t>
            </a:r>
          </a:p>
        </p:txBody>
      </p:sp>
      <p:pic>
        <p:nvPicPr>
          <p:cNvPr id="7"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29473" y="1222854"/>
            <a:ext cx="6062727" cy="2573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23597031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0"/>
            <a:ext cx="7538202" cy="6245804"/>
          </a:xfrm>
          <a:prstGeom prst="rect">
            <a:avLst/>
          </a:prstGeom>
        </p:spPr>
        <p:txBody>
          <a:bodyPr wrap="square" lIns="540000" tIns="540000" rIns="540000" bIns="540000">
            <a:spAutoFit/>
          </a:bodyPr>
          <a:lstStyle/>
          <a:p>
            <a:pPr>
              <a:defRPr/>
            </a:pPr>
            <a:r>
              <a:rPr lang="en-GB" sz="2800" b="1" u="sng" dirty="0" smtClean="0">
                <a:solidFill>
                  <a:prstClr val="black"/>
                </a:solidFill>
                <a:latin typeface="Arial Black" panose="020B0A04020102020204" pitchFamily="34" charset="0"/>
                <a:cs typeface="Arial" charset="0"/>
              </a:rPr>
              <a:t>Clinton and the Culture Wars</a:t>
            </a:r>
            <a:endParaRPr lang="en-GB" sz="2800" b="1" u="sng" dirty="0">
              <a:solidFill>
                <a:prstClr val="black"/>
              </a:solidFill>
              <a:latin typeface="Arial Black" panose="020B0A04020102020204" pitchFamily="34" charset="0"/>
              <a:cs typeface="Arial" charset="0"/>
            </a:endParaRPr>
          </a:p>
          <a:p>
            <a:pPr>
              <a:defRPr/>
            </a:pPr>
            <a:endParaRPr lang="en-GB" sz="1000" b="1" u="sng"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Symbolic of 1960s college liberalism – Clinton had supported Civil Rights movement and opposed the Vietnam War</a:t>
            </a:r>
          </a:p>
          <a:p>
            <a:pPr marL="342900" indent="-342900" algn="just">
              <a:buFont typeface="Arial" panose="020B0604020202020204" pitchFamily="34" charset="0"/>
              <a:buChar char="•"/>
              <a:defRPr/>
            </a:pPr>
            <a:endParaRPr lang="en-GB" sz="1100"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Embraced ‘Generation X’ voters in 1992 campaign – appearances on MTV and youth-oriented programming</a:t>
            </a:r>
          </a:p>
          <a:p>
            <a:pPr marL="342900" indent="-342900" algn="just">
              <a:buFont typeface="Arial" panose="020B0604020202020204" pitchFamily="34" charset="0"/>
              <a:buChar char="•"/>
              <a:defRPr/>
            </a:pPr>
            <a:endParaRPr lang="en-GB" sz="1100"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Social liberalism – implemented ‘Don’t Ask, Don’t Tell’ as a compromise regarding homosexuals serving in military; failed healthcare reform</a:t>
            </a:r>
          </a:p>
          <a:p>
            <a:pPr marL="342900" indent="-342900" algn="just">
              <a:buFont typeface="Arial" panose="020B0604020202020204" pitchFamily="34" charset="0"/>
              <a:buChar char="•"/>
              <a:defRPr/>
            </a:pPr>
            <a:endParaRPr lang="en-GB" sz="1100" dirty="0">
              <a:solidFill>
                <a:prstClr val="black"/>
              </a:solidFill>
              <a:cs typeface="Arial" charset="0"/>
            </a:endParaRPr>
          </a:p>
          <a:p>
            <a:pPr marL="342900" indent="-342900" algn="just">
              <a:buFont typeface="Arial" panose="020B0604020202020204" pitchFamily="34" charset="0"/>
              <a:buChar char="•"/>
              <a:defRPr/>
            </a:pPr>
            <a:r>
              <a:rPr lang="en-GB" sz="2400" dirty="0">
                <a:solidFill>
                  <a:prstClr val="black"/>
                </a:solidFill>
                <a:cs typeface="Arial" charset="0"/>
              </a:rPr>
              <a:t>Controversial personal life: impeachment over affair with Monica Lewinsky, </a:t>
            </a:r>
            <a:r>
              <a:rPr lang="en-GB" sz="2400" dirty="0" smtClean="0">
                <a:solidFill>
                  <a:prstClr val="black"/>
                </a:solidFill>
                <a:cs typeface="Arial" charset="0"/>
              </a:rPr>
              <a:t>1998</a:t>
            </a:r>
            <a:endParaRPr lang="en-GB" sz="2400" dirty="0">
              <a:solidFill>
                <a:prstClr val="black"/>
              </a:solidFill>
              <a:cs typeface="Arial" charset="0"/>
            </a:endParaRPr>
          </a:p>
        </p:txBody>
      </p:sp>
      <p:pic>
        <p:nvPicPr>
          <p:cNvPr id="4098"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958032" y="0"/>
            <a:ext cx="3271255" cy="37555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099"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8202" y="0"/>
            <a:ext cx="1629520" cy="234971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0" name="Picture 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69520" y="3771899"/>
            <a:ext cx="4322480" cy="324186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4101"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538202" y="2366038"/>
            <a:ext cx="1629520" cy="214047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6549089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
            <a:ext cx="12192000" cy="3460426"/>
          </a:xfrm>
          <a:prstGeom prst="rect">
            <a:avLst/>
          </a:prstGeom>
        </p:spPr>
        <p:txBody>
          <a:bodyPr wrap="square" lIns="540000" tIns="540000" rIns="540000" bIns="540000">
            <a:spAutoFit/>
          </a:bodyPr>
          <a:lstStyle/>
          <a:p>
            <a:pPr algn="ctr">
              <a:defRPr/>
            </a:pPr>
            <a:r>
              <a:rPr lang="en-GB" sz="2400" b="1" u="sng" dirty="0" smtClean="0">
                <a:solidFill>
                  <a:prstClr val="black"/>
                </a:solidFill>
                <a:latin typeface="Arial Black" panose="020B0A04020102020204" pitchFamily="34" charset="0"/>
                <a:cs typeface="Arial" charset="0"/>
              </a:rPr>
              <a:t>The </a:t>
            </a:r>
            <a:r>
              <a:rPr lang="en-GB" sz="2400" b="1" u="sng" dirty="0">
                <a:solidFill>
                  <a:prstClr val="black"/>
                </a:solidFill>
                <a:latin typeface="Arial Black" panose="020B0A04020102020204" pitchFamily="34" charset="0"/>
                <a:cs typeface="Arial" charset="0"/>
              </a:rPr>
              <a:t>Culture Wars: 1992 election</a:t>
            </a:r>
          </a:p>
          <a:p>
            <a:pPr>
              <a:defRPr/>
            </a:pPr>
            <a:endParaRPr lang="en-GB" sz="1000" b="1" u="sng" dirty="0">
              <a:solidFill>
                <a:prstClr val="black"/>
              </a:solidFill>
              <a:cs typeface="Arial" charset="0"/>
            </a:endParaRPr>
          </a:p>
          <a:p>
            <a:pPr marL="342900" indent="-342900" algn="just">
              <a:buFont typeface="Arial" panose="020B0604020202020204" pitchFamily="34" charset="0"/>
              <a:buChar char="•"/>
              <a:defRPr/>
            </a:pPr>
            <a:r>
              <a:rPr lang="en-GB" sz="2000" dirty="0"/>
              <a:t>Ultra conservative (‘</a:t>
            </a:r>
            <a:r>
              <a:rPr lang="en-GB" sz="2000" dirty="0" err="1"/>
              <a:t>paleoconservative</a:t>
            </a:r>
            <a:r>
              <a:rPr lang="en-GB" sz="2000" dirty="0"/>
              <a:t>’) Pat Buchanan, director of communications for Reagan administration 1985–1987, stood against President Bush in 1992 Republican primaries</a:t>
            </a:r>
          </a:p>
          <a:p>
            <a:pPr marL="342900" indent="-342900" algn="just">
              <a:buFont typeface="Arial" panose="020B0604020202020204" pitchFamily="34" charset="0"/>
              <a:buChar char="•"/>
              <a:defRPr/>
            </a:pPr>
            <a:endParaRPr lang="en-GB" sz="2000" dirty="0"/>
          </a:p>
          <a:p>
            <a:pPr marL="342900" indent="-342900" algn="just">
              <a:buFont typeface="Arial" panose="020B0604020202020204" pitchFamily="34" charset="0"/>
              <a:buChar char="•"/>
              <a:defRPr/>
            </a:pPr>
            <a:r>
              <a:rPr lang="en-GB" sz="2000" dirty="0"/>
              <a:t>Buchanan eventually endorsed Bush at 1992 Republican convention, making a speech which helps define the contours of the US Culture Wars</a:t>
            </a:r>
          </a:p>
          <a:p>
            <a:pPr marL="342900" indent="-342900">
              <a:buFont typeface="Arial" panose="020B0604020202020204" pitchFamily="34" charset="0"/>
              <a:buChar char="•"/>
              <a:defRPr/>
            </a:pPr>
            <a:endParaRPr lang="en-GB" sz="20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35560" y="3429000"/>
            <a:ext cx="2514600" cy="24288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219"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15880" y="3428999"/>
            <a:ext cx="4967114" cy="296880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19178401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27215" y="-130629"/>
            <a:ext cx="6607629" cy="7153745"/>
          </a:xfrm>
          <a:prstGeom prst="rect">
            <a:avLst/>
          </a:prstGeom>
        </p:spPr>
        <p:txBody>
          <a:bodyPr wrap="square" lIns="540000" tIns="540000" rIns="540000" bIns="540000">
            <a:spAutoFit/>
          </a:bodyPr>
          <a:lstStyle/>
          <a:p>
            <a:pPr algn="just">
              <a:defRPr/>
            </a:pPr>
            <a:r>
              <a:rPr lang="en-GB" sz="2200" dirty="0" smtClean="0"/>
              <a:t>“</a:t>
            </a:r>
            <a:r>
              <a:rPr lang="en-GB" sz="2200" b="1" dirty="0"/>
              <a:t>The 1980s were not terrible years in America. They were great years</a:t>
            </a:r>
            <a:r>
              <a:rPr lang="en-GB" sz="2200" dirty="0"/>
              <a:t>. You know it. And I know it. And everyone knows it except for the carping critics who sat on the </a:t>
            </a:r>
            <a:r>
              <a:rPr lang="en-GB" sz="2200" dirty="0" err="1"/>
              <a:t>sidelines</a:t>
            </a:r>
            <a:r>
              <a:rPr lang="en-GB" sz="2200" dirty="0"/>
              <a:t> of history, jeering at </a:t>
            </a:r>
            <a:r>
              <a:rPr lang="en-GB" sz="2200" b="1" dirty="0"/>
              <a:t>one of the great statesmen of modern time: Ronald Reagan</a:t>
            </a:r>
            <a:r>
              <a:rPr lang="en-GB" sz="2200" dirty="0"/>
              <a:t>. Out of Jimmy Carter’s days of </a:t>
            </a:r>
            <a:r>
              <a:rPr lang="en-GB" sz="2200" dirty="0" smtClean="0"/>
              <a:t>malaise, </a:t>
            </a:r>
            <a:r>
              <a:rPr lang="en-GB" sz="2200" dirty="0"/>
              <a:t>Reagan crafted the greatest peacetime economic recovery in history: three million new businesses, and 20 million new jobs. Under the Reagan Doctrine, one by one, it was the Communist dominos that began to fall.</a:t>
            </a:r>
          </a:p>
          <a:p>
            <a:pPr algn="just">
              <a:defRPr/>
            </a:pPr>
            <a:r>
              <a:rPr lang="en-GB" sz="2200" dirty="0"/>
              <a:t>	“ … </a:t>
            </a:r>
            <a:r>
              <a:rPr lang="en-GB" sz="2200" dirty="0" smtClean="0"/>
              <a:t>It </a:t>
            </a:r>
            <a:r>
              <a:rPr lang="en-GB" sz="2200" dirty="0"/>
              <a:t>is said that every American President will be remembered with but a single sentence. George Washington was the father of his country. Abraham Lincoln freed the slaves and saved the Union. </a:t>
            </a:r>
            <a:r>
              <a:rPr lang="en-GB" sz="2200" b="1" dirty="0"/>
              <a:t>And Ronald Reagan won the Cold War.</a:t>
            </a:r>
            <a:r>
              <a:rPr lang="en-GB" sz="2200" dirty="0"/>
              <a:t>”</a:t>
            </a:r>
          </a:p>
          <a:p>
            <a:pPr marL="342900" indent="-342900">
              <a:buFontTx/>
              <a:buChar char="-"/>
              <a:defRPr/>
            </a:pPr>
            <a:endParaRPr lang="en-GB" sz="2000" b="1" u="sng" dirty="0">
              <a:solidFill>
                <a:prstClr val="black"/>
              </a:solidFill>
              <a:cs typeface="Arial" charset="0"/>
            </a:endParaRPr>
          </a:p>
        </p:txBody>
      </p:sp>
      <p:pic>
        <p:nvPicPr>
          <p:cNvPr id="307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0414" y="0"/>
            <a:ext cx="5611586" cy="3715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Rectangle 1"/>
          <p:cNvSpPr/>
          <p:nvPr/>
        </p:nvSpPr>
        <p:spPr>
          <a:xfrm>
            <a:off x="6580414" y="3846112"/>
            <a:ext cx="5334000" cy="1200329"/>
          </a:xfrm>
          <a:prstGeom prst="rect">
            <a:avLst/>
          </a:prstGeom>
        </p:spPr>
        <p:txBody>
          <a:bodyPr wrap="square">
            <a:spAutoFit/>
          </a:bodyPr>
          <a:lstStyle/>
          <a:p>
            <a:r>
              <a:rPr lang="en-GB" sz="2400" dirty="0" smtClean="0">
                <a:latin typeface="Arial Black" panose="020B0A04020102020204" pitchFamily="34" charset="0"/>
              </a:rPr>
              <a:t>Pat Buchanan, Republican Party national convention speech, August 17 1992</a:t>
            </a:r>
            <a:endParaRPr lang="en-GB" sz="2400" dirty="0">
              <a:latin typeface="Arial Black" panose="020B0A04020102020204" pitchFamily="34" charset="0"/>
            </a:endParaRPr>
          </a:p>
        </p:txBody>
      </p:sp>
    </p:spTree>
    <p:extLst>
      <p:ext uri="{BB962C8B-B14F-4D97-AF65-F5344CB8AC3E}">
        <p14:creationId xmlns:p14="http://schemas.microsoft.com/office/powerpoint/2010/main" val="13289682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0" y="1"/>
            <a:ext cx="6580414" cy="6845969"/>
          </a:xfrm>
          <a:prstGeom prst="rect">
            <a:avLst/>
          </a:prstGeom>
        </p:spPr>
        <p:txBody>
          <a:bodyPr wrap="square" lIns="540000" tIns="540000" rIns="540000" bIns="540000">
            <a:spAutoFit/>
          </a:bodyPr>
          <a:lstStyle/>
          <a:p>
            <a:pPr>
              <a:defRPr/>
            </a:pPr>
            <a:endParaRPr lang="en-GB" sz="1000" b="1" u="sng" dirty="0">
              <a:solidFill>
                <a:prstClr val="black"/>
              </a:solidFill>
              <a:cs typeface="Arial" charset="0"/>
            </a:endParaRPr>
          </a:p>
          <a:p>
            <a:pPr algn="just">
              <a:defRPr/>
            </a:pPr>
            <a:r>
              <a:rPr lang="en-GB" sz="2800" dirty="0" smtClean="0"/>
              <a:t>“</a:t>
            </a:r>
            <a:r>
              <a:rPr lang="en-GB" sz="2800" dirty="0"/>
              <a:t>Friends, this election is about more than who gets what. It is about who we are. It is about what we believe and what we stand for as Americans. </a:t>
            </a:r>
            <a:r>
              <a:rPr lang="en-GB" sz="2800" b="1" dirty="0"/>
              <a:t>There is a religious war going on in this country. It is a cultural war, as critical to the kind of nation we shall be as the Cold War itself. For this war is for the soul of America. And in that struggle for the soul of America, Clinton &amp; Clinton are on the other side, and George Bush is on our side</a:t>
            </a:r>
            <a:r>
              <a:rPr lang="en-GB" sz="2800" dirty="0" smtClean="0"/>
              <a:t>.”</a:t>
            </a:r>
            <a:endParaRPr lang="en-GB" sz="2800" b="1" dirty="0">
              <a:solidFill>
                <a:prstClr val="black"/>
              </a:solidFill>
              <a:cs typeface="Arial" charset="0"/>
            </a:endParaRPr>
          </a:p>
        </p:txBody>
      </p:sp>
      <p:pic>
        <p:nvPicPr>
          <p:cNvPr id="7"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80414" y="0"/>
            <a:ext cx="5611586" cy="37154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Rectangle 7"/>
          <p:cNvSpPr/>
          <p:nvPr/>
        </p:nvSpPr>
        <p:spPr>
          <a:xfrm>
            <a:off x="6580414" y="3846112"/>
            <a:ext cx="5334000" cy="1200329"/>
          </a:xfrm>
          <a:prstGeom prst="rect">
            <a:avLst/>
          </a:prstGeom>
        </p:spPr>
        <p:txBody>
          <a:bodyPr wrap="square">
            <a:spAutoFit/>
          </a:bodyPr>
          <a:lstStyle/>
          <a:p>
            <a:r>
              <a:rPr lang="en-GB" sz="2400" dirty="0" smtClean="0">
                <a:latin typeface="Arial Black" panose="020B0A04020102020204" pitchFamily="34" charset="0"/>
              </a:rPr>
              <a:t>Pat Buchanan, Republican Party national convention speech, August 17 1992</a:t>
            </a:r>
            <a:endParaRPr lang="en-GB" sz="2400" dirty="0">
              <a:latin typeface="Arial Black" panose="020B0A04020102020204" pitchFamily="34" charset="0"/>
            </a:endParaRPr>
          </a:p>
        </p:txBody>
      </p:sp>
    </p:spTree>
    <p:extLst>
      <p:ext uri="{BB962C8B-B14F-4D97-AF65-F5344CB8AC3E}">
        <p14:creationId xmlns:p14="http://schemas.microsoft.com/office/powerpoint/2010/main" val="1540712017"/>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7007551"/>
          </a:xfrm>
          <a:prstGeom prst="rect">
            <a:avLst/>
          </a:prstGeom>
        </p:spPr>
        <p:txBody>
          <a:bodyPr wrap="square" lIns="540000" tIns="540000" rIns="540000" bIns="540000">
            <a:spAutoFit/>
          </a:bodyPr>
          <a:lstStyle/>
          <a:p>
            <a:pPr algn="ctr">
              <a:defRPr/>
            </a:pPr>
            <a:r>
              <a:rPr lang="en-GB" sz="3600" b="1" dirty="0" smtClean="0">
                <a:latin typeface="Arial Black" panose="020B0A04020102020204" pitchFamily="34" charset="0"/>
                <a:cs typeface="Arial" pitchFamily="34" charset="0"/>
              </a:rPr>
              <a:t>CLINTON’S FOREIGN POLICY</a:t>
            </a:r>
          </a:p>
          <a:p>
            <a:pPr algn="just">
              <a:defRPr/>
            </a:pPr>
            <a:endParaRPr lang="en-GB" sz="1200" b="1" u="sng" dirty="0">
              <a:cs typeface="Arial" pitchFamily="34" charset="0"/>
            </a:endParaRPr>
          </a:p>
          <a:p>
            <a:r>
              <a:rPr lang="en-GB" sz="2400" dirty="0">
                <a:cs typeface="Arial" pitchFamily="34" charset="0"/>
              </a:rPr>
              <a:t>Clinton's foreign policy did not always subscribe to the tenets of the Powell </a:t>
            </a:r>
            <a:r>
              <a:rPr lang="en-GB" sz="2400" dirty="0" smtClean="0">
                <a:cs typeface="Arial" pitchFamily="34" charset="0"/>
              </a:rPr>
              <a:t>Doctrine:</a:t>
            </a:r>
            <a:endParaRPr lang="en-GB" sz="2400" dirty="0">
              <a:cs typeface="Arial" pitchFamily="34" charset="0"/>
            </a:endParaRPr>
          </a:p>
          <a:p>
            <a:endParaRPr lang="en-GB" sz="1050" dirty="0">
              <a:cs typeface="Arial" pitchFamily="34" charset="0"/>
            </a:endParaRPr>
          </a:p>
          <a:p>
            <a:pPr marL="285750" indent="-285750">
              <a:buFont typeface="Arial" panose="020B0604020202020204" pitchFamily="34" charset="0"/>
              <a:buChar char="•"/>
            </a:pPr>
            <a:r>
              <a:rPr lang="en-GB" sz="2400" dirty="0">
                <a:cs typeface="Arial" pitchFamily="34" charset="0"/>
              </a:rPr>
              <a:t>Engaged in peacekeeping, </a:t>
            </a:r>
            <a:r>
              <a:rPr lang="en-GB" sz="2400" dirty="0" smtClean="0">
                <a:cs typeface="Arial" pitchFamily="34" charset="0"/>
              </a:rPr>
              <a:t>nation-building </a:t>
            </a:r>
            <a:r>
              <a:rPr lang="en-GB" sz="2400" dirty="0">
                <a:cs typeface="Arial" pitchFamily="34" charset="0"/>
              </a:rPr>
              <a:t>and </a:t>
            </a:r>
            <a:r>
              <a:rPr lang="en-GB" sz="2400" dirty="0" smtClean="0">
                <a:cs typeface="Arial" pitchFamily="34" charset="0"/>
              </a:rPr>
              <a:t>small-scale </a:t>
            </a:r>
            <a:r>
              <a:rPr lang="en-GB" sz="2400" dirty="0">
                <a:cs typeface="Arial" pitchFamily="34" charset="0"/>
              </a:rPr>
              <a:t>deployments (Haiti, 1994; Somalia, 1993)</a:t>
            </a:r>
          </a:p>
          <a:p>
            <a:pPr marL="285750" indent="-285750">
              <a:buFont typeface="Arial" panose="020B0604020202020204" pitchFamily="34" charset="0"/>
              <a:buChar char="•"/>
            </a:pPr>
            <a:endParaRPr lang="en-GB" sz="1050" dirty="0">
              <a:cs typeface="Arial" pitchFamily="34" charset="0"/>
            </a:endParaRPr>
          </a:p>
          <a:p>
            <a:pPr marL="285750" indent="-285750">
              <a:buFont typeface="Arial" panose="020B0604020202020204" pitchFamily="34" charset="0"/>
              <a:buChar char="•"/>
            </a:pPr>
            <a:r>
              <a:rPr lang="en-GB" sz="2400" dirty="0">
                <a:cs typeface="Arial" pitchFamily="34" charset="0"/>
              </a:rPr>
              <a:t>Proceeded without Congressional mandates (NATO interventions in ethnic cleansing  in Bosnia-Herzegovina, 1992–1995, and Kosovo, 1999; bombing campaigns in Iraq, 1998)</a:t>
            </a:r>
          </a:p>
          <a:p>
            <a:pPr marL="285750" indent="-285750">
              <a:buFont typeface="Arial" panose="020B0604020202020204" pitchFamily="34" charset="0"/>
              <a:buChar char="•"/>
            </a:pPr>
            <a:endParaRPr lang="en-GB" sz="1050" dirty="0">
              <a:cs typeface="Arial" pitchFamily="34" charset="0"/>
            </a:endParaRPr>
          </a:p>
          <a:p>
            <a:pPr marL="285750" indent="-285750">
              <a:buFont typeface="Arial" panose="020B0604020202020204" pitchFamily="34" charset="0"/>
              <a:buChar char="•"/>
            </a:pPr>
            <a:r>
              <a:rPr lang="en-GB" sz="2400" dirty="0">
                <a:cs typeface="Arial" pitchFamily="34" charset="0"/>
              </a:rPr>
              <a:t>Did not always use overwhelming force or have narrowly defined time-limits/political objectives</a:t>
            </a:r>
          </a:p>
          <a:p>
            <a:pPr marL="285750" indent="-285750">
              <a:buFont typeface="Arial" panose="020B0604020202020204" pitchFamily="34" charset="0"/>
              <a:buChar char="•"/>
            </a:pPr>
            <a:endParaRPr lang="en-GB" sz="1050" dirty="0">
              <a:cs typeface="Arial" pitchFamily="34" charset="0"/>
            </a:endParaRPr>
          </a:p>
          <a:p>
            <a:pPr marL="285750" indent="-285750">
              <a:buFont typeface="Arial" panose="020B0604020202020204" pitchFamily="34" charset="0"/>
              <a:buChar char="•"/>
            </a:pPr>
            <a:r>
              <a:rPr lang="en-GB" sz="2400" dirty="0">
                <a:cs typeface="Arial" pitchFamily="34" charset="0"/>
              </a:rPr>
              <a:t>Not just conservatives but liberal, "humanitarian interventionists" </a:t>
            </a:r>
            <a:r>
              <a:rPr lang="en-GB" sz="2400" dirty="0" smtClean="0">
                <a:cs typeface="Arial" pitchFamily="34" charset="0"/>
              </a:rPr>
              <a:t>began </a:t>
            </a:r>
            <a:r>
              <a:rPr lang="en-GB" sz="2400" dirty="0">
                <a:cs typeface="Arial" pitchFamily="34" charset="0"/>
              </a:rPr>
              <a:t>to be more willing to use force</a:t>
            </a:r>
          </a:p>
          <a:p>
            <a:pPr marL="285750" indent="-285750">
              <a:buFont typeface="Arial" panose="020B0604020202020204" pitchFamily="34" charset="0"/>
              <a:buChar char="•"/>
            </a:pPr>
            <a:endParaRPr lang="en-GB" sz="1050" dirty="0">
              <a:cs typeface="Arial" pitchFamily="34" charset="0"/>
            </a:endParaRPr>
          </a:p>
          <a:p>
            <a:pPr marL="285750" indent="-285750">
              <a:buFont typeface="Arial" panose="020B0604020202020204" pitchFamily="34" charset="0"/>
              <a:buChar char="•"/>
            </a:pPr>
            <a:r>
              <a:rPr lang="en-GB" sz="2400" dirty="0">
                <a:cs typeface="Arial" pitchFamily="34" charset="0"/>
              </a:rPr>
              <a:t>Belief early, swift intervention could save lives, and that a coercive diplomacy, even punitive strikes, were advisable </a:t>
            </a:r>
          </a:p>
          <a:p>
            <a:pPr>
              <a:defRPr/>
            </a:pPr>
            <a:endParaRPr lang="en-GB" sz="2000" dirty="0">
              <a:solidFill>
                <a:prstClr val="black"/>
              </a:solidFill>
              <a:cs typeface="Arial" charset="0"/>
            </a:endParaRPr>
          </a:p>
        </p:txBody>
      </p:sp>
    </p:spTree>
    <p:extLst>
      <p:ext uri="{BB962C8B-B14F-4D97-AF65-F5344CB8AC3E}">
        <p14:creationId xmlns:p14="http://schemas.microsoft.com/office/powerpoint/2010/main" val="1433725600"/>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Black" panose="020B0A04020102020204" pitchFamily="34" charset="0"/>
              </a:rPr>
              <a:t>CLINTON’S DOMESTIC POLIC</a:t>
            </a:r>
            <a:endParaRPr lang="en-GB" dirty="0">
              <a:latin typeface="Arial Black" panose="020B0A04020102020204" pitchFamily="34" charset="0"/>
            </a:endParaRPr>
          </a:p>
        </p:txBody>
      </p:sp>
      <p:sp>
        <p:nvSpPr>
          <p:cNvPr id="3" name="Content Placeholder 2"/>
          <p:cNvSpPr>
            <a:spLocks noGrp="1"/>
          </p:cNvSpPr>
          <p:nvPr>
            <p:ph idx="1"/>
          </p:nvPr>
        </p:nvSpPr>
        <p:spPr/>
        <p:txBody>
          <a:bodyPr/>
          <a:lstStyle/>
          <a:p>
            <a:r>
              <a:rPr lang="en-GB" dirty="0"/>
              <a:t>Violent Crime Control and Law Enforcement </a:t>
            </a:r>
            <a:r>
              <a:rPr lang="en-GB" dirty="0" smtClean="0"/>
              <a:t>Act, 1994</a:t>
            </a:r>
            <a:endParaRPr lang="en-GB" dirty="0"/>
          </a:p>
        </p:txBody>
      </p:sp>
      <p:pic>
        <p:nvPicPr>
          <p:cNvPr id="4" name="Picture 3"/>
          <p:cNvPicPr>
            <a:picLocks noChangeAspect="1"/>
          </p:cNvPicPr>
          <p:nvPr/>
        </p:nvPicPr>
        <p:blipFill>
          <a:blip r:embed="rId2"/>
          <a:stretch>
            <a:fillRect/>
          </a:stretch>
        </p:blipFill>
        <p:spPr>
          <a:xfrm>
            <a:off x="3126657" y="2614151"/>
            <a:ext cx="5658465" cy="4243849"/>
          </a:xfrm>
          <a:prstGeom prst="rect">
            <a:avLst/>
          </a:prstGeom>
        </p:spPr>
      </p:pic>
    </p:spTree>
    <p:extLst>
      <p:ext uri="{BB962C8B-B14F-4D97-AF65-F5344CB8AC3E}">
        <p14:creationId xmlns:p14="http://schemas.microsoft.com/office/powerpoint/2010/main" val="22832588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403" y="2876132"/>
            <a:ext cx="5990788" cy="3988867"/>
          </a:xfrm>
          <a:prstGeom prst="rect">
            <a:avLst/>
          </a:prstGeom>
        </p:spPr>
      </p:pic>
      <p:pic>
        <p:nvPicPr>
          <p:cNvPr id="3" name="Picture 2"/>
          <p:cNvPicPr>
            <a:picLocks noChangeAspect="1"/>
          </p:cNvPicPr>
          <p:nvPr/>
        </p:nvPicPr>
        <p:blipFill>
          <a:blip r:embed="rId4"/>
          <a:stretch>
            <a:fillRect/>
          </a:stretch>
        </p:blipFill>
        <p:spPr>
          <a:xfrm>
            <a:off x="-5403" y="-1"/>
            <a:ext cx="5990788" cy="2894677"/>
          </a:xfrm>
          <a:prstGeom prst="rect">
            <a:avLst/>
          </a:prstGeom>
        </p:spPr>
      </p:pic>
      <p:pic>
        <p:nvPicPr>
          <p:cNvPr id="4" name="Picture 3"/>
          <p:cNvPicPr>
            <a:picLocks noChangeAspect="1"/>
          </p:cNvPicPr>
          <p:nvPr/>
        </p:nvPicPr>
        <p:blipFill>
          <a:blip r:embed="rId5"/>
          <a:stretch>
            <a:fillRect/>
          </a:stretch>
        </p:blipFill>
        <p:spPr>
          <a:xfrm>
            <a:off x="7771095" y="0"/>
            <a:ext cx="4618482" cy="6629401"/>
          </a:xfrm>
          <a:prstGeom prst="rect">
            <a:avLst/>
          </a:prstGeom>
        </p:spPr>
      </p:pic>
      <p:sp>
        <p:nvSpPr>
          <p:cNvPr id="5" name="Rectangle 4"/>
          <p:cNvSpPr/>
          <p:nvPr/>
        </p:nvSpPr>
        <p:spPr>
          <a:xfrm>
            <a:off x="5986737" y="472281"/>
            <a:ext cx="1784358" cy="3970318"/>
          </a:xfrm>
          <a:prstGeom prst="rect">
            <a:avLst/>
          </a:prstGeom>
        </p:spPr>
        <p:txBody>
          <a:bodyPr wrap="square">
            <a:spAutoFit/>
          </a:bodyPr>
          <a:lstStyle/>
          <a:p>
            <a:r>
              <a:rPr lang="en-GB" sz="2400" dirty="0">
                <a:latin typeface="Arial Black" panose="020B0A04020102020204" pitchFamily="34" charset="0"/>
              </a:rPr>
              <a:t>1992</a:t>
            </a:r>
            <a:r>
              <a:rPr lang="en-GB" sz="2400" i="1" dirty="0">
                <a:latin typeface="Arial Black" panose="020B0A04020102020204" pitchFamily="34" charset="0"/>
              </a:rPr>
              <a:t> </a:t>
            </a:r>
            <a:r>
              <a:rPr lang="en-GB" sz="2400" dirty="0">
                <a:latin typeface="Arial Black" panose="020B0A04020102020204" pitchFamily="34" charset="0"/>
              </a:rPr>
              <a:t>Los Angeles Riots </a:t>
            </a:r>
            <a:r>
              <a:rPr lang="en-GB" dirty="0">
                <a:latin typeface="Arial Black" panose="020B0A04020102020204" pitchFamily="34" charset="0"/>
              </a:rPr>
              <a:t>– provoked by </a:t>
            </a:r>
            <a:r>
              <a:rPr lang="en-US" dirty="0">
                <a:latin typeface="Arial Black" panose="020B0A04020102020204" pitchFamily="34" charset="0"/>
              </a:rPr>
              <a:t>acquittal of four LAPD officers charge with excessive force in the videotaped arrest of Rodney </a:t>
            </a:r>
            <a:r>
              <a:rPr lang="en-US" dirty="0" smtClean="0">
                <a:latin typeface="Arial Black" panose="020B0A04020102020204" pitchFamily="34" charset="0"/>
              </a:rPr>
              <a:t>King</a:t>
            </a:r>
            <a:endParaRPr lang="en-GB" dirty="0">
              <a:latin typeface="Arial Black" panose="020B0A04020102020204" pitchFamily="34" charset="0"/>
            </a:endParaRPr>
          </a:p>
        </p:txBody>
      </p:sp>
    </p:spTree>
    <p:extLst>
      <p:ext uri="{BB962C8B-B14F-4D97-AF65-F5344CB8AC3E}">
        <p14:creationId xmlns:p14="http://schemas.microsoft.com/office/powerpoint/2010/main" val="156636826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0208" t="20190" r="28229" b="26288"/>
          <a:stretch/>
        </p:blipFill>
        <p:spPr>
          <a:xfrm>
            <a:off x="7971388" y="0"/>
            <a:ext cx="4220612" cy="4178300"/>
          </a:xfrm>
          <a:prstGeom prst="rect">
            <a:avLst/>
          </a:prstGeom>
        </p:spPr>
      </p:pic>
      <p:sp>
        <p:nvSpPr>
          <p:cNvPr id="3" name="Rectangle 2"/>
          <p:cNvSpPr/>
          <p:nvPr/>
        </p:nvSpPr>
        <p:spPr>
          <a:xfrm>
            <a:off x="0" y="0"/>
            <a:ext cx="7971388" cy="6913340"/>
          </a:xfrm>
          <a:prstGeom prst="rect">
            <a:avLst/>
          </a:prstGeom>
        </p:spPr>
        <p:txBody>
          <a:bodyPr wrap="square" lIns="360000" tIns="360000" rIns="360000" bIns="360000">
            <a:spAutoFit/>
          </a:bodyPr>
          <a:lstStyle/>
          <a:p>
            <a:r>
              <a:rPr lang="en-GB" sz="2800" dirty="0" smtClean="0">
                <a:latin typeface="Arial Black" panose="020B0A04020102020204" pitchFamily="34" charset="0"/>
              </a:rPr>
              <a:t>LA Riots and the ‘Third Way’</a:t>
            </a:r>
          </a:p>
          <a:p>
            <a:endParaRPr lang="en-GB" sz="2000" dirty="0"/>
          </a:p>
          <a:p>
            <a:pPr algn="just"/>
            <a:r>
              <a:rPr lang="en-GB" sz="2400" dirty="0" smtClean="0"/>
              <a:t>“In a counterattack on the Bush Administration, Gov. Bill Clinton said yesterday that the riots in Los Angeles resulted in part from "12 years of denial and neglect" of festering social problems under Presidents Ronald Reagan and George Bush.</a:t>
            </a:r>
          </a:p>
          <a:p>
            <a:pPr algn="just"/>
            <a:r>
              <a:rPr lang="en-GB" sz="2400" dirty="0"/>
              <a:t>	</a:t>
            </a:r>
            <a:r>
              <a:rPr lang="en-GB" sz="2400" dirty="0" smtClean="0"/>
              <a:t>“…  Mr</a:t>
            </a:r>
            <a:r>
              <a:rPr lang="en-GB" sz="2400" dirty="0"/>
              <a:t>. Clinton says in speeches that he is trying to define a new approach to the pervasive social problems of America's cities, a </a:t>
            </a:r>
            <a:r>
              <a:rPr lang="en-GB" sz="2400" dirty="0" smtClean="0"/>
              <a:t>‘third </a:t>
            </a:r>
            <a:r>
              <a:rPr lang="en-GB" sz="2400" dirty="0"/>
              <a:t>way</a:t>
            </a:r>
            <a:r>
              <a:rPr lang="en-GB" sz="2400" dirty="0" smtClean="0"/>
              <a:t>,’ </a:t>
            </a:r>
            <a:r>
              <a:rPr lang="en-GB" sz="2400" dirty="0"/>
              <a:t>well to the left of Mr. Bush and Mr. Reagan, well to the right of Lyndon B. Johnson, Hubert H. Humphrey and their Great Society </a:t>
            </a:r>
            <a:r>
              <a:rPr lang="en-GB" sz="2400" dirty="0" smtClean="0"/>
              <a:t>programs.</a:t>
            </a:r>
          </a:p>
          <a:p>
            <a:pPr algn="just"/>
            <a:r>
              <a:rPr lang="en-GB" sz="2400" dirty="0" smtClean="0"/>
              <a:t>	“... On domestic social policy, Mr. Clinton is deliberately trying to steer a middle course, which could attract conservative Democrats and moderate Republicans without alienating liberal Democrats.</a:t>
            </a:r>
          </a:p>
          <a:p>
            <a:pPr algn="just"/>
            <a:endParaRPr lang="en-GB" dirty="0" smtClean="0"/>
          </a:p>
        </p:txBody>
      </p:sp>
      <p:sp>
        <p:nvSpPr>
          <p:cNvPr id="4" name="Rectangle 3"/>
          <p:cNvSpPr/>
          <p:nvPr/>
        </p:nvSpPr>
        <p:spPr>
          <a:xfrm>
            <a:off x="9172186" y="4664919"/>
            <a:ext cx="2868799" cy="369332"/>
          </a:xfrm>
          <a:prstGeom prst="rect">
            <a:avLst/>
          </a:prstGeom>
        </p:spPr>
        <p:txBody>
          <a:bodyPr wrap="none">
            <a:spAutoFit/>
          </a:bodyPr>
          <a:lstStyle/>
          <a:p>
            <a:r>
              <a:rPr lang="en-GB" i="1" dirty="0" smtClean="0"/>
              <a:t>New York Times</a:t>
            </a:r>
            <a:r>
              <a:rPr lang="en-GB" dirty="0" smtClean="0"/>
              <a:t>, 6 May1992</a:t>
            </a:r>
            <a:endParaRPr lang="en-GB" dirty="0"/>
          </a:p>
        </p:txBody>
      </p:sp>
    </p:spTree>
    <p:extLst>
      <p:ext uri="{BB962C8B-B14F-4D97-AF65-F5344CB8AC3E}">
        <p14:creationId xmlns:p14="http://schemas.microsoft.com/office/powerpoint/2010/main" val="1456059400"/>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6636341"/>
          </a:xfrm>
          <a:prstGeom prst="rect">
            <a:avLst/>
          </a:prstGeom>
        </p:spPr>
        <p:txBody>
          <a:bodyPr wrap="square" lIns="360000" tIns="360000" rIns="360000" bIns="360000">
            <a:spAutoFit/>
          </a:bodyPr>
          <a:lstStyle/>
          <a:p>
            <a:r>
              <a:rPr lang="en-GB" sz="2800" dirty="0" smtClean="0">
                <a:latin typeface="Arial Black" panose="020B0A04020102020204" pitchFamily="34" charset="0"/>
              </a:rPr>
              <a:t>LA Riots and the ‘Third Way’</a:t>
            </a:r>
          </a:p>
          <a:p>
            <a:endParaRPr lang="en-GB" sz="2000" dirty="0"/>
          </a:p>
          <a:p>
            <a:pPr algn="just"/>
            <a:r>
              <a:rPr lang="en-GB" sz="2400" dirty="0" smtClean="0"/>
              <a:t>“Mr. Clinton said he found strong support for his approach among community leaders whom he consulted amid the </a:t>
            </a:r>
            <a:r>
              <a:rPr lang="en-GB" sz="2400" dirty="0" err="1" smtClean="0"/>
              <a:t>smoldering</a:t>
            </a:r>
            <a:r>
              <a:rPr lang="en-GB" sz="2400" dirty="0" smtClean="0"/>
              <a:t> ruins of black, Hispanic and Korean-American </a:t>
            </a:r>
            <a:r>
              <a:rPr lang="en-GB" sz="2400" dirty="0" err="1" smtClean="0"/>
              <a:t>neighborhoods</a:t>
            </a:r>
            <a:r>
              <a:rPr lang="en-GB" sz="2400" dirty="0" smtClean="0"/>
              <a:t> in South-Central Los Angeles.</a:t>
            </a:r>
          </a:p>
          <a:p>
            <a:pPr algn="just"/>
            <a:r>
              <a:rPr lang="en-GB" sz="2400" dirty="0" smtClean="0"/>
              <a:t>	“‘They didn't ask for a grant or a handout, Mr. Clinton reported. ‘Nobody said, “'We're expecting a big check from the Government.” Rather, they asked for investment in small businesses, for help in creating a free enterprise system in the inner city.</a:t>
            </a:r>
          </a:p>
          <a:p>
            <a:pPr algn="just"/>
            <a:r>
              <a:rPr lang="en-GB" sz="2400" dirty="0"/>
              <a:t>	</a:t>
            </a:r>
            <a:r>
              <a:rPr lang="en-GB" sz="2400" dirty="0" smtClean="0"/>
              <a:t>“‘I saw people who want a third way, a different way, a new approach to our problems, not a big new bunch of top-down money coming from Washington, not 12 more years of neglect coming from Washington. They want basic empowerment at the grass-roots level, which is different from what either party has done in the past. They want to work through community-based organizations instead of through Federal bureaucracy.</a:t>
            </a:r>
          </a:p>
          <a:p>
            <a:pPr algn="just"/>
            <a:r>
              <a:rPr lang="en-GB" dirty="0" smtClean="0"/>
              <a:t>	</a:t>
            </a:r>
            <a:r>
              <a:rPr lang="en-GB" sz="2400" dirty="0" smtClean="0"/>
              <a:t>“‘ …. We must discard the failed bureaucratic model for fighting poverty and instead empower individuals to control their lives through the power of property ownership and entrepreneurship.’”</a:t>
            </a:r>
          </a:p>
        </p:txBody>
      </p:sp>
    </p:spTree>
    <p:extLst>
      <p:ext uri="{BB962C8B-B14F-4D97-AF65-F5344CB8AC3E}">
        <p14:creationId xmlns:p14="http://schemas.microsoft.com/office/powerpoint/2010/main" val="1835725322"/>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1"/>
            <a:ext cx="7694950" cy="5897678"/>
          </a:xfrm>
          <a:prstGeom prst="rect">
            <a:avLst/>
          </a:prstGeom>
        </p:spPr>
        <p:txBody>
          <a:bodyPr wrap="square" lIns="360000" tIns="360000" rIns="360000" bIns="360000">
            <a:spAutoFit/>
          </a:bodyPr>
          <a:lstStyle/>
          <a:p>
            <a:r>
              <a:rPr lang="en-GB" sz="2800" dirty="0" smtClean="0">
                <a:latin typeface="Arial Black" panose="020B0A04020102020204" pitchFamily="34" charset="0"/>
              </a:rPr>
              <a:t>Democratic Leadership Council</a:t>
            </a:r>
          </a:p>
          <a:p>
            <a:endParaRPr lang="en-GB" sz="2800" dirty="0">
              <a:latin typeface="Arial Black" panose="020B0A04020102020204" pitchFamily="34" charset="0"/>
            </a:endParaRPr>
          </a:p>
          <a:p>
            <a:pPr marL="457200" indent="-457200">
              <a:buFont typeface="Arial" panose="020B0604020202020204" pitchFamily="34" charset="0"/>
              <a:buChar char="•"/>
            </a:pPr>
            <a:r>
              <a:rPr lang="en-GB" sz="2800" dirty="0" smtClean="0"/>
              <a:t>DLC was founded in wake of Walter Mondale's landslide defeat in the 1984 presidential election</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‘New Democrats’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Against ‘special interest’ politics</a:t>
            </a:r>
          </a:p>
          <a:p>
            <a:pPr marL="457200" indent="-457200">
              <a:buFont typeface="Arial" panose="020B0604020202020204" pitchFamily="34" charset="0"/>
              <a:buChar char="•"/>
            </a:pPr>
            <a:endParaRPr lang="en-GB" sz="2800" dirty="0"/>
          </a:p>
          <a:p>
            <a:pPr marL="457200" indent="-457200">
              <a:buFont typeface="Arial" panose="020B0604020202020204" pitchFamily="34" charset="0"/>
              <a:buChar char="•"/>
            </a:pPr>
            <a:r>
              <a:rPr lang="en-GB" sz="2800" dirty="0" smtClean="0"/>
              <a:t>‘Democrats for the Leisure Class’ (Jesse Jackson)</a:t>
            </a:r>
            <a:endParaRPr lang="en-GB" sz="2000" dirty="0"/>
          </a:p>
        </p:txBody>
      </p:sp>
      <p:pic>
        <p:nvPicPr>
          <p:cNvPr id="4" name="Picture 3"/>
          <p:cNvPicPr>
            <a:picLocks noChangeAspect="1"/>
          </p:cNvPicPr>
          <p:nvPr/>
        </p:nvPicPr>
        <p:blipFill>
          <a:blip r:embed="rId2"/>
          <a:stretch>
            <a:fillRect/>
          </a:stretch>
        </p:blipFill>
        <p:spPr>
          <a:xfrm>
            <a:off x="7694950" y="1"/>
            <a:ext cx="4497049" cy="6858000"/>
          </a:xfrm>
          <a:prstGeom prst="rect">
            <a:avLst/>
          </a:prstGeom>
        </p:spPr>
      </p:pic>
    </p:spTree>
    <p:extLst>
      <p:ext uri="{BB962C8B-B14F-4D97-AF65-F5344CB8AC3E}">
        <p14:creationId xmlns:p14="http://schemas.microsoft.com/office/powerpoint/2010/main" val="2790428020"/>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0" y="0"/>
            <a:ext cx="12192000" cy="6205454"/>
          </a:xfrm>
          <a:prstGeom prst="rect">
            <a:avLst/>
          </a:prstGeom>
        </p:spPr>
        <p:txBody>
          <a:bodyPr wrap="square" lIns="360000" tIns="360000" rIns="360000" bIns="360000">
            <a:spAutoFit/>
          </a:bodyPr>
          <a:lstStyle/>
          <a:p>
            <a:r>
              <a:rPr lang="en-GB" sz="2800" dirty="0" smtClean="0">
                <a:latin typeface="Arial Black" panose="020B0A04020102020204" pitchFamily="34" charset="0"/>
              </a:rPr>
              <a:t>Rainbow Coalition</a:t>
            </a:r>
          </a:p>
          <a:p>
            <a:endParaRPr lang="en-GB" sz="2800" dirty="0">
              <a:latin typeface="Arial Black" panose="020B0A04020102020204" pitchFamily="34" charset="0"/>
            </a:endParaRPr>
          </a:p>
          <a:p>
            <a:endParaRPr lang="en-GB" sz="2800" dirty="0" smtClean="0">
              <a:latin typeface="Arial Black" panose="020B0A04020102020204" pitchFamily="34" charset="0"/>
            </a:endParaRPr>
          </a:p>
          <a:p>
            <a:endParaRPr lang="en-GB" sz="2800" dirty="0">
              <a:latin typeface="Arial Black" panose="020B0A04020102020204" pitchFamily="34" charset="0"/>
            </a:endParaRPr>
          </a:p>
          <a:p>
            <a:endParaRPr lang="en-GB" sz="2800" dirty="0" smtClean="0">
              <a:latin typeface="Arial Black" panose="020B0A04020102020204" pitchFamily="34" charset="0"/>
            </a:endParaRPr>
          </a:p>
          <a:p>
            <a:endParaRPr lang="en-GB" sz="2800" dirty="0">
              <a:latin typeface="Arial Black" panose="020B0A04020102020204" pitchFamily="34" charset="0"/>
            </a:endParaRPr>
          </a:p>
          <a:p>
            <a:endParaRPr lang="en-GB" sz="2800" dirty="0" smtClean="0">
              <a:latin typeface="Arial Black" panose="020B0A04020102020204" pitchFamily="34" charset="0"/>
            </a:endParaRPr>
          </a:p>
          <a:p>
            <a:endParaRPr lang="en-GB" sz="2800" dirty="0">
              <a:latin typeface="Arial Black" panose="020B0A04020102020204" pitchFamily="34" charset="0"/>
            </a:endParaRPr>
          </a:p>
          <a:p>
            <a:endParaRPr lang="en-GB" sz="2800" dirty="0" smtClean="0">
              <a:latin typeface="Arial Black" panose="020B0A04020102020204" pitchFamily="34" charset="0"/>
            </a:endParaRPr>
          </a:p>
          <a:p>
            <a:endParaRPr lang="en-GB" sz="2800" dirty="0">
              <a:latin typeface="Arial Black" panose="020B0A04020102020204" pitchFamily="34" charset="0"/>
            </a:endParaRPr>
          </a:p>
          <a:p>
            <a:endParaRPr lang="en-GB" sz="2800" dirty="0" smtClean="0">
              <a:latin typeface="Arial Black" panose="020B0A04020102020204" pitchFamily="34" charset="0"/>
            </a:endParaRPr>
          </a:p>
          <a:p>
            <a:endParaRPr lang="en-GB" sz="2800" dirty="0" smtClean="0">
              <a:latin typeface="Arial Black" panose="020B0A04020102020204" pitchFamily="34" charset="0"/>
            </a:endParaRPr>
          </a:p>
          <a:p>
            <a:endParaRPr lang="en-GB" sz="2000" dirty="0"/>
          </a:p>
        </p:txBody>
      </p:sp>
      <p:pic>
        <p:nvPicPr>
          <p:cNvPr id="1026" name="Picture 2" descr="Rainbow Pus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37985" y="61438"/>
            <a:ext cx="4341100" cy="26817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8859448" y="3400770"/>
            <a:ext cx="3003442" cy="2933362"/>
          </a:xfrm>
          <a:prstGeom prst="rect">
            <a:avLst/>
          </a:prstGeom>
        </p:spPr>
      </p:pic>
      <p:pic>
        <p:nvPicPr>
          <p:cNvPr id="4" name="Picture 3"/>
          <p:cNvPicPr>
            <a:picLocks noChangeAspect="1"/>
          </p:cNvPicPr>
          <p:nvPr/>
        </p:nvPicPr>
        <p:blipFill>
          <a:blip r:embed="rId4"/>
          <a:stretch>
            <a:fillRect/>
          </a:stretch>
        </p:blipFill>
        <p:spPr>
          <a:xfrm>
            <a:off x="261256" y="1184474"/>
            <a:ext cx="7135587" cy="4757058"/>
          </a:xfrm>
          <a:prstGeom prst="rect">
            <a:avLst/>
          </a:prstGeom>
        </p:spPr>
      </p:pic>
      <p:sp>
        <p:nvSpPr>
          <p:cNvPr id="5" name="Rectangle 4"/>
          <p:cNvSpPr/>
          <p:nvPr/>
        </p:nvSpPr>
        <p:spPr>
          <a:xfrm>
            <a:off x="244928" y="6093478"/>
            <a:ext cx="6096000" cy="369332"/>
          </a:xfrm>
          <a:prstGeom prst="rect">
            <a:avLst/>
          </a:prstGeom>
        </p:spPr>
        <p:txBody>
          <a:bodyPr>
            <a:spAutoFit/>
          </a:bodyPr>
          <a:lstStyle/>
          <a:p>
            <a:r>
              <a:rPr lang="en-GB" dirty="0" smtClean="0"/>
              <a:t>Jesse Jackson, 1984 Democratic National Convention Address</a:t>
            </a:r>
            <a:endParaRPr lang="en-GB" dirty="0"/>
          </a:p>
        </p:txBody>
      </p:sp>
    </p:spTree>
    <p:extLst>
      <p:ext uri="{BB962C8B-B14F-4D97-AF65-F5344CB8AC3E}">
        <p14:creationId xmlns:p14="http://schemas.microsoft.com/office/powerpoint/2010/main" val="3075227733"/>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a:srcRect l="30402" t="24913" r="2232" b="31880"/>
          <a:stretch/>
        </p:blipFill>
        <p:spPr>
          <a:xfrm>
            <a:off x="506186" y="1257629"/>
            <a:ext cx="11227013" cy="5535384"/>
          </a:xfrm>
          <a:prstGeom prst="rect">
            <a:avLst/>
          </a:prstGeom>
        </p:spPr>
      </p:pic>
      <p:pic>
        <p:nvPicPr>
          <p:cNvPr id="3" name="Picture 2"/>
          <p:cNvPicPr>
            <a:picLocks noChangeAspect="1"/>
          </p:cNvPicPr>
          <p:nvPr/>
        </p:nvPicPr>
        <p:blipFill>
          <a:blip r:embed="rId3"/>
          <a:stretch>
            <a:fillRect/>
          </a:stretch>
        </p:blipFill>
        <p:spPr>
          <a:xfrm>
            <a:off x="9226537" y="0"/>
            <a:ext cx="2506662" cy="2515259"/>
          </a:xfrm>
          <a:prstGeom prst="rect">
            <a:avLst/>
          </a:prstGeom>
        </p:spPr>
      </p:pic>
    </p:spTree>
    <p:extLst>
      <p:ext uri="{BB962C8B-B14F-4D97-AF65-F5344CB8AC3E}">
        <p14:creationId xmlns:p14="http://schemas.microsoft.com/office/powerpoint/2010/main" val="1445580063"/>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Clinton State of the Union Address, 1996</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1" y="1145948"/>
            <a:ext cx="7048502" cy="5189538"/>
          </a:xfrm>
        </p:spPr>
        <p:txBody>
          <a:bodyPr>
            <a:normAutofit fontScale="92500" lnSpcReduction="20000"/>
          </a:bodyPr>
          <a:lstStyle/>
          <a:p>
            <a:r>
              <a:rPr lang="en-GB" dirty="0" smtClean="0"/>
              <a:t>What does this speech reveal about Clinton’s politics?</a:t>
            </a:r>
          </a:p>
          <a:p>
            <a:pPr marL="0" indent="0">
              <a:buNone/>
            </a:pPr>
            <a:endParaRPr lang="en-GB" dirty="0" smtClean="0"/>
          </a:p>
          <a:p>
            <a:r>
              <a:rPr lang="en-GB" dirty="0"/>
              <a:t>What challenges does Clinton identify and how does he suggest they might be remedied</a:t>
            </a:r>
            <a:r>
              <a:rPr lang="en-GB" dirty="0" smtClean="0"/>
              <a:t>?</a:t>
            </a:r>
          </a:p>
          <a:p>
            <a:endParaRPr lang="en-GB" dirty="0"/>
          </a:p>
          <a:p>
            <a:r>
              <a:rPr lang="en-GB" dirty="0" smtClean="0"/>
              <a:t>What overlaps exist between his political viewpoints and Reagan’s?</a:t>
            </a:r>
          </a:p>
          <a:p>
            <a:endParaRPr lang="en-GB" dirty="0"/>
          </a:p>
          <a:p>
            <a:r>
              <a:rPr lang="en-GB" dirty="0" smtClean="0"/>
              <a:t>Does Clinton make concessions to Reaganomics in the speech?</a:t>
            </a:r>
          </a:p>
          <a:p>
            <a:endParaRPr lang="en-GB" dirty="0"/>
          </a:p>
          <a:p>
            <a:r>
              <a:rPr lang="en-GB" dirty="0" smtClean="0"/>
              <a:t>Does Clinton make concessions to ‘Culture Wars’ attitudes in the speech?</a:t>
            </a:r>
          </a:p>
          <a:p>
            <a:endParaRPr lang="en-GB" dirty="0"/>
          </a:p>
          <a:p>
            <a:endParaRPr lang="en-GB" dirty="0"/>
          </a:p>
        </p:txBody>
      </p:sp>
      <p:pic>
        <p:nvPicPr>
          <p:cNvPr id="6" name="Picture 5"/>
          <p:cNvPicPr>
            <a:picLocks noChangeAspect="1"/>
          </p:cNvPicPr>
          <p:nvPr/>
        </p:nvPicPr>
        <p:blipFill>
          <a:blip r:embed="rId2"/>
          <a:stretch>
            <a:fillRect/>
          </a:stretch>
        </p:blipFill>
        <p:spPr>
          <a:xfrm>
            <a:off x="7541304" y="1145948"/>
            <a:ext cx="4650695" cy="4650695"/>
          </a:xfrm>
          <a:prstGeom prst="rect">
            <a:avLst/>
          </a:prstGeom>
        </p:spPr>
      </p:pic>
    </p:spTree>
    <p:extLst>
      <p:ext uri="{BB962C8B-B14F-4D97-AF65-F5344CB8AC3E}">
        <p14:creationId xmlns:p14="http://schemas.microsoft.com/office/powerpoint/2010/main" val="4012371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Clinton State of the Union Address, 1996</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1" y="1145948"/>
            <a:ext cx="7048502" cy="5712052"/>
          </a:xfrm>
        </p:spPr>
        <p:txBody>
          <a:bodyPr>
            <a:normAutofit fontScale="77500" lnSpcReduction="20000"/>
          </a:bodyPr>
          <a:lstStyle/>
          <a:p>
            <a:pPr marL="0" indent="0">
              <a:buNone/>
            </a:pPr>
            <a:r>
              <a:rPr lang="en-GB" sz="3300" dirty="0"/>
              <a:t>The state of the Union is strong. Our economy is the healthiest it has been in three decades. We have the lowest combined rates of unemployment and inflation in 27 years. We have completed—created nearly 8 million new jobs, over a million of them in basic industries like construction and automobiles. America is selling more cars than Japan for the first time since the 1970'. And for 3 years in a row, we have had a record number of new businesses started in our country.</a:t>
            </a:r>
          </a:p>
          <a:p>
            <a:pPr marL="0" indent="0">
              <a:buNone/>
            </a:pPr>
            <a:r>
              <a:rPr lang="en-GB" sz="3300" dirty="0" smtClean="0"/>
              <a:t>	Our </a:t>
            </a:r>
            <a:r>
              <a:rPr lang="en-GB" sz="3300" dirty="0"/>
              <a:t>leadership in the world is also strong, bringing hope for new peace. And perhaps most important, we are gaining ground in restoring our fundamental values. The crime rate, the welfare and food stamp rolls, the poverty rate, and the teen pregnancy rate are all down. And as they go down, prospects for America's future go up.</a:t>
            </a:r>
          </a:p>
          <a:p>
            <a:endParaRPr lang="en-GB" dirty="0"/>
          </a:p>
          <a:p>
            <a:endParaRPr lang="en-GB" dirty="0"/>
          </a:p>
        </p:txBody>
      </p:sp>
      <p:pic>
        <p:nvPicPr>
          <p:cNvPr id="6" name="Picture 5"/>
          <p:cNvPicPr>
            <a:picLocks noChangeAspect="1"/>
          </p:cNvPicPr>
          <p:nvPr/>
        </p:nvPicPr>
        <p:blipFill>
          <a:blip r:embed="rId2"/>
          <a:stretch>
            <a:fillRect/>
          </a:stretch>
        </p:blipFill>
        <p:spPr>
          <a:xfrm>
            <a:off x="7541304" y="1145948"/>
            <a:ext cx="4650695" cy="4650695"/>
          </a:xfrm>
          <a:prstGeom prst="rect">
            <a:avLst/>
          </a:prstGeom>
        </p:spPr>
      </p:pic>
    </p:spTree>
    <p:extLst>
      <p:ext uri="{BB962C8B-B14F-4D97-AF65-F5344CB8AC3E}">
        <p14:creationId xmlns:p14="http://schemas.microsoft.com/office/powerpoint/2010/main" val="3791875083"/>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End of Big Government</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1" y="1145948"/>
            <a:ext cx="7048502" cy="5712052"/>
          </a:xfrm>
        </p:spPr>
        <p:txBody>
          <a:bodyPr>
            <a:normAutofit fontScale="92500" lnSpcReduction="20000"/>
          </a:bodyPr>
          <a:lstStyle/>
          <a:p>
            <a:pPr marL="0" indent="0">
              <a:buNone/>
            </a:pPr>
            <a:r>
              <a:rPr lang="en-GB" b="1" dirty="0"/>
              <a:t>We know big Government does not have all the answers. </a:t>
            </a:r>
            <a:r>
              <a:rPr lang="en-GB" dirty="0"/>
              <a:t>We know there's not a program for every problem. We know, and we have worked to give the American people a smaller, less bureaucratic Government in Washington. And we have to give the American people one that lives within its means</a:t>
            </a:r>
            <a:r>
              <a:rPr lang="en-GB" b="1" dirty="0"/>
              <a:t>. The era of big Government is over. </a:t>
            </a:r>
            <a:r>
              <a:rPr lang="en-GB" dirty="0"/>
              <a:t>But we cannot go back to the time when our citizens were left to fend for themselves.</a:t>
            </a:r>
          </a:p>
          <a:p>
            <a:pPr marL="0" indent="0">
              <a:buNone/>
            </a:pPr>
            <a:r>
              <a:rPr lang="en-GB" dirty="0"/>
              <a:t>Instead, we must go forward as one America, one nation working together to meet the challenges we face together</a:t>
            </a:r>
            <a:r>
              <a:rPr lang="en-GB" b="1" dirty="0"/>
              <a:t>. </a:t>
            </a:r>
            <a:r>
              <a:rPr lang="en-GB" b="1" dirty="0" smtClean="0"/>
              <a:t>Self-reliance and teamwork are not opposing virtues</a:t>
            </a:r>
            <a:r>
              <a:rPr lang="en-GB" dirty="0" smtClean="0"/>
              <a:t>; we must have both. I believe </a:t>
            </a:r>
            <a:r>
              <a:rPr lang="en-GB" dirty="0"/>
              <a:t>our new, smaller Government </a:t>
            </a:r>
            <a:r>
              <a:rPr lang="en-GB" dirty="0" smtClean="0"/>
              <a:t>must </a:t>
            </a:r>
            <a:r>
              <a:rPr lang="en-GB" dirty="0"/>
              <a:t>work in an old-fashioned American way, together with all of our citizens through State and local governments, in the workplace, in religious, charitable, and civic associations. </a:t>
            </a:r>
            <a:endParaRPr lang="en-GB" dirty="0"/>
          </a:p>
        </p:txBody>
      </p:sp>
      <p:pic>
        <p:nvPicPr>
          <p:cNvPr id="6" name="Picture 5"/>
          <p:cNvPicPr>
            <a:picLocks noChangeAspect="1"/>
          </p:cNvPicPr>
          <p:nvPr/>
        </p:nvPicPr>
        <p:blipFill>
          <a:blip r:embed="rId2"/>
          <a:stretch>
            <a:fillRect/>
          </a:stretch>
        </p:blipFill>
        <p:spPr>
          <a:xfrm>
            <a:off x="7541304" y="1145948"/>
            <a:ext cx="4650695" cy="4650695"/>
          </a:xfrm>
          <a:prstGeom prst="rect">
            <a:avLst/>
          </a:prstGeom>
        </p:spPr>
      </p:pic>
    </p:spTree>
    <p:extLst>
      <p:ext uri="{BB962C8B-B14F-4D97-AF65-F5344CB8AC3E}">
        <p14:creationId xmlns:p14="http://schemas.microsoft.com/office/powerpoint/2010/main" val="2886378945"/>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End of Big Government</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1" y="1145948"/>
            <a:ext cx="7048502" cy="5712052"/>
          </a:xfrm>
        </p:spPr>
        <p:txBody>
          <a:bodyPr>
            <a:normAutofit/>
          </a:bodyPr>
          <a:lstStyle/>
          <a:p>
            <a:pPr marL="0" indent="0">
              <a:buNone/>
            </a:pPr>
            <a:r>
              <a:rPr lang="en-GB" dirty="0"/>
              <a:t>… As we move into the era of balanced budgets </a:t>
            </a:r>
            <a:r>
              <a:rPr lang="en-GB" sz="3200" dirty="0"/>
              <a:t>and smaller Government, we must work in new ways to enable people to make the most of their own lives. We are helping America's communities, not with more bureaucracy but with more opportunities. Through our successful </a:t>
            </a:r>
            <a:r>
              <a:rPr lang="en-GB" sz="3200" b="1" dirty="0"/>
              <a:t>empowerment zones </a:t>
            </a:r>
            <a:r>
              <a:rPr lang="en-GB" sz="3200" dirty="0"/>
              <a:t>and community development banks, we're helping people to find jobs, to start businesses</a:t>
            </a:r>
            <a:r>
              <a:rPr lang="en-GB" dirty="0"/>
              <a:t>. </a:t>
            </a:r>
            <a:endParaRPr lang="en-GB" dirty="0"/>
          </a:p>
        </p:txBody>
      </p:sp>
      <p:pic>
        <p:nvPicPr>
          <p:cNvPr id="6" name="Picture 5"/>
          <p:cNvPicPr>
            <a:picLocks noChangeAspect="1"/>
          </p:cNvPicPr>
          <p:nvPr/>
        </p:nvPicPr>
        <p:blipFill>
          <a:blip r:embed="rId2"/>
          <a:stretch>
            <a:fillRect/>
          </a:stretch>
        </p:blipFill>
        <p:spPr>
          <a:xfrm>
            <a:off x="7541304" y="1145948"/>
            <a:ext cx="4650695" cy="4650695"/>
          </a:xfrm>
          <a:prstGeom prst="rect">
            <a:avLst/>
          </a:prstGeom>
        </p:spPr>
      </p:pic>
    </p:spTree>
    <p:extLst>
      <p:ext uri="{BB962C8B-B14F-4D97-AF65-F5344CB8AC3E}">
        <p14:creationId xmlns:p14="http://schemas.microsoft.com/office/powerpoint/2010/main" val="249410635"/>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latin typeface="Arial Black" panose="020B0A04020102020204" pitchFamily="34" charset="0"/>
              </a:rPr>
              <a:t>Empowerment Zones</a:t>
            </a:r>
            <a:endParaRPr lang="en-GB" dirty="0">
              <a:latin typeface="Arial Black" panose="020B0A04020102020204" pitchFamily="34" charset="0"/>
            </a:endParaRPr>
          </a:p>
        </p:txBody>
      </p:sp>
      <p:sp>
        <p:nvSpPr>
          <p:cNvPr id="3" name="Content Placeholder 2"/>
          <p:cNvSpPr>
            <a:spLocks noGrp="1"/>
          </p:cNvSpPr>
          <p:nvPr>
            <p:ph idx="1"/>
          </p:nvPr>
        </p:nvSpPr>
        <p:spPr/>
        <p:txBody>
          <a:bodyPr>
            <a:normAutofit/>
          </a:bodyPr>
          <a:lstStyle/>
          <a:p>
            <a:r>
              <a:rPr lang="en-GB" sz="3200" dirty="0" smtClean="0"/>
              <a:t>Est. by Empowerment </a:t>
            </a:r>
            <a:r>
              <a:rPr lang="en-GB" sz="3200" dirty="0"/>
              <a:t>Zones and Enterprise Communities Act of </a:t>
            </a:r>
            <a:r>
              <a:rPr lang="en-GB" sz="3200" dirty="0" smtClean="0"/>
              <a:t>1993</a:t>
            </a:r>
          </a:p>
          <a:p>
            <a:r>
              <a:rPr lang="en-GB" sz="3200" dirty="0" smtClean="0"/>
              <a:t>Part of three categories of targeted </a:t>
            </a:r>
            <a:r>
              <a:rPr lang="en-GB" sz="3200" dirty="0" err="1" smtClean="0"/>
              <a:t>mutidepartmental</a:t>
            </a:r>
            <a:r>
              <a:rPr lang="en-GB" sz="3200" dirty="0" smtClean="0"/>
              <a:t> interventions: </a:t>
            </a:r>
            <a:r>
              <a:rPr lang="en-GB" sz="3200" b="1" dirty="0" smtClean="0"/>
              <a:t>Empowerment </a:t>
            </a:r>
            <a:r>
              <a:rPr lang="en-GB" sz="3200" b="1" dirty="0"/>
              <a:t>Zone</a:t>
            </a:r>
            <a:r>
              <a:rPr lang="en-GB" sz="3200" dirty="0"/>
              <a:t> (EZ), Enterprise Community (EC), and Renewal Community (RC) Initiatives </a:t>
            </a:r>
            <a:endParaRPr lang="en-GB" sz="3200" dirty="0" smtClean="0"/>
          </a:p>
          <a:p>
            <a:r>
              <a:rPr lang="en-GB" sz="3200" dirty="0" smtClean="0"/>
              <a:t>Involved tax incentives for businesses</a:t>
            </a:r>
            <a:endParaRPr lang="en-GB" sz="3200" dirty="0"/>
          </a:p>
        </p:txBody>
      </p:sp>
    </p:spTree>
    <p:extLst>
      <p:ext uri="{BB962C8B-B14F-4D97-AF65-F5344CB8AC3E}">
        <p14:creationId xmlns:p14="http://schemas.microsoft.com/office/powerpoint/2010/main" val="168539289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Social Conservativism</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1" y="1145948"/>
            <a:ext cx="7048502" cy="5712052"/>
          </a:xfrm>
        </p:spPr>
        <p:txBody>
          <a:bodyPr>
            <a:normAutofit fontScale="77500" lnSpcReduction="20000"/>
          </a:bodyPr>
          <a:lstStyle/>
          <a:p>
            <a:pPr marL="0" indent="0">
              <a:buNone/>
            </a:pPr>
            <a:r>
              <a:rPr lang="en-GB" dirty="0"/>
              <a:t>All strong families begin with taking more responsibility for our children. I've heard Mrs. Gore say that it's hard to be a parent today, but it's even harder to be a child. So all of us, not just as parents but all of us in our other roles—our media, our schools, our teachers, our communities, our churches and synagogues, our businesses, our governments—all of us have a responsibility to help our children to make it and to make the most of their lives and their God-given capacities.</a:t>
            </a:r>
          </a:p>
          <a:p>
            <a:pPr marL="0" indent="0">
              <a:buNone/>
            </a:pPr>
            <a:r>
              <a:rPr lang="en-GB" dirty="0"/>
              <a:t>To the media, I say you should create movies and </a:t>
            </a:r>
            <a:r>
              <a:rPr lang="en-GB" dirty="0" smtClean="0"/>
              <a:t>CDs </a:t>
            </a:r>
            <a:r>
              <a:rPr lang="en-GB" dirty="0"/>
              <a:t>and television shows you'd want your own children </a:t>
            </a:r>
            <a:r>
              <a:rPr lang="en-GB" dirty="0" smtClean="0"/>
              <a:t>and grandchildren </a:t>
            </a:r>
            <a:r>
              <a:rPr lang="en-GB" dirty="0"/>
              <a:t>to enjoy</a:t>
            </a:r>
            <a:r>
              <a:rPr lang="en-GB" dirty="0" smtClean="0"/>
              <a:t>.</a:t>
            </a:r>
          </a:p>
          <a:p>
            <a:pPr marL="0" indent="0">
              <a:buNone/>
            </a:pPr>
            <a:r>
              <a:rPr lang="en-GB" dirty="0"/>
              <a:t>I</a:t>
            </a:r>
            <a:r>
              <a:rPr lang="en-GB" dirty="0" smtClean="0"/>
              <a:t> </a:t>
            </a:r>
            <a:r>
              <a:rPr lang="en-GB" dirty="0"/>
              <a:t>call on Congress to pass the requirement for a V-chip in TV sets so that parents can screen out programs they believe are inappropriate for their children. When parents control what their young children see, that is not censorship; that is enabling parents to assume more personal responsibility for their children's upbringing. And I urge them to do it. The V-chip requirement is part of the important telecommunications bill now pending in this Congress. It has bipartisan support, and I urge you to pass it now.</a:t>
            </a:r>
          </a:p>
        </p:txBody>
      </p:sp>
      <p:pic>
        <p:nvPicPr>
          <p:cNvPr id="4" name="Picture 3"/>
          <p:cNvPicPr>
            <a:picLocks noChangeAspect="1"/>
          </p:cNvPicPr>
          <p:nvPr/>
        </p:nvPicPr>
        <p:blipFill>
          <a:blip r:embed="rId2"/>
          <a:stretch>
            <a:fillRect/>
          </a:stretch>
        </p:blipFill>
        <p:spPr>
          <a:xfrm>
            <a:off x="7799612" y="1145948"/>
            <a:ext cx="4120069" cy="3291227"/>
          </a:xfrm>
          <a:prstGeom prst="rect">
            <a:avLst/>
          </a:prstGeom>
        </p:spPr>
      </p:pic>
      <p:sp>
        <p:nvSpPr>
          <p:cNvPr id="5" name="Rectangle 4"/>
          <p:cNvSpPr/>
          <p:nvPr/>
        </p:nvSpPr>
        <p:spPr>
          <a:xfrm>
            <a:off x="8081323" y="4437175"/>
            <a:ext cx="3556646" cy="646331"/>
          </a:xfrm>
          <a:prstGeom prst="rect">
            <a:avLst/>
          </a:prstGeom>
        </p:spPr>
        <p:txBody>
          <a:bodyPr wrap="square">
            <a:spAutoFit/>
          </a:bodyPr>
          <a:lstStyle/>
          <a:p>
            <a:pPr algn="r"/>
            <a:r>
              <a:rPr lang="en-GB" dirty="0" smtClean="0"/>
              <a:t>Implemented by Telecommunications </a:t>
            </a:r>
            <a:r>
              <a:rPr lang="en-GB" dirty="0"/>
              <a:t>Act of </a:t>
            </a:r>
            <a:r>
              <a:rPr lang="en-GB" dirty="0" smtClean="0"/>
              <a:t>1996</a:t>
            </a:r>
            <a:endParaRPr lang="en-GB" dirty="0"/>
          </a:p>
        </p:txBody>
      </p:sp>
    </p:spTree>
    <p:extLst>
      <p:ext uri="{BB962C8B-B14F-4D97-AF65-F5344CB8AC3E}">
        <p14:creationId xmlns:p14="http://schemas.microsoft.com/office/powerpoint/2010/main" val="8642340"/>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4429" y="48986"/>
            <a:ext cx="12246429" cy="1325563"/>
          </a:xfrm>
        </p:spPr>
        <p:txBody>
          <a:bodyPr>
            <a:normAutofit/>
          </a:bodyPr>
          <a:lstStyle/>
          <a:p>
            <a:pPr algn="ctr"/>
            <a:r>
              <a:rPr lang="en-GB" sz="4000" dirty="0" smtClean="0">
                <a:latin typeface="Arial Black" panose="020B0A04020102020204" pitchFamily="34" charset="0"/>
              </a:rPr>
              <a:t>Critique of Welfare</a:t>
            </a:r>
            <a:endParaRPr lang="en-GB" sz="4000" dirty="0">
              <a:latin typeface="Arial Black" panose="020B0A04020102020204" pitchFamily="34" charset="0"/>
            </a:endParaRPr>
          </a:p>
        </p:txBody>
      </p:sp>
      <p:sp>
        <p:nvSpPr>
          <p:cNvPr id="3" name="Content Placeholder 2"/>
          <p:cNvSpPr>
            <a:spLocks noGrp="1"/>
          </p:cNvSpPr>
          <p:nvPr>
            <p:ph idx="1"/>
          </p:nvPr>
        </p:nvSpPr>
        <p:spPr>
          <a:xfrm>
            <a:off x="348340" y="1145948"/>
            <a:ext cx="11479865" cy="5712052"/>
          </a:xfrm>
        </p:spPr>
        <p:txBody>
          <a:bodyPr>
            <a:normAutofit/>
          </a:bodyPr>
          <a:lstStyle/>
          <a:p>
            <a:pPr marL="0" indent="0">
              <a:buNone/>
            </a:pPr>
            <a:r>
              <a:rPr lang="en-GB" dirty="0" smtClean="0"/>
              <a:t>For </a:t>
            </a:r>
            <a:r>
              <a:rPr lang="en-GB" dirty="0"/>
              <a:t>too long our welfare system has undermined the values of family and work instead of supporting them. The Congress and I are near agreement on sweeping welfare reform. We agree on time limits, tough work requirements, and the toughest possible child support enforcement. But I believe we must also provide child care so that mothers who are required to go to work can do so without worrying about what is happening to their children.</a:t>
            </a:r>
          </a:p>
          <a:p>
            <a:pPr marL="0" indent="0">
              <a:buNone/>
            </a:pPr>
            <a:r>
              <a:rPr lang="en-GB" dirty="0" smtClean="0"/>
              <a:t>	… Let </a:t>
            </a:r>
            <a:r>
              <a:rPr lang="en-GB" dirty="0"/>
              <a:t>us be candid about this difficult problem. Passing a law, even the best possible law, is only a first step. The next step is to make it work. I challenge people on welfare to make the most of this </a:t>
            </a:r>
            <a:r>
              <a:rPr lang="en-GB" b="1" dirty="0"/>
              <a:t>opportunity for independence</a:t>
            </a:r>
            <a:r>
              <a:rPr lang="en-GB" dirty="0"/>
              <a:t>. I challenge American businesses to give people on welfare the chance to move into the work force. </a:t>
            </a:r>
            <a:r>
              <a:rPr lang="en-GB" dirty="0" smtClean="0"/>
              <a:t>I</a:t>
            </a:r>
            <a:endParaRPr lang="en-GB" dirty="0"/>
          </a:p>
        </p:txBody>
      </p:sp>
    </p:spTree>
    <p:extLst>
      <p:ext uri="{BB962C8B-B14F-4D97-AF65-F5344CB8AC3E}">
        <p14:creationId xmlns:p14="http://schemas.microsoft.com/office/powerpoint/2010/main" val="1564484924"/>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23900" y="42861"/>
            <a:ext cx="10515600" cy="1325563"/>
          </a:xfrm>
        </p:spPr>
        <p:txBody>
          <a:bodyPr/>
          <a:lstStyle/>
          <a:p>
            <a:r>
              <a:rPr lang="en-GB" dirty="0" err="1" smtClean="0">
                <a:latin typeface="Arial Black" panose="020B0A04020102020204" pitchFamily="34" charset="0"/>
              </a:rPr>
              <a:t>Clintonomics</a:t>
            </a:r>
            <a:endParaRPr lang="en-GB" dirty="0">
              <a:latin typeface="Arial Black" panose="020B0A04020102020204" pitchFamily="34" charset="0"/>
            </a:endParaRPr>
          </a:p>
        </p:txBody>
      </p:sp>
      <p:sp>
        <p:nvSpPr>
          <p:cNvPr id="3" name="Content Placeholder 2"/>
          <p:cNvSpPr>
            <a:spLocks noGrp="1"/>
          </p:cNvSpPr>
          <p:nvPr>
            <p:ph idx="1"/>
          </p:nvPr>
        </p:nvSpPr>
        <p:spPr>
          <a:xfrm>
            <a:off x="495299" y="1499053"/>
            <a:ext cx="6950529" cy="5228318"/>
          </a:xfrm>
        </p:spPr>
        <p:txBody>
          <a:bodyPr>
            <a:normAutofit/>
          </a:bodyPr>
          <a:lstStyle/>
          <a:p>
            <a:r>
              <a:rPr lang="en-GB" dirty="0" smtClean="0"/>
              <a:t>Aimed to establish </a:t>
            </a:r>
            <a:r>
              <a:rPr lang="en-GB" dirty="0"/>
              <a:t>fiscal discipline and eliminate the budget deficit</a:t>
            </a:r>
          </a:p>
          <a:p>
            <a:r>
              <a:rPr lang="en-GB" dirty="0" smtClean="0"/>
              <a:t>Maintained low </a:t>
            </a:r>
            <a:r>
              <a:rPr lang="en-GB" dirty="0"/>
              <a:t>interest rates and </a:t>
            </a:r>
            <a:r>
              <a:rPr lang="en-GB" dirty="0" smtClean="0"/>
              <a:t>encouraged </a:t>
            </a:r>
            <a:r>
              <a:rPr lang="en-GB" dirty="0"/>
              <a:t>private-sector investment</a:t>
            </a:r>
          </a:p>
          <a:p>
            <a:r>
              <a:rPr lang="en-GB" dirty="0" smtClean="0"/>
              <a:t>Aimed to eliminate </a:t>
            </a:r>
            <a:r>
              <a:rPr lang="en-GB" dirty="0"/>
              <a:t>protectionist </a:t>
            </a:r>
            <a:r>
              <a:rPr lang="en-GB" dirty="0" smtClean="0"/>
              <a:t>tariffs – entered North American Free Trade Agreement</a:t>
            </a:r>
          </a:p>
          <a:p>
            <a:r>
              <a:rPr lang="en-GB" dirty="0" smtClean="0"/>
              <a:t>Welfare Reform: </a:t>
            </a:r>
            <a:r>
              <a:rPr lang="en-GB" dirty="0"/>
              <a:t>Personal Responsibility and Work Opportunity </a:t>
            </a:r>
            <a:r>
              <a:rPr lang="en-GB" dirty="0" smtClean="0"/>
              <a:t>Act </a:t>
            </a:r>
            <a:r>
              <a:rPr lang="en-GB" dirty="0"/>
              <a:t>1996 created  Temporary Assistance for Needy Families </a:t>
            </a:r>
            <a:r>
              <a:rPr lang="en-GB" dirty="0" smtClean="0"/>
              <a:t>programme</a:t>
            </a:r>
            <a:endParaRPr lang="en-GB" dirty="0"/>
          </a:p>
          <a:p>
            <a:endParaRPr lang="en-GB" dirty="0"/>
          </a:p>
        </p:txBody>
      </p:sp>
      <p:pic>
        <p:nvPicPr>
          <p:cNvPr id="3074" name="Picture 2" descr="Image result for nafta"/>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445828" y="3194435"/>
            <a:ext cx="4139747" cy="3387693"/>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3"/>
          <a:stretch>
            <a:fillRect/>
          </a:stretch>
        </p:blipFill>
        <p:spPr>
          <a:xfrm>
            <a:off x="6939643" y="203653"/>
            <a:ext cx="5222873" cy="2990782"/>
          </a:xfrm>
          <a:prstGeom prst="rect">
            <a:avLst/>
          </a:prstGeom>
        </p:spPr>
      </p:pic>
    </p:spTree>
    <p:extLst>
      <p:ext uri="{BB962C8B-B14F-4D97-AF65-F5344CB8AC3E}">
        <p14:creationId xmlns:p14="http://schemas.microsoft.com/office/powerpoint/2010/main" val="1272074892"/>
      </p:ext>
    </p:extLst>
  </p:cSld>
  <p:clrMapOvr>
    <a:masterClrMapping/>
  </p:clrMapOvr>
  <p:timing>
    <p:tnLst>
      <p:par>
        <p:cTn id="1" dur="indefinite" restart="never" nodeType="tmRoot"/>
      </p:par>
    </p:tnLst>
  </p:timing>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479</TotalTime>
  <Words>3613</Words>
  <Application>Microsoft Office PowerPoint</Application>
  <PresentationFormat>Widescreen</PresentationFormat>
  <Paragraphs>255</Paragraphs>
  <Slides>32</Slides>
  <Notes>18</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32</vt:i4>
      </vt:variant>
    </vt:vector>
  </HeadingPairs>
  <TitlesOfParts>
    <vt:vector size="37" baseType="lpstr">
      <vt:lpstr>Arial</vt:lpstr>
      <vt:lpstr>Arial Black</vt:lpstr>
      <vt:lpstr>Calibri</vt:lpstr>
      <vt:lpstr>Calibri Light</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CLINTON’S DOMESTIC POLIC</vt:lpstr>
      <vt:lpstr>PowerPoint Presentation</vt:lpstr>
      <vt:lpstr>PowerPoint Presentation</vt:lpstr>
      <vt:lpstr>PowerPoint Presentation</vt:lpstr>
      <vt:lpstr>PowerPoint Presentation</vt:lpstr>
      <vt:lpstr>PowerPoint Presentation</vt:lpstr>
      <vt:lpstr>PowerPoint Presentation</vt:lpstr>
      <vt:lpstr>Clinton State of the Union Address, 1996</vt:lpstr>
      <vt:lpstr>Clinton State of the Union Address, 1996</vt:lpstr>
      <vt:lpstr>End of Big Government</vt:lpstr>
      <vt:lpstr>End of Big Government</vt:lpstr>
      <vt:lpstr>Empowerment Zones</vt:lpstr>
      <vt:lpstr>Social Conservativism</vt:lpstr>
      <vt:lpstr>Critique of Welfare</vt:lpstr>
      <vt:lpstr>Clintonomics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Alexander Scott</dc:creator>
  <cp:lastModifiedBy>Alexander Scott</cp:lastModifiedBy>
  <cp:revision>19</cp:revision>
  <dcterms:created xsi:type="dcterms:W3CDTF">2019-03-04T13:56:52Z</dcterms:created>
  <dcterms:modified xsi:type="dcterms:W3CDTF">2020-12-15T13:59:10Z</dcterms:modified>
</cp:coreProperties>
</file>