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2" r:id="rId1"/>
  </p:sldMasterIdLst>
  <p:notesMasterIdLst>
    <p:notesMasterId r:id="rId28"/>
  </p:notesMasterIdLst>
  <p:handoutMasterIdLst>
    <p:handoutMasterId r:id="rId29"/>
  </p:handoutMasterIdLst>
  <p:sldIdLst>
    <p:sldId id="332" r:id="rId2"/>
    <p:sldId id="339" r:id="rId3"/>
    <p:sldId id="377" r:id="rId4"/>
    <p:sldId id="378" r:id="rId5"/>
    <p:sldId id="406" r:id="rId6"/>
    <p:sldId id="380" r:id="rId7"/>
    <p:sldId id="392" r:id="rId8"/>
    <p:sldId id="407" r:id="rId9"/>
    <p:sldId id="383" r:id="rId10"/>
    <p:sldId id="408" r:id="rId11"/>
    <p:sldId id="381" r:id="rId12"/>
    <p:sldId id="445" r:id="rId13"/>
    <p:sldId id="394" r:id="rId14"/>
    <p:sldId id="386" r:id="rId15"/>
    <p:sldId id="387" r:id="rId16"/>
    <p:sldId id="395" r:id="rId17"/>
    <p:sldId id="389" r:id="rId18"/>
    <p:sldId id="409" r:id="rId19"/>
    <p:sldId id="396" r:id="rId20"/>
    <p:sldId id="398" r:id="rId21"/>
    <p:sldId id="437" r:id="rId22"/>
    <p:sldId id="444" r:id="rId23"/>
    <p:sldId id="438" r:id="rId24"/>
    <p:sldId id="446" r:id="rId25"/>
    <p:sldId id="439" r:id="rId26"/>
    <p:sldId id="447" r:id="rId27"/>
  </p:sldIdLst>
  <p:sldSz cx="9144000" cy="6858000" type="screen4x3"/>
  <p:notesSz cx="6797675" cy="9926638"/>
  <p:custDataLst>
    <p:tags r:id="rId30"/>
  </p:custData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6pPr>
    <a:lvl7pPr marL="27432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7pPr>
    <a:lvl8pPr marL="32004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8pPr>
    <a:lvl9pPr marL="36576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">
          <p15:clr>
            <a:srgbClr val="A4A3A4"/>
          </p15:clr>
        </p15:guide>
        <p15:guide id="2" orient="horz" pos="4080">
          <p15:clr>
            <a:srgbClr val="A4A3A4"/>
          </p15:clr>
        </p15:guide>
        <p15:guide id="3" orient="horz" pos="2160">
          <p15:clr>
            <a:srgbClr val="A4A3A4"/>
          </p15:clr>
        </p15:guide>
        <p15:guide id="4" orient="horz" pos="720">
          <p15:clr>
            <a:srgbClr val="A4A3A4"/>
          </p15:clr>
        </p15:guide>
        <p15:guide id="5" orient="horz" pos="3888">
          <p15:clr>
            <a:srgbClr val="A4A3A4"/>
          </p15:clr>
        </p15:guide>
        <p15:guide id="6" orient="horz" pos="1200">
          <p15:clr>
            <a:srgbClr val="A4A3A4"/>
          </p15:clr>
        </p15:guide>
        <p15:guide id="7" orient="horz" pos="2400">
          <p15:clr>
            <a:srgbClr val="A4A3A4"/>
          </p15:clr>
        </p15:guide>
        <p15:guide id="8" pos="5520">
          <p15:clr>
            <a:srgbClr val="A4A3A4"/>
          </p15:clr>
        </p15:guide>
        <p15:guide id="9" pos="2880">
          <p15:clr>
            <a:srgbClr val="A4A3A4"/>
          </p15:clr>
        </p15:guide>
        <p15:guide id="10" pos="528">
          <p15:clr>
            <a:srgbClr val="A4A3A4"/>
          </p15:clr>
        </p15:guide>
        <p15:guide id="11" pos="816">
          <p15:clr>
            <a:srgbClr val="A4A3A4"/>
          </p15:clr>
        </p15:guide>
        <p15:guide id="12" pos="2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4">
          <p15:clr>
            <a:srgbClr val="A4A3A4"/>
          </p15:clr>
        </p15:guide>
        <p15:guide id="2" pos="2304">
          <p15:clr>
            <a:srgbClr val="A4A3A4"/>
          </p15:clr>
        </p15:guide>
        <p15:guide id="3" orient="horz" pos="3127">
          <p15:clr>
            <a:srgbClr val="A4A3A4"/>
          </p15:clr>
        </p15:guide>
        <p15:guide id="4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7AFF"/>
    <a:srgbClr val="0000FF"/>
    <a:srgbClr val="D9EB6B"/>
    <a:srgbClr val="FF6666"/>
    <a:srgbClr val="E37900"/>
    <a:srgbClr val="E30000"/>
    <a:srgbClr val="DEF0B5"/>
    <a:srgbClr val="FAF0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1392" y="60"/>
      </p:cViewPr>
      <p:guideLst>
        <p:guide orient="horz" pos="240"/>
        <p:guide orient="horz" pos="4080"/>
        <p:guide orient="horz" pos="2160"/>
        <p:guide orient="horz" pos="720"/>
        <p:guide orient="horz" pos="3888"/>
        <p:guide orient="horz" pos="1200"/>
        <p:guide orient="horz" pos="2400"/>
        <p:guide pos="5520"/>
        <p:guide pos="2880"/>
        <p:guide pos="528"/>
        <p:guide pos="816"/>
        <p:guide pos="2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4206"/>
    </p:cViewPr>
  </p:sorterViewPr>
  <p:notesViewPr>
    <p:cSldViewPr>
      <p:cViewPr varScale="1">
        <p:scale>
          <a:sx n="55" d="100"/>
          <a:sy n="55" d="100"/>
        </p:scale>
        <p:origin x="-1752" y="-84"/>
      </p:cViewPr>
      <p:guideLst>
        <p:guide orient="horz" pos="3024"/>
        <p:guide pos="2304"/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ags" Target="tags/tag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722" y="1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0963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722" y="9430963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fld id="{8FFDA364-C2D6-4B49-920A-73ED343E294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0480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722" y="1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5767" y="4710558"/>
            <a:ext cx="4986142" cy="4470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963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722" y="9430963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fld id="{455F1EBE-EF3C-45A7-BC4D-95AAB26C11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6144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14788A03-6B4B-40B2-979D-D996525F0169}" type="slidenum">
              <a:rPr lang="en-GB" altLang="en-US" smtClean="0">
                <a:latin typeface="Arial" pitchFamily="34" charset="0"/>
                <a:cs typeface="Arial" pitchFamily="34" charset="0"/>
              </a:rPr>
              <a:pPr eaLnBrk="1" hangingPunct="1">
                <a:spcBef>
                  <a:spcPct val="0"/>
                </a:spcBef>
              </a:pPr>
              <a:t>13</a:t>
            </a:fld>
            <a:endParaRPr lang="en-GB" altLang="en-US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579" name="Rectangle 2"/>
          <p:cNvSpPr>
            <a:spLocks noChangeArrowheads="1"/>
          </p:cNvSpPr>
          <p:nvPr/>
        </p:nvSpPr>
        <p:spPr bwMode="auto">
          <a:xfrm>
            <a:off x="3849689" y="0"/>
            <a:ext cx="2947987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GB" altLang="en-US" sz="1800" b="1">
              <a:solidFill>
                <a:srgbClr val="6699FF"/>
              </a:solidFill>
              <a:latin typeface="Times New Roman" pitchFamily="18" charset="0"/>
            </a:endParaRPr>
          </a:p>
        </p:txBody>
      </p:sp>
      <p:sp>
        <p:nvSpPr>
          <p:cNvPr id="24580" name="Rectangle 3"/>
          <p:cNvSpPr>
            <a:spLocks noChangeArrowheads="1"/>
          </p:cNvSpPr>
          <p:nvPr/>
        </p:nvSpPr>
        <p:spPr bwMode="auto">
          <a:xfrm>
            <a:off x="3849689" y="9428164"/>
            <a:ext cx="2947987" cy="49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r>
              <a:rPr lang="en-US" altLang="en-US" sz="1000" i="1">
                <a:latin typeface="Times New Roman" pitchFamily="18" charset="0"/>
              </a:rPr>
              <a:t>7</a:t>
            </a:r>
          </a:p>
        </p:txBody>
      </p:sp>
      <p:sp>
        <p:nvSpPr>
          <p:cNvPr id="24581" name="Rectangle 4"/>
          <p:cNvSpPr>
            <a:spLocks noChangeArrowheads="1"/>
          </p:cNvSpPr>
          <p:nvPr/>
        </p:nvSpPr>
        <p:spPr bwMode="auto">
          <a:xfrm>
            <a:off x="-1587" y="9428164"/>
            <a:ext cx="2946401" cy="49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GB" altLang="en-US" sz="1800" b="1">
              <a:solidFill>
                <a:srgbClr val="6699FF"/>
              </a:solidFill>
              <a:latin typeface="Times New Roman" pitchFamily="18" charset="0"/>
            </a:endParaRPr>
          </a:p>
        </p:txBody>
      </p:sp>
      <p:sp>
        <p:nvSpPr>
          <p:cNvPr id="24582" name="Rectangle 5"/>
          <p:cNvSpPr>
            <a:spLocks noChangeArrowheads="1"/>
          </p:cNvSpPr>
          <p:nvPr/>
        </p:nvSpPr>
        <p:spPr bwMode="auto">
          <a:xfrm>
            <a:off x="-1587" y="0"/>
            <a:ext cx="2946401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GB" altLang="en-US" sz="1800" b="1">
              <a:solidFill>
                <a:srgbClr val="6699FF"/>
              </a:solidFill>
              <a:latin typeface="Times New Roman" pitchFamily="18" charset="0"/>
            </a:endParaRPr>
          </a:p>
        </p:txBody>
      </p:sp>
      <p:sp>
        <p:nvSpPr>
          <p:cNvPr id="24583" name="Rectangle 6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25513" y="749300"/>
            <a:ext cx="4946650" cy="3711575"/>
          </a:xfrm>
          <a:noFill/>
          <a:ln cap="flat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84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938213" y="4732339"/>
            <a:ext cx="4916487" cy="44275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endParaRPr lang="en-GB" altLang="en-US" smtClean="0">
              <a:latin typeface="Times New Roman" pitchFamily="18" charset="0"/>
              <a:ea typeface="ＭＳ Ｐゴシック" pitchFamily="34" charset="-128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69776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AC3545A2-CC45-4D8C-8B05-B42C7536CF54}" type="slidenum">
              <a:rPr lang="en-GB" altLang="en-US" smtClean="0">
                <a:latin typeface="Arial" pitchFamily="34" charset="0"/>
                <a:cs typeface="Arial" pitchFamily="34" charset="0"/>
              </a:rPr>
              <a:pPr eaLnBrk="1" hangingPunct="1">
                <a:spcBef>
                  <a:spcPct val="0"/>
                </a:spcBef>
              </a:pPr>
              <a:t>16</a:t>
            </a:fld>
            <a:endParaRPr lang="en-GB" altLang="en-US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603" name="Rectangle 2"/>
          <p:cNvSpPr>
            <a:spLocks noChangeArrowheads="1"/>
          </p:cNvSpPr>
          <p:nvPr/>
        </p:nvSpPr>
        <p:spPr bwMode="auto">
          <a:xfrm>
            <a:off x="3849689" y="0"/>
            <a:ext cx="2947987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GB" altLang="en-US" sz="1800" b="1">
              <a:solidFill>
                <a:srgbClr val="6699FF"/>
              </a:solidFill>
              <a:latin typeface="Times New Roman" pitchFamily="18" charset="0"/>
            </a:endParaRPr>
          </a:p>
        </p:txBody>
      </p:sp>
      <p:sp>
        <p:nvSpPr>
          <p:cNvPr id="25604" name="Rectangle 3"/>
          <p:cNvSpPr>
            <a:spLocks noChangeArrowheads="1"/>
          </p:cNvSpPr>
          <p:nvPr/>
        </p:nvSpPr>
        <p:spPr bwMode="auto">
          <a:xfrm>
            <a:off x="3849689" y="9428164"/>
            <a:ext cx="2947987" cy="49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r>
              <a:rPr lang="en-US" altLang="en-US" sz="1000" i="1">
                <a:latin typeface="Times New Roman" pitchFamily="18" charset="0"/>
              </a:rPr>
              <a:t>8</a:t>
            </a:r>
          </a:p>
        </p:txBody>
      </p:sp>
      <p:sp>
        <p:nvSpPr>
          <p:cNvPr id="25605" name="Rectangle 4"/>
          <p:cNvSpPr>
            <a:spLocks noChangeArrowheads="1"/>
          </p:cNvSpPr>
          <p:nvPr/>
        </p:nvSpPr>
        <p:spPr bwMode="auto">
          <a:xfrm>
            <a:off x="-1587" y="9428164"/>
            <a:ext cx="2946401" cy="49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GB" altLang="en-US" sz="1800" b="1">
              <a:solidFill>
                <a:srgbClr val="6699FF"/>
              </a:solidFill>
              <a:latin typeface="Times New Roman" pitchFamily="18" charset="0"/>
            </a:endParaRPr>
          </a:p>
        </p:txBody>
      </p:sp>
      <p:sp>
        <p:nvSpPr>
          <p:cNvPr id="25606" name="Rectangle 5"/>
          <p:cNvSpPr>
            <a:spLocks noChangeArrowheads="1"/>
          </p:cNvSpPr>
          <p:nvPr/>
        </p:nvSpPr>
        <p:spPr bwMode="auto">
          <a:xfrm>
            <a:off x="-1587" y="0"/>
            <a:ext cx="2946401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GB" altLang="en-US" sz="1800" b="1">
              <a:solidFill>
                <a:srgbClr val="6699FF"/>
              </a:solidFill>
              <a:latin typeface="Times New Roman" pitchFamily="18" charset="0"/>
            </a:endParaRPr>
          </a:p>
        </p:txBody>
      </p:sp>
      <p:sp>
        <p:nvSpPr>
          <p:cNvPr id="25607" name="Rectangle 6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25513" y="749300"/>
            <a:ext cx="4946650" cy="3711575"/>
          </a:xfrm>
          <a:noFill/>
          <a:ln cap="flat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938213" y="4732339"/>
            <a:ext cx="4916487" cy="44275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endParaRPr lang="en-GB" altLang="en-US" smtClean="0">
              <a:latin typeface="Times New Roman" pitchFamily="18" charset="0"/>
              <a:ea typeface="ＭＳ Ｐゴシック" pitchFamily="34" charset="-128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52963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1785926"/>
            <a:ext cx="7658208" cy="81599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3143248"/>
            <a:ext cx="6429420" cy="71438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CB7DE5-08DA-4A9B-B377-6B5C6A0C1EC9}" type="datetimeFigureOut">
              <a:rPr lang="en-US"/>
              <a:pPr>
                <a:defRPr/>
              </a:pPr>
              <a:t>2/1/2018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F27A0-DD49-47A5-8362-645C548B47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429652" cy="928694"/>
          </a:xfrm>
          <a:solidFill>
            <a:schemeClr val="bg1"/>
          </a:solidFill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8072494" cy="4114816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A1775-B4F5-4FDB-B697-C407FA3A1A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F69115-4DED-42B4-BFE4-BBE01029FEDD}" type="datetimeFigureOut">
              <a:rPr lang="en-US"/>
              <a:pPr>
                <a:defRPr/>
              </a:pPr>
              <a:t>2/1/2018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F205-B494-4192-BA9D-62A32401699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97D95B-71E5-4648-ABD6-0613F7A119DB}" type="datetimeFigureOut">
              <a:rPr lang="en-US"/>
              <a:pPr>
                <a:defRPr/>
              </a:pPr>
              <a:t>2/1/2018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FABFD-FA11-4163-BB7B-630437F787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CBBE46-D367-47AA-BD49-5BE1787557E6}" type="datetimeFigureOut">
              <a:rPr lang="en-US"/>
              <a:pPr>
                <a:defRPr/>
              </a:pPr>
              <a:t>2/1/2018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FAC54-9C2A-4223-88A0-8353932A74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AD4D6A-4DFD-4C92-8F0C-50D1B10BAB3D}" type="datetimeFigureOut">
              <a:rPr lang="en-US"/>
              <a:pPr>
                <a:defRPr/>
              </a:pPr>
              <a:t>2/1/2018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BCFBC-2304-4568-8BBE-91EFC198884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6874EA-5FB1-40E7-A239-8E7D2C004FE5}" type="datetimeFigureOut">
              <a:rPr lang="en-US"/>
              <a:pPr>
                <a:defRPr/>
              </a:pPr>
              <a:t>2/1/2018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D843A-FF91-4BA2-860A-62AA4F87D3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4D5616-FDF4-446D-931E-A8DF451BBCF8}" type="datetimeFigureOut">
              <a:rPr lang="en-US"/>
              <a:pPr>
                <a:defRPr/>
              </a:pPr>
              <a:t>2/1/2018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B907B6-5436-4912-A92B-7EE44AD3510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F867C5-A20C-48F3-B46C-C37F54CBF5EF}" type="datetimeFigureOut">
              <a:rPr lang="en-US"/>
              <a:pPr>
                <a:defRPr/>
              </a:pPr>
              <a:t>2/1/2018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769D41-FA52-4B3A-A0EF-48210324D7F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BA8FED-4C83-4C28-AFAF-1C20625E819A}" type="datetimeFigureOut">
              <a:rPr lang="en-US"/>
              <a:pPr>
                <a:defRPr/>
              </a:pPr>
              <a:t>2/1/2018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777A9-2076-47B1-9B30-53BD3E25E9A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D927D1-2C4C-40FA-9088-8080A64EB8E5}" type="datetimeFigureOut">
              <a:rPr lang="en-US"/>
              <a:pPr>
                <a:defRPr/>
              </a:pPr>
              <a:t>2/1/2018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6F84D-C9C0-4368-86A1-3D205E72F1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42938" y="285750"/>
            <a:ext cx="8501062" cy="10715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42938" y="1600200"/>
            <a:ext cx="8043862" cy="404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26743927-CD5B-4884-92A4-66E18ABABA9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Logo email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805264"/>
            <a:ext cx="2232247" cy="872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1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rgbClr val="0D0D0D"/>
          </a:solidFill>
          <a:latin typeface="+mn-lt"/>
          <a:ea typeface="+mj-ea"/>
          <a:cs typeface="Arial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Arial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Arial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hyperlink" Target="http://www.google.co.uk/url?url=http://www.imore.com/ipad-3&amp;rct=j&amp;frm=1&amp;q=&amp;esrc=s&amp;sa=U&amp;ei=lnwZVNyLL9PG7AbUz4HYCQ&amp;ved=0CB4Q9QEwBA&amp;sig2=d2IqKmYyybakx_6uWujP7g&amp;usg=AFQjCNH3pL6acf6wyzYo-AOi45V6mwMj-A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wmf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://designopportunistic.files.wordpress.com/2011/11/screen-shot-2011-11-17-at-12-13-12-am.pn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quarepeg.org.uk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ketingweek.com/" TargetMode="External"/><Relationship Id="rId2" Type="http://schemas.openxmlformats.org/officeDocument/2006/relationships/hyperlink" Target="https://www.campaignlive.co.uk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arketingweek.com/2016/04/20/airbnb-takes-on-mass-tourism-as-it-expands-to-offer-travellers-more-than-just-a-home/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42938" y="1428750"/>
            <a:ext cx="7772400" cy="1470025"/>
          </a:xfrm>
        </p:spPr>
        <p:txBody>
          <a:bodyPr/>
          <a:lstStyle/>
          <a:p>
            <a:pPr eaLnBrk="1" hangingPunct="1"/>
            <a:r>
              <a:rPr lang="en-GB" dirty="0" smtClean="0">
                <a:cs typeface="Arial" charset="0"/>
              </a:rPr>
              <a:t>Leisure Marketing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14375" y="2928938"/>
            <a:ext cx="6400800" cy="2000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 smtClean="0">
                <a:solidFill>
                  <a:schemeClr val="tx1"/>
                </a:solidFill>
              </a:rPr>
              <a:t>Introduction – module, assessments and key concepts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 smtClean="0">
                <a:solidFill>
                  <a:schemeClr val="tx1"/>
                </a:solidFill>
              </a:rPr>
              <a:t>Suzanne Wells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05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714375" y="285750"/>
            <a:ext cx="8429625" cy="928688"/>
          </a:xfrm>
        </p:spPr>
        <p:txBody>
          <a:bodyPr/>
          <a:lstStyle/>
          <a:p>
            <a:r>
              <a:rPr lang="en-GB" dirty="0" smtClean="0"/>
              <a:t>Learning </a:t>
            </a:r>
            <a:r>
              <a:rPr lang="en-GB" dirty="0"/>
              <a:t>Outcomes for today</a:t>
            </a:r>
            <a:endParaRPr lang="en-GB" dirty="0" smtClean="0">
              <a:cs typeface="Arial" charset="0"/>
            </a:endParaRP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>
          <a:xfrm>
            <a:off x="714375" y="1600200"/>
            <a:ext cx="8072438" cy="4114800"/>
          </a:xfrm>
        </p:spPr>
        <p:txBody>
          <a:bodyPr/>
          <a:lstStyle/>
          <a:p>
            <a:r>
              <a:rPr lang="en-GB" dirty="0" smtClean="0"/>
              <a:t>Consider the nature of ‘exchange relationships’</a:t>
            </a:r>
            <a:endParaRPr lang="en-GB" dirty="0" smtClean="0"/>
          </a:p>
          <a:p>
            <a:r>
              <a:rPr lang="en-GB" dirty="0" smtClean="0"/>
              <a:t>Identify marketing orientation including production, selling and customer orientated approaches.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 smtClean="0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Customer Needs, Wants, and Demands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44823"/>
            <a:ext cx="5760640" cy="3619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al Callout 3"/>
          <p:cNvSpPr/>
          <p:nvPr/>
        </p:nvSpPr>
        <p:spPr>
          <a:xfrm>
            <a:off x="6568008" y="1448779"/>
            <a:ext cx="1800200" cy="79208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 need food!</a:t>
            </a:r>
            <a:endParaRPr lang="en-GB" dirty="0"/>
          </a:p>
        </p:txBody>
      </p:sp>
      <p:sp>
        <p:nvSpPr>
          <p:cNvPr id="6" name="Oval Callout 5"/>
          <p:cNvSpPr/>
          <p:nvPr/>
        </p:nvSpPr>
        <p:spPr>
          <a:xfrm>
            <a:off x="6568008" y="2834359"/>
            <a:ext cx="1800200" cy="792088"/>
          </a:xfrm>
          <a:prstGeom prst="wedgeEllipseCallou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 want a Big Mac. </a:t>
            </a:r>
            <a:endParaRPr lang="en-GB" dirty="0"/>
          </a:p>
        </p:txBody>
      </p:sp>
      <p:sp>
        <p:nvSpPr>
          <p:cNvPr id="7" name="Oval Callout 6"/>
          <p:cNvSpPr/>
          <p:nvPr/>
        </p:nvSpPr>
        <p:spPr>
          <a:xfrm>
            <a:off x="6568008" y="4219938"/>
            <a:ext cx="1892424" cy="937253"/>
          </a:xfrm>
          <a:prstGeom prst="wedgeEllipseCallout">
            <a:avLst>
              <a:gd name="adj1" fmla="val -22806"/>
              <a:gd name="adj2" fmla="val 83795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 demand fast service.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011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Offerings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 needs and wants are fulfilled through market </a:t>
            </a:r>
            <a:r>
              <a:rPr lang="en-GB" dirty="0" smtClean="0"/>
              <a:t>offerings…and are backed by purchasing power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005" y="3212976"/>
            <a:ext cx="3384376" cy="2538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8728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Customer Benefits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4000528" cy="4114816"/>
          </a:xfrm>
        </p:spPr>
        <p:txBody>
          <a:bodyPr/>
          <a:lstStyle/>
          <a:p>
            <a:r>
              <a:rPr lang="en-GB" sz="2400" dirty="0" smtClean="0"/>
              <a:t>Work with a partner - choose one of the products or services.</a:t>
            </a:r>
          </a:p>
          <a:p>
            <a:r>
              <a:rPr lang="en-GB" sz="2400" dirty="0"/>
              <a:t>I</a:t>
            </a:r>
            <a:r>
              <a:rPr lang="en-GB" sz="2400" dirty="0" smtClean="0"/>
              <a:t>dentify the underlying benefits it offers the customer.</a:t>
            </a:r>
          </a:p>
          <a:p>
            <a:r>
              <a:rPr lang="en-GB" sz="2400" dirty="0" smtClean="0"/>
              <a:t>To what extent does the product or service address a need or a want?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0671" y="-157158"/>
            <a:ext cx="2314575" cy="305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62999" y="2900367"/>
            <a:ext cx="1335432" cy="14859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8" name="Picture 4" descr="https://encrypted-tbn1.gstatic.com/images?q=tbn:ANd9GcQoH1KCc6Rhds4uF6k0s8OktBrZ9k-9KAe9JFcMN6iglYEh58XpSrisLdFtUw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6897" y="114830"/>
            <a:ext cx="1811823" cy="181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2955" y="4077072"/>
            <a:ext cx="3067654" cy="19939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1909" y="2183288"/>
            <a:ext cx="2537076" cy="177595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12166" y="5013698"/>
            <a:ext cx="2911671" cy="163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9974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Exchanges and relationships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/>
              <a:t>Exchange </a:t>
            </a:r>
            <a:r>
              <a:rPr lang="en-GB" dirty="0"/>
              <a:t>is the act of obtaining a desired </a:t>
            </a:r>
            <a:r>
              <a:rPr lang="en-GB" dirty="0" smtClean="0"/>
              <a:t>‘something</a:t>
            </a:r>
            <a:r>
              <a:rPr lang="en-GB" dirty="0"/>
              <a:t>’ from someone by offering another thing in </a:t>
            </a:r>
            <a:r>
              <a:rPr lang="en-GB" dirty="0" smtClean="0"/>
              <a:t>return.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117" y="2204864"/>
            <a:ext cx="4097557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7769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Exchanges and relationships cont.</a:t>
            </a:r>
            <a:endParaRPr lang="en-GB" dirty="0"/>
          </a:p>
        </p:txBody>
      </p:sp>
      <p:pic>
        <p:nvPicPr>
          <p:cNvPr id="2050" name="Picture 2" descr="C:\Users\bus-ac2\AppData\Local\Microsoft\Windows\Temporary Internet Files\Content.IE5\4JQPAJ82\MP9003859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80928"/>
            <a:ext cx="2491923" cy="177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bus-ac2\AppData\Local\Microsoft\Windows\Temporary Internet Files\Content.IE5\T04OGYQZ\MP9001779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8131" y="1488925"/>
            <a:ext cx="2154029" cy="1436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us-ac2\AppData\Local\Microsoft\Windows\Temporary Internet Files\Content.IE5\T04OGYQZ\MC90044035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1278" y="2780928"/>
            <a:ext cx="2757032" cy="1742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bus-ac2\AppData\Local\Microsoft\Windows\Temporary Internet Files\Content.IE5\KBHF68X6\MP90039985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5619" y="4883968"/>
            <a:ext cx="2376264" cy="1583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bus-ac2\AppData\Local\Microsoft\Windows\Temporary Internet Files\Content.IE5\4JQPAJ82\MC9003666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8665" y="4883968"/>
            <a:ext cx="1375037" cy="1463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27584" y="1700808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This ‘something’ can be 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4181153" y="433004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</a:t>
            </a:r>
            <a:r>
              <a:rPr lang="en-GB" sz="2400" dirty="0" smtClean="0"/>
              <a:t> service</a:t>
            </a:r>
            <a:endParaRPr lang="en-GB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4177543" y="3140968"/>
            <a:ext cx="16185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</a:t>
            </a:r>
            <a:r>
              <a:rPr lang="en-GB" sz="2400" dirty="0" smtClean="0"/>
              <a:t> product</a:t>
            </a:r>
            <a:endParaRPr lang="en-GB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7092951" y="4523219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</a:t>
            </a:r>
            <a:r>
              <a:rPr lang="en-GB" sz="2400" dirty="0" smtClean="0"/>
              <a:t> cause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275603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the return may be …</a:t>
            </a:r>
            <a:endParaRPr lang="en-GB" dirty="0"/>
          </a:p>
        </p:txBody>
      </p:sp>
      <p:pic>
        <p:nvPicPr>
          <p:cNvPr id="12290" name="Picture 2" descr="C:\Users\bus-ac2\AppData\Local\Microsoft\Windows\Temporary Internet Files\Content.IE5\4JQPAJ82\MP9004484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2372085" cy="2779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bus-ac2\AppData\Local\Microsoft\Windows\Temporary Internet Files\Content.IE5\4JQPAJ82\MC90043392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7609">
            <a:off x="3901018" y="169802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C:\Users\bus-ac2\AppData\Local\Microsoft\Windows\Temporary Internet Files\Content.IE5\4JQPAJ82\MP9001785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583383"/>
            <a:ext cx="2878253" cy="1908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55576" y="4509120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Time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436096" y="2492896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Money/profit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660232" y="5510678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Effort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051720" y="4713185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…or changed behaviour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7131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</a:t>
            </a:r>
            <a:r>
              <a:rPr lang="en-GB" dirty="0"/>
              <a:t>Questions for Marketers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1030" y="2880014"/>
            <a:ext cx="1151379" cy="1557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Content Placeholder 8"/>
          <p:cNvSpPr txBox="1">
            <a:spLocks noGrp="1"/>
          </p:cNvSpPr>
          <p:nvPr>
            <p:ph idx="1"/>
          </p:nvPr>
        </p:nvSpPr>
        <p:spPr>
          <a:xfrm>
            <a:off x="971600" y="2866132"/>
            <a:ext cx="29935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dirty="0" smtClean="0"/>
              <a:t>Which </a:t>
            </a:r>
            <a:r>
              <a:rPr lang="en-GB" dirty="0"/>
              <a:t>markets will we serve?</a:t>
            </a:r>
          </a:p>
        </p:txBody>
      </p:sp>
      <p:sp>
        <p:nvSpPr>
          <p:cNvPr id="10" name="Rectangle 9"/>
          <p:cNvSpPr/>
          <p:nvPr/>
        </p:nvSpPr>
        <p:spPr>
          <a:xfrm>
            <a:off x="5007101" y="2644170"/>
            <a:ext cx="302433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latin typeface="+mn-lt"/>
              </a:rPr>
              <a:t>How can we serve these customers best?</a:t>
            </a:r>
          </a:p>
        </p:txBody>
      </p:sp>
    </p:spTree>
    <p:extLst>
      <p:ext uri="{BB962C8B-B14F-4D97-AF65-F5344CB8AC3E}">
        <p14:creationId xmlns:p14="http://schemas.microsoft.com/office/powerpoint/2010/main" val="1589271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Amazon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6707088" cy="4525963"/>
          </a:xfrm>
        </p:spPr>
        <p:txBody>
          <a:bodyPr/>
          <a:lstStyle/>
          <a:p>
            <a:r>
              <a:rPr lang="en-GB" dirty="0" smtClean="0"/>
              <a:t>What does Amazon offer to their customers?</a:t>
            </a:r>
          </a:p>
          <a:p>
            <a:r>
              <a:rPr lang="en-GB" dirty="0" smtClean="0"/>
              <a:t>How do they offer it?</a:t>
            </a:r>
          </a:p>
          <a:p>
            <a:r>
              <a:rPr lang="en-GB" dirty="0" smtClean="0"/>
              <a:t>What do they get in return?</a:t>
            </a:r>
          </a:p>
          <a:p>
            <a:r>
              <a:rPr lang="en-GB" dirty="0" smtClean="0"/>
              <a:t>What is different from competitors?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Discuss in groups of three or four students.</a:t>
            </a:r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76672"/>
            <a:ext cx="14287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70000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Designing a Customer Driven 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/>
              <a:t>Marketing management </a:t>
            </a:r>
            <a:r>
              <a:rPr lang="en-GB" dirty="0"/>
              <a:t>is the art and science of choosing target markets and building profitable relationships with them.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8144" y="1556792"/>
            <a:ext cx="4127264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3661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 altLang="en-US" smtClean="0"/>
              <a:t>Evolution of Marketing </a:t>
            </a:r>
          </a:p>
        </p:txBody>
      </p:sp>
      <p:pic>
        <p:nvPicPr>
          <p:cNvPr id="29699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93813" y="1403350"/>
            <a:ext cx="6577012" cy="4525963"/>
          </a:xfrm>
        </p:spPr>
      </p:pic>
    </p:spTree>
    <p:extLst>
      <p:ext uri="{BB962C8B-B14F-4D97-AF65-F5344CB8AC3E}">
        <p14:creationId xmlns:p14="http://schemas.microsoft.com/office/powerpoint/2010/main" val="704055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6170613" y="4365625"/>
            <a:ext cx="1800225" cy="10080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4083050" y="3213100"/>
            <a:ext cx="1800225" cy="10080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50800" dist="1524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2211388" y="1628775"/>
            <a:ext cx="1800225" cy="10080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8197" name="Rectangle 11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fld id="{5D262E4E-EA11-402D-A77A-CD2DC6F7C7B2}" type="slidenum">
              <a:rPr lang="en-GB" altLang="en-US" sz="1200" smtClean="0">
                <a:solidFill>
                  <a:srgbClr val="898989"/>
                </a:solidFill>
                <a:cs typeface="Arial" pitchFamily="34" charset="0"/>
              </a:rPr>
              <a:pPr algn="ctr" eaLnBrk="1" hangingPunct="1"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 smtClean="0">
              <a:solidFill>
                <a:srgbClr val="898989"/>
              </a:solidFill>
              <a:cs typeface="Arial" pitchFamily="34" charset="0"/>
            </a:endParaRPr>
          </a:p>
        </p:txBody>
      </p:sp>
      <p:sp>
        <p:nvSpPr>
          <p:cNvPr id="8198" name="Rectangle 2"/>
          <p:cNvSpPr>
            <a:spLocks noChangeArrowheads="1"/>
          </p:cNvSpPr>
          <p:nvPr/>
        </p:nvSpPr>
        <p:spPr bwMode="auto">
          <a:xfrm>
            <a:off x="7200900" y="6629400"/>
            <a:ext cx="1905000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endParaRPr lang="en-GB" altLang="en-US" sz="1000">
              <a:latin typeface="Arial" pitchFamily="34" charset="0"/>
            </a:endParaRPr>
          </a:p>
        </p:txBody>
      </p:sp>
      <p:sp>
        <p:nvSpPr>
          <p:cNvPr id="8199" name="Rectangle 3"/>
          <p:cNvSpPr>
            <a:spLocks noChangeArrowheads="1"/>
          </p:cNvSpPr>
          <p:nvPr/>
        </p:nvSpPr>
        <p:spPr bwMode="auto">
          <a:xfrm>
            <a:off x="0" y="6629400"/>
            <a:ext cx="4213225" cy="22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GB" altLang="en-US" sz="1000">
              <a:latin typeface="Arial" pitchFamily="34" charset="0"/>
            </a:endParaRPr>
          </a:p>
        </p:txBody>
      </p:sp>
      <p:sp>
        <p:nvSpPr>
          <p:cNvPr id="8200" name="Freeform 4"/>
          <p:cNvSpPr>
            <a:spLocks/>
          </p:cNvSpPr>
          <p:nvPr/>
        </p:nvSpPr>
        <p:spPr bwMode="auto">
          <a:xfrm>
            <a:off x="5946775" y="3605213"/>
            <a:ext cx="1096963" cy="773112"/>
          </a:xfrm>
          <a:custGeom>
            <a:avLst/>
            <a:gdLst>
              <a:gd name="T0" fmla="*/ 0 w 691"/>
              <a:gd name="T1" fmla="*/ 0 h 487"/>
              <a:gd name="T2" fmla="*/ 2147483647 w 691"/>
              <a:gd name="T3" fmla="*/ 0 h 487"/>
              <a:gd name="T4" fmla="*/ 2147483647 w 691"/>
              <a:gd name="T5" fmla="*/ 2147483647 h 487"/>
              <a:gd name="T6" fmla="*/ 0 60000 65536"/>
              <a:gd name="T7" fmla="*/ 0 60000 65536"/>
              <a:gd name="T8" fmla="*/ 0 60000 65536"/>
              <a:gd name="T9" fmla="*/ 0 w 691"/>
              <a:gd name="T10" fmla="*/ 0 h 487"/>
              <a:gd name="T11" fmla="*/ 691 w 691"/>
              <a:gd name="T12" fmla="*/ 487 h 48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91" h="487">
                <a:moveTo>
                  <a:pt x="0" y="0"/>
                </a:moveTo>
                <a:lnTo>
                  <a:pt x="690" y="0"/>
                </a:lnTo>
                <a:lnTo>
                  <a:pt x="690" y="486"/>
                </a:lnTo>
              </a:path>
            </a:pathLst>
          </a:custGeom>
          <a:noFill/>
          <a:ln w="28575" cap="rnd">
            <a:solidFill>
              <a:srgbClr val="B659C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8201" name="Freeform 7"/>
          <p:cNvSpPr>
            <a:spLocks/>
          </p:cNvSpPr>
          <p:nvPr/>
        </p:nvSpPr>
        <p:spPr bwMode="auto">
          <a:xfrm>
            <a:off x="4033838" y="2413000"/>
            <a:ext cx="1096962" cy="773113"/>
          </a:xfrm>
          <a:custGeom>
            <a:avLst/>
            <a:gdLst>
              <a:gd name="T0" fmla="*/ 0 w 691"/>
              <a:gd name="T1" fmla="*/ 0 h 487"/>
              <a:gd name="T2" fmla="*/ 2147483647 w 691"/>
              <a:gd name="T3" fmla="*/ 0 h 487"/>
              <a:gd name="T4" fmla="*/ 2147483647 w 691"/>
              <a:gd name="T5" fmla="*/ 2147483647 h 487"/>
              <a:gd name="T6" fmla="*/ 0 60000 65536"/>
              <a:gd name="T7" fmla="*/ 0 60000 65536"/>
              <a:gd name="T8" fmla="*/ 0 60000 65536"/>
              <a:gd name="T9" fmla="*/ 0 w 691"/>
              <a:gd name="T10" fmla="*/ 0 h 487"/>
              <a:gd name="T11" fmla="*/ 691 w 691"/>
              <a:gd name="T12" fmla="*/ 487 h 48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91" h="487">
                <a:moveTo>
                  <a:pt x="0" y="0"/>
                </a:moveTo>
                <a:lnTo>
                  <a:pt x="690" y="0"/>
                </a:lnTo>
                <a:lnTo>
                  <a:pt x="690" y="486"/>
                </a:lnTo>
              </a:path>
            </a:pathLst>
          </a:custGeom>
          <a:noFill/>
          <a:ln w="28575" cap="rnd">
            <a:solidFill>
              <a:srgbClr val="B659CF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8202" name="Rectangle 8"/>
          <p:cNvSpPr>
            <a:spLocks noGrp="1" noChangeArrowheads="1"/>
          </p:cNvSpPr>
          <p:nvPr>
            <p:ph type="title"/>
          </p:nvPr>
        </p:nvSpPr>
        <p:spPr/>
        <p:txBody>
          <a:bodyPr lIns="90488" tIns="44450" rIns="90488" bIns="44450"/>
          <a:lstStyle/>
          <a:p>
            <a:r>
              <a:rPr lang="en-US" altLang="en-US" smtClean="0">
                <a:ea typeface="ＭＳ Ｐゴシック" pitchFamily="34" charset="-128"/>
              </a:rPr>
              <a:t>Production Orientation</a:t>
            </a:r>
          </a:p>
        </p:txBody>
      </p:sp>
      <p:sp>
        <p:nvSpPr>
          <p:cNvPr id="11284" name="Rectangle 20"/>
          <p:cNvSpPr>
            <a:spLocks noChangeArrowheads="1"/>
          </p:cNvSpPr>
          <p:nvPr/>
        </p:nvSpPr>
        <p:spPr bwMode="auto">
          <a:xfrm>
            <a:off x="2195513" y="1628775"/>
            <a:ext cx="1800225" cy="8636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Production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capabilities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11285" name="Rectangle 21"/>
          <p:cNvSpPr>
            <a:spLocks noChangeArrowheads="1"/>
          </p:cNvSpPr>
          <p:nvPr/>
        </p:nvSpPr>
        <p:spPr bwMode="auto">
          <a:xfrm>
            <a:off x="4067175" y="3213100"/>
            <a:ext cx="1800225" cy="8636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Manufacture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product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11287" name="Rectangle 23"/>
          <p:cNvSpPr>
            <a:spLocks noChangeArrowheads="1"/>
          </p:cNvSpPr>
          <p:nvPr/>
        </p:nvSpPr>
        <p:spPr bwMode="auto">
          <a:xfrm>
            <a:off x="6156325" y="4398963"/>
            <a:ext cx="1800225" cy="8636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Customers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2" name="Cloud Callout 1"/>
          <p:cNvSpPr/>
          <p:nvPr/>
        </p:nvSpPr>
        <p:spPr>
          <a:xfrm>
            <a:off x="5946775" y="1341438"/>
            <a:ext cx="3159125" cy="1871662"/>
          </a:xfrm>
          <a:prstGeom prst="cloudCallout">
            <a:avLst>
              <a:gd name="adj1" fmla="val -78722"/>
              <a:gd name="adj2" fmla="val -9593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8207" name="TextBox 4"/>
          <p:cNvSpPr txBox="1">
            <a:spLocks noChangeArrowheads="1"/>
          </p:cNvSpPr>
          <p:nvPr/>
        </p:nvSpPr>
        <p:spPr bwMode="auto">
          <a:xfrm>
            <a:off x="6372225" y="1735138"/>
            <a:ext cx="2447925" cy="95408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400" dirty="0">
                <a:latin typeface="Arial" pitchFamily="34" charset="0"/>
              </a:rPr>
              <a:t>Any customer can have a car any colour painted as long as it is black (Henry Ford, 1909)</a:t>
            </a:r>
          </a:p>
        </p:txBody>
      </p:sp>
      <p:sp>
        <p:nvSpPr>
          <p:cNvPr id="3" name="Rectangle 2"/>
          <p:cNvSpPr/>
          <p:nvPr/>
        </p:nvSpPr>
        <p:spPr>
          <a:xfrm>
            <a:off x="426826" y="2943890"/>
            <a:ext cx="3622676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Emphasis on volume and meeting production schedules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Assumption that customers are only interested in price and availability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Risk of being too narrowly focused –forgetting customers needs and wants </a:t>
            </a:r>
          </a:p>
        </p:txBody>
      </p:sp>
    </p:spTree>
    <p:extLst>
      <p:ext uri="{BB962C8B-B14F-4D97-AF65-F5344CB8AC3E}">
        <p14:creationId xmlns:p14="http://schemas.microsoft.com/office/powerpoint/2010/main" val="1784799016"/>
      </p:ext>
    </p:ext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84" grpId="0" animBg="1"/>
      <p:bldP spid="11285" grpId="0" animBg="1"/>
      <p:bldP spid="1128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78539"/>
            <a:ext cx="8501090" cy="928694"/>
          </a:xfrm>
        </p:spPr>
        <p:txBody>
          <a:bodyPr/>
          <a:lstStyle/>
          <a:p>
            <a:r>
              <a:rPr lang="en-GB" dirty="0" smtClean="0"/>
              <a:t>Product concept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7544" y="1633376"/>
            <a:ext cx="4040188" cy="3951288"/>
          </a:xfrm>
        </p:spPr>
        <p:txBody>
          <a:bodyPr/>
          <a:lstStyle/>
          <a:p>
            <a:r>
              <a:rPr lang="en-GB" dirty="0" smtClean="0"/>
              <a:t>Assumption </a:t>
            </a:r>
            <a:r>
              <a:rPr lang="en-GB" dirty="0"/>
              <a:t>that the customer will buy the product if it is a ‘good’ product </a:t>
            </a:r>
          </a:p>
          <a:p>
            <a:r>
              <a:rPr lang="en-GB" dirty="0" smtClean="0"/>
              <a:t>Concentrate </a:t>
            </a:r>
            <a:r>
              <a:rPr lang="en-GB" dirty="0"/>
              <a:t>on increasing the quality of the product</a:t>
            </a:r>
          </a:p>
          <a:p>
            <a:r>
              <a:rPr lang="en-GB" dirty="0" smtClean="0"/>
              <a:t>Risk </a:t>
            </a:r>
            <a:r>
              <a:rPr lang="en-GB" dirty="0"/>
              <a:t>that company will not focus on design, package and </a:t>
            </a:r>
            <a:r>
              <a:rPr lang="en-GB" dirty="0" smtClean="0"/>
              <a:t>price</a:t>
            </a:r>
            <a:endParaRPr lang="en-GB" dirty="0"/>
          </a:p>
        </p:txBody>
      </p:sp>
      <p:sp>
        <p:nvSpPr>
          <p:cNvPr id="8" name="Cloud Callout 7"/>
          <p:cNvSpPr/>
          <p:nvPr/>
        </p:nvSpPr>
        <p:spPr>
          <a:xfrm>
            <a:off x="5148064" y="4307161"/>
            <a:ext cx="3456384" cy="1656184"/>
          </a:xfrm>
          <a:prstGeom prst="cloudCallout">
            <a:avLst>
              <a:gd name="adj1" fmla="val -71432"/>
              <a:gd name="adj2" fmla="val -1272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Watch the Dragon’s Den – lots of examples of this!</a:t>
            </a:r>
            <a:endParaRPr lang="en-GB" dirty="0"/>
          </a:p>
        </p:txBody>
      </p:sp>
      <p:sp>
        <p:nvSpPr>
          <p:cNvPr id="3" name="Cloud Callout 2"/>
          <p:cNvSpPr/>
          <p:nvPr/>
        </p:nvSpPr>
        <p:spPr>
          <a:xfrm>
            <a:off x="4427984" y="496957"/>
            <a:ext cx="4426221" cy="2160239"/>
          </a:xfrm>
          <a:prstGeom prst="cloudCallout">
            <a:avLst>
              <a:gd name="adj1" fmla="val 13828"/>
              <a:gd name="adj2" fmla="val 115154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Personalised underwear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Mobile luxury picnic hamper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Umbrella with drink cup holder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 smtClean="0">
                <a:solidFill>
                  <a:schemeClr val="tx1"/>
                </a:solidFill>
              </a:rPr>
              <a:t>Duvet cover with line in the middle to show ‘his’ and ‘her’ parts</a:t>
            </a:r>
            <a:endParaRPr lang="en-GB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7962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Selling concept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7544" y="1637952"/>
            <a:ext cx="4040188" cy="3951288"/>
          </a:xfrm>
        </p:spPr>
        <p:txBody>
          <a:bodyPr/>
          <a:lstStyle/>
          <a:p>
            <a:r>
              <a:rPr lang="en-GB" dirty="0" smtClean="0"/>
              <a:t>Mostly </a:t>
            </a:r>
            <a:r>
              <a:rPr lang="en-GB" dirty="0"/>
              <a:t>used with unsought goods (insurance, decorative items, gadgets, charitable donations)</a:t>
            </a:r>
          </a:p>
          <a:p>
            <a:r>
              <a:rPr lang="en-GB" dirty="0" smtClean="0"/>
              <a:t>Focuses </a:t>
            </a:r>
            <a:r>
              <a:rPr lang="en-GB" dirty="0"/>
              <a:t>on sales transactions rather than relationships</a:t>
            </a:r>
          </a:p>
          <a:p>
            <a:r>
              <a:rPr lang="en-GB" dirty="0" smtClean="0"/>
              <a:t>Aim </a:t>
            </a:r>
            <a:r>
              <a:rPr lang="en-GB" dirty="0"/>
              <a:t>is to sell what the company makes rather than what consumers </a:t>
            </a:r>
            <a:r>
              <a:rPr lang="en-GB" dirty="0" smtClean="0"/>
              <a:t>want </a:t>
            </a:r>
            <a:endParaRPr lang="en-GB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1628800"/>
            <a:ext cx="3725312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0585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6378067" y="4785266"/>
            <a:ext cx="1800225" cy="1008062"/>
          </a:xfrm>
          <a:prstGeom prst="rect">
            <a:avLst/>
          </a:prstGeom>
          <a:gradFill flip="none" rotWithShape="1">
            <a:gsLst>
              <a:gs pos="0">
                <a:srgbClr val="1966CD"/>
              </a:gs>
              <a:gs pos="0">
                <a:srgbClr val="E4C1ED"/>
              </a:gs>
              <a:gs pos="0">
                <a:srgbClr val="E4C1ED"/>
              </a:gs>
              <a:gs pos="0">
                <a:srgbClr val="BFD7F7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noFill/>
          </a:ln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4361942" y="3559716"/>
            <a:ext cx="1800225" cy="1008062"/>
          </a:xfrm>
          <a:prstGeom prst="rect">
            <a:avLst/>
          </a:prstGeom>
          <a:gradFill flip="none" rotWithShape="1">
            <a:gsLst>
              <a:gs pos="0">
                <a:srgbClr val="1966CD"/>
              </a:gs>
              <a:gs pos="0">
                <a:srgbClr val="E4C1ED"/>
              </a:gs>
              <a:gs pos="0">
                <a:srgbClr val="E4C1ED"/>
              </a:gs>
              <a:gs pos="0">
                <a:srgbClr val="BFD7F7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noFill/>
          </a:ln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417255" y="2408778"/>
            <a:ext cx="1800225" cy="1008063"/>
          </a:xfrm>
          <a:prstGeom prst="rect">
            <a:avLst/>
          </a:prstGeom>
          <a:gradFill flip="none" rotWithShape="1">
            <a:gsLst>
              <a:gs pos="0">
                <a:srgbClr val="1966CD"/>
              </a:gs>
              <a:gs pos="0">
                <a:srgbClr val="E4C1ED"/>
              </a:gs>
              <a:gs pos="0">
                <a:srgbClr val="E4C1ED"/>
              </a:gs>
              <a:gs pos="0">
                <a:srgbClr val="BFD7F7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noFill/>
          </a:ln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221" name="Freeform 7"/>
          <p:cNvSpPr>
            <a:spLocks/>
          </p:cNvSpPr>
          <p:nvPr/>
        </p:nvSpPr>
        <p:spPr bwMode="auto">
          <a:xfrm>
            <a:off x="2339467" y="1618203"/>
            <a:ext cx="1096963" cy="773113"/>
          </a:xfrm>
          <a:custGeom>
            <a:avLst/>
            <a:gdLst>
              <a:gd name="T0" fmla="*/ 0 w 691"/>
              <a:gd name="T1" fmla="*/ 0 h 487"/>
              <a:gd name="T2" fmla="*/ 2147483647 w 691"/>
              <a:gd name="T3" fmla="*/ 0 h 487"/>
              <a:gd name="T4" fmla="*/ 2147483647 w 691"/>
              <a:gd name="T5" fmla="*/ 2147483647 h 487"/>
              <a:gd name="T6" fmla="*/ 0 60000 65536"/>
              <a:gd name="T7" fmla="*/ 0 60000 65536"/>
              <a:gd name="T8" fmla="*/ 0 60000 65536"/>
              <a:gd name="T9" fmla="*/ 0 w 691"/>
              <a:gd name="T10" fmla="*/ 0 h 487"/>
              <a:gd name="T11" fmla="*/ 691 w 691"/>
              <a:gd name="T12" fmla="*/ 487 h 48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91" h="487">
                <a:moveTo>
                  <a:pt x="0" y="0"/>
                </a:moveTo>
                <a:lnTo>
                  <a:pt x="690" y="0"/>
                </a:lnTo>
                <a:lnTo>
                  <a:pt x="690" y="486"/>
                </a:lnTo>
              </a:path>
            </a:pathLst>
          </a:custGeom>
          <a:noFill/>
          <a:ln w="28575" cap="rnd">
            <a:solidFill>
              <a:srgbClr val="B659CF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17030" y="895891"/>
            <a:ext cx="1800225" cy="1008062"/>
          </a:xfrm>
          <a:prstGeom prst="rect">
            <a:avLst/>
          </a:prstGeom>
          <a:gradFill flip="none" rotWithShape="1">
            <a:gsLst>
              <a:gs pos="0">
                <a:srgbClr val="1966CD"/>
              </a:gs>
              <a:gs pos="0">
                <a:srgbClr val="E4C1ED"/>
              </a:gs>
              <a:gs pos="0">
                <a:srgbClr val="E4C1ED"/>
              </a:gs>
              <a:gs pos="0">
                <a:srgbClr val="BFD7F7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noFill/>
          </a:ln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223" name="Rectangle 11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fld id="{E062ADD2-7156-46BD-81BB-427AEDF24C0C}" type="slidenum">
              <a:rPr lang="en-GB" altLang="en-US" sz="1200" smtClean="0">
                <a:solidFill>
                  <a:srgbClr val="898989"/>
                </a:solidFill>
                <a:cs typeface="Arial" pitchFamily="34" charset="0"/>
              </a:rPr>
              <a:pPr algn="ctr" eaLnBrk="1" hangingPunct="1"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 smtClean="0">
              <a:solidFill>
                <a:srgbClr val="898989"/>
              </a:solidFill>
              <a:cs typeface="Arial" pitchFamily="34" charset="0"/>
            </a:endParaRPr>
          </a:p>
        </p:txBody>
      </p:sp>
      <p:sp>
        <p:nvSpPr>
          <p:cNvPr id="9224" name="Rectangle 2"/>
          <p:cNvSpPr>
            <a:spLocks noChangeArrowheads="1"/>
          </p:cNvSpPr>
          <p:nvPr/>
        </p:nvSpPr>
        <p:spPr bwMode="auto">
          <a:xfrm>
            <a:off x="7200900" y="6629400"/>
            <a:ext cx="1905000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endParaRPr lang="en-GB" altLang="en-US" sz="1000">
              <a:latin typeface="Arial" pitchFamily="34" charset="0"/>
            </a:endParaRPr>
          </a:p>
        </p:txBody>
      </p:sp>
      <p:sp>
        <p:nvSpPr>
          <p:cNvPr id="9225" name="Rectangle 3"/>
          <p:cNvSpPr>
            <a:spLocks noChangeArrowheads="1"/>
          </p:cNvSpPr>
          <p:nvPr/>
        </p:nvSpPr>
        <p:spPr bwMode="auto">
          <a:xfrm>
            <a:off x="0" y="6629400"/>
            <a:ext cx="4213225" cy="22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GB" altLang="en-US" sz="1000">
              <a:latin typeface="Arial" pitchFamily="34" charset="0"/>
            </a:endParaRPr>
          </a:p>
        </p:txBody>
      </p:sp>
      <p:sp>
        <p:nvSpPr>
          <p:cNvPr id="9226" name="Freeform 4"/>
          <p:cNvSpPr>
            <a:spLocks/>
          </p:cNvSpPr>
          <p:nvPr/>
        </p:nvSpPr>
        <p:spPr bwMode="auto">
          <a:xfrm>
            <a:off x="4252405" y="2810416"/>
            <a:ext cx="1096962" cy="773112"/>
          </a:xfrm>
          <a:custGeom>
            <a:avLst/>
            <a:gdLst>
              <a:gd name="T0" fmla="*/ 0 w 691"/>
              <a:gd name="T1" fmla="*/ 0 h 487"/>
              <a:gd name="T2" fmla="*/ 2147483647 w 691"/>
              <a:gd name="T3" fmla="*/ 0 h 487"/>
              <a:gd name="T4" fmla="*/ 2147483647 w 691"/>
              <a:gd name="T5" fmla="*/ 2147483647 h 487"/>
              <a:gd name="T6" fmla="*/ 0 60000 65536"/>
              <a:gd name="T7" fmla="*/ 0 60000 65536"/>
              <a:gd name="T8" fmla="*/ 0 60000 65536"/>
              <a:gd name="T9" fmla="*/ 0 w 691"/>
              <a:gd name="T10" fmla="*/ 0 h 487"/>
              <a:gd name="T11" fmla="*/ 691 w 691"/>
              <a:gd name="T12" fmla="*/ 487 h 48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91" h="487">
                <a:moveTo>
                  <a:pt x="0" y="0"/>
                </a:moveTo>
                <a:lnTo>
                  <a:pt x="690" y="0"/>
                </a:lnTo>
                <a:lnTo>
                  <a:pt x="690" y="486"/>
                </a:lnTo>
              </a:path>
            </a:pathLst>
          </a:custGeom>
          <a:noFill/>
          <a:ln w="28575" cap="rnd">
            <a:solidFill>
              <a:srgbClr val="B659CF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27" name="Freeform 6"/>
          <p:cNvSpPr>
            <a:spLocks/>
          </p:cNvSpPr>
          <p:nvPr/>
        </p:nvSpPr>
        <p:spPr bwMode="auto">
          <a:xfrm>
            <a:off x="6165342" y="4016916"/>
            <a:ext cx="1096963" cy="773112"/>
          </a:xfrm>
          <a:custGeom>
            <a:avLst/>
            <a:gdLst>
              <a:gd name="T0" fmla="*/ 0 w 691"/>
              <a:gd name="T1" fmla="*/ 0 h 487"/>
              <a:gd name="T2" fmla="*/ 2147483647 w 691"/>
              <a:gd name="T3" fmla="*/ 0 h 487"/>
              <a:gd name="T4" fmla="*/ 2147483647 w 691"/>
              <a:gd name="T5" fmla="*/ 2147483647 h 487"/>
              <a:gd name="T6" fmla="*/ 0 60000 65536"/>
              <a:gd name="T7" fmla="*/ 0 60000 65536"/>
              <a:gd name="T8" fmla="*/ 0 60000 65536"/>
              <a:gd name="T9" fmla="*/ 0 w 691"/>
              <a:gd name="T10" fmla="*/ 0 h 487"/>
              <a:gd name="T11" fmla="*/ 691 w 691"/>
              <a:gd name="T12" fmla="*/ 487 h 48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91" h="487">
                <a:moveTo>
                  <a:pt x="0" y="0"/>
                </a:moveTo>
                <a:lnTo>
                  <a:pt x="690" y="0"/>
                </a:lnTo>
                <a:lnTo>
                  <a:pt x="690" y="486"/>
                </a:lnTo>
              </a:path>
            </a:pathLst>
          </a:custGeom>
          <a:noFill/>
          <a:ln w="28575" cap="rnd">
            <a:solidFill>
              <a:srgbClr val="B659CF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28" name="Rectangle 8"/>
          <p:cNvSpPr>
            <a:spLocks noGrp="1" noChangeArrowheads="1"/>
          </p:cNvSpPr>
          <p:nvPr>
            <p:ph type="title"/>
          </p:nvPr>
        </p:nvSpPr>
        <p:spPr>
          <a:xfrm>
            <a:off x="1763713" y="-76200"/>
            <a:ext cx="6911975" cy="869950"/>
          </a:xfrm>
        </p:spPr>
        <p:txBody>
          <a:bodyPr lIns="90488" tIns="44450" rIns="90488" bIns="44450"/>
          <a:lstStyle/>
          <a:p>
            <a:r>
              <a:rPr lang="en-US" altLang="en-US" dirty="0" smtClean="0">
                <a:ea typeface="ＭＳ Ｐゴシック" pitchFamily="34" charset="-128"/>
              </a:rPr>
              <a:t>Customer Orientation</a:t>
            </a:r>
          </a:p>
        </p:txBody>
      </p:sp>
      <p:sp>
        <p:nvSpPr>
          <p:cNvPr id="12309" name="Rectangle 21"/>
          <p:cNvSpPr>
            <a:spLocks noChangeArrowheads="1"/>
          </p:cNvSpPr>
          <p:nvPr/>
        </p:nvSpPr>
        <p:spPr bwMode="auto">
          <a:xfrm>
            <a:off x="545592" y="895891"/>
            <a:ext cx="180022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Customer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needs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12310" name="Rectangle 22"/>
          <p:cNvSpPr>
            <a:spLocks noChangeArrowheads="1"/>
          </p:cNvSpPr>
          <p:nvPr/>
        </p:nvSpPr>
        <p:spPr bwMode="auto">
          <a:xfrm>
            <a:off x="6378067" y="4794791"/>
            <a:ext cx="1800225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Customers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12311" name="Rectangle 23"/>
          <p:cNvSpPr>
            <a:spLocks noChangeArrowheads="1"/>
          </p:cNvSpPr>
          <p:nvPr/>
        </p:nvSpPr>
        <p:spPr bwMode="auto">
          <a:xfrm>
            <a:off x="4317492" y="3642266"/>
            <a:ext cx="180022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Marketing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Products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and services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12312" name="Rectangle 24"/>
          <p:cNvSpPr>
            <a:spLocks noChangeArrowheads="1"/>
          </p:cNvSpPr>
          <p:nvPr/>
        </p:nvSpPr>
        <p:spPr bwMode="auto">
          <a:xfrm>
            <a:off x="2445830" y="2418303"/>
            <a:ext cx="180022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Potential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Market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Opportunities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2" name="Cloud Callout 1"/>
          <p:cNvSpPr/>
          <p:nvPr/>
        </p:nvSpPr>
        <p:spPr>
          <a:xfrm>
            <a:off x="4801680" y="751428"/>
            <a:ext cx="3376612" cy="2305050"/>
          </a:xfrm>
          <a:prstGeom prst="cloudCallout">
            <a:avLst>
              <a:gd name="adj1" fmla="val 41480"/>
              <a:gd name="adj2" fmla="val 107852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234" name="TextBox 3"/>
          <p:cNvSpPr txBox="1">
            <a:spLocks noChangeArrowheads="1"/>
          </p:cNvSpPr>
          <p:nvPr/>
        </p:nvSpPr>
        <p:spPr bwMode="auto">
          <a:xfrm>
            <a:off x="5514467" y="1111791"/>
            <a:ext cx="2376488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400">
                <a:latin typeface="Arial" pitchFamily="34" charset="0"/>
              </a:rPr>
              <a:t>The single most important thing to remember about any enterprise is that there are no results inside its walls. The result of a business is a satisfied customer (Peter Drucker, 2003)</a:t>
            </a:r>
          </a:p>
        </p:txBody>
      </p:sp>
      <p:sp>
        <p:nvSpPr>
          <p:cNvPr id="3" name="Rectangle 2"/>
          <p:cNvSpPr/>
          <p:nvPr/>
        </p:nvSpPr>
        <p:spPr>
          <a:xfrm>
            <a:off x="342416" y="3416841"/>
            <a:ext cx="35283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Customer centred –market sensing and responding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Takes an outside-in perspective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Well-defined market, customer needs and integration of marketing activities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Creating lasting relationships based on customer value and satisfaction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Delivering better ‘value’ than your competitors</a:t>
            </a:r>
          </a:p>
        </p:txBody>
      </p:sp>
    </p:spTree>
    <p:extLst>
      <p:ext uri="{BB962C8B-B14F-4D97-AF65-F5344CB8AC3E}">
        <p14:creationId xmlns:p14="http://schemas.microsoft.com/office/powerpoint/2010/main" val="4050943002"/>
      </p:ext>
    </p:ext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2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2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09" grpId="0"/>
      <p:bldP spid="12310" grpId="0"/>
      <p:bldP spid="12311" grpId="0"/>
      <p:bldP spid="123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Societal/Sustainable Concept</a:t>
            </a:r>
          </a:p>
        </p:txBody>
      </p:sp>
      <p:pic>
        <p:nvPicPr>
          <p:cNvPr id="4098" name="Picture 2" descr="http://designopportunistic.files.wordpress.com/2011/11/screen-shot-2011-11-17-at-12-13-12-am.png?w=500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628800"/>
            <a:ext cx="4762500" cy="366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283968" y="5517232"/>
            <a:ext cx="29523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Kotler, 1993</a:t>
            </a:r>
            <a:endParaRPr lang="en-GB" sz="1400" dirty="0"/>
          </a:p>
        </p:txBody>
      </p:sp>
      <p:sp>
        <p:nvSpPr>
          <p:cNvPr id="3" name="TextBox 2"/>
          <p:cNvSpPr txBox="1"/>
          <p:nvPr/>
        </p:nvSpPr>
        <p:spPr>
          <a:xfrm>
            <a:off x="683568" y="1629042"/>
            <a:ext cx="230425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 smtClean="0"/>
              <a:t>Attempts to achieve a balance between the benefits to the company and those for consumers and the long term effects of these processes for society.</a:t>
            </a:r>
          </a:p>
        </p:txBody>
      </p:sp>
    </p:spTree>
    <p:extLst>
      <p:ext uri="{BB962C8B-B14F-4D97-AF65-F5344CB8AC3E}">
        <p14:creationId xmlns:p14="http://schemas.microsoft.com/office/powerpoint/2010/main" val="126506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Practical: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Think of companies you would consider following this concept</a:t>
            </a:r>
          </a:p>
          <a:p>
            <a:r>
              <a:rPr lang="en-GB" dirty="0" smtClean="0"/>
              <a:t>What are the advantages and disadvantages of following this concept for stakeholders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71600" y="4293096"/>
            <a:ext cx="332930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2"/>
              </a:rPr>
              <a:t>https://www.squarepeg.org.uk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00765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Towards relationship marketing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07" y="1312588"/>
            <a:ext cx="8854773" cy="4420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8161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Marketing today…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683568" y="1412776"/>
            <a:ext cx="8072494" cy="4114816"/>
          </a:xfrm>
        </p:spPr>
        <p:txBody>
          <a:bodyPr/>
          <a:lstStyle/>
          <a:p>
            <a:r>
              <a:rPr lang="en-GB" sz="2800" dirty="0" smtClean="0"/>
              <a:t>Increasingly difficult to find &amp; keep competitive advantage, due to:</a:t>
            </a:r>
          </a:p>
          <a:p>
            <a:pPr>
              <a:buNone/>
            </a:pPr>
            <a:r>
              <a:rPr lang="en-GB" sz="2800" dirty="0" smtClean="0"/>
              <a:t>–  </a:t>
            </a:r>
            <a:r>
              <a:rPr lang="en-GB" sz="2400" dirty="0" smtClean="0"/>
              <a:t>Rapid copying of products</a:t>
            </a:r>
          </a:p>
          <a:p>
            <a:pPr>
              <a:buNone/>
            </a:pPr>
            <a:r>
              <a:rPr lang="en-GB" sz="2400" dirty="0" smtClean="0"/>
              <a:t>–  Shortening of Product Life Cycles</a:t>
            </a:r>
          </a:p>
          <a:p>
            <a:pPr>
              <a:buNone/>
            </a:pPr>
            <a:r>
              <a:rPr lang="en-GB" sz="2400" dirty="0" smtClean="0"/>
              <a:t>–  Increased info available to customers</a:t>
            </a:r>
          </a:p>
          <a:p>
            <a:pPr>
              <a:buNone/>
            </a:pPr>
            <a:r>
              <a:rPr lang="en-GB" sz="2400" dirty="0" smtClean="0"/>
              <a:t>–  Customers growing defence against commercial messages</a:t>
            </a:r>
          </a:p>
          <a:p>
            <a:pPr>
              <a:buNone/>
            </a:pPr>
            <a:r>
              <a:rPr lang="en-GB" sz="2800" dirty="0" smtClean="0"/>
              <a:t>•  Companies need to spot niches and fill them in a way that others cannot duplicate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7067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– Marketing Introduction (1)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84784"/>
            <a:ext cx="8103274" cy="4230233"/>
          </a:xfrm>
        </p:spPr>
        <p:txBody>
          <a:bodyPr/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Marketing is about satisfying customer needs, wants and demands –profitably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 smtClean="0"/>
              <a:t>The </a:t>
            </a:r>
            <a:r>
              <a:rPr lang="en-GB" sz="2000" dirty="0"/>
              <a:t>Marketing Concept is based on a customer-centred approach to business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 smtClean="0"/>
              <a:t>Marketing </a:t>
            </a:r>
            <a:r>
              <a:rPr lang="en-GB" sz="2000" dirty="0"/>
              <a:t>management involves choosing which customers to serve and forming an ‘offer’ that provides value to customers </a:t>
            </a:r>
            <a:endParaRPr lang="en-GB" sz="2000" dirty="0" smtClean="0"/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Marketing is constantly changing to adapt to the changing environment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/>
              <a:t>Marketing’s future is uncertain, but key factors such as technology are having a big impact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670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Read…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https://www.campaignlive.co.uk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https://www.marketingweek.com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r>
              <a:rPr lang="en-GB" dirty="0" smtClean="0"/>
              <a:t>Kotler and Armstrong (2018) Chapter 1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24445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Chartered Institute of Marketing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/>
              <a:t>CIM </a:t>
            </a:r>
            <a:r>
              <a:rPr lang="en-GB" b="1" u="sng" dirty="0" smtClean="0"/>
              <a:t>Awards</a:t>
            </a:r>
            <a:endParaRPr lang="en-US" dirty="0"/>
          </a:p>
          <a:p>
            <a:pPr marL="0" indent="0">
              <a:buNone/>
            </a:pPr>
            <a:r>
              <a:rPr lang="en-GB" sz="2400" dirty="0" smtClean="0"/>
              <a:t>Marketing </a:t>
            </a:r>
            <a:r>
              <a:rPr lang="en-GB" sz="2400" dirty="0"/>
              <a:t>Principles (Level 3)</a:t>
            </a:r>
            <a:endParaRPr lang="en-US" sz="2400" dirty="0"/>
          </a:p>
          <a:p>
            <a:pPr marL="0" indent="0">
              <a:buNone/>
            </a:pPr>
            <a:r>
              <a:rPr lang="en-GB" sz="2400" dirty="0" smtClean="0"/>
              <a:t>Costs</a:t>
            </a:r>
            <a:r>
              <a:rPr lang="en-GB" sz="2400" dirty="0"/>
              <a:t>: </a:t>
            </a:r>
            <a:r>
              <a:rPr lang="en-GB" sz="2400" dirty="0" smtClean="0"/>
              <a:t> </a:t>
            </a:r>
            <a:r>
              <a:rPr lang="en-GB" sz="2400" dirty="0"/>
              <a:t>£</a:t>
            </a:r>
            <a:r>
              <a:rPr lang="en-GB" sz="2400" dirty="0" smtClean="0"/>
              <a:t>100 </a:t>
            </a:r>
            <a:r>
              <a:rPr lang="en-GB" sz="2400" dirty="0"/>
              <a:t>assessment </a:t>
            </a:r>
            <a:r>
              <a:rPr lang="en-GB" sz="2400" dirty="0" smtClean="0"/>
              <a:t>fee, </a:t>
            </a:r>
            <a:r>
              <a:rPr lang="en-GB" sz="2400" dirty="0"/>
              <a:t>CIM annual registration fees of £</a:t>
            </a:r>
            <a:r>
              <a:rPr lang="en-GB" sz="2400" dirty="0" smtClean="0"/>
              <a:t>55 </a:t>
            </a:r>
            <a:r>
              <a:rPr lang="en-GB" sz="2400" dirty="0"/>
              <a:t>and tuition fees of £325 per module</a:t>
            </a:r>
            <a:r>
              <a:rPr lang="en-GB" sz="2400" dirty="0" smtClean="0"/>
              <a:t>. </a:t>
            </a:r>
            <a:r>
              <a:rPr lang="en-GB" sz="2400" b="1" dirty="0" smtClean="0"/>
              <a:t>The tuition fees are included in your course fees.</a:t>
            </a:r>
          </a:p>
          <a:p>
            <a:pPr marL="0" indent="0">
              <a:buNone/>
            </a:pPr>
            <a:r>
              <a:rPr lang="en-GB" sz="2400" dirty="0" smtClean="0"/>
              <a:t>*Online multiple choice exam January 2017</a:t>
            </a:r>
            <a:endParaRPr lang="en-US" sz="2400" dirty="0"/>
          </a:p>
          <a:p>
            <a:pPr marL="0" indent="0">
              <a:buNone/>
            </a:pPr>
            <a:r>
              <a:rPr lang="en-GB" sz="2400" dirty="0" smtClean="0"/>
              <a:t>*Can be combined with further awards to obtain more advanced CIM qualifications.</a:t>
            </a:r>
          </a:p>
        </p:txBody>
      </p:sp>
    </p:spTree>
    <p:extLst>
      <p:ext uri="{BB962C8B-B14F-4D97-AF65-F5344CB8AC3E}">
        <p14:creationId xmlns:p14="http://schemas.microsoft.com/office/powerpoint/2010/main" val="3296704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Tutorials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1112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Read: Airbnb – Don’t go there, live there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https://www.marketingweek.com/2016/04/20/airbnb-takes-on-mass-tourism-as-it-expands-to-offer-travellers-more-than-just-a-home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92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More questions!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‘need’ is being fulfilled by Airbnb?</a:t>
            </a:r>
          </a:p>
          <a:p>
            <a:r>
              <a:rPr lang="en-GB" dirty="0" smtClean="0"/>
              <a:t>What are the benefits delivered by Airbnb which generate demand?</a:t>
            </a:r>
          </a:p>
          <a:p>
            <a:r>
              <a:rPr lang="en-GB" dirty="0" smtClean="0"/>
              <a:t>How are ‘relationships’ built between Airbnb and potential renters/holidaymakers?</a:t>
            </a:r>
          </a:p>
          <a:p>
            <a:r>
              <a:rPr lang="en-GB" dirty="0" smtClean="0"/>
              <a:t>How is Airbnb anticipating creating ‘value’ for its customers</a:t>
            </a:r>
          </a:p>
          <a:p>
            <a:r>
              <a:rPr lang="en-GB" dirty="0" smtClean="0"/>
              <a:t>Be ready to report back!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9204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8"/>
  <p:tag name="MMPROD_UIDATA" val="&lt;database version=&quot;6.0&quot;&gt;&lt;object type=&quot;1&quot; unique_id=&quot;10001&quot;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Slide 1&quot;/&gt;&lt;property id=&quot;20307&quot; value=&quot;324&quot;/&gt;&lt;/object&gt;&lt;object type=&quot;3&quot; unique_id=&quot;10013&quot;&gt;&lt;property id=&quot;20148&quot; value=&quot;5&quot;/&gt;&lt;property id=&quot;20300&quot; value=&quot;Slide 10&quot;/&gt;&lt;property id=&quot;20307&quot; value=&quot;334&quot;/&gt;&lt;/object&gt;&lt;object type=&quot;3&quot; unique_id=&quot;10014&quot;&gt;&lt;property id=&quot;20148&quot; value=&quot;5&quot;/&gt;&lt;property id=&quot;20300&quot; value=&quot;Slide 2&quot;/&gt;&lt;property id=&quot;20307&quot; value=&quot;335&quot;/&gt;&lt;/object&gt;&lt;object type=&quot;3&quot; unique_id=&quot;10015&quot;&gt;&lt;property id=&quot;20148&quot; value=&quot;5&quot;/&gt;&lt;property id=&quot;20300&quot; value=&quot;Slide 3&quot;/&gt;&lt;property id=&quot;20307&quot; value=&quot;336&quot;/&gt;&lt;/object&gt;&lt;object type=&quot;3&quot; unique_id=&quot;10016&quot;&gt;&lt;property id=&quot;20148&quot; value=&quot;5&quot;/&gt;&lt;property id=&quot;20300&quot; value=&quot;Slide 4&quot;/&gt;&lt;property id=&quot;20307&quot; value=&quot;337&quot;/&gt;&lt;/object&gt;&lt;object type=&quot;3&quot; unique_id=&quot;10017&quot;&gt;&lt;property id=&quot;20148&quot; value=&quot;5&quot;/&gt;&lt;property id=&quot;20300&quot; value=&quot;Slide 5&quot;/&gt;&lt;property id=&quot;20307&quot; value=&quot;338&quot;/&gt;&lt;/object&gt;&lt;object type=&quot;3&quot; unique_id=&quot;10018&quot;&gt;&lt;property id=&quot;20148&quot; value=&quot;5&quot;/&gt;&lt;property id=&quot;20300&quot; value=&quot;Slide 6&quot;/&gt;&lt;property id=&quot;20307&quot; value=&quot;339&quot;/&gt;&lt;/object&gt;&lt;object type=&quot;3&quot; unique_id=&quot;10019&quot;&gt;&lt;property id=&quot;20148&quot; value=&quot;5&quot;/&gt;&lt;property id=&quot;20300&quot; value=&quot;Slide 7&quot;/&gt;&lt;property id=&quot;20307&quot; value=&quot;340&quot;/&gt;&lt;/object&gt;&lt;object type=&quot;3&quot; unique_id=&quot;10020&quot;&gt;&lt;property id=&quot;20148&quot; value=&quot;5&quot;/&gt;&lt;property id=&quot;20300&quot; value=&quot;Slide 8&quot;/&gt;&lt;property id=&quot;20307&quot; value=&quot;341&quot;/&gt;&lt;/object&gt;&lt;object type=&quot;3&quot; unique_id=&quot;10021&quot;&gt;&lt;property id=&quot;20148&quot; value=&quot;5&quot;/&gt;&lt;property id=&quot;20300&quot; value=&quot;Slide 9&quot;/&gt;&lt;property id=&quot;20307&quot; value=&quot;342&quot;/&gt;&lt;/object&gt;&lt;object type=&quot;3&quot; unique_id=&quot;10022&quot;&gt;&lt;property id=&quot;20148&quot; value=&quot;5&quot;/&gt;&lt;property id=&quot;20300&quot; value=&quot;Slide 11&quot;/&gt;&lt;property id=&quot;20307&quot; value=&quot;344&quot;/&gt;&lt;/object&gt;&lt;object type=&quot;3&quot; unique_id=&quot;10023&quot;&gt;&lt;property id=&quot;20148&quot; value=&quot;5&quot;/&gt;&lt;property id=&quot;20300&quot; value=&quot;Slide 12&quot;/&gt;&lt;property id=&quot;20307&quot; value=&quot;345&quot;/&gt;&lt;/object&gt;&lt;object type=&quot;3&quot; unique_id=&quot;10024&quot;&gt;&lt;property id=&quot;20148&quot; value=&quot;5&quot;/&gt;&lt;property id=&quot;20300&quot; value=&quot;Slide 13&quot;/&gt;&lt;property id=&quot;20307&quot; value=&quot;346&quot;/&gt;&lt;/object&gt;&lt;object type=&quot;3&quot; unique_id=&quot;10025&quot;&gt;&lt;property id=&quot;20148&quot; value=&quot;5&quot;/&gt;&lt;property id=&quot;20300&quot; value=&quot;Slide 14&quot;/&gt;&lt;property id=&quot;20307&quot; value=&quot;343&quot;/&gt;&lt;/object&gt;&lt;/object&gt;&lt;/object&gt;&lt;/database&gt;"/>
</p:tagLst>
</file>

<file path=ppt/theme/theme1.xml><?xml version="1.0" encoding="utf-8"?>
<a:theme xmlns:a="http://schemas.openxmlformats.org/drawingml/2006/main" name="1_Office Theme">
  <a:themeElements>
    <a:clrScheme name="Custom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EA0000"/>
      </a:accent1>
      <a:accent2>
        <a:srgbClr val="AB0042"/>
      </a:accent2>
      <a:accent3>
        <a:srgbClr val="17AD45"/>
      </a:accent3>
      <a:accent4>
        <a:srgbClr val="2D6B29"/>
      </a:accent4>
      <a:accent5>
        <a:srgbClr val="4C4C4C"/>
      </a:accent5>
      <a:accent6>
        <a:srgbClr val="696969"/>
      </a:accent6>
      <a:hlink>
        <a:srgbClr val="9D9D9D"/>
      </a:hlink>
      <a:folHlink>
        <a:srgbClr val="BDBDBD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5848</TotalTime>
  <Words>858</Words>
  <Application>Microsoft Office PowerPoint</Application>
  <PresentationFormat>On-screen Show (4:3)</PresentationFormat>
  <Paragraphs>129</Paragraphs>
  <Slides>26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ＭＳ Ｐゴシック</vt:lpstr>
      <vt:lpstr>Arial</vt:lpstr>
      <vt:lpstr>Calibri</vt:lpstr>
      <vt:lpstr>Times</vt:lpstr>
      <vt:lpstr>Times New Roman</vt:lpstr>
      <vt:lpstr>1_Office Theme</vt:lpstr>
      <vt:lpstr>Leisure Marketing</vt:lpstr>
      <vt:lpstr>Learning Outcomes for today</vt:lpstr>
      <vt:lpstr>Customer Needs, Wants, and Demands</vt:lpstr>
      <vt:lpstr>Market Offerings</vt:lpstr>
      <vt:lpstr>Customer Benefits</vt:lpstr>
      <vt:lpstr>Exchanges and relationships</vt:lpstr>
      <vt:lpstr>Exchanges and relationships cont.</vt:lpstr>
      <vt:lpstr>And the return may be …</vt:lpstr>
      <vt:lpstr>Two Questions for Marketers</vt:lpstr>
      <vt:lpstr>Amazon </vt:lpstr>
      <vt:lpstr>Designing a Customer Driven Marketing Strategy</vt:lpstr>
      <vt:lpstr>Evolution of Marketing </vt:lpstr>
      <vt:lpstr>Production Orientation</vt:lpstr>
      <vt:lpstr>Product concept</vt:lpstr>
      <vt:lpstr>Selling concept</vt:lpstr>
      <vt:lpstr>Customer Orientation</vt:lpstr>
      <vt:lpstr>The Societal/Sustainable Concept</vt:lpstr>
      <vt:lpstr>Practical:</vt:lpstr>
      <vt:lpstr>Towards relationship marketing</vt:lpstr>
      <vt:lpstr>Marketing today…</vt:lpstr>
      <vt:lpstr>Recap – Marketing Introduction (1)</vt:lpstr>
      <vt:lpstr>Read…</vt:lpstr>
      <vt:lpstr>Chartered Institute of Marketing</vt:lpstr>
      <vt:lpstr>Tutorials</vt:lpstr>
      <vt:lpstr>Read: Airbnb – Don’t go there, live there</vt:lpstr>
      <vt:lpstr>More questions!</vt:lpstr>
    </vt:vector>
  </TitlesOfParts>
  <Company>FP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RB</dc:creator>
  <cp:lastModifiedBy>Suzanne Wells</cp:lastModifiedBy>
  <cp:revision>597</cp:revision>
  <cp:lastPrinted>2015-09-28T08:51:29Z</cp:lastPrinted>
  <dcterms:created xsi:type="dcterms:W3CDTF">2002-01-09T07:28:14Z</dcterms:created>
  <dcterms:modified xsi:type="dcterms:W3CDTF">2018-02-01T09:17:40Z</dcterms:modified>
</cp:coreProperties>
</file>