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6034"/>
    <p:restoredTop sz="95755"/>
  </p:normalViewPr>
  <p:slideViewPr>
    <p:cSldViewPr snapToGrid="0" snapToObjects="1">
      <p:cViewPr varScale="1">
        <p:scale>
          <a:sx n="101" d="100"/>
          <a:sy n="101" d="100"/>
        </p:scale>
        <p:origin x="224"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9A32E-52A2-E146-90D3-956F8A0A00B5}" type="datetimeFigureOut">
              <a:rPr lang="en-US" smtClean="0"/>
              <a:t>4/28/21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8CFBB0-F09E-D947-8CF7-228C070C203A}" type="slidenum">
              <a:rPr lang="en-US" smtClean="0"/>
              <a:t>‹#›</a:t>
            </a:fld>
            <a:endParaRPr lang="en-US"/>
          </a:p>
        </p:txBody>
      </p:sp>
    </p:spTree>
    <p:extLst>
      <p:ext uri="{BB962C8B-B14F-4D97-AF65-F5344CB8AC3E}">
        <p14:creationId xmlns:p14="http://schemas.microsoft.com/office/powerpoint/2010/main" val="3193231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u="none" strike="noStrike" kern="1200" dirty="0" err="1">
                <a:solidFill>
                  <a:schemeClr val="tx1"/>
                </a:solidFill>
                <a:effectLst/>
                <a:latin typeface="+mn-lt"/>
                <a:ea typeface="+mn-ea"/>
                <a:cs typeface="+mn-cs"/>
              </a:rPr>
              <a:t>Constandt</a:t>
            </a:r>
            <a:r>
              <a:rPr lang="en-GB" sz="1200" b="0" i="0" u="none" strike="noStrike" kern="1200" dirty="0">
                <a:solidFill>
                  <a:schemeClr val="tx1"/>
                </a:solidFill>
                <a:effectLst/>
                <a:latin typeface="+mn-lt"/>
                <a:ea typeface="+mn-ea"/>
                <a:cs typeface="+mn-cs"/>
              </a:rPr>
              <a:t>, B., Thibaut, E., De </a:t>
            </a:r>
            <a:r>
              <a:rPr lang="en-GB" sz="1200" b="0" i="0" u="none" strike="noStrike" kern="1200" dirty="0" err="1">
                <a:solidFill>
                  <a:schemeClr val="tx1"/>
                </a:solidFill>
                <a:effectLst/>
                <a:latin typeface="+mn-lt"/>
                <a:ea typeface="+mn-ea"/>
                <a:cs typeface="+mn-cs"/>
              </a:rPr>
              <a:t>Bosscher</a:t>
            </a:r>
            <a:r>
              <a:rPr lang="en-GB" sz="1200" b="0" i="0" u="none" strike="noStrike" kern="1200" dirty="0">
                <a:solidFill>
                  <a:schemeClr val="tx1"/>
                </a:solidFill>
                <a:effectLst/>
                <a:latin typeface="+mn-lt"/>
                <a:ea typeface="+mn-ea"/>
                <a:cs typeface="+mn-cs"/>
              </a:rPr>
              <a:t>, V., </a:t>
            </a:r>
            <a:r>
              <a:rPr lang="en-GB" sz="1200" b="0" i="0" u="none" strike="noStrike" kern="1200" dirty="0" err="1">
                <a:solidFill>
                  <a:schemeClr val="tx1"/>
                </a:solidFill>
                <a:effectLst/>
                <a:latin typeface="+mn-lt"/>
                <a:ea typeface="+mn-ea"/>
                <a:cs typeface="+mn-cs"/>
              </a:rPr>
              <a:t>Scheerder</a:t>
            </a:r>
            <a:r>
              <a:rPr lang="en-GB" sz="1200" b="0" i="0" u="none" strike="noStrike" kern="1200" dirty="0">
                <a:solidFill>
                  <a:schemeClr val="tx1"/>
                </a:solidFill>
                <a:effectLst/>
                <a:latin typeface="+mn-lt"/>
                <a:ea typeface="+mn-ea"/>
                <a:cs typeface="+mn-cs"/>
              </a:rPr>
              <a:t>, J., </a:t>
            </a:r>
            <a:r>
              <a:rPr lang="en-GB" sz="1200" b="0" i="0" u="none" strike="noStrike" kern="1200" dirty="0" err="1">
                <a:solidFill>
                  <a:schemeClr val="tx1"/>
                </a:solidFill>
                <a:effectLst/>
                <a:latin typeface="+mn-lt"/>
                <a:ea typeface="+mn-ea"/>
                <a:cs typeface="+mn-cs"/>
              </a:rPr>
              <a:t>Ricour</a:t>
            </a:r>
            <a:r>
              <a:rPr lang="en-GB" sz="1200" b="0" i="0" u="none" strike="noStrike" kern="1200" dirty="0">
                <a:solidFill>
                  <a:schemeClr val="tx1"/>
                </a:solidFill>
                <a:effectLst/>
                <a:latin typeface="+mn-lt"/>
                <a:ea typeface="+mn-ea"/>
                <a:cs typeface="+mn-cs"/>
              </a:rPr>
              <a:t>, M. and Willem, A., 2020. Exercising in Times of Lockdown: An Analysis of the Impact of COVID-19 on Levels and Patterns of Exercise among Adults in Belgium. </a:t>
            </a:r>
            <a:r>
              <a:rPr lang="en-GB" sz="1200" b="0" i="1" u="none" strike="noStrike" kern="1200" dirty="0">
                <a:solidFill>
                  <a:schemeClr val="tx1"/>
                </a:solidFill>
                <a:effectLst/>
                <a:latin typeface="+mn-lt"/>
                <a:ea typeface="+mn-ea"/>
                <a:cs typeface="+mn-cs"/>
              </a:rPr>
              <a:t>International Journal of Environmental Research and Public Health</a:t>
            </a:r>
            <a:r>
              <a:rPr lang="en-GB" sz="1200" b="0" i="0" u="none" strike="noStrike" kern="1200" dirty="0">
                <a:solidFill>
                  <a:schemeClr val="tx1"/>
                </a:solidFill>
                <a:effectLst/>
                <a:latin typeface="+mn-lt"/>
                <a:ea typeface="+mn-ea"/>
                <a:cs typeface="+mn-cs"/>
              </a:rPr>
              <a:t>, 17(11), p.4144.</a:t>
            </a:r>
          </a:p>
          <a:p>
            <a:pPr marL="228600" indent="-228600">
              <a:buAutoNum type="arabicPeriod"/>
            </a:pPr>
            <a:r>
              <a:rPr lang="en-GB" sz="1200" b="0" i="0" u="none" strike="noStrike" kern="1200" dirty="0">
                <a:solidFill>
                  <a:schemeClr val="tx1"/>
                </a:solidFill>
                <a:effectLst/>
                <a:latin typeface="+mn-lt"/>
                <a:ea typeface="+mn-ea"/>
                <a:cs typeface="+mn-cs"/>
              </a:rPr>
              <a:t>Morrey, L., Roberts, W. and </a:t>
            </a:r>
            <a:r>
              <a:rPr lang="en-GB" sz="1200" b="0" i="0" u="none" strike="noStrike" kern="1200" dirty="0" err="1">
                <a:solidFill>
                  <a:schemeClr val="tx1"/>
                </a:solidFill>
                <a:effectLst/>
                <a:latin typeface="+mn-lt"/>
                <a:ea typeface="+mn-ea"/>
                <a:cs typeface="+mn-cs"/>
              </a:rPr>
              <a:t>Wichser</a:t>
            </a:r>
            <a:r>
              <a:rPr lang="en-GB" sz="1200" b="0" i="0" u="none" strike="noStrike" kern="1200" dirty="0">
                <a:solidFill>
                  <a:schemeClr val="tx1"/>
                </a:solidFill>
                <a:effectLst/>
                <a:latin typeface="+mn-lt"/>
                <a:ea typeface="+mn-ea"/>
                <a:cs typeface="+mn-cs"/>
              </a:rPr>
              <a:t>, L., 2020. Exercise-related Mental Health Problems and Solutions during the COVID-19 Pandemic. </a:t>
            </a:r>
            <a:r>
              <a:rPr lang="en-GB" sz="1200" b="0" i="1" u="none" strike="noStrike" kern="1200" dirty="0">
                <a:solidFill>
                  <a:schemeClr val="tx1"/>
                </a:solidFill>
                <a:effectLst/>
                <a:latin typeface="+mn-lt"/>
                <a:ea typeface="+mn-ea"/>
                <a:cs typeface="+mn-cs"/>
              </a:rPr>
              <a:t>Current Sports Medicine Reports</a:t>
            </a:r>
            <a:r>
              <a:rPr lang="en-GB" sz="1200" b="0" i="0" u="none" strike="noStrike" kern="1200" dirty="0">
                <a:solidFill>
                  <a:schemeClr val="tx1"/>
                </a:solidFill>
                <a:effectLst/>
                <a:latin typeface="+mn-lt"/>
                <a:ea typeface="+mn-ea"/>
                <a:cs typeface="+mn-cs"/>
              </a:rPr>
              <a:t>, 19(6), pp.194-195.</a:t>
            </a:r>
            <a:endParaRPr lang="en-US" dirty="0"/>
          </a:p>
        </p:txBody>
      </p:sp>
      <p:sp>
        <p:nvSpPr>
          <p:cNvPr id="4" name="Slide Number Placeholder 3"/>
          <p:cNvSpPr>
            <a:spLocks noGrp="1"/>
          </p:cNvSpPr>
          <p:nvPr>
            <p:ph type="sldNum" sz="quarter" idx="5"/>
          </p:nvPr>
        </p:nvSpPr>
        <p:spPr/>
        <p:txBody>
          <a:bodyPr/>
          <a:lstStyle/>
          <a:p>
            <a:fld id="{0B8CFBB0-F09E-D947-8CF7-228C070C203A}" type="slidenum">
              <a:rPr lang="en-US" smtClean="0"/>
              <a:t>1</a:t>
            </a:fld>
            <a:endParaRPr lang="en-US"/>
          </a:p>
        </p:txBody>
      </p:sp>
    </p:spTree>
    <p:extLst>
      <p:ext uri="{BB962C8B-B14F-4D97-AF65-F5344CB8AC3E}">
        <p14:creationId xmlns:p14="http://schemas.microsoft.com/office/powerpoint/2010/main" val="3944222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4071B-486A-2241-9A0E-5C13F92B97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E0FE5A8-ECAC-8142-B7F4-6F61315BE5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F580A43-CF7E-C24C-A8F2-260021EC14D3}"/>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5" name="Footer Placeholder 4">
            <a:extLst>
              <a:ext uri="{FF2B5EF4-FFF2-40B4-BE49-F238E27FC236}">
                <a16:creationId xmlns:a16="http://schemas.microsoft.com/office/drawing/2014/main" id="{D674222A-4108-654A-988F-23824B0C1D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A869A3-046B-B74E-979D-5D1301B9109C}"/>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3954651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7834D-1FA8-5040-A0FB-64A90DA838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C2E37A9-8B8C-B344-BECA-5DB9AFB10A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09B69F-234A-FB4C-97FE-C7EC4A8C3092}"/>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5" name="Footer Placeholder 4">
            <a:extLst>
              <a:ext uri="{FF2B5EF4-FFF2-40B4-BE49-F238E27FC236}">
                <a16:creationId xmlns:a16="http://schemas.microsoft.com/office/drawing/2014/main" id="{FF1ABDF7-BF3F-BB40-9610-B320BC7B8A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1F2C16-C4C9-BF43-8C89-5F3E2A45B3C6}"/>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4167359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E3A84-DF68-0B44-8B19-76BF78C4A83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93B99D-28DE-6640-AA1A-B69626C028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F3F805-89A2-B245-8CF1-A33C9C04BCF0}"/>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5" name="Footer Placeholder 4">
            <a:extLst>
              <a:ext uri="{FF2B5EF4-FFF2-40B4-BE49-F238E27FC236}">
                <a16:creationId xmlns:a16="http://schemas.microsoft.com/office/drawing/2014/main" id="{D757E0F7-6263-CB4C-9A3B-3417B0B68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C8E15C-EC35-9D4E-A6A4-EF02662EAF8E}"/>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1542903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0318-89FB-F54B-9223-6C24DE88E69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E2750E-1CAF-3948-9496-BBBC4DFCD66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7B942C2-77D0-F54C-81A4-0ADE0B1880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2BB2902-A344-9A43-B138-C510E7B703F8}"/>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6" name="Footer Placeholder 5">
            <a:extLst>
              <a:ext uri="{FF2B5EF4-FFF2-40B4-BE49-F238E27FC236}">
                <a16:creationId xmlns:a16="http://schemas.microsoft.com/office/drawing/2014/main" id="{1EA01621-D184-C04E-A670-D7CACAD9FD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9AE5BB-4884-594D-BFBF-26A7267F0C2E}"/>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53185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C4333-8A69-D840-9793-3C7D5B2BD2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E9E347-71B2-0447-9B5C-D83D7BA222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2643B6-FA7A-8542-9F89-FC603B9DE97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DCFB87B-5399-8D43-8FD2-A08D913722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49715C1-A60A-A44E-B608-7E948D8D9A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6DCB829-BA4C-CE47-BB57-7C1A59C85789}"/>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8" name="Footer Placeholder 7">
            <a:extLst>
              <a:ext uri="{FF2B5EF4-FFF2-40B4-BE49-F238E27FC236}">
                <a16:creationId xmlns:a16="http://schemas.microsoft.com/office/drawing/2014/main" id="{BE645253-7072-A142-8CEA-FA3B05C756A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2780DA-5F4C-7C43-B42D-470E82CD31C9}"/>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2365328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53244-9D53-364C-88DA-DF492565E12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46D72A2-CF4F-5045-B38B-6978F0BD13F2}"/>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4" name="Footer Placeholder 3">
            <a:extLst>
              <a:ext uri="{FF2B5EF4-FFF2-40B4-BE49-F238E27FC236}">
                <a16:creationId xmlns:a16="http://schemas.microsoft.com/office/drawing/2014/main" id="{FF3B1A8E-C26D-F046-916F-121F41E341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59F9BCF-FA92-194E-9B48-A0A01557DC57}"/>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1961580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D61394-DB7D-6347-8301-3DE556B9A3D4}"/>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3" name="Footer Placeholder 2">
            <a:extLst>
              <a:ext uri="{FF2B5EF4-FFF2-40B4-BE49-F238E27FC236}">
                <a16:creationId xmlns:a16="http://schemas.microsoft.com/office/drawing/2014/main" id="{7136C387-746A-374A-AC90-D70EDE4600A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B726DB3-B71E-9245-8126-4A2CE6EE1BA9}"/>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75779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5E470-7228-7549-8440-401551588C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D0F950E-3E62-894E-AFA1-EA18BFE312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9C3DF04-1CED-5045-9B2D-7DE012445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E2FE1E-B6C5-BF43-BC86-470E9FF229F6}"/>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6" name="Footer Placeholder 5">
            <a:extLst>
              <a:ext uri="{FF2B5EF4-FFF2-40B4-BE49-F238E27FC236}">
                <a16:creationId xmlns:a16="http://schemas.microsoft.com/office/drawing/2014/main" id="{0B138BA8-10FE-4842-80BF-BE77D7817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08BB1A-1279-B940-BBAA-20A744E5E065}"/>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2786379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60B98-04E3-894D-8E70-FD09D40727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CD88931-8484-9F4C-A129-BBD0A757A3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BF4C48E-7B43-1143-A8FF-3DAC0BBE62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9B20EB-C854-7A4E-A334-0E45976C2A30}"/>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6" name="Footer Placeholder 5">
            <a:extLst>
              <a:ext uri="{FF2B5EF4-FFF2-40B4-BE49-F238E27FC236}">
                <a16:creationId xmlns:a16="http://schemas.microsoft.com/office/drawing/2014/main" id="{077806EB-D71E-644F-8887-3D07532507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21D3D5-D68E-DC43-A783-801B0F8B44F7}"/>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1867512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15A56-99AF-CC47-98E1-1FF613F7E3E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19BCFB6-5D66-204A-A07C-BD7F0D2930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E4C0B7-D900-5348-A662-15656435E100}"/>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5" name="Footer Placeholder 4">
            <a:extLst>
              <a:ext uri="{FF2B5EF4-FFF2-40B4-BE49-F238E27FC236}">
                <a16:creationId xmlns:a16="http://schemas.microsoft.com/office/drawing/2014/main" id="{820B2745-4EB9-DB42-93DE-166264D8E5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ABF1BA-48C7-9A4B-8CE9-5EFDE8FC7D4F}"/>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2862937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153F85-B4FF-194A-9A90-59CCC739171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2444710-A2B6-7B46-83EA-39ED971A79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52C12E-4ACF-A143-BD8F-BB4B18954DEA}"/>
              </a:ext>
            </a:extLst>
          </p:cNvPr>
          <p:cNvSpPr>
            <a:spLocks noGrp="1"/>
          </p:cNvSpPr>
          <p:nvPr>
            <p:ph type="dt" sz="half" idx="10"/>
          </p:nvPr>
        </p:nvSpPr>
        <p:spPr/>
        <p:txBody>
          <a:bodyPr/>
          <a:lstStyle/>
          <a:p>
            <a:fld id="{D3E57934-641F-7646-A8EF-CBF110AF531A}" type="datetimeFigureOut">
              <a:rPr lang="en-US" smtClean="0"/>
              <a:t>4/28/21</a:t>
            </a:fld>
            <a:endParaRPr lang="en-US"/>
          </a:p>
        </p:txBody>
      </p:sp>
      <p:sp>
        <p:nvSpPr>
          <p:cNvPr id="5" name="Footer Placeholder 4">
            <a:extLst>
              <a:ext uri="{FF2B5EF4-FFF2-40B4-BE49-F238E27FC236}">
                <a16:creationId xmlns:a16="http://schemas.microsoft.com/office/drawing/2014/main" id="{0BC31EE0-000D-2B45-ADC7-8E47BFA34E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4311EA-DC26-E642-80D1-C1A1F412A24F}"/>
              </a:ext>
            </a:extLst>
          </p:cNvPr>
          <p:cNvSpPr>
            <a:spLocks noGrp="1"/>
          </p:cNvSpPr>
          <p:nvPr>
            <p:ph type="sldNum" sz="quarter" idx="12"/>
          </p:nvPr>
        </p:nvSpPr>
        <p:spPr/>
        <p:txBody>
          <a:bodyPr/>
          <a:lstStyle/>
          <a:p>
            <a:fld id="{619E4068-A0AF-2A40-BA27-2799E5395847}" type="slidenum">
              <a:rPr lang="en-US" smtClean="0"/>
              <a:t>‹#›</a:t>
            </a:fld>
            <a:endParaRPr lang="en-US"/>
          </a:p>
        </p:txBody>
      </p:sp>
    </p:spTree>
    <p:extLst>
      <p:ext uri="{BB962C8B-B14F-4D97-AF65-F5344CB8AC3E}">
        <p14:creationId xmlns:p14="http://schemas.microsoft.com/office/powerpoint/2010/main" val="3121337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B28FB6-CE6A-7C4A-863F-DFE6EA58E7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B0A46A-C84E-224C-A218-CA0F1BA4FA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35F3BD-E261-C440-A59E-40117ACF7F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E57934-641F-7646-A8EF-CBF110AF531A}" type="datetimeFigureOut">
              <a:rPr lang="en-US" smtClean="0"/>
              <a:t>4/28/21</a:t>
            </a:fld>
            <a:endParaRPr lang="en-US"/>
          </a:p>
        </p:txBody>
      </p:sp>
      <p:sp>
        <p:nvSpPr>
          <p:cNvPr id="5" name="Footer Placeholder 4">
            <a:extLst>
              <a:ext uri="{FF2B5EF4-FFF2-40B4-BE49-F238E27FC236}">
                <a16:creationId xmlns:a16="http://schemas.microsoft.com/office/drawing/2014/main" id="{7D2A070E-5835-8B4A-A9E9-04DF0B0504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FFF370D-AE8B-0149-8770-BAA88E445A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9E4068-A0AF-2A40-BA27-2799E5395847}" type="slidenum">
              <a:rPr lang="en-US" smtClean="0"/>
              <a:t>‹#›</a:t>
            </a:fld>
            <a:endParaRPr lang="en-US"/>
          </a:p>
        </p:txBody>
      </p:sp>
    </p:spTree>
    <p:extLst>
      <p:ext uri="{BB962C8B-B14F-4D97-AF65-F5344CB8AC3E}">
        <p14:creationId xmlns:p14="http://schemas.microsoft.com/office/powerpoint/2010/main" val="1540403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8B0CCA-E574-9048-8DC7-2594A26DB91C}"/>
              </a:ext>
            </a:extLst>
          </p:cNvPr>
          <p:cNvSpPr txBox="1"/>
          <p:nvPr/>
        </p:nvSpPr>
        <p:spPr>
          <a:xfrm>
            <a:off x="108475" y="905497"/>
            <a:ext cx="3945014" cy="1877437"/>
          </a:xfrm>
          <a:prstGeom prst="rect">
            <a:avLst/>
          </a:prstGeom>
          <a:solidFill>
            <a:schemeClr val="accent5">
              <a:lumMod val="5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b="1" dirty="0">
                <a:solidFill>
                  <a:schemeClr val="bg1"/>
                </a:solidFill>
              </a:rPr>
              <a:t>Introduction</a:t>
            </a:r>
          </a:p>
          <a:p>
            <a:r>
              <a:rPr lang="en-US" sz="1000" dirty="0">
                <a:solidFill>
                  <a:schemeClr val="bg1"/>
                </a:solidFill>
              </a:rPr>
              <a:t>One major implication the Covid 19 pandemic had on individuals globally was the effects on mental health (</a:t>
            </a:r>
            <a:r>
              <a:rPr lang="en-GB" sz="1000" dirty="0">
                <a:solidFill>
                  <a:schemeClr val="bg1"/>
                </a:solidFill>
              </a:rPr>
              <a:t>Morrey, Roberts, and </a:t>
            </a:r>
            <a:r>
              <a:rPr lang="en-GB" sz="1000" dirty="0" err="1">
                <a:solidFill>
                  <a:schemeClr val="bg1"/>
                </a:solidFill>
              </a:rPr>
              <a:t>Wichser</a:t>
            </a:r>
            <a:r>
              <a:rPr lang="en-GB" sz="1000" dirty="0">
                <a:solidFill>
                  <a:schemeClr val="bg1"/>
                </a:solidFill>
              </a:rPr>
              <a:t>, 2020</a:t>
            </a:r>
            <a:r>
              <a:rPr lang="en-US" sz="1000" dirty="0">
                <a:solidFill>
                  <a:schemeClr val="bg1"/>
                </a:solidFill>
              </a:rPr>
              <a:t>). Throughout periods of self isolation and lockdown, governments encouraged to people to go out for one session of exercise a day to help prevent further health problems including obesity, poor mental health, cardiovascular diseases and other health related illness (</a:t>
            </a:r>
            <a:r>
              <a:rPr lang="en-GB" sz="1000" dirty="0" err="1">
                <a:solidFill>
                  <a:schemeClr val="bg1"/>
                </a:solidFill>
              </a:rPr>
              <a:t>Constandt</a:t>
            </a:r>
            <a:r>
              <a:rPr lang="en-US" sz="1000" dirty="0">
                <a:solidFill>
                  <a:schemeClr val="bg1"/>
                </a:solidFill>
              </a:rPr>
              <a:t>.</a:t>
            </a:r>
            <a:r>
              <a:rPr lang="en-GB" sz="1000" i="1" dirty="0">
                <a:solidFill>
                  <a:schemeClr val="bg1"/>
                </a:solidFill>
              </a:rPr>
              <a:t> et al</a:t>
            </a:r>
            <a:r>
              <a:rPr lang="en-GB" sz="1000" dirty="0">
                <a:solidFill>
                  <a:schemeClr val="bg1"/>
                </a:solidFill>
              </a:rPr>
              <a:t>., 2020</a:t>
            </a:r>
            <a:r>
              <a:rPr lang="en-GB" sz="1000" b="1" dirty="0">
                <a:solidFill>
                  <a:schemeClr val="bg1"/>
                </a:solidFill>
              </a:rPr>
              <a:t>)</a:t>
            </a:r>
            <a:r>
              <a:rPr lang="en-US" sz="1000" b="1" dirty="0">
                <a:solidFill>
                  <a:schemeClr val="bg1"/>
                </a:solidFill>
              </a:rPr>
              <a:t>. </a:t>
            </a:r>
            <a:r>
              <a:rPr lang="en-US" sz="1000" dirty="0">
                <a:solidFill>
                  <a:schemeClr val="bg1"/>
                </a:solidFill>
              </a:rPr>
              <a:t>The aim of this research was to identify a relationship between the  levels of exercise and the quality of mental health on those who participated in community sports prior to the outbreak, as well as,  to evaluate the effects the cessation of these sports had on participants</a:t>
            </a:r>
          </a:p>
        </p:txBody>
      </p:sp>
      <p:sp>
        <p:nvSpPr>
          <p:cNvPr id="5" name="TextBox 4">
            <a:extLst>
              <a:ext uri="{FF2B5EF4-FFF2-40B4-BE49-F238E27FC236}">
                <a16:creationId xmlns:a16="http://schemas.microsoft.com/office/drawing/2014/main" id="{4E889E17-1B25-024F-A48D-C3F90B082618}"/>
              </a:ext>
            </a:extLst>
          </p:cNvPr>
          <p:cNvSpPr txBox="1"/>
          <p:nvPr/>
        </p:nvSpPr>
        <p:spPr>
          <a:xfrm>
            <a:off x="4193499" y="922994"/>
            <a:ext cx="3945014" cy="1862048"/>
          </a:xfrm>
          <a:prstGeom prst="rect">
            <a:avLst/>
          </a:prstGeom>
          <a:solidFill>
            <a:schemeClr val="accent5">
              <a:lumMod val="5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b="1" dirty="0">
                <a:solidFill>
                  <a:schemeClr val="bg1"/>
                </a:solidFill>
              </a:rPr>
              <a:t>Method</a:t>
            </a:r>
          </a:p>
          <a:p>
            <a:r>
              <a:rPr lang="en-US" sz="900" dirty="0">
                <a:solidFill>
                  <a:schemeClr val="bg1"/>
                </a:solidFill>
              </a:rPr>
              <a:t>The survey was approved by the University of Wales Trinity Saint David  and all participants approved the use of their results in this research. The survey  included questions on exercise prior to and during lockdown, changes to mental health and barriers to exercise. A pilot survey was sent out initially to a small group of 10 people and small amendments were made, the finalized survey was then sent out to local community sport teams. There were 54 participants (F=30, M=24 )  over the age of </a:t>
            </a:r>
            <a:r>
              <a:rPr lang="en-US" sz="900">
                <a:solidFill>
                  <a:schemeClr val="bg1"/>
                </a:solidFill>
              </a:rPr>
              <a:t>18 who  </a:t>
            </a:r>
            <a:r>
              <a:rPr lang="en-US" sz="900" dirty="0">
                <a:solidFill>
                  <a:schemeClr val="bg1"/>
                </a:solidFill>
              </a:rPr>
              <a:t>had been part of  a community sports team prior to lockdown. The main outcome of this study was to identify any changes to exercise levels and mental health to identify a relationship between the two. The survey was also used to identify if there were any changes to the types of exercise taken up. </a:t>
            </a:r>
          </a:p>
        </p:txBody>
      </p:sp>
      <p:sp>
        <p:nvSpPr>
          <p:cNvPr id="6" name="TextBox 5">
            <a:extLst>
              <a:ext uri="{FF2B5EF4-FFF2-40B4-BE49-F238E27FC236}">
                <a16:creationId xmlns:a16="http://schemas.microsoft.com/office/drawing/2014/main" id="{C76413BB-C393-794F-B989-5C7FD3DA4056}"/>
              </a:ext>
            </a:extLst>
          </p:cNvPr>
          <p:cNvSpPr txBox="1"/>
          <p:nvPr/>
        </p:nvSpPr>
        <p:spPr>
          <a:xfrm>
            <a:off x="6096000" y="7127827"/>
            <a:ext cx="677048" cy="246221"/>
          </a:xfrm>
          <a:prstGeom prst="rect">
            <a:avLst/>
          </a:prstGeom>
          <a:solidFill>
            <a:schemeClr val="accent1">
              <a:lumMod val="50000"/>
            </a:schemeClr>
          </a:solidFill>
          <a:ln>
            <a:noFill/>
          </a:ln>
        </p:spPr>
        <p:txBody>
          <a:bodyPr wrap="square" rtlCol="0">
            <a:spAutoFit/>
          </a:bodyPr>
          <a:lstStyle/>
          <a:p>
            <a:r>
              <a:rPr lang="en-US" sz="1000" dirty="0">
                <a:solidFill>
                  <a:schemeClr val="bg1"/>
                </a:solidFill>
              </a:rPr>
              <a:t>Figure 2.</a:t>
            </a:r>
          </a:p>
        </p:txBody>
      </p:sp>
      <p:pic>
        <p:nvPicPr>
          <p:cNvPr id="10" name="Picture 9" descr="Text&#10;&#10;Description automatically generated">
            <a:extLst>
              <a:ext uri="{FF2B5EF4-FFF2-40B4-BE49-F238E27FC236}">
                <a16:creationId xmlns:a16="http://schemas.microsoft.com/office/drawing/2014/main" id="{B746D553-1A10-794C-935F-D00A6395AEDC}"/>
              </a:ext>
            </a:extLst>
          </p:cNvPr>
          <p:cNvPicPr>
            <a:picLocks noChangeAspect="1"/>
          </p:cNvPicPr>
          <p:nvPr/>
        </p:nvPicPr>
        <p:blipFill>
          <a:blip r:embed="rId3"/>
          <a:stretch>
            <a:fillRect/>
          </a:stretch>
        </p:blipFill>
        <p:spPr>
          <a:xfrm>
            <a:off x="87582" y="65171"/>
            <a:ext cx="1499632" cy="667201"/>
          </a:xfrm>
          <a:prstGeom prst="rect">
            <a:avLst/>
          </a:prstGeom>
        </p:spPr>
      </p:pic>
      <p:sp>
        <p:nvSpPr>
          <p:cNvPr id="11" name="TextBox 10">
            <a:extLst>
              <a:ext uri="{FF2B5EF4-FFF2-40B4-BE49-F238E27FC236}">
                <a16:creationId xmlns:a16="http://schemas.microsoft.com/office/drawing/2014/main" id="{AAAC53A0-162C-C844-972B-9D235E36CAC6}"/>
              </a:ext>
            </a:extLst>
          </p:cNvPr>
          <p:cNvSpPr txBox="1"/>
          <p:nvPr/>
        </p:nvSpPr>
        <p:spPr>
          <a:xfrm>
            <a:off x="1483213" y="38630"/>
            <a:ext cx="10726724" cy="707886"/>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000" dirty="0">
                <a:solidFill>
                  <a:schemeClr val="bg1"/>
                </a:solidFill>
              </a:rPr>
              <a:t>What impact has Covid19 had on the mental health and exercise levels of participants in community sports teams?</a:t>
            </a:r>
            <a:r>
              <a:rPr lang="en-GB" sz="2000" dirty="0">
                <a:solidFill>
                  <a:schemeClr val="bg1"/>
                </a:solidFill>
                <a:effectLst/>
              </a:rPr>
              <a:t> </a:t>
            </a:r>
            <a:endParaRPr lang="en-US" sz="2000" dirty="0">
              <a:solidFill>
                <a:schemeClr val="bg1"/>
              </a:solidFill>
            </a:endParaRPr>
          </a:p>
        </p:txBody>
      </p:sp>
      <p:sp>
        <p:nvSpPr>
          <p:cNvPr id="20" name="TextBox 19">
            <a:extLst>
              <a:ext uri="{FF2B5EF4-FFF2-40B4-BE49-F238E27FC236}">
                <a16:creationId xmlns:a16="http://schemas.microsoft.com/office/drawing/2014/main" id="{FFA6EFFC-2EA7-E941-8044-37DBC08C6D5B}"/>
              </a:ext>
            </a:extLst>
          </p:cNvPr>
          <p:cNvSpPr txBox="1"/>
          <p:nvPr/>
        </p:nvSpPr>
        <p:spPr>
          <a:xfrm>
            <a:off x="107240" y="5013057"/>
            <a:ext cx="6873644" cy="1723549"/>
          </a:xfrm>
          <a:prstGeom prst="rect">
            <a:avLst/>
          </a:prstGeom>
          <a:solidFill>
            <a:schemeClr val="accent5">
              <a:lumMod val="5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b="1" dirty="0">
                <a:solidFill>
                  <a:schemeClr val="bg1"/>
                </a:solidFill>
              </a:rPr>
              <a:t>Results</a:t>
            </a:r>
          </a:p>
          <a:p>
            <a:r>
              <a:rPr lang="en-US" sz="900" dirty="0">
                <a:solidFill>
                  <a:schemeClr val="bg1"/>
                </a:solidFill>
              </a:rPr>
              <a:t>The results of this study show that lockdown due to Covid19 has had significant impacts on the mental health and levels of exercise of those who participated in community sports. Figure 1. shows the difference between the poor mental health and feelings of lower physical fitness levels as a result of Covid19. Males seem to have been affected by mental health alone more than females however, over all more women feel they have suffered both mentally and physically. Figure 2. shows that both and males and females feel that exercise would or has helped to reduce stress anxiety and low mood levels, only 1 male disagreed that exercise could help anxiety. Figures 3 &amp; 4,  show how Covid19 has affected those within different sport mentally and physically. Figure 4., shows that 67% of respondents had decreased the amount of exercise they were doing, there was no significant pattern between those who took part in team sports compared to those who participated in individual sports. However, it was identified that 24% of respondents did not partake in more independent exercise during lockdown, these participants were part of a teams including rugby and football. In addition to this, 27 respondents suffered with worsened mental health throughout lockdown with 20 of these being part of rugby, football and netball teams. </a:t>
            </a:r>
          </a:p>
        </p:txBody>
      </p:sp>
      <p:sp>
        <p:nvSpPr>
          <p:cNvPr id="2" name="TextBox 1">
            <a:extLst>
              <a:ext uri="{FF2B5EF4-FFF2-40B4-BE49-F238E27FC236}">
                <a16:creationId xmlns:a16="http://schemas.microsoft.com/office/drawing/2014/main" id="{B03D429E-AE42-E340-81D7-02CA3848CDFB}"/>
              </a:ext>
            </a:extLst>
          </p:cNvPr>
          <p:cNvSpPr txBox="1"/>
          <p:nvPr/>
        </p:nvSpPr>
        <p:spPr>
          <a:xfrm>
            <a:off x="7120616" y="4881605"/>
            <a:ext cx="4964144" cy="1877437"/>
          </a:xfrm>
          <a:prstGeom prst="rect">
            <a:avLst/>
          </a:prstGeom>
          <a:solidFill>
            <a:schemeClr val="accent5">
              <a:lumMod val="5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b="1" dirty="0">
                <a:solidFill>
                  <a:schemeClr val="bg1"/>
                </a:solidFill>
              </a:rPr>
              <a:t>Discussion</a:t>
            </a:r>
          </a:p>
          <a:p>
            <a:r>
              <a:rPr lang="en-US" sz="1000">
                <a:solidFill>
                  <a:schemeClr val="bg1"/>
                </a:solidFill>
              </a:rPr>
              <a:t>Overall, </a:t>
            </a:r>
            <a:r>
              <a:rPr lang="en-US" sz="1000" dirty="0">
                <a:solidFill>
                  <a:schemeClr val="bg1"/>
                </a:solidFill>
              </a:rPr>
              <a:t>Covid 19 lockdown has impacted on the amount and type of exercise  as well as the mental health of those who previously took part in sports teams. There is no relationship between the amount of exercise respondents took part in and negative mental health, however, there was a relationship between those who struggled  to motivate themselves to train alone and those who develop worse mental health issues. There is no significant difference between the types of sport and poor mental health or lowered exercise levels. However, there are significant differences between males and females with males at higher risk of suffering from mental health issues whilst more females felt their fitness levels had been impacted. Both genders felt they would benefit from exercise to help reduce levels of stress and anxiety as well as overcome low moods. </a:t>
            </a:r>
          </a:p>
        </p:txBody>
      </p:sp>
      <p:sp>
        <p:nvSpPr>
          <p:cNvPr id="13" name="Rectangle 12">
            <a:extLst>
              <a:ext uri="{FF2B5EF4-FFF2-40B4-BE49-F238E27FC236}">
                <a16:creationId xmlns:a16="http://schemas.microsoft.com/office/drawing/2014/main" id="{60B097B9-85A4-884A-BF21-63EE455E451D}"/>
              </a:ext>
            </a:extLst>
          </p:cNvPr>
          <p:cNvSpPr/>
          <p:nvPr/>
        </p:nvSpPr>
        <p:spPr>
          <a:xfrm>
            <a:off x="4868842" y="7250937"/>
            <a:ext cx="633984" cy="246221"/>
          </a:xfrm>
          <a:prstGeom prst="rect">
            <a:avLst/>
          </a:prstGeom>
          <a:solidFill>
            <a:schemeClr val="accent1">
              <a:lumMod val="50000"/>
            </a:schemeClr>
          </a:solidFill>
          <a:ln>
            <a:noFill/>
          </a:ln>
        </p:spPr>
        <p:txBody>
          <a:bodyPr wrap="square">
            <a:spAutoFit/>
          </a:bodyPr>
          <a:lstStyle/>
          <a:p>
            <a:r>
              <a:rPr lang="en-US" sz="1000" dirty="0">
                <a:solidFill>
                  <a:schemeClr val="bg1"/>
                </a:solidFill>
              </a:rPr>
              <a:t>Figure 3. </a:t>
            </a:r>
          </a:p>
        </p:txBody>
      </p:sp>
      <p:sp>
        <p:nvSpPr>
          <p:cNvPr id="14" name="TextBox 13">
            <a:extLst>
              <a:ext uri="{FF2B5EF4-FFF2-40B4-BE49-F238E27FC236}">
                <a16:creationId xmlns:a16="http://schemas.microsoft.com/office/drawing/2014/main" id="{95E31A54-A552-A945-92D9-9AC075C2966B}"/>
              </a:ext>
            </a:extLst>
          </p:cNvPr>
          <p:cNvSpPr txBox="1"/>
          <p:nvPr/>
        </p:nvSpPr>
        <p:spPr>
          <a:xfrm>
            <a:off x="10436563" y="513199"/>
            <a:ext cx="1557241" cy="246221"/>
          </a:xfrm>
          <a:prstGeom prst="rect">
            <a:avLst/>
          </a:prstGeom>
          <a:noFill/>
        </p:spPr>
        <p:txBody>
          <a:bodyPr wrap="square" rtlCol="0">
            <a:spAutoFit/>
          </a:bodyPr>
          <a:lstStyle/>
          <a:p>
            <a:pPr algn="ctr"/>
            <a:r>
              <a:rPr lang="en-US" sz="1000" dirty="0">
                <a:solidFill>
                  <a:schemeClr val="bg1"/>
                </a:solidFill>
              </a:rPr>
              <a:t>Lauren Huxtable: 1800607</a:t>
            </a:r>
          </a:p>
        </p:txBody>
      </p:sp>
      <p:pic>
        <p:nvPicPr>
          <p:cNvPr id="16" name="Picture 15" descr="Chart, bar chart&#10;&#10;Description automatically generated">
            <a:extLst>
              <a:ext uri="{FF2B5EF4-FFF2-40B4-BE49-F238E27FC236}">
                <a16:creationId xmlns:a16="http://schemas.microsoft.com/office/drawing/2014/main" id="{0F7BDEFF-17DF-6346-A4E0-B878E5765A80}"/>
              </a:ext>
            </a:extLst>
          </p:cNvPr>
          <p:cNvPicPr>
            <a:picLocks noChangeAspect="1"/>
          </p:cNvPicPr>
          <p:nvPr/>
        </p:nvPicPr>
        <p:blipFill>
          <a:blip r:embed="rId4"/>
          <a:stretch>
            <a:fillRect/>
          </a:stretch>
        </p:blipFill>
        <p:spPr>
          <a:xfrm>
            <a:off x="4232799" y="2902508"/>
            <a:ext cx="3604362" cy="1889694"/>
          </a:xfrm>
          <a:prstGeom prst="rect">
            <a:avLst/>
          </a:prstGeom>
        </p:spPr>
      </p:pic>
      <p:sp>
        <p:nvSpPr>
          <p:cNvPr id="27" name="TextBox 26">
            <a:extLst>
              <a:ext uri="{FF2B5EF4-FFF2-40B4-BE49-F238E27FC236}">
                <a16:creationId xmlns:a16="http://schemas.microsoft.com/office/drawing/2014/main" id="{E45F2354-0E6C-7C40-9B97-694AC8D0EB61}"/>
              </a:ext>
            </a:extLst>
          </p:cNvPr>
          <p:cNvSpPr txBox="1"/>
          <p:nvPr/>
        </p:nvSpPr>
        <p:spPr>
          <a:xfrm>
            <a:off x="87582" y="4766527"/>
            <a:ext cx="725424" cy="246221"/>
          </a:xfrm>
          <a:prstGeom prst="rect">
            <a:avLst/>
          </a:prstGeom>
          <a:noFill/>
        </p:spPr>
        <p:txBody>
          <a:bodyPr wrap="square" rtlCol="0">
            <a:spAutoFit/>
          </a:bodyPr>
          <a:lstStyle/>
          <a:p>
            <a:r>
              <a:rPr lang="en-US" sz="1000" dirty="0">
                <a:solidFill>
                  <a:schemeClr val="bg1"/>
                </a:solidFill>
              </a:rPr>
              <a:t>Figure 1.</a:t>
            </a:r>
          </a:p>
        </p:txBody>
      </p:sp>
      <p:sp>
        <p:nvSpPr>
          <p:cNvPr id="28" name="TextBox 27">
            <a:extLst>
              <a:ext uri="{FF2B5EF4-FFF2-40B4-BE49-F238E27FC236}">
                <a16:creationId xmlns:a16="http://schemas.microsoft.com/office/drawing/2014/main" id="{5FC2A692-9AA4-FC41-8070-01C048E79EA4}"/>
              </a:ext>
            </a:extLst>
          </p:cNvPr>
          <p:cNvSpPr txBox="1"/>
          <p:nvPr/>
        </p:nvSpPr>
        <p:spPr>
          <a:xfrm>
            <a:off x="4143418" y="4772369"/>
            <a:ext cx="725424" cy="246221"/>
          </a:xfrm>
          <a:prstGeom prst="rect">
            <a:avLst/>
          </a:prstGeom>
          <a:noFill/>
        </p:spPr>
        <p:txBody>
          <a:bodyPr wrap="square" rtlCol="0">
            <a:spAutoFit/>
          </a:bodyPr>
          <a:lstStyle/>
          <a:p>
            <a:r>
              <a:rPr lang="en-US" sz="1000" dirty="0">
                <a:solidFill>
                  <a:schemeClr val="bg1"/>
                </a:solidFill>
              </a:rPr>
              <a:t>Figure 2.</a:t>
            </a:r>
          </a:p>
        </p:txBody>
      </p:sp>
      <p:sp>
        <p:nvSpPr>
          <p:cNvPr id="29" name="TextBox 28">
            <a:extLst>
              <a:ext uri="{FF2B5EF4-FFF2-40B4-BE49-F238E27FC236}">
                <a16:creationId xmlns:a16="http://schemas.microsoft.com/office/drawing/2014/main" id="{C3661635-E9B3-5B43-AC0A-38616EAAA7EB}"/>
              </a:ext>
            </a:extLst>
          </p:cNvPr>
          <p:cNvSpPr txBox="1"/>
          <p:nvPr/>
        </p:nvSpPr>
        <p:spPr>
          <a:xfrm>
            <a:off x="8278523" y="2719804"/>
            <a:ext cx="707136" cy="246221"/>
          </a:xfrm>
          <a:prstGeom prst="rect">
            <a:avLst/>
          </a:prstGeom>
          <a:noFill/>
        </p:spPr>
        <p:txBody>
          <a:bodyPr wrap="square" rtlCol="0">
            <a:spAutoFit/>
          </a:bodyPr>
          <a:lstStyle/>
          <a:p>
            <a:r>
              <a:rPr lang="en-US" sz="1000" dirty="0">
                <a:solidFill>
                  <a:schemeClr val="bg1"/>
                </a:solidFill>
              </a:rPr>
              <a:t>Figure 3.</a:t>
            </a:r>
          </a:p>
        </p:txBody>
      </p:sp>
      <p:sp>
        <p:nvSpPr>
          <p:cNvPr id="30" name="TextBox 29">
            <a:extLst>
              <a:ext uri="{FF2B5EF4-FFF2-40B4-BE49-F238E27FC236}">
                <a16:creationId xmlns:a16="http://schemas.microsoft.com/office/drawing/2014/main" id="{E68CD532-F8D1-C949-BF45-4212CDF9FD88}"/>
              </a:ext>
            </a:extLst>
          </p:cNvPr>
          <p:cNvSpPr txBox="1"/>
          <p:nvPr/>
        </p:nvSpPr>
        <p:spPr>
          <a:xfrm>
            <a:off x="8080969" y="4612948"/>
            <a:ext cx="670952" cy="246221"/>
          </a:xfrm>
          <a:prstGeom prst="rect">
            <a:avLst/>
          </a:prstGeom>
          <a:noFill/>
        </p:spPr>
        <p:txBody>
          <a:bodyPr wrap="square" rtlCol="0">
            <a:spAutoFit/>
          </a:bodyPr>
          <a:lstStyle/>
          <a:p>
            <a:r>
              <a:rPr lang="en-US" sz="1000" dirty="0">
                <a:solidFill>
                  <a:schemeClr val="bg1"/>
                </a:solidFill>
              </a:rPr>
              <a:t>Figure 4.</a:t>
            </a:r>
          </a:p>
        </p:txBody>
      </p:sp>
      <p:pic>
        <p:nvPicPr>
          <p:cNvPr id="38" name="Picture 37" descr="Chart, bar chart&#10;&#10;Description automatically generated">
            <a:extLst>
              <a:ext uri="{FF2B5EF4-FFF2-40B4-BE49-F238E27FC236}">
                <a16:creationId xmlns:a16="http://schemas.microsoft.com/office/drawing/2014/main" id="{5BC33B79-24D5-3B48-B944-2DAD08BE0FF6}"/>
              </a:ext>
            </a:extLst>
          </p:cNvPr>
          <p:cNvPicPr>
            <a:picLocks noChangeAspect="1"/>
          </p:cNvPicPr>
          <p:nvPr/>
        </p:nvPicPr>
        <p:blipFill>
          <a:blip r:embed="rId5"/>
          <a:stretch>
            <a:fillRect/>
          </a:stretch>
        </p:blipFill>
        <p:spPr>
          <a:xfrm>
            <a:off x="87582" y="2896497"/>
            <a:ext cx="3769816" cy="1884174"/>
          </a:xfrm>
          <a:prstGeom prst="rect">
            <a:avLst/>
          </a:prstGeom>
        </p:spPr>
      </p:pic>
      <p:pic>
        <p:nvPicPr>
          <p:cNvPr id="40" name="Picture 39" descr="Chart, bar chart&#10;&#10;Description automatically generated">
            <a:extLst>
              <a:ext uri="{FF2B5EF4-FFF2-40B4-BE49-F238E27FC236}">
                <a16:creationId xmlns:a16="http://schemas.microsoft.com/office/drawing/2014/main" id="{3BD0066A-DB8B-9246-90EE-B9C444B49846}"/>
              </a:ext>
            </a:extLst>
          </p:cNvPr>
          <p:cNvPicPr>
            <a:picLocks noChangeAspect="1"/>
          </p:cNvPicPr>
          <p:nvPr/>
        </p:nvPicPr>
        <p:blipFill rotWithShape="1">
          <a:blip r:embed="rId6"/>
          <a:srcRect l="892"/>
          <a:stretch/>
        </p:blipFill>
        <p:spPr>
          <a:xfrm>
            <a:off x="8278524" y="856319"/>
            <a:ext cx="3715280" cy="1863485"/>
          </a:xfrm>
          <a:prstGeom prst="rect">
            <a:avLst/>
          </a:prstGeom>
        </p:spPr>
      </p:pic>
      <p:pic>
        <p:nvPicPr>
          <p:cNvPr id="42" name="Picture 41" descr="Chart, bar chart&#10;&#10;Description automatically generated">
            <a:extLst>
              <a:ext uri="{FF2B5EF4-FFF2-40B4-BE49-F238E27FC236}">
                <a16:creationId xmlns:a16="http://schemas.microsoft.com/office/drawing/2014/main" id="{73E9A888-F27C-F54D-A14C-D037898D7829}"/>
              </a:ext>
            </a:extLst>
          </p:cNvPr>
          <p:cNvPicPr>
            <a:picLocks noChangeAspect="1"/>
          </p:cNvPicPr>
          <p:nvPr/>
        </p:nvPicPr>
        <p:blipFill rotWithShape="1">
          <a:blip r:embed="rId7"/>
          <a:srcRect l="2567" r="856" b="-1698"/>
          <a:stretch/>
        </p:blipFill>
        <p:spPr>
          <a:xfrm>
            <a:off x="8138513" y="2991834"/>
            <a:ext cx="3709109" cy="1660542"/>
          </a:xfrm>
          <a:prstGeom prst="rect">
            <a:avLst/>
          </a:prstGeom>
        </p:spPr>
      </p:pic>
    </p:spTree>
    <p:extLst>
      <p:ext uri="{BB962C8B-B14F-4D97-AF65-F5344CB8AC3E}">
        <p14:creationId xmlns:p14="http://schemas.microsoft.com/office/powerpoint/2010/main" val="1018401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16689</TotalTime>
  <Words>817</Words>
  <Application>Microsoft Macintosh PowerPoint</Application>
  <PresentationFormat>Widescreen</PresentationFormat>
  <Paragraphs>19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 Elizabeth Huxtable (1800607)</dc:creator>
  <cp:lastModifiedBy>Lauren Elizabeth Huxtable (1800607)</cp:lastModifiedBy>
  <cp:revision>10</cp:revision>
  <dcterms:created xsi:type="dcterms:W3CDTF">2021-04-06T08:02:24Z</dcterms:created>
  <dcterms:modified xsi:type="dcterms:W3CDTF">2021-04-28T09:26:14Z</dcterms:modified>
</cp:coreProperties>
</file>