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handoutMasterIdLst>
    <p:handoutMasterId r:id="rId60"/>
  </p:handoutMasterIdLst>
  <p:sldIdLst>
    <p:sldId id="332" r:id="rId2"/>
    <p:sldId id="334" r:id="rId3"/>
    <p:sldId id="333" r:id="rId4"/>
    <p:sldId id="303" r:id="rId5"/>
    <p:sldId id="304" r:id="rId6"/>
    <p:sldId id="305" r:id="rId7"/>
    <p:sldId id="306" r:id="rId8"/>
    <p:sldId id="307" r:id="rId9"/>
    <p:sldId id="308" r:id="rId10"/>
    <p:sldId id="309" r:id="rId11"/>
    <p:sldId id="310" r:id="rId12"/>
    <p:sldId id="311" r:id="rId13"/>
    <p:sldId id="312" r:id="rId14"/>
    <p:sldId id="313" r:id="rId15"/>
    <p:sldId id="314" r:id="rId16"/>
    <p:sldId id="315" r:id="rId17"/>
    <p:sldId id="316" r:id="rId18"/>
    <p:sldId id="317" r:id="rId19"/>
    <p:sldId id="318" r:id="rId20"/>
    <p:sldId id="319" r:id="rId21"/>
    <p:sldId id="320" r:id="rId22"/>
    <p:sldId id="321" r:id="rId23"/>
    <p:sldId id="322" r:id="rId24"/>
    <p:sldId id="323" r:id="rId25"/>
    <p:sldId id="324" r:id="rId26"/>
    <p:sldId id="325" r:id="rId27"/>
    <p:sldId id="326" r:id="rId28"/>
    <p:sldId id="327" r:id="rId29"/>
    <p:sldId id="336" r:id="rId30"/>
    <p:sldId id="257" r:id="rId31"/>
    <p:sldId id="259" r:id="rId32"/>
    <p:sldId id="260" r:id="rId33"/>
    <p:sldId id="335" r:id="rId34"/>
    <p:sldId id="290" r:id="rId35"/>
    <p:sldId id="261" r:id="rId36"/>
    <p:sldId id="263" r:id="rId37"/>
    <p:sldId id="264" r:id="rId38"/>
    <p:sldId id="265" r:id="rId39"/>
    <p:sldId id="267" r:id="rId40"/>
    <p:sldId id="270" r:id="rId41"/>
    <p:sldId id="272" r:id="rId42"/>
    <p:sldId id="273" r:id="rId43"/>
    <p:sldId id="274" r:id="rId44"/>
    <p:sldId id="276" r:id="rId45"/>
    <p:sldId id="275" r:id="rId46"/>
    <p:sldId id="277" r:id="rId47"/>
    <p:sldId id="278" r:id="rId48"/>
    <p:sldId id="279" r:id="rId49"/>
    <p:sldId id="282" r:id="rId50"/>
    <p:sldId id="283" r:id="rId51"/>
    <p:sldId id="284" r:id="rId52"/>
    <p:sldId id="285" r:id="rId53"/>
    <p:sldId id="286" r:id="rId54"/>
    <p:sldId id="287" r:id="rId55"/>
    <p:sldId id="288" r:id="rId56"/>
    <p:sldId id="291" r:id="rId57"/>
    <p:sldId id="337" r:id="rId58"/>
    <p:sldId id="289" r:id="rId59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02" y="-9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presProps" Target="pres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3E0CFB-85C6-4341-BC1A-41D9023EFE07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D5ADF-84FD-44E4-85EE-20A8EC6EF3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38668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E29BF1C-BE3F-4B29-8A7B-7D5F5029B9E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7" name="Rectangle 14"/>
          <p:cNvSpPr>
            <a:spLocks noGrp="1" noChangeArrowheads="1"/>
          </p:cNvSpPr>
          <p:nvPr>
            <p:ph type="ftr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8838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x">
  <p:cSld name="Title, Conten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3163" y="4572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73163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5563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0994D-9AE0-4E4D-8E13-9210C0E3331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809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BB0BA5E-039D-4A8A-8156-933C8A0CCB4B}" type="datetimeFigureOut">
              <a:rPr lang="en-GB" smtClean="0"/>
              <a:t>19/07/2016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6185E20E-315C-4E4F-973A-25712F1DA8F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hyperlink" Target="http://psychology.about.com/od/psychosocialtheories/a/integrity-versus-despair.htm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88641"/>
            <a:ext cx="7992888" cy="720080"/>
          </a:xfrm>
        </p:spPr>
        <p:txBody>
          <a:bodyPr/>
          <a:lstStyle/>
          <a:p>
            <a:r>
              <a:rPr lang="en-GB" sz="1200" dirty="0">
                <a:solidFill>
                  <a:srgbClr val="1F497D"/>
                </a:solidFill>
              </a:rPr>
              <a:t>Developmental Psychology and Individual Differences                  </a:t>
            </a:r>
            <a:r>
              <a:rPr lang="en-GB" sz="1200" dirty="0" smtClean="0">
                <a:solidFill>
                  <a:srgbClr val="1F497D"/>
                </a:solidFill>
              </a:rPr>
              <a:t>                                                       </a:t>
            </a:r>
            <a:r>
              <a:rPr lang="en-GB" sz="1200" dirty="0">
                <a:solidFill>
                  <a:srgbClr val="1F497D"/>
                </a:solidFill>
              </a:rPr>
              <a:t>Dr Judith </a:t>
            </a:r>
            <a:r>
              <a:rPr lang="en-GB" sz="1200" dirty="0" smtClean="0">
                <a:solidFill>
                  <a:srgbClr val="1F497D"/>
                </a:solidFill>
              </a:rPr>
              <a:t>Marshall</a:t>
            </a:r>
            <a:endParaRPr lang="en-GB" sz="1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31640" y="2276872"/>
            <a:ext cx="6461760" cy="1066800"/>
          </a:xfrm>
        </p:spPr>
        <p:txBody>
          <a:bodyPr>
            <a:normAutofit/>
          </a:bodyPr>
          <a:lstStyle/>
          <a:p>
            <a:pPr algn="ctr"/>
            <a:r>
              <a:rPr lang="en-GB" sz="5400" dirty="0" smtClean="0">
                <a:solidFill>
                  <a:srgbClr val="0066FF"/>
                </a:solidFill>
              </a:rPr>
              <a:t>Adulthood</a:t>
            </a:r>
            <a:endParaRPr lang="en-GB" sz="5400" dirty="0">
              <a:solidFill>
                <a:srgbClr val="0066FF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124280"/>
            <a:ext cx="4103737" cy="2733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98104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000" b="1" dirty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Early work on the lifespan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772816"/>
            <a:ext cx="8229600" cy="4924425"/>
          </a:xfrm>
        </p:spPr>
        <p:txBody>
          <a:bodyPr>
            <a:normAutofit/>
          </a:bodyPr>
          <a:lstStyle/>
          <a:p>
            <a:pPr marL="609600" indent="-609600"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1835</a:t>
            </a:r>
            <a:r>
              <a:rPr lang="en-GB" sz="1800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–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Adolphe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Quetelet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62940" lvl="2" indent="0">
              <a:lnSpc>
                <a:spcPct val="80000"/>
              </a:lnSpc>
              <a:buNone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Physical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and behavioural characteristics of people at various stages of life</a:t>
            </a:r>
          </a:p>
          <a:p>
            <a:pPr marL="609600" indent="-609600">
              <a:lnSpc>
                <a:spcPct val="80000"/>
              </a:lnSpc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1884 – Francis Galton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62940" lvl="2" indent="0">
              <a:lnSpc>
                <a:spcPct val="80000"/>
              </a:lnSpc>
              <a:buNone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M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easured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physical and mental functions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-9,000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people - 5 to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80-yrs</a:t>
            </a:r>
          </a:p>
          <a:p>
            <a:pPr marL="662940" lvl="2" indent="0">
              <a:lnSpc>
                <a:spcPct val="80000"/>
              </a:lnSpc>
              <a:buNone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  <a:buFont typeface="Wingdings" pitchFamily="2" charset="2"/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1922 - G. S.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Hall</a:t>
            </a:r>
          </a:p>
          <a:p>
            <a:pPr marL="662940" lvl="2" indent="0">
              <a:lnSpc>
                <a:spcPct val="80000"/>
              </a:lnSpc>
              <a:buNone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‘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Senescence: The second half of life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’</a:t>
            </a:r>
          </a:p>
          <a:p>
            <a:pPr marL="948690" lvl="2" indent="-285750">
              <a:lnSpc>
                <a:spcPct val="80000"/>
              </a:lnSpc>
              <a:buFontTx/>
              <a:buChar char="-"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1933 – Charlotte Buhler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62940" lvl="2" indent="0">
              <a:lnSpc>
                <a:spcPct val="80000"/>
              </a:lnSpc>
              <a:buNone/>
            </a:pP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B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iological and physical processes throughout life course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5230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0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Theories of Adulthood</a:t>
            </a:r>
            <a:endParaRPr lang="en-GB" sz="20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114300" indent="0">
              <a:buNone/>
            </a:pPr>
            <a:r>
              <a:rPr lang="en-GB" sz="2000" dirty="0" err="1"/>
              <a:t>Eriksonian</a:t>
            </a:r>
            <a:r>
              <a:rPr lang="en-GB" sz="2000" dirty="0"/>
              <a:t> </a:t>
            </a:r>
            <a:r>
              <a:rPr lang="en-GB" sz="2000" dirty="0" smtClean="0"/>
              <a:t>tradition</a:t>
            </a:r>
          </a:p>
          <a:p>
            <a:endParaRPr lang="en-GB" sz="2000" dirty="0"/>
          </a:p>
          <a:p>
            <a:r>
              <a:rPr lang="en-GB" sz="2000" dirty="0" smtClean="0"/>
              <a:t>Normative </a:t>
            </a:r>
            <a:r>
              <a:rPr lang="en-GB" sz="2000" dirty="0"/>
              <a:t>Crisis </a:t>
            </a:r>
            <a:r>
              <a:rPr lang="en-GB" sz="2000" dirty="0" smtClean="0"/>
              <a:t>Model</a:t>
            </a:r>
          </a:p>
          <a:p>
            <a:endParaRPr lang="en-GB" sz="2000" dirty="0"/>
          </a:p>
          <a:p>
            <a:r>
              <a:rPr lang="en-GB" sz="2000" dirty="0"/>
              <a:t>Daniel </a:t>
            </a:r>
            <a:r>
              <a:rPr lang="en-GB" sz="2000" dirty="0" smtClean="0"/>
              <a:t>Levinson: The </a:t>
            </a:r>
            <a:r>
              <a:rPr lang="en-GB" sz="2000" dirty="0"/>
              <a:t>Season’s of a Man’s Life (1978) </a:t>
            </a:r>
          </a:p>
          <a:p>
            <a:endParaRPr lang="en-GB" sz="2000" dirty="0"/>
          </a:p>
          <a:p>
            <a:r>
              <a:rPr lang="en-GB" sz="2000" dirty="0" smtClean="0"/>
              <a:t>George </a:t>
            </a:r>
            <a:r>
              <a:rPr lang="en-GB" sz="2000" dirty="0" err="1" smtClean="0"/>
              <a:t>Vaillant</a:t>
            </a:r>
            <a:r>
              <a:rPr lang="en-GB" sz="2000" dirty="0" smtClean="0"/>
              <a:t>: Adaptation </a:t>
            </a:r>
            <a:r>
              <a:rPr lang="en-GB" sz="2000" dirty="0"/>
              <a:t>to Life (1977</a:t>
            </a:r>
            <a:r>
              <a:rPr lang="en-GB" sz="2000" dirty="0" smtClean="0"/>
              <a:t>); Aging </a:t>
            </a:r>
            <a:r>
              <a:rPr lang="en-GB" sz="2000" dirty="0"/>
              <a:t>Well (2002)</a:t>
            </a:r>
          </a:p>
          <a:p>
            <a:endParaRPr lang="en-GB" sz="2000" dirty="0" smtClean="0"/>
          </a:p>
          <a:p>
            <a:r>
              <a:rPr lang="en-GB" altLang="en-US" sz="2000" dirty="0" err="1" smtClean="0"/>
              <a:t>Neugarten</a:t>
            </a:r>
            <a:r>
              <a:rPr lang="en-GB" altLang="en-US" sz="2000" dirty="0" smtClean="0"/>
              <a:t> (1968a</a:t>
            </a:r>
            <a:r>
              <a:rPr lang="en-GB" altLang="en-US" sz="2000" dirty="0"/>
              <a:t>, 1979) The Social Clock </a:t>
            </a:r>
            <a:br>
              <a:rPr lang="en-GB" altLang="en-US" sz="2000" dirty="0"/>
            </a:br>
            <a:r>
              <a:rPr lang="en-GB" sz="2000" dirty="0"/>
              <a:t/>
            </a:r>
            <a:br>
              <a:rPr lang="en-GB" sz="2000" dirty="0"/>
            </a:b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33372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Normative Crisis Model</a:t>
            </a:r>
            <a:b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</a:br>
            <a:endParaRPr lang="en-GB" altLang="en-US" sz="2000" dirty="0" smtClean="0">
              <a:solidFill>
                <a:schemeClr val="tx1"/>
              </a:solidFill>
              <a:latin typeface="Tahoma" pitchFamily="34" charset="0"/>
            </a:endParaRPr>
          </a:p>
        </p:txBody>
      </p:sp>
      <p:sp>
        <p:nvSpPr>
          <p:cNvPr id="1027" name="Rectangle 3"/>
          <p:cNvSpPr>
            <a:spLocks noGrp="1" noChangeArrowheads="1"/>
          </p:cNvSpPr>
          <p:nvPr>
            <p:ph idx="1"/>
          </p:nvPr>
        </p:nvSpPr>
        <p:spPr>
          <a:xfrm>
            <a:off x="1173163" y="1447800"/>
            <a:ext cx="7772400" cy="5105400"/>
          </a:xfrm>
        </p:spPr>
        <p:txBody>
          <a:bodyPr/>
          <a:lstStyle/>
          <a:p>
            <a:pPr eaLnBrk="1" hangingPunct="1"/>
            <a:r>
              <a:rPr lang="en-GB" altLang="en-US" smtClean="0">
                <a:solidFill>
                  <a:schemeClr val="bg1"/>
                </a:solidFill>
                <a:latin typeface="Tahoma" pitchFamily="34" charset="0"/>
                <a:cs typeface="Times New Roman" pitchFamily="18" charset="0"/>
              </a:rPr>
              <a:t> </a:t>
            </a: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A</a:t>
            </a:r>
            <a:r>
              <a:rPr lang="en-GB" altLang="en-US" sz="1800" smtClean="0">
                <a:latin typeface="Comic Sans MS" pitchFamily="66" charset="0"/>
                <a:cs typeface="Times New Roman" pitchFamily="18" charset="0"/>
              </a:rPr>
              <a:t> </a:t>
            </a: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definite sequence of age-related social and emotional changes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Everyone follows the same built-in basic plan for human development</a:t>
            </a: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Well-known theorist – Erikson </a:t>
            </a: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Early adulthood – Intimacy vs Isolation</a:t>
            </a: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Chief developmental task in early adulthood - to form an intimate relationship with another person</a:t>
            </a: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If the young adult is secure in his identity, he should be ‘eager and willing to fuse his identity with that of others’</a:t>
            </a:r>
            <a:r>
              <a:rPr lang="en-GB" altLang="en-US" sz="1800" smtClean="0">
                <a:latin typeface="Comic Sans MS" pitchFamily="66" charset="0"/>
                <a:cs typeface="Times New Roman" pitchFamily="18" charset="0"/>
              </a:rPr>
              <a:t>  </a:t>
            </a:r>
          </a:p>
          <a:p>
            <a:pPr eaLnBrk="1" hangingPunct="1"/>
            <a:endParaRPr lang="en-GB" altLang="en-US" sz="1800" smtClean="0">
              <a:solidFill>
                <a:schemeClr val="bg1"/>
              </a:solidFill>
              <a:latin typeface="Comic Sans MS" pitchFamily="66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mtClean="0">
              <a:solidFill>
                <a:schemeClr val="bg1"/>
              </a:solidFill>
              <a:latin typeface="Comic Sans MS" pitchFamily="66" charset="0"/>
              <a:cs typeface="Times New Roman" pitchFamily="18" charset="0"/>
            </a:endParaRPr>
          </a:p>
          <a:p>
            <a:pPr eaLnBrk="1" hangingPunct="1"/>
            <a:endParaRPr lang="en-GB" altLang="en-US" smtClean="0">
              <a:solidFill>
                <a:schemeClr val="bg1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7532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3"/>
          <p:cNvSpPr>
            <a:spLocks noGrp="1" noChangeArrowheads="1"/>
          </p:cNvSpPr>
          <p:nvPr>
            <p:ph idx="1"/>
          </p:nvPr>
        </p:nvSpPr>
        <p:spPr>
          <a:xfrm>
            <a:off x="1173163" y="381000"/>
            <a:ext cx="7772400" cy="62484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 </a:t>
            </a:r>
            <a:r>
              <a:rPr lang="en-GB" altLang="en-US" sz="1800" b="1" dirty="0" smtClean="0">
                <a:latin typeface="Tahoma" pitchFamily="34" charset="0"/>
                <a:cs typeface="Times New Roman" pitchFamily="18" charset="0"/>
              </a:rPr>
              <a:t>Daniel Levinson</a:t>
            </a:r>
          </a:p>
          <a:p>
            <a:pPr eaLnBrk="1" hangingPunct="1"/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i="1" dirty="0" smtClean="0">
                <a:latin typeface="Tahoma" pitchFamily="34" charset="0"/>
                <a:cs typeface="Times New Roman" pitchFamily="18" charset="0"/>
              </a:rPr>
              <a:t>	The Season’s of a Man’s Life 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(1978)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b="1" dirty="0" smtClean="0">
                <a:latin typeface="Tahoma" pitchFamily="34" charset="0"/>
                <a:cs typeface="Times New Roman" pitchFamily="18" charset="0"/>
              </a:rPr>
              <a:t>George </a:t>
            </a:r>
            <a:r>
              <a:rPr lang="en-GB" altLang="en-US" sz="1800" b="1" dirty="0" err="1" smtClean="0">
                <a:latin typeface="Tahoma" pitchFamily="34" charset="0"/>
                <a:cs typeface="Times New Roman" pitchFamily="18" charset="0"/>
              </a:rPr>
              <a:t>Vaillant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  </a:t>
            </a:r>
          </a:p>
          <a:p>
            <a:pPr eaLnBrk="1" hangingPunct="1"/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i="1" dirty="0" smtClean="0">
                <a:latin typeface="Tahoma" pitchFamily="34" charset="0"/>
                <a:cs typeface="Times New Roman" pitchFamily="18" charset="0"/>
              </a:rPr>
              <a:t>	Adaptation to Life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 (1977)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	 </a:t>
            </a:r>
            <a:r>
              <a:rPr lang="en-GB" altLang="en-US" sz="1800" i="1" dirty="0" smtClean="0">
                <a:latin typeface="Tahoma" pitchFamily="34" charset="0"/>
                <a:cs typeface="Times New Roman" pitchFamily="18" charset="0"/>
              </a:rPr>
              <a:t>Aging Well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 (2002)</a:t>
            </a:r>
          </a:p>
          <a:p>
            <a:pPr eaLnBrk="1" hangingPunct="1"/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Both psychosocial theories in the tradition of Erikson</a:t>
            </a:r>
          </a:p>
          <a:p>
            <a:pPr eaLnBrk="1" hangingPunct="1"/>
            <a:endParaRPr lang="en-GB" altLang="en-US" sz="1800" dirty="0" smtClean="0">
              <a:solidFill>
                <a:schemeClr val="bg1"/>
              </a:solidFill>
              <a:latin typeface="Tahoma" pitchFamily="34" charset="0"/>
              <a:cs typeface="Times New Roman" pitchFamily="18" charset="0"/>
            </a:endParaRPr>
          </a:p>
          <a:p>
            <a:pPr eaLnBrk="1" hangingPunct="1"/>
            <a:endParaRPr lang="en-GB" altLang="en-US" sz="2800" dirty="0" smtClean="0"/>
          </a:p>
        </p:txBody>
      </p:sp>
      <p:pic>
        <p:nvPicPr>
          <p:cNvPr id="69635" name="Picture 5" descr="LevinsonD_web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400" y="836613"/>
            <a:ext cx="1560513" cy="207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9636" name="Picture 7" descr="george-vailla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2000" y="3789040"/>
            <a:ext cx="1568450" cy="182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6384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Levinson’s Seasons of Life / Life Structure</a:t>
            </a:r>
            <a:b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</a:br>
            <a:endParaRPr lang="en-GB" altLang="en-US" sz="2000" dirty="0" smtClean="0">
              <a:solidFill>
                <a:schemeClr val="tx1"/>
              </a:solidFill>
              <a:latin typeface="Tahoma" pitchFamily="34" charset="0"/>
            </a:endParaRPr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900113" y="1916113"/>
            <a:ext cx="7772400" cy="4114800"/>
          </a:xfrm>
        </p:spPr>
        <p:txBody>
          <a:bodyPr rtlCol="0">
            <a:normAutofit fontScale="92500" lnSpcReduction="10000"/>
          </a:bodyPr>
          <a:lstStyle/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Levinson and colleagues at Yale University</a:t>
            </a:r>
            <a:r>
              <a:rPr lang="en-GB" sz="1800" dirty="0" smtClean="0">
                <a:latin typeface="Tahoma" pitchFamily="34" charset="0"/>
                <a:cs typeface="Arial" charset="0"/>
              </a:rPr>
              <a:t> 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Arial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In-depth biographical interviews with forty 35 to 45-year-old-men.  10 each from four occupational sub-groups: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Hourly workers in industry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Business executives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University biologists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Novelists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Later he interviewed forty-five women (same age group) from three sub-groups: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Homemakers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Business executives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University professors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28042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19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19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19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>
          <a:xfrm>
            <a:off x="827088" y="765175"/>
            <a:ext cx="7772400" cy="5715000"/>
          </a:xfrm>
        </p:spPr>
        <p:txBody>
          <a:bodyPr rtlCol="0">
            <a:normAutofit lnSpcReduction="10000"/>
          </a:bodyPr>
          <a:lstStyle/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Key finding: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	A common path of change within which men and women approach developmental tasks in somewhat different ways as they age</a:t>
            </a:r>
          </a:p>
          <a:p>
            <a:pPr marL="182880" indent="-182880" algn="r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(Levinson, 1996; Roberts and Newton, 1987)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 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Development - a sequence of qualitatively different eras (stages or seasons)</a:t>
            </a:r>
          </a:p>
          <a:p>
            <a:pPr marL="182880" indent="-182880" algn="r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  Levinson (1978, 1996) 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Biological and social forces introduce new psychological challenges 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Each stage begins with a transition – lasting about 5 years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 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  <a:cs typeface="Times New Roman" pitchFamily="18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  <a:cs typeface="Times New Roman" pitchFamily="18" charset="0"/>
              </a:rPr>
              <a:t>Between transitions - stable periods (5 – 7 years) – build a life structure aimed at harmonising inner personal and outer social demands to enhance their quality of life</a:t>
            </a:r>
            <a:r>
              <a:rPr lang="en-GB" sz="1800" dirty="0" smtClean="0">
                <a:latin typeface="Tahoma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79036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92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92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92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921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921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921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rPr>
              <a:t>‘Life structure’</a:t>
            </a:r>
          </a:p>
        </p:txBody>
      </p:sp>
      <p:sp>
        <p:nvSpPr>
          <p:cNvPr id="7270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‘The underlying pattern or design of a person’s life at a given time’ 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(Levinson, 1986, p.6)</a:t>
            </a: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Includes the people, the places, things, institutions and causes that a person finds most important</a:t>
            </a: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Also the values, dreams and emotions that make them important</a:t>
            </a:r>
          </a:p>
          <a:p>
            <a:pPr eaLnBrk="1" hangingPunct="1"/>
            <a:endParaRPr lang="en-GB" altLang="en-US" sz="1800" smtClean="0"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9792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3"/>
          <p:cNvSpPr>
            <a:spLocks noGrp="1" noChangeArrowheads="1"/>
          </p:cNvSpPr>
          <p:nvPr>
            <p:ph idx="1"/>
          </p:nvPr>
        </p:nvSpPr>
        <p:spPr>
          <a:xfrm>
            <a:off x="900113" y="2924175"/>
            <a:ext cx="7772400" cy="4114800"/>
          </a:xfrm>
        </p:spPr>
        <p:txBody>
          <a:bodyPr/>
          <a:lstStyle/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Most people’s life structures built around work and family 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But - wide individual differences in the weight of central and peripheral components</a:t>
            </a: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Accounts of men and women reveal that early adulthood is the era of…</a:t>
            </a:r>
          </a:p>
          <a:p>
            <a:pPr eaLnBrk="1" hangingPunct="1"/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lvl="1" eaLnBrk="1" hangingPunct="1">
              <a:buFontTx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‘…greatest energy and abundance, contradiction and stress’</a:t>
            </a:r>
          </a:p>
          <a:p>
            <a:pPr algn="r" eaLnBrk="1" hangingPunct="1">
              <a:buFont typeface="Wingdings" pitchFamily="2" charset="2"/>
              <a:buNone/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sz="1800" smtClean="0">
                <a:solidFill>
                  <a:schemeClr val="bg1"/>
                </a:solidFill>
                <a:latin typeface="Tahoma" pitchFamily="34" charset="0"/>
                <a:cs typeface="Times New Roman" pitchFamily="18" charset="0"/>
              </a:rPr>
              <a:t> (Levinson, 1986, p.5)</a:t>
            </a:r>
          </a:p>
          <a:p>
            <a:pPr eaLnBrk="1" hangingPunct="1"/>
            <a:endParaRPr lang="en-GB" altLang="en-US" sz="1800" smtClean="0">
              <a:solidFill>
                <a:schemeClr val="bg1"/>
              </a:solidFill>
              <a:latin typeface="Tahoma" pitchFamily="34" charset="0"/>
            </a:endParaRPr>
          </a:p>
        </p:txBody>
      </p:sp>
      <p:pic>
        <p:nvPicPr>
          <p:cNvPr id="73731" name="Picture 9" descr="cameron2912MOS_468x4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1500" y="476250"/>
            <a:ext cx="2520950" cy="220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3732" name="Picture 11" descr="cam-house_1658436c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585788"/>
            <a:ext cx="3173413" cy="1987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867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000" u="sng" dirty="0" smtClean="0">
                <a:solidFill>
                  <a:schemeClr val="tx1"/>
                </a:solidFill>
                <a:latin typeface="Tahoma" pitchFamily="34" charset="0"/>
                <a:cs typeface="Times New Roman" pitchFamily="18" charset="0"/>
              </a:rPr>
              <a:t>Dreams</a:t>
            </a:r>
            <a:r>
              <a:rPr lang="en-GB" sz="2800" b="1" u="sng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 </a:t>
            </a:r>
            <a:r>
              <a:rPr lang="en-GB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en-GB" dirty="0" smtClean="0">
                <a:solidFill>
                  <a:schemeClr val="tx1"/>
                </a:solidFill>
                <a:cs typeface="Times New Roman" pitchFamily="18" charset="0"/>
              </a:rPr>
            </a:br>
            <a:endParaRPr lang="en-GB" dirty="0" smtClean="0">
              <a:solidFill>
                <a:schemeClr val="tx1"/>
              </a:solidFill>
              <a:cs typeface="Times New Roman" pitchFamily="18" charset="0"/>
            </a:endParaRP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1173163" y="1295400"/>
            <a:ext cx="7772400" cy="55626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Dream – an image of self in the adult world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Guides decision-making</a:t>
            </a:r>
          </a:p>
          <a:p>
            <a:pPr eaLnBrk="1" hangingPunct="1">
              <a:lnSpc>
                <a:spcPct val="90000"/>
              </a:lnSpc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</a:t>
            </a:r>
            <a:r>
              <a:rPr lang="en-GB" altLang="en-US" sz="1800" u="sng" smtClean="0">
                <a:latin typeface="Tahoma" pitchFamily="34" charset="0"/>
                <a:cs typeface="Times New Roman" pitchFamily="18" charset="0"/>
              </a:rPr>
              <a:t>Men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u="sng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Emphasis on independent achiever</a:t>
            </a:r>
          </a:p>
          <a:p>
            <a:pPr eaLnBrk="1" hangingPunct="1">
              <a:lnSpc>
                <a:spcPct val="90000"/>
              </a:lnSpc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				</a:t>
            </a:r>
            <a:r>
              <a:rPr lang="en-GB" altLang="en-US" sz="1800" u="sng" smtClean="0">
                <a:latin typeface="Tahoma" pitchFamily="34" charset="0"/>
                <a:cs typeface="Times New Roman" pitchFamily="18" charset="0"/>
              </a:rPr>
              <a:t>Women</a:t>
            </a: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	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				‘Split dreams’ - both marriage 					and career prominent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				Tend to define self in terms of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				relationships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smtClean="0">
                <a:latin typeface="Tahoma" pitchFamily="34" charset="0"/>
                <a:cs typeface="Times New Roman" pitchFamily="18" charset="0"/>
              </a:rPr>
              <a:t>		  			(husband, children, colleagues….)</a:t>
            </a:r>
          </a:p>
          <a:p>
            <a:pPr eaLnBrk="1" hangingPunct="1">
              <a:lnSpc>
                <a:spcPct val="90000"/>
              </a:lnSpc>
            </a:pPr>
            <a:endParaRPr lang="en-GB" altLang="en-US" sz="1800" smtClean="0">
              <a:latin typeface="Tahoma" pitchFamily="34" charset="0"/>
            </a:endParaRPr>
          </a:p>
        </p:txBody>
      </p:sp>
      <p:pic>
        <p:nvPicPr>
          <p:cNvPr id="74756" name="Picture 10" descr="scientist-test-tub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2525" y="1412875"/>
            <a:ext cx="2457450" cy="2071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4757" name="Picture 12" descr="kate_hesson_juggles_work_and_family__1610129638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3513" y="3860800"/>
            <a:ext cx="2552700" cy="256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29330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501085"/>
            <a:ext cx="8380412" cy="63246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1800" u="sng" dirty="0" smtClean="0">
                <a:latin typeface="Tahoma" pitchFamily="34" charset="0"/>
                <a:cs typeface="Times New Roman" pitchFamily="18" charset="0"/>
              </a:rPr>
              <a:t>Mentors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20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Often senior work colleagues</a:t>
            </a:r>
          </a:p>
          <a:p>
            <a:pPr eaLnBrk="1" hangingPunct="1"/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More experienced friend,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		relative or neighbour 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Teachers - improve relevant occupational skills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Guides - acquaint with values, customs and characters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Sponsors - foster the young person’s career advancement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Availability of willing people and the young person’s capacity to select an appropriate individual</a:t>
            </a:r>
          </a:p>
          <a:p>
            <a:pPr algn="r"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(Crosby, 1998)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Usually experienced co-workers    (Allen and </a:t>
            </a:r>
            <a:r>
              <a:rPr lang="en-GB" altLang="en-US" sz="1800" dirty="0" err="1" smtClean="0">
                <a:latin typeface="Tahoma" pitchFamily="34" charset="0"/>
                <a:cs typeface="Times New Roman" pitchFamily="18" charset="0"/>
              </a:rPr>
              <a:t>Finkenstein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, 2003)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/>
            <a:endParaRPr lang="en-GB" altLang="en-US" sz="2800" dirty="0" smtClean="0">
              <a:latin typeface="Comic Sans MS" pitchFamily="66" charset="0"/>
              <a:cs typeface="Times New Roman" pitchFamily="18" charset="0"/>
            </a:endParaRPr>
          </a:p>
          <a:p>
            <a:pPr eaLnBrk="1" hangingPunct="1"/>
            <a:endParaRPr lang="en-GB" altLang="en-US" sz="4400" dirty="0" smtClean="0"/>
          </a:p>
        </p:txBody>
      </p:sp>
      <p:pic>
        <p:nvPicPr>
          <p:cNvPr id="75779" name="Picture 5" descr="Lukeyo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7838" y="620713"/>
            <a:ext cx="3048000" cy="2405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4332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433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43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433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4339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620713"/>
            <a:ext cx="8334003" cy="5832475"/>
          </a:xfr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900" u="sng" dirty="0">
                <a:latin typeface="Tahoma" pitchFamily="34" charset="0"/>
              </a:rPr>
              <a:t>M</a:t>
            </a:r>
            <a:r>
              <a:rPr lang="en-GB" altLang="en-US" sz="1900" u="sng" dirty="0" smtClean="0">
                <a:latin typeface="Tahoma" pitchFamily="34" charset="0"/>
              </a:rPr>
              <a:t>entors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Women: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More likely to have discontinuous career paths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e.g. maternity leave, child care life breaks,  moving home for partner’s career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- re-establish contact with a mentor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- seek new ones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Male mentors: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- viewed more positively?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- hold more power than female ones?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</p:txBody>
      </p:sp>
      <p:pic>
        <p:nvPicPr>
          <p:cNvPr id="76803" name="Picture 5" descr="teacher-mentor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3074763"/>
            <a:ext cx="2082800" cy="2519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6804" name="Picture 7" descr="doc4ac24e540492402026913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01008"/>
            <a:ext cx="2459037" cy="1666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97096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536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536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5363">
                                            <p:txEl>
                                              <p:pRg st="23" end="2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2"/>
          <p:cNvSpPr>
            <a:spLocks noGrp="1" noChangeArrowheads="1"/>
          </p:cNvSpPr>
          <p:nvPr>
            <p:ph type="title"/>
          </p:nvPr>
        </p:nvSpPr>
        <p:spPr>
          <a:xfrm>
            <a:off x="755576" y="548680"/>
            <a:ext cx="7772400" cy="523875"/>
          </a:xfrm>
        </p:spPr>
        <p:txBody>
          <a:bodyPr/>
          <a:lstStyle/>
          <a:p>
            <a:pPr eaLnBrk="1" hangingPunct="1"/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Age-30 transition</a:t>
            </a:r>
          </a:p>
        </p:txBody>
      </p:sp>
      <p:sp>
        <p:nvSpPr>
          <p:cNvPr id="77827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412875"/>
            <a:ext cx="8348290" cy="48275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Young people re-evaluate their life structure around the age of 30 – 33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Women sometimes reverse the relative priority of career and family, it’s been found that men rarely do this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More women are argued to be demanding some kind of support from their partners in order that they can achieve this part of their ‘split-dream’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For men and women without a satisfying intimate tie or occupational accomplishments, the age-30 transition </a:t>
            </a:r>
            <a:r>
              <a:rPr lang="en-GB" altLang="en-US" sz="1800" dirty="0" smtClean="0">
                <a:solidFill>
                  <a:schemeClr val="bg1"/>
                </a:solidFill>
                <a:latin typeface="Tahoma" pitchFamily="34" charset="0"/>
              </a:rPr>
              <a:t>can be a crisis </a:t>
            </a:r>
          </a:p>
        </p:txBody>
      </p:sp>
    </p:spTree>
    <p:extLst>
      <p:ext uri="{BB962C8B-B14F-4D97-AF65-F5344CB8AC3E}">
        <p14:creationId xmlns:p14="http://schemas.microsoft.com/office/powerpoint/2010/main" val="5712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8313" y="549275"/>
            <a:ext cx="8229600" cy="990600"/>
          </a:xfrm>
        </p:spPr>
        <p:txBody>
          <a:bodyPr/>
          <a:lstStyle/>
          <a:p>
            <a:pPr eaLnBrk="1" hangingPunct="1"/>
            <a:r>
              <a:rPr lang="en-GB" altLang="en-US" sz="2000" smtClean="0">
                <a:solidFill>
                  <a:schemeClr val="tx1"/>
                </a:solidFill>
                <a:latin typeface="Tahoma" pitchFamily="34" charset="0"/>
              </a:rPr>
              <a:t>Settling down?</a:t>
            </a:r>
            <a:br>
              <a:rPr lang="en-GB" altLang="en-US" sz="2000" smtClean="0">
                <a:solidFill>
                  <a:schemeClr val="tx1"/>
                </a:solidFill>
                <a:latin typeface="Tahoma" pitchFamily="34" charset="0"/>
              </a:rPr>
            </a:br>
            <a:endParaRPr lang="en-GB" altLang="en-US" sz="2000" smtClean="0">
              <a:solidFill>
                <a:schemeClr val="tx1"/>
              </a:solidFill>
              <a:latin typeface="Tahoma" pitchFamily="34" charset="0"/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341438"/>
            <a:ext cx="8532812" cy="4967287"/>
          </a:xfrm>
        </p:spPr>
        <p:txBody>
          <a:bodyPr rtlCol="0">
            <a:normAutofit lnSpcReduction="10000"/>
          </a:bodyPr>
          <a:lstStyle/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Men try to establish a stable niche in society that is congruent with their personal values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This might involve: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Expanding your knowledge 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1800" dirty="0" smtClean="0">
                <a:latin typeface="Tahoma" pitchFamily="34" charset="0"/>
              </a:rPr>
              <a:t>	in your occupation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Promotion at work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Taking a position of authority in 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1800" dirty="0" smtClean="0">
                <a:latin typeface="Tahoma" pitchFamily="34" charset="0"/>
              </a:rPr>
              <a:t>	church or social club activities or 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r>
              <a:rPr lang="en-GB" sz="1800" dirty="0" smtClean="0">
                <a:latin typeface="Tahoma" pitchFamily="34" charset="0"/>
              </a:rPr>
              <a:t>	becoming a school governor</a:t>
            </a: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Tx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lvl="1" indent="-18288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Becoming a scout or guide leader or coaching a young rugby/football </a:t>
            </a:r>
            <a:r>
              <a:rPr lang="en-GB" sz="1800" dirty="0" err="1" smtClean="0">
                <a:latin typeface="Tahoma" pitchFamily="34" charset="0"/>
              </a:rPr>
              <a:t>squad</a:t>
            </a:r>
            <a:r>
              <a:rPr lang="en-GB" sz="1800" dirty="0" err="1" smtClean="0">
                <a:solidFill>
                  <a:schemeClr val="bg1"/>
                </a:solidFill>
                <a:latin typeface="Tahoma" pitchFamily="34" charset="0"/>
              </a:rPr>
              <a:t>t</a:t>
            </a:r>
            <a:endParaRPr lang="en-GB" sz="1800" dirty="0" smtClean="0">
              <a:solidFill>
                <a:schemeClr val="bg1"/>
              </a:solidFill>
              <a:latin typeface="Tahoma" pitchFamily="34" charset="0"/>
            </a:endParaRPr>
          </a:p>
        </p:txBody>
      </p:sp>
      <p:pic>
        <p:nvPicPr>
          <p:cNvPr id="78852" name="Picture 5" descr="ini13e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288" y="1989138"/>
            <a:ext cx="1582737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9" name="Picture 7" descr="Guangdong_choir_dinner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725" y="1989138"/>
            <a:ext cx="1955800" cy="1466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41" name="Picture 9" descr="183-SPT_p0320_20c1soccer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3860800"/>
            <a:ext cx="2592387" cy="149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6651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843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1843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1843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4" dur="500"/>
                                        <p:tgtEl>
                                          <p:spTgt spid="1843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843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0" dur="500"/>
                                        <p:tgtEl>
                                          <p:spTgt spid="1843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1843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6" dur="500"/>
                                        <p:tgtEl>
                                          <p:spTgt spid="1843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1843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843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2" dur="500"/>
                                        <p:tgtEl>
                                          <p:spTgt spid="184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560" y="836712"/>
            <a:ext cx="5328865" cy="54752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itchFamily="34" charset="0"/>
              </a:rPr>
              <a:t>But – ‘settling down’ - not an accurate description of what happens to women in their 30s</a:t>
            </a:r>
          </a:p>
          <a:p>
            <a:pPr eaLnBrk="1" hangingPunct="1">
              <a:lnSpc>
                <a:spcPct val="9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itchFamily="34" charset="0"/>
              </a:rPr>
              <a:t>Many unsettled because of second component of ‘split-dream’</a:t>
            </a:r>
          </a:p>
          <a:p>
            <a:pPr eaLnBrk="1" hangingPunct="1">
              <a:lnSpc>
                <a:spcPct val="9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itchFamily="34" charset="0"/>
              </a:rPr>
              <a:t>Might not be until middle-age that some women attain stability </a:t>
            </a:r>
          </a:p>
          <a:p>
            <a:pPr eaLnBrk="1" hangingPunct="1">
              <a:lnSpc>
                <a:spcPct val="9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itchFamily="34" charset="0"/>
              </a:rPr>
              <a:t>Not until middle-age that they are able to reach career maturity and take on more authority in community</a:t>
            </a: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dirty="0" smtClean="0">
                <a:solidFill>
                  <a:schemeClr val="bg1"/>
                </a:solidFill>
                <a:latin typeface="Tahoma" pitchFamily="34" charset="0"/>
              </a:rPr>
              <a:t>(Levinson, 1996)</a:t>
            </a:r>
          </a:p>
        </p:txBody>
      </p:sp>
      <p:pic>
        <p:nvPicPr>
          <p:cNvPr id="79875" name="Picture 17" descr="42-1984774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7763" y="1556792"/>
            <a:ext cx="2498725" cy="3743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9498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err="1" smtClean="0">
                <a:solidFill>
                  <a:schemeClr val="tx1"/>
                </a:solidFill>
                <a:latin typeface="Tahoma" pitchFamily="34" charset="0"/>
              </a:rPr>
              <a:t>Vaillant</a:t>
            </a:r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:  Adaptation to Life Theory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628775"/>
            <a:ext cx="8348290" cy="4114800"/>
          </a:xfrm>
        </p:spPr>
        <p:txBody>
          <a:bodyPr rtlCol="0">
            <a:noAutofit/>
          </a:bodyPr>
          <a:lstStyle/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Grant Study – 1938 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>
              <a:latin typeface="Tahoma" pitchFamily="34" charset="0"/>
            </a:endParaRPr>
          </a:p>
          <a:p>
            <a:pPr marL="274320" lvl="1" indent="0">
              <a:lnSpc>
                <a:spcPct val="8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</a:rPr>
              <a:t>- select sample of 268 eighteen year old Harvard undergraduates – longitudinal research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In college: participants underwent extensive interviews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Each succeeding decade: answered lengthy questionnaires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</a:t>
            </a:r>
            <a:r>
              <a:rPr lang="en-GB" sz="1800" dirty="0" err="1" smtClean="0">
                <a:latin typeface="Tahoma" pitchFamily="34" charset="0"/>
              </a:rPr>
              <a:t>Vaillant</a:t>
            </a:r>
            <a:r>
              <a:rPr lang="en-GB" sz="1800" dirty="0" smtClean="0">
                <a:latin typeface="Tahoma" pitchFamily="34" charset="0"/>
              </a:rPr>
              <a:t> also interviewed the men at ages 47, 60 and 70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731520" lvl="2" indent="-18288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 smtClean="0">
                <a:latin typeface="Tahoma" pitchFamily="34" charset="0"/>
              </a:rPr>
              <a:t>Work</a:t>
            </a:r>
          </a:p>
          <a:p>
            <a:pPr marL="731520" lvl="2" indent="-18288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 smtClean="0">
                <a:latin typeface="Tahoma" pitchFamily="34" charset="0"/>
              </a:rPr>
              <a:t>Family </a:t>
            </a:r>
          </a:p>
          <a:p>
            <a:pPr marL="731520" lvl="2" indent="-18288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 smtClean="0">
                <a:latin typeface="Tahoma" pitchFamily="34" charset="0"/>
              </a:rPr>
              <a:t>Physical health</a:t>
            </a:r>
          </a:p>
          <a:p>
            <a:pPr marL="731520" lvl="2" indent="-18288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GB" dirty="0" smtClean="0">
                <a:latin typeface="Tahoma" pitchFamily="34" charset="0"/>
              </a:rPr>
              <a:t>Mental </a:t>
            </a:r>
            <a:r>
              <a:rPr lang="en-GB" dirty="0" err="1" smtClean="0">
                <a:latin typeface="Tahoma" pitchFamily="34" charset="0"/>
              </a:rPr>
              <a:t>health</a:t>
            </a:r>
            <a:r>
              <a:rPr lang="en-GB" dirty="0" err="1" smtClean="0">
                <a:solidFill>
                  <a:schemeClr val="bg1"/>
                </a:solidFill>
                <a:latin typeface="Tahoma" pitchFamily="34" charset="0"/>
              </a:rPr>
              <a:t>alth</a:t>
            </a:r>
            <a:r>
              <a:rPr lang="en-GB" dirty="0" smtClean="0">
                <a:solidFill>
                  <a:schemeClr val="bg1"/>
                </a:solidFill>
                <a:latin typeface="Tahoma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4312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22" name="Picture 6" descr="302797-4471-5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5576" y="4381316"/>
            <a:ext cx="3167063" cy="2108200"/>
          </a:xfrm>
          <a:noFill/>
        </p:spPr>
      </p:pic>
      <p:sp>
        <p:nvSpPr>
          <p:cNvPr id="8192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620713"/>
            <a:ext cx="8532440" cy="41148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itchFamily="34" charset="0"/>
              </a:rPr>
              <a:t>People change and develop throughout life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itchFamily="34" charset="0"/>
              </a:rPr>
              <a:t>Lives shaped by quality of sustained relationships with important people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 sz="1800" dirty="0" smtClean="0">
                <a:latin typeface="Tahoma" pitchFamily="34" charset="0"/>
              </a:rPr>
              <a:t>The mechanisms we use to adapt to circumstances are related to our level of mental health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algn="r"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altLang="en-US" sz="1800" dirty="0" smtClean="0">
                <a:solidFill>
                  <a:schemeClr val="bg1"/>
                </a:solidFill>
                <a:latin typeface="Tahoma" pitchFamily="34" charset="0"/>
              </a:rPr>
              <a:t>(</a:t>
            </a:r>
            <a:r>
              <a:rPr lang="en-GB" altLang="en-US" sz="1800" dirty="0" err="1" smtClean="0">
                <a:latin typeface="Tahoma" pitchFamily="34" charset="0"/>
              </a:rPr>
              <a:t>Vaillant</a:t>
            </a:r>
            <a:r>
              <a:rPr lang="en-GB" altLang="en-US" sz="1800" dirty="0" smtClean="0">
                <a:latin typeface="Tahoma" pitchFamily="34" charset="0"/>
              </a:rPr>
              <a:t>, 1977; </a:t>
            </a:r>
            <a:r>
              <a:rPr lang="en-GB" altLang="en-US" sz="1800" dirty="0" err="1" smtClean="0">
                <a:latin typeface="Tahoma" pitchFamily="34" charset="0"/>
              </a:rPr>
              <a:t>Vaillant</a:t>
            </a:r>
            <a:r>
              <a:rPr lang="en-GB" altLang="en-US" sz="1800" dirty="0" smtClean="0">
                <a:latin typeface="Tahoma" pitchFamily="34" charset="0"/>
              </a:rPr>
              <a:t> and </a:t>
            </a:r>
            <a:r>
              <a:rPr lang="en-GB" altLang="en-US" sz="1800" dirty="0" err="1" smtClean="0">
                <a:latin typeface="Tahoma" pitchFamily="34" charset="0"/>
              </a:rPr>
              <a:t>Vaillant</a:t>
            </a:r>
            <a:r>
              <a:rPr lang="en-GB" altLang="en-US" sz="1800" dirty="0" smtClean="0">
                <a:latin typeface="Tahoma" pitchFamily="34" charset="0"/>
              </a:rPr>
              <a:t>, </a:t>
            </a:r>
            <a:r>
              <a:rPr lang="en-GB" altLang="en-US" sz="1800" dirty="0" smtClean="0">
                <a:solidFill>
                  <a:schemeClr val="bg1"/>
                </a:solidFill>
                <a:latin typeface="Tahoma" pitchFamily="34" charset="0"/>
              </a:rPr>
              <a:t>1990)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3" y="4221088"/>
            <a:ext cx="4251901" cy="2232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879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Vaillant’s Adaptive Mechanisms</a:t>
            </a:r>
            <a:r>
              <a:rPr lang="en-GB" altLang="en-US" sz="2000" i="1" dirty="0" smtClean="0">
                <a:solidFill>
                  <a:schemeClr val="tx1"/>
                </a:solidFill>
                <a:latin typeface="Tahoma" pitchFamily="34" charset="0"/>
              </a:rPr>
              <a:t/>
            </a:r>
            <a:br>
              <a:rPr lang="en-GB" altLang="en-US" sz="2000" i="1" dirty="0" smtClean="0">
                <a:solidFill>
                  <a:schemeClr val="tx1"/>
                </a:solidFill>
                <a:latin typeface="Tahoma" pitchFamily="34" charset="0"/>
              </a:rPr>
            </a:br>
            <a:endParaRPr lang="en-GB" altLang="en-US" sz="2000" i="1" dirty="0" smtClean="0">
              <a:solidFill>
                <a:schemeClr val="tx1"/>
              </a:solidFill>
              <a:latin typeface="Tahoma" pitchFamily="34" charset="0"/>
            </a:endParaRPr>
          </a:p>
        </p:txBody>
      </p:sp>
      <p:sp>
        <p:nvSpPr>
          <p:cNvPr id="82947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484313"/>
            <a:ext cx="8348290" cy="5256212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4 characteristic ways to adapt: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Mature – humour or helping others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Immature –aches and pains with no physical basis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Psychotic – distorting reality</a:t>
            </a:r>
          </a:p>
          <a:p>
            <a:pPr lvl="1">
              <a:lnSpc>
                <a:spcPct val="80000"/>
              </a:lnSpc>
              <a:buNone/>
            </a:pPr>
            <a:r>
              <a:rPr lang="en-GB" altLang="en-US" sz="1800" dirty="0" smtClean="0">
                <a:latin typeface="Tahoma" pitchFamily="34" charset="0"/>
              </a:rPr>
              <a:t>	Neurotic – repressing anxiety, intellectualising or developing </a:t>
            </a:r>
            <a:r>
              <a:rPr lang="en-GB" altLang="en-US" sz="1800" dirty="0">
                <a:latin typeface="Tahoma" pitchFamily="34" charset="0"/>
              </a:rPr>
              <a:t>irrational fears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                   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Men -  mature adaptive mechanisms: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happier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healthier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more job satisfaction 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enjoyed richer friendships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made more money 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seemed generally better adjusted</a:t>
            </a:r>
          </a:p>
        </p:txBody>
      </p:sp>
    </p:spTree>
    <p:extLst>
      <p:ext uri="{BB962C8B-B14F-4D97-AF65-F5344CB8AC3E}">
        <p14:creationId xmlns:p14="http://schemas.microsoft.com/office/powerpoint/2010/main" val="4113650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000" smtClean="0">
                <a:solidFill>
                  <a:schemeClr val="tx1"/>
                </a:solidFill>
                <a:latin typeface="Tahoma" pitchFamily="34" charset="0"/>
              </a:rPr>
              <a:t>‘Career consolidation’ - additional ‘stage’?</a:t>
            </a:r>
            <a:br>
              <a:rPr lang="en-GB" altLang="en-US" sz="2000" smtClean="0">
                <a:solidFill>
                  <a:schemeClr val="tx1"/>
                </a:solidFill>
                <a:latin typeface="Tahoma" pitchFamily="34" charset="0"/>
              </a:rPr>
            </a:br>
            <a:endParaRPr lang="en-GB" altLang="en-US" sz="2000" smtClean="0">
              <a:solidFill>
                <a:schemeClr val="tx1"/>
              </a:solidFill>
              <a:latin typeface="Tahoma" pitchFamily="34" charset="0"/>
            </a:endParaRPr>
          </a:p>
        </p:txBody>
      </p:sp>
      <p:sp>
        <p:nvSpPr>
          <p:cNvPr id="83971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557338"/>
            <a:ext cx="7992888" cy="475138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Men - 25 -35 years work to consolidate careers and devote themselves to their families: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- Followed the rules, strove for promotion, accepted the ‘system’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- Rarely questioned whether they had chosen the right women or career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err="1" smtClean="0">
                <a:latin typeface="Tahoma" pitchFamily="34" charset="0"/>
              </a:rPr>
              <a:t>Vaillant</a:t>
            </a:r>
            <a:r>
              <a:rPr lang="en-GB" altLang="en-US" sz="1800" dirty="0" smtClean="0">
                <a:latin typeface="Tahoma" pitchFamily="34" charset="0"/>
              </a:rPr>
              <a:t> described them as: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 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600" dirty="0" smtClean="0">
                <a:latin typeface="Tahoma" pitchFamily="34" charset="0"/>
              </a:rPr>
              <a:t>	</a:t>
            </a:r>
            <a:r>
              <a:rPr lang="en-GB" altLang="en-US" sz="1800" dirty="0" smtClean="0">
                <a:latin typeface="Tahoma" pitchFamily="34" charset="0"/>
              </a:rPr>
              <a:t>‘</a:t>
            </a:r>
            <a:r>
              <a:rPr lang="en-GB" altLang="en-US" sz="1800" dirty="0" err="1" smtClean="0">
                <a:latin typeface="Tahoma" pitchFamily="34" charset="0"/>
              </a:rPr>
              <a:t>colorless</a:t>
            </a:r>
            <a:r>
              <a:rPr lang="en-GB" altLang="en-US" sz="1800" dirty="0" smtClean="0">
                <a:latin typeface="Tahoma" pitchFamily="34" charset="0"/>
              </a:rPr>
              <a:t>, hardworking, bland young men in </a:t>
            </a:r>
            <a:r>
              <a:rPr lang="en-GB" altLang="en-US" sz="1800" dirty="0" err="1" smtClean="0">
                <a:latin typeface="Tahoma" pitchFamily="34" charset="0"/>
              </a:rPr>
              <a:t>gray</a:t>
            </a:r>
            <a:r>
              <a:rPr lang="en-GB" altLang="en-US" sz="1800" dirty="0" smtClean="0">
                <a:latin typeface="Tahoma" pitchFamily="34" charset="0"/>
              </a:rPr>
              <a:t> flannel suits’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lvl="1" eaLnBrk="1" hangingPunct="1">
              <a:lnSpc>
                <a:spcPct val="80000"/>
              </a:lnSpc>
              <a:buFontTx/>
              <a:buNone/>
            </a:pPr>
            <a:r>
              <a:rPr lang="en-GB" altLang="en-US" sz="1800" dirty="0" smtClean="0">
                <a:latin typeface="Tahoma" pitchFamily="34" charset="0"/>
              </a:rPr>
              <a:t>	‘Men leave the compulsive, unreflective busywork of their occupational apprenticeships, and once more become explorers of the world within’</a:t>
            </a:r>
          </a:p>
        </p:txBody>
      </p:sp>
    </p:spTree>
    <p:extLst>
      <p:ext uri="{BB962C8B-B14F-4D97-AF65-F5344CB8AC3E}">
        <p14:creationId xmlns:p14="http://schemas.microsoft.com/office/powerpoint/2010/main" val="2004355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692696"/>
            <a:ext cx="8348290" cy="6165303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err="1" smtClean="0">
                <a:latin typeface="Tahoma" pitchFamily="34" charset="0"/>
              </a:rPr>
              <a:t>Vaillant</a:t>
            </a:r>
            <a:r>
              <a:rPr lang="en-GB" altLang="en-US" sz="1800" dirty="0" smtClean="0">
                <a:latin typeface="Tahoma" pitchFamily="34" charset="0"/>
              </a:rPr>
              <a:t> and </a:t>
            </a:r>
            <a:r>
              <a:rPr lang="en-GB" altLang="en-US" sz="1800" dirty="0" err="1" smtClean="0">
                <a:latin typeface="Tahoma" pitchFamily="34" charset="0"/>
              </a:rPr>
              <a:t>Koury</a:t>
            </a:r>
            <a:r>
              <a:rPr lang="en-GB" altLang="en-US" sz="1800" dirty="0" smtClean="0">
                <a:latin typeface="Tahoma" pitchFamily="34" charset="0"/>
              </a:rPr>
              <a:t> (1994):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40s: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- less focus upon individual achievement </a:t>
            </a:r>
          </a:p>
          <a:p>
            <a:pPr>
              <a:lnSpc>
                <a:spcPct val="80000"/>
              </a:lnSpc>
              <a:buNone/>
            </a:pPr>
            <a:r>
              <a:rPr lang="en-GB" altLang="en-US" sz="1800" dirty="0" smtClean="0">
                <a:latin typeface="Tahoma" pitchFamily="34" charset="0"/>
              </a:rPr>
              <a:t>	- more generative – giving and guiding </a:t>
            </a:r>
            <a:r>
              <a:rPr lang="en-GB" altLang="en-US" sz="1800" dirty="0">
                <a:latin typeface="Tahoma" pitchFamily="34" charset="0"/>
              </a:rPr>
              <a:t>others (mentoring?)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			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50s and 60s:</a:t>
            </a:r>
          </a:p>
          <a:p>
            <a:pPr>
              <a:lnSpc>
                <a:spcPct val="80000"/>
              </a:lnSpc>
              <a:buNone/>
            </a:pPr>
            <a:r>
              <a:rPr lang="en-GB" altLang="en-US" sz="1800" dirty="0" smtClean="0">
                <a:latin typeface="Tahoma" pitchFamily="34" charset="0"/>
              </a:rPr>
              <a:t>	- became keepers of meaning/guardians </a:t>
            </a:r>
            <a:r>
              <a:rPr lang="en-GB" altLang="en-US" sz="1800" dirty="0">
                <a:latin typeface="Tahoma" pitchFamily="34" charset="0"/>
              </a:rPr>
              <a:t>of their culture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				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70s: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- more spiritual and reflective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	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Development of a sample of bright, well-educated women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	- found that women undergo a series of similar changes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                                        </a:t>
            </a:r>
            <a:r>
              <a:rPr lang="en-GB" altLang="en-US" sz="1600" dirty="0" smtClean="0">
                <a:latin typeface="Tahoma" pitchFamily="34" charset="0"/>
              </a:rPr>
              <a:t>(e.g. Block, 1971;  </a:t>
            </a:r>
            <a:r>
              <a:rPr lang="en-GB" altLang="en-US" sz="1600" dirty="0" err="1" smtClean="0">
                <a:latin typeface="Tahoma" pitchFamily="34" charset="0"/>
              </a:rPr>
              <a:t>Vaillant</a:t>
            </a:r>
            <a:r>
              <a:rPr lang="en-GB" altLang="en-US" sz="1600" dirty="0" smtClean="0">
                <a:latin typeface="Tahoma" pitchFamily="34" charset="0"/>
              </a:rPr>
              <a:t>, 2002)</a:t>
            </a:r>
            <a:r>
              <a:rPr lang="en-GB" altLang="en-US" sz="1600" dirty="0" smtClean="0">
                <a:solidFill>
                  <a:schemeClr val="bg1"/>
                </a:solidFill>
                <a:latin typeface="Tahoma" pitchFamily="34" charset="0"/>
              </a:rPr>
              <a:t>)</a:t>
            </a:r>
          </a:p>
        </p:txBody>
      </p:sp>
      <p:pic>
        <p:nvPicPr>
          <p:cNvPr id="84995" name="Picture 5" descr="news0417-ji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2328" y="1124744"/>
            <a:ext cx="1308100" cy="1217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4996" name="Picture 7" descr="WNS_Big_Pit_27674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6437" y="2564904"/>
            <a:ext cx="1666875" cy="1104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4997" name="Picture 9" descr="old-man-thinki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6062" y="3861048"/>
            <a:ext cx="1440631" cy="14406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94026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Evaluation of Levinson’s </a:t>
            </a:r>
            <a:r>
              <a:rPr lang="en-GB" altLang="en-US" sz="2000" dirty="0">
                <a:solidFill>
                  <a:schemeClr val="tx1"/>
                </a:solidFill>
                <a:latin typeface="Tahoma" pitchFamily="34" charset="0"/>
              </a:rPr>
              <a:t>and </a:t>
            </a:r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Vaillant's </a:t>
            </a:r>
            <a:r>
              <a:rPr lang="en-GB" altLang="en-US" sz="2000" dirty="0">
                <a:solidFill>
                  <a:schemeClr val="tx1"/>
                </a:solidFill>
                <a:latin typeface="Tahoma" pitchFamily="34" charset="0"/>
              </a:rPr>
              <a:t>theories</a:t>
            </a:r>
            <a:br>
              <a:rPr lang="en-GB" altLang="en-US" sz="2000" dirty="0">
                <a:solidFill>
                  <a:schemeClr val="tx1"/>
                </a:solidFill>
                <a:latin typeface="Tahoma" pitchFamily="34" charset="0"/>
              </a:rPr>
            </a:br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/>
            </a:r>
            <a:b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</a:br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	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700808"/>
            <a:ext cx="8478019" cy="496828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1. </a:t>
            </a:r>
            <a:r>
              <a:rPr lang="en-GB" altLang="en-US" sz="1800" b="1" dirty="0" smtClean="0">
                <a:latin typeface="Tahoma" pitchFamily="34" charset="0"/>
              </a:rPr>
              <a:t>Patterns developed from specific era sample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Interviews - people born in the first half of the 20th century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The patterns identified did fit the life paths of many people at that time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But: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lvl="2"/>
            <a:r>
              <a:rPr lang="en-GB" altLang="en-US" dirty="0" smtClean="0">
                <a:latin typeface="Tahoma" pitchFamily="34" charset="0"/>
              </a:rPr>
              <a:t>What of children born in this century?</a:t>
            </a:r>
          </a:p>
          <a:p>
            <a:pPr marL="548640" lvl="2" indent="0">
              <a:buNone/>
            </a:pPr>
            <a:endParaRPr lang="en-GB" altLang="en-US" dirty="0" smtClean="0">
              <a:latin typeface="Tahoma" pitchFamily="34" charset="0"/>
            </a:endParaRPr>
          </a:p>
          <a:p>
            <a:pPr lvl="2"/>
            <a:r>
              <a:rPr lang="en-GB" altLang="en-US" dirty="0" smtClean="0">
                <a:latin typeface="Tahoma" pitchFamily="34" charset="0"/>
              </a:rPr>
              <a:t>What might their life paths be like?</a:t>
            </a:r>
          </a:p>
          <a:p>
            <a:pPr marL="548640" lvl="2" indent="0">
              <a:buNone/>
            </a:pPr>
            <a:endParaRPr lang="en-GB" altLang="en-US" dirty="0" smtClean="0">
              <a:latin typeface="Tahoma" pitchFamily="34" charset="0"/>
            </a:endParaRPr>
          </a:p>
          <a:p>
            <a:pPr lvl="2"/>
            <a:r>
              <a:rPr lang="en-GB" altLang="en-US" dirty="0" smtClean="0">
                <a:latin typeface="Tahoma" pitchFamily="34" charset="0"/>
              </a:rPr>
              <a:t>Why might they be different?</a:t>
            </a:r>
          </a:p>
        </p:txBody>
      </p:sp>
    </p:spTree>
    <p:extLst>
      <p:ext uri="{BB962C8B-B14F-4D97-AF65-F5344CB8AC3E}">
        <p14:creationId xmlns:p14="http://schemas.microsoft.com/office/powerpoint/2010/main" val="2208888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481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980728"/>
            <a:ext cx="8136904" cy="4899372"/>
          </a:xfrm>
        </p:spPr>
        <p:txBody>
          <a:bodyPr rtlCol="0">
            <a:normAutofit fontScale="92500" lnSpcReduction="10000"/>
          </a:bodyPr>
          <a:lstStyle/>
          <a:p>
            <a:pPr marL="381000" indent="-381000">
              <a:lnSpc>
                <a:spcPct val="8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</a:rPr>
              <a:t>2. </a:t>
            </a:r>
            <a:r>
              <a:rPr lang="en-GB" sz="1800" b="1" dirty="0" smtClean="0">
                <a:latin typeface="Tahoma" pitchFamily="34" charset="0"/>
              </a:rPr>
              <a:t>Male-dominated </a:t>
            </a:r>
            <a:r>
              <a:rPr lang="en-GB" sz="1800" b="1" dirty="0">
                <a:latin typeface="Tahoma" pitchFamily="34" charset="0"/>
              </a:rPr>
              <a:t>sample </a:t>
            </a:r>
            <a:endParaRPr lang="en-GB" sz="1800" b="1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>
                <a:latin typeface="Tahoma" pitchFamily="34" charset="0"/>
              </a:rPr>
              <a:t>O</a:t>
            </a:r>
            <a:r>
              <a:rPr lang="en-GB" sz="1800" dirty="0" smtClean="0">
                <a:latin typeface="Tahoma" pitchFamily="34" charset="0"/>
              </a:rPr>
              <a:t>nly a few non-college-educated, low income adults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Virtually no low-SES women 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Yet SES – serious impact upon life course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e.g. 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AutoNum type="alphaLcParenR"/>
              <a:defRPr/>
            </a:pPr>
            <a:r>
              <a:rPr lang="en-GB" sz="1800" dirty="0" smtClean="0">
                <a:latin typeface="Tahoma" pitchFamily="34" charset="0"/>
              </a:rPr>
              <a:t>Bright with ambitious aspirations/dreams but never able to achieve them 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May never imagine achieving in life because of where/how you live 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3.  </a:t>
            </a:r>
            <a:r>
              <a:rPr lang="en-GB" sz="1800" b="1" dirty="0" smtClean="0">
                <a:latin typeface="Tahoma" pitchFamily="34" charset="0"/>
              </a:rPr>
              <a:t>Memory issues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Levinson’s participants interviewed in middle-age – memory issues regarding early adulthood</a:t>
            </a: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solidFill>
                <a:schemeClr val="bg1"/>
              </a:solidFill>
              <a:latin typeface="Tahoma" pitchFamily="34" charset="0"/>
            </a:endParaRPr>
          </a:p>
          <a:p>
            <a:pPr marL="381000" indent="-38100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solidFill>
                <a:schemeClr val="bg1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726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4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584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764703"/>
            <a:ext cx="8492306" cy="5690071"/>
          </a:xfrm>
        </p:spPr>
        <p:txBody>
          <a:bodyPr rtlCol="0">
            <a:normAutofit lnSpcReduction="10000"/>
          </a:bodyPr>
          <a:lstStyle/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If these apply to you, put the age you were at the time next to these items: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Serious boyfriend/girlfriend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First child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First real boyfriend/girlfriend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Marriage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Second child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First job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Engagement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Left school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Began college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en-GB" sz="1800" dirty="0" smtClean="0">
                <a:latin typeface="Tahoma" pitchFamily="34" charset="0"/>
              </a:rPr>
              <a:t>Began university</a:t>
            </a:r>
          </a:p>
        </p:txBody>
      </p:sp>
    </p:spTree>
    <p:extLst>
      <p:ext uri="{BB962C8B-B14F-4D97-AF65-F5344CB8AC3E}">
        <p14:creationId xmlns:p14="http://schemas.microsoft.com/office/powerpoint/2010/main" val="1023432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457200"/>
            <a:ext cx="8694043" cy="1143000"/>
          </a:xfrm>
        </p:spPr>
        <p:txBody>
          <a:bodyPr/>
          <a:lstStyle/>
          <a:p>
            <a:pPr algn="ctr" eaLnBrk="1" hangingPunct="1"/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The Social Clock (</a:t>
            </a:r>
            <a:r>
              <a:rPr lang="en-GB" altLang="en-US" sz="2000" dirty="0" err="1" smtClean="0">
                <a:solidFill>
                  <a:schemeClr val="tx1"/>
                </a:solidFill>
                <a:latin typeface="Tahoma" pitchFamily="34" charset="0"/>
              </a:rPr>
              <a:t>Neugarten</a:t>
            </a:r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, 1968a, 1979) </a:t>
            </a:r>
            <a:b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</a:br>
            <a:endParaRPr lang="en-GB" altLang="en-US" sz="2000" dirty="0" smtClean="0">
              <a:solidFill>
                <a:schemeClr val="tx1"/>
              </a:solidFill>
              <a:latin typeface="Tahoma" pitchFamily="34" charset="0"/>
            </a:endParaRP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3851920" y="1949667"/>
            <a:ext cx="4681537" cy="4114800"/>
          </a:xfrm>
        </p:spPr>
        <p:txBody>
          <a:bodyPr rtlCol="0">
            <a:normAutofit/>
          </a:bodyPr>
          <a:lstStyle/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Age-graded expectations for major life events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>
              <a:lnSpc>
                <a:spcPct val="90000"/>
              </a:lnSpc>
              <a:buNone/>
              <a:defRPr/>
            </a:pPr>
            <a:r>
              <a:rPr lang="en-GB" sz="1800" dirty="0">
                <a:latin typeface="Tahoma" pitchFamily="34" charset="0"/>
              </a:rPr>
              <a:t>Such </a:t>
            </a:r>
            <a:r>
              <a:rPr lang="en-GB" sz="1800" dirty="0" smtClean="0">
                <a:latin typeface="Tahoma" pitchFamily="34" charset="0"/>
              </a:rPr>
              <a:t>timetables found in all </a:t>
            </a:r>
            <a:r>
              <a:rPr lang="en-GB" sz="1800" dirty="0">
                <a:latin typeface="Tahoma" pitchFamily="34" charset="0"/>
              </a:rPr>
              <a:t>societies </a:t>
            </a:r>
            <a:endParaRPr lang="en-GB" sz="1800" dirty="0" smtClean="0">
              <a:latin typeface="Tahoma" pitchFamily="34" charset="0"/>
            </a:endParaRPr>
          </a:p>
          <a:p>
            <a:pPr>
              <a:lnSpc>
                <a:spcPct val="90000"/>
              </a:lnSpc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A cultural event shapes the context in which individuals develop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(e.g. economic depression, war, famine, disaster, economic boom, cultural revolution…)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>
              <a:lnSpc>
                <a:spcPct val="9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</a:rPr>
              <a:t>Cultural attitudes affect the ‘social clocks</a:t>
            </a:r>
            <a:r>
              <a:rPr lang="en-GB" sz="1800" dirty="0">
                <a:latin typeface="Tahoma" pitchFamily="34" charset="0"/>
              </a:rPr>
              <a:t>’ endowed </a:t>
            </a:r>
            <a:r>
              <a:rPr lang="en-GB" sz="1800" dirty="0" smtClean="0">
                <a:latin typeface="Tahoma" pitchFamily="34" charset="0"/>
              </a:rPr>
              <a:t>to people</a:t>
            </a: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9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Comic Sans MS" pitchFamily="66" charset="0"/>
            </a:endParaRPr>
          </a:p>
        </p:txBody>
      </p:sp>
      <p:pic>
        <p:nvPicPr>
          <p:cNvPr id="89092" name="Picture 7" descr="article-1290178-0A3A24E2000005DC-116_468x79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29183"/>
            <a:ext cx="2427287" cy="4103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7622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620688"/>
            <a:ext cx="8334003" cy="668338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000" b="1" dirty="0" smtClean="0">
                <a:solidFill>
                  <a:schemeClr val="tx1"/>
                </a:solidFill>
                <a:latin typeface="Tahoma" pitchFamily="34" charset="0"/>
              </a:rPr>
              <a:t>The decline of age consciousness?</a:t>
            </a:r>
            <a:r>
              <a:rPr lang="en-GB" sz="2000" b="1" i="1" dirty="0" smtClean="0">
                <a:solidFill>
                  <a:schemeClr val="tx1"/>
                </a:solidFill>
                <a:latin typeface="Tahoma" pitchFamily="34" charset="0"/>
              </a:rPr>
              <a:t/>
            </a:r>
            <a:br>
              <a:rPr lang="en-GB" sz="2000" b="1" i="1" dirty="0" smtClean="0">
                <a:solidFill>
                  <a:schemeClr val="tx1"/>
                </a:solidFill>
                <a:latin typeface="Tahoma" pitchFamily="34" charset="0"/>
              </a:rPr>
            </a:br>
            <a:endParaRPr lang="en-GB" sz="2000" b="1" i="1" dirty="0" smtClean="0">
              <a:solidFill>
                <a:schemeClr val="tx1"/>
              </a:solidFill>
              <a:latin typeface="Tahoma" pitchFamily="34" charset="0"/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412776"/>
            <a:ext cx="8478019" cy="48990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Over the past fifty years - less certain of a ‘right time’ to do certain things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1950s – more agreement on ‘best age’ for finishing school, marrying and retiring etc. - far more than people thirty years later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What opinions might have changed?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lvl="2" eaLnBrk="1" hangingPunct="1">
              <a:lnSpc>
                <a:spcPct val="80000"/>
              </a:lnSpc>
              <a:buFontTx/>
              <a:buNone/>
            </a:pPr>
            <a:r>
              <a:rPr lang="en-GB" altLang="en-US" dirty="0" smtClean="0">
                <a:latin typeface="Tahoma" pitchFamily="34" charset="0"/>
              </a:rPr>
              <a:t>We accept first-time parents in their 40s</a:t>
            </a:r>
          </a:p>
          <a:p>
            <a:pPr lvl="2" eaLnBrk="1" hangingPunct="1">
              <a:lnSpc>
                <a:spcPct val="80000"/>
              </a:lnSpc>
              <a:buFontTx/>
              <a:buNone/>
            </a:pPr>
            <a:r>
              <a:rPr lang="en-GB" altLang="en-US" dirty="0" smtClean="0">
                <a:latin typeface="Tahoma" pitchFamily="34" charset="0"/>
              </a:rPr>
              <a:t>Retirees in their 50s</a:t>
            </a:r>
          </a:p>
          <a:p>
            <a:pPr lvl="2" eaLnBrk="1" hangingPunct="1">
              <a:lnSpc>
                <a:spcPct val="80000"/>
              </a:lnSpc>
              <a:buFontTx/>
              <a:buNone/>
            </a:pPr>
            <a:r>
              <a:rPr lang="en-GB" altLang="en-US" dirty="0" smtClean="0">
                <a:latin typeface="Tahoma" pitchFamily="34" charset="0"/>
              </a:rPr>
              <a:t>Workers in their 70s</a:t>
            </a:r>
          </a:p>
          <a:p>
            <a:pPr lvl="2" eaLnBrk="1" hangingPunct="1">
              <a:lnSpc>
                <a:spcPct val="80000"/>
              </a:lnSpc>
              <a:buFontTx/>
              <a:buNone/>
            </a:pPr>
            <a:r>
              <a:rPr lang="en-GB" altLang="en-US" dirty="0" smtClean="0">
                <a:latin typeface="Tahoma" pitchFamily="34" charset="0"/>
              </a:rPr>
              <a:t>Pensioners in jeans and tracksuits</a:t>
            </a:r>
          </a:p>
          <a:p>
            <a:pPr lvl="2" eaLnBrk="1" hangingPunct="1">
              <a:lnSpc>
                <a:spcPct val="80000"/>
              </a:lnSpc>
              <a:buFontTx/>
              <a:buNone/>
            </a:pPr>
            <a:r>
              <a:rPr lang="en-GB" altLang="en-US" dirty="0" smtClean="0">
                <a:latin typeface="Tahoma" pitchFamily="34" charset="0"/>
              </a:rPr>
              <a:t>Self-made owners of multimillion-pound companies in their 20s</a:t>
            </a:r>
          </a:p>
          <a:p>
            <a:pPr lvl="2" eaLnBrk="1" hangingPunct="1">
              <a:lnSpc>
                <a:spcPct val="80000"/>
              </a:lnSpc>
              <a:buFontTx/>
              <a:buNone/>
            </a:pPr>
            <a:r>
              <a:rPr lang="en-GB" altLang="en-US" dirty="0" smtClean="0">
                <a:latin typeface="Tahoma" pitchFamily="34" charset="0"/>
              </a:rPr>
              <a:t>Men staying at home to raise children instead of forging a career</a:t>
            </a:r>
          </a:p>
          <a:p>
            <a:pPr lvl="2" eaLnBrk="1" hangingPunct="1">
              <a:lnSpc>
                <a:spcPct val="80000"/>
              </a:lnSpc>
              <a:buFontTx/>
              <a:buNone/>
            </a:pPr>
            <a:r>
              <a:rPr lang="en-GB" altLang="en-US" dirty="0" smtClean="0">
                <a:latin typeface="Tahoma" pitchFamily="34" charset="0"/>
              </a:rPr>
              <a:t>Career women</a:t>
            </a:r>
          </a:p>
        </p:txBody>
      </p:sp>
    </p:spTree>
    <p:extLst>
      <p:ext uri="{BB962C8B-B14F-4D97-AF65-F5344CB8AC3E}">
        <p14:creationId xmlns:p14="http://schemas.microsoft.com/office/powerpoint/2010/main" val="1702611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993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993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993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993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993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993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993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765175"/>
            <a:ext cx="8492877" cy="5835650"/>
          </a:xfrm>
        </p:spPr>
        <p:txBody>
          <a:bodyPr/>
          <a:lstStyle/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1800" b="1" dirty="0" smtClean="0">
                <a:latin typeface="Tahoma" pitchFamily="34" charset="0"/>
              </a:rPr>
              <a:t>Timing of events model </a:t>
            </a:r>
          </a:p>
          <a:p>
            <a:pPr lvl="1" eaLnBrk="1" hangingPunct="1">
              <a:lnSpc>
                <a:spcPct val="80000"/>
              </a:lnSpc>
              <a:buFontTx/>
              <a:buNone/>
            </a:pPr>
            <a:endParaRPr lang="en-GB" altLang="en-US" sz="1800" dirty="0">
              <a:latin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altLang="en-US" sz="1800" dirty="0">
                <a:latin typeface="Tahoma" pitchFamily="34" charset="0"/>
              </a:rPr>
              <a:t>N</a:t>
            </a:r>
            <a:r>
              <a:rPr lang="en-GB" altLang="en-US" sz="1800" dirty="0" smtClean="0">
                <a:latin typeface="Tahoma" pitchFamily="34" charset="0"/>
              </a:rPr>
              <a:t>ormative events that come at the expected time - generally no problem</a:t>
            </a:r>
          </a:p>
          <a:p>
            <a:pPr lvl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lvl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But  events that upset expected sequence and rhythm of cause problems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1800" dirty="0" smtClean="0">
                <a:latin typeface="Tahoma" pitchFamily="34" charset="0"/>
              </a:rPr>
              <a:t>College women born in 1930s followed up at the ages of 27 and 43 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>
              <a:latin typeface="Tahoma" pitchFamily="34" charset="0"/>
            </a:endParaRPr>
          </a:p>
          <a:p>
            <a:pPr marL="0" indent="0" eaLnBrk="1" hangingPunct="1">
              <a:lnSpc>
                <a:spcPct val="80000"/>
              </a:lnSpc>
              <a:buNone/>
            </a:pPr>
            <a:r>
              <a:rPr lang="en-GB" altLang="en-US" sz="1800" dirty="0" smtClean="0">
                <a:latin typeface="Tahoma" pitchFamily="34" charset="0"/>
              </a:rPr>
              <a:t>      How closely they followed:</a:t>
            </a: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</a:pPr>
            <a:endParaRPr lang="en-GB" altLang="en-US" sz="1800" dirty="0" smtClean="0">
              <a:latin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200" dirty="0" smtClean="0">
                <a:latin typeface="Tahoma" pitchFamily="34" charset="0"/>
              </a:rPr>
              <a:t>	</a:t>
            </a:r>
            <a:r>
              <a:rPr lang="en-GB" altLang="en-US" dirty="0" smtClean="0">
                <a:latin typeface="Tahoma" pitchFamily="34" charset="0"/>
              </a:rPr>
              <a:t>‘Feminine’ social clock 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dirty="0" smtClean="0">
                <a:latin typeface="Tahoma" pitchFamily="34" charset="0"/>
              </a:rPr>
              <a:t>	 (marriage and parenthood in the early or mid-20s)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altLang="en-US" dirty="0" smtClean="0">
              <a:latin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altLang="en-US" dirty="0" smtClean="0">
              <a:latin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dirty="0" smtClean="0">
                <a:latin typeface="Tahoma" pitchFamily="34" charset="0"/>
              </a:rPr>
              <a:t>	‘Masculine’ social clock </a:t>
            </a: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dirty="0">
                <a:latin typeface="Tahoma" pitchFamily="34" charset="0"/>
              </a:rPr>
              <a:t> </a:t>
            </a:r>
            <a:r>
              <a:rPr lang="en-GB" altLang="en-US" dirty="0" smtClean="0">
                <a:latin typeface="Tahoma" pitchFamily="34" charset="0"/>
              </a:rPr>
              <a:t>   (career oriented)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solidFill>
                  <a:schemeClr val="bg1"/>
                </a:solidFill>
                <a:latin typeface="Tahoma" pitchFamily="34" charset="0"/>
              </a:rPr>
              <a:t>	(entry into a high status career and advancement by the late 20s)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solidFill>
                <a:schemeClr val="bg1"/>
              </a:solidFill>
              <a:latin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985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836712"/>
            <a:ext cx="8334003" cy="6021288"/>
          </a:xfrm>
        </p:spPr>
        <p:txBody>
          <a:bodyPr rtlCol="0">
            <a:normAutofit/>
          </a:bodyPr>
          <a:lstStyle/>
          <a:p>
            <a:pPr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</a:rPr>
              <a:t>Women who started families ‘on-time’ - more: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lvl="1" indent="-18288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GB" sz="1800" dirty="0" smtClean="0">
                <a:latin typeface="Tahoma" pitchFamily="34" charset="0"/>
              </a:rPr>
              <a:t>  Responsible</a:t>
            </a:r>
          </a:p>
          <a:p>
            <a:pPr lvl="1" indent="-18288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GB" sz="1800" dirty="0" smtClean="0">
                <a:latin typeface="Tahoma" pitchFamily="34" charset="0"/>
              </a:rPr>
              <a:t>  Self-controlled </a:t>
            </a:r>
          </a:p>
          <a:p>
            <a:pPr lvl="1" indent="-182880" eaLnBrk="1" fontAlgn="auto" hangingPunct="1">
              <a:lnSpc>
                <a:spcPct val="80000"/>
              </a:lnSpc>
              <a:spcAft>
                <a:spcPts val="0"/>
              </a:spcAft>
              <a:buFontTx/>
              <a:buNone/>
              <a:defRPr/>
            </a:pPr>
            <a:r>
              <a:rPr lang="en-GB" sz="1800" dirty="0" smtClean="0">
                <a:latin typeface="Tahoma" pitchFamily="34" charset="0"/>
              </a:rPr>
              <a:t>  Caring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800" b="1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But 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   Self-esteem declined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   Felt more vulnerable as their lives progressed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</a:rPr>
              <a:t>Women who followed an occupational timetable typical for men - more: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   Dominant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   Sociable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   Independent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	   Intellectually effective</a:t>
            </a: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 marL="182880" indent="-182880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</a:rPr>
              <a:t>Same trend found in cohort born a decade later</a:t>
            </a:r>
          </a:p>
          <a:p>
            <a:pPr marL="182880" indent="-182880" algn="r" eaLnBrk="1" fontAlgn="auto" hangingPunct="1">
              <a:lnSpc>
                <a:spcPct val="80000"/>
              </a:lnSpc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</a:rPr>
              <a:t>(</a:t>
            </a:r>
            <a:r>
              <a:rPr lang="en-GB" sz="1800" dirty="0" err="1" smtClean="0">
                <a:latin typeface="Tahoma" pitchFamily="34" charset="0"/>
              </a:rPr>
              <a:t>Vandewater</a:t>
            </a:r>
            <a:r>
              <a:rPr lang="en-GB" sz="1800" dirty="0" smtClean="0">
                <a:latin typeface="Tahoma" pitchFamily="34" charset="0"/>
              </a:rPr>
              <a:t> and Stewart, 1997</a:t>
            </a:r>
            <a:r>
              <a:rPr lang="en-GB" sz="1800" dirty="0" smtClean="0">
                <a:solidFill>
                  <a:schemeClr val="bg1"/>
                </a:solidFill>
                <a:latin typeface="Tahoma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145085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764704"/>
            <a:ext cx="8636322" cy="5691188"/>
          </a:xfrm>
        </p:spPr>
        <p:txBody>
          <a:bodyPr rtlCol="0">
            <a:normAutofit fontScale="92500" lnSpcReduction="20000"/>
          </a:bodyPr>
          <a:lstStyle/>
          <a:p>
            <a:pPr>
              <a:defRPr/>
            </a:pP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Women not on social clock (no marriage/career by age 30) </a:t>
            </a:r>
          </a:p>
          <a:p>
            <a:pPr marL="182880" indent="-18288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9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1">
              <a:defRPr/>
            </a:pPr>
            <a:r>
              <a:rPr lang="en-GB" sz="19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S</a:t>
            </a: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elf-doubt, feelings of incompetence and loneliness</a:t>
            </a: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								</a:t>
            </a: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		‘My future is a giant question mark’</a:t>
            </a:r>
          </a:p>
          <a:p>
            <a:pPr marL="182880" indent="-182880" algn="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9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Helson</a:t>
            </a: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1992; </a:t>
            </a:r>
            <a:r>
              <a:rPr lang="en-GB" sz="19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Helson</a:t>
            </a: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Mitchell and </a:t>
            </a:r>
            <a:r>
              <a:rPr lang="en-GB" sz="19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Moane</a:t>
            </a: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, 1984, p.1090)</a:t>
            </a: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900" dirty="0" smtClean="0">
              <a:latin typeface="Tahoma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900" dirty="0" smtClean="0">
              <a:latin typeface="Tahoma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defRPr/>
            </a:pP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Following a social clock of some kind - fosters confidence during early adulthood - guarantees that young people will </a:t>
            </a:r>
          </a:p>
          <a:p>
            <a:pPr marL="182880" indent="-182880"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sz="1900" dirty="0" smtClean="0">
              <a:latin typeface="Tahoma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		- Engage in the work of society</a:t>
            </a: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		- Develop skills</a:t>
            </a: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		- Increase understanding of the self and others</a:t>
            </a:r>
          </a:p>
          <a:p>
            <a:pPr marL="182880" indent="-182880" algn="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9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Helson</a:t>
            </a: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1997; </a:t>
            </a:r>
            <a:r>
              <a:rPr lang="en-GB" sz="19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Helson</a:t>
            </a: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 and Malone, 1987)</a:t>
            </a: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900" dirty="0" smtClean="0">
              <a:latin typeface="Tahoma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900" dirty="0" smtClean="0">
              <a:latin typeface="Tahoma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1900" dirty="0" smtClean="0">
              <a:latin typeface="Tahoma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>
              <a:defRPr/>
            </a:pP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Stability of society depends on having people committed to social-clock patterns </a:t>
            </a:r>
          </a:p>
          <a:p>
            <a:pPr marL="182880" indent="-182880" algn="r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r>
              <a:rPr lang="en-GB" sz="1900" dirty="0" smtClean="0">
                <a:latin typeface="Tahoma" pitchFamily="34" charset="0"/>
                <a:ea typeface="Tahoma" panose="020B0604030504040204" pitchFamily="34" charset="0"/>
                <a:cs typeface="Tahoma" panose="020B0604030504040204" pitchFamily="34" charset="0"/>
              </a:rPr>
              <a:t>(</a:t>
            </a:r>
            <a:r>
              <a:rPr lang="en-GB" sz="1900" dirty="0" err="1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Neugarten</a:t>
            </a: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, 1979) </a:t>
            </a:r>
          </a:p>
          <a:p>
            <a:pPr marL="182880" indent="-182880" eaLnBrk="1" fontAlgn="auto" hangingPunct="1">
              <a:spcAft>
                <a:spcPts val="0"/>
              </a:spcAft>
              <a:buFont typeface="Wingdings" pitchFamily="2" charset="2"/>
              <a:buNone/>
              <a:defRPr/>
            </a:pPr>
            <a:endParaRPr lang="en-GB" sz="20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07134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Box 3"/>
          <p:cNvSpPr txBox="1">
            <a:spLocks noChangeArrowheads="1"/>
          </p:cNvSpPr>
          <p:nvPr/>
        </p:nvSpPr>
        <p:spPr bwMode="auto">
          <a:xfrm>
            <a:off x="3398838" y="549275"/>
            <a:ext cx="2189162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90000"/>
              <a:buFont typeface="Arial" charset="0"/>
              <a:buChar char="•"/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400" b="1">
                <a:solidFill>
                  <a:srgbClr val="292934"/>
                </a:solidFill>
                <a:latin typeface="Verdana" pitchFamily="34" charset="0"/>
                <a:cs typeface="Arial" charset="0"/>
              </a:rPr>
              <a:t>BREAK</a:t>
            </a:r>
          </a:p>
        </p:txBody>
      </p:sp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300" y="2205038"/>
            <a:ext cx="2878138" cy="2479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8" name="TextBox 4"/>
          <p:cNvSpPr txBox="1">
            <a:spLocks noChangeArrowheads="1"/>
          </p:cNvSpPr>
          <p:nvPr/>
        </p:nvSpPr>
        <p:spPr bwMode="auto">
          <a:xfrm>
            <a:off x="2819400" y="5173663"/>
            <a:ext cx="3348038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Char char="•"/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chemeClr val="accent1"/>
              </a:buClr>
              <a:buSzPct val="85000"/>
              <a:buFont typeface="Arial" charset="0"/>
              <a:buChar char="•"/>
              <a:defRPr sz="20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lr>
                <a:schemeClr val="accent1"/>
              </a:buClr>
              <a:buSzPct val="90000"/>
              <a:buFont typeface="Arial" charset="0"/>
              <a:buChar char="•"/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charset="0"/>
              <a:buChar char="•"/>
              <a:defRPr sz="14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</a:pPr>
            <a:r>
              <a:rPr lang="en-GB" altLang="en-US" sz="4000" b="1">
                <a:solidFill>
                  <a:srgbClr val="292934"/>
                </a:solidFill>
                <a:latin typeface="Verdana" pitchFamily="34" charset="0"/>
                <a:cs typeface="Arial" charset="0"/>
              </a:rPr>
              <a:t>10 MINUTES!</a:t>
            </a:r>
          </a:p>
        </p:txBody>
      </p:sp>
    </p:spTree>
    <p:extLst>
      <p:ext uri="{BB962C8B-B14F-4D97-AF65-F5344CB8AC3E}">
        <p14:creationId xmlns:p14="http://schemas.microsoft.com/office/powerpoint/2010/main" val="407283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333375"/>
            <a:ext cx="7772400" cy="358775"/>
          </a:xfrm>
        </p:spPr>
        <p:txBody>
          <a:bodyPr>
            <a:normAutofit/>
          </a:bodyPr>
          <a:lstStyle/>
          <a:p>
            <a:r>
              <a:rPr lang="en-GB" sz="1400" dirty="0" smtClean="0">
                <a:solidFill>
                  <a:schemeClr val="bg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Developmental Psychology                                                       Dr </a:t>
            </a:r>
            <a:r>
              <a:rPr lang="en-GB" sz="1400" dirty="0">
                <a:solidFill>
                  <a:schemeClr val="bg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Judith Marshall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4365104"/>
            <a:ext cx="6400800" cy="1393180"/>
          </a:xfrm>
        </p:spPr>
        <p:txBody>
          <a:bodyPr/>
          <a:lstStyle/>
          <a:p>
            <a:pPr algn="ctr"/>
            <a:r>
              <a:rPr lang="en-GB" sz="2800" b="1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Ageing and Older Adulthood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39217"/>
            <a:ext cx="2160240" cy="29728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600371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000" b="1" dirty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Geriatrics and Gerontology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700808"/>
            <a:ext cx="7620000" cy="4699992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Geriatrics </a:t>
            </a: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411480" lvl="1" indent="0"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Medical - diseases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and health problems of older adults</a:t>
            </a:r>
          </a:p>
          <a:p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Gerontology </a:t>
            </a: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411480" lvl="1" indent="0"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Biological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behavioural and social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 maturity to old age</a:t>
            </a:r>
          </a:p>
          <a:p>
            <a:pPr marL="411480" lvl="1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411480" lvl="1" indent="0">
              <a:buNone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/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Interdisciplinary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cleanly </a:t>
            </a:r>
            <a:r>
              <a:rPr lang="en-GB" sz="2000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into </a:t>
            </a:r>
            <a:r>
              <a:rPr lang="en-GB" sz="2000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one </a:t>
            </a:r>
            <a:r>
              <a:rPr lang="en-GB" sz="2000" dirty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or the other</a:t>
            </a:r>
          </a:p>
        </p:txBody>
      </p:sp>
    </p:spTree>
    <p:extLst>
      <p:ext uri="{BB962C8B-B14F-4D97-AF65-F5344CB8AC3E}">
        <p14:creationId xmlns:p14="http://schemas.microsoft.com/office/powerpoint/2010/main" val="1755023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000" b="1" dirty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Defining age and older adulthood</a:t>
            </a:r>
          </a:p>
        </p:txBody>
      </p:sp>
      <p:sp>
        <p:nvSpPr>
          <p:cNvPr id="4915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340768"/>
            <a:ext cx="8229600" cy="4530725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Chronological age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	Actual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age in time</a:t>
            </a:r>
          </a:p>
          <a:p>
            <a:pPr>
              <a:lnSpc>
                <a:spcPct val="80000"/>
              </a:lnSpc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Biological age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411480" lvl="1" indent="0">
              <a:lnSpc>
                <a:spcPct val="80000"/>
              </a:lnSpc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Organ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system functioning and physical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appearance </a:t>
            </a:r>
          </a:p>
          <a:p>
            <a:pPr marL="411480" lvl="1" indent="0">
              <a:lnSpc>
                <a:spcPct val="80000"/>
              </a:lnSpc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Comparative 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Functional age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	Specific task competence</a:t>
            </a:r>
          </a:p>
          <a:p>
            <a:pPr>
              <a:lnSpc>
                <a:spcPct val="80000"/>
              </a:lnSpc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Psychological age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Adaptation to change</a:t>
            </a:r>
          </a:p>
          <a:p>
            <a:pPr>
              <a:lnSpc>
                <a:spcPct val="80000"/>
              </a:lnSpc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Social age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Views regarding age-suitable behaviour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847721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1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9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915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915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915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915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915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dirty="0" smtClean="0">
                <a:latin typeface="+mn-lt"/>
              </a:rPr>
              <a:t>Theories/Models of ageing</a:t>
            </a:r>
            <a:endParaRPr lang="en-GB" sz="24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7920880" cy="4800600"/>
          </a:xfrm>
        </p:spPr>
        <p:txBody>
          <a:bodyPr>
            <a:noAutofit/>
          </a:bodyPr>
          <a:lstStyle/>
          <a:p>
            <a:pPr>
              <a:lnSpc>
                <a:spcPct val="250000"/>
              </a:lnSpc>
            </a:pPr>
            <a:r>
              <a:rPr lang="en-GB" sz="1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Erikson’s psychosocial theory of ageing</a:t>
            </a:r>
          </a:p>
          <a:p>
            <a:pPr>
              <a:lnSpc>
                <a:spcPct val="250000"/>
              </a:lnSpc>
            </a:pPr>
            <a:r>
              <a:rPr lang="en-GB" sz="1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Selective </a:t>
            </a: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Optimization with Compensation (SOC) Model of Ageing (</a:t>
            </a:r>
            <a:r>
              <a:rPr lang="en-GB" sz="14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sz="14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, 1990)</a:t>
            </a:r>
          </a:p>
          <a:p>
            <a:pPr>
              <a:lnSpc>
                <a:spcPct val="250000"/>
              </a:lnSpc>
            </a:pP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Ecological Model of Ageing  (Lawton and </a:t>
            </a:r>
            <a:r>
              <a:rPr lang="en-GB" sz="14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Nahemow</a:t>
            </a: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, 1973)</a:t>
            </a:r>
          </a:p>
          <a:p>
            <a:pPr>
              <a:lnSpc>
                <a:spcPct val="250000"/>
              </a:lnSpc>
            </a:pP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Activity Theory</a:t>
            </a:r>
            <a:b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1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Disengagement Theory</a:t>
            </a:r>
          </a:p>
          <a:p>
            <a:pPr>
              <a:lnSpc>
                <a:spcPct val="250000"/>
              </a:lnSpc>
            </a:pP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Socioemotional Selectivity Theory (SEST) (</a:t>
            </a:r>
            <a:r>
              <a:rPr lang="en-GB" sz="14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Cartensen</a:t>
            </a: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, 1991, 1995</a:t>
            </a:r>
            <a:r>
              <a:rPr lang="en-GB" sz="1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  <a:p>
            <a:pPr>
              <a:lnSpc>
                <a:spcPct val="250000"/>
              </a:lnSpc>
            </a:pP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Convoy </a:t>
            </a:r>
            <a:r>
              <a:rPr lang="en-GB" sz="1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Model</a:t>
            </a:r>
          </a:p>
          <a:p>
            <a:pPr>
              <a:lnSpc>
                <a:spcPct val="250000"/>
              </a:lnSpc>
            </a:pPr>
            <a:r>
              <a:rPr lang="en-GB" sz="14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Hierarchical-compensatory </a:t>
            </a:r>
            <a:r>
              <a:rPr lang="en-GB" sz="1400" dirty="0">
                <a:latin typeface="Tahoma" pitchFamily="34" charset="0"/>
                <a:ea typeface="Tahoma" pitchFamily="34" charset="0"/>
                <a:cs typeface="Tahoma" pitchFamily="34" charset="0"/>
              </a:rPr>
              <a:t>model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621773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0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Erikson’s Psychosocial Model</a:t>
            </a:r>
            <a:endParaRPr lang="en-GB" sz="20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7620000" cy="5060032"/>
          </a:xfrm>
        </p:spPr>
        <p:txBody>
          <a:bodyPr>
            <a:normAutofit/>
          </a:bodyPr>
          <a:lstStyle/>
          <a:p>
            <a:pPr marL="114300" indent="0">
              <a:buNone/>
            </a:pPr>
            <a:r>
              <a:rPr lang="en-GB" sz="2000" dirty="0" smtClean="0"/>
              <a:t>Maturity (</a:t>
            </a:r>
            <a:r>
              <a:rPr lang="en-GB" sz="2000" dirty="0"/>
              <a:t>65 </a:t>
            </a:r>
            <a:r>
              <a:rPr lang="en-GB" sz="2000" dirty="0" smtClean="0"/>
              <a:t>years of age and over)</a:t>
            </a:r>
          </a:p>
          <a:p>
            <a:pPr marL="114300" indent="0">
              <a:buNone/>
            </a:pPr>
            <a:endParaRPr lang="en-GB" sz="2000" dirty="0"/>
          </a:p>
          <a:p>
            <a:pPr marL="114300" indent="0">
              <a:buNone/>
            </a:pPr>
            <a:r>
              <a:rPr lang="en-GB" sz="2000" b="1" dirty="0" smtClean="0"/>
              <a:t>Ego Integrity vs. Despair</a:t>
            </a:r>
          </a:p>
          <a:p>
            <a:pPr marL="114300" indent="0">
              <a:buNone/>
            </a:pPr>
            <a:endParaRPr lang="en-GB" sz="2000" b="1" u="sng" dirty="0">
              <a:hlinkClick r:id="rId2"/>
            </a:endParaRPr>
          </a:p>
          <a:p>
            <a:r>
              <a:rPr lang="en-GB" sz="2000" dirty="0" smtClean="0"/>
              <a:t>Life reflection– need to review and </a:t>
            </a:r>
            <a:r>
              <a:rPr lang="en-GB" sz="2000" dirty="0"/>
              <a:t>feel a sense of </a:t>
            </a:r>
            <a:r>
              <a:rPr lang="en-GB" sz="2000" dirty="0" smtClean="0"/>
              <a:t>fulfilment</a:t>
            </a:r>
          </a:p>
          <a:p>
            <a:endParaRPr lang="en-GB" sz="2000" dirty="0" smtClean="0"/>
          </a:p>
          <a:p>
            <a:r>
              <a:rPr lang="en-GB" sz="2000" dirty="0" smtClean="0"/>
              <a:t>Success </a:t>
            </a:r>
            <a:r>
              <a:rPr lang="en-GB" sz="2000" dirty="0"/>
              <a:t>at this stage leads to feelings of </a:t>
            </a:r>
            <a:r>
              <a:rPr lang="en-GB" sz="2000" dirty="0" smtClean="0"/>
              <a:t>wisdom</a:t>
            </a:r>
          </a:p>
          <a:p>
            <a:endParaRPr lang="en-GB" sz="2000" dirty="0" smtClean="0"/>
          </a:p>
          <a:p>
            <a:r>
              <a:rPr lang="en-GB" sz="2000" dirty="0" smtClean="0"/>
              <a:t>Failure </a:t>
            </a:r>
            <a:r>
              <a:rPr lang="en-GB" sz="2000" dirty="0"/>
              <a:t>results in regret, bitterness, and </a:t>
            </a:r>
            <a:r>
              <a:rPr lang="en-GB" sz="2000" dirty="0" smtClean="0"/>
              <a:t>despair</a:t>
            </a:r>
            <a:endParaRPr lang="en-GB" sz="20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857749"/>
            <a:ext cx="3797225" cy="18053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57609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476672"/>
            <a:ext cx="8229600" cy="1139825"/>
          </a:xfrm>
        </p:spPr>
        <p:txBody>
          <a:bodyPr>
            <a:normAutofit/>
          </a:bodyPr>
          <a:lstStyle/>
          <a:p>
            <a:pPr algn="ctr"/>
            <a:r>
              <a:rPr lang="en-GB" sz="2000" b="1" dirty="0"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Selective Optimization with Compensation (SOC) Model of Ageing </a:t>
            </a:r>
            <a:r>
              <a:rPr lang="en-GB" sz="2000" dirty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en-GB" sz="2000" dirty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2000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000" b="0" dirty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2000" b="0" dirty="0" err="1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sz="2000" b="0" dirty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sz="2000" b="0" dirty="0" err="1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sz="2000" b="0" dirty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, 1990)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827583" y="1988840"/>
            <a:ext cx="7870329" cy="442942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Reductions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in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capacity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	- general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reserve </a:t>
            </a:r>
            <a:endParaRPr lang="en-GB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	- specific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domains </a:t>
            </a:r>
            <a:endParaRPr lang="en-GB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Font typeface="Wingdings" pitchFamily="2" charset="2"/>
              <a:buNone/>
            </a:pP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Selection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Optimization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Compensation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371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8" name="Picture 4" descr="5A913D6C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80528" y="836712"/>
            <a:ext cx="8644581" cy="2847529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41991" name="Text Box 7"/>
          <p:cNvSpPr txBox="1">
            <a:spLocks noChangeArrowheads="1"/>
          </p:cNvSpPr>
          <p:nvPr/>
        </p:nvSpPr>
        <p:spPr bwMode="auto">
          <a:xfrm>
            <a:off x="683633" y="4493918"/>
            <a:ext cx="7150419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pPr algn="r"/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The </a:t>
            </a:r>
            <a:r>
              <a:rPr lang="en-GB" dirty="0" err="1">
                <a:latin typeface="Tahoma" pitchFamily="34" charset="0"/>
                <a:ea typeface="Tahoma" pitchFamily="34" charset="0"/>
                <a:cs typeface="Tahoma" pitchFamily="34" charset="0"/>
              </a:rPr>
              <a:t>Ongoing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 Dynamics of Selective Optimization with Compensation</a:t>
            </a:r>
          </a:p>
          <a:p>
            <a:pPr algn="r"/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Baltes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, 1990)</a:t>
            </a:r>
          </a:p>
        </p:txBody>
      </p:sp>
    </p:spTree>
    <p:extLst>
      <p:ext uri="{BB962C8B-B14F-4D97-AF65-F5344CB8AC3E}">
        <p14:creationId xmlns:p14="http://schemas.microsoft.com/office/powerpoint/2010/main" val="3867110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22187"/>
            <a:ext cx="76200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000" b="1" dirty="0">
                <a:latin typeface="Tahoma" pitchFamily="34" charset="0"/>
                <a:ea typeface="Tahoma" pitchFamily="34" charset="0"/>
                <a:cs typeface="Tahoma" pitchFamily="34" charset="0"/>
              </a:rPr>
              <a:t>Ecological Model of Ageing </a:t>
            </a:r>
            <a:r>
              <a:rPr lang="en-GB" sz="20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en-GB" sz="20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Lawton and </a:t>
            </a:r>
            <a:r>
              <a:rPr lang="en-GB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Nahemow</a:t>
            </a: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, 1973)</a:t>
            </a:r>
            <a:r>
              <a:rPr lang="en-GB" sz="2000" dirty="0"/>
              <a:t/>
            </a:r>
            <a:br>
              <a:rPr lang="en-GB" sz="2000" dirty="0"/>
            </a:b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dirty="0"/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2132856"/>
            <a:ext cx="8064896" cy="4992814"/>
          </a:xfrm>
        </p:spPr>
        <p:txBody>
          <a:bodyPr/>
          <a:lstStyle/>
          <a:p>
            <a:pPr marL="609600" indent="-609600"/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Person-environment </a:t>
            </a: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interaction         </a:t>
            </a:r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adaptation</a:t>
            </a:r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/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/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/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Affective </a:t>
            </a: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well-being and behaviour </a:t>
            </a: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/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/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09600" indent="-609600"/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Transactional </a:t>
            </a: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nature of </a:t>
            </a:r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person-environment </a:t>
            </a: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interaction</a:t>
            </a:r>
          </a:p>
          <a:p>
            <a:pPr marL="0" indent="0" algn="r">
              <a:buNone/>
            </a:pP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(Lawton, 1989, 1999) </a:t>
            </a:r>
          </a:p>
          <a:p>
            <a:pPr marL="0" indent="0">
              <a:buNone/>
            </a:pPr>
            <a:r>
              <a:rPr lang="en-GB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</a:t>
            </a:r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cxnSp>
        <p:nvCxnSpPr>
          <p:cNvPr id="5" name="Straight Arrow Connector 4"/>
          <p:cNvCxnSpPr/>
          <p:nvPr/>
        </p:nvCxnSpPr>
        <p:spPr>
          <a:xfrm>
            <a:off x="4644008" y="2348880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02212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12" name="Picture 4" descr="1FADC25A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281544"/>
            <a:ext cx="6382793" cy="657645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7833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251521" y="620689"/>
            <a:ext cx="8136904" cy="5976664"/>
          </a:xfrm>
        </p:spPr>
        <p:txBody>
          <a:bodyPr>
            <a:normAutofit fontScale="92500" lnSpcReduction="20000"/>
          </a:bodyPr>
          <a:lstStyle/>
          <a:p>
            <a:pPr marL="137160" indent="0" algn="ctr">
              <a:lnSpc>
                <a:spcPct val="80000"/>
              </a:lnSpc>
              <a:buNone/>
            </a:pPr>
            <a:r>
              <a:rPr lang="en-GB" sz="19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Memory</a:t>
            </a:r>
            <a:endParaRPr lang="en-GB" sz="1900" b="1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20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20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SOC 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Model </a:t>
            </a:r>
            <a:endParaRPr lang="en-GB" sz="19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77240" lvl="2" indent="0">
              <a:lnSpc>
                <a:spcPct val="120000"/>
              </a:lnSpc>
              <a:buNone/>
            </a:pP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Well-maintained 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memory skills can </a:t>
            </a: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compensate </a:t>
            </a:r>
          </a:p>
          <a:p>
            <a:pPr marL="777240" lvl="2" indent="0">
              <a:lnSpc>
                <a:spcPct val="120000"/>
              </a:lnSpc>
              <a:buNone/>
            </a:pP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External 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memory aids </a:t>
            </a:r>
          </a:p>
          <a:p>
            <a:pPr>
              <a:lnSpc>
                <a:spcPct val="120000"/>
              </a:lnSpc>
            </a:pP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Ecological 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Model </a:t>
            </a:r>
            <a:endParaRPr lang="en-GB" sz="19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77240" lvl="2" indent="0">
              <a:lnSpc>
                <a:spcPct val="120000"/>
              </a:lnSpc>
              <a:buNone/>
            </a:pP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Memory 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demands in the environment may need to be </a:t>
            </a: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reduced</a:t>
            </a:r>
          </a:p>
          <a:p>
            <a:pPr>
              <a:lnSpc>
                <a:spcPct val="120000"/>
              </a:lnSpc>
            </a:pPr>
            <a:endParaRPr lang="en-GB" sz="17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20000"/>
              </a:lnSpc>
            </a:pPr>
            <a:endParaRPr lang="en-GB" sz="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37160" indent="0" algn="ctr">
              <a:lnSpc>
                <a:spcPct val="120000"/>
              </a:lnSpc>
              <a:buNone/>
            </a:pPr>
            <a:r>
              <a:rPr lang="en-GB" sz="1900" b="1" dirty="0">
                <a:latin typeface="Tahoma" pitchFamily="34" charset="0"/>
                <a:ea typeface="Tahoma" pitchFamily="34" charset="0"/>
                <a:cs typeface="Tahoma" pitchFamily="34" charset="0"/>
              </a:rPr>
              <a:t>Cognition and problem </a:t>
            </a:r>
            <a:r>
              <a:rPr lang="en-GB" sz="19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solving</a:t>
            </a:r>
          </a:p>
          <a:p>
            <a:pPr marL="137160" indent="0">
              <a:lnSpc>
                <a:spcPct val="120000"/>
              </a:lnSpc>
              <a:buNone/>
            </a:pPr>
            <a:endParaRPr lang="en-GB" sz="17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The SOC Model </a:t>
            </a:r>
            <a:endParaRPr lang="en-GB" sz="19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77240" lvl="2" indent="0">
              <a:lnSpc>
                <a:spcPct val="120000"/>
              </a:lnSpc>
              <a:buNone/>
            </a:pP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Heavier reliance on top-down processing</a:t>
            </a:r>
          </a:p>
          <a:p>
            <a:pPr marL="777240" lvl="2" indent="0">
              <a:lnSpc>
                <a:spcPct val="120000"/>
              </a:lnSpc>
              <a:buNone/>
            </a:pP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Creative endeavours</a:t>
            </a: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20000"/>
              </a:lnSpc>
            </a:pPr>
            <a:endParaRPr lang="en-GB" sz="19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20000"/>
              </a:lnSpc>
            </a:pP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Ecological Model </a:t>
            </a:r>
            <a:endParaRPr lang="en-GB" sz="19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777240" lvl="2" indent="0">
              <a:lnSpc>
                <a:spcPct val="120000"/>
              </a:lnSpc>
              <a:buNone/>
            </a:pP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Structured 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and organized </a:t>
            </a: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alternatives</a:t>
            </a:r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37160" indent="0">
              <a:lnSpc>
                <a:spcPct val="80000"/>
              </a:lnSpc>
              <a:buNone/>
            </a:pPr>
            <a:endParaRPr lang="en-GB" sz="1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b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647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50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50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5059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50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5059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5059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7620000" cy="706090"/>
          </a:xfrm>
        </p:spPr>
        <p:txBody>
          <a:bodyPr/>
          <a:lstStyle/>
          <a:p>
            <a:pPr algn="ctr"/>
            <a:r>
              <a:rPr lang="en-GB" sz="18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Intelligence</a:t>
            </a:r>
            <a:endParaRPr lang="en-GB" sz="1800" b="1" dirty="0">
              <a:solidFill>
                <a:schemeClr val="tx1"/>
              </a:solidFill>
              <a:effectLst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325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40768"/>
            <a:ext cx="7931224" cy="506003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Fluid abilities decline</a:t>
            </a:r>
          </a:p>
          <a:p>
            <a:pPr>
              <a:lnSpc>
                <a:spcPct val="80000"/>
              </a:lnSpc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Crystallised abilities?</a:t>
            </a: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SOC Model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Pragmatics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of intelligence (crystallised abilities) - compensation 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 decline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in the mechanics of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intelligence (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fluid abilities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)?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Older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adults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expertise</a:t>
            </a:r>
          </a:p>
          <a:p>
            <a:pPr>
              <a:lnSpc>
                <a:spcPct val="80000"/>
              </a:lnSpc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Ecological Model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Intellectual press, competence and adaptation</a:t>
            </a:r>
          </a:p>
          <a:p>
            <a:pPr marL="114300" indent="0">
              <a:lnSpc>
                <a:spcPct val="80000"/>
              </a:lnSpc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Too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many intellectual demands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– possibility of confusion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mental</a:t>
            </a:r>
          </a:p>
          <a:p>
            <a:pPr marL="114300" indent="0">
              <a:lnSpc>
                <a:spcPct val="80000"/>
              </a:lnSpc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stress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or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physical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danger</a:t>
            </a:r>
          </a:p>
          <a:p>
            <a:pPr marL="114300" indent="0">
              <a:lnSpc>
                <a:spcPct val="80000"/>
              </a:lnSpc>
              <a:buNone/>
            </a:pPr>
            <a:endParaRPr lang="en-GB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</a:pPr>
            <a:endParaRPr lang="en-GB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0341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32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32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325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3251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3251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11560" y="1700808"/>
            <a:ext cx="7776864" cy="719807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b="1" dirty="0" smtClean="0">
                <a:solidFill>
                  <a:schemeClr val="bg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Social   </a:t>
            </a:r>
            <a:r>
              <a:rPr lang="en-GB" sz="32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Ties in Older Adulthood</a:t>
            </a:r>
          </a:p>
        </p:txBody>
      </p:sp>
      <p:pic>
        <p:nvPicPr>
          <p:cNvPr id="3076" name="Picture 5" descr="intergenerational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789040"/>
            <a:ext cx="3600400" cy="2700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789040"/>
            <a:ext cx="4253017" cy="2700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84711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980728"/>
            <a:ext cx="8507288" cy="5145435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Do social interactions differ in older adulthood from other points in adult life?</a:t>
            </a: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How are social interactions related to older adults’ levels of well-being?</a:t>
            </a: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What kinds of interaction buffers older adults against feelings of depression?</a:t>
            </a:r>
          </a:p>
        </p:txBody>
      </p:sp>
    </p:spTree>
    <p:extLst>
      <p:ext uri="{BB962C8B-B14F-4D97-AF65-F5344CB8AC3E}">
        <p14:creationId xmlns:p14="http://schemas.microsoft.com/office/powerpoint/2010/main" val="2053774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37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379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1" name="Picture 5" descr="300px-Elderly_Woman_,_B%26W_image_by_Chalmers_Butterfield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4365103"/>
            <a:ext cx="1800200" cy="2256251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481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11560" y="476250"/>
            <a:ext cx="7294190" cy="3816350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Level of social interaction declines during older adulthood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b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What factors might play a part in this?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Widowhood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Retirement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Loss of income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Loss of a familiar environment (relocation)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Loss of health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Fear of leaving the house (crime, bullying etc.)</a:t>
            </a:r>
          </a:p>
        </p:txBody>
      </p:sp>
      <p:pic>
        <p:nvPicPr>
          <p:cNvPr id="34826" name="Picture 10" descr="findinginhomeelderlyassistance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4365104"/>
            <a:ext cx="3395848" cy="22985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68902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48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48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481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481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481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481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4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Disengagement Theory</a:t>
            </a:r>
            <a:r>
              <a:rPr lang="en-GB" sz="2000" b="1" dirty="0" smtClean="0">
                <a:solidFill>
                  <a:schemeClr val="tx1"/>
                </a:solidFill>
                <a:effectLst/>
                <a:latin typeface="Comic Sans MS" pitchFamily="66" charset="0"/>
              </a:rPr>
              <a:t/>
            </a:r>
            <a:br>
              <a:rPr lang="en-GB" sz="2000" b="1" dirty="0" smtClean="0">
                <a:solidFill>
                  <a:schemeClr val="tx1"/>
                </a:solidFill>
                <a:effectLst/>
                <a:latin typeface="Comic Sans MS" pitchFamily="66" charset="0"/>
              </a:rPr>
            </a:br>
            <a:endParaRPr lang="en-GB" sz="2000" b="1" dirty="0" smtClean="0">
              <a:solidFill>
                <a:schemeClr val="tx1"/>
              </a:solidFill>
              <a:effectLst/>
              <a:latin typeface="Comic Sans MS" pitchFamily="66" charset="0"/>
            </a:endParaRP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179512" y="1484784"/>
            <a:ext cx="8229600" cy="5039841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Social and psychological withdrawal necessary in successful ageing?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 eaLnBrk="1" hangingPunct="1">
              <a:lnSpc>
                <a:spcPct val="80000"/>
              </a:lnSpc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Voluntarily withdrawal of older adults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Societal withdrawal from older adults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Disengagement:</a:t>
            </a:r>
          </a:p>
          <a:p>
            <a:pPr>
              <a:lnSpc>
                <a:spcPct val="80000"/>
              </a:lnSpc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8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Approval of society                             High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level of life satisfaction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                 	(Cumming and Henry, 1961;  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Passuth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Bengston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1988)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Mutual withdrawal beneficial to all?</a:t>
            </a:r>
          </a:p>
        </p:txBody>
      </p:sp>
      <p:cxnSp>
        <p:nvCxnSpPr>
          <p:cNvPr id="4" name="Straight Arrow Connector 3"/>
          <p:cNvCxnSpPr/>
          <p:nvPr/>
        </p:nvCxnSpPr>
        <p:spPr>
          <a:xfrm>
            <a:off x="3576127" y="4581128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9614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Activity Theory</a:t>
            </a:r>
            <a:b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b="1" dirty="0" smtClean="0">
              <a:solidFill>
                <a:schemeClr val="tx1"/>
              </a:solidFill>
              <a:effectLst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556792"/>
            <a:ext cx="5184576" cy="4309939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114300" indent="0">
              <a:lnSpc>
                <a:spcPct val="9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Successful substitution of roles</a:t>
            </a:r>
          </a:p>
          <a:p>
            <a:pPr marL="114300" indent="0">
              <a:lnSpc>
                <a:spcPct val="90000"/>
              </a:lnSpc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High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life satisfaction, high morale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lnSpc>
                <a:spcPct val="90000"/>
              </a:lnSpc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and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feelings of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well-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being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marL="114300" indent="0">
              <a:lnSpc>
                <a:spcPct val="90000"/>
              </a:lnSpc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           (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Passuth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Bengston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1988)</a:t>
            </a:r>
          </a:p>
          <a:p>
            <a:pPr marL="114300" indent="0">
              <a:lnSpc>
                <a:spcPct val="90000"/>
              </a:lnSpc>
              <a:buNone/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400050" indent="-285750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Many elements of Activity Theory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communicated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to the elderly via media and health promotion programmes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8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Individual differences</a:t>
            </a:r>
          </a:p>
          <a:p>
            <a:pPr>
              <a:lnSpc>
                <a:spcPct val="90000"/>
              </a:lnSpc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Levels of disengagement / activity</a:t>
            </a:r>
          </a:p>
        </p:txBody>
      </p:sp>
      <p:pic>
        <p:nvPicPr>
          <p:cNvPr id="6148" name="Picture 5" descr="short_chec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980728"/>
            <a:ext cx="2551773" cy="5517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Arrow Connector 2"/>
          <p:cNvCxnSpPr/>
          <p:nvPr/>
        </p:nvCxnSpPr>
        <p:spPr>
          <a:xfrm>
            <a:off x="467544" y="2060848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07530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Socioemotional Selectivity Theory (SEST)</a:t>
            </a:r>
            <a:b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</a:b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20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Cartensen</a:t>
            </a:r>
            <a: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  <a:t>, 1991, 1995)</a:t>
            </a:r>
            <a:br>
              <a:rPr lang="en-GB" sz="2000" dirty="0"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b="1" dirty="0" smtClean="0">
              <a:solidFill>
                <a:schemeClr val="tx1"/>
              </a:solidFill>
              <a:effectLst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7891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844824"/>
            <a:ext cx="8229600" cy="4022576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Reduced social activity in old age - life-long selection process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Age-related reductions in social interactions – adaptive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Information seeking</a:t>
            </a:r>
          </a:p>
          <a:p>
            <a:pPr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Emotion regulation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(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Cartensen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Gross and Fung, 1997; 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Cartensen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Isaacowitz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and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					     Charles, 1999)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2000" dirty="0" smtClean="0">
              <a:latin typeface="Comic Sans MS" pitchFamily="66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800" u="sng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Individual differences</a:t>
            </a:r>
          </a:p>
          <a:p>
            <a:pPr>
              <a:lnSpc>
                <a:spcPct val="90000"/>
              </a:lnSpc>
              <a:defRPr/>
            </a:pPr>
            <a:endParaRPr lang="en-GB" sz="1800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  <a:p>
            <a:pPr lvl="1">
              <a:lnSpc>
                <a:spcPct val="90000"/>
              </a:lnSpc>
              <a:defRPr/>
            </a:pPr>
            <a:r>
              <a:rPr lang="en-GB" sz="1900" dirty="0" smtClean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Adaptability </a:t>
            </a:r>
          </a:p>
          <a:p>
            <a:pPr>
              <a:lnSpc>
                <a:spcPct val="90000"/>
              </a:lnSpc>
              <a:defRPr/>
            </a:pPr>
            <a:endParaRPr lang="en-GB" sz="2000" dirty="0" smtClean="0">
              <a:latin typeface="Comic Sans MS" pitchFamily="66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2000" dirty="0" smtClean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684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 eaLnBrk="1" hangingPunct="1">
              <a:defRPr/>
            </a:pPr>
            <a:r>
              <a:rPr lang="en-GB" sz="18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Information seeking</a:t>
            </a:r>
            <a:r>
              <a:rPr lang="en-GB" sz="18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en-GB" sz="18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1800" b="1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3568" y="1700213"/>
            <a:ext cx="8136582" cy="4525962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Acquiring information - a prominent motive for social interactions early in life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 later life 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 eaLnBrk="1" hangingPunct="1">
              <a:lnSpc>
                <a:spcPct val="9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- acquisition of new information for future use?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  - partner, employment, identity?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But how might we question this?</a:t>
            </a:r>
          </a:p>
        </p:txBody>
      </p:sp>
    </p:spTree>
    <p:extLst>
      <p:ext uri="{BB962C8B-B14F-4D97-AF65-F5344CB8AC3E}">
        <p14:creationId xmlns:p14="http://schemas.microsoft.com/office/powerpoint/2010/main" val="317788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marL="838200" indent="-838200" eaLnBrk="1" hangingPunct="1">
              <a:defRPr/>
            </a:pPr>
            <a: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Emotion regulation</a:t>
            </a:r>
            <a:r>
              <a:rPr lang="en-GB" sz="20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en-GB" sz="20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b="1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484784"/>
            <a:ext cx="7859216" cy="5373216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Importance of emotional fulfilment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Familiarity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Novelty?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 eaLnBrk="1" hangingPunct="1">
              <a:lnSpc>
                <a:spcPct val="80000"/>
              </a:lnSpc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Perception of time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emotional regulation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 algn="r">
              <a:lnSpc>
                <a:spcPct val="8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(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Cartenson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and Frederickson, 1998)</a:t>
            </a:r>
          </a:p>
          <a:p>
            <a:pPr>
              <a:lnSpc>
                <a:spcPct val="80000"/>
              </a:lnSpc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e.g.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cenarios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– ‘anticipated endings’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None/>
              <a:defRPr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Fredrickson 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and </a:t>
            </a:r>
            <a:r>
              <a:rPr lang="en-GB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Cartenson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(1990</a:t>
            </a:r>
            <a:r>
              <a:rPr lang="en-GB" dirty="0">
                <a:latin typeface="Tahoma" pitchFamily="34" charset="0"/>
                <a:ea typeface="Tahoma" pitchFamily="34" charset="0"/>
                <a:cs typeface="Tahoma" pitchFamily="34" charset="0"/>
              </a:rPr>
              <a:t>) 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USA</a:t>
            </a: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None/>
              <a:defRPr/>
            </a:pPr>
            <a:endParaRPr lang="en-GB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2">
              <a:lnSpc>
                <a:spcPct val="80000"/>
              </a:lnSpc>
              <a:buNone/>
              <a:defRPr/>
            </a:pP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Fung, </a:t>
            </a:r>
            <a:r>
              <a:rPr lang="en-GB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Cartensen</a:t>
            </a:r>
            <a:r>
              <a:rPr lang="en-GB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and Lutz (1999)  Hong Kong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18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Individual differences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	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484783"/>
            <a:ext cx="2808312" cy="200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3088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Positive and Negative Aspects of Social Relationships</a:t>
            </a:r>
            <a:r>
              <a:rPr lang="en-GB" sz="20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/>
            </a:r>
            <a:br>
              <a:rPr lang="en-GB" sz="20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b="1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772816"/>
            <a:ext cx="792088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Rook (1984) - healthy, independent widowed older women (aged 60-89)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Identified positive and negative relationships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No negative correlation found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Older women who experience problematic relationships do not lack social skills</a:t>
            </a:r>
          </a:p>
        </p:txBody>
      </p:sp>
    </p:spTree>
    <p:extLst>
      <p:ext uri="{BB962C8B-B14F-4D97-AF65-F5344CB8AC3E}">
        <p14:creationId xmlns:p14="http://schemas.microsoft.com/office/powerpoint/2010/main" val="1414384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5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765175"/>
            <a:ext cx="8003232" cy="536098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Negative feelings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 eaLnBrk="1" hangingPunct="1">
              <a:lnSpc>
                <a:spcPct val="8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- detract from psychological well-being (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Sorkin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and Rook, 2006)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 eaLnBrk="1" hangingPunct="1">
              <a:lnSpc>
                <a:spcPct val="8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- adverse effects on physical health (Krause, 2006)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 eaLnBrk="1" hangingPunct="1">
              <a:lnSpc>
                <a:spcPct val="80000"/>
              </a:lnSpc>
              <a:buNone/>
              <a:defRPr/>
            </a:pP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 eaLnBrk="1" hangingPunct="1">
              <a:lnSpc>
                <a:spcPct val="80000"/>
              </a:lnSpc>
              <a:buNone/>
              <a:defRPr/>
            </a:pP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Negative social interactions and negative feelings - strong link if multiple stressors exist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   	       (Ingersoll-Dayton, Morgan and 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Antonucci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1997)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Strive for harmony and goodwill in relationships - fewer, and less intense, stressful interactions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					        (Sorkin and Rook, 2006)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Individual differences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Stressors / stressful interactions</a:t>
            </a:r>
          </a:p>
        </p:txBody>
      </p:sp>
    </p:spTree>
    <p:extLst>
      <p:ext uri="{BB962C8B-B14F-4D97-AF65-F5344CB8AC3E}">
        <p14:creationId xmlns:p14="http://schemas.microsoft.com/office/powerpoint/2010/main" val="292624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Convoy Model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7931224" cy="4997450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Antonucci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Sherman and Akiyama (1996)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Dynamic relationships influence wellbeing of individuals 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‘Social network’ - structural characteristics of an individual’s social ties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- e.g. number, age, sex, relationships and frequency of contact </a:t>
            </a:r>
          </a:p>
        </p:txBody>
      </p:sp>
      <p:pic>
        <p:nvPicPr>
          <p:cNvPr id="15364" name="Picture 5" descr="seniors-500x3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140968"/>
            <a:ext cx="2736304" cy="183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9" descr="256178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140968"/>
            <a:ext cx="2749271" cy="183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09404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il_fi" descr="myconvoy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404664"/>
            <a:ext cx="8019530" cy="606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673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764704"/>
            <a:ext cx="8280919" cy="5903913"/>
          </a:xfrm>
          <a:prstGeom prst="rect">
            <a:avLst/>
          </a:prstGeo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Social circle - differing social support (Levitt, Weber and 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Guacci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1993)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e.g.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Illness,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80000"/>
              </a:lnSpc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Confidence, sense of control or self-worth (Krause and 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Borowski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-Clark, 1994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Company (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Antonucci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and Akiyama, 1987)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C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 buffer against negative effects of stress (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Antonucci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et al, 1996)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The more reciprocal the relationship, the more rewarding it will be</a:t>
            </a:r>
          </a:p>
        </p:txBody>
      </p:sp>
    </p:spTree>
    <p:extLst>
      <p:ext uri="{BB962C8B-B14F-4D97-AF65-F5344CB8AC3E}">
        <p14:creationId xmlns:p14="http://schemas.microsoft.com/office/powerpoint/2010/main" val="186194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9552" y="657556"/>
            <a:ext cx="8353425" cy="45974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114300" indent="0" eaLnBrk="1" hangingPunct="1">
              <a:buNone/>
              <a:defRPr/>
            </a:pPr>
            <a:r>
              <a:rPr lang="en-GB" sz="1800" b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Size of older adult’s social network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 eaLnBrk="1" hangingPunct="1"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Lang and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Cartensen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(1994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):  70 – 104 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yrs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pPr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- size of social networks negatively correlated to chronological age</a:t>
            </a:r>
          </a:p>
          <a:p>
            <a:pPr marL="114300" indent="0"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Lang, Staudinger and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Cartensen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(1998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):</a:t>
            </a:r>
          </a:p>
          <a:p>
            <a:pPr marL="0" indent="0"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0" indent="0"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  - Personality</a:t>
            </a: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  <a:defRPr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- Extroverts - larger social networks than introverts</a:t>
            </a:r>
          </a:p>
          <a:p>
            <a:pPr marL="114300" indent="0">
              <a:buNone/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400050" indent="-285750">
              <a:defRPr/>
            </a:pPr>
            <a:r>
              <a:rPr lang="en-GB" sz="18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Individual differences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</a:t>
            </a:r>
          </a:p>
          <a:p>
            <a:pPr marL="400050" indent="-285750"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74370" lvl="1" indent="-285750"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Size of social network</a:t>
            </a:r>
          </a:p>
          <a:p>
            <a:pPr marL="674370" lvl="1" indent="-285750"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674370" lvl="1" indent="-285750"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Personality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36399"/>
            <a:ext cx="2376264" cy="31683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9311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  <a:t>Hierarchical-compensatory model</a:t>
            </a:r>
            <a:br>
              <a:rPr lang="en-GB" sz="2000" b="1" dirty="0" smtClean="0">
                <a:solidFill>
                  <a:schemeClr val="tx1"/>
                </a:solidFill>
                <a:effectLst/>
                <a:latin typeface="Tahoma" pitchFamily="34" charset="0"/>
                <a:ea typeface="Tahoma" pitchFamily="34" charset="0"/>
                <a:cs typeface="Tahoma" pitchFamily="34" charset="0"/>
              </a:rPr>
            </a:br>
            <a:endParaRPr lang="en-GB" sz="2000" b="1" dirty="0" smtClean="0">
              <a:solidFill>
                <a:schemeClr val="tx1"/>
              </a:solidFill>
              <a:effectLst/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017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457200" y="1600200"/>
            <a:ext cx="7499176" cy="499745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Cantor (1979) – relationship hierarchy</a:t>
            </a:r>
          </a:p>
          <a:p>
            <a:pPr eaLnBrk="1" hangingPunct="1">
              <a:lnSpc>
                <a:spcPct val="90000"/>
              </a:lnSpc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e.g. sibling support is stronger among older adults who are single or widowed, and childless, than among older adults who have adult children 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	      (</a:t>
            </a:r>
            <a:r>
              <a:rPr lang="en-GB" sz="18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Cicirelli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Coward and Dwyer, 1992)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90000"/>
              </a:lnSpc>
              <a:defRPr/>
            </a:pPr>
            <a:r>
              <a:rPr lang="en-GB" sz="1800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Individual differences</a:t>
            </a:r>
          </a:p>
          <a:p>
            <a:pPr>
              <a:lnSpc>
                <a:spcPct val="90000"/>
              </a:lnSpc>
              <a:defRPr/>
            </a:pPr>
            <a:endParaRPr lang="en-GB" sz="1800" u="sng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Relationship hierarchy</a:t>
            </a:r>
          </a:p>
          <a:p>
            <a:pPr lvl="1">
              <a:lnSpc>
                <a:spcPct val="90000"/>
              </a:lnSpc>
              <a:defRPr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lnSpc>
                <a:spcPct val="90000"/>
              </a:lnSpc>
              <a:defRPr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Availability of relationships</a:t>
            </a:r>
          </a:p>
        </p:txBody>
      </p:sp>
      <p:pic>
        <p:nvPicPr>
          <p:cNvPr id="19460" name="Picture 5" descr="80905809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355976" y="4221088"/>
            <a:ext cx="3600400" cy="24008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03249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620000" cy="1143000"/>
          </a:xfrm>
        </p:spPr>
        <p:txBody>
          <a:bodyPr/>
          <a:lstStyle/>
          <a:p>
            <a:pPr algn="ctr"/>
            <a:r>
              <a:rPr lang="en-GB" sz="20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Considered in this lecture….</a:t>
            </a:r>
            <a:endParaRPr lang="en-GB" sz="2000" b="1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7620000" cy="5157192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Erikson’s Psychosocial </a:t>
            </a: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Model</a:t>
            </a:r>
          </a:p>
          <a:p>
            <a:endParaRPr lang="en-GB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Selective Optimization with Compensation (SOC) Model of </a:t>
            </a: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Ageing</a:t>
            </a:r>
          </a:p>
          <a:p>
            <a:endParaRPr lang="en-GB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Ecological Model of </a:t>
            </a: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Ageing</a:t>
            </a:r>
          </a:p>
          <a:p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Memory and </a:t>
            </a: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Cognition</a:t>
            </a:r>
          </a:p>
          <a:p>
            <a:endParaRPr lang="en-GB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Intelligence</a:t>
            </a:r>
          </a:p>
          <a:p>
            <a:endParaRPr lang="en-GB" sz="1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Activity Theory</a:t>
            </a:r>
          </a:p>
          <a:p>
            <a:endParaRPr lang="en-GB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Disengagement Theory</a:t>
            </a:r>
            <a:endParaRPr lang="en-GB" sz="19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Socio-emotional </a:t>
            </a:r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Selectivity </a:t>
            </a:r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Theory</a:t>
            </a:r>
          </a:p>
          <a:p>
            <a:endParaRPr lang="en-GB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Convoy Model</a:t>
            </a:r>
          </a:p>
          <a:p>
            <a:endParaRPr lang="en-GB" sz="9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900" dirty="0">
                <a:latin typeface="Tahoma" pitchFamily="34" charset="0"/>
                <a:ea typeface="Tahoma" pitchFamily="34" charset="0"/>
                <a:cs typeface="Tahoma" pitchFamily="34" charset="0"/>
              </a:rPr>
              <a:t>Hierarchical-compensatory model</a:t>
            </a:r>
          </a:p>
          <a:p>
            <a:pPr marL="114300" indent="0"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8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2"/>
          <p:cNvSpPr>
            <a:spLocks noGrp="1" noChangeArrowheads="1"/>
          </p:cNvSpPr>
          <p:nvPr>
            <p:ph type="title"/>
          </p:nvPr>
        </p:nvSpPr>
        <p:spPr>
          <a:xfrm>
            <a:off x="250825" y="152400"/>
            <a:ext cx="8664575" cy="1143000"/>
          </a:xfrm>
        </p:spPr>
        <p:txBody>
          <a:bodyPr/>
          <a:lstStyle/>
          <a:p>
            <a:pPr algn="ctr" eaLnBrk="1" hangingPunct="1"/>
            <a:r>
              <a:rPr lang="en-GB" altLang="en-US" sz="2000" dirty="0" smtClean="0">
                <a:solidFill>
                  <a:schemeClr val="tx1"/>
                </a:solidFill>
                <a:latin typeface="Tahoma" pitchFamily="34" charset="0"/>
              </a:rPr>
              <a:t>Useful Reading</a:t>
            </a:r>
          </a:p>
        </p:txBody>
      </p:sp>
      <p:sp>
        <p:nvSpPr>
          <p:cNvPr id="95235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557338"/>
            <a:ext cx="8492306" cy="4827587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Erikson, E. H.  (1980).  </a:t>
            </a:r>
            <a:r>
              <a:rPr lang="en-GB" altLang="en-US" sz="1800" i="1" dirty="0" smtClean="0">
                <a:latin typeface="Tahoma" pitchFamily="34" charset="0"/>
                <a:cs typeface="Times New Roman" pitchFamily="18" charset="0"/>
              </a:rPr>
              <a:t>Identity and the Life Cycle.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  New York: Norton and Company Inc.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Levinson, D. J.  (1978).  </a:t>
            </a:r>
            <a:r>
              <a:rPr lang="en-GB" altLang="en-US" sz="1800" i="1" dirty="0" smtClean="0">
                <a:latin typeface="Tahoma" pitchFamily="34" charset="0"/>
                <a:cs typeface="Times New Roman" pitchFamily="18" charset="0"/>
              </a:rPr>
              <a:t>Season’s of a Man’s Life.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  New York:  Ballantine Books/Random House.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Levinson, D. J. (1997).  </a:t>
            </a:r>
            <a:r>
              <a:rPr lang="en-GB" altLang="en-US" sz="1800" i="1" dirty="0" smtClean="0">
                <a:latin typeface="Tahoma" pitchFamily="34" charset="0"/>
                <a:cs typeface="Times New Roman" pitchFamily="18" charset="0"/>
              </a:rPr>
              <a:t>Season’s of a Woman’s Life.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  New York:  Ballantine Books Inc.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 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  <a:cs typeface="Times New Roman" pitchFamily="18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err="1" smtClean="0">
                <a:latin typeface="Tahoma" pitchFamily="34" charset="0"/>
                <a:cs typeface="Times New Roman" pitchFamily="18" charset="0"/>
              </a:rPr>
              <a:t>Vaillant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, G. E.  (1995).  </a:t>
            </a:r>
            <a:r>
              <a:rPr lang="en-GB" altLang="en-US" sz="1800" i="1" dirty="0" smtClean="0">
                <a:latin typeface="Tahoma" pitchFamily="34" charset="0"/>
                <a:cs typeface="Times New Roman" pitchFamily="18" charset="0"/>
              </a:rPr>
              <a:t>Adaptation to Life.</a:t>
            </a: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  Boston: Little, Brown, 1977.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  <a:cs typeface="Times New Roman" pitchFamily="18" charset="0"/>
              </a:rPr>
              <a:t>Paperback edition:  Harvard University Press.</a:t>
            </a:r>
            <a:r>
              <a:rPr lang="en-GB" altLang="en-US" sz="1800" dirty="0" smtClean="0">
                <a:latin typeface="Tahoma" pitchFamily="34" charset="0"/>
              </a:rPr>
              <a:t> 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1800" dirty="0" smtClean="0">
              <a:latin typeface="Tahoma" pitchFamily="34" charset="0"/>
            </a:endParaRPr>
          </a:p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1800" dirty="0" smtClean="0">
                <a:latin typeface="Tahoma" pitchFamily="34" charset="0"/>
              </a:rPr>
              <a:t>Plus </a:t>
            </a:r>
            <a:r>
              <a:rPr lang="en-GB" altLang="en-US" sz="1800" b="1" dirty="0">
                <a:latin typeface="Tahoma" pitchFamily="34" charset="0"/>
              </a:rPr>
              <a:t>D</a:t>
            </a:r>
            <a:r>
              <a:rPr lang="en-GB" altLang="en-US" sz="1800" b="1" dirty="0" smtClean="0">
                <a:latin typeface="Tahoma" pitchFamily="34" charset="0"/>
              </a:rPr>
              <a:t>evelopmental </a:t>
            </a:r>
            <a:r>
              <a:rPr lang="en-GB" altLang="en-US" sz="1800" b="1" dirty="0">
                <a:latin typeface="Tahoma" pitchFamily="34" charset="0"/>
              </a:rPr>
              <a:t>P</a:t>
            </a:r>
            <a:r>
              <a:rPr lang="en-GB" altLang="en-US" sz="1800" b="1" dirty="0" smtClean="0">
                <a:latin typeface="Tahoma" pitchFamily="34" charset="0"/>
              </a:rPr>
              <a:t>sychology textbooks </a:t>
            </a:r>
            <a:r>
              <a:rPr lang="en-GB" altLang="en-US" sz="1800" dirty="0" smtClean="0">
                <a:latin typeface="Tahoma" pitchFamily="34" charset="0"/>
              </a:rPr>
              <a:t>and </a:t>
            </a:r>
            <a:r>
              <a:rPr lang="en-GB" altLang="en-US" sz="1800" b="1" dirty="0" smtClean="0">
                <a:latin typeface="Tahoma" pitchFamily="34" charset="0"/>
              </a:rPr>
              <a:t>journal articles</a:t>
            </a:r>
          </a:p>
        </p:txBody>
      </p:sp>
    </p:spTree>
    <p:extLst>
      <p:ext uri="{BB962C8B-B14F-4D97-AF65-F5344CB8AC3E}">
        <p14:creationId xmlns:p14="http://schemas.microsoft.com/office/powerpoint/2010/main" val="3382571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000" b="1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Useful Sources</a:t>
            </a:r>
            <a:endParaRPr lang="en-GB" sz="2000" b="1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14300" indent="0"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Berger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K.S. (2007).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The developing person through the lifespan.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New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York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: Worth. </a:t>
            </a:r>
            <a:r>
              <a:rPr lang="en-GB" sz="1800" smtClean="0">
                <a:latin typeface="Tahoma" pitchFamily="34" charset="0"/>
                <a:ea typeface="Tahoma" pitchFamily="34" charset="0"/>
                <a:cs typeface="Tahoma" pitchFamily="34" charset="0"/>
              </a:rPr>
              <a:t>Chapters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23 to 25. </a:t>
            </a:r>
          </a:p>
          <a:p>
            <a:pPr marL="114300" indent="0">
              <a:buNone/>
            </a:pPr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Gross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R. (2010).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Psychology: the science of mind and behaviour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(6th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ed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). London: Hodder Education. Chapter 39 (pp 609 - 623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Santrock, J. W. (2009).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Life-span development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(12th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Edition). London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McGraw-Hill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. Chapters 17 to 20.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Stuart-Hamilton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I. (2006).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The Psychology of Ageing.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London: 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Jessica</a:t>
            </a:r>
          </a:p>
          <a:p>
            <a:pPr marL="11430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Kingsley Publishers.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8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Vink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D.,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Aartsen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M. J. &amp; </a:t>
            </a:r>
            <a:r>
              <a:rPr lang="en-GB" sz="1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Schoevers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R. A. (2008). Risk factors for </a:t>
            </a:r>
            <a:endParaRPr lang="en-GB" sz="1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anxiety 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and depression in the elderly: A review.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Journal of </a:t>
            </a:r>
            <a:endParaRPr lang="en-GB" sz="18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114300" indent="0">
              <a:buNone/>
            </a:pP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	</a:t>
            </a:r>
            <a:r>
              <a:rPr lang="en-GB" sz="18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Affective </a:t>
            </a:r>
            <a:r>
              <a:rPr lang="en-GB" sz="1800" i="1" dirty="0">
                <a:latin typeface="Tahoma" pitchFamily="34" charset="0"/>
                <a:ea typeface="Tahoma" pitchFamily="34" charset="0"/>
                <a:cs typeface="Tahoma" pitchFamily="34" charset="0"/>
              </a:rPr>
              <a:t>Disorders, 106</a:t>
            </a:r>
            <a:r>
              <a:rPr lang="en-GB" sz="1800" dirty="0">
                <a:latin typeface="Tahoma" pitchFamily="34" charset="0"/>
                <a:ea typeface="Tahoma" pitchFamily="34" charset="0"/>
                <a:cs typeface="Tahoma" pitchFamily="34" charset="0"/>
              </a:rPr>
              <a:t>, 29–44. </a:t>
            </a:r>
          </a:p>
        </p:txBody>
      </p:sp>
    </p:spTree>
    <p:extLst>
      <p:ext uri="{BB962C8B-B14F-4D97-AF65-F5344CB8AC3E}">
        <p14:creationId xmlns:p14="http://schemas.microsoft.com/office/powerpoint/2010/main" val="30852510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503</TotalTime>
  <Words>1774</Words>
  <Application>Microsoft Office PowerPoint</Application>
  <PresentationFormat>On-screen Show (4:3)</PresentationFormat>
  <Paragraphs>809</Paragraphs>
  <Slides>58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59" baseType="lpstr">
      <vt:lpstr>Clarity</vt:lpstr>
      <vt:lpstr>Developmental Psychology and Individual Differences                                                                         Dr Judith Marshall</vt:lpstr>
      <vt:lpstr>Early work on the lifespan</vt:lpstr>
      <vt:lpstr>Theories of Adulthood</vt:lpstr>
      <vt:lpstr>Normative Crisis Model </vt:lpstr>
      <vt:lpstr>PowerPoint Presentation</vt:lpstr>
      <vt:lpstr>Levinson’s Seasons of Life / Life Structure </vt:lpstr>
      <vt:lpstr>PowerPoint Presentation</vt:lpstr>
      <vt:lpstr>‘Life structure’</vt:lpstr>
      <vt:lpstr>PowerPoint Presentation</vt:lpstr>
      <vt:lpstr>Dreams  </vt:lpstr>
      <vt:lpstr>PowerPoint Presentation</vt:lpstr>
      <vt:lpstr>PowerPoint Presentation</vt:lpstr>
      <vt:lpstr>Age-30 transition</vt:lpstr>
      <vt:lpstr>Settling down? </vt:lpstr>
      <vt:lpstr>PowerPoint Presentation</vt:lpstr>
      <vt:lpstr>Vaillant:  Adaptation to Life Theory</vt:lpstr>
      <vt:lpstr>PowerPoint Presentation</vt:lpstr>
      <vt:lpstr>Vaillant’s Adaptive Mechanisms </vt:lpstr>
      <vt:lpstr>‘Career consolidation’ - additional ‘stage’? </vt:lpstr>
      <vt:lpstr>PowerPoint Presentation</vt:lpstr>
      <vt:lpstr>Evaluation of Levinson’s and Vaillant's theories   </vt:lpstr>
      <vt:lpstr>PowerPoint Presentation</vt:lpstr>
      <vt:lpstr>PowerPoint Presentation</vt:lpstr>
      <vt:lpstr>The Social Clock (Neugarten, 1968a, 1979)  </vt:lpstr>
      <vt:lpstr>The decline of age consciousness? </vt:lpstr>
      <vt:lpstr>PowerPoint Presentation</vt:lpstr>
      <vt:lpstr>PowerPoint Presentation</vt:lpstr>
      <vt:lpstr>PowerPoint Presentation</vt:lpstr>
      <vt:lpstr>PowerPoint Presentation</vt:lpstr>
      <vt:lpstr>Developmental Psychology                                                       Dr Judith Marshall</vt:lpstr>
      <vt:lpstr>Geriatrics and Gerontology</vt:lpstr>
      <vt:lpstr>Defining age and older adulthood</vt:lpstr>
      <vt:lpstr>Theories/Models of ageing</vt:lpstr>
      <vt:lpstr>Erikson’s Psychosocial Model</vt:lpstr>
      <vt:lpstr>Selective Optimization with Compensation (SOC) Model of Ageing   (Baltes and Baltes, 1990)</vt:lpstr>
      <vt:lpstr>PowerPoint Presentation</vt:lpstr>
      <vt:lpstr>Ecological Model of Ageing  (Lawton and Nahemow, 1973)  </vt:lpstr>
      <vt:lpstr>PowerPoint Presentation</vt:lpstr>
      <vt:lpstr>PowerPoint Presentation</vt:lpstr>
      <vt:lpstr>Intelligence</vt:lpstr>
      <vt:lpstr>PowerPoint Presentation</vt:lpstr>
      <vt:lpstr>PowerPoint Presentation</vt:lpstr>
      <vt:lpstr>PowerPoint Presentation</vt:lpstr>
      <vt:lpstr>Disengagement Theory </vt:lpstr>
      <vt:lpstr>Activity Theory </vt:lpstr>
      <vt:lpstr>Socioemotional Selectivity Theory (SEST) (Cartensen, 1991, 1995) </vt:lpstr>
      <vt:lpstr>Information seeking </vt:lpstr>
      <vt:lpstr>Emotion regulation </vt:lpstr>
      <vt:lpstr>Positive and Negative Aspects of Social Relationships </vt:lpstr>
      <vt:lpstr>PowerPoint Presentation</vt:lpstr>
      <vt:lpstr>Convoy Model</vt:lpstr>
      <vt:lpstr>PowerPoint Presentation</vt:lpstr>
      <vt:lpstr>PowerPoint Presentation</vt:lpstr>
      <vt:lpstr>PowerPoint Presentation</vt:lpstr>
      <vt:lpstr>Hierarchical-compensatory model </vt:lpstr>
      <vt:lpstr>Considered in this lecture….</vt:lpstr>
      <vt:lpstr>Useful Reading</vt:lpstr>
      <vt:lpstr>Useful Sources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Developmental Psychology                                                       Dr Judith Marshall</dc:title>
  <dc:creator>Marshall, Judith</dc:creator>
  <cp:lastModifiedBy>Marshall, Judith</cp:lastModifiedBy>
  <cp:revision>44</cp:revision>
  <cp:lastPrinted>2013-09-30T08:27:45Z</cp:lastPrinted>
  <dcterms:created xsi:type="dcterms:W3CDTF">2012-12-05T13:36:11Z</dcterms:created>
  <dcterms:modified xsi:type="dcterms:W3CDTF">2016-07-19T12:31:38Z</dcterms:modified>
</cp:coreProperties>
</file>