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9"/>
  </p:notesMasterIdLst>
  <p:sldIdLst>
    <p:sldId id="256" r:id="rId2"/>
    <p:sldId id="258" r:id="rId3"/>
    <p:sldId id="279" r:id="rId4"/>
    <p:sldId id="266" r:id="rId5"/>
    <p:sldId id="259" r:id="rId6"/>
    <p:sldId id="262" r:id="rId7"/>
    <p:sldId id="272" r:id="rId8"/>
    <p:sldId id="271" r:id="rId9"/>
    <p:sldId id="264" r:id="rId10"/>
    <p:sldId id="261" r:id="rId11"/>
    <p:sldId id="260" r:id="rId12"/>
    <p:sldId id="274" r:id="rId13"/>
    <p:sldId id="263" r:id="rId14"/>
    <p:sldId id="275" r:id="rId15"/>
    <p:sldId id="265" r:id="rId16"/>
    <p:sldId id="277" r:id="rId17"/>
    <p:sldId id="278" r:id="rId1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BFBF"/>
    <a:srgbClr val="D4D4D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85" d="100"/>
          <a:sy n="85" d="100"/>
        </p:scale>
        <p:origin x="3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42B66D-C18A-4945-B9E7-0A1AD0EBF65A}" type="datetimeFigureOut">
              <a:rPr lang="zh-CN" altLang="en-US" smtClean="0"/>
              <a:t>2025/5/5</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9074BE-F925-485C-A424-B66A48EBFEBD}" type="slidenum">
              <a:rPr lang="zh-CN" altLang="en-US" smtClean="0"/>
              <a:t>‹#›</a:t>
            </a:fld>
            <a:endParaRPr lang="zh-CN" altLang="en-US"/>
          </a:p>
        </p:txBody>
      </p:sp>
    </p:spTree>
    <p:extLst>
      <p:ext uri="{BB962C8B-B14F-4D97-AF65-F5344CB8AC3E}">
        <p14:creationId xmlns:p14="http://schemas.microsoft.com/office/powerpoint/2010/main" val="1445852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E8648900-7D25-4393-83F6-A7D2C4680645}" type="datetimeFigureOut">
              <a:rPr lang="zh-CN" altLang="en-US" smtClean="0"/>
              <a:t>2025/5/5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A6AF985-6BAF-474A-A129-9550543D6FD8}"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648900-7D25-4393-83F6-A7D2C4680645}" type="datetimeFigureOut">
              <a:rPr lang="zh-CN" altLang="en-US" smtClean="0"/>
              <a:t>2025/5/5</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6AF985-6BAF-474A-A129-9550543D6FD8}"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hyperlink" Target="https://uowtsd-my.sharepoint.com/:w:/g/personal/2121915_student_uwtsd_ac_uk/ERiZKfSeWaxOn-EaE6oWm14BEHnlKLL9z1Tr6sE-QUxNqw?e=epAcBn"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uowtsd-my.sharepoint.com/:b:/g/personal/2121915_student_uwtsd_ac_uk/EXamU-1Pv5RPti2C-wvXjOABR-SRkBFymEml5PgXrnMUCA?e=GGDki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等腰三角形 9"/>
          <p:cNvSpPr/>
          <p:nvPr/>
        </p:nvSpPr>
        <p:spPr>
          <a:xfrm flipH="1">
            <a:off x="10213848" y="4673595"/>
            <a:ext cx="1978152" cy="2184405"/>
          </a:xfrm>
          <a:prstGeom prst="triangle">
            <a:avLst>
              <a:gd name="adj" fmla="val 0"/>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 name="图片 1" descr="------------------------------------------"/>
          <p:cNvPicPr>
            <a:picLocks noChangeAspect="1"/>
          </p:cNvPicPr>
          <p:nvPr/>
        </p:nvPicPr>
        <p:blipFill>
          <a:blip r:embed="rId2"/>
          <a:srcRect r="7323"/>
          <a:stretch>
            <a:fillRect/>
          </a:stretch>
        </p:blipFill>
        <p:spPr>
          <a:xfrm>
            <a:off x="0" y="0"/>
            <a:ext cx="12567920" cy="9085580"/>
          </a:xfrm>
          <a:prstGeom prst="rect">
            <a:avLst/>
          </a:prstGeom>
        </p:spPr>
      </p:pic>
      <p:sp>
        <p:nvSpPr>
          <p:cNvPr id="7" name="矩形 6"/>
          <p:cNvSpPr/>
          <p:nvPr/>
        </p:nvSpPr>
        <p:spPr>
          <a:xfrm>
            <a:off x="3146302" y="4080079"/>
            <a:ext cx="6275316" cy="16857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200000"/>
              </a:lnSpc>
            </a:pPr>
            <a:r>
              <a:rPr lang="en-US" altLang="zh-CN" sz="2800" dirty="0">
                <a:solidFill>
                  <a:schemeClr val="bg1"/>
                </a:solidFill>
                <a:latin typeface="STZhongsong" panose="02010600040101010101" pitchFamily="2" charset="-122"/>
                <a:ea typeface="STZhongsong" panose="02010600040101010101" pitchFamily="2" charset="-122"/>
              </a:rPr>
              <a:t>Xinyu Shi</a:t>
            </a:r>
            <a:r>
              <a:rPr lang="zh-CN" altLang="en-US" sz="2800" dirty="0">
                <a:solidFill>
                  <a:schemeClr val="bg1"/>
                </a:solidFill>
                <a:latin typeface="STZhongsong" panose="02010600040101010101" pitchFamily="2" charset="-122"/>
                <a:ea typeface="STZhongsong" panose="02010600040101010101" pitchFamily="2" charset="-122"/>
              </a:rPr>
              <a:t>（</a:t>
            </a:r>
            <a:r>
              <a:rPr lang="en-US" altLang="zh-CN" sz="2800" dirty="0">
                <a:solidFill>
                  <a:schemeClr val="bg1"/>
                </a:solidFill>
                <a:latin typeface="STZhongsong" panose="02010600040101010101" pitchFamily="2" charset="-122"/>
                <a:ea typeface="STZhongsong" panose="02010600040101010101" pitchFamily="2" charset="-122"/>
              </a:rPr>
              <a:t>2121915)</a:t>
            </a:r>
          </a:p>
          <a:p>
            <a:pPr algn="ctr">
              <a:lnSpc>
                <a:spcPct val="200000"/>
              </a:lnSpc>
            </a:pPr>
            <a:r>
              <a:rPr lang="en-US" altLang="zh-CN" sz="2800" dirty="0">
                <a:solidFill>
                  <a:schemeClr val="bg1"/>
                </a:solidFill>
                <a:latin typeface="STZhongsong" panose="02010600040101010101" pitchFamily="2" charset="-122"/>
                <a:ea typeface="STZhongsong" panose="02010600040101010101" pitchFamily="2" charset="-122"/>
              </a:rPr>
              <a:t>Professor: Phil Organ </a:t>
            </a:r>
          </a:p>
        </p:txBody>
      </p:sp>
      <p:sp>
        <p:nvSpPr>
          <p:cNvPr id="8" name="文本框 7"/>
          <p:cNvSpPr txBox="1"/>
          <p:nvPr/>
        </p:nvSpPr>
        <p:spPr>
          <a:xfrm>
            <a:off x="1562417" y="1987161"/>
            <a:ext cx="9067165" cy="1107996"/>
          </a:xfrm>
          <a:prstGeom prst="rect">
            <a:avLst/>
          </a:prstGeom>
          <a:noFill/>
        </p:spPr>
        <p:txBody>
          <a:bodyPr wrap="square" rtlCol="0">
            <a:spAutoFit/>
          </a:bodyPr>
          <a:lstStyle/>
          <a:p>
            <a:pPr algn="ctr"/>
            <a:r>
              <a:rPr lang="en-US" altLang="zh-CN" sz="6600" dirty="0">
                <a:solidFill>
                  <a:schemeClr val="bg1"/>
                </a:solidFill>
                <a:latin typeface="High Tower Text" panose="02040502050506030303" pitchFamily="18" charset="0"/>
                <a:ea typeface="HYYaKuHeiJ" panose="00020600040101010101" charset="-122"/>
              </a:rPr>
              <a:t>Maze in the Moonlight</a:t>
            </a:r>
          </a:p>
        </p:txBody>
      </p:sp>
      <p:sp>
        <p:nvSpPr>
          <p:cNvPr id="9" name="等腰三角形 8"/>
          <p:cNvSpPr/>
          <p:nvPr/>
        </p:nvSpPr>
        <p:spPr>
          <a:xfrm flipV="1">
            <a:off x="0" y="0"/>
            <a:ext cx="2103120" cy="1987161"/>
          </a:xfrm>
          <a:prstGeom prst="triangle">
            <a:avLst>
              <a:gd name="adj" fmla="val 0"/>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294132" y="3227832"/>
            <a:ext cx="11603736" cy="338328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TextBox 76"/>
          <p:cNvSpPr txBox="1"/>
          <p:nvPr/>
        </p:nvSpPr>
        <p:spPr>
          <a:xfrm>
            <a:off x="3154732" y="184013"/>
            <a:ext cx="5882535" cy="461665"/>
          </a:xfrm>
          <a:prstGeom prst="rect">
            <a:avLst/>
          </a:prstGeom>
          <a:noFill/>
        </p:spPr>
        <p:txBody>
          <a:bodyPr wrap="square" rtlCol="0">
            <a:spAutoFit/>
          </a:bodyPr>
          <a:lstStyle/>
          <a:p>
            <a:pPr algn="dist"/>
            <a:r>
              <a:rPr lang="en-GB" altLang="zh-CN" sz="2400" b="1" dirty="0">
                <a:latin typeface="STZhongsong" panose="02010600040101010101" pitchFamily="2" charset="-122"/>
                <a:ea typeface="STZhongsong" panose="02010600040101010101" pitchFamily="2" charset="-122"/>
              </a:rPr>
              <a:t>Theme Analysis - Dual Personality</a:t>
            </a:r>
            <a:endParaRPr lang="zh-CN" altLang="en-US" sz="2400" b="1" dirty="0">
              <a:latin typeface="STZhongsong" panose="02010600040101010101" pitchFamily="2" charset="-122"/>
              <a:ea typeface="STZhongsong" panose="02010600040101010101" pitchFamily="2" charset="-122"/>
            </a:endParaRPr>
          </a:p>
        </p:txBody>
      </p:sp>
      <p:sp>
        <p:nvSpPr>
          <p:cNvPr id="3" name="文本框 2">
            <a:extLst>
              <a:ext uri="{FF2B5EF4-FFF2-40B4-BE49-F238E27FC236}">
                <a16:creationId xmlns:a16="http://schemas.microsoft.com/office/drawing/2014/main" id="{C415FC76-1902-ADAF-6DFF-14036936585F}"/>
              </a:ext>
            </a:extLst>
          </p:cNvPr>
          <p:cNvSpPr txBox="1"/>
          <p:nvPr/>
        </p:nvSpPr>
        <p:spPr>
          <a:xfrm>
            <a:off x="393290" y="3147206"/>
            <a:ext cx="11375923" cy="3431389"/>
          </a:xfrm>
          <a:prstGeom prst="rect">
            <a:avLst/>
          </a:prstGeom>
          <a:noFill/>
        </p:spPr>
        <p:txBody>
          <a:bodyPr wrap="square" rtlCol="0">
            <a:spAutoFit/>
          </a:bodyPr>
          <a:lstStyle/>
          <a:p>
            <a:pPr algn="just">
              <a:lnSpc>
                <a:spcPct val="200000"/>
              </a:lnSpc>
              <a:buNone/>
            </a:pPr>
            <a:r>
              <a:rPr lang="en-GB" altLang="zh-CN" sz="1000" b="1" dirty="0">
                <a:solidFill>
                  <a:schemeClr val="bg1"/>
                </a:solidFill>
                <a:latin typeface="STZhongsong" panose="02010600040101010101" pitchFamily="2" charset="-122"/>
                <a:ea typeface="STZhongsong" panose="02010600040101010101" pitchFamily="2" charset="-122"/>
                <a:cs typeface="+mn-ea"/>
                <a:sym typeface="+mn-lt"/>
              </a:rPr>
              <a:t>Causes of formation</a:t>
            </a:r>
          </a:p>
          <a:p>
            <a:pPr algn="just">
              <a:lnSpc>
                <a:spcPct val="200000"/>
              </a:lnSpc>
              <a:buNone/>
            </a:pPr>
            <a:r>
              <a:rPr lang="en-GB" altLang="zh-CN" sz="1000" dirty="0">
                <a:solidFill>
                  <a:schemeClr val="bg1"/>
                </a:solidFill>
                <a:latin typeface="STZhongsong" panose="02010600040101010101" pitchFamily="2" charset="-122"/>
                <a:ea typeface="STZhongsong" panose="02010600040101010101" pitchFamily="2" charset="-122"/>
                <a:cs typeface="+mn-ea"/>
                <a:sym typeface="+mn-lt"/>
              </a:rPr>
              <a:t>Psychological factors:</a:t>
            </a:r>
          </a:p>
          <a:p>
            <a:pPr algn="just">
              <a:lnSpc>
                <a:spcPct val="200000"/>
              </a:lnSpc>
              <a:buNone/>
            </a:pPr>
            <a:r>
              <a:rPr lang="en-GB" altLang="zh-CN" sz="1000" dirty="0">
                <a:solidFill>
                  <a:schemeClr val="bg1"/>
                </a:solidFill>
                <a:latin typeface="STZhongsong" panose="02010600040101010101" pitchFamily="2" charset="-122"/>
                <a:ea typeface="STZhongsong" panose="02010600040101010101" pitchFamily="2" charset="-122"/>
                <a:cs typeface="+mn-ea"/>
                <a:sym typeface="+mn-lt"/>
              </a:rPr>
              <a:t>Negative experiences such as chronic psychological stress, abuse, neglect, or poor caregiving may lead to changes in an individual's psyche, which in turn can trigger a dual personality.</a:t>
            </a:r>
          </a:p>
          <a:p>
            <a:pPr algn="just">
              <a:lnSpc>
                <a:spcPct val="200000"/>
              </a:lnSpc>
              <a:buNone/>
            </a:pPr>
            <a:r>
              <a:rPr lang="en-GB" altLang="zh-CN" sz="1000" dirty="0">
                <a:solidFill>
                  <a:schemeClr val="bg1"/>
                </a:solidFill>
                <a:latin typeface="STZhongsong" panose="02010600040101010101" pitchFamily="2" charset="-122"/>
                <a:ea typeface="STZhongsong" panose="02010600040101010101" pitchFamily="2" charset="-122"/>
                <a:cs typeface="+mn-ea"/>
                <a:sym typeface="+mn-lt"/>
              </a:rPr>
              <a:t>In Lin Mo's case, childhood domestic violence, abuse by his father, and the death of his mother were important psychological factors that led to the development of his dual personality.</a:t>
            </a:r>
          </a:p>
          <a:p>
            <a:pPr algn="just">
              <a:lnSpc>
                <a:spcPct val="200000"/>
              </a:lnSpc>
              <a:buNone/>
            </a:pPr>
            <a:r>
              <a:rPr lang="en-GB" altLang="zh-CN" sz="1000" dirty="0">
                <a:solidFill>
                  <a:schemeClr val="bg1"/>
                </a:solidFill>
                <a:latin typeface="STZhongsong" panose="02010600040101010101" pitchFamily="2" charset="-122"/>
                <a:ea typeface="STZhongsong" panose="02010600040101010101" pitchFamily="2" charset="-122"/>
                <a:cs typeface="+mn-ea"/>
                <a:sym typeface="+mn-lt"/>
              </a:rPr>
              <a:t>Social environment factors:</a:t>
            </a:r>
          </a:p>
          <a:p>
            <a:pPr algn="just">
              <a:lnSpc>
                <a:spcPct val="200000"/>
              </a:lnSpc>
              <a:buNone/>
            </a:pPr>
            <a:r>
              <a:rPr lang="en-GB" altLang="zh-CN" sz="1000" dirty="0">
                <a:solidFill>
                  <a:schemeClr val="bg1"/>
                </a:solidFill>
                <a:latin typeface="STZhongsong" panose="02010600040101010101" pitchFamily="2" charset="-122"/>
                <a:ea typeface="STZhongsong" panose="02010600040101010101" pitchFamily="2" charset="-122"/>
                <a:cs typeface="+mn-ea"/>
                <a:sym typeface="+mn-lt"/>
              </a:rPr>
              <a:t>Long-standing negative events, such as substance abuse and domestic violence, may contribute to an individual's personality change, which in turn can lead to dual-personality disorder.</a:t>
            </a:r>
          </a:p>
          <a:p>
            <a:pPr algn="just">
              <a:lnSpc>
                <a:spcPct val="200000"/>
              </a:lnSpc>
              <a:buNone/>
            </a:pPr>
            <a:r>
              <a:rPr lang="en-GB" altLang="zh-CN" sz="1000" dirty="0">
                <a:solidFill>
                  <a:schemeClr val="bg1"/>
                </a:solidFill>
                <a:latin typeface="STZhongsong" panose="02010600040101010101" pitchFamily="2" charset="-122"/>
                <a:ea typeface="STZhongsong" panose="02010600040101010101" pitchFamily="2" charset="-122"/>
                <a:cs typeface="+mn-ea"/>
                <a:sym typeface="+mn-lt"/>
              </a:rPr>
              <a:t>Lin Mo was orphaned after his father's imprisonment, and although his life was improved by entering an orphanage, the trauma of his childhood was deeply imprinted on his psyche</a:t>
            </a:r>
            <a:endParaRPr lang="zh-CN" altLang="en-US" sz="1000" dirty="0">
              <a:solidFill>
                <a:schemeClr val="bg1"/>
              </a:solidFill>
              <a:latin typeface="STZhongsong" panose="02010600040101010101" pitchFamily="2" charset="-122"/>
              <a:ea typeface="STZhongsong" panose="02010600040101010101" pitchFamily="2" charset="-122"/>
              <a:cs typeface="+mn-ea"/>
              <a:sym typeface="+mn-lt"/>
            </a:endParaRPr>
          </a:p>
        </p:txBody>
      </p:sp>
      <p:pic>
        <p:nvPicPr>
          <p:cNvPr id="12" name="图片 11">
            <a:extLst>
              <a:ext uri="{FF2B5EF4-FFF2-40B4-BE49-F238E27FC236}">
                <a16:creationId xmlns:a16="http://schemas.microsoft.com/office/drawing/2014/main" id="{353601F0-BB94-3D71-C0B4-1F9FD144FF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4132" y="935032"/>
            <a:ext cx="7554300" cy="2171861"/>
          </a:xfrm>
          <a:prstGeom prst="rect">
            <a:avLst/>
          </a:prstGeom>
        </p:spPr>
      </p:pic>
      <p:sp>
        <p:nvSpPr>
          <p:cNvPr id="13" name="文本框 12">
            <a:extLst>
              <a:ext uri="{FF2B5EF4-FFF2-40B4-BE49-F238E27FC236}">
                <a16:creationId xmlns:a16="http://schemas.microsoft.com/office/drawing/2014/main" id="{50A83D15-A002-3709-61E7-108D3696FBCE}"/>
              </a:ext>
            </a:extLst>
          </p:cNvPr>
          <p:cNvSpPr txBox="1"/>
          <p:nvPr/>
        </p:nvSpPr>
        <p:spPr>
          <a:xfrm>
            <a:off x="8064960" y="881019"/>
            <a:ext cx="3529780" cy="2246769"/>
          </a:xfrm>
          <a:prstGeom prst="rect">
            <a:avLst/>
          </a:prstGeom>
          <a:noFill/>
        </p:spPr>
        <p:txBody>
          <a:bodyPr wrap="square" rtlCol="0">
            <a:spAutoFit/>
          </a:bodyPr>
          <a:lstStyle/>
          <a:p>
            <a:pPr algn="just"/>
            <a:r>
              <a:rPr lang="en-GB" altLang="zh-CN" sz="2000" b="1" dirty="0">
                <a:latin typeface="High Tower Text" panose="02040502050506030303" pitchFamily="18" charset="0"/>
                <a:ea typeface="STZhongsong" panose="02010600040101010101" pitchFamily="2" charset="-122"/>
                <a:sym typeface="+mn-ea"/>
              </a:rPr>
              <a:t>Definition: </a:t>
            </a:r>
          </a:p>
          <a:p>
            <a:pPr algn="just"/>
            <a:r>
              <a:rPr lang="en-GB" altLang="zh-CN" sz="2000" dirty="0">
                <a:latin typeface="High Tower Text" panose="02040502050506030303" pitchFamily="18" charset="0"/>
                <a:ea typeface="STZhongsong" panose="02010600040101010101" pitchFamily="2" charset="-122"/>
                <a:sym typeface="+mn-ea"/>
              </a:rPr>
              <a:t>Dual personality, a rare mental disorder. It refers to a person who has two or more completely different and separate personality states.</a:t>
            </a:r>
          </a:p>
          <a:p>
            <a:pPr algn="just"/>
            <a:endParaRPr lang="zh-CN"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00"/>
                                        <p:tgtEl>
                                          <p:spTgt spid="12"/>
                                        </p:tgtEl>
                                      </p:cBhvr>
                                    </p:animEffect>
                                    <p:anim calcmode="lin" valueType="num">
                                      <p:cBhvr>
                                        <p:cTn id="22" dur="1000" fill="hold"/>
                                        <p:tgtEl>
                                          <p:spTgt spid="12"/>
                                        </p:tgtEl>
                                        <p:attrNameLst>
                                          <p:attrName>ppt_x</p:attrName>
                                        </p:attrNameLst>
                                      </p:cBhvr>
                                      <p:tavLst>
                                        <p:tav tm="0">
                                          <p:val>
                                            <p:strVal val="#ppt_x"/>
                                          </p:val>
                                        </p:tav>
                                        <p:tav tm="100000">
                                          <p:val>
                                            <p:strVal val="#ppt_x"/>
                                          </p:val>
                                        </p:tav>
                                      </p:tavLst>
                                    </p:anim>
                                    <p:anim calcmode="lin" valueType="num">
                                      <p:cBhvr>
                                        <p:cTn id="2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000"/>
                                        <p:tgtEl>
                                          <p:spTgt spid="13"/>
                                        </p:tgtEl>
                                      </p:cBhvr>
                                    </p:animEffect>
                                    <p:anim calcmode="lin" valueType="num">
                                      <p:cBhvr>
                                        <p:cTn id="29" dur="1000" fill="hold"/>
                                        <p:tgtEl>
                                          <p:spTgt spid="13"/>
                                        </p:tgtEl>
                                        <p:attrNameLst>
                                          <p:attrName>ppt_x</p:attrName>
                                        </p:attrNameLst>
                                      </p:cBhvr>
                                      <p:tavLst>
                                        <p:tav tm="0">
                                          <p:val>
                                            <p:strVal val="#ppt_x"/>
                                          </p:val>
                                        </p:tav>
                                        <p:tav tm="100000">
                                          <p:val>
                                            <p:strVal val="#ppt_x"/>
                                          </p:val>
                                        </p:tav>
                                      </p:tavLst>
                                    </p:anim>
                                    <p:anim calcmode="lin" valueType="num">
                                      <p:cBhvr>
                                        <p:cTn id="3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2CFEA-240F-5785-9DCA-A186CF66E9B2}"/>
            </a:ext>
          </a:extLst>
        </p:cNvPr>
        <p:cNvGrpSpPr/>
        <p:nvPr/>
      </p:nvGrpSpPr>
      <p:grpSpPr>
        <a:xfrm>
          <a:off x="0" y="0"/>
          <a:ext cx="0" cy="0"/>
          <a:chOff x="0" y="0"/>
          <a:chExt cx="0" cy="0"/>
        </a:xfrm>
      </p:grpSpPr>
      <p:pic>
        <p:nvPicPr>
          <p:cNvPr id="6" name="图片 5">
            <a:extLst>
              <a:ext uri="{FF2B5EF4-FFF2-40B4-BE49-F238E27FC236}">
                <a16:creationId xmlns:a16="http://schemas.microsoft.com/office/drawing/2014/main" id="{9C19045B-E578-F5FC-0F70-EE1768FD283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658" y="681693"/>
            <a:ext cx="2707774" cy="2289872"/>
          </a:xfrm>
          <a:prstGeom prst="rect">
            <a:avLst/>
          </a:prstGeom>
        </p:spPr>
      </p:pic>
      <p:sp>
        <p:nvSpPr>
          <p:cNvPr id="4" name="矩形 3">
            <a:extLst>
              <a:ext uri="{FF2B5EF4-FFF2-40B4-BE49-F238E27FC236}">
                <a16:creationId xmlns:a16="http://schemas.microsoft.com/office/drawing/2014/main" id="{911F2A3E-FCF3-6013-A575-BB7B0284133E}"/>
              </a:ext>
            </a:extLst>
          </p:cNvPr>
          <p:cNvSpPr/>
          <p:nvPr/>
        </p:nvSpPr>
        <p:spPr>
          <a:xfrm>
            <a:off x="294132" y="3227832"/>
            <a:ext cx="11603736" cy="338328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a:extLst>
              <a:ext uri="{FF2B5EF4-FFF2-40B4-BE49-F238E27FC236}">
                <a16:creationId xmlns:a16="http://schemas.microsoft.com/office/drawing/2014/main" id="{A510221C-D193-9A88-4878-F195AC81EB53}"/>
              </a:ext>
            </a:extLst>
          </p:cNvPr>
          <p:cNvSpPr txBox="1"/>
          <p:nvPr/>
        </p:nvSpPr>
        <p:spPr>
          <a:xfrm>
            <a:off x="2834322" y="1099973"/>
            <a:ext cx="8786661" cy="1750800"/>
          </a:xfrm>
          <a:prstGeom prst="rect">
            <a:avLst/>
          </a:prstGeom>
          <a:noFill/>
        </p:spPr>
        <p:txBody>
          <a:bodyPr wrap="square" rtlCol="0">
            <a:spAutoFit/>
          </a:bodyPr>
          <a:lstStyle/>
          <a:p>
            <a:pPr algn="just">
              <a:lnSpc>
                <a:spcPct val="200000"/>
              </a:lnSpc>
              <a:buNone/>
            </a:pPr>
            <a:r>
              <a:rPr lang="en-GB" altLang="zh-CN" sz="1400" dirty="0">
                <a:latin typeface="STZhongsong" panose="02010600040101010101" pitchFamily="2" charset="-122"/>
                <a:ea typeface="STZhongsong" panose="02010600040101010101" pitchFamily="2" charset="-122"/>
                <a:sym typeface="+mn-ea"/>
              </a:rPr>
              <a:t>The world we live in is filled with countless unknown mysteries and secrets yet to be revealed. The world of human psychology is also complex and subtle. Dual personality, as an extreme form of mental illness, not only poses challenges, but also opens the door for patients to redeem themselves.</a:t>
            </a:r>
            <a:endParaRPr lang="zh-CN" altLang="en-US" sz="1400" dirty="0">
              <a:latin typeface="STZhongsong" panose="02010600040101010101" pitchFamily="2" charset="-122"/>
              <a:ea typeface="STZhongsong" panose="02010600040101010101" pitchFamily="2" charset="-122"/>
              <a:cs typeface="+mn-ea"/>
              <a:sym typeface="+mn-lt"/>
            </a:endParaRPr>
          </a:p>
        </p:txBody>
      </p:sp>
      <p:sp>
        <p:nvSpPr>
          <p:cNvPr id="8" name="TextBox 76">
            <a:extLst>
              <a:ext uri="{FF2B5EF4-FFF2-40B4-BE49-F238E27FC236}">
                <a16:creationId xmlns:a16="http://schemas.microsoft.com/office/drawing/2014/main" id="{1434E982-6131-C38F-DB63-A45298D3C28C}"/>
              </a:ext>
            </a:extLst>
          </p:cNvPr>
          <p:cNvSpPr txBox="1"/>
          <p:nvPr/>
        </p:nvSpPr>
        <p:spPr>
          <a:xfrm>
            <a:off x="626420" y="3512549"/>
            <a:ext cx="1875614" cy="369332"/>
          </a:xfrm>
          <a:prstGeom prst="rect">
            <a:avLst/>
          </a:prstGeom>
          <a:noFill/>
        </p:spPr>
        <p:txBody>
          <a:bodyPr wrap="square" rtlCol="0">
            <a:spAutoFit/>
          </a:bodyPr>
          <a:lstStyle/>
          <a:p>
            <a:pPr algn="dist"/>
            <a:r>
              <a:rPr lang="en-GB" altLang="zh-CN" dirty="0">
                <a:solidFill>
                  <a:schemeClr val="bg1"/>
                </a:solidFill>
                <a:latin typeface="STZhongsong" panose="02010600040101010101" pitchFamily="2" charset="-122"/>
                <a:ea typeface="STZhongsong" panose="02010600040101010101" pitchFamily="2" charset="-122"/>
              </a:rPr>
              <a:t>Slogan</a:t>
            </a:r>
            <a:endParaRPr lang="zh-CN" altLang="en-US" dirty="0">
              <a:solidFill>
                <a:schemeClr val="bg1"/>
              </a:solidFill>
              <a:latin typeface="STZhongsong" panose="02010600040101010101" pitchFamily="2" charset="-122"/>
              <a:ea typeface="STZhongsong" panose="02010600040101010101" pitchFamily="2" charset="-122"/>
            </a:endParaRPr>
          </a:p>
        </p:txBody>
      </p:sp>
      <p:sp>
        <p:nvSpPr>
          <p:cNvPr id="9" name="文本框 8">
            <a:extLst>
              <a:ext uri="{FF2B5EF4-FFF2-40B4-BE49-F238E27FC236}">
                <a16:creationId xmlns:a16="http://schemas.microsoft.com/office/drawing/2014/main" id="{7955DBED-D51D-C788-520C-A8947ADCD2E4}"/>
              </a:ext>
            </a:extLst>
          </p:cNvPr>
          <p:cNvSpPr txBox="1"/>
          <p:nvPr/>
        </p:nvSpPr>
        <p:spPr>
          <a:xfrm>
            <a:off x="2834322" y="3423742"/>
            <a:ext cx="6523356" cy="458139"/>
          </a:xfrm>
          <a:prstGeom prst="rect">
            <a:avLst/>
          </a:prstGeom>
          <a:noFill/>
        </p:spPr>
        <p:txBody>
          <a:bodyPr wrap="square" rtlCol="0">
            <a:spAutoFit/>
          </a:bodyPr>
          <a:lstStyle/>
          <a:p>
            <a:pPr>
              <a:lnSpc>
                <a:spcPct val="200000"/>
              </a:lnSpc>
              <a:buNone/>
            </a:pPr>
            <a:r>
              <a:rPr lang="en-GB" altLang="zh-CN" sz="1400" dirty="0">
                <a:solidFill>
                  <a:schemeClr val="bg1"/>
                </a:solidFill>
                <a:latin typeface="STZhongsong" panose="02010600040101010101" pitchFamily="2" charset="-122"/>
                <a:ea typeface="STZhongsong" panose="02010600040101010101" pitchFamily="2" charset="-122"/>
                <a:sym typeface="+mn-ea"/>
              </a:rPr>
              <a:t>How do you escape when the darkness becomes your other self?</a:t>
            </a:r>
            <a:endParaRPr lang="zh-CN" altLang="en-US" sz="1400" dirty="0">
              <a:solidFill>
                <a:schemeClr val="bg1"/>
              </a:solidFill>
              <a:latin typeface="STZhongsong" panose="02010600040101010101" pitchFamily="2" charset="-122"/>
              <a:ea typeface="STZhongsong" panose="02010600040101010101" pitchFamily="2" charset="-122"/>
              <a:cs typeface="+mn-ea"/>
              <a:sym typeface="+mn-lt"/>
            </a:endParaRPr>
          </a:p>
        </p:txBody>
      </p:sp>
      <p:sp>
        <p:nvSpPr>
          <p:cNvPr id="2" name="文本框 1">
            <a:extLst>
              <a:ext uri="{FF2B5EF4-FFF2-40B4-BE49-F238E27FC236}">
                <a16:creationId xmlns:a16="http://schemas.microsoft.com/office/drawing/2014/main" id="{A2FC2FFF-15A7-2F04-6B88-1651AC80446D}"/>
              </a:ext>
            </a:extLst>
          </p:cNvPr>
          <p:cNvSpPr txBox="1"/>
          <p:nvPr/>
        </p:nvSpPr>
        <p:spPr>
          <a:xfrm>
            <a:off x="2958674" y="389306"/>
            <a:ext cx="5792036" cy="584775"/>
          </a:xfrm>
          <a:prstGeom prst="rect">
            <a:avLst/>
          </a:prstGeom>
          <a:noFill/>
        </p:spPr>
        <p:txBody>
          <a:bodyPr wrap="square" rtlCol="0">
            <a:spAutoFit/>
          </a:bodyPr>
          <a:lstStyle/>
          <a:p>
            <a:r>
              <a:rPr lang="en-GB" altLang="zh-CN" sz="3200" b="0" i="0" u="none" strike="noStrike" dirty="0">
                <a:effectLst/>
                <a:latin typeface="High Tower Text" panose="02040502050506030303" pitchFamily="18" charset="0"/>
              </a:rPr>
              <a:t>Creative Inspiration</a:t>
            </a:r>
          </a:p>
        </p:txBody>
      </p:sp>
      <p:sp>
        <p:nvSpPr>
          <p:cNvPr id="3" name="文本框 2">
            <a:extLst>
              <a:ext uri="{FF2B5EF4-FFF2-40B4-BE49-F238E27FC236}">
                <a16:creationId xmlns:a16="http://schemas.microsoft.com/office/drawing/2014/main" id="{AAC1DD16-7D6B-DEDA-F5FB-CD8D87C7174E}"/>
              </a:ext>
            </a:extLst>
          </p:cNvPr>
          <p:cNvSpPr txBox="1"/>
          <p:nvPr/>
        </p:nvSpPr>
        <p:spPr>
          <a:xfrm>
            <a:off x="2834323" y="4155653"/>
            <a:ext cx="8786660" cy="2181687"/>
          </a:xfrm>
          <a:prstGeom prst="rect">
            <a:avLst/>
          </a:prstGeom>
          <a:noFill/>
        </p:spPr>
        <p:txBody>
          <a:bodyPr wrap="square" rtlCol="0">
            <a:spAutoFit/>
          </a:bodyPr>
          <a:lstStyle/>
          <a:p>
            <a:pPr algn="just">
              <a:lnSpc>
                <a:spcPct val="200000"/>
              </a:lnSpc>
              <a:buNone/>
            </a:pPr>
            <a:r>
              <a:rPr lang="en-GB" altLang="zh-CN" sz="1400" dirty="0">
                <a:solidFill>
                  <a:schemeClr val="bg1"/>
                </a:solidFill>
                <a:latin typeface="STZhongsong" panose="02010600040101010101" pitchFamily="2" charset="-122"/>
                <a:ea typeface="STZhongsong" panose="02010600040101010101" pitchFamily="2" charset="-122"/>
                <a:sym typeface="+mn-ea"/>
              </a:rPr>
              <a:t>This work explores psychological trauma, self-redemption, and character growth by It emphasizes the importance of facing up to how people correctly face their heart problems.</a:t>
            </a:r>
          </a:p>
          <a:p>
            <a:pPr algn="just">
              <a:lnSpc>
                <a:spcPct val="200000"/>
              </a:lnSpc>
              <a:buNone/>
            </a:pPr>
            <a:r>
              <a:rPr lang="en-GB" altLang="zh-CN" sz="1400" dirty="0">
                <a:solidFill>
                  <a:schemeClr val="bg1"/>
                </a:solidFill>
                <a:latin typeface="STZhongsong" panose="02010600040101010101" pitchFamily="2" charset="-122"/>
                <a:ea typeface="STZhongsong" panose="02010600040101010101" pitchFamily="2" charset="-122"/>
                <a:sym typeface="+mn-ea"/>
              </a:rPr>
              <a:t>Deeper Meaning: Through Lin Mo's story, it reflects the struggle and hope of people facing psychological difficulties in modern society. It encourages people to face their psychological problems, seek professional help and be “reborn”.</a:t>
            </a:r>
            <a:endParaRPr lang="zh-CN" altLang="en-US" sz="1400" dirty="0">
              <a:solidFill>
                <a:schemeClr val="bg1"/>
              </a:solidFill>
              <a:latin typeface="STZhongsong" panose="02010600040101010101" pitchFamily="2" charset="-122"/>
              <a:ea typeface="STZhongsong" panose="02010600040101010101" pitchFamily="2" charset="-122"/>
              <a:cs typeface="+mn-ea"/>
              <a:sym typeface="+mn-lt"/>
            </a:endParaRPr>
          </a:p>
        </p:txBody>
      </p:sp>
      <p:sp>
        <p:nvSpPr>
          <p:cNvPr id="10" name="TextBox 76">
            <a:extLst>
              <a:ext uri="{FF2B5EF4-FFF2-40B4-BE49-F238E27FC236}">
                <a16:creationId xmlns:a16="http://schemas.microsoft.com/office/drawing/2014/main" id="{F3CEA4A0-7240-0CE1-6903-5D659F00CCBB}"/>
              </a:ext>
            </a:extLst>
          </p:cNvPr>
          <p:cNvSpPr txBox="1"/>
          <p:nvPr/>
        </p:nvSpPr>
        <p:spPr>
          <a:xfrm>
            <a:off x="626420" y="4566606"/>
            <a:ext cx="1875614" cy="369332"/>
          </a:xfrm>
          <a:prstGeom prst="rect">
            <a:avLst/>
          </a:prstGeom>
          <a:noFill/>
        </p:spPr>
        <p:txBody>
          <a:bodyPr wrap="square" rtlCol="0">
            <a:spAutoFit/>
          </a:bodyPr>
          <a:lstStyle/>
          <a:p>
            <a:pPr algn="dist"/>
            <a:r>
              <a:rPr lang="en-GB" altLang="zh-CN" dirty="0">
                <a:solidFill>
                  <a:schemeClr val="bg1"/>
                </a:solidFill>
                <a:latin typeface="STZhongsong" panose="02010600040101010101" pitchFamily="2" charset="-122"/>
                <a:ea typeface="STZhongsong" panose="02010600040101010101" pitchFamily="2" charset="-122"/>
              </a:rPr>
              <a:t>Thematic</a:t>
            </a:r>
            <a:endParaRPr lang="zh-CN" altLang="en-US" dirty="0">
              <a:solidFill>
                <a:schemeClr val="bg1"/>
              </a:solidFill>
              <a:latin typeface="STZhongsong" panose="02010600040101010101" pitchFamily="2" charset="-122"/>
              <a:ea typeface="STZhongsong" panose="02010600040101010101" pitchFamily="2" charset="-122"/>
            </a:endParaRPr>
          </a:p>
        </p:txBody>
      </p:sp>
    </p:spTree>
    <p:extLst>
      <p:ext uri="{BB962C8B-B14F-4D97-AF65-F5344CB8AC3E}">
        <p14:creationId xmlns:p14="http://schemas.microsoft.com/office/powerpoint/2010/main" val="424146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7"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1000"/>
                                        <p:tgtEl>
                                          <p:spTgt spid="3"/>
                                        </p:tgtEl>
                                      </p:cBhvr>
                                    </p:animEffect>
                                    <p:anim calcmode="lin" valueType="num">
                                      <p:cBhvr>
                                        <p:cTn id="32" dur="1000" fill="hold"/>
                                        <p:tgtEl>
                                          <p:spTgt spid="3"/>
                                        </p:tgtEl>
                                        <p:attrNameLst>
                                          <p:attrName>ppt_x</p:attrName>
                                        </p:attrNameLst>
                                      </p:cBhvr>
                                      <p:tavLst>
                                        <p:tav tm="0">
                                          <p:val>
                                            <p:strVal val="#ppt_x"/>
                                          </p:val>
                                        </p:tav>
                                        <p:tav tm="100000">
                                          <p:val>
                                            <p:strVal val="#ppt_x"/>
                                          </p:val>
                                        </p:tav>
                                      </p:tavLst>
                                    </p:anim>
                                    <p:anim calcmode="lin" valueType="num">
                                      <p:cBhvr>
                                        <p:cTn id="3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2" grpId="0"/>
      <p:bldP spid="3"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a:extLst>
              <a:ext uri="{28A0092B-C50C-407E-A947-70E740481C1C}">
                <a14:useLocalDpi xmlns:a14="http://schemas.microsoft.com/office/drawing/2010/main" val="0"/>
              </a:ext>
            </a:extLst>
          </a:blip>
          <a:srcRect l="14102" r="11626"/>
          <a:stretch>
            <a:fillRect/>
          </a:stretch>
        </p:blipFill>
        <p:spPr>
          <a:xfrm rot="16200000">
            <a:off x="2940354" y="-2418300"/>
            <a:ext cx="6303129" cy="11694600"/>
          </a:xfrm>
          <a:prstGeom prst="rect">
            <a:avLst/>
          </a:prstGeom>
          <a:ln>
            <a:noFill/>
          </a:ln>
        </p:spPr>
      </p:pic>
      <p:sp>
        <p:nvSpPr>
          <p:cNvPr id="3" name="文本框 2"/>
          <p:cNvSpPr txBox="1"/>
          <p:nvPr/>
        </p:nvSpPr>
        <p:spPr>
          <a:xfrm>
            <a:off x="3308871" y="2119835"/>
            <a:ext cx="5198838" cy="2215991"/>
          </a:xfrm>
          <a:prstGeom prst="rect">
            <a:avLst/>
          </a:prstGeom>
          <a:noFill/>
        </p:spPr>
        <p:txBody>
          <a:bodyPr wrap="square" rtlCol="0">
            <a:spAutoFit/>
          </a:bodyPr>
          <a:lstStyle/>
          <a:p>
            <a:pPr algn="dist"/>
            <a:r>
              <a:rPr lang="en-US" altLang="zh-CN" sz="13800" dirty="0">
                <a:latin typeface="STZhongsong" panose="02010600040101010101" pitchFamily="2" charset="-122"/>
                <a:ea typeface="STZhongsong" panose="02010600040101010101" pitchFamily="2" charset="-122"/>
              </a:rPr>
              <a:t>0</a:t>
            </a:r>
            <a:r>
              <a:rPr lang="en-US" altLang="zh-CN" sz="13800" dirty="0">
                <a:solidFill>
                  <a:schemeClr val="bg1"/>
                </a:solidFill>
                <a:latin typeface="STZhongsong" panose="02010600040101010101" pitchFamily="2" charset="-122"/>
                <a:ea typeface="STZhongsong" panose="02010600040101010101" pitchFamily="2" charset="-122"/>
              </a:rPr>
              <a:t>1</a:t>
            </a:r>
            <a:endParaRPr lang="zh-CN" altLang="en-US" sz="13800" dirty="0">
              <a:solidFill>
                <a:schemeClr val="bg1"/>
              </a:solidFill>
              <a:latin typeface="STZhongsong" panose="02010600040101010101" pitchFamily="2" charset="-122"/>
              <a:ea typeface="STZhongsong" panose="02010600040101010101" pitchFamily="2" charset="-122"/>
            </a:endParaRPr>
          </a:p>
        </p:txBody>
      </p:sp>
      <p:sp>
        <p:nvSpPr>
          <p:cNvPr id="4" name="文本框 3"/>
          <p:cNvSpPr txBox="1"/>
          <p:nvPr/>
        </p:nvSpPr>
        <p:spPr>
          <a:xfrm>
            <a:off x="2202498" y="4335826"/>
            <a:ext cx="7778839" cy="1645643"/>
          </a:xfrm>
          <a:prstGeom prst="rect">
            <a:avLst/>
          </a:prstGeom>
          <a:noFill/>
        </p:spPr>
        <p:txBody>
          <a:bodyPr wrap="square" rtlCol="0">
            <a:spAutoFit/>
          </a:bodyPr>
          <a:lstStyle/>
          <a:p>
            <a:pPr algn="ctr">
              <a:lnSpc>
                <a:spcPct val="250000"/>
              </a:lnSpc>
              <a:buNone/>
            </a:pPr>
            <a:r>
              <a:rPr lang="en-GB" altLang="zh-CN" sz="4800" b="1" dirty="0">
                <a:latin typeface="High Tower Text" panose="02040502050506030303" pitchFamily="18" charset="0"/>
                <a:ea typeface="STZhongsong" panose="02010600040101010101" pitchFamily="2" charset="-122"/>
                <a:sym typeface="+mn-ea"/>
              </a:rPr>
              <a:t>Animation Introduction</a:t>
            </a:r>
            <a:endParaRPr lang="zh-CN" altLang="en-US" sz="4800" b="1" dirty="0">
              <a:latin typeface="High Tower Text" panose="02040502050506030303" pitchFamily="18" charset="0"/>
              <a:ea typeface="STZhongsong" panose="02010600040101010101" pitchFamily="2" charset="-122"/>
              <a:cs typeface="+mn-ea"/>
              <a:sym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6007261" y="2063931"/>
            <a:ext cx="6184739" cy="338328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文本框 4"/>
          <p:cNvSpPr txBox="1"/>
          <p:nvPr/>
        </p:nvSpPr>
        <p:spPr>
          <a:xfrm>
            <a:off x="3158315" y="93290"/>
            <a:ext cx="5616483" cy="2616101"/>
          </a:xfrm>
          <a:prstGeom prst="rect">
            <a:avLst/>
          </a:prstGeom>
          <a:noFill/>
        </p:spPr>
        <p:txBody>
          <a:bodyPr wrap="square" rtlCol="0">
            <a:spAutoFit/>
          </a:bodyPr>
          <a:lstStyle/>
          <a:p>
            <a:pPr algn="dist"/>
            <a:r>
              <a:rPr lang="en-GB" altLang="zh-CN" sz="4000" dirty="0">
                <a:latin typeface="High Tower Text" panose="02040502050506030303" pitchFamily="18" charset="0"/>
                <a:ea typeface="站酷小薇LOGO体" panose="02010600010101010101" pitchFamily="50" charset="-122"/>
              </a:rPr>
              <a:t>BRIEF</a:t>
            </a:r>
            <a:r>
              <a:rPr lang="en-GB" altLang="zh-CN" sz="6600" dirty="0">
                <a:latin typeface="High Tower Text" panose="02040502050506030303" pitchFamily="18" charset="0"/>
                <a:ea typeface="站酷小薇LOGO体" panose="02010600010101010101" pitchFamily="50" charset="-122"/>
              </a:rPr>
              <a:t> </a:t>
            </a:r>
            <a:r>
              <a:rPr lang="en-GB" altLang="zh-CN" sz="3600" dirty="0">
                <a:latin typeface="High Tower Text" panose="02040502050506030303" pitchFamily="18" charset="0"/>
                <a:ea typeface="站酷小薇LOGO体" panose="02010600010101010101" pitchFamily="50" charset="-122"/>
              </a:rPr>
              <a:t>OVERVIEW</a:t>
            </a:r>
          </a:p>
          <a:p>
            <a:pPr algn="dist"/>
            <a:r>
              <a:rPr lang="en-GB" altLang="zh-CN" sz="3200" b="1" dirty="0">
                <a:latin typeface="High Tower Text" panose="02040502050506030303" pitchFamily="18" charset="0"/>
              </a:rPr>
              <a:t>-Maze in the Moonlight-</a:t>
            </a:r>
            <a:endParaRPr lang="en-GB" altLang="zh-CN" sz="3200" dirty="0">
              <a:latin typeface="High Tower Text" panose="02040502050506030303" pitchFamily="18" charset="0"/>
            </a:endParaRPr>
          </a:p>
          <a:p>
            <a:pPr algn="dist"/>
            <a:endParaRPr lang="en-GB" altLang="zh-CN" sz="6600" dirty="0">
              <a:latin typeface="High Tower Text" panose="02040502050506030303" pitchFamily="18" charset="0"/>
              <a:ea typeface="站酷小薇LOGO体" panose="02010600010101010101" pitchFamily="50" charset="-122"/>
            </a:endParaRPr>
          </a:p>
        </p:txBody>
      </p:sp>
      <p:sp>
        <p:nvSpPr>
          <p:cNvPr id="6" name="TextBox 76"/>
          <p:cNvSpPr txBox="1"/>
          <p:nvPr/>
        </p:nvSpPr>
        <p:spPr>
          <a:xfrm>
            <a:off x="566292" y="2331887"/>
            <a:ext cx="2413197" cy="400110"/>
          </a:xfrm>
          <a:prstGeom prst="rect">
            <a:avLst/>
          </a:prstGeom>
          <a:noFill/>
        </p:spPr>
        <p:txBody>
          <a:bodyPr wrap="square" rtlCol="0">
            <a:spAutoFit/>
          </a:bodyPr>
          <a:lstStyle/>
          <a:p>
            <a:r>
              <a:rPr lang="en-GB" altLang="zh-CN" sz="2000" dirty="0">
                <a:solidFill>
                  <a:schemeClr val="bg2">
                    <a:lumMod val="25000"/>
                  </a:schemeClr>
                </a:solidFill>
                <a:latin typeface="STZhongsong" panose="02010600040101010101" pitchFamily="2" charset="-122"/>
                <a:ea typeface="STZhongsong" panose="02010600040101010101" pitchFamily="2" charset="-122"/>
              </a:rPr>
              <a:t>Beginning</a:t>
            </a:r>
            <a:endParaRPr lang="zh-CN" altLang="en-US" sz="2000" dirty="0">
              <a:solidFill>
                <a:schemeClr val="bg2">
                  <a:lumMod val="25000"/>
                </a:schemeClr>
              </a:solidFill>
              <a:latin typeface="STZhongsong" panose="02010600040101010101" pitchFamily="2" charset="-122"/>
              <a:ea typeface="STZhongsong" panose="02010600040101010101" pitchFamily="2" charset="-122"/>
            </a:endParaRPr>
          </a:p>
        </p:txBody>
      </p:sp>
      <p:sp>
        <p:nvSpPr>
          <p:cNvPr id="7" name="文本框 6"/>
          <p:cNvSpPr txBox="1"/>
          <p:nvPr/>
        </p:nvSpPr>
        <p:spPr>
          <a:xfrm>
            <a:off x="566291" y="2932052"/>
            <a:ext cx="4543807" cy="2154757"/>
          </a:xfrm>
          <a:prstGeom prst="rect">
            <a:avLst/>
          </a:prstGeom>
          <a:noFill/>
        </p:spPr>
        <p:txBody>
          <a:bodyPr wrap="square" rtlCol="0">
            <a:spAutoFit/>
          </a:bodyPr>
          <a:lstStyle/>
          <a:p>
            <a:pPr algn="just">
              <a:lnSpc>
                <a:spcPct val="250000"/>
              </a:lnSpc>
              <a:buNone/>
            </a:pPr>
            <a:r>
              <a:rPr lang="en-GB" altLang="zh-CN" sz="1400" dirty="0">
                <a:latin typeface="STZhongsong" panose="02010600040101010101" pitchFamily="2" charset="-122"/>
                <a:ea typeface="STZhongsong" panose="02010600040101010101" pitchFamily="2" charset="-122"/>
                <a:sym typeface="+mn-ea"/>
              </a:rPr>
              <a:t>Lin Mo's childhood was characterized by hardship. His father was an alcoholic who used to drunkenly beat and abuse him and his mother, and his childhood was full of painful memories.</a:t>
            </a:r>
            <a:endParaRPr lang="zh-CN" altLang="en-US" sz="1400" dirty="0">
              <a:latin typeface="STZhongsong" panose="02010600040101010101" pitchFamily="2" charset="-122"/>
              <a:ea typeface="STZhongsong" panose="02010600040101010101" pitchFamily="2" charset="-122"/>
              <a:cs typeface="+mn-ea"/>
              <a:sym typeface="+mn-lt"/>
            </a:endParaRPr>
          </a:p>
        </p:txBody>
      </p:sp>
      <p:sp>
        <p:nvSpPr>
          <p:cNvPr id="8" name="TextBox 76"/>
          <p:cNvSpPr txBox="1"/>
          <p:nvPr/>
        </p:nvSpPr>
        <p:spPr>
          <a:xfrm>
            <a:off x="10288684" y="2331887"/>
            <a:ext cx="1337024" cy="400110"/>
          </a:xfrm>
          <a:prstGeom prst="rect">
            <a:avLst/>
          </a:prstGeom>
          <a:noFill/>
        </p:spPr>
        <p:txBody>
          <a:bodyPr wrap="square" rtlCol="0">
            <a:spAutoFit/>
          </a:bodyPr>
          <a:lstStyle/>
          <a:p>
            <a:pPr algn="r"/>
            <a:r>
              <a:rPr lang="en-GB" altLang="zh-CN" sz="2000" dirty="0">
                <a:solidFill>
                  <a:schemeClr val="bg1"/>
                </a:solidFill>
                <a:latin typeface="STZhongsong" panose="02010600040101010101" pitchFamily="2" charset="-122"/>
                <a:ea typeface="STZhongsong" panose="02010600040101010101" pitchFamily="2" charset="-122"/>
              </a:rPr>
              <a:t>Middle</a:t>
            </a:r>
            <a:endParaRPr lang="zh-CN" altLang="en-US" sz="2000" dirty="0">
              <a:solidFill>
                <a:schemeClr val="bg1"/>
              </a:solidFill>
              <a:latin typeface="STZhongsong" panose="02010600040101010101" pitchFamily="2" charset="-122"/>
              <a:ea typeface="STZhongsong" panose="02010600040101010101" pitchFamily="2" charset="-122"/>
            </a:endParaRPr>
          </a:p>
        </p:txBody>
      </p:sp>
      <p:sp>
        <p:nvSpPr>
          <p:cNvPr id="9" name="文本框 8"/>
          <p:cNvSpPr txBox="1"/>
          <p:nvPr/>
        </p:nvSpPr>
        <p:spPr>
          <a:xfrm>
            <a:off x="6991109" y="2932052"/>
            <a:ext cx="4634600" cy="2181687"/>
          </a:xfrm>
          <a:prstGeom prst="rect">
            <a:avLst/>
          </a:prstGeom>
          <a:noFill/>
        </p:spPr>
        <p:txBody>
          <a:bodyPr wrap="square" rtlCol="0">
            <a:spAutoFit/>
          </a:bodyPr>
          <a:lstStyle/>
          <a:p>
            <a:pPr algn="just">
              <a:lnSpc>
                <a:spcPct val="200000"/>
              </a:lnSpc>
              <a:buNone/>
            </a:pPr>
            <a:r>
              <a:rPr lang="en-GB" altLang="zh-CN" sz="1400" dirty="0">
                <a:solidFill>
                  <a:schemeClr val="bg1"/>
                </a:solidFill>
                <a:latin typeface="STZhongsong" panose="02010600040101010101" pitchFamily="2" charset="-122"/>
                <a:ea typeface="STZhongsong" panose="02010600040101010101" pitchFamily="2" charset="-122"/>
                <a:sym typeface="+mn-ea"/>
              </a:rPr>
              <a:t>After his father's imprisonment, Lin Mo's life improves but he suffers from dual personality due to childhood trauma. The second personality, A Ye, suspects him of cowardice and wants to take over his body. He wants to change himself.</a:t>
            </a:r>
            <a:endParaRPr lang="zh-CN" altLang="en-US" sz="1400" dirty="0">
              <a:solidFill>
                <a:schemeClr val="bg1"/>
              </a:solidFill>
              <a:latin typeface="STZhongsong" panose="02010600040101010101" pitchFamily="2" charset="-122"/>
              <a:ea typeface="STZhongsong" panose="02010600040101010101" pitchFamily="2" charset="-122"/>
              <a:cs typeface="+mn-ea"/>
              <a:sym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cstate="print">
            <a:extLst>
              <a:ext uri="{28A0092B-C50C-407E-A947-70E740481C1C}">
                <a14:useLocalDpi xmlns:a14="http://schemas.microsoft.com/office/drawing/2010/main" val="0"/>
              </a:ext>
            </a:extLst>
          </a:blip>
          <a:srcRect l="580" r="-155"/>
          <a:stretch>
            <a:fillRect/>
          </a:stretch>
        </p:blipFill>
        <p:spPr>
          <a:xfrm>
            <a:off x="7251193" y="113582"/>
            <a:ext cx="4791456" cy="6630836"/>
          </a:xfrm>
          <a:prstGeom prst="rect">
            <a:avLst/>
          </a:prstGeom>
          <a:ln>
            <a:noFill/>
          </a:ln>
        </p:spPr>
      </p:pic>
      <p:sp>
        <p:nvSpPr>
          <p:cNvPr id="3" name="TextBox 76"/>
          <p:cNvSpPr txBox="1"/>
          <p:nvPr/>
        </p:nvSpPr>
        <p:spPr>
          <a:xfrm>
            <a:off x="654684" y="1682378"/>
            <a:ext cx="1875614" cy="584775"/>
          </a:xfrm>
          <a:prstGeom prst="rect">
            <a:avLst/>
          </a:prstGeom>
          <a:noFill/>
        </p:spPr>
        <p:txBody>
          <a:bodyPr wrap="square" rtlCol="0">
            <a:spAutoFit/>
          </a:bodyPr>
          <a:lstStyle/>
          <a:p>
            <a:r>
              <a:rPr lang="en-GB" altLang="zh-CN" sz="3200" b="1" dirty="0">
                <a:latin typeface="STZhongsong" panose="02010600040101010101" pitchFamily="2" charset="-122"/>
                <a:ea typeface="STZhongsong" panose="02010600040101010101" pitchFamily="2" charset="-122"/>
              </a:rPr>
              <a:t>End</a:t>
            </a:r>
          </a:p>
        </p:txBody>
      </p:sp>
      <p:sp>
        <p:nvSpPr>
          <p:cNvPr id="4" name="文本框 3"/>
          <p:cNvSpPr txBox="1"/>
          <p:nvPr/>
        </p:nvSpPr>
        <p:spPr>
          <a:xfrm>
            <a:off x="654684" y="2267153"/>
            <a:ext cx="5441316" cy="2778646"/>
          </a:xfrm>
          <a:prstGeom prst="rect">
            <a:avLst/>
          </a:prstGeom>
          <a:noFill/>
        </p:spPr>
        <p:txBody>
          <a:bodyPr wrap="square" rtlCol="0">
            <a:spAutoFit/>
          </a:bodyPr>
          <a:lstStyle/>
          <a:p>
            <a:pPr algn="just">
              <a:lnSpc>
                <a:spcPct val="200000"/>
              </a:lnSpc>
              <a:buNone/>
            </a:pPr>
            <a:r>
              <a:rPr lang="en-GB" altLang="zh-CN" dirty="0">
                <a:latin typeface="STZhongsong" panose="02010600040101010101" pitchFamily="2" charset="-122"/>
                <a:ea typeface="STZhongsong" panose="02010600040101010101" pitchFamily="2" charset="-122"/>
                <a:sym typeface="+mn-ea"/>
              </a:rPr>
              <a:t>With the continuous help of a psychiatrist, Lin Mo actively accepted the treatment. In the end, he successfully got out of the psychological difficulties, found the exit of the “ maze ”, and realized his own rebirth.</a:t>
            </a:r>
            <a:endParaRPr lang="zh-CN" altLang="en-US" dirty="0">
              <a:latin typeface="STZhongsong" panose="02010600040101010101" pitchFamily="2" charset="-122"/>
              <a:ea typeface="STZhongsong" panose="02010600040101010101" pitchFamily="2" charset="-122"/>
              <a:cs typeface="+mn-ea"/>
              <a:sym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FBABF-F78F-D656-8131-37657BF856E3}"/>
            </a:ext>
          </a:extLst>
        </p:cNvPr>
        <p:cNvGrpSpPr/>
        <p:nvPr/>
      </p:nvGrpSpPr>
      <p:grpSpPr>
        <a:xfrm>
          <a:off x="0" y="0"/>
          <a:ext cx="0" cy="0"/>
          <a:chOff x="0" y="0"/>
          <a:chExt cx="0" cy="0"/>
        </a:xfrm>
      </p:grpSpPr>
      <p:sp>
        <p:nvSpPr>
          <p:cNvPr id="4" name="矩形 3">
            <a:extLst>
              <a:ext uri="{FF2B5EF4-FFF2-40B4-BE49-F238E27FC236}">
                <a16:creationId xmlns:a16="http://schemas.microsoft.com/office/drawing/2014/main" id="{21EE5BF3-9660-DFC1-6BCA-46B804BD0D86}"/>
              </a:ext>
            </a:extLst>
          </p:cNvPr>
          <p:cNvSpPr/>
          <p:nvPr/>
        </p:nvSpPr>
        <p:spPr>
          <a:xfrm>
            <a:off x="1" y="914399"/>
            <a:ext cx="12192000" cy="5631873"/>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文本框 4">
            <a:extLst>
              <a:ext uri="{FF2B5EF4-FFF2-40B4-BE49-F238E27FC236}">
                <a16:creationId xmlns:a16="http://schemas.microsoft.com/office/drawing/2014/main" id="{015A07D7-EB8A-641E-6E6F-38BBC7BDA1D7}"/>
              </a:ext>
            </a:extLst>
          </p:cNvPr>
          <p:cNvSpPr txBox="1"/>
          <p:nvPr/>
        </p:nvSpPr>
        <p:spPr>
          <a:xfrm>
            <a:off x="3020993" y="66834"/>
            <a:ext cx="5972535" cy="707886"/>
          </a:xfrm>
          <a:prstGeom prst="rect">
            <a:avLst/>
          </a:prstGeom>
          <a:noFill/>
        </p:spPr>
        <p:txBody>
          <a:bodyPr wrap="square" rtlCol="0">
            <a:spAutoFit/>
          </a:bodyPr>
          <a:lstStyle/>
          <a:p>
            <a:pPr algn="dist"/>
            <a:r>
              <a:rPr lang="en-GB" altLang="zh-CN" sz="4000" dirty="0">
                <a:latin typeface="High Tower Text" panose="02040502050506030303" pitchFamily="18" charset="0"/>
                <a:ea typeface="站酷小薇LOGO体" panose="02010600010101010101" pitchFamily="50" charset="-122"/>
              </a:rPr>
              <a:t>SCRIPT</a:t>
            </a:r>
            <a:endParaRPr lang="en-GB" altLang="zh-CN" sz="6600" dirty="0">
              <a:latin typeface="High Tower Text" panose="02040502050506030303" pitchFamily="18" charset="0"/>
              <a:ea typeface="站酷小薇LOGO体" panose="02010600010101010101" pitchFamily="50" charset="-122"/>
            </a:endParaRPr>
          </a:p>
        </p:txBody>
      </p:sp>
      <p:pic>
        <p:nvPicPr>
          <p:cNvPr id="3" name="图片 2">
            <a:extLst>
              <a:ext uri="{FF2B5EF4-FFF2-40B4-BE49-F238E27FC236}">
                <a16:creationId xmlns:a16="http://schemas.microsoft.com/office/drawing/2014/main" id="{018D7650-AB58-4577-9880-10712F6B4C0F}"/>
              </a:ext>
            </a:extLst>
          </p:cNvPr>
          <p:cNvPicPr>
            <a:picLocks noChangeAspect="1"/>
          </p:cNvPicPr>
          <p:nvPr/>
        </p:nvPicPr>
        <p:blipFill>
          <a:blip r:embed="rId2"/>
          <a:stretch>
            <a:fillRect/>
          </a:stretch>
        </p:blipFill>
        <p:spPr>
          <a:xfrm>
            <a:off x="1586285" y="2251227"/>
            <a:ext cx="1953906" cy="2763978"/>
          </a:xfrm>
          <a:prstGeom prst="rect">
            <a:avLst/>
          </a:prstGeom>
        </p:spPr>
      </p:pic>
      <p:pic>
        <p:nvPicPr>
          <p:cNvPr id="11" name="图片 10">
            <a:extLst>
              <a:ext uri="{FF2B5EF4-FFF2-40B4-BE49-F238E27FC236}">
                <a16:creationId xmlns:a16="http://schemas.microsoft.com/office/drawing/2014/main" id="{F7FFC7A9-671C-6416-BA2A-E1B2705D90BD}"/>
              </a:ext>
            </a:extLst>
          </p:cNvPr>
          <p:cNvPicPr>
            <a:picLocks noChangeAspect="1"/>
          </p:cNvPicPr>
          <p:nvPr/>
        </p:nvPicPr>
        <p:blipFill>
          <a:blip r:embed="rId3"/>
          <a:stretch>
            <a:fillRect/>
          </a:stretch>
        </p:blipFill>
        <p:spPr>
          <a:xfrm>
            <a:off x="3913017" y="2255893"/>
            <a:ext cx="1978797" cy="2763978"/>
          </a:xfrm>
          <a:prstGeom prst="rect">
            <a:avLst/>
          </a:prstGeom>
        </p:spPr>
      </p:pic>
      <p:sp>
        <p:nvSpPr>
          <p:cNvPr id="12" name="Rectangle 1">
            <a:extLst>
              <a:ext uri="{FF2B5EF4-FFF2-40B4-BE49-F238E27FC236}">
                <a16:creationId xmlns:a16="http://schemas.microsoft.com/office/drawing/2014/main" id="{EDDBEE92-854F-D34F-1730-9608CABD4C75}"/>
              </a:ext>
            </a:extLst>
          </p:cNvPr>
          <p:cNvSpPr>
            <a:spLocks noChangeArrowheads="1"/>
          </p:cNvSpPr>
          <p:nvPr/>
        </p:nvSpPr>
        <p:spPr bwMode="auto">
          <a:xfrm>
            <a:off x="11044303" y="6175390"/>
            <a:ext cx="1116504" cy="253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CN" altLang="zh-CN" sz="1050" b="0" i="0" u="none" strike="noStrike" cap="none" normalizeH="0" baseline="0">
                <a:ln>
                  <a:noFill/>
                </a:ln>
                <a:solidFill>
                  <a:schemeClr val="tx1"/>
                </a:solidFill>
                <a:effectLst/>
                <a:latin typeface="Arial" panose="020B0604020202020204" pitchFamily="34" charset="0"/>
                <a:hlinkClick r:id="rId4"/>
              </a:rPr>
              <a:t>ENscript.docx</a:t>
            </a:r>
            <a:endParaRPr kumimoji="0" lang="zh-CN" altLang="zh-CN" sz="1050" b="0" i="0" u="none" strike="noStrike" cap="none" normalizeH="0" baseline="0">
              <a:ln>
                <a:noFill/>
              </a:ln>
              <a:solidFill>
                <a:schemeClr val="tx1"/>
              </a:solidFill>
              <a:effectLst/>
              <a:latin typeface="Arial" panose="020B0604020202020204" pitchFamily="34" charset="0"/>
            </a:endParaRPr>
          </a:p>
        </p:txBody>
      </p:sp>
      <p:pic>
        <p:nvPicPr>
          <p:cNvPr id="13" name="图片 12">
            <a:extLst>
              <a:ext uri="{FF2B5EF4-FFF2-40B4-BE49-F238E27FC236}">
                <a16:creationId xmlns:a16="http://schemas.microsoft.com/office/drawing/2014/main" id="{4B14B89D-DFAA-AD7D-2E3D-22AA2274AFDF}"/>
              </a:ext>
            </a:extLst>
          </p:cNvPr>
          <p:cNvPicPr>
            <a:picLocks noChangeAspect="1"/>
          </p:cNvPicPr>
          <p:nvPr/>
        </p:nvPicPr>
        <p:blipFill>
          <a:blip r:embed="rId5"/>
          <a:stretch>
            <a:fillRect/>
          </a:stretch>
        </p:blipFill>
        <p:spPr>
          <a:xfrm>
            <a:off x="6264640" y="2255892"/>
            <a:ext cx="2012118" cy="2763978"/>
          </a:xfrm>
          <a:prstGeom prst="rect">
            <a:avLst/>
          </a:prstGeom>
        </p:spPr>
      </p:pic>
      <p:pic>
        <p:nvPicPr>
          <p:cNvPr id="14" name="图片 13">
            <a:extLst>
              <a:ext uri="{FF2B5EF4-FFF2-40B4-BE49-F238E27FC236}">
                <a16:creationId xmlns:a16="http://schemas.microsoft.com/office/drawing/2014/main" id="{D5FB97E3-E2BB-AB2D-684B-DF70E0BE4449}"/>
              </a:ext>
            </a:extLst>
          </p:cNvPr>
          <p:cNvPicPr>
            <a:picLocks noChangeAspect="1"/>
          </p:cNvPicPr>
          <p:nvPr/>
        </p:nvPicPr>
        <p:blipFill>
          <a:blip r:embed="rId6"/>
          <a:stretch>
            <a:fillRect/>
          </a:stretch>
        </p:blipFill>
        <p:spPr>
          <a:xfrm>
            <a:off x="8649584" y="2255892"/>
            <a:ext cx="1937562" cy="2763978"/>
          </a:xfrm>
          <a:prstGeom prst="rect">
            <a:avLst/>
          </a:prstGeom>
        </p:spPr>
      </p:pic>
    </p:spTree>
    <p:extLst>
      <p:ext uri="{BB962C8B-B14F-4D97-AF65-F5344CB8AC3E}">
        <p14:creationId xmlns:p14="http://schemas.microsoft.com/office/powerpoint/2010/main" val="2631852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anim calcmode="lin" valueType="num">
                                      <p:cBhvr>
                                        <p:cTn id="34" dur="1000" fill="hold"/>
                                        <p:tgtEl>
                                          <p:spTgt spid="14"/>
                                        </p:tgtEl>
                                        <p:attrNameLst>
                                          <p:attrName>ppt_x</p:attrName>
                                        </p:attrNameLst>
                                      </p:cBhvr>
                                      <p:tavLst>
                                        <p:tav tm="0">
                                          <p:val>
                                            <p:strVal val="#ppt_x"/>
                                          </p:val>
                                        </p:tav>
                                        <p:tav tm="100000">
                                          <p:val>
                                            <p:strVal val="#ppt_x"/>
                                          </p:val>
                                        </p:tav>
                                      </p:tavLst>
                                    </p:anim>
                                    <p:anim calcmode="lin" valueType="num">
                                      <p:cBhvr>
                                        <p:cTn id="3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17FF85-7318-D20D-6726-CE1C043E73ED}"/>
            </a:ext>
          </a:extLst>
        </p:cNvPr>
        <p:cNvGrpSpPr/>
        <p:nvPr/>
      </p:nvGrpSpPr>
      <p:grpSpPr>
        <a:xfrm>
          <a:off x="0" y="0"/>
          <a:ext cx="0" cy="0"/>
          <a:chOff x="0" y="0"/>
          <a:chExt cx="0" cy="0"/>
        </a:xfrm>
      </p:grpSpPr>
      <p:pic>
        <p:nvPicPr>
          <p:cNvPr id="2" name="图片 1">
            <a:extLst>
              <a:ext uri="{FF2B5EF4-FFF2-40B4-BE49-F238E27FC236}">
                <a16:creationId xmlns:a16="http://schemas.microsoft.com/office/drawing/2014/main" id="{357F90CE-B61D-18E6-C259-C1CB6487DCB2}"/>
              </a:ext>
            </a:extLst>
          </p:cNvPr>
          <p:cNvPicPr>
            <a:picLocks noChangeAspect="1"/>
          </p:cNvPicPr>
          <p:nvPr/>
        </p:nvPicPr>
        <p:blipFill rotWithShape="1">
          <a:blip r:embed="rId2">
            <a:extLst>
              <a:ext uri="{28A0092B-C50C-407E-A947-70E740481C1C}">
                <a14:useLocalDpi xmlns:a14="http://schemas.microsoft.com/office/drawing/2010/main" val="0"/>
              </a:ext>
            </a:extLst>
          </a:blip>
          <a:srcRect l="14102" r="11626"/>
          <a:stretch>
            <a:fillRect/>
          </a:stretch>
        </p:blipFill>
        <p:spPr>
          <a:xfrm rot="16200000">
            <a:off x="2940354" y="-2418300"/>
            <a:ext cx="6303129" cy="11694600"/>
          </a:xfrm>
          <a:prstGeom prst="rect">
            <a:avLst/>
          </a:prstGeom>
          <a:ln>
            <a:noFill/>
          </a:ln>
        </p:spPr>
      </p:pic>
      <p:sp>
        <p:nvSpPr>
          <p:cNvPr id="3" name="文本框 2">
            <a:extLst>
              <a:ext uri="{FF2B5EF4-FFF2-40B4-BE49-F238E27FC236}">
                <a16:creationId xmlns:a16="http://schemas.microsoft.com/office/drawing/2014/main" id="{55ED98EE-E9F3-F25A-BF8B-73ADE71C54BA}"/>
              </a:ext>
            </a:extLst>
          </p:cNvPr>
          <p:cNvSpPr txBox="1"/>
          <p:nvPr/>
        </p:nvSpPr>
        <p:spPr>
          <a:xfrm>
            <a:off x="3308871" y="2119835"/>
            <a:ext cx="5198838" cy="2215991"/>
          </a:xfrm>
          <a:prstGeom prst="rect">
            <a:avLst/>
          </a:prstGeom>
          <a:noFill/>
        </p:spPr>
        <p:txBody>
          <a:bodyPr wrap="square" rtlCol="0">
            <a:spAutoFit/>
          </a:bodyPr>
          <a:lstStyle/>
          <a:p>
            <a:pPr algn="dist"/>
            <a:r>
              <a:rPr lang="en-US" altLang="zh-CN" sz="13800" dirty="0">
                <a:latin typeface="STZhongsong" panose="02010600040101010101" pitchFamily="2" charset="-122"/>
                <a:ea typeface="STZhongsong" panose="02010600040101010101" pitchFamily="2" charset="-122"/>
              </a:rPr>
              <a:t>0</a:t>
            </a:r>
            <a:r>
              <a:rPr lang="en-US" altLang="zh-CN" sz="13800" dirty="0">
                <a:solidFill>
                  <a:schemeClr val="bg1"/>
                </a:solidFill>
                <a:latin typeface="STZhongsong" panose="02010600040101010101" pitchFamily="2" charset="-122"/>
                <a:ea typeface="STZhongsong" panose="02010600040101010101" pitchFamily="2" charset="-122"/>
              </a:rPr>
              <a:t>2</a:t>
            </a:r>
            <a:endParaRPr lang="zh-CN" altLang="en-US" sz="13800" dirty="0">
              <a:solidFill>
                <a:schemeClr val="bg1"/>
              </a:solidFill>
              <a:latin typeface="STZhongsong" panose="02010600040101010101" pitchFamily="2" charset="-122"/>
              <a:ea typeface="STZhongsong" panose="02010600040101010101" pitchFamily="2" charset="-122"/>
            </a:endParaRPr>
          </a:p>
        </p:txBody>
      </p:sp>
      <p:sp>
        <p:nvSpPr>
          <p:cNvPr id="4" name="文本框 3">
            <a:extLst>
              <a:ext uri="{FF2B5EF4-FFF2-40B4-BE49-F238E27FC236}">
                <a16:creationId xmlns:a16="http://schemas.microsoft.com/office/drawing/2014/main" id="{13BF1227-C6E2-040D-2979-3A0421140247}"/>
              </a:ext>
            </a:extLst>
          </p:cNvPr>
          <p:cNvSpPr txBox="1"/>
          <p:nvPr/>
        </p:nvSpPr>
        <p:spPr>
          <a:xfrm>
            <a:off x="2018870" y="4335826"/>
            <a:ext cx="7778839" cy="1645643"/>
          </a:xfrm>
          <a:prstGeom prst="rect">
            <a:avLst/>
          </a:prstGeom>
          <a:noFill/>
        </p:spPr>
        <p:txBody>
          <a:bodyPr wrap="square" rtlCol="0">
            <a:spAutoFit/>
          </a:bodyPr>
          <a:lstStyle/>
          <a:p>
            <a:pPr algn="ctr">
              <a:lnSpc>
                <a:spcPct val="250000"/>
              </a:lnSpc>
              <a:buNone/>
            </a:pPr>
            <a:r>
              <a:rPr lang="en-GB" altLang="zh-CN" sz="4800" b="1" dirty="0">
                <a:latin typeface="High Tower Text" panose="02040502050506030303" pitchFamily="18" charset="0"/>
                <a:ea typeface="STZhongsong" panose="02010600040101010101" pitchFamily="2" charset="-122"/>
                <a:sym typeface="+mn-ea"/>
              </a:rPr>
              <a:t>Design Process</a:t>
            </a:r>
            <a:endParaRPr lang="zh-CN" altLang="en-US" sz="4800" b="1" dirty="0">
              <a:latin typeface="High Tower Text" panose="02040502050506030303" pitchFamily="18" charset="0"/>
              <a:ea typeface="STZhongsong" panose="02010600040101010101" pitchFamily="2" charset="-122"/>
              <a:cs typeface="+mn-ea"/>
              <a:sym typeface="+mn-lt"/>
            </a:endParaRPr>
          </a:p>
        </p:txBody>
      </p:sp>
    </p:spTree>
    <p:extLst>
      <p:ext uri="{BB962C8B-B14F-4D97-AF65-F5344CB8AC3E}">
        <p14:creationId xmlns:p14="http://schemas.microsoft.com/office/powerpoint/2010/main" val="3784284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椭圆 14">
            <a:extLst>
              <a:ext uri="{FF2B5EF4-FFF2-40B4-BE49-F238E27FC236}">
                <a16:creationId xmlns:a16="http://schemas.microsoft.com/office/drawing/2014/main" id="{56522F20-6E59-BA14-62CE-ADD7C807C6FD}"/>
              </a:ext>
            </a:extLst>
          </p:cNvPr>
          <p:cNvSpPr/>
          <p:nvPr/>
        </p:nvSpPr>
        <p:spPr>
          <a:xfrm>
            <a:off x="2028726" y="6114282"/>
            <a:ext cx="8616280" cy="5221988"/>
          </a:xfrm>
          <a:prstGeom prst="ellipse">
            <a:avLst/>
          </a:prstGeom>
          <a:solidFill>
            <a:schemeClr val="tx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 name="文本框 1"/>
          <p:cNvSpPr txBox="1"/>
          <p:nvPr/>
        </p:nvSpPr>
        <p:spPr>
          <a:xfrm>
            <a:off x="2509186" y="664139"/>
            <a:ext cx="7173625" cy="830997"/>
          </a:xfrm>
          <a:prstGeom prst="rect">
            <a:avLst/>
          </a:prstGeom>
          <a:noFill/>
        </p:spPr>
        <p:txBody>
          <a:bodyPr wrap="square" rtlCol="0">
            <a:spAutoFit/>
          </a:bodyPr>
          <a:lstStyle/>
          <a:p>
            <a:pPr algn="dist"/>
            <a:r>
              <a:rPr lang="en-GB" altLang="zh-CN" sz="4800" dirty="0">
                <a:latin typeface="STZhongsong" panose="02010600040101010101" pitchFamily="2" charset="-122"/>
                <a:ea typeface="STZhongsong" panose="02010600040101010101" pitchFamily="2" charset="-122"/>
              </a:rPr>
              <a:t>Overall Style Setting</a:t>
            </a:r>
            <a:endParaRPr lang="zh-CN" altLang="en-US" sz="4800" dirty="0">
              <a:solidFill>
                <a:schemeClr val="bg1"/>
              </a:solidFill>
              <a:latin typeface="STZhongsong" panose="02010600040101010101" pitchFamily="2" charset="-122"/>
              <a:ea typeface="STZhongsong" panose="02010600040101010101" pitchFamily="2" charset="-122"/>
            </a:endParaRPr>
          </a:p>
        </p:txBody>
      </p:sp>
      <p:sp>
        <p:nvSpPr>
          <p:cNvPr id="7" name="文本框 6">
            <a:extLst>
              <a:ext uri="{FF2B5EF4-FFF2-40B4-BE49-F238E27FC236}">
                <a16:creationId xmlns:a16="http://schemas.microsoft.com/office/drawing/2014/main" id="{12D82571-10D7-1DE2-B467-482786579D88}"/>
              </a:ext>
            </a:extLst>
          </p:cNvPr>
          <p:cNvSpPr txBox="1"/>
          <p:nvPr/>
        </p:nvSpPr>
        <p:spPr>
          <a:xfrm>
            <a:off x="992878" y="2004102"/>
            <a:ext cx="5509550" cy="954107"/>
          </a:xfrm>
          <a:prstGeom prst="rect">
            <a:avLst/>
          </a:prstGeom>
          <a:noFill/>
        </p:spPr>
        <p:txBody>
          <a:bodyPr wrap="square" rtlCol="0">
            <a:spAutoFit/>
          </a:bodyPr>
          <a:lstStyle/>
          <a:p>
            <a:pPr algn="just"/>
            <a:r>
              <a:rPr lang="en-GB" altLang="zh-CN" sz="2000" dirty="0">
                <a:latin typeface="STZhongsong" panose="02010600040101010101" pitchFamily="2" charset="-122"/>
                <a:ea typeface="STZhongsong" panose="02010600040101010101" pitchFamily="2" charset="-122"/>
              </a:rPr>
              <a:t>Modern City</a:t>
            </a:r>
          </a:p>
          <a:p>
            <a:pPr algn="just"/>
            <a:r>
              <a:rPr lang="en-GB" altLang="zh-CN" dirty="0">
                <a:latin typeface="STZhongsong" panose="02010600040101010101" pitchFamily="2" charset="-122"/>
                <a:ea typeface="STZhongsong" panose="02010600040101010101" pitchFamily="2" charset="-122"/>
              </a:rPr>
              <a:t> The story takes place primarily in a contemporary city. Style reference </a:t>
            </a:r>
            <a:r>
              <a:rPr lang="en-GB" altLang="zh-CN" i="1" dirty="0">
                <a:latin typeface="STZhongsong" panose="02010600040101010101" pitchFamily="2" charset="-122"/>
                <a:ea typeface="STZhongsong" panose="02010600040101010101" pitchFamily="2" charset="-122"/>
              </a:rPr>
              <a:t>Perfect Blue </a:t>
            </a:r>
            <a:r>
              <a:rPr lang="en-GB" altLang="zh-CN" dirty="0">
                <a:latin typeface="STZhongsong" panose="02010600040101010101" pitchFamily="2" charset="-122"/>
                <a:ea typeface="STZhongsong" panose="02010600040101010101" pitchFamily="2" charset="-122"/>
              </a:rPr>
              <a:t>.</a:t>
            </a:r>
            <a:endParaRPr lang="zh-CN" altLang="en-US" dirty="0">
              <a:latin typeface="STZhongsong" panose="02010600040101010101" pitchFamily="2" charset="-122"/>
              <a:ea typeface="STZhongsong" panose="02010600040101010101" pitchFamily="2" charset="-122"/>
            </a:endParaRPr>
          </a:p>
        </p:txBody>
      </p:sp>
      <p:pic>
        <p:nvPicPr>
          <p:cNvPr id="9" name="图片 8">
            <a:extLst>
              <a:ext uri="{FF2B5EF4-FFF2-40B4-BE49-F238E27FC236}">
                <a16:creationId xmlns:a16="http://schemas.microsoft.com/office/drawing/2014/main" id="{FDECF33F-9AF8-34E3-F496-3FA90ECDCF16}"/>
              </a:ext>
            </a:extLst>
          </p:cNvPr>
          <p:cNvPicPr>
            <a:picLocks noChangeAspect="1"/>
          </p:cNvPicPr>
          <p:nvPr/>
        </p:nvPicPr>
        <p:blipFill>
          <a:blip r:embed="rId2"/>
          <a:stretch>
            <a:fillRect/>
          </a:stretch>
        </p:blipFill>
        <p:spPr>
          <a:xfrm>
            <a:off x="7618739" y="1708625"/>
            <a:ext cx="3292331" cy="2088419"/>
          </a:xfrm>
          <a:prstGeom prst="rect">
            <a:avLst/>
          </a:prstGeom>
        </p:spPr>
      </p:pic>
      <p:sp>
        <p:nvSpPr>
          <p:cNvPr id="10" name="文本框 9">
            <a:extLst>
              <a:ext uri="{FF2B5EF4-FFF2-40B4-BE49-F238E27FC236}">
                <a16:creationId xmlns:a16="http://schemas.microsoft.com/office/drawing/2014/main" id="{2BFE9EFA-7E4B-26A9-D4D3-184EC579FB5D}"/>
              </a:ext>
            </a:extLst>
          </p:cNvPr>
          <p:cNvSpPr txBox="1"/>
          <p:nvPr/>
        </p:nvSpPr>
        <p:spPr>
          <a:xfrm>
            <a:off x="4863964" y="4081546"/>
            <a:ext cx="6047106" cy="1384995"/>
          </a:xfrm>
          <a:prstGeom prst="rect">
            <a:avLst/>
          </a:prstGeom>
          <a:noFill/>
        </p:spPr>
        <p:txBody>
          <a:bodyPr wrap="square" rtlCol="0">
            <a:spAutoFit/>
          </a:bodyPr>
          <a:lstStyle/>
          <a:p>
            <a:pPr algn="just"/>
            <a:r>
              <a:rPr lang="en-GB" altLang="zh-CN" sz="2400" dirty="0">
                <a:latin typeface="STZhongsong" panose="02010600040101010101" pitchFamily="2" charset="-122"/>
                <a:ea typeface="STZhongsong" panose="02010600040101010101" pitchFamily="2" charset="-122"/>
              </a:rPr>
              <a:t>Mental Maze</a:t>
            </a:r>
          </a:p>
          <a:p>
            <a:pPr algn="just"/>
            <a:r>
              <a:rPr lang="en-GB" altLang="zh-CN" sz="2000" dirty="0">
                <a:latin typeface="STZhongsong" panose="02010600040101010101" pitchFamily="2" charset="-122"/>
                <a:ea typeface="STZhongsong" panose="02010600040101010101" pitchFamily="2" charset="-122"/>
              </a:rPr>
              <a:t> Lin Mo's inner world is shown through surreal elements. The labyrinth-like mental space symbolizes her complex psychological state.</a:t>
            </a:r>
            <a:endParaRPr lang="zh-CN" altLang="en-US" sz="1600" dirty="0">
              <a:latin typeface="STZhongsong" panose="02010600040101010101" pitchFamily="2" charset="-122"/>
              <a:ea typeface="STZhongsong" panose="02010600040101010101" pitchFamily="2" charset="-122"/>
            </a:endParaRPr>
          </a:p>
        </p:txBody>
      </p:sp>
      <p:pic>
        <p:nvPicPr>
          <p:cNvPr id="14" name="图片 13">
            <a:extLst>
              <a:ext uri="{FF2B5EF4-FFF2-40B4-BE49-F238E27FC236}">
                <a16:creationId xmlns:a16="http://schemas.microsoft.com/office/drawing/2014/main" id="{B97D2EA4-5A66-E6C1-09F2-CCE78ADD729A}"/>
              </a:ext>
            </a:extLst>
          </p:cNvPr>
          <p:cNvPicPr>
            <a:picLocks noChangeAspect="1"/>
          </p:cNvPicPr>
          <p:nvPr/>
        </p:nvPicPr>
        <p:blipFill>
          <a:blip r:embed="rId3" cstate="print">
            <a:extLst>
              <a:ext uri="{28A0092B-C50C-407E-A947-70E740481C1C}">
                <a14:useLocalDpi xmlns:a14="http://schemas.microsoft.com/office/drawing/2010/main" val="0"/>
              </a:ext>
            </a:extLst>
          </a:blip>
          <a:srcRect t="9594"/>
          <a:stretch/>
        </p:blipFill>
        <p:spPr>
          <a:xfrm>
            <a:off x="1070095" y="3586395"/>
            <a:ext cx="3503168" cy="2375299"/>
          </a:xfrm>
          <a:prstGeom prst="rect">
            <a:avLst/>
          </a:prstGeom>
        </p:spPr>
      </p:pic>
      <p:sp>
        <p:nvSpPr>
          <p:cNvPr id="16" name="椭圆 15">
            <a:extLst>
              <a:ext uri="{FF2B5EF4-FFF2-40B4-BE49-F238E27FC236}">
                <a16:creationId xmlns:a16="http://schemas.microsoft.com/office/drawing/2014/main" id="{64FDB949-315C-5D8C-9699-BB9E429A8261}"/>
              </a:ext>
            </a:extLst>
          </p:cNvPr>
          <p:cNvSpPr/>
          <p:nvPr/>
        </p:nvSpPr>
        <p:spPr>
          <a:xfrm>
            <a:off x="10069119" y="283578"/>
            <a:ext cx="575887" cy="575887"/>
          </a:xfrm>
          <a:prstGeom prst="ellipse">
            <a:avLst/>
          </a:prstGeom>
          <a:solidFill>
            <a:schemeClr val="tx1">
              <a:alpha val="2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7" name="椭圆 16">
            <a:extLst>
              <a:ext uri="{FF2B5EF4-FFF2-40B4-BE49-F238E27FC236}">
                <a16:creationId xmlns:a16="http://schemas.microsoft.com/office/drawing/2014/main" id="{94211E17-9764-FCFB-B57A-80999BE6D26F}"/>
              </a:ext>
            </a:extLst>
          </p:cNvPr>
          <p:cNvSpPr/>
          <p:nvPr/>
        </p:nvSpPr>
        <p:spPr>
          <a:xfrm>
            <a:off x="11199691" y="1997885"/>
            <a:ext cx="308219" cy="308219"/>
          </a:xfrm>
          <a:prstGeom prst="ellipse">
            <a:avLst/>
          </a:prstGeom>
          <a:solidFill>
            <a:schemeClr val="tx1">
              <a:alpha val="2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8" name="椭圆 17">
            <a:extLst>
              <a:ext uri="{FF2B5EF4-FFF2-40B4-BE49-F238E27FC236}">
                <a16:creationId xmlns:a16="http://schemas.microsoft.com/office/drawing/2014/main" id="{129F5216-A6CD-491C-7E78-815545917853}"/>
              </a:ext>
            </a:extLst>
          </p:cNvPr>
          <p:cNvSpPr/>
          <p:nvPr/>
        </p:nvSpPr>
        <p:spPr>
          <a:xfrm>
            <a:off x="-253859" y="2744689"/>
            <a:ext cx="801666" cy="801666"/>
          </a:xfrm>
          <a:prstGeom prst="ellipse">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9" name="椭圆 18">
            <a:extLst>
              <a:ext uri="{FF2B5EF4-FFF2-40B4-BE49-F238E27FC236}">
                <a16:creationId xmlns:a16="http://schemas.microsoft.com/office/drawing/2014/main" id="{FB17220E-626D-F67E-5866-772FFCCC992C}"/>
              </a:ext>
            </a:extLst>
          </p:cNvPr>
          <p:cNvSpPr/>
          <p:nvPr/>
        </p:nvSpPr>
        <p:spPr>
          <a:xfrm>
            <a:off x="1225365" y="204376"/>
            <a:ext cx="643258" cy="64325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3" name="文本框 22">
            <a:extLst>
              <a:ext uri="{FF2B5EF4-FFF2-40B4-BE49-F238E27FC236}">
                <a16:creationId xmlns:a16="http://schemas.microsoft.com/office/drawing/2014/main" id="{E22C7A95-B3FC-4549-5711-940FFCBB4AE3}"/>
              </a:ext>
            </a:extLst>
          </p:cNvPr>
          <p:cNvSpPr txBox="1"/>
          <p:nvPr/>
        </p:nvSpPr>
        <p:spPr>
          <a:xfrm>
            <a:off x="7977673" y="3797044"/>
            <a:ext cx="2667333" cy="261610"/>
          </a:xfrm>
          <a:prstGeom prst="rect">
            <a:avLst/>
          </a:prstGeom>
          <a:noFill/>
        </p:spPr>
        <p:txBody>
          <a:bodyPr wrap="square" rtlCol="0">
            <a:spAutoFit/>
          </a:bodyPr>
          <a:lstStyle/>
          <a:p>
            <a:pPr algn="ctr"/>
            <a:r>
              <a:rPr lang="en-GB" altLang="zh-CN" sz="1050" i="1" dirty="0">
                <a:latin typeface="STZhongsong" panose="02010600040101010101" pitchFamily="2" charset="-122"/>
                <a:ea typeface="STZhongsong" panose="02010600040101010101" pitchFamily="2" charset="-122"/>
              </a:rPr>
              <a:t>Perfect Blue</a:t>
            </a:r>
            <a:endParaRPr lang="zh-CN" altLang="en-US" sz="1050" dirty="0"/>
          </a:p>
        </p:txBody>
      </p:sp>
      <p:sp>
        <p:nvSpPr>
          <p:cNvPr id="24" name="文本框 23">
            <a:extLst>
              <a:ext uri="{FF2B5EF4-FFF2-40B4-BE49-F238E27FC236}">
                <a16:creationId xmlns:a16="http://schemas.microsoft.com/office/drawing/2014/main" id="{DBC23B85-771F-6A2B-5C5A-9006E8E2A703}"/>
              </a:ext>
            </a:extLst>
          </p:cNvPr>
          <p:cNvSpPr txBox="1"/>
          <p:nvPr/>
        </p:nvSpPr>
        <p:spPr>
          <a:xfrm>
            <a:off x="1488012" y="5983477"/>
            <a:ext cx="2667333" cy="415498"/>
          </a:xfrm>
          <a:prstGeom prst="rect">
            <a:avLst/>
          </a:prstGeom>
          <a:noFill/>
        </p:spPr>
        <p:txBody>
          <a:bodyPr wrap="square" rtlCol="0">
            <a:spAutoFit/>
          </a:bodyPr>
          <a:lstStyle/>
          <a:p>
            <a:pPr algn="ctr"/>
            <a:r>
              <a:rPr lang="en-GB" altLang="zh-CN" sz="1050" dirty="0">
                <a:latin typeface="STZhongsong" panose="02010600040101010101" pitchFamily="2" charset="-122"/>
                <a:ea typeface="STZhongsong" panose="02010600040101010101" pitchFamily="2" charset="-122"/>
              </a:rPr>
              <a:t>Individual hand-drawn style drawings of scenes</a:t>
            </a:r>
            <a:endParaRPr lang="zh-CN" altLang="en-US" sz="105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1000"/>
                                        <p:tgtEl>
                                          <p:spTgt spid="10"/>
                                        </p:tgtEl>
                                      </p:cBhvr>
                                    </p:animEffect>
                                    <p:anim calcmode="lin" valueType="num">
                                      <p:cBhvr>
                                        <p:cTn id="27" dur="1000" fill="hold"/>
                                        <p:tgtEl>
                                          <p:spTgt spid="10"/>
                                        </p:tgtEl>
                                        <p:attrNameLst>
                                          <p:attrName>ppt_x</p:attrName>
                                        </p:attrNameLst>
                                      </p:cBhvr>
                                      <p:tavLst>
                                        <p:tav tm="0">
                                          <p:val>
                                            <p:strVal val="#ppt_x"/>
                                          </p:val>
                                        </p:tav>
                                        <p:tav tm="100000">
                                          <p:val>
                                            <p:strVal val="#ppt_x"/>
                                          </p:val>
                                        </p:tav>
                                      </p:tavLst>
                                    </p:anim>
                                    <p:anim calcmode="lin" valueType="num">
                                      <p:cBhvr>
                                        <p:cTn id="2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anim calcmode="lin" valueType="num">
                                      <p:cBhvr>
                                        <p:cTn id="34" dur="1000" fill="hold"/>
                                        <p:tgtEl>
                                          <p:spTgt spid="14"/>
                                        </p:tgtEl>
                                        <p:attrNameLst>
                                          <p:attrName>ppt_x</p:attrName>
                                        </p:attrNameLst>
                                      </p:cBhvr>
                                      <p:tavLst>
                                        <p:tav tm="0">
                                          <p:val>
                                            <p:strVal val="#ppt_x"/>
                                          </p:val>
                                        </p:tav>
                                        <p:tav tm="100000">
                                          <p:val>
                                            <p:strVal val="#ppt_x"/>
                                          </p:val>
                                        </p:tav>
                                      </p:tavLst>
                                    </p:anim>
                                    <p:anim calcmode="lin" valueType="num">
                                      <p:cBhvr>
                                        <p:cTn id="3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3"/>
                                        </p:tgtEl>
                                        <p:attrNameLst>
                                          <p:attrName>style.visibility</p:attrName>
                                        </p:attrNameLst>
                                      </p:cBhvr>
                                      <p:to>
                                        <p:strVal val="visible"/>
                                      </p:to>
                                    </p:set>
                                    <p:animEffect transition="in" filter="fade">
                                      <p:cBhvr>
                                        <p:cTn id="40" dur="1000"/>
                                        <p:tgtEl>
                                          <p:spTgt spid="23"/>
                                        </p:tgtEl>
                                      </p:cBhvr>
                                    </p:animEffect>
                                    <p:anim calcmode="lin" valueType="num">
                                      <p:cBhvr>
                                        <p:cTn id="41" dur="1000" fill="hold"/>
                                        <p:tgtEl>
                                          <p:spTgt spid="23"/>
                                        </p:tgtEl>
                                        <p:attrNameLst>
                                          <p:attrName>ppt_x</p:attrName>
                                        </p:attrNameLst>
                                      </p:cBhvr>
                                      <p:tavLst>
                                        <p:tav tm="0">
                                          <p:val>
                                            <p:strVal val="#ppt_x"/>
                                          </p:val>
                                        </p:tav>
                                        <p:tav tm="100000">
                                          <p:val>
                                            <p:strVal val="#ppt_x"/>
                                          </p:val>
                                        </p:tav>
                                      </p:tavLst>
                                    </p:anim>
                                    <p:anim calcmode="lin" valueType="num">
                                      <p:cBhvr>
                                        <p:cTn id="42"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fade">
                                      <p:cBhvr>
                                        <p:cTn id="47" dur="1000"/>
                                        <p:tgtEl>
                                          <p:spTgt spid="24"/>
                                        </p:tgtEl>
                                      </p:cBhvr>
                                    </p:animEffect>
                                    <p:anim calcmode="lin" valueType="num">
                                      <p:cBhvr>
                                        <p:cTn id="48" dur="1000" fill="hold"/>
                                        <p:tgtEl>
                                          <p:spTgt spid="24"/>
                                        </p:tgtEl>
                                        <p:attrNameLst>
                                          <p:attrName>ppt_x</p:attrName>
                                        </p:attrNameLst>
                                      </p:cBhvr>
                                      <p:tavLst>
                                        <p:tav tm="0">
                                          <p:val>
                                            <p:strVal val="#ppt_x"/>
                                          </p:val>
                                        </p:tav>
                                        <p:tav tm="100000">
                                          <p:val>
                                            <p:strVal val="#ppt_x"/>
                                          </p:val>
                                        </p:tav>
                                      </p:tavLst>
                                    </p:anim>
                                    <p:anim calcmode="lin" valueType="num">
                                      <p:cBhvr>
                                        <p:cTn id="4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10" grpId="0"/>
      <p:bldP spid="23" grpId="0"/>
      <p:bldP spid="2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rotWithShape="1">
          <a:blip r:embed="rId2" cstate="print">
            <a:extLst>
              <a:ext uri="{28A0092B-C50C-407E-A947-70E740481C1C}">
                <a14:useLocalDpi xmlns:a14="http://schemas.microsoft.com/office/drawing/2010/main" val="0"/>
              </a:ext>
            </a:extLst>
          </a:blip>
          <a:srcRect l="580" r="-155"/>
          <a:stretch>
            <a:fillRect/>
          </a:stretch>
        </p:blipFill>
        <p:spPr>
          <a:xfrm>
            <a:off x="182881" y="113582"/>
            <a:ext cx="4791456" cy="6630836"/>
          </a:xfrm>
          <a:prstGeom prst="rect">
            <a:avLst/>
          </a:prstGeom>
          <a:ln>
            <a:noFill/>
          </a:ln>
        </p:spPr>
      </p:pic>
      <p:sp>
        <p:nvSpPr>
          <p:cNvPr id="3" name="TextBox 76"/>
          <p:cNvSpPr txBox="1"/>
          <p:nvPr/>
        </p:nvSpPr>
        <p:spPr>
          <a:xfrm>
            <a:off x="5718130" y="481999"/>
            <a:ext cx="1171043" cy="369332"/>
          </a:xfrm>
          <a:prstGeom prst="rect">
            <a:avLst/>
          </a:prstGeom>
          <a:noFill/>
        </p:spPr>
        <p:txBody>
          <a:bodyPr wrap="square" rtlCol="0">
            <a:spAutoFit/>
          </a:bodyPr>
          <a:lstStyle/>
          <a:p>
            <a:r>
              <a:rPr lang="en-GB" altLang="zh-CN" b="1" dirty="0">
                <a:solidFill>
                  <a:schemeClr val="bg2">
                    <a:lumMod val="25000"/>
                  </a:schemeClr>
                </a:solidFill>
                <a:latin typeface="STZhongsong" panose="02010600040101010101" pitchFamily="2" charset="-122"/>
                <a:ea typeface="STZhongsong" panose="02010600040101010101" pitchFamily="2" charset="-122"/>
              </a:rPr>
              <a:t>Theme</a:t>
            </a:r>
            <a:endParaRPr lang="zh-CN" altLang="en-US" b="1" dirty="0">
              <a:solidFill>
                <a:schemeClr val="bg2">
                  <a:lumMod val="25000"/>
                </a:schemeClr>
              </a:solidFill>
              <a:latin typeface="STZhongsong" panose="02010600040101010101" pitchFamily="2" charset="-122"/>
              <a:ea typeface="STZhongsong" panose="02010600040101010101" pitchFamily="2" charset="-122"/>
            </a:endParaRPr>
          </a:p>
        </p:txBody>
      </p:sp>
      <p:sp>
        <p:nvSpPr>
          <p:cNvPr id="4" name="文本框 3"/>
          <p:cNvSpPr txBox="1"/>
          <p:nvPr/>
        </p:nvSpPr>
        <p:spPr>
          <a:xfrm>
            <a:off x="5718130" y="851331"/>
            <a:ext cx="5282101" cy="1056956"/>
          </a:xfrm>
          <a:prstGeom prst="rect">
            <a:avLst/>
          </a:prstGeom>
          <a:noFill/>
        </p:spPr>
        <p:txBody>
          <a:bodyPr wrap="square" rtlCol="0">
            <a:spAutoFit/>
          </a:bodyPr>
          <a:lstStyle/>
          <a:p>
            <a:pPr algn="just">
              <a:lnSpc>
                <a:spcPct val="200000"/>
              </a:lnSpc>
              <a:buNone/>
            </a:pPr>
            <a:r>
              <a:rPr lang="en-GB" altLang="zh-CN" sz="1100" dirty="0">
                <a:latin typeface="STZhongsong" panose="02010600040101010101" pitchFamily="2" charset="-122"/>
                <a:ea typeface="STZhongsong" panose="02010600040101010101" pitchFamily="2" charset="-122"/>
                <a:sym typeface="+mn-ea"/>
              </a:rPr>
              <a:t>Psychological suspense/thriller: psychological suspense as the main line, combined with thriller elements. The main character's psychological struggle is shown through non-linear narrative and multiple perspectives.</a:t>
            </a:r>
            <a:endParaRPr lang="zh-CN" altLang="en-US" sz="1100" dirty="0">
              <a:latin typeface="STZhongsong" panose="02010600040101010101" pitchFamily="2" charset="-122"/>
              <a:ea typeface="STZhongsong" panose="02010600040101010101" pitchFamily="2" charset="-122"/>
              <a:cs typeface="+mn-ea"/>
              <a:sym typeface="+mn-lt"/>
            </a:endParaRPr>
          </a:p>
        </p:txBody>
      </p:sp>
      <p:sp>
        <p:nvSpPr>
          <p:cNvPr id="5" name="TextBox 76"/>
          <p:cNvSpPr txBox="1"/>
          <p:nvPr/>
        </p:nvSpPr>
        <p:spPr>
          <a:xfrm>
            <a:off x="5718130" y="2277619"/>
            <a:ext cx="2386529" cy="369332"/>
          </a:xfrm>
          <a:prstGeom prst="rect">
            <a:avLst/>
          </a:prstGeom>
          <a:noFill/>
        </p:spPr>
        <p:txBody>
          <a:bodyPr wrap="square" rtlCol="0">
            <a:spAutoFit/>
          </a:bodyPr>
          <a:lstStyle/>
          <a:p>
            <a:r>
              <a:rPr lang="en-GB" altLang="zh-CN" b="1" dirty="0">
                <a:solidFill>
                  <a:schemeClr val="bg2">
                    <a:lumMod val="25000"/>
                  </a:schemeClr>
                </a:solidFill>
                <a:latin typeface="STZhongsong" panose="02010600040101010101" pitchFamily="2" charset="-122"/>
                <a:ea typeface="STZhongsong" panose="02010600040101010101" pitchFamily="2" charset="-122"/>
              </a:rPr>
              <a:t>Visual Style</a:t>
            </a:r>
            <a:endParaRPr lang="zh-CN" altLang="en-US" b="1" dirty="0">
              <a:solidFill>
                <a:schemeClr val="bg2">
                  <a:lumMod val="25000"/>
                </a:schemeClr>
              </a:solidFill>
              <a:latin typeface="STZhongsong" panose="02010600040101010101" pitchFamily="2" charset="-122"/>
              <a:ea typeface="STZhongsong" panose="02010600040101010101" pitchFamily="2" charset="-122"/>
            </a:endParaRPr>
          </a:p>
        </p:txBody>
      </p:sp>
      <p:sp>
        <p:nvSpPr>
          <p:cNvPr id="6" name="文本框 5"/>
          <p:cNvSpPr txBox="1"/>
          <p:nvPr/>
        </p:nvSpPr>
        <p:spPr>
          <a:xfrm>
            <a:off x="5718130" y="2695584"/>
            <a:ext cx="5282101" cy="1056956"/>
          </a:xfrm>
          <a:prstGeom prst="rect">
            <a:avLst/>
          </a:prstGeom>
          <a:noFill/>
        </p:spPr>
        <p:txBody>
          <a:bodyPr wrap="square" rtlCol="0">
            <a:spAutoFit/>
          </a:bodyPr>
          <a:lstStyle/>
          <a:p>
            <a:pPr algn="just">
              <a:lnSpc>
                <a:spcPct val="200000"/>
              </a:lnSpc>
              <a:buNone/>
            </a:pPr>
            <a:r>
              <a:rPr lang="en-GB" altLang="zh-CN" sz="1100" dirty="0">
                <a:latin typeface="STZhongsong" panose="02010600040101010101" pitchFamily="2" charset="-122"/>
                <a:ea typeface="STZhongsong" panose="02010600040101010101" pitchFamily="2" charset="-122"/>
                <a:sym typeface="+mn-ea"/>
              </a:rPr>
              <a:t>Dark tones and cold tones: use dark </a:t>
            </a:r>
            <a:r>
              <a:rPr lang="en-GB" altLang="zh-CN" sz="1100" dirty="0" err="1">
                <a:latin typeface="STZhongsong" panose="02010600040101010101" pitchFamily="2" charset="-122"/>
                <a:ea typeface="STZhongsong" panose="02010600040101010101" pitchFamily="2" charset="-122"/>
                <a:sym typeface="+mn-ea"/>
              </a:rPr>
              <a:t>gray</a:t>
            </a:r>
            <a:r>
              <a:rPr lang="en-GB" altLang="zh-CN" sz="1100" dirty="0">
                <a:latin typeface="STZhongsong" panose="02010600040101010101" pitchFamily="2" charset="-122"/>
                <a:ea typeface="STZhongsong" panose="02010600040101010101" pitchFamily="2" charset="-122"/>
                <a:sym typeface="+mn-ea"/>
              </a:rPr>
              <a:t>, dark blue and other cold tones to create a depressing, mysterious atmosphere, highlighting the theme of psychological suspense.</a:t>
            </a:r>
            <a:endParaRPr lang="zh-CN" altLang="en-US" sz="1100" dirty="0">
              <a:latin typeface="STZhongsong" panose="02010600040101010101" pitchFamily="2" charset="-122"/>
              <a:ea typeface="STZhongsong" panose="02010600040101010101" pitchFamily="2" charset="-122"/>
              <a:cs typeface="+mn-ea"/>
              <a:sym typeface="+mn-lt"/>
            </a:endParaRPr>
          </a:p>
        </p:txBody>
      </p:sp>
      <p:sp>
        <p:nvSpPr>
          <p:cNvPr id="7" name="TextBox 76">
            <a:extLst>
              <a:ext uri="{FF2B5EF4-FFF2-40B4-BE49-F238E27FC236}">
                <a16:creationId xmlns:a16="http://schemas.microsoft.com/office/drawing/2014/main" id="{E2079AF2-1CAC-39F3-F073-C3C24D3FA799}"/>
              </a:ext>
            </a:extLst>
          </p:cNvPr>
          <p:cNvSpPr txBox="1"/>
          <p:nvPr/>
        </p:nvSpPr>
        <p:spPr>
          <a:xfrm>
            <a:off x="5718130" y="4128927"/>
            <a:ext cx="2386529" cy="369332"/>
          </a:xfrm>
          <a:prstGeom prst="rect">
            <a:avLst/>
          </a:prstGeom>
          <a:noFill/>
        </p:spPr>
        <p:txBody>
          <a:bodyPr wrap="square" rtlCol="0">
            <a:spAutoFit/>
          </a:bodyPr>
          <a:lstStyle/>
          <a:p>
            <a:r>
              <a:rPr lang="en-GB" altLang="zh-CN" b="1" dirty="0">
                <a:solidFill>
                  <a:schemeClr val="bg2">
                    <a:lumMod val="25000"/>
                  </a:schemeClr>
                </a:solidFill>
                <a:latin typeface="STZhongsong" panose="02010600040101010101" pitchFamily="2" charset="-122"/>
                <a:ea typeface="STZhongsong" panose="02010600040101010101" pitchFamily="2" charset="-122"/>
              </a:rPr>
              <a:t>Audience</a:t>
            </a:r>
            <a:endParaRPr lang="zh-CN" altLang="en-US" b="1" dirty="0">
              <a:solidFill>
                <a:schemeClr val="bg2">
                  <a:lumMod val="25000"/>
                </a:schemeClr>
              </a:solidFill>
              <a:latin typeface="STZhongsong" panose="02010600040101010101" pitchFamily="2" charset="-122"/>
              <a:ea typeface="STZhongsong" panose="02010600040101010101" pitchFamily="2" charset="-122"/>
            </a:endParaRPr>
          </a:p>
        </p:txBody>
      </p:sp>
      <p:sp>
        <p:nvSpPr>
          <p:cNvPr id="8" name="文本框 7">
            <a:extLst>
              <a:ext uri="{FF2B5EF4-FFF2-40B4-BE49-F238E27FC236}">
                <a16:creationId xmlns:a16="http://schemas.microsoft.com/office/drawing/2014/main" id="{D7A251D4-01D0-6A96-EF68-2E99D8E66839}"/>
              </a:ext>
            </a:extLst>
          </p:cNvPr>
          <p:cNvSpPr txBox="1"/>
          <p:nvPr/>
        </p:nvSpPr>
        <p:spPr>
          <a:xfrm>
            <a:off x="5718130" y="4546892"/>
            <a:ext cx="5282101" cy="2072555"/>
          </a:xfrm>
          <a:prstGeom prst="rect">
            <a:avLst/>
          </a:prstGeom>
          <a:noFill/>
        </p:spPr>
        <p:txBody>
          <a:bodyPr wrap="square" rtlCol="0">
            <a:spAutoFit/>
          </a:bodyPr>
          <a:lstStyle/>
          <a:p>
            <a:pPr algn="just">
              <a:lnSpc>
                <a:spcPct val="200000"/>
              </a:lnSpc>
              <a:buNone/>
            </a:pPr>
            <a:r>
              <a:rPr lang="en-GB" altLang="zh-CN" sz="1100" dirty="0">
                <a:latin typeface="STZhongsong" panose="02010600040101010101" pitchFamily="2" charset="-122"/>
                <a:ea typeface="STZhongsong" panose="02010600040101010101" pitchFamily="2" charset="-122"/>
                <a:sym typeface="+mn-ea"/>
              </a:rPr>
              <a:t>Teenagers and adult audiences: suitable for teenagers and adult audiences who are interested in psychological suspense and thriller themes.</a:t>
            </a:r>
          </a:p>
          <a:p>
            <a:pPr algn="just">
              <a:lnSpc>
                <a:spcPct val="200000"/>
              </a:lnSpc>
              <a:buNone/>
            </a:pPr>
            <a:r>
              <a:rPr lang="en-GB" altLang="zh-CN" sz="1100" dirty="0">
                <a:latin typeface="STZhongsong" panose="02010600040101010101" pitchFamily="2" charset="-122"/>
                <a:ea typeface="STZhongsong" panose="02010600040101010101" pitchFamily="2" charset="-122"/>
                <a:sym typeface="+mn-ea"/>
              </a:rPr>
              <a:t>Psychology enthusiasts: Through the setting of dual personality, it attracts psychology enthusiasts to pay attention to and explore mental illness.</a:t>
            </a:r>
            <a:endParaRPr lang="zh-CN" altLang="en-US" sz="1100" dirty="0">
              <a:latin typeface="STZhongsong" panose="02010600040101010101" pitchFamily="2" charset="-122"/>
              <a:ea typeface="STZhongsong" panose="02010600040101010101" pitchFamily="2" charset="-122"/>
              <a:cs typeface="+mn-ea"/>
              <a:sym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34635" y="409285"/>
            <a:ext cx="4814454" cy="6160853"/>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TextBox 76"/>
          <p:cNvSpPr txBox="1"/>
          <p:nvPr/>
        </p:nvSpPr>
        <p:spPr>
          <a:xfrm>
            <a:off x="4852555" y="418333"/>
            <a:ext cx="4520045" cy="461665"/>
          </a:xfrm>
          <a:prstGeom prst="rect">
            <a:avLst/>
          </a:prstGeom>
          <a:noFill/>
        </p:spPr>
        <p:txBody>
          <a:bodyPr wrap="square" rtlCol="0">
            <a:spAutoFit/>
          </a:bodyPr>
          <a:lstStyle/>
          <a:p>
            <a:r>
              <a:rPr lang="en-GB" altLang="zh-CN" sz="2400" b="1" dirty="0">
                <a:solidFill>
                  <a:schemeClr val="bg2">
                    <a:lumMod val="25000"/>
                  </a:schemeClr>
                </a:solidFill>
                <a:latin typeface="STZhongsong" panose="02010600040101010101" pitchFamily="2" charset="-122"/>
                <a:ea typeface="STZhongsong" panose="02010600040101010101" pitchFamily="2" charset="-122"/>
              </a:rPr>
              <a:t> Main Character Design</a:t>
            </a:r>
            <a:endParaRPr lang="zh-CN" altLang="en-US" sz="2400" b="1" dirty="0">
              <a:solidFill>
                <a:schemeClr val="bg2">
                  <a:lumMod val="25000"/>
                </a:schemeClr>
              </a:solidFill>
              <a:latin typeface="STZhongsong" panose="02010600040101010101" pitchFamily="2" charset="-122"/>
              <a:ea typeface="STZhongsong" panose="02010600040101010101" pitchFamily="2" charset="-122"/>
            </a:endParaRPr>
          </a:p>
        </p:txBody>
      </p:sp>
      <p:sp>
        <p:nvSpPr>
          <p:cNvPr id="6" name="文本框 5"/>
          <p:cNvSpPr txBox="1"/>
          <p:nvPr/>
        </p:nvSpPr>
        <p:spPr>
          <a:xfrm>
            <a:off x="4952640" y="870502"/>
            <a:ext cx="6797594" cy="5699637"/>
          </a:xfrm>
          <a:prstGeom prst="rect">
            <a:avLst/>
          </a:prstGeom>
          <a:noFill/>
        </p:spPr>
        <p:txBody>
          <a:bodyPr wrap="square" rtlCol="0">
            <a:spAutoFit/>
          </a:bodyPr>
          <a:lstStyle/>
          <a:p>
            <a:pPr algn="just">
              <a:lnSpc>
                <a:spcPct val="200000"/>
              </a:lnSpc>
              <a:buNone/>
            </a:pPr>
            <a:r>
              <a:rPr lang="en-GB" altLang="zh-CN" sz="1600" b="1" dirty="0">
                <a:latin typeface="STZhongsong" panose="02010600040101010101" pitchFamily="2" charset="-122"/>
                <a:ea typeface="STZhongsong" panose="02010600040101010101" pitchFamily="2" charset="-122"/>
                <a:sym typeface="+mn-ea"/>
              </a:rPr>
              <a:t>Lin Mo (Owner’s Cell)</a:t>
            </a:r>
          </a:p>
          <a:p>
            <a:pPr algn="just">
              <a:lnSpc>
                <a:spcPct val="200000"/>
              </a:lnSpc>
              <a:buNone/>
            </a:pPr>
            <a:r>
              <a:rPr lang="en-GB" altLang="zh-CN" sz="1200" b="1" dirty="0">
                <a:latin typeface="STZhongsong" panose="02010600040101010101" pitchFamily="2" charset="-122"/>
                <a:ea typeface="STZhongsong" panose="02010600040101010101" pitchFamily="2" charset="-122"/>
                <a:sym typeface="+mn-ea"/>
              </a:rPr>
              <a:t>Physical description</a:t>
            </a:r>
          </a:p>
          <a:p>
            <a:pPr algn="just">
              <a:lnSpc>
                <a:spcPct val="200000"/>
              </a:lnSpc>
              <a:buNone/>
            </a:pPr>
            <a:r>
              <a:rPr lang="en-GB" altLang="zh-CN" sz="1200" dirty="0">
                <a:latin typeface="STZhongsong" panose="02010600040101010101" pitchFamily="2" charset="-122"/>
                <a:ea typeface="STZhongsong" panose="02010600040101010101" pitchFamily="2" charset="-122"/>
                <a:sym typeface="+mn-ea"/>
              </a:rPr>
              <a:t>Medium build, always wears dress gold rimmed glasses.</a:t>
            </a:r>
          </a:p>
          <a:p>
            <a:pPr algn="just">
              <a:lnSpc>
                <a:spcPct val="200000"/>
              </a:lnSpc>
              <a:buNone/>
            </a:pPr>
            <a:r>
              <a:rPr lang="en-GB" altLang="zh-CN" sz="1200" dirty="0">
                <a:latin typeface="STZhongsong" panose="02010600040101010101" pitchFamily="2" charset="-122"/>
                <a:ea typeface="STZhongsong" panose="02010600040101010101" pitchFamily="2" charset="-122"/>
                <a:sym typeface="+mn-ea"/>
              </a:rPr>
              <a:t>As the CEO of a tech company, he dresses appropriately and often wears a suit. Displays rationality and efficiency externally, but is often tired and sleepless in private.</a:t>
            </a:r>
          </a:p>
          <a:p>
            <a:pPr algn="just">
              <a:lnSpc>
                <a:spcPct val="200000"/>
              </a:lnSpc>
              <a:buNone/>
            </a:pPr>
            <a:r>
              <a:rPr lang="en-GB" altLang="zh-CN" sz="1200" b="1" dirty="0">
                <a:latin typeface="STZhongsong" panose="02010600040101010101" pitchFamily="2" charset="-122"/>
                <a:ea typeface="STZhongsong" panose="02010600040101010101" pitchFamily="2" charset="-122"/>
                <a:sym typeface="+mn-ea"/>
              </a:rPr>
              <a:t>Personality Traits</a:t>
            </a:r>
          </a:p>
          <a:p>
            <a:pPr algn="just">
              <a:lnSpc>
                <a:spcPct val="200000"/>
              </a:lnSpc>
              <a:buNone/>
            </a:pPr>
            <a:r>
              <a:rPr lang="en-GB" altLang="zh-CN" sz="1200" dirty="0">
                <a:latin typeface="STZhongsong" panose="02010600040101010101" pitchFamily="2" charset="-122"/>
                <a:ea typeface="STZhongsong" panose="02010600040101010101" pitchFamily="2" charset="-122"/>
                <a:sym typeface="+mn-ea"/>
              </a:rPr>
              <a:t>Gentle </a:t>
            </a:r>
            <a:r>
              <a:rPr lang="en-GB" altLang="zh-CN" sz="1200" dirty="0" err="1">
                <a:latin typeface="STZhongsong" panose="02010600040101010101" pitchFamily="2" charset="-122"/>
                <a:ea typeface="STZhongsong" panose="02010600040101010101" pitchFamily="2" charset="-122"/>
                <a:sym typeface="+mn-ea"/>
              </a:rPr>
              <a:t>demeanor</a:t>
            </a:r>
            <a:r>
              <a:rPr lang="en-GB" altLang="zh-CN" sz="1200" dirty="0">
                <a:latin typeface="STZhongsong" panose="02010600040101010101" pitchFamily="2" charset="-122"/>
                <a:ea typeface="STZhongsong" panose="02010600040101010101" pitchFamily="2" charset="-122"/>
                <a:sym typeface="+mn-ea"/>
              </a:rPr>
              <a:t>, soft-spoken, habitually avoids conflict.</a:t>
            </a:r>
          </a:p>
          <a:p>
            <a:pPr algn="just">
              <a:lnSpc>
                <a:spcPct val="200000"/>
              </a:lnSpc>
              <a:buNone/>
            </a:pPr>
            <a:r>
              <a:rPr lang="en-GB" altLang="zh-CN" sz="1200" dirty="0">
                <a:latin typeface="STZhongsong" panose="02010600040101010101" pitchFamily="2" charset="-122"/>
                <a:ea typeface="STZhongsong" panose="02010600040101010101" pitchFamily="2" charset="-122"/>
                <a:sym typeface="+mn-ea"/>
              </a:rPr>
              <a:t>Extreme self-denial, convinced of his own incompetence, especially the guilt of failing to protect his mother.</a:t>
            </a:r>
          </a:p>
          <a:p>
            <a:pPr algn="just">
              <a:lnSpc>
                <a:spcPct val="200000"/>
              </a:lnSpc>
              <a:buNone/>
            </a:pPr>
            <a:r>
              <a:rPr lang="en-GB" altLang="zh-CN" sz="1200" dirty="0">
                <a:latin typeface="STZhongsong" panose="02010600040101010101" pitchFamily="2" charset="-122"/>
                <a:ea typeface="STZhongsong" panose="02010600040101010101" pitchFamily="2" charset="-122"/>
                <a:sym typeface="+mn-ea"/>
              </a:rPr>
              <a:t>Paralyzes himself with work and resists remembering the past.</a:t>
            </a:r>
          </a:p>
          <a:p>
            <a:pPr algn="just">
              <a:lnSpc>
                <a:spcPct val="200000"/>
              </a:lnSpc>
              <a:buNone/>
            </a:pPr>
            <a:r>
              <a:rPr lang="en-GB" altLang="zh-CN" sz="1200" b="1" dirty="0">
                <a:latin typeface="STZhongsong" panose="02010600040101010101" pitchFamily="2" charset="-122"/>
                <a:ea typeface="STZhongsong" panose="02010600040101010101" pitchFamily="2" charset="-122"/>
                <a:sym typeface="+mn-ea"/>
              </a:rPr>
              <a:t>Relationships with other characters</a:t>
            </a:r>
          </a:p>
          <a:p>
            <a:pPr algn="just">
              <a:lnSpc>
                <a:spcPct val="200000"/>
              </a:lnSpc>
              <a:buNone/>
            </a:pPr>
            <a:r>
              <a:rPr lang="en-GB" altLang="zh-CN" sz="1200" dirty="0">
                <a:latin typeface="STZhongsong" panose="02010600040101010101" pitchFamily="2" charset="-122"/>
                <a:ea typeface="STZhongsong" panose="02010600040101010101" pitchFamily="2" charset="-122"/>
                <a:sym typeface="+mn-ea"/>
              </a:rPr>
              <a:t>A Ye (sub-personality): antagonistic relationship, A Ye believes Lin Mo to be weak and incompetent, and has been trying to invade his body.</a:t>
            </a:r>
          </a:p>
          <a:p>
            <a:pPr algn="just">
              <a:lnSpc>
                <a:spcPct val="200000"/>
              </a:lnSpc>
              <a:buNone/>
            </a:pPr>
            <a:r>
              <a:rPr lang="en-GB" altLang="zh-CN" sz="1200" dirty="0">
                <a:latin typeface="STZhongsong" panose="02010600040101010101" pitchFamily="2" charset="-122"/>
                <a:ea typeface="STZhongsong" panose="02010600040101010101" pitchFamily="2" charset="-122"/>
                <a:sym typeface="+mn-ea"/>
              </a:rPr>
              <a:t>Dr. Chen (psychiatrist): Therapeutic relationship, Dr. Chen helps Lin Mo to undergo positive therapy and guides him to face his inner fears.</a:t>
            </a:r>
            <a:endParaRPr lang="zh-CN" altLang="en-US" sz="1200" dirty="0">
              <a:latin typeface="STZhongsong" panose="02010600040101010101" pitchFamily="2" charset="-122"/>
              <a:ea typeface="STZhongsong" panose="02010600040101010101" pitchFamily="2" charset="-122"/>
              <a:cs typeface="+mn-ea"/>
              <a:sym typeface="+mn-lt"/>
            </a:endParaRPr>
          </a:p>
        </p:txBody>
      </p:sp>
      <p:pic>
        <p:nvPicPr>
          <p:cNvPr id="10" name="图片 9">
            <a:extLst>
              <a:ext uri="{FF2B5EF4-FFF2-40B4-BE49-F238E27FC236}">
                <a16:creationId xmlns:a16="http://schemas.microsoft.com/office/drawing/2014/main" id="{A573F579-EDCE-CBD5-826B-2132213E8C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5779" y="649166"/>
            <a:ext cx="3706447" cy="555966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16" presetClass="entr" presetSubtype="21"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1000"/>
                                        <p:tgtEl>
                                          <p:spTgt spid="6">
                                            <p:txEl>
                                              <p:pRg st="0" end="0"/>
                                            </p:txEl>
                                          </p:spTgt>
                                        </p:tgtEl>
                                      </p:cBhvr>
                                    </p:animEffect>
                                    <p:anim calcmode="lin" valueType="num">
                                      <p:cBhvr>
                                        <p:cTn id="1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xEl>
                                              <p:pRg st="1" end="1"/>
                                            </p:txEl>
                                          </p:spTgt>
                                        </p:tgtEl>
                                        <p:attrNameLst>
                                          <p:attrName>style.visibility</p:attrName>
                                        </p:attrNameLst>
                                      </p:cBhvr>
                                      <p:to>
                                        <p:strVal val="visible"/>
                                      </p:to>
                                    </p:set>
                                    <p:animEffect transition="in" filter="fade">
                                      <p:cBhvr>
                                        <p:cTn id="24" dur="1000"/>
                                        <p:tgtEl>
                                          <p:spTgt spid="6">
                                            <p:txEl>
                                              <p:pRg st="1" end="1"/>
                                            </p:txEl>
                                          </p:spTgt>
                                        </p:tgtEl>
                                      </p:cBhvr>
                                    </p:animEffect>
                                    <p:anim calcmode="lin" valueType="num">
                                      <p:cBhvr>
                                        <p:cTn id="2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Effect transition="in" filter="fade">
                                      <p:cBhvr>
                                        <p:cTn id="31" dur="1000"/>
                                        <p:tgtEl>
                                          <p:spTgt spid="6">
                                            <p:txEl>
                                              <p:pRg st="2" end="2"/>
                                            </p:txEl>
                                          </p:spTgt>
                                        </p:tgtEl>
                                      </p:cBhvr>
                                    </p:animEffect>
                                    <p:anim calcmode="lin" valueType="num">
                                      <p:cBhvr>
                                        <p:cTn id="3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6">
                                            <p:txEl>
                                              <p:pRg st="3" end="3"/>
                                            </p:txEl>
                                          </p:spTgt>
                                        </p:tgtEl>
                                        <p:attrNameLst>
                                          <p:attrName>style.visibility</p:attrName>
                                        </p:attrNameLst>
                                      </p:cBhvr>
                                      <p:to>
                                        <p:strVal val="visible"/>
                                      </p:to>
                                    </p:set>
                                    <p:animEffect transition="in" filter="fade">
                                      <p:cBhvr>
                                        <p:cTn id="36" dur="1000"/>
                                        <p:tgtEl>
                                          <p:spTgt spid="6">
                                            <p:txEl>
                                              <p:pRg st="3" end="3"/>
                                            </p:txEl>
                                          </p:spTgt>
                                        </p:tgtEl>
                                      </p:cBhvr>
                                    </p:animEffect>
                                    <p:anim calcmode="lin" valueType="num">
                                      <p:cBhvr>
                                        <p:cTn id="3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animEffect transition="in" filter="fade">
                                      <p:cBhvr>
                                        <p:cTn id="43" dur="1000"/>
                                        <p:tgtEl>
                                          <p:spTgt spid="6">
                                            <p:txEl>
                                              <p:pRg st="4" end="4"/>
                                            </p:txEl>
                                          </p:spTgt>
                                        </p:tgtEl>
                                      </p:cBhvr>
                                    </p:animEffect>
                                    <p:anim calcmode="lin" valueType="num">
                                      <p:cBhvr>
                                        <p:cTn id="4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6">
                                            <p:txEl>
                                              <p:pRg st="5" end="5"/>
                                            </p:txEl>
                                          </p:spTgt>
                                        </p:tgtEl>
                                        <p:attrNameLst>
                                          <p:attrName>style.visibility</p:attrName>
                                        </p:attrNameLst>
                                      </p:cBhvr>
                                      <p:to>
                                        <p:strVal val="visible"/>
                                      </p:to>
                                    </p:set>
                                    <p:animEffect transition="in" filter="fade">
                                      <p:cBhvr>
                                        <p:cTn id="50" dur="1000"/>
                                        <p:tgtEl>
                                          <p:spTgt spid="6">
                                            <p:txEl>
                                              <p:pRg st="5" end="5"/>
                                            </p:txEl>
                                          </p:spTgt>
                                        </p:tgtEl>
                                      </p:cBhvr>
                                    </p:animEffect>
                                    <p:anim calcmode="lin" valueType="num">
                                      <p:cBhvr>
                                        <p:cTn id="51"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2" dur="1000" fill="hold"/>
                                        <p:tgtEl>
                                          <p:spTgt spid="6">
                                            <p:txEl>
                                              <p:pRg st="5" end="5"/>
                                            </p:txEl>
                                          </p:spTgt>
                                        </p:tgtEl>
                                        <p:attrNameLst>
                                          <p:attrName>ppt_y</p:attrName>
                                        </p:attrNameLst>
                                      </p:cBhvr>
                                      <p:tavLst>
                                        <p:tav tm="0">
                                          <p:val>
                                            <p:strVal val="#ppt_y+.1"/>
                                          </p:val>
                                        </p:tav>
                                        <p:tav tm="100000">
                                          <p:val>
                                            <p:strVal val="#ppt_y"/>
                                          </p:val>
                                        </p:tav>
                                      </p:tavLst>
                                    </p:anim>
                                  </p:childTnLst>
                                </p:cTn>
                              </p:par>
                              <p:par>
                                <p:cTn id="53" presetID="42" presetClass="entr" presetSubtype="0" fill="hold" nodeType="with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par>
                                <p:cTn id="58" presetID="42" presetClass="entr" presetSubtype="0" fill="hold" nodeType="withEffect">
                                  <p:stCondLst>
                                    <p:cond delay="0"/>
                                  </p:stCondLst>
                                  <p:childTnLst>
                                    <p:set>
                                      <p:cBhvr>
                                        <p:cTn id="59" dur="1" fill="hold">
                                          <p:stCondLst>
                                            <p:cond delay="0"/>
                                          </p:stCondLst>
                                        </p:cTn>
                                        <p:tgtEl>
                                          <p:spTgt spid="6">
                                            <p:txEl>
                                              <p:pRg st="7" end="7"/>
                                            </p:txEl>
                                          </p:spTgt>
                                        </p:tgtEl>
                                        <p:attrNameLst>
                                          <p:attrName>style.visibility</p:attrName>
                                        </p:attrNameLst>
                                      </p:cBhvr>
                                      <p:to>
                                        <p:strVal val="visible"/>
                                      </p:to>
                                    </p:set>
                                    <p:animEffect transition="in" filter="fade">
                                      <p:cBhvr>
                                        <p:cTn id="60" dur="1000"/>
                                        <p:tgtEl>
                                          <p:spTgt spid="6">
                                            <p:txEl>
                                              <p:pRg st="7" end="7"/>
                                            </p:txEl>
                                          </p:spTgt>
                                        </p:tgtEl>
                                      </p:cBhvr>
                                    </p:animEffect>
                                    <p:anim calcmode="lin" valueType="num">
                                      <p:cBhvr>
                                        <p:cTn id="61"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0"/>
                                  </p:stCondLst>
                                  <p:childTnLst>
                                    <p:set>
                                      <p:cBhvr>
                                        <p:cTn id="66" dur="1" fill="hold">
                                          <p:stCondLst>
                                            <p:cond delay="0"/>
                                          </p:stCondLst>
                                        </p:cTn>
                                        <p:tgtEl>
                                          <p:spTgt spid="6">
                                            <p:txEl>
                                              <p:pRg st="8" end="8"/>
                                            </p:txEl>
                                          </p:spTgt>
                                        </p:tgtEl>
                                        <p:attrNameLst>
                                          <p:attrName>style.visibility</p:attrName>
                                        </p:attrNameLst>
                                      </p:cBhvr>
                                      <p:to>
                                        <p:strVal val="visible"/>
                                      </p:to>
                                    </p:set>
                                    <p:animEffect transition="in" filter="fade">
                                      <p:cBhvr>
                                        <p:cTn id="67" dur="1000"/>
                                        <p:tgtEl>
                                          <p:spTgt spid="6">
                                            <p:txEl>
                                              <p:pRg st="8" end="8"/>
                                            </p:txEl>
                                          </p:spTgt>
                                        </p:tgtEl>
                                      </p:cBhvr>
                                    </p:animEffect>
                                    <p:anim calcmode="lin" valueType="num">
                                      <p:cBhvr>
                                        <p:cTn id="68"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69"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nodeType="clickEffect">
                                  <p:stCondLst>
                                    <p:cond delay="0"/>
                                  </p:stCondLst>
                                  <p:childTnLst>
                                    <p:set>
                                      <p:cBhvr>
                                        <p:cTn id="73" dur="1" fill="hold">
                                          <p:stCondLst>
                                            <p:cond delay="0"/>
                                          </p:stCondLst>
                                        </p:cTn>
                                        <p:tgtEl>
                                          <p:spTgt spid="6">
                                            <p:txEl>
                                              <p:pRg st="9" end="9"/>
                                            </p:txEl>
                                          </p:spTgt>
                                        </p:tgtEl>
                                        <p:attrNameLst>
                                          <p:attrName>style.visibility</p:attrName>
                                        </p:attrNameLst>
                                      </p:cBhvr>
                                      <p:to>
                                        <p:strVal val="visible"/>
                                      </p:to>
                                    </p:set>
                                    <p:animEffect transition="in" filter="fade">
                                      <p:cBhvr>
                                        <p:cTn id="74" dur="1000"/>
                                        <p:tgtEl>
                                          <p:spTgt spid="6">
                                            <p:txEl>
                                              <p:pRg st="9" end="9"/>
                                            </p:txEl>
                                          </p:spTgt>
                                        </p:tgtEl>
                                      </p:cBhvr>
                                    </p:animEffect>
                                    <p:anim calcmode="lin" valueType="num">
                                      <p:cBhvr>
                                        <p:cTn id="75"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76"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nodeType="clickEffect">
                                  <p:stCondLst>
                                    <p:cond delay="0"/>
                                  </p:stCondLst>
                                  <p:childTnLst>
                                    <p:set>
                                      <p:cBhvr>
                                        <p:cTn id="80" dur="1" fill="hold">
                                          <p:stCondLst>
                                            <p:cond delay="0"/>
                                          </p:stCondLst>
                                        </p:cTn>
                                        <p:tgtEl>
                                          <p:spTgt spid="6">
                                            <p:txEl>
                                              <p:pRg st="10" end="10"/>
                                            </p:txEl>
                                          </p:spTgt>
                                        </p:tgtEl>
                                        <p:attrNameLst>
                                          <p:attrName>style.visibility</p:attrName>
                                        </p:attrNameLst>
                                      </p:cBhvr>
                                      <p:to>
                                        <p:strVal val="visible"/>
                                      </p:to>
                                    </p:set>
                                    <p:animEffect transition="in" filter="fade">
                                      <p:cBhvr>
                                        <p:cTn id="81" dur="1000"/>
                                        <p:tgtEl>
                                          <p:spTgt spid="6">
                                            <p:txEl>
                                              <p:pRg st="10" end="10"/>
                                            </p:txEl>
                                          </p:spTgt>
                                        </p:tgtEl>
                                      </p:cBhvr>
                                    </p:animEffect>
                                    <p:anim calcmode="lin" valueType="num">
                                      <p:cBhvr>
                                        <p:cTn id="82"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83" dur="1000" fill="hold"/>
                                        <p:tgtEl>
                                          <p:spTgt spid="6">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D9EC1-028A-BD29-4F29-EA3FAF89AEE0}"/>
            </a:ext>
          </a:extLst>
        </p:cNvPr>
        <p:cNvGrpSpPr/>
        <p:nvPr/>
      </p:nvGrpSpPr>
      <p:grpSpPr>
        <a:xfrm>
          <a:off x="0" y="0"/>
          <a:ext cx="0" cy="0"/>
          <a:chOff x="0" y="0"/>
          <a:chExt cx="0" cy="0"/>
        </a:xfrm>
      </p:grpSpPr>
      <p:sp>
        <p:nvSpPr>
          <p:cNvPr id="2" name="矩形 1">
            <a:extLst>
              <a:ext uri="{FF2B5EF4-FFF2-40B4-BE49-F238E27FC236}">
                <a16:creationId xmlns:a16="http://schemas.microsoft.com/office/drawing/2014/main" id="{2B50FE7F-774D-5B6F-6E13-C8600A259E41}"/>
              </a:ext>
            </a:extLst>
          </p:cNvPr>
          <p:cNvSpPr/>
          <p:nvPr/>
        </p:nvSpPr>
        <p:spPr>
          <a:xfrm>
            <a:off x="7403373" y="518469"/>
            <a:ext cx="4814454" cy="6160853"/>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TextBox 76">
            <a:extLst>
              <a:ext uri="{FF2B5EF4-FFF2-40B4-BE49-F238E27FC236}">
                <a16:creationId xmlns:a16="http://schemas.microsoft.com/office/drawing/2014/main" id="{7B46F918-DB46-660D-774A-3546297F73F7}"/>
              </a:ext>
            </a:extLst>
          </p:cNvPr>
          <p:cNvSpPr txBox="1"/>
          <p:nvPr/>
        </p:nvSpPr>
        <p:spPr>
          <a:xfrm>
            <a:off x="403454" y="287636"/>
            <a:ext cx="4520045" cy="461665"/>
          </a:xfrm>
          <a:prstGeom prst="rect">
            <a:avLst/>
          </a:prstGeom>
          <a:noFill/>
        </p:spPr>
        <p:txBody>
          <a:bodyPr wrap="square" rtlCol="0">
            <a:spAutoFit/>
          </a:bodyPr>
          <a:lstStyle/>
          <a:p>
            <a:r>
              <a:rPr lang="en-GB" altLang="zh-CN" sz="2400" b="1" dirty="0">
                <a:solidFill>
                  <a:schemeClr val="bg2">
                    <a:lumMod val="25000"/>
                  </a:schemeClr>
                </a:solidFill>
                <a:latin typeface="STZhongsong" panose="02010600040101010101" pitchFamily="2" charset="-122"/>
                <a:ea typeface="STZhongsong" panose="02010600040101010101" pitchFamily="2" charset="-122"/>
              </a:rPr>
              <a:t> Main Character Design</a:t>
            </a:r>
            <a:endParaRPr lang="zh-CN" altLang="en-US" sz="2400" b="1" dirty="0">
              <a:solidFill>
                <a:schemeClr val="bg2">
                  <a:lumMod val="25000"/>
                </a:schemeClr>
              </a:solidFill>
              <a:latin typeface="STZhongsong" panose="02010600040101010101" pitchFamily="2" charset="-122"/>
              <a:ea typeface="STZhongsong" panose="02010600040101010101" pitchFamily="2" charset="-122"/>
            </a:endParaRPr>
          </a:p>
        </p:txBody>
      </p:sp>
      <p:sp>
        <p:nvSpPr>
          <p:cNvPr id="6" name="文本框 5">
            <a:extLst>
              <a:ext uri="{FF2B5EF4-FFF2-40B4-BE49-F238E27FC236}">
                <a16:creationId xmlns:a16="http://schemas.microsoft.com/office/drawing/2014/main" id="{403B4B93-D317-AC40-DB57-B1E33E167238}"/>
              </a:ext>
            </a:extLst>
          </p:cNvPr>
          <p:cNvSpPr txBox="1"/>
          <p:nvPr/>
        </p:nvSpPr>
        <p:spPr>
          <a:xfrm>
            <a:off x="403454" y="655414"/>
            <a:ext cx="6797594" cy="6045886"/>
          </a:xfrm>
          <a:prstGeom prst="rect">
            <a:avLst/>
          </a:prstGeom>
          <a:noFill/>
        </p:spPr>
        <p:txBody>
          <a:bodyPr wrap="square" rtlCol="0">
            <a:spAutoFit/>
          </a:bodyPr>
          <a:lstStyle/>
          <a:p>
            <a:pPr algn="just">
              <a:lnSpc>
                <a:spcPct val="200000"/>
              </a:lnSpc>
              <a:buNone/>
            </a:pPr>
            <a:r>
              <a:rPr lang="en-GB" altLang="zh-CN" sz="1600" b="1" dirty="0">
                <a:latin typeface="STZhongsong" panose="02010600040101010101" pitchFamily="2" charset="-122"/>
                <a:ea typeface="STZhongsong" panose="02010600040101010101" pitchFamily="2" charset="-122"/>
                <a:sym typeface="+mn-ea"/>
              </a:rPr>
              <a:t>A Ye (Subpersonality)</a:t>
            </a:r>
          </a:p>
          <a:p>
            <a:pPr algn="just">
              <a:lnSpc>
                <a:spcPct val="250000"/>
              </a:lnSpc>
              <a:buNone/>
            </a:pPr>
            <a:r>
              <a:rPr lang="en-GB" altLang="zh-CN" sz="1200" b="1" dirty="0">
                <a:latin typeface="STZhongsong" panose="02010600040101010101" pitchFamily="2" charset="-122"/>
                <a:ea typeface="STZhongsong" panose="02010600040101010101" pitchFamily="2" charset="-122"/>
                <a:sym typeface="+mn-ea"/>
              </a:rPr>
              <a:t>Physical Description</a:t>
            </a:r>
          </a:p>
          <a:p>
            <a:pPr algn="just">
              <a:lnSpc>
                <a:spcPct val="250000"/>
              </a:lnSpc>
              <a:buNone/>
            </a:pPr>
            <a:r>
              <a:rPr lang="en-GB" altLang="zh-CN" sz="1200" dirty="0">
                <a:latin typeface="STZhongsong" panose="02010600040101010101" pitchFamily="2" charset="-122"/>
                <a:ea typeface="STZhongsong" panose="02010600040101010101" pitchFamily="2" charset="-122"/>
                <a:sym typeface="+mn-ea"/>
              </a:rPr>
              <a:t>Similar to Lin Mo, but with sharp eyes. Appearance is stuck in Lin Mo's youth.</a:t>
            </a:r>
          </a:p>
          <a:p>
            <a:pPr algn="just">
              <a:lnSpc>
                <a:spcPct val="250000"/>
              </a:lnSpc>
              <a:buNone/>
            </a:pPr>
            <a:r>
              <a:rPr lang="en-GB" altLang="zh-CN" sz="1200" b="1" dirty="0">
                <a:latin typeface="STZhongsong" panose="02010600040101010101" pitchFamily="2" charset="-122"/>
                <a:ea typeface="STZhongsong" panose="02010600040101010101" pitchFamily="2" charset="-122"/>
                <a:sym typeface="+mn-ea"/>
              </a:rPr>
              <a:t>Personality Traits</a:t>
            </a:r>
          </a:p>
          <a:p>
            <a:pPr algn="just">
              <a:lnSpc>
                <a:spcPct val="250000"/>
              </a:lnSpc>
              <a:buNone/>
            </a:pPr>
            <a:r>
              <a:rPr lang="en-GB" altLang="zh-CN" sz="1200" dirty="0">
                <a:latin typeface="STZhongsong" panose="02010600040101010101" pitchFamily="2" charset="-122"/>
                <a:ea typeface="STZhongsong" panose="02010600040101010101" pitchFamily="2" charset="-122"/>
                <a:sym typeface="+mn-ea"/>
              </a:rPr>
              <a:t>Has a distorted sense of mission. Believes that he is the real Lin Mo, and that the Master is the personality that needs to disappear.</a:t>
            </a:r>
          </a:p>
          <a:p>
            <a:pPr algn="just">
              <a:lnSpc>
                <a:spcPct val="250000"/>
              </a:lnSpc>
              <a:buNone/>
            </a:pPr>
            <a:r>
              <a:rPr lang="en-GB" altLang="zh-CN" sz="1200" dirty="0">
                <a:latin typeface="STZhongsong" panose="02010600040101010101" pitchFamily="2" charset="-122"/>
                <a:ea typeface="STZhongsong" panose="02010600040101010101" pitchFamily="2" charset="-122"/>
                <a:sym typeface="+mn-ea"/>
              </a:rPr>
              <a:t>Believes that “only the strong survive” and despises the Master's evasive personality.</a:t>
            </a:r>
          </a:p>
          <a:p>
            <a:pPr algn="just">
              <a:lnSpc>
                <a:spcPct val="250000"/>
              </a:lnSpc>
              <a:buNone/>
            </a:pPr>
            <a:r>
              <a:rPr lang="en-GB" altLang="zh-CN" sz="1200" dirty="0">
                <a:latin typeface="STZhongsong" panose="02010600040101010101" pitchFamily="2" charset="-122"/>
                <a:ea typeface="STZhongsong" panose="02010600040101010101" pitchFamily="2" charset="-122"/>
                <a:sym typeface="+mn-ea"/>
              </a:rPr>
              <a:t>Has a strong attachment to her mother.</a:t>
            </a:r>
          </a:p>
          <a:p>
            <a:pPr algn="just">
              <a:lnSpc>
                <a:spcPct val="250000"/>
              </a:lnSpc>
              <a:buNone/>
            </a:pPr>
            <a:r>
              <a:rPr lang="en-GB" altLang="zh-CN" sz="1200" b="1" dirty="0">
                <a:latin typeface="STZhongsong" panose="02010600040101010101" pitchFamily="2" charset="-122"/>
                <a:ea typeface="STZhongsong" panose="02010600040101010101" pitchFamily="2" charset="-122"/>
                <a:sym typeface="+mn-ea"/>
              </a:rPr>
              <a:t>Relationship with other characters</a:t>
            </a:r>
          </a:p>
          <a:p>
            <a:pPr algn="just">
              <a:lnSpc>
                <a:spcPct val="250000"/>
              </a:lnSpc>
              <a:buNone/>
            </a:pPr>
            <a:r>
              <a:rPr lang="en-GB" altLang="zh-CN" sz="1200" dirty="0">
                <a:latin typeface="STZhongsong" panose="02010600040101010101" pitchFamily="2" charset="-122"/>
                <a:ea typeface="STZhongsong" panose="02010600040101010101" pitchFamily="2" charset="-122"/>
                <a:sym typeface="+mn-ea"/>
              </a:rPr>
              <a:t>Lin Mo (Master): An antagonist who has been trying to take over Lin Mo's body and replace her as the main character.</a:t>
            </a:r>
          </a:p>
          <a:p>
            <a:pPr algn="just">
              <a:lnSpc>
                <a:spcPct val="250000"/>
              </a:lnSpc>
              <a:buNone/>
            </a:pPr>
            <a:r>
              <a:rPr lang="en-GB" altLang="zh-CN" sz="1200" dirty="0">
                <a:latin typeface="STZhongsong" panose="02010600040101010101" pitchFamily="2" charset="-122"/>
                <a:ea typeface="STZhongsong" panose="02010600040101010101" pitchFamily="2" charset="-122"/>
                <a:sym typeface="+mn-ea"/>
              </a:rPr>
              <a:t>Dr. Chen (psychiatrist): antagonistic relationship, A Ye always tries to sabotage Dr. Chen's treatment of Lin Mo.</a:t>
            </a:r>
          </a:p>
        </p:txBody>
      </p:sp>
      <p:pic>
        <p:nvPicPr>
          <p:cNvPr id="4" name="图片 3">
            <a:extLst>
              <a:ext uri="{FF2B5EF4-FFF2-40B4-BE49-F238E27FC236}">
                <a16:creationId xmlns:a16="http://schemas.microsoft.com/office/drawing/2014/main" id="{6CBE6480-E99D-ED4F-7D99-50641107A50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93292" y="946652"/>
            <a:ext cx="3595254" cy="5392879"/>
          </a:xfrm>
          <a:prstGeom prst="rect">
            <a:avLst/>
          </a:prstGeom>
        </p:spPr>
      </p:pic>
    </p:spTree>
    <p:extLst>
      <p:ext uri="{BB962C8B-B14F-4D97-AF65-F5344CB8AC3E}">
        <p14:creationId xmlns:p14="http://schemas.microsoft.com/office/powerpoint/2010/main" val="2975015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16" presetClass="entr" presetSubtype="21"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1000"/>
                                        <p:tgtEl>
                                          <p:spTgt spid="6">
                                            <p:txEl>
                                              <p:pRg st="0" end="0"/>
                                            </p:txEl>
                                          </p:spTgt>
                                        </p:tgtEl>
                                      </p:cBhvr>
                                    </p:animEffect>
                                    <p:anim calcmode="lin" valueType="num">
                                      <p:cBhvr>
                                        <p:cTn id="1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xEl>
                                              <p:pRg st="1" end="1"/>
                                            </p:txEl>
                                          </p:spTgt>
                                        </p:tgtEl>
                                        <p:attrNameLst>
                                          <p:attrName>style.visibility</p:attrName>
                                        </p:attrNameLst>
                                      </p:cBhvr>
                                      <p:to>
                                        <p:strVal val="visible"/>
                                      </p:to>
                                    </p:set>
                                    <p:animEffect transition="in" filter="fade">
                                      <p:cBhvr>
                                        <p:cTn id="24" dur="1000"/>
                                        <p:tgtEl>
                                          <p:spTgt spid="6">
                                            <p:txEl>
                                              <p:pRg st="1" end="1"/>
                                            </p:txEl>
                                          </p:spTgt>
                                        </p:tgtEl>
                                      </p:cBhvr>
                                    </p:animEffect>
                                    <p:anim calcmode="lin" valueType="num">
                                      <p:cBhvr>
                                        <p:cTn id="2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Effect transition="in" filter="fade">
                                      <p:cBhvr>
                                        <p:cTn id="31" dur="1000"/>
                                        <p:tgtEl>
                                          <p:spTgt spid="6">
                                            <p:txEl>
                                              <p:pRg st="2" end="2"/>
                                            </p:txEl>
                                          </p:spTgt>
                                        </p:tgtEl>
                                      </p:cBhvr>
                                    </p:animEffect>
                                    <p:anim calcmode="lin" valueType="num">
                                      <p:cBhvr>
                                        <p:cTn id="3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6">
                                            <p:txEl>
                                              <p:pRg st="3" end="3"/>
                                            </p:txEl>
                                          </p:spTgt>
                                        </p:tgtEl>
                                        <p:attrNameLst>
                                          <p:attrName>style.visibility</p:attrName>
                                        </p:attrNameLst>
                                      </p:cBhvr>
                                      <p:to>
                                        <p:strVal val="visible"/>
                                      </p:to>
                                    </p:set>
                                    <p:animEffect transition="in" filter="fade">
                                      <p:cBhvr>
                                        <p:cTn id="38" dur="1000"/>
                                        <p:tgtEl>
                                          <p:spTgt spid="6">
                                            <p:txEl>
                                              <p:pRg st="3" end="3"/>
                                            </p:txEl>
                                          </p:spTgt>
                                        </p:tgtEl>
                                      </p:cBhvr>
                                    </p:animEffect>
                                    <p:anim calcmode="lin" valueType="num">
                                      <p:cBhvr>
                                        <p:cTn id="3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6">
                                            <p:txEl>
                                              <p:pRg st="4" end="4"/>
                                            </p:txEl>
                                          </p:spTgt>
                                        </p:tgtEl>
                                        <p:attrNameLst>
                                          <p:attrName>style.visibility</p:attrName>
                                        </p:attrNameLst>
                                      </p:cBhvr>
                                      <p:to>
                                        <p:strVal val="visible"/>
                                      </p:to>
                                    </p:set>
                                    <p:animEffect transition="in" filter="fade">
                                      <p:cBhvr>
                                        <p:cTn id="45" dur="1000"/>
                                        <p:tgtEl>
                                          <p:spTgt spid="6">
                                            <p:txEl>
                                              <p:pRg st="4" end="4"/>
                                            </p:txEl>
                                          </p:spTgt>
                                        </p:tgtEl>
                                      </p:cBhvr>
                                    </p:animEffect>
                                    <p:anim calcmode="lin" valueType="num">
                                      <p:cBhvr>
                                        <p:cTn id="4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6">
                                            <p:txEl>
                                              <p:pRg st="4" end="4"/>
                                            </p:txEl>
                                          </p:spTgt>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6">
                                            <p:txEl>
                                              <p:pRg st="5" end="5"/>
                                            </p:txEl>
                                          </p:spTgt>
                                        </p:tgtEl>
                                        <p:attrNameLst>
                                          <p:attrName>style.visibility</p:attrName>
                                        </p:attrNameLst>
                                      </p:cBhvr>
                                      <p:to>
                                        <p:strVal val="visible"/>
                                      </p:to>
                                    </p:set>
                                    <p:animEffect transition="in" filter="fade">
                                      <p:cBhvr>
                                        <p:cTn id="50" dur="1000"/>
                                        <p:tgtEl>
                                          <p:spTgt spid="6">
                                            <p:txEl>
                                              <p:pRg st="5" end="5"/>
                                            </p:txEl>
                                          </p:spTgt>
                                        </p:tgtEl>
                                      </p:cBhvr>
                                    </p:animEffect>
                                    <p:anim calcmode="lin" valueType="num">
                                      <p:cBhvr>
                                        <p:cTn id="51"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2" dur="1000" fill="hold"/>
                                        <p:tgtEl>
                                          <p:spTgt spid="6">
                                            <p:txEl>
                                              <p:pRg st="5" end="5"/>
                                            </p:txEl>
                                          </p:spTgt>
                                        </p:tgtEl>
                                        <p:attrNameLst>
                                          <p:attrName>ppt_y</p:attrName>
                                        </p:attrNameLst>
                                      </p:cBhvr>
                                      <p:tavLst>
                                        <p:tav tm="0">
                                          <p:val>
                                            <p:strVal val="#ppt_y+.1"/>
                                          </p:val>
                                        </p:tav>
                                        <p:tav tm="100000">
                                          <p:val>
                                            <p:strVal val="#ppt_y"/>
                                          </p:val>
                                        </p:tav>
                                      </p:tavLst>
                                    </p:anim>
                                  </p:childTnLst>
                                </p:cTn>
                              </p:par>
                              <p:par>
                                <p:cTn id="53" presetID="42" presetClass="entr" presetSubtype="0" fill="hold" nodeType="with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6">
                                            <p:txEl>
                                              <p:pRg st="7" end="7"/>
                                            </p:txEl>
                                          </p:spTgt>
                                        </p:tgtEl>
                                        <p:attrNameLst>
                                          <p:attrName>style.visibility</p:attrName>
                                        </p:attrNameLst>
                                      </p:cBhvr>
                                      <p:to>
                                        <p:strVal val="visible"/>
                                      </p:to>
                                    </p:set>
                                    <p:animEffect transition="in" filter="fade">
                                      <p:cBhvr>
                                        <p:cTn id="62" dur="1000"/>
                                        <p:tgtEl>
                                          <p:spTgt spid="6">
                                            <p:txEl>
                                              <p:pRg st="7" end="7"/>
                                            </p:txEl>
                                          </p:spTgt>
                                        </p:tgtEl>
                                      </p:cBhvr>
                                    </p:animEffect>
                                    <p:anim calcmode="lin" valueType="num">
                                      <p:cBhvr>
                                        <p:cTn id="63"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nodeType="clickEffect">
                                  <p:stCondLst>
                                    <p:cond delay="0"/>
                                  </p:stCondLst>
                                  <p:childTnLst>
                                    <p:set>
                                      <p:cBhvr>
                                        <p:cTn id="68" dur="1" fill="hold">
                                          <p:stCondLst>
                                            <p:cond delay="0"/>
                                          </p:stCondLst>
                                        </p:cTn>
                                        <p:tgtEl>
                                          <p:spTgt spid="6">
                                            <p:txEl>
                                              <p:pRg st="8" end="8"/>
                                            </p:txEl>
                                          </p:spTgt>
                                        </p:tgtEl>
                                        <p:attrNameLst>
                                          <p:attrName>style.visibility</p:attrName>
                                        </p:attrNameLst>
                                      </p:cBhvr>
                                      <p:to>
                                        <p:strVal val="visible"/>
                                      </p:to>
                                    </p:set>
                                    <p:animEffect transition="in" filter="fade">
                                      <p:cBhvr>
                                        <p:cTn id="69" dur="1000"/>
                                        <p:tgtEl>
                                          <p:spTgt spid="6">
                                            <p:txEl>
                                              <p:pRg st="8" end="8"/>
                                            </p:txEl>
                                          </p:spTgt>
                                        </p:tgtEl>
                                      </p:cBhvr>
                                    </p:animEffect>
                                    <p:anim calcmode="lin" valueType="num">
                                      <p:cBhvr>
                                        <p:cTn id="70"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71"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6">
                                            <p:txEl>
                                              <p:pRg st="9" end="9"/>
                                            </p:txEl>
                                          </p:spTgt>
                                        </p:tgtEl>
                                        <p:attrNameLst>
                                          <p:attrName>style.visibility</p:attrName>
                                        </p:attrNameLst>
                                      </p:cBhvr>
                                      <p:to>
                                        <p:strVal val="visible"/>
                                      </p:to>
                                    </p:set>
                                    <p:animEffect transition="in" filter="fade">
                                      <p:cBhvr>
                                        <p:cTn id="76" dur="1000"/>
                                        <p:tgtEl>
                                          <p:spTgt spid="6">
                                            <p:txEl>
                                              <p:pRg st="9" end="9"/>
                                            </p:txEl>
                                          </p:spTgt>
                                        </p:tgtEl>
                                      </p:cBhvr>
                                    </p:animEffect>
                                    <p:anim calcmode="lin" valueType="num">
                                      <p:cBhvr>
                                        <p:cTn id="77"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78"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B6280300-A5DD-BB84-1EE8-B42F9E29D169}"/>
              </a:ext>
            </a:extLst>
          </p:cNvPr>
          <p:cNvSpPr/>
          <p:nvPr/>
        </p:nvSpPr>
        <p:spPr>
          <a:xfrm>
            <a:off x="-34635" y="409285"/>
            <a:ext cx="6298622" cy="6160853"/>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6" name="图片 5">
            <a:extLst>
              <a:ext uri="{FF2B5EF4-FFF2-40B4-BE49-F238E27FC236}">
                <a16:creationId xmlns:a16="http://schemas.microsoft.com/office/drawing/2014/main" id="{8EF5697B-4314-E568-7712-5BC7590A0EE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1290" y="815378"/>
            <a:ext cx="5077066" cy="5077066"/>
          </a:xfrm>
          <a:prstGeom prst="rect">
            <a:avLst/>
          </a:prstGeom>
        </p:spPr>
      </p:pic>
      <p:sp>
        <p:nvSpPr>
          <p:cNvPr id="8" name="TextBox 76">
            <a:extLst>
              <a:ext uri="{FF2B5EF4-FFF2-40B4-BE49-F238E27FC236}">
                <a16:creationId xmlns:a16="http://schemas.microsoft.com/office/drawing/2014/main" id="{199916E6-6ACC-E722-007D-339132D10DCC}"/>
              </a:ext>
            </a:extLst>
          </p:cNvPr>
          <p:cNvSpPr txBox="1"/>
          <p:nvPr/>
        </p:nvSpPr>
        <p:spPr>
          <a:xfrm>
            <a:off x="6816436" y="800896"/>
            <a:ext cx="4520045" cy="584775"/>
          </a:xfrm>
          <a:prstGeom prst="rect">
            <a:avLst/>
          </a:prstGeom>
          <a:noFill/>
        </p:spPr>
        <p:txBody>
          <a:bodyPr wrap="square" rtlCol="0">
            <a:spAutoFit/>
          </a:bodyPr>
          <a:lstStyle/>
          <a:p>
            <a:r>
              <a:rPr lang="en-GB" altLang="zh-CN" sz="3200" b="1" dirty="0">
                <a:solidFill>
                  <a:schemeClr val="bg2">
                    <a:lumMod val="25000"/>
                  </a:schemeClr>
                </a:solidFill>
                <a:latin typeface="STZhongsong" panose="02010600040101010101" pitchFamily="2" charset="-122"/>
                <a:ea typeface="STZhongsong" panose="02010600040101010101" pitchFamily="2" charset="-122"/>
              </a:rPr>
              <a:t>Keystone</a:t>
            </a:r>
            <a:endParaRPr lang="zh-CN" altLang="en-US" sz="3200" b="1" dirty="0">
              <a:solidFill>
                <a:schemeClr val="bg2">
                  <a:lumMod val="25000"/>
                </a:schemeClr>
              </a:solidFill>
              <a:latin typeface="STZhongsong" panose="02010600040101010101" pitchFamily="2" charset="-122"/>
              <a:ea typeface="STZhongsong" panose="02010600040101010101" pitchFamily="2" charset="-122"/>
            </a:endParaRPr>
          </a:p>
        </p:txBody>
      </p:sp>
      <p:sp>
        <p:nvSpPr>
          <p:cNvPr id="9" name="TextBox 76">
            <a:extLst>
              <a:ext uri="{FF2B5EF4-FFF2-40B4-BE49-F238E27FC236}">
                <a16:creationId xmlns:a16="http://schemas.microsoft.com/office/drawing/2014/main" id="{1A4FA037-EFBA-9497-8D80-E230F0E3D032}"/>
              </a:ext>
            </a:extLst>
          </p:cNvPr>
          <p:cNvSpPr txBox="1"/>
          <p:nvPr/>
        </p:nvSpPr>
        <p:spPr>
          <a:xfrm>
            <a:off x="6795654" y="1561399"/>
            <a:ext cx="4903884" cy="4654479"/>
          </a:xfrm>
          <a:prstGeom prst="rect">
            <a:avLst/>
          </a:prstGeom>
          <a:noFill/>
        </p:spPr>
        <p:txBody>
          <a:bodyPr wrap="square" rtlCol="0">
            <a:spAutoFit/>
          </a:bodyPr>
          <a:lstStyle/>
          <a:p>
            <a:pPr algn="just">
              <a:lnSpc>
                <a:spcPct val="150000"/>
              </a:lnSpc>
            </a:pPr>
            <a:r>
              <a:rPr lang="en-GB" altLang="zh-CN" sz="2000" dirty="0">
                <a:solidFill>
                  <a:schemeClr val="bg2">
                    <a:lumMod val="25000"/>
                  </a:schemeClr>
                </a:solidFill>
                <a:latin typeface="STZhongsong" panose="02010600040101010101" pitchFamily="2" charset="-122"/>
                <a:ea typeface="STZhongsong" panose="02010600040101010101" pitchFamily="2" charset="-122"/>
              </a:rPr>
              <a:t>The Moonlight Necklace is designed with two main things in mind. One is the moonstone, which is symbolized by moonlight, and the second is the locking core structure underneath. It makes the whole look like a key.</a:t>
            </a:r>
          </a:p>
          <a:p>
            <a:pPr algn="just">
              <a:lnSpc>
                <a:spcPct val="150000"/>
              </a:lnSpc>
            </a:pPr>
            <a:r>
              <a:rPr lang="en-GB" altLang="zh-CN" sz="2000" dirty="0">
                <a:solidFill>
                  <a:schemeClr val="bg2">
                    <a:lumMod val="25000"/>
                  </a:schemeClr>
                </a:solidFill>
                <a:latin typeface="STZhongsong" panose="02010600040101010101" pitchFamily="2" charset="-122"/>
                <a:ea typeface="STZhongsong" panose="02010600040101010101" pitchFamily="2" charset="-122"/>
              </a:rPr>
              <a:t>This is a key object that Lin Mo uses to keep herself sane. It's a physical representation of the safe word “moonshine.”</a:t>
            </a:r>
            <a:endParaRPr lang="zh-CN" altLang="en-US" sz="2000" dirty="0">
              <a:solidFill>
                <a:schemeClr val="bg2">
                  <a:lumMod val="25000"/>
                </a:schemeClr>
              </a:solidFill>
              <a:latin typeface="STZhongsong" panose="02010600040101010101" pitchFamily="2" charset="-122"/>
              <a:ea typeface="STZhongsong" panose="0201060004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B794D-13EA-4B9C-90C5-52B8B47D3A3C}"/>
            </a:ext>
          </a:extLst>
        </p:cNvPr>
        <p:cNvGrpSpPr/>
        <p:nvPr/>
      </p:nvGrpSpPr>
      <p:grpSpPr>
        <a:xfrm>
          <a:off x="0" y="0"/>
          <a:ext cx="0" cy="0"/>
          <a:chOff x="0" y="0"/>
          <a:chExt cx="0" cy="0"/>
        </a:xfrm>
      </p:grpSpPr>
      <p:pic>
        <p:nvPicPr>
          <p:cNvPr id="2" name="图片 1">
            <a:extLst>
              <a:ext uri="{FF2B5EF4-FFF2-40B4-BE49-F238E27FC236}">
                <a16:creationId xmlns:a16="http://schemas.microsoft.com/office/drawing/2014/main" id="{61718D23-B272-E439-8F44-F765F57CA179}"/>
              </a:ext>
            </a:extLst>
          </p:cNvPr>
          <p:cNvPicPr>
            <a:picLocks noChangeAspect="1"/>
          </p:cNvPicPr>
          <p:nvPr/>
        </p:nvPicPr>
        <p:blipFill rotWithShape="1">
          <a:blip r:embed="rId2">
            <a:extLst>
              <a:ext uri="{28A0092B-C50C-407E-A947-70E740481C1C}">
                <a14:useLocalDpi xmlns:a14="http://schemas.microsoft.com/office/drawing/2010/main" val="0"/>
              </a:ext>
            </a:extLst>
          </a:blip>
          <a:srcRect l="14102" r="11626"/>
          <a:stretch>
            <a:fillRect/>
          </a:stretch>
        </p:blipFill>
        <p:spPr>
          <a:xfrm rot="16200000">
            <a:off x="2940354" y="-2418300"/>
            <a:ext cx="6303129" cy="11694600"/>
          </a:xfrm>
          <a:prstGeom prst="rect">
            <a:avLst/>
          </a:prstGeom>
          <a:ln>
            <a:noFill/>
          </a:ln>
        </p:spPr>
      </p:pic>
      <p:sp>
        <p:nvSpPr>
          <p:cNvPr id="3" name="文本框 2">
            <a:extLst>
              <a:ext uri="{FF2B5EF4-FFF2-40B4-BE49-F238E27FC236}">
                <a16:creationId xmlns:a16="http://schemas.microsoft.com/office/drawing/2014/main" id="{40048B07-F9BA-8128-82ED-4F08F808CB88}"/>
              </a:ext>
            </a:extLst>
          </p:cNvPr>
          <p:cNvSpPr txBox="1"/>
          <p:nvPr/>
        </p:nvSpPr>
        <p:spPr>
          <a:xfrm>
            <a:off x="3308871" y="2119835"/>
            <a:ext cx="5198838" cy="2215991"/>
          </a:xfrm>
          <a:prstGeom prst="rect">
            <a:avLst/>
          </a:prstGeom>
          <a:noFill/>
        </p:spPr>
        <p:txBody>
          <a:bodyPr wrap="square" rtlCol="0">
            <a:spAutoFit/>
          </a:bodyPr>
          <a:lstStyle/>
          <a:p>
            <a:pPr algn="dist"/>
            <a:r>
              <a:rPr lang="en-US" altLang="zh-CN" sz="13800" dirty="0">
                <a:latin typeface="STZhongsong" panose="02010600040101010101" pitchFamily="2" charset="-122"/>
                <a:ea typeface="STZhongsong" panose="02010600040101010101" pitchFamily="2" charset="-122"/>
              </a:rPr>
              <a:t>0</a:t>
            </a:r>
            <a:r>
              <a:rPr lang="en-US" altLang="zh-CN" sz="13800" dirty="0">
                <a:solidFill>
                  <a:schemeClr val="bg1"/>
                </a:solidFill>
                <a:latin typeface="STZhongsong" panose="02010600040101010101" pitchFamily="2" charset="-122"/>
                <a:ea typeface="STZhongsong" panose="02010600040101010101" pitchFamily="2" charset="-122"/>
              </a:rPr>
              <a:t>3</a:t>
            </a:r>
            <a:endParaRPr lang="zh-CN" altLang="en-US" sz="13800" dirty="0">
              <a:solidFill>
                <a:schemeClr val="bg1"/>
              </a:solidFill>
              <a:latin typeface="STZhongsong" panose="02010600040101010101" pitchFamily="2" charset="-122"/>
              <a:ea typeface="STZhongsong" panose="02010600040101010101" pitchFamily="2" charset="-122"/>
            </a:endParaRPr>
          </a:p>
        </p:txBody>
      </p:sp>
      <p:sp>
        <p:nvSpPr>
          <p:cNvPr id="4" name="文本框 3">
            <a:extLst>
              <a:ext uri="{FF2B5EF4-FFF2-40B4-BE49-F238E27FC236}">
                <a16:creationId xmlns:a16="http://schemas.microsoft.com/office/drawing/2014/main" id="{BE745E48-C860-C6A2-ED1C-82D31F7EAFF7}"/>
              </a:ext>
            </a:extLst>
          </p:cNvPr>
          <p:cNvSpPr txBox="1"/>
          <p:nvPr/>
        </p:nvSpPr>
        <p:spPr>
          <a:xfrm>
            <a:off x="2018870" y="4335826"/>
            <a:ext cx="7778839" cy="1516184"/>
          </a:xfrm>
          <a:prstGeom prst="rect">
            <a:avLst/>
          </a:prstGeom>
          <a:noFill/>
        </p:spPr>
        <p:txBody>
          <a:bodyPr wrap="square" rtlCol="0">
            <a:spAutoFit/>
          </a:bodyPr>
          <a:lstStyle/>
          <a:p>
            <a:pPr algn="ctr">
              <a:lnSpc>
                <a:spcPct val="250000"/>
              </a:lnSpc>
              <a:buNone/>
            </a:pPr>
            <a:r>
              <a:rPr lang="en-GB" altLang="zh-CN" sz="4400" b="1" dirty="0">
                <a:latin typeface="High Tower Text" panose="02040502050506030303" pitchFamily="18" charset="0"/>
                <a:ea typeface="STZhongsong" panose="02010600040101010101" pitchFamily="2" charset="-122"/>
                <a:sym typeface="+mn-ea"/>
              </a:rPr>
              <a:t>Storyboards and Mood Board</a:t>
            </a:r>
            <a:endParaRPr lang="zh-CN" altLang="en-US" sz="4400" b="1" dirty="0">
              <a:latin typeface="High Tower Text" panose="02040502050506030303" pitchFamily="18" charset="0"/>
              <a:ea typeface="STZhongsong" panose="02010600040101010101" pitchFamily="2" charset="-122"/>
              <a:cs typeface="+mn-ea"/>
              <a:sym typeface="+mn-lt"/>
            </a:endParaRPr>
          </a:p>
        </p:txBody>
      </p:sp>
    </p:spTree>
    <p:extLst>
      <p:ext uri="{BB962C8B-B14F-4D97-AF65-F5344CB8AC3E}">
        <p14:creationId xmlns:p14="http://schemas.microsoft.com/office/powerpoint/2010/main" val="2343103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76"/>
          <p:cNvSpPr txBox="1"/>
          <p:nvPr/>
        </p:nvSpPr>
        <p:spPr>
          <a:xfrm>
            <a:off x="4666703" y="311728"/>
            <a:ext cx="2858594" cy="707886"/>
          </a:xfrm>
          <a:prstGeom prst="rect">
            <a:avLst/>
          </a:prstGeom>
          <a:noFill/>
        </p:spPr>
        <p:txBody>
          <a:bodyPr wrap="square" rtlCol="0">
            <a:spAutoFit/>
          </a:bodyPr>
          <a:lstStyle/>
          <a:p>
            <a:pPr algn="ctr"/>
            <a:r>
              <a:rPr lang="en-GB" altLang="zh-CN" sz="4000" b="1" dirty="0">
                <a:latin typeface="High Tower Text" panose="02040502050506030303" pitchFamily="18" charset="0"/>
                <a:ea typeface="STZhongsong" panose="02010600040101010101" pitchFamily="2" charset="-122"/>
                <a:sym typeface="+mn-ea"/>
              </a:rPr>
              <a:t>Storyboards</a:t>
            </a:r>
            <a:endParaRPr lang="zh-CN" altLang="en-US" sz="4000" dirty="0">
              <a:solidFill>
                <a:schemeClr val="bg2">
                  <a:lumMod val="25000"/>
                </a:schemeClr>
              </a:solidFill>
              <a:latin typeface="站酷小薇LOGO体" panose="02010600010101010101" pitchFamily="50" charset="-122"/>
              <a:ea typeface="站酷小薇LOGO体" panose="02010600010101010101" pitchFamily="50" charset="-122"/>
            </a:endParaRPr>
          </a:p>
        </p:txBody>
      </p:sp>
      <p:sp>
        <p:nvSpPr>
          <p:cNvPr id="8" name="矩形 7">
            <a:extLst>
              <a:ext uri="{FF2B5EF4-FFF2-40B4-BE49-F238E27FC236}">
                <a16:creationId xmlns:a16="http://schemas.microsoft.com/office/drawing/2014/main" id="{61B910CC-2544-2C8E-4AB9-DB0639FC3E0D}"/>
              </a:ext>
            </a:extLst>
          </p:cNvPr>
          <p:cNvSpPr/>
          <p:nvPr/>
        </p:nvSpPr>
        <p:spPr>
          <a:xfrm>
            <a:off x="1" y="1019614"/>
            <a:ext cx="12192000" cy="5526658"/>
          </a:xfrm>
          <a:prstGeom prst="rect">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zh-CN" altLang="en-US" dirty="0"/>
          </a:p>
        </p:txBody>
      </p:sp>
      <p:pic>
        <p:nvPicPr>
          <p:cNvPr id="10" name="图片 9">
            <a:extLst>
              <a:ext uri="{FF2B5EF4-FFF2-40B4-BE49-F238E27FC236}">
                <a16:creationId xmlns:a16="http://schemas.microsoft.com/office/drawing/2014/main" id="{774BD039-53B2-EC37-1236-C6136EF93E0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0844" y="1198195"/>
            <a:ext cx="3657443" cy="2438296"/>
          </a:xfrm>
          <a:prstGeom prst="rect">
            <a:avLst/>
          </a:prstGeom>
        </p:spPr>
      </p:pic>
      <p:pic>
        <p:nvPicPr>
          <p:cNvPr id="12" name="图片 11">
            <a:extLst>
              <a:ext uri="{FF2B5EF4-FFF2-40B4-BE49-F238E27FC236}">
                <a16:creationId xmlns:a16="http://schemas.microsoft.com/office/drawing/2014/main" id="{ED202852-461C-D382-5CAF-BBD0669D3F5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77190" y="1198195"/>
            <a:ext cx="3657443" cy="2438296"/>
          </a:xfrm>
          <a:prstGeom prst="rect">
            <a:avLst/>
          </a:prstGeom>
        </p:spPr>
      </p:pic>
      <p:pic>
        <p:nvPicPr>
          <p:cNvPr id="13" name="图片 12">
            <a:extLst>
              <a:ext uri="{FF2B5EF4-FFF2-40B4-BE49-F238E27FC236}">
                <a16:creationId xmlns:a16="http://schemas.microsoft.com/office/drawing/2014/main" id="{DA1C0AFA-4DC1-3E6B-E670-0EDA2C76568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17414" y="3792921"/>
            <a:ext cx="3657445" cy="2438297"/>
          </a:xfrm>
          <a:prstGeom prst="rect">
            <a:avLst/>
          </a:prstGeom>
        </p:spPr>
      </p:pic>
      <p:pic>
        <p:nvPicPr>
          <p:cNvPr id="14" name="图片 13">
            <a:extLst>
              <a:ext uri="{FF2B5EF4-FFF2-40B4-BE49-F238E27FC236}">
                <a16:creationId xmlns:a16="http://schemas.microsoft.com/office/drawing/2014/main" id="{4BB36F4D-603C-5D73-FDF1-D685D2FFFF4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49981" y="3792923"/>
            <a:ext cx="3657446" cy="243829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7"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anim calcmode="lin" valueType="num">
                                      <p:cBhvr>
                                        <p:cTn id="34" dur="1000" fill="hold"/>
                                        <p:tgtEl>
                                          <p:spTgt spid="14"/>
                                        </p:tgtEl>
                                        <p:attrNameLst>
                                          <p:attrName>ppt_x</p:attrName>
                                        </p:attrNameLst>
                                      </p:cBhvr>
                                      <p:tavLst>
                                        <p:tav tm="0">
                                          <p:val>
                                            <p:strVal val="#ppt_x"/>
                                          </p:val>
                                        </p:tav>
                                        <p:tav tm="100000">
                                          <p:val>
                                            <p:strVal val="#ppt_x"/>
                                          </p:val>
                                        </p:tav>
                                      </p:tavLst>
                                    </p:anim>
                                    <p:anim calcmode="lin" valueType="num">
                                      <p:cBhvr>
                                        <p:cTn id="3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312E2E-3C67-9A91-F812-692F561F04C0}"/>
            </a:ext>
          </a:extLst>
        </p:cNvPr>
        <p:cNvGrpSpPr/>
        <p:nvPr/>
      </p:nvGrpSpPr>
      <p:grpSpPr>
        <a:xfrm>
          <a:off x="0" y="0"/>
          <a:ext cx="0" cy="0"/>
          <a:chOff x="0" y="0"/>
          <a:chExt cx="0" cy="0"/>
        </a:xfrm>
      </p:grpSpPr>
      <p:sp>
        <p:nvSpPr>
          <p:cNvPr id="4" name="TextBox 76">
            <a:extLst>
              <a:ext uri="{FF2B5EF4-FFF2-40B4-BE49-F238E27FC236}">
                <a16:creationId xmlns:a16="http://schemas.microsoft.com/office/drawing/2014/main" id="{EFD19B9F-D31F-4D66-06AC-ABCA98B3D429}"/>
              </a:ext>
            </a:extLst>
          </p:cNvPr>
          <p:cNvSpPr txBox="1"/>
          <p:nvPr/>
        </p:nvSpPr>
        <p:spPr>
          <a:xfrm>
            <a:off x="4666703" y="311728"/>
            <a:ext cx="2858594" cy="707886"/>
          </a:xfrm>
          <a:prstGeom prst="rect">
            <a:avLst/>
          </a:prstGeom>
          <a:noFill/>
        </p:spPr>
        <p:txBody>
          <a:bodyPr wrap="square" rtlCol="0">
            <a:spAutoFit/>
          </a:bodyPr>
          <a:lstStyle/>
          <a:p>
            <a:pPr algn="ctr"/>
            <a:r>
              <a:rPr lang="en-GB" altLang="zh-CN" sz="4000" b="1" dirty="0">
                <a:latin typeface="High Tower Text" panose="02040502050506030303" pitchFamily="18" charset="0"/>
                <a:ea typeface="STZhongsong" panose="02010600040101010101" pitchFamily="2" charset="-122"/>
                <a:sym typeface="+mn-ea"/>
              </a:rPr>
              <a:t>Mood Board</a:t>
            </a:r>
            <a:endParaRPr lang="zh-CN" altLang="en-US" sz="4000" dirty="0">
              <a:solidFill>
                <a:schemeClr val="bg2">
                  <a:lumMod val="25000"/>
                </a:schemeClr>
              </a:solidFill>
              <a:latin typeface="站酷小薇LOGO体" panose="02010600010101010101" pitchFamily="50" charset="-122"/>
              <a:ea typeface="站酷小薇LOGO体" panose="02010600010101010101" pitchFamily="50" charset="-122"/>
            </a:endParaRPr>
          </a:p>
        </p:txBody>
      </p:sp>
      <p:sp>
        <p:nvSpPr>
          <p:cNvPr id="8" name="矩形 7">
            <a:extLst>
              <a:ext uri="{FF2B5EF4-FFF2-40B4-BE49-F238E27FC236}">
                <a16:creationId xmlns:a16="http://schemas.microsoft.com/office/drawing/2014/main" id="{D9827CCD-B2F7-F35A-2C32-957FA2DDCE88}"/>
              </a:ext>
            </a:extLst>
          </p:cNvPr>
          <p:cNvSpPr/>
          <p:nvPr/>
        </p:nvSpPr>
        <p:spPr>
          <a:xfrm>
            <a:off x="1" y="1130710"/>
            <a:ext cx="12192000" cy="5415562"/>
          </a:xfrm>
          <a:prstGeom prst="rect">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zh-CN" altLang="en-US"/>
          </a:p>
        </p:txBody>
      </p:sp>
      <p:pic>
        <p:nvPicPr>
          <p:cNvPr id="5" name="图片 4">
            <a:extLst>
              <a:ext uri="{FF2B5EF4-FFF2-40B4-BE49-F238E27FC236}">
                <a16:creationId xmlns:a16="http://schemas.microsoft.com/office/drawing/2014/main" id="{90794D92-766E-20BA-4D13-F4B15D0BD72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95909" y="1587874"/>
            <a:ext cx="6000181" cy="4501234"/>
          </a:xfrm>
          <a:prstGeom prst="rect">
            <a:avLst/>
          </a:prstGeom>
        </p:spPr>
      </p:pic>
    </p:spTree>
    <p:extLst>
      <p:ext uri="{BB962C8B-B14F-4D97-AF65-F5344CB8AC3E}">
        <p14:creationId xmlns:p14="http://schemas.microsoft.com/office/powerpoint/2010/main" val="138070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3E764-4657-608B-C3D1-6BAE43059650}"/>
            </a:ext>
          </a:extLst>
        </p:cNvPr>
        <p:cNvGrpSpPr/>
        <p:nvPr/>
      </p:nvGrpSpPr>
      <p:grpSpPr>
        <a:xfrm>
          <a:off x="0" y="0"/>
          <a:ext cx="0" cy="0"/>
          <a:chOff x="0" y="0"/>
          <a:chExt cx="0" cy="0"/>
        </a:xfrm>
      </p:grpSpPr>
      <p:sp>
        <p:nvSpPr>
          <p:cNvPr id="4" name="TextBox 76">
            <a:extLst>
              <a:ext uri="{FF2B5EF4-FFF2-40B4-BE49-F238E27FC236}">
                <a16:creationId xmlns:a16="http://schemas.microsoft.com/office/drawing/2014/main" id="{45FC3260-E6C0-4F00-E398-18B25061E777}"/>
              </a:ext>
            </a:extLst>
          </p:cNvPr>
          <p:cNvSpPr txBox="1"/>
          <p:nvPr/>
        </p:nvSpPr>
        <p:spPr>
          <a:xfrm>
            <a:off x="3670226" y="297463"/>
            <a:ext cx="4851545" cy="707886"/>
          </a:xfrm>
          <a:prstGeom prst="rect">
            <a:avLst/>
          </a:prstGeom>
          <a:noFill/>
        </p:spPr>
        <p:txBody>
          <a:bodyPr wrap="square" rtlCol="0">
            <a:spAutoFit/>
          </a:bodyPr>
          <a:lstStyle/>
          <a:p>
            <a:pPr algn="ctr"/>
            <a:r>
              <a:rPr lang="en-GB" altLang="zh-CN" sz="4000" dirty="0">
                <a:latin typeface="High Tower Text" panose="02040502050506030303" pitchFamily="18" charset="0"/>
                <a:ea typeface="STZhongsong" panose="02010600040101010101" pitchFamily="2" charset="-122"/>
                <a:sym typeface="+mn-ea"/>
              </a:rPr>
              <a:t>Shot</a:t>
            </a:r>
            <a:r>
              <a:rPr lang="zh-CN" altLang="en-US" sz="4000" dirty="0">
                <a:latin typeface="High Tower Text" panose="02040502050506030303" pitchFamily="18" charset="0"/>
                <a:ea typeface="站酷小薇LOGO体" panose="02010600010101010101" pitchFamily="50" charset="-122"/>
                <a:sym typeface="+mn-ea"/>
              </a:rPr>
              <a:t> </a:t>
            </a:r>
            <a:r>
              <a:rPr lang="en-US" altLang="zh-CN" sz="4000" dirty="0">
                <a:latin typeface="High Tower Text" panose="02040502050506030303" pitchFamily="18" charset="0"/>
                <a:ea typeface="站酷小薇LOGO体" panose="02010600010101010101" pitchFamily="50" charset="-122"/>
                <a:sym typeface="+mn-ea"/>
              </a:rPr>
              <a:t>List Template</a:t>
            </a:r>
            <a:endParaRPr lang="en-GB" altLang="zh-CN" sz="4000" dirty="0">
              <a:latin typeface="High Tower Text" panose="02040502050506030303" pitchFamily="18" charset="0"/>
              <a:ea typeface="STZhongsong" panose="02010600040101010101" pitchFamily="2" charset="-122"/>
              <a:sym typeface="+mn-ea"/>
            </a:endParaRPr>
          </a:p>
        </p:txBody>
      </p:sp>
      <p:sp>
        <p:nvSpPr>
          <p:cNvPr id="8" name="矩形 7">
            <a:extLst>
              <a:ext uri="{FF2B5EF4-FFF2-40B4-BE49-F238E27FC236}">
                <a16:creationId xmlns:a16="http://schemas.microsoft.com/office/drawing/2014/main" id="{56448BF9-F082-C441-F6AE-72A7C7AEA852}"/>
              </a:ext>
            </a:extLst>
          </p:cNvPr>
          <p:cNvSpPr/>
          <p:nvPr/>
        </p:nvSpPr>
        <p:spPr>
          <a:xfrm>
            <a:off x="1" y="1130710"/>
            <a:ext cx="12192000" cy="5415562"/>
          </a:xfrm>
          <a:prstGeom prst="rect">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zh-CN" altLang="en-US"/>
          </a:p>
        </p:txBody>
      </p:sp>
      <p:sp>
        <p:nvSpPr>
          <p:cNvPr id="2" name="文本框 1">
            <a:extLst>
              <a:ext uri="{FF2B5EF4-FFF2-40B4-BE49-F238E27FC236}">
                <a16:creationId xmlns:a16="http://schemas.microsoft.com/office/drawing/2014/main" id="{F4C546B8-3731-6F7E-054D-B9EF458A11A1}"/>
              </a:ext>
            </a:extLst>
          </p:cNvPr>
          <p:cNvSpPr txBox="1"/>
          <p:nvPr/>
        </p:nvSpPr>
        <p:spPr>
          <a:xfrm>
            <a:off x="6684260" y="3308222"/>
            <a:ext cx="5060515" cy="923330"/>
          </a:xfrm>
          <a:prstGeom prst="rect">
            <a:avLst/>
          </a:prstGeom>
          <a:noFill/>
        </p:spPr>
        <p:txBody>
          <a:bodyPr wrap="square" rtlCol="0">
            <a:spAutoFit/>
          </a:bodyPr>
          <a:lstStyle/>
          <a:p>
            <a:pPr algn="just"/>
            <a:r>
              <a:rPr lang="en-GB" altLang="zh-CN" dirty="0">
                <a:solidFill>
                  <a:schemeClr val="bg1"/>
                </a:solidFill>
                <a:latin typeface="STZhongsong" panose="02010600040101010101" pitchFamily="2" charset="-122"/>
                <a:ea typeface="STZhongsong" panose="02010600040101010101" pitchFamily="2" charset="-122"/>
              </a:rPr>
              <a:t>This is a rough plan, and may need to be adjusted in actual production according to the specific plot and animation style.</a:t>
            </a:r>
            <a:endParaRPr lang="zh-CN" altLang="en-US" dirty="0">
              <a:solidFill>
                <a:schemeClr val="bg1"/>
              </a:solidFill>
              <a:latin typeface="STZhongsong" panose="02010600040101010101" pitchFamily="2" charset="-122"/>
              <a:ea typeface="STZhongsong" panose="02010600040101010101" pitchFamily="2" charset="-122"/>
            </a:endParaRPr>
          </a:p>
        </p:txBody>
      </p:sp>
      <p:pic>
        <p:nvPicPr>
          <p:cNvPr id="6" name="图片 5">
            <a:extLst>
              <a:ext uri="{FF2B5EF4-FFF2-40B4-BE49-F238E27FC236}">
                <a16:creationId xmlns:a16="http://schemas.microsoft.com/office/drawing/2014/main" id="{76263E33-E148-F9EA-DF89-BFCA1D950FDB}"/>
              </a:ext>
            </a:extLst>
          </p:cNvPr>
          <p:cNvPicPr>
            <a:picLocks noChangeAspect="1"/>
          </p:cNvPicPr>
          <p:nvPr/>
        </p:nvPicPr>
        <p:blipFill>
          <a:blip r:embed="rId2"/>
          <a:stretch>
            <a:fillRect/>
          </a:stretch>
        </p:blipFill>
        <p:spPr>
          <a:xfrm>
            <a:off x="630477" y="1312884"/>
            <a:ext cx="5423307" cy="3499309"/>
          </a:xfrm>
          <a:prstGeom prst="rect">
            <a:avLst/>
          </a:prstGeom>
        </p:spPr>
      </p:pic>
      <p:pic>
        <p:nvPicPr>
          <p:cNvPr id="10" name="图片 9">
            <a:extLst>
              <a:ext uri="{FF2B5EF4-FFF2-40B4-BE49-F238E27FC236}">
                <a16:creationId xmlns:a16="http://schemas.microsoft.com/office/drawing/2014/main" id="{C5182D04-54BB-4492-8D22-9DC1B706C281}"/>
              </a:ext>
            </a:extLst>
          </p:cNvPr>
          <p:cNvPicPr>
            <a:picLocks noChangeAspect="1"/>
          </p:cNvPicPr>
          <p:nvPr/>
        </p:nvPicPr>
        <p:blipFill>
          <a:blip r:embed="rId3"/>
          <a:stretch>
            <a:fillRect/>
          </a:stretch>
        </p:blipFill>
        <p:spPr>
          <a:xfrm>
            <a:off x="630477" y="4983830"/>
            <a:ext cx="5423307" cy="1107180"/>
          </a:xfrm>
          <a:prstGeom prst="rect">
            <a:avLst/>
          </a:prstGeom>
        </p:spPr>
      </p:pic>
      <p:sp>
        <p:nvSpPr>
          <p:cNvPr id="11" name="Rectangle 1">
            <a:extLst>
              <a:ext uri="{FF2B5EF4-FFF2-40B4-BE49-F238E27FC236}">
                <a16:creationId xmlns:a16="http://schemas.microsoft.com/office/drawing/2014/main" id="{5205E827-8D77-9A4A-4238-1E944109F08B}"/>
              </a:ext>
            </a:extLst>
          </p:cNvPr>
          <p:cNvSpPr>
            <a:spLocks noChangeArrowheads="1"/>
          </p:cNvSpPr>
          <p:nvPr/>
        </p:nvSpPr>
        <p:spPr bwMode="auto">
          <a:xfrm>
            <a:off x="10641106" y="6091010"/>
            <a:ext cx="129607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CN" altLang="zh-CN" sz="1800" b="0" i="0" u="none" strike="noStrike" cap="none" normalizeH="0" baseline="0" dirty="0">
                <a:ln>
                  <a:noFill/>
                </a:ln>
                <a:solidFill>
                  <a:schemeClr val="bg1">
                    <a:lumMod val="85000"/>
                  </a:schemeClr>
                </a:solidFill>
                <a:effectLst/>
                <a:latin typeface="Arial" panose="020B0604020202020204" pitchFamily="34" charset="0"/>
                <a:hlinkClick r:id="rId4">
                  <a:extLst>
                    <a:ext uri="{A12FA001-AC4F-418D-AE19-62706E023703}">
                      <ahyp:hlinkClr xmlns:ahyp="http://schemas.microsoft.com/office/drawing/2018/hyperlinkcolor" val="tx"/>
                    </a:ext>
                  </a:extLst>
                </a:hlinkClick>
              </a:rPr>
              <a:t>shotlist.pdf</a:t>
            </a:r>
            <a:endParaRPr kumimoji="0" lang="zh-CN" altLang="zh-CN" sz="1800" b="0" i="0" u="none" strike="noStrike" cap="none" normalizeH="0" baseline="0" dirty="0">
              <a:ln>
                <a:noFill/>
              </a:ln>
              <a:solidFill>
                <a:schemeClr val="bg1">
                  <a:lumMod val="85000"/>
                </a:schemeClr>
              </a:solidFill>
              <a:effectLst/>
              <a:latin typeface="Arial" panose="020B0604020202020204" pitchFamily="34" charset="0"/>
            </a:endParaRPr>
          </a:p>
        </p:txBody>
      </p:sp>
    </p:spTree>
    <p:extLst>
      <p:ext uri="{BB962C8B-B14F-4D97-AF65-F5344CB8AC3E}">
        <p14:creationId xmlns:p14="http://schemas.microsoft.com/office/powerpoint/2010/main" val="1253039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fade">
                                      <p:cBhvr>
                                        <p:cTn id="28" dur="1000"/>
                                        <p:tgtEl>
                                          <p:spTgt spid="2"/>
                                        </p:tgtEl>
                                      </p:cBhvr>
                                    </p:animEffect>
                                    <p:anim calcmode="lin" valueType="num">
                                      <p:cBhvr>
                                        <p:cTn id="29" dur="1000" fill="hold"/>
                                        <p:tgtEl>
                                          <p:spTgt spid="2"/>
                                        </p:tgtEl>
                                        <p:attrNameLst>
                                          <p:attrName>ppt_x</p:attrName>
                                        </p:attrNameLst>
                                      </p:cBhvr>
                                      <p:tavLst>
                                        <p:tav tm="0">
                                          <p:val>
                                            <p:strVal val="#ppt_x"/>
                                          </p:val>
                                        </p:tav>
                                        <p:tav tm="100000">
                                          <p:val>
                                            <p:strVal val="#ppt_x"/>
                                          </p:val>
                                        </p:tav>
                                      </p:tavLst>
                                    </p:anim>
                                    <p:anim calcmode="lin" valueType="num">
                                      <p:cBhvr>
                                        <p:cTn id="30"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主题​​">
  <a:themeElements>
    <a:clrScheme name="灰度">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锈迹纹理">
      <a:fillStyleLst>
        <a:solidFill>
          <a:schemeClr val="phClr"/>
        </a:solidFill>
        <a:blipFill rotWithShape="1">
          <a:blip xmlns:r="http://schemas.openxmlformats.org/officeDocument/2006/relationships" r:embed="rId1">
            <a:duotone>
              <a:schemeClr val="phClr">
                <a:tint val="67000"/>
                <a:shade val="65000"/>
              </a:schemeClr>
              <a:schemeClr val="phClr">
                <a:tint val="10000"/>
                <a:satMod val="130000"/>
              </a:schemeClr>
            </a:duotone>
          </a:blip>
          <a:tile tx="0" ty="0" sx="60000" sy="59000" flip="none" algn="b"/>
        </a:blipFill>
        <a:blipFill rotWithShape="1">
          <a:blip xmlns:r="http://schemas.openxmlformats.org/officeDocument/2006/relationships" r:embed="rId1">
            <a:duotone>
              <a:schemeClr val="phClr">
                <a:shade val="30000"/>
                <a:satMod val="115000"/>
              </a:schemeClr>
              <a:schemeClr val="phClr">
                <a:tint val="34000"/>
              </a:schemeClr>
            </a:duotone>
          </a:blip>
          <a:tile tx="0" ty="0" sx="60000" sy="59000" flip="none" algn="b"/>
        </a:blipFill>
      </a:fillStyleLst>
      <a:lnStyleLst>
        <a:ln w="6350" cap="flat" cmpd="sng" algn="ctr">
          <a:solidFill>
            <a:schemeClr val="phClr">
              <a:tint val="70000"/>
            </a:scheme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2013 - 2022 主题">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589</TotalTime>
  <Words>1019</Words>
  <Application>Microsoft Office PowerPoint</Application>
  <PresentationFormat>宽屏</PresentationFormat>
  <Paragraphs>81</Paragraphs>
  <Slides>17</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17</vt:i4>
      </vt:variant>
    </vt:vector>
  </HeadingPairs>
  <TitlesOfParts>
    <vt:vector size="24" baseType="lpstr">
      <vt:lpstr>等线</vt:lpstr>
      <vt:lpstr>等线 Light</vt:lpstr>
      <vt:lpstr>STZhongsong</vt:lpstr>
      <vt:lpstr>站酷小薇LOGO体</vt:lpstr>
      <vt:lpstr>Arial</vt:lpstr>
      <vt:lpstr>High Tower Text</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Xinyu Shi (2121915)</cp:lastModifiedBy>
  <cp:revision>50</cp:revision>
  <dcterms:created xsi:type="dcterms:W3CDTF">2019-09-05T03:12:00Z</dcterms:created>
  <dcterms:modified xsi:type="dcterms:W3CDTF">2025-05-05T21:52:22Z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2052-12.1.0.20784</vt:lpwstr>
  </property>
  <property fmtid="{D5CDD505-2E9C-101B-9397-08002B2CF9AE}" pid="3" name="KSOTemplateUUID">
    <vt:lpwstr>v1.0_mb_GXaxt2coYLcUp9iOYMcjAA==</vt:lpwstr>
  </property>
  <property fmtid="{D5CDD505-2E9C-101B-9397-08002B2CF9AE}" pid="4" name="ICV">
    <vt:lpwstr>00E4779D7D984E1FA92B2316E8484927_11</vt:lpwstr>
  </property>
</Properties>
</file>