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1"/>
  </p:notesMasterIdLst>
  <p:handoutMasterIdLst>
    <p:handoutMasterId r:id="rId32"/>
  </p:handoutMasterIdLst>
  <p:sldIdLst>
    <p:sldId id="277" r:id="rId2"/>
    <p:sldId id="415" r:id="rId3"/>
    <p:sldId id="423" r:id="rId4"/>
    <p:sldId id="424" r:id="rId5"/>
    <p:sldId id="425" r:id="rId6"/>
    <p:sldId id="426" r:id="rId7"/>
    <p:sldId id="427" r:id="rId8"/>
    <p:sldId id="470" r:id="rId9"/>
    <p:sldId id="469" r:id="rId10"/>
    <p:sldId id="430" r:id="rId11"/>
    <p:sldId id="431" r:id="rId12"/>
    <p:sldId id="432" r:id="rId13"/>
    <p:sldId id="433" r:id="rId14"/>
    <p:sldId id="435" r:id="rId15"/>
    <p:sldId id="437" r:id="rId16"/>
    <p:sldId id="438" r:id="rId17"/>
    <p:sldId id="439" r:id="rId18"/>
    <p:sldId id="441" r:id="rId19"/>
    <p:sldId id="445" r:id="rId20"/>
    <p:sldId id="444" r:id="rId21"/>
    <p:sldId id="450" r:id="rId22"/>
    <p:sldId id="451" r:id="rId23"/>
    <p:sldId id="452" r:id="rId24"/>
    <p:sldId id="453" r:id="rId25"/>
    <p:sldId id="454" r:id="rId26"/>
    <p:sldId id="455" r:id="rId27"/>
    <p:sldId id="456" r:id="rId28"/>
    <p:sldId id="457" r:id="rId29"/>
    <p:sldId id="468" r:id="rId3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75" autoAdjust="0"/>
    <p:restoredTop sz="93318" autoAdjust="0"/>
  </p:normalViewPr>
  <p:slideViewPr>
    <p:cSldViewPr>
      <p:cViewPr varScale="1">
        <p:scale>
          <a:sx n="91" d="100"/>
          <a:sy n="91" d="100"/>
        </p:scale>
        <p:origin x="200" y="4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_rels/viewProps.xml.rels><?xml version="1.0" encoding="UTF-8" standalone="yes"?>
<Relationships xmlns="http://schemas.openxmlformats.org/package/2006/relationships"><Relationship Id="rId3" Type="http://schemas.openxmlformats.org/officeDocument/2006/relationships/slide" Target="slides/slide21.xml"/><Relationship Id="rId2" Type="http://schemas.openxmlformats.org/officeDocument/2006/relationships/slide" Target="slides/slide20.xml"/><Relationship Id="rId1" Type="http://schemas.openxmlformats.org/officeDocument/2006/relationships/slide" Target="slides/slide19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39117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90095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21628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29426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28039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0210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79120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54477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7180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79847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35618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4343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19838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064EA70-9832-4072-8FF5-BC1CAF6B94D4}" type="slidenum">
              <a:rPr lang="en-US"/>
              <a:pPr/>
              <a:t>18</a:t>
            </a:fld>
            <a:endParaRPr lang="en-US" dirty="0"/>
          </a:p>
        </p:txBody>
      </p:sp>
      <p:sp>
        <p:nvSpPr>
          <p:cNvPr id="6420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2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90555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8411FB1-E675-42D3-90B3-8DE850E07F43}" type="slidenum">
              <a:rPr lang="en-US"/>
              <a:pPr/>
              <a:t>19</a:t>
            </a:fld>
            <a:endParaRPr lang="en-US" dirty="0"/>
          </a:p>
        </p:txBody>
      </p:sp>
      <p:sp>
        <p:nvSpPr>
          <p:cNvPr id="6553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708519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E89BDD-0D03-457D-9DC1-5CC61C62DCC8}" type="slidenum">
              <a:rPr lang="en-US"/>
              <a:pPr/>
              <a:t>20</a:t>
            </a:fld>
            <a:endParaRPr lang="en-US" dirty="0"/>
          </a:p>
        </p:txBody>
      </p:sp>
      <p:sp>
        <p:nvSpPr>
          <p:cNvPr id="65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794632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BD959AE-CE53-4DF6-9202-0FDAC2682923}" type="slidenum">
              <a:rPr lang="en-US"/>
              <a:pPr/>
              <a:t>21</a:t>
            </a:fld>
            <a:endParaRPr lang="en-US" dirty="0"/>
          </a:p>
        </p:txBody>
      </p:sp>
      <p:sp>
        <p:nvSpPr>
          <p:cNvPr id="65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401173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29D08B4-E901-4D5C-AC3E-9322CA6B7F1E}" type="slidenum">
              <a:rPr lang="en-US"/>
              <a:pPr/>
              <a:t>22</a:t>
            </a:fld>
            <a:endParaRPr lang="en-US" dirty="0"/>
          </a:p>
        </p:txBody>
      </p:sp>
      <p:sp>
        <p:nvSpPr>
          <p:cNvPr id="65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257295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D22A669-849E-4FD4-8525-2A7A346F1442}" type="slidenum">
              <a:rPr lang="en-US"/>
              <a:pPr/>
              <a:t>23</a:t>
            </a:fld>
            <a:endParaRPr lang="en-US" dirty="0"/>
          </a:p>
        </p:txBody>
      </p:sp>
      <p:sp>
        <p:nvSpPr>
          <p:cNvPr id="65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02985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1B1EB64-7571-4171-9054-5B1BB971EC8C}" type="slidenum">
              <a:rPr lang="en-US"/>
              <a:pPr/>
              <a:t>24</a:t>
            </a:fld>
            <a:endParaRPr lang="en-US" dirty="0"/>
          </a:p>
        </p:txBody>
      </p:sp>
      <p:sp>
        <p:nvSpPr>
          <p:cNvPr id="66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08911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EC66163-06F9-4DC2-B67F-B311706B95A9}" type="slidenum">
              <a:rPr lang="en-US"/>
              <a:pPr/>
              <a:t>25</a:t>
            </a:fld>
            <a:endParaRPr lang="en-US" dirty="0"/>
          </a:p>
        </p:txBody>
      </p:sp>
      <p:sp>
        <p:nvSpPr>
          <p:cNvPr id="66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964547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9FD7DE-B6F4-473C-BA78-B9218129E9F1}" type="slidenum">
              <a:rPr lang="en-US"/>
              <a:pPr/>
              <a:t>26</a:t>
            </a:fld>
            <a:endParaRPr lang="en-US" dirty="0"/>
          </a:p>
        </p:txBody>
      </p:sp>
      <p:sp>
        <p:nvSpPr>
          <p:cNvPr id="66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82444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6377D41-69C4-4D44-ADCA-2A66344A82FA}" type="slidenum">
              <a:rPr lang="en-US"/>
              <a:pPr/>
              <a:t>27</a:t>
            </a:fld>
            <a:endParaRPr lang="en-US" dirty="0"/>
          </a:p>
        </p:txBody>
      </p:sp>
      <p:sp>
        <p:nvSpPr>
          <p:cNvPr id="66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17348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70DD87-6893-4843-ABDB-9276E5144DB5}" type="slidenum">
              <a:rPr lang="en-US"/>
              <a:pPr/>
              <a:t>28</a:t>
            </a:fld>
            <a:endParaRPr lang="en-US" dirty="0"/>
          </a:p>
        </p:txBody>
      </p:sp>
      <p:sp>
        <p:nvSpPr>
          <p:cNvPr id="66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58208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23/11/2020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23/11/2020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23/11/2020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23/11/2020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23/11/2020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23/11/2020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23/11/2020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23/11/2020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23/11/2020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23/11/2020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23/11/2020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23/11/2020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3jo7oWzUUc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emf"/><Relationship Id="rId4" Type="http://schemas.openxmlformats.org/officeDocument/2006/relationships/oleObject" Target="../embeddings/oleObject1.bin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5.wmf"/><Relationship Id="rId4" Type="http://schemas.openxmlformats.org/officeDocument/2006/relationships/oleObject" Target="../embeddings/oleObject2.bin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9.wmf"/><Relationship Id="rId4" Type="http://schemas.openxmlformats.org/officeDocument/2006/relationships/oleObject" Target="../embeddings/oleObject3.bin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dirty="0"/>
              <a:t>LCBB5000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chemeClr val="accent2"/>
                </a:solidFill>
              </a:rPr>
              <a:t>Data Handling &amp; Business Intelligence</a:t>
            </a:r>
          </a:p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Week – 8</a:t>
            </a:r>
          </a:p>
          <a:p>
            <a:pPr eaLnBrk="1" hangingPunct="1">
              <a:defRPr/>
            </a:pPr>
            <a:r>
              <a:rPr lang="en-US" b="1" dirty="0">
                <a:solidFill>
                  <a:schemeClr val="accent2"/>
                </a:solidFill>
              </a:rPr>
              <a:t>Knowledge Management and Collaborative Systems </a:t>
            </a:r>
          </a:p>
          <a:p>
            <a:pPr eaLnBrk="1" hangingPunct="1"/>
            <a:endParaRPr lang="en-GB" altLang="en-US" b="1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196752"/>
            <a:ext cx="8305800" cy="4876800"/>
          </a:xfrm>
        </p:spPr>
        <p:txBody>
          <a:bodyPr>
            <a:noAutofit/>
          </a:bodyPr>
          <a:lstStyle/>
          <a:p>
            <a:r>
              <a:rPr lang="en-US" sz="2800" dirty="0"/>
              <a:t>Define knowledge and describe the different types of knowledge</a:t>
            </a:r>
          </a:p>
          <a:p>
            <a:r>
              <a:rPr lang="en-US" sz="2800" dirty="0"/>
              <a:t>Describe the characteristics of KM</a:t>
            </a:r>
          </a:p>
          <a:p>
            <a:r>
              <a:rPr lang="en-US" sz="2800" dirty="0"/>
              <a:t>Describe the KM cycle</a:t>
            </a:r>
          </a:p>
          <a:p>
            <a:r>
              <a:rPr lang="en-US" sz="2800" dirty="0"/>
              <a:t>Describe the technologies that can be used in a knowledge management system (KMS)</a:t>
            </a:r>
          </a:p>
          <a:p>
            <a:r>
              <a:rPr lang="en-US" sz="2800" dirty="0"/>
              <a:t>Describe different approaches to KM</a:t>
            </a:r>
          </a:p>
          <a:p>
            <a:r>
              <a:rPr lang="en-US" sz="2800" dirty="0"/>
              <a:t>Explain the underlying principles and capabilities of groupware (group support systems—GDSS)</a:t>
            </a:r>
          </a:p>
          <a:p>
            <a:pPr marL="0" indent="0">
              <a:buNone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091766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7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200" dirty="0"/>
              <a:t>Introduction to </a:t>
            </a:r>
            <a:br>
              <a:rPr lang="en-US" sz="3200" dirty="0"/>
            </a:br>
            <a:r>
              <a:rPr lang="en-US" sz="3200" dirty="0"/>
              <a:t>Knowledge Management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524000"/>
            <a:ext cx="8229600" cy="4800600"/>
          </a:xfrm>
        </p:spPr>
        <p:txBody>
          <a:bodyPr/>
          <a:lstStyle/>
          <a:p>
            <a:pPr lvl="1"/>
            <a:r>
              <a:rPr lang="en-US" b="1" dirty="0">
                <a:hlinkClick r:id="rId3"/>
              </a:rPr>
              <a:t>Knowledge management</a:t>
            </a:r>
            <a:r>
              <a:rPr lang="en-US" dirty="0">
                <a:hlinkClick r:id="rId3"/>
              </a:rPr>
              <a:t> </a:t>
            </a:r>
            <a:endParaRPr lang="en-US" dirty="0"/>
          </a:p>
          <a:p>
            <a:pPr lvl="1">
              <a:buFontTx/>
              <a:buNone/>
            </a:pPr>
            <a:r>
              <a:rPr lang="en-US" altLang="ja-JP" dirty="0">
                <a:ea typeface="ＭＳ Ｐゴシック" charset="-128"/>
              </a:rPr>
              <a:t>	</a:t>
            </a:r>
            <a:r>
              <a:rPr lang="en-US" altLang="ja-JP" sz="2600" dirty="0">
                <a:ea typeface="ＭＳ Ｐゴシック" charset="-128"/>
              </a:rPr>
              <a:t>The active management of the expertise in an organization. It involves collecting, categorizing, and disseminating knowledge</a:t>
            </a:r>
          </a:p>
          <a:p>
            <a:pPr lvl="1">
              <a:buFontTx/>
              <a:buNone/>
            </a:pPr>
            <a:endParaRPr lang="en-US" altLang="ja-JP" sz="2600" dirty="0">
              <a:ea typeface="ＭＳ Ｐゴシック" charset="-128"/>
            </a:endParaRPr>
          </a:p>
          <a:p>
            <a:pPr lvl="1"/>
            <a:r>
              <a:rPr lang="en-US" b="1" dirty="0"/>
              <a:t>Intellectual capital</a:t>
            </a:r>
            <a:endParaRPr lang="en-US" dirty="0"/>
          </a:p>
          <a:p>
            <a:pPr lvl="1">
              <a:buFontTx/>
              <a:buNone/>
            </a:pPr>
            <a:r>
              <a:rPr lang="en-US" altLang="ja-JP" dirty="0">
                <a:ea typeface="ＭＳ Ｐゴシック" charset="-128"/>
              </a:rPr>
              <a:t>	</a:t>
            </a:r>
            <a:r>
              <a:rPr lang="en-US" altLang="ja-JP" sz="2600" dirty="0">
                <a:ea typeface="ＭＳ Ｐゴシック" charset="-128"/>
              </a:rPr>
              <a:t>The in</a:t>
            </a:r>
            <a:r>
              <a:rPr lang="en-US" sz="2600" dirty="0"/>
              <a:t>valuable knowledge of an organization’s employees</a:t>
            </a:r>
          </a:p>
          <a:p>
            <a:pPr lvl="1">
              <a:buFontTx/>
              <a:buNone/>
            </a:pP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13752444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38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>
              <a:defRPr/>
            </a:pPr>
            <a:r>
              <a:rPr lang="en-US" sz="4000" dirty="0"/>
              <a:t>Introduction to </a:t>
            </a:r>
            <a:br>
              <a:rPr lang="en-US" sz="4000" dirty="0"/>
            </a:br>
            <a:r>
              <a:rPr lang="en-US" sz="4000" dirty="0"/>
              <a:t>Knowledge Management 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600" y="1196752"/>
            <a:ext cx="8001000" cy="4137248"/>
          </a:xfrm>
        </p:spPr>
        <p:txBody>
          <a:bodyPr/>
          <a:lstStyle/>
          <a:p>
            <a:r>
              <a:rPr lang="en-US" b="1" dirty="0"/>
              <a:t>Knowledge</a:t>
            </a:r>
            <a:r>
              <a:rPr lang="en-US" dirty="0"/>
              <a:t> is</a:t>
            </a:r>
          </a:p>
          <a:p>
            <a:pPr lvl="1"/>
            <a:r>
              <a:rPr lang="en-US" dirty="0"/>
              <a:t>information that is contextual, relevant, and actionable </a:t>
            </a:r>
            <a:endParaRPr lang="en-US" altLang="ja-JP" dirty="0">
              <a:ea typeface="ＭＳ Ｐゴシック" charset="-128"/>
            </a:endParaRPr>
          </a:p>
          <a:p>
            <a:pPr lvl="1"/>
            <a:r>
              <a:rPr lang="en-US" altLang="ja-JP" dirty="0">
                <a:ea typeface="ＭＳ Ｐゴシック" charset="-128"/>
              </a:rPr>
              <a:t>understanding, awareness, or familiarity acquired through education or experience</a:t>
            </a:r>
          </a:p>
          <a:p>
            <a:pPr lvl="1"/>
            <a:r>
              <a:rPr lang="en-US" altLang="ja-JP" dirty="0">
                <a:ea typeface="ＭＳ Ｐゴシック" charset="-128"/>
              </a:rPr>
              <a:t>anything that has been learned, perceived, discovered, inferred, or understood.</a:t>
            </a:r>
          </a:p>
          <a:p>
            <a:pPr lvl="1"/>
            <a:endParaRPr lang="en-US" altLang="ja-JP" sz="1200" dirty="0">
              <a:ea typeface="ＭＳ Ｐゴシック" charset="-128"/>
            </a:endParaRPr>
          </a:p>
          <a:p>
            <a:pPr lvl="1">
              <a:buNone/>
            </a:pPr>
            <a:r>
              <a:rPr lang="en-US" altLang="ja-JP" dirty="0">
                <a:ea typeface="ＭＳ Ｐゴシック" charset="-128"/>
              </a:rPr>
              <a:t>In a knowledge management system, </a:t>
            </a:r>
            <a:r>
              <a:rPr lang="en-US" altLang="ja-JP" dirty="0">
                <a:solidFill>
                  <a:srgbClr val="FF3300"/>
                </a:solidFill>
                <a:ea typeface="ＭＳ Ｐゴシック" charset="-128"/>
              </a:rPr>
              <a:t>“</a:t>
            </a:r>
            <a:r>
              <a:rPr lang="en-US" altLang="ja-JP" dirty="0">
                <a:solidFill>
                  <a:srgbClr val="FF0000"/>
                </a:solidFill>
                <a:ea typeface="ＭＳ Ｐゴシック" charset="-128"/>
              </a:rPr>
              <a:t>knowledge is information in action” 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84067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38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000" dirty="0"/>
              <a:t>Introduction to </a:t>
            </a:r>
            <a:br>
              <a:rPr lang="en-US" sz="4000" dirty="0"/>
            </a:br>
            <a:r>
              <a:rPr lang="en-US" sz="4000" dirty="0"/>
              <a:t>Knowledge Management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647" y="2362200"/>
            <a:ext cx="8207753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79453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000" dirty="0"/>
              <a:t>Introduction to </a:t>
            </a:r>
            <a:br>
              <a:rPr lang="en-US" sz="4000" dirty="0"/>
            </a:br>
            <a:r>
              <a:rPr lang="en-US" sz="4000" dirty="0"/>
              <a:t>Knowledge Management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43000" y="1524000"/>
            <a:ext cx="8001000" cy="4724400"/>
          </a:xfrm>
        </p:spPr>
        <p:txBody>
          <a:bodyPr/>
          <a:lstStyle/>
          <a:p>
            <a:r>
              <a:rPr lang="en-US" sz="2800" b="1" dirty="0"/>
              <a:t>Characteristics of knowledge</a:t>
            </a:r>
          </a:p>
          <a:p>
            <a:pPr lvl="1"/>
            <a:r>
              <a:rPr lang="en-US" sz="2600" dirty="0"/>
              <a:t>Extraordinary leverage and increasing returns</a:t>
            </a:r>
          </a:p>
          <a:p>
            <a:pPr lvl="1"/>
            <a:r>
              <a:rPr lang="en-US" sz="2600" dirty="0"/>
              <a:t>Fragmentation, leakage, and the need to refresh</a:t>
            </a:r>
          </a:p>
          <a:p>
            <a:pPr lvl="1"/>
            <a:r>
              <a:rPr lang="en-US" sz="2600" dirty="0"/>
              <a:t>Uncertain value</a:t>
            </a:r>
          </a:p>
          <a:p>
            <a:pPr lvl="1"/>
            <a:r>
              <a:rPr lang="en-US" sz="2600" dirty="0"/>
              <a:t>Uncertain value of sharing</a:t>
            </a:r>
          </a:p>
          <a:p>
            <a:pPr lvl="3"/>
            <a:endParaRPr lang="en-US" sz="1600" dirty="0"/>
          </a:p>
          <a:p>
            <a:r>
              <a:rPr lang="en-US" sz="2800" b="1" dirty="0"/>
              <a:t>Knowledge-based economy</a:t>
            </a:r>
          </a:p>
          <a:p>
            <a:pPr>
              <a:buNone/>
            </a:pPr>
            <a:r>
              <a:rPr lang="en-US" altLang="ja-JP" sz="2800" dirty="0">
                <a:ea typeface="ＭＳ Ｐゴシック" charset="-128"/>
              </a:rPr>
              <a:t>	The economic shift from natural resources to intellectual assets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7706581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68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000" dirty="0"/>
              <a:t>Introduction to </a:t>
            </a:r>
            <a:br>
              <a:rPr lang="en-US" sz="4000" dirty="0"/>
            </a:br>
            <a:r>
              <a:rPr lang="en-US" sz="4000" dirty="0"/>
              <a:t>Knowledge Management 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43000" y="1524000"/>
            <a:ext cx="7696200" cy="4876800"/>
          </a:xfrm>
        </p:spPr>
        <p:txBody>
          <a:bodyPr/>
          <a:lstStyle/>
          <a:p>
            <a:r>
              <a:rPr lang="en-GB" sz="2200" b="1" dirty="0"/>
              <a:t>Tacit knowledge</a:t>
            </a:r>
            <a:r>
              <a:rPr lang="en-GB" sz="2200" dirty="0"/>
              <a:t> (knowing-how): knowledge embedded in the human mind through experience and jobs. Know-how and learning embedded within the minds of people. </a:t>
            </a:r>
          </a:p>
          <a:p>
            <a:r>
              <a:rPr lang="en-GB" sz="2200" dirty="0"/>
              <a:t>Personal wisdom and experience, context-specific, more difficult to extract and codify. Tacit knowledge Includes insights, intuitions.</a:t>
            </a:r>
          </a:p>
          <a:p>
            <a:pPr marL="457200" lvl="1" indent="0">
              <a:buClr>
                <a:srgbClr val="FF0000"/>
              </a:buClr>
              <a:buNone/>
            </a:pPr>
            <a:endParaRPr lang="en-US" sz="2200" b="1" dirty="0"/>
          </a:p>
        </p:txBody>
      </p:sp>
    </p:spTree>
    <p:extLst>
      <p:ext uri="{BB962C8B-B14F-4D97-AF65-F5344CB8AC3E}">
        <p14:creationId xmlns:p14="http://schemas.microsoft.com/office/powerpoint/2010/main" val="21355156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F7F2D-E0BC-3043-8C8F-BD06A9E22B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Explicit</a:t>
            </a:r>
            <a:r>
              <a:rPr lang="en-GB" dirty="0"/>
              <a:t> knowledge (knowing-that): knowledge codified and digitized in books, documents, reports, memos, etc. Documented information that can facilitate action. </a:t>
            </a:r>
          </a:p>
          <a:p>
            <a:r>
              <a:rPr lang="en-GB" dirty="0"/>
              <a:t>Knowledge what is easily identified, articulated, shared and employed.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04972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9D46FA7-9B06-1A42-B7C5-5FC1749B03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9321280"/>
              </p:ext>
            </p:extLst>
          </p:nvPr>
        </p:nvGraphicFramePr>
        <p:xfrm>
          <a:off x="566629" y="764704"/>
          <a:ext cx="8010742" cy="4799272"/>
        </p:xfrm>
        <a:graphic>
          <a:graphicData uri="http://schemas.openxmlformats.org/drawingml/2006/table">
            <a:tbl>
              <a:tblPr/>
              <a:tblGrid>
                <a:gridCol w="4005371">
                  <a:extLst>
                    <a:ext uri="{9D8B030D-6E8A-4147-A177-3AD203B41FA5}">
                      <a16:colId xmlns:a16="http://schemas.microsoft.com/office/drawing/2014/main" val="4199745431"/>
                    </a:ext>
                  </a:extLst>
                </a:gridCol>
                <a:gridCol w="4005371">
                  <a:extLst>
                    <a:ext uri="{9D8B030D-6E8A-4147-A177-3AD203B41FA5}">
                      <a16:colId xmlns:a16="http://schemas.microsoft.com/office/drawing/2014/main" val="760604789"/>
                    </a:ext>
                  </a:extLst>
                </a:gridCol>
              </a:tblGrid>
              <a:tr h="372588">
                <a:tc>
                  <a:txBody>
                    <a:bodyPr/>
                    <a:lstStyle/>
                    <a:p>
                      <a:r>
                        <a:rPr lang="en-GB" sz="1800" b="1"/>
                        <a:t>Explicit knowledge</a:t>
                      </a:r>
                      <a:endParaRPr lang="en-GB" sz="1800"/>
                    </a:p>
                  </a:txBody>
                  <a:tcPr marL="18543" marR="18543" marT="18543" marB="185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Tacit (implicit) knowledge</a:t>
                      </a:r>
                      <a:endParaRPr lang="en-GB" sz="1800"/>
                    </a:p>
                  </a:txBody>
                  <a:tcPr marL="18543" marR="18543" marT="18543" marB="185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9228120"/>
                  </a:ext>
                </a:extLst>
              </a:tr>
              <a:tr h="700804">
                <a:tc>
                  <a:txBody>
                    <a:bodyPr/>
                    <a:lstStyle/>
                    <a:p>
                      <a:r>
                        <a:rPr lang="en-GB" sz="1800"/>
                        <a:t> Objective, rational, technical</a:t>
                      </a:r>
                    </a:p>
                  </a:txBody>
                  <a:tcPr marL="18543" marR="18543" marT="18543" marB="185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Subjective, cognitive, experiential learning  </a:t>
                      </a:r>
                    </a:p>
                  </a:txBody>
                  <a:tcPr marL="18543" marR="18543" marT="18543" marB="185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5582425"/>
                  </a:ext>
                </a:extLst>
              </a:tr>
              <a:tr h="372588">
                <a:tc>
                  <a:txBody>
                    <a:bodyPr/>
                    <a:lstStyle/>
                    <a:p>
                      <a:r>
                        <a:rPr lang="en-GB" sz="1800"/>
                        <a:t> Structured</a:t>
                      </a:r>
                    </a:p>
                  </a:txBody>
                  <a:tcPr marL="18543" marR="18543" marT="18543" marB="185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Personal</a:t>
                      </a:r>
                    </a:p>
                  </a:txBody>
                  <a:tcPr marL="18543" marR="18543" marT="18543" marB="185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11712"/>
                  </a:ext>
                </a:extLst>
              </a:tr>
              <a:tr h="372588">
                <a:tc>
                  <a:txBody>
                    <a:bodyPr/>
                    <a:lstStyle/>
                    <a:p>
                      <a:r>
                        <a:rPr lang="en-GB" sz="1800"/>
                        <a:t> Fixed content</a:t>
                      </a:r>
                    </a:p>
                  </a:txBody>
                  <a:tcPr marL="18543" marR="18543" marT="18543" marB="185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Context sensitive/specific</a:t>
                      </a:r>
                    </a:p>
                  </a:txBody>
                  <a:tcPr marL="18543" marR="18543" marT="18543" marB="185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8714549"/>
                  </a:ext>
                </a:extLst>
              </a:tr>
              <a:tr h="372588">
                <a:tc>
                  <a:txBody>
                    <a:bodyPr/>
                    <a:lstStyle/>
                    <a:p>
                      <a:r>
                        <a:rPr lang="en-GB" sz="1800"/>
                        <a:t> Context independent</a:t>
                      </a:r>
                    </a:p>
                  </a:txBody>
                  <a:tcPr marL="18543" marR="18543" marT="18543" marB="185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Dynamically created</a:t>
                      </a:r>
                    </a:p>
                  </a:txBody>
                  <a:tcPr marL="18543" marR="18543" marT="18543" marB="185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2188434"/>
                  </a:ext>
                </a:extLst>
              </a:tr>
              <a:tr h="372588">
                <a:tc>
                  <a:txBody>
                    <a:bodyPr/>
                    <a:lstStyle/>
                    <a:p>
                      <a:r>
                        <a:rPr lang="en-GB" sz="1800"/>
                        <a:t> Externalized</a:t>
                      </a:r>
                    </a:p>
                  </a:txBody>
                  <a:tcPr marL="18543" marR="18543" marT="18543" marB="185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Internalized</a:t>
                      </a:r>
                    </a:p>
                  </a:txBody>
                  <a:tcPr marL="18543" marR="18543" marT="18543" marB="185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0122304"/>
                  </a:ext>
                </a:extLst>
              </a:tr>
              <a:tr h="372588">
                <a:tc>
                  <a:txBody>
                    <a:bodyPr/>
                    <a:lstStyle/>
                    <a:p>
                      <a:r>
                        <a:rPr lang="en-GB" sz="1800"/>
                        <a:t> Easily documented</a:t>
                      </a:r>
                    </a:p>
                  </a:txBody>
                  <a:tcPr marL="18543" marR="18543" marT="18543" marB="185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Difficult to capture and codify</a:t>
                      </a:r>
                    </a:p>
                  </a:txBody>
                  <a:tcPr marL="18543" marR="18543" marT="18543" marB="185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7688538"/>
                  </a:ext>
                </a:extLst>
              </a:tr>
              <a:tr h="372588">
                <a:tc>
                  <a:txBody>
                    <a:bodyPr/>
                    <a:lstStyle/>
                    <a:p>
                      <a:r>
                        <a:rPr lang="en-GB" sz="1800"/>
                        <a:t> Easy to codify</a:t>
                      </a:r>
                    </a:p>
                  </a:txBody>
                  <a:tcPr marL="18543" marR="18543" marT="18543" marB="185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Difficult to share</a:t>
                      </a:r>
                    </a:p>
                  </a:txBody>
                  <a:tcPr marL="18543" marR="18543" marT="18543" marB="185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0051656"/>
                  </a:ext>
                </a:extLst>
              </a:tr>
              <a:tr h="372588">
                <a:tc>
                  <a:txBody>
                    <a:bodyPr/>
                    <a:lstStyle/>
                    <a:p>
                      <a:r>
                        <a:rPr lang="en-GB" sz="1800"/>
                        <a:t> Easy to share</a:t>
                      </a:r>
                    </a:p>
                  </a:txBody>
                  <a:tcPr marL="18543" marR="18543" marT="18543" marB="185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Has high value</a:t>
                      </a:r>
                    </a:p>
                  </a:txBody>
                  <a:tcPr marL="18543" marR="18543" marT="18543" marB="185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1958478"/>
                  </a:ext>
                </a:extLst>
              </a:tr>
              <a:tr h="372588">
                <a:tc>
                  <a:txBody>
                    <a:bodyPr/>
                    <a:lstStyle/>
                    <a:p>
                      <a:r>
                        <a:rPr lang="en-GB" sz="1800"/>
                        <a:t> Easily transferred/ taught/learned</a:t>
                      </a:r>
                    </a:p>
                  </a:txBody>
                  <a:tcPr marL="18543" marR="18543" marT="18543" marB="185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Hard to document</a:t>
                      </a:r>
                    </a:p>
                  </a:txBody>
                  <a:tcPr marL="18543" marR="18543" marT="18543" marB="185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85075965"/>
                  </a:ext>
                </a:extLst>
              </a:tr>
              <a:tr h="372588">
                <a:tc>
                  <a:txBody>
                    <a:bodyPr/>
                    <a:lstStyle/>
                    <a:p>
                      <a:r>
                        <a:rPr lang="en-GB" sz="1800"/>
                        <a:t> Exists in high volumes</a:t>
                      </a:r>
                    </a:p>
                  </a:txBody>
                  <a:tcPr marL="18543" marR="18543" marT="18543" marB="185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Hard to transfer/teach/learn</a:t>
                      </a:r>
                    </a:p>
                  </a:txBody>
                  <a:tcPr marL="18543" marR="18543" marT="18543" marB="185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5226150"/>
                  </a:ext>
                </a:extLst>
              </a:tr>
              <a:tr h="372588">
                <a:tc>
                  <a:txBody>
                    <a:bodyPr/>
                    <a:lstStyle/>
                    <a:p>
                      <a:r>
                        <a:rPr lang="en-GB" sz="1800"/>
                        <a:t> </a:t>
                      </a:r>
                    </a:p>
                  </a:txBody>
                  <a:tcPr marL="18543" marR="18543" marT="18543" marB="185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Involves a lot of human interpretation</a:t>
                      </a:r>
                    </a:p>
                  </a:txBody>
                  <a:tcPr marL="18543" marR="18543" marT="18543" marB="1854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35920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43114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89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000" dirty="0"/>
              <a:t>Organizational Knowledge - </a:t>
            </a:r>
            <a:br>
              <a:rPr lang="en-US" sz="4000" dirty="0"/>
            </a:br>
            <a:r>
              <a:rPr lang="en-US" sz="4000" dirty="0"/>
              <a:t>Learning and Transformation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524000"/>
            <a:ext cx="8305800" cy="4876800"/>
          </a:xfrm>
        </p:spPr>
        <p:txBody>
          <a:bodyPr/>
          <a:lstStyle/>
          <a:p>
            <a:r>
              <a:rPr lang="en-US" b="1" dirty="0"/>
              <a:t>Learning organization</a:t>
            </a:r>
            <a:r>
              <a:rPr lang="en-US" dirty="0"/>
              <a:t> </a:t>
            </a:r>
          </a:p>
          <a:p>
            <a:pPr>
              <a:buFontTx/>
              <a:buNone/>
            </a:pPr>
            <a:r>
              <a:rPr lang="en-US" altLang="ja-JP" dirty="0">
                <a:ea typeface="ＭＳ Ｐゴシック" charset="-128"/>
              </a:rPr>
              <a:t>	An organization capable of learning from its past experience, implying the existence of an organizational memory and a means to save, represent, and share it through its personnel </a:t>
            </a:r>
          </a:p>
        </p:txBody>
      </p:sp>
    </p:spTree>
    <p:extLst>
      <p:ext uri="{BB962C8B-B14F-4D97-AF65-F5344CB8AC3E}">
        <p14:creationId xmlns:p14="http://schemas.microsoft.com/office/powerpoint/2010/main" val="19208979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Organizational Knowledge - </a:t>
            </a:r>
            <a:br>
              <a:rPr lang="en-US" dirty="0"/>
            </a:br>
            <a:r>
              <a:rPr lang="en-US" dirty="0"/>
              <a:t>Learning and Transformation </a:t>
            </a:r>
            <a:endParaRPr lang="en-US" sz="4000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524000"/>
            <a:ext cx="8229600" cy="4800600"/>
          </a:xfrm>
        </p:spPr>
        <p:txBody>
          <a:bodyPr/>
          <a:lstStyle/>
          <a:p>
            <a:pPr marL="465138" indent="-465138"/>
            <a:r>
              <a:rPr lang="en-US" sz="2200" b="1" dirty="0"/>
              <a:t>Organizational culture</a:t>
            </a:r>
            <a:r>
              <a:rPr lang="en-US" sz="2200" dirty="0"/>
              <a:t> </a:t>
            </a:r>
          </a:p>
          <a:p>
            <a:pPr marL="465138" indent="-465138">
              <a:buFontTx/>
              <a:buNone/>
            </a:pPr>
            <a:r>
              <a:rPr lang="en-US" altLang="ja-JP" sz="2200" dirty="0">
                <a:ea typeface="ＭＳ Ｐゴシック" charset="-128"/>
              </a:rPr>
              <a:t>	The aggregate attitudes in an organization concerning a certain issue (e.g., technology, computers, DSS)</a:t>
            </a:r>
          </a:p>
          <a:p>
            <a:pPr marL="1009650" lvl="1" indent="-544513"/>
            <a:r>
              <a:rPr lang="en-US" sz="2200" dirty="0">
                <a:ea typeface="ＭＳ Ｐゴシック" charset="-128"/>
              </a:rPr>
              <a:t>How do people learn the “culture”?</a:t>
            </a:r>
          </a:p>
          <a:p>
            <a:pPr marL="1009650" lvl="1" indent="-544513"/>
            <a:r>
              <a:rPr lang="en-US" sz="2200" dirty="0"/>
              <a:t>Is it explicit or implicit?</a:t>
            </a:r>
          </a:p>
          <a:p>
            <a:pPr marL="1009650" lvl="1" indent="-544513"/>
            <a:r>
              <a:rPr lang="en-US" sz="2200" dirty="0"/>
              <a:t>Can culture be changed? How?</a:t>
            </a:r>
          </a:p>
          <a:p>
            <a:pPr marL="1009650" lvl="1" indent="-544513"/>
            <a:r>
              <a:rPr lang="en-US" sz="2200" dirty="0"/>
              <a:t>Give some examples of corporate culture: Microsoft, Google, Apple, HP, GM, …</a:t>
            </a:r>
          </a:p>
        </p:txBody>
      </p:sp>
    </p:spTree>
    <p:extLst>
      <p:ext uri="{BB962C8B-B14F-4D97-AF65-F5344CB8AC3E}">
        <p14:creationId xmlns:p14="http://schemas.microsoft.com/office/powerpoint/2010/main" val="41003101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524000"/>
            <a:ext cx="8193088" cy="4648200"/>
          </a:xfrm>
        </p:spPr>
        <p:txBody>
          <a:bodyPr/>
          <a:lstStyle/>
          <a:p>
            <a:r>
              <a:rPr lang="en-US" sz="2400" dirty="0">
                <a:solidFill>
                  <a:srgbClr val="FF3300"/>
                </a:solidFill>
              </a:rPr>
              <a:t>Process approach </a:t>
            </a:r>
            <a:r>
              <a:rPr lang="en-US" altLang="ja-JP" sz="2400" dirty="0">
                <a:ea typeface="ＭＳ Ｐゴシック" charset="-128"/>
              </a:rPr>
              <a:t>to knowledge management attempts to codify organizational knowledge through formalized controls, processes and technologies </a:t>
            </a:r>
          </a:p>
          <a:p>
            <a:pPr lvl="1"/>
            <a:r>
              <a:rPr lang="en-US" altLang="ja-JP" sz="2400" dirty="0">
                <a:ea typeface="ＭＳ Ｐゴシック" charset="-128"/>
              </a:rPr>
              <a:t>Focuses on explicit knowledge and IT</a:t>
            </a:r>
          </a:p>
          <a:p>
            <a:r>
              <a:rPr lang="en-US" sz="2400" dirty="0">
                <a:solidFill>
                  <a:srgbClr val="FF3300"/>
                </a:solidFill>
              </a:rPr>
              <a:t>Practice approach</a:t>
            </a:r>
            <a:r>
              <a:rPr lang="en-US" altLang="ja-JP" sz="2400" dirty="0">
                <a:solidFill>
                  <a:srgbClr val="FF3300"/>
                </a:solidFill>
                <a:ea typeface="ＭＳ Ｐゴシック" charset="-128"/>
              </a:rPr>
              <a:t> </a:t>
            </a:r>
            <a:r>
              <a:rPr lang="en-US" altLang="ja-JP" sz="2400" dirty="0">
                <a:ea typeface="ＭＳ Ｐゴシック" charset="-128"/>
              </a:rPr>
              <a:t>focuses on building the social environments or communities of practice necessary to facilitate the sharing of tacit understanding </a:t>
            </a:r>
          </a:p>
          <a:p>
            <a:pPr lvl="1"/>
            <a:r>
              <a:rPr lang="en-US" sz="2400" dirty="0">
                <a:ea typeface="ＭＳ Ｐゴシック" charset="-128"/>
              </a:rPr>
              <a:t>Focuses on tacit knowledge and socialization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400" dirty="0"/>
              <a:t>Approaches to</a:t>
            </a:r>
            <a:br>
              <a:rPr lang="en-US" sz="3400" dirty="0"/>
            </a:br>
            <a:r>
              <a:rPr lang="en-US" sz="3400" dirty="0"/>
              <a:t>Knowledge Management </a:t>
            </a:r>
          </a:p>
        </p:txBody>
      </p:sp>
    </p:spTree>
    <p:extLst>
      <p:ext uri="{BB962C8B-B14F-4D97-AF65-F5344CB8AC3E}">
        <p14:creationId xmlns:p14="http://schemas.microsoft.com/office/powerpoint/2010/main" val="9445721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000" dirty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Hybrid approaches</a:t>
            </a:r>
            <a:endParaRPr lang="en-US" sz="4000" dirty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43000" y="1524000"/>
            <a:ext cx="7696200" cy="4953000"/>
          </a:xfrm>
        </p:spPr>
        <p:txBody>
          <a:bodyPr/>
          <a:lstStyle/>
          <a:p>
            <a:pPr lvl="1">
              <a:lnSpc>
                <a:spcPct val="90000"/>
              </a:lnSpc>
            </a:pPr>
            <a:r>
              <a:rPr lang="en-US" dirty="0"/>
              <a:t>The practice approach is used so that a repository stores only explicit knowledge that is relatively easy to document 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Tacit knowledge initially stored in the repository is contact information about experts and their areas of expertise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Increasing the amount of tacit knowledge over time eventually leads to the attainment of a true process approach</a:t>
            </a:r>
          </a:p>
        </p:txBody>
      </p:sp>
      <p:sp>
        <p:nvSpPr>
          <p:cNvPr id="29700" name="TextBox 3"/>
          <p:cNvSpPr txBox="1">
            <a:spLocks noChangeArrowheads="1"/>
          </p:cNvSpPr>
          <p:nvPr/>
        </p:nvSpPr>
        <p:spPr bwMode="auto">
          <a:xfrm>
            <a:off x="179512" y="2060697"/>
            <a:ext cx="1295400" cy="1938992"/>
          </a:xfrm>
          <a:prstGeom prst="rect">
            <a:avLst/>
          </a:prstGeom>
          <a:solidFill>
            <a:srgbClr val="FFFF66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2400" b="0" dirty="0">
                <a:solidFill>
                  <a:srgbClr val="FF0000"/>
                </a:solidFill>
              </a:rPr>
              <a:t>Hybrid at</a:t>
            </a:r>
          </a:p>
          <a:p>
            <a:pPr algn="ctr"/>
            <a:r>
              <a:rPr lang="en-US" sz="2400" b="0" dirty="0">
                <a:solidFill>
                  <a:srgbClr val="FF0000"/>
                </a:solidFill>
              </a:rPr>
              <a:t>80/20</a:t>
            </a:r>
          </a:p>
          <a:p>
            <a:pPr algn="ctr"/>
            <a:r>
              <a:rPr lang="en-US" sz="2400" b="0" dirty="0">
                <a:solidFill>
                  <a:srgbClr val="FF0000"/>
                </a:solidFill>
              </a:rPr>
              <a:t>to </a:t>
            </a:r>
          </a:p>
          <a:p>
            <a:pPr algn="ctr"/>
            <a:r>
              <a:rPr lang="en-US" sz="2400" b="0" dirty="0">
                <a:solidFill>
                  <a:srgbClr val="FF0000"/>
                </a:solidFill>
              </a:rPr>
              <a:t>50/50</a:t>
            </a:r>
          </a:p>
        </p:txBody>
      </p:sp>
    </p:spTree>
    <p:extLst>
      <p:ext uri="{BB962C8B-B14F-4D97-AF65-F5344CB8AC3E}">
        <p14:creationId xmlns:p14="http://schemas.microsoft.com/office/powerpoint/2010/main" val="21103743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000" dirty="0"/>
              <a:t>Approaches to </a:t>
            </a:r>
            <a:br>
              <a:rPr lang="en-US" sz="4000" dirty="0"/>
            </a:br>
            <a:r>
              <a:rPr lang="en-US" sz="4000" dirty="0"/>
              <a:t>Knowledge Management 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3000" b="1" dirty="0"/>
              <a:t>Best practices</a:t>
            </a:r>
            <a:r>
              <a:rPr lang="en-US" sz="3000" dirty="0"/>
              <a:t> </a:t>
            </a:r>
          </a:p>
          <a:p>
            <a:pPr>
              <a:buFontTx/>
              <a:buNone/>
            </a:pPr>
            <a:r>
              <a:rPr lang="en-US" altLang="ja-JP" sz="3000" dirty="0">
                <a:ea typeface="ＭＳ Ｐゴシック" charset="-128"/>
              </a:rPr>
              <a:t>	In an organization, the best methods for solving problems. These are often stored in the knowledge repository of a knowledge management system </a:t>
            </a:r>
          </a:p>
          <a:p>
            <a:pPr>
              <a:buFontTx/>
              <a:buNone/>
            </a:pP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1752587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7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609600" indent="-609600"/>
            <a:r>
              <a:rPr lang="en-US" sz="4000" dirty="0"/>
              <a:t>The KMS cycle 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752"/>
            <a:ext cx="8229600" cy="3917032"/>
          </a:xfrm>
        </p:spPr>
        <p:txBody>
          <a:bodyPr/>
          <a:lstStyle/>
          <a:p>
            <a:pPr marL="990600" lvl="1" indent="-533400"/>
            <a:r>
              <a:rPr lang="en-US" sz="3200" dirty="0"/>
              <a:t>KMS usually follow a six-step cycle:</a:t>
            </a:r>
          </a:p>
          <a:p>
            <a:pPr marL="1371600" lvl="2" indent="-457200">
              <a:buClr>
                <a:srgbClr val="FF0000"/>
              </a:buClr>
              <a:buSzPct val="80000"/>
              <a:buFontTx/>
              <a:buAutoNum type="arabicPeriod"/>
            </a:pPr>
            <a:r>
              <a:rPr lang="en-US" sz="3200" dirty="0"/>
              <a:t>Create knowledge </a:t>
            </a:r>
          </a:p>
          <a:p>
            <a:pPr marL="1371600" lvl="2" indent="-457200">
              <a:buClr>
                <a:srgbClr val="FF0000"/>
              </a:buClr>
              <a:buSzPct val="80000"/>
              <a:buFontTx/>
              <a:buAutoNum type="arabicPeriod"/>
            </a:pPr>
            <a:r>
              <a:rPr lang="en-US" sz="3200" dirty="0"/>
              <a:t>Capture knowledge </a:t>
            </a:r>
          </a:p>
          <a:p>
            <a:pPr marL="1371600" lvl="2" indent="-457200">
              <a:buClr>
                <a:srgbClr val="FF0000"/>
              </a:buClr>
              <a:buSzPct val="80000"/>
              <a:buFontTx/>
              <a:buAutoNum type="arabicPeriod"/>
            </a:pPr>
            <a:r>
              <a:rPr lang="en-US" sz="3200" dirty="0"/>
              <a:t>Refine knowledge </a:t>
            </a:r>
          </a:p>
          <a:p>
            <a:pPr marL="1371600" lvl="2" indent="-457200">
              <a:buClr>
                <a:srgbClr val="FF0000"/>
              </a:buClr>
              <a:buSzPct val="80000"/>
              <a:buFontTx/>
              <a:buAutoNum type="arabicPeriod"/>
            </a:pPr>
            <a:r>
              <a:rPr lang="en-US" sz="3200" dirty="0"/>
              <a:t>Store knowledge </a:t>
            </a:r>
          </a:p>
          <a:p>
            <a:pPr marL="1371600" lvl="2" indent="-457200">
              <a:buClr>
                <a:srgbClr val="FF0000"/>
              </a:buClr>
              <a:buSzPct val="80000"/>
              <a:buFontTx/>
              <a:buAutoNum type="arabicPeriod"/>
            </a:pPr>
            <a:r>
              <a:rPr lang="en-US" sz="3200" dirty="0"/>
              <a:t>Manage knowledge </a:t>
            </a:r>
          </a:p>
          <a:p>
            <a:pPr marL="1371600" lvl="2" indent="-457200">
              <a:buClr>
                <a:srgbClr val="FF0000"/>
              </a:buClr>
              <a:buSzPct val="80000"/>
              <a:buFontTx/>
              <a:buAutoNum type="arabicPeriod"/>
            </a:pPr>
            <a:r>
              <a:rPr lang="en-US" sz="3200" dirty="0"/>
              <a:t>Disseminate knowledge </a:t>
            </a:r>
          </a:p>
        </p:txBody>
      </p:sp>
    </p:spTree>
    <p:extLst>
      <p:ext uri="{BB962C8B-B14F-4D97-AF65-F5344CB8AC3E}">
        <p14:creationId xmlns:p14="http://schemas.microsoft.com/office/powerpoint/2010/main" val="19494462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2949575" y="1676400"/>
          <a:ext cx="5866769" cy="457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" name="Visio" r:id="rId4" imgW="4462758" imgH="3478719" progId="">
                  <p:embed/>
                </p:oleObj>
              </mc:Choice>
              <mc:Fallback>
                <p:oleObj name="Visio" r:id="rId4" imgW="4462758" imgH="3478719" progId="">
                  <p:embed/>
                  <p:pic>
                    <p:nvPicPr>
                      <p:cNvPr id="3074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49575" y="1676400"/>
                        <a:ext cx="5866769" cy="4572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000" dirty="0"/>
              <a:t>Information Technology (IT) in Knowledge Management </a:t>
            </a:r>
          </a:p>
        </p:txBody>
      </p:sp>
      <p:sp>
        <p:nvSpPr>
          <p:cNvPr id="6" name="Rectangle 5"/>
          <p:cNvSpPr/>
          <p:nvPr/>
        </p:nvSpPr>
        <p:spPr>
          <a:xfrm>
            <a:off x="152400" y="1836738"/>
            <a:ext cx="33528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algn="l">
              <a:defRPr/>
            </a:pPr>
            <a:r>
              <a:rPr lang="en-US" sz="3200" b="0" dirty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Cyclic Model of Knowledge Management</a:t>
            </a:r>
          </a:p>
        </p:txBody>
      </p:sp>
    </p:spTree>
    <p:extLst>
      <p:ext uri="{BB962C8B-B14F-4D97-AF65-F5344CB8AC3E}">
        <p14:creationId xmlns:p14="http://schemas.microsoft.com/office/powerpoint/2010/main" val="2418440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8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000" dirty="0"/>
              <a:t>Information Technology (IT) in Knowledge Management </a:t>
            </a:r>
          </a:p>
        </p:txBody>
      </p:sp>
      <p:sp>
        <p:nvSpPr>
          <p:cNvPr id="528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defRPr/>
            </a:pPr>
            <a:r>
              <a:rPr lang="en-US" sz="2800" dirty="0"/>
              <a:t>Components of KMS </a:t>
            </a:r>
          </a:p>
          <a:p>
            <a:pPr marL="990600" lvl="1" indent="-533400">
              <a:defRPr/>
            </a:pPr>
            <a:r>
              <a:rPr lang="en-US" sz="2400" dirty="0"/>
              <a:t>KMS are developed using three sets of core technologies: </a:t>
            </a:r>
          </a:p>
          <a:p>
            <a:pPr marL="1260475" lvl="2" indent="-346075">
              <a:buClr>
                <a:srgbClr val="FF0000"/>
              </a:buClr>
              <a:buSzPct val="70000"/>
              <a:buFontTx/>
              <a:buAutoNum type="arabicPeriod"/>
              <a:defRPr/>
            </a:pPr>
            <a:r>
              <a:rPr lang="en-US" dirty="0"/>
              <a:t>Communication</a:t>
            </a:r>
          </a:p>
          <a:p>
            <a:pPr marL="1260475" lvl="2" indent="-346075">
              <a:buClr>
                <a:srgbClr val="FF0000"/>
              </a:buClr>
              <a:buSzPct val="70000"/>
              <a:buFontTx/>
              <a:buAutoNum type="arabicPeriod"/>
              <a:defRPr/>
            </a:pPr>
            <a:r>
              <a:rPr lang="en-US" dirty="0"/>
              <a:t>Collaboration</a:t>
            </a:r>
          </a:p>
          <a:p>
            <a:pPr marL="1260475" lvl="2" indent="-346075">
              <a:buClr>
                <a:srgbClr val="FF0000"/>
              </a:buClr>
              <a:buSzPct val="70000"/>
              <a:buFontTx/>
              <a:buAutoNum type="arabicPeriod"/>
              <a:defRPr/>
            </a:pPr>
            <a:r>
              <a:rPr lang="en-US" dirty="0"/>
              <a:t>Storage and retrieval</a:t>
            </a:r>
            <a:endParaRPr lang="en-US" sz="2000" dirty="0"/>
          </a:p>
          <a:p>
            <a:pPr lvl="1">
              <a:defRPr/>
            </a:pPr>
            <a:r>
              <a:rPr lang="en-US" sz="2400" dirty="0"/>
              <a:t>Technologies that support KM </a:t>
            </a:r>
          </a:p>
          <a:p>
            <a:pPr lvl="2">
              <a:defRPr/>
            </a:pPr>
            <a:r>
              <a:rPr lang="en-US" dirty="0"/>
              <a:t>Artificial intelligence</a:t>
            </a:r>
          </a:p>
          <a:p>
            <a:pPr lvl="2">
              <a:defRPr/>
            </a:pPr>
            <a:r>
              <a:rPr lang="en-US" dirty="0"/>
              <a:t>Intelligent agents</a:t>
            </a:r>
          </a:p>
          <a:p>
            <a:pPr lvl="2">
              <a:defRPr/>
            </a:pPr>
            <a:r>
              <a:rPr lang="en-US" dirty="0"/>
              <a:t>Knowledge discovery in databases</a:t>
            </a:r>
          </a:p>
          <a:p>
            <a:pPr lvl="2">
              <a:defRPr/>
            </a:pPr>
            <a:r>
              <a:rPr lang="en-US" dirty="0"/>
              <a:t>Web 2.0, …</a:t>
            </a:r>
          </a:p>
        </p:txBody>
      </p:sp>
    </p:spTree>
    <p:extLst>
      <p:ext uri="{BB962C8B-B14F-4D97-AF65-F5344CB8AC3E}">
        <p14:creationId xmlns:p14="http://schemas.microsoft.com/office/powerpoint/2010/main" val="26219660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82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Groupwork/Collaborate?</a:t>
            </a:r>
          </a:p>
        </p:txBody>
      </p:sp>
      <p:sp>
        <p:nvSpPr>
          <p:cNvPr id="608260" name="Freeform 4"/>
          <p:cNvSpPr>
            <a:spLocks/>
          </p:cNvSpPr>
          <p:nvPr/>
        </p:nvSpPr>
        <p:spPr bwMode="auto">
          <a:xfrm>
            <a:off x="6054725" y="2182813"/>
            <a:ext cx="1906588" cy="65087"/>
          </a:xfrm>
          <a:custGeom>
            <a:avLst/>
            <a:gdLst/>
            <a:ahLst/>
            <a:cxnLst>
              <a:cxn ang="0">
                <a:pos x="0" y="27"/>
              </a:cxn>
              <a:cxn ang="0">
                <a:pos x="63" y="13"/>
              </a:cxn>
              <a:cxn ang="0">
                <a:pos x="100" y="13"/>
              </a:cxn>
              <a:cxn ang="0">
                <a:pos x="150" y="13"/>
              </a:cxn>
              <a:cxn ang="0">
                <a:pos x="188" y="13"/>
              </a:cxn>
              <a:cxn ang="0">
                <a:pos x="225" y="13"/>
              </a:cxn>
              <a:cxn ang="0">
                <a:pos x="263" y="13"/>
              </a:cxn>
              <a:cxn ang="0">
                <a:pos x="300" y="13"/>
              </a:cxn>
              <a:cxn ang="0">
                <a:pos x="338" y="13"/>
              </a:cxn>
              <a:cxn ang="0">
                <a:pos x="388" y="13"/>
              </a:cxn>
              <a:cxn ang="0">
                <a:pos x="425" y="13"/>
              </a:cxn>
              <a:cxn ang="0">
                <a:pos x="463" y="13"/>
              </a:cxn>
              <a:cxn ang="0">
                <a:pos x="500" y="13"/>
              </a:cxn>
              <a:cxn ang="0">
                <a:pos x="550" y="13"/>
              </a:cxn>
              <a:cxn ang="0">
                <a:pos x="588" y="13"/>
              </a:cxn>
              <a:cxn ang="0">
                <a:pos x="625" y="13"/>
              </a:cxn>
              <a:cxn ang="0">
                <a:pos x="663" y="13"/>
              </a:cxn>
              <a:cxn ang="0">
                <a:pos x="700" y="0"/>
              </a:cxn>
              <a:cxn ang="0">
                <a:pos x="738" y="0"/>
              </a:cxn>
              <a:cxn ang="0">
                <a:pos x="775" y="0"/>
              </a:cxn>
              <a:cxn ang="0">
                <a:pos x="813" y="0"/>
              </a:cxn>
              <a:cxn ang="0">
                <a:pos x="850" y="0"/>
              </a:cxn>
              <a:cxn ang="0">
                <a:pos x="900" y="0"/>
              </a:cxn>
              <a:cxn ang="0">
                <a:pos x="950" y="0"/>
              </a:cxn>
              <a:cxn ang="0">
                <a:pos x="1013" y="0"/>
              </a:cxn>
              <a:cxn ang="0">
                <a:pos x="1050" y="0"/>
              </a:cxn>
              <a:cxn ang="0">
                <a:pos x="1088" y="13"/>
              </a:cxn>
              <a:cxn ang="0">
                <a:pos x="1125" y="13"/>
              </a:cxn>
              <a:cxn ang="0">
                <a:pos x="1200" y="40"/>
              </a:cxn>
            </a:cxnLst>
            <a:rect l="0" t="0" r="r" b="b"/>
            <a:pathLst>
              <a:path w="1201" h="41">
                <a:moveTo>
                  <a:pt x="0" y="27"/>
                </a:moveTo>
                <a:lnTo>
                  <a:pt x="63" y="13"/>
                </a:lnTo>
                <a:lnTo>
                  <a:pt x="100" y="13"/>
                </a:lnTo>
                <a:lnTo>
                  <a:pt x="150" y="13"/>
                </a:lnTo>
                <a:lnTo>
                  <a:pt x="188" y="13"/>
                </a:lnTo>
                <a:lnTo>
                  <a:pt x="225" y="13"/>
                </a:lnTo>
                <a:lnTo>
                  <a:pt x="263" y="13"/>
                </a:lnTo>
                <a:lnTo>
                  <a:pt x="300" y="13"/>
                </a:lnTo>
                <a:lnTo>
                  <a:pt x="338" y="13"/>
                </a:lnTo>
                <a:lnTo>
                  <a:pt x="388" y="13"/>
                </a:lnTo>
                <a:lnTo>
                  <a:pt x="425" y="13"/>
                </a:lnTo>
                <a:lnTo>
                  <a:pt x="463" y="13"/>
                </a:lnTo>
                <a:lnTo>
                  <a:pt x="500" y="13"/>
                </a:lnTo>
                <a:lnTo>
                  <a:pt x="550" y="13"/>
                </a:lnTo>
                <a:lnTo>
                  <a:pt x="588" y="13"/>
                </a:lnTo>
                <a:lnTo>
                  <a:pt x="625" y="13"/>
                </a:lnTo>
                <a:lnTo>
                  <a:pt x="663" y="13"/>
                </a:lnTo>
                <a:lnTo>
                  <a:pt x="700" y="0"/>
                </a:lnTo>
                <a:lnTo>
                  <a:pt x="738" y="0"/>
                </a:lnTo>
                <a:lnTo>
                  <a:pt x="775" y="0"/>
                </a:lnTo>
                <a:lnTo>
                  <a:pt x="813" y="0"/>
                </a:lnTo>
                <a:lnTo>
                  <a:pt x="850" y="0"/>
                </a:lnTo>
                <a:lnTo>
                  <a:pt x="900" y="0"/>
                </a:lnTo>
                <a:lnTo>
                  <a:pt x="950" y="0"/>
                </a:lnTo>
                <a:lnTo>
                  <a:pt x="1013" y="0"/>
                </a:lnTo>
                <a:lnTo>
                  <a:pt x="1050" y="0"/>
                </a:lnTo>
                <a:lnTo>
                  <a:pt x="1088" y="13"/>
                </a:lnTo>
                <a:lnTo>
                  <a:pt x="1125" y="13"/>
                </a:lnTo>
                <a:lnTo>
                  <a:pt x="1200" y="40"/>
                </a:lnTo>
              </a:path>
            </a:pathLst>
          </a:custGeom>
          <a:noFill/>
          <a:ln w="127000" cap="rnd" cmpd="sng">
            <a:solidFill>
              <a:srgbClr val="00FF00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61" name="Freeform 5"/>
          <p:cNvSpPr>
            <a:spLocks/>
          </p:cNvSpPr>
          <p:nvPr/>
        </p:nvSpPr>
        <p:spPr bwMode="auto">
          <a:xfrm>
            <a:off x="6054725" y="2278063"/>
            <a:ext cx="1906588" cy="65087"/>
          </a:xfrm>
          <a:custGeom>
            <a:avLst/>
            <a:gdLst/>
            <a:ahLst/>
            <a:cxnLst>
              <a:cxn ang="0">
                <a:pos x="0" y="27"/>
              </a:cxn>
              <a:cxn ang="0">
                <a:pos x="63" y="13"/>
              </a:cxn>
              <a:cxn ang="0">
                <a:pos x="100" y="13"/>
              </a:cxn>
              <a:cxn ang="0">
                <a:pos x="150" y="13"/>
              </a:cxn>
              <a:cxn ang="0">
                <a:pos x="188" y="13"/>
              </a:cxn>
              <a:cxn ang="0">
                <a:pos x="225" y="13"/>
              </a:cxn>
              <a:cxn ang="0">
                <a:pos x="263" y="13"/>
              </a:cxn>
              <a:cxn ang="0">
                <a:pos x="300" y="13"/>
              </a:cxn>
              <a:cxn ang="0">
                <a:pos x="338" y="13"/>
              </a:cxn>
              <a:cxn ang="0">
                <a:pos x="388" y="13"/>
              </a:cxn>
              <a:cxn ang="0">
                <a:pos x="425" y="13"/>
              </a:cxn>
              <a:cxn ang="0">
                <a:pos x="463" y="13"/>
              </a:cxn>
              <a:cxn ang="0">
                <a:pos x="500" y="13"/>
              </a:cxn>
              <a:cxn ang="0">
                <a:pos x="550" y="13"/>
              </a:cxn>
              <a:cxn ang="0">
                <a:pos x="588" y="13"/>
              </a:cxn>
              <a:cxn ang="0">
                <a:pos x="625" y="13"/>
              </a:cxn>
              <a:cxn ang="0">
                <a:pos x="663" y="13"/>
              </a:cxn>
              <a:cxn ang="0">
                <a:pos x="700" y="0"/>
              </a:cxn>
              <a:cxn ang="0">
                <a:pos x="738" y="0"/>
              </a:cxn>
              <a:cxn ang="0">
                <a:pos x="775" y="0"/>
              </a:cxn>
              <a:cxn ang="0">
                <a:pos x="813" y="0"/>
              </a:cxn>
              <a:cxn ang="0">
                <a:pos x="850" y="0"/>
              </a:cxn>
              <a:cxn ang="0">
                <a:pos x="900" y="0"/>
              </a:cxn>
              <a:cxn ang="0">
                <a:pos x="950" y="0"/>
              </a:cxn>
              <a:cxn ang="0">
                <a:pos x="1013" y="0"/>
              </a:cxn>
              <a:cxn ang="0">
                <a:pos x="1050" y="0"/>
              </a:cxn>
              <a:cxn ang="0">
                <a:pos x="1088" y="13"/>
              </a:cxn>
              <a:cxn ang="0">
                <a:pos x="1125" y="13"/>
              </a:cxn>
              <a:cxn ang="0">
                <a:pos x="1200" y="40"/>
              </a:cxn>
            </a:cxnLst>
            <a:rect l="0" t="0" r="r" b="b"/>
            <a:pathLst>
              <a:path w="1201" h="41">
                <a:moveTo>
                  <a:pt x="0" y="27"/>
                </a:moveTo>
                <a:lnTo>
                  <a:pt x="63" y="13"/>
                </a:lnTo>
                <a:lnTo>
                  <a:pt x="100" y="13"/>
                </a:lnTo>
                <a:lnTo>
                  <a:pt x="150" y="13"/>
                </a:lnTo>
                <a:lnTo>
                  <a:pt x="188" y="13"/>
                </a:lnTo>
                <a:lnTo>
                  <a:pt x="225" y="13"/>
                </a:lnTo>
                <a:lnTo>
                  <a:pt x="263" y="13"/>
                </a:lnTo>
                <a:lnTo>
                  <a:pt x="300" y="13"/>
                </a:lnTo>
                <a:lnTo>
                  <a:pt x="338" y="13"/>
                </a:lnTo>
                <a:lnTo>
                  <a:pt x="388" y="13"/>
                </a:lnTo>
                <a:lnTo>
                  <a:pt x="425" y="13"/>
                </a:lnTo>
                <a:lnTo>
                  <a:pt x="463" y="13"/>
                </a:lnTo>
                <a:lnTo>
                  <a:pt x="500" y="13"/>
                </a:lnTo>
                <a:lnTo>
                  <a:pt x="550" y="13"/>
                </a:lnTo>
                <a:lnTo>
                  <a:pt x="588" y="13"/>
                </a:lnTo>
                <a:lnTo>
                  <a:pt x="625" y="13"/>
                </a:lnTo>
                <a:lnTo>
                  <a:pt x="663" y="13"/>
                </a:lnTo>
                <a:lnTo>
                  <a:pt x="700" y="0"/>
                </a:lnTo>
                <a:lnTo>
                  <a:pt x="738" y="0"/>
                </a:lnTo>
                <a:lnTo>
                  <a:pt x="775" y="0"/>
                </a:lnTo>
                <a:lnTo>
                  <a:pt x="813" y="0"/>
                </a:lnTo>
                <a:lnTo>
                  <a:pt x="850" y="0"/>
                </a:lnTo>
                <a:lnTo>
                  <a:pt x="900" y="0"/>
                </a:lnTo>
                <a:lnTo>
                  <a:pt x="950" y="0"/>
                </a:lnTo>
                <a:lnTo>
                  <a:pt x="1013" y="0"/>
                </a:lnTo>
                <a:lnTo>
                  <a:pt x="1050" y="0"/>
                </a:lnTo>
                <a:lnTo>
                  <a:pt x="1088" y="13"/>
                </a:lnTo>
                <a:lnTo>
                  <a:pt x="1125" y="13"/>
                </a:lnTo>
                <a:lnTo>
                  <a:pt x="1200" y="40"/>
                </a:lnTo>
              </a:path>
            </a:pathLst>
          </a:custGeom>
          <a:noFill/>
          <a:ln w="127000" cap="rnd" cmpd="sng">
            <a:solidFill>
              <a:srgbClr val="00FF00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62" name="Freeform 6"/>
          <p:cNvSpPr>
            <a:spLocks/>
          </p:cNvSpPr>
          <p:nvPr/>
        </p:nvSpPr>
        <p:spPr bwMode="auto">
          <a:xfrm>
            <a:off x="6016625" y="2392363"/>
            <a:ext cx="1906588" cy="65087"/>
          </a:xfrm>
          <a:custGeom>
            <a:avLst/>
            <a:gdLst/>
            <a:ahLst/>
            <a:cxnLst>
              <a:cxn ang="0">
                <a:pos x="0" y="27"/>
              </a:cxn>
              <a:cxn ang="0">
                <a:pos x="63" y="13"/>
              </a:cxn>
              <a:cxn ang="0">
                <a:pos x="100" y="13"/>
              </a:cxn>
              <a:cxn ang="0">
                <a:pos x="150" y="13"/>
              </a:cxn>
              <a:cxn ang="0">
                <a:pos x="188" y="13"/>
              </a:cxn>
              <a:cxn ang="0">
                <a:pos x="225" y="13"/>
              </a:cxn>
              <a:cxn ang="0">
                <a:pos x="263" y="13"/>
              </a:cxn>
              <a:cxn ang="0">
                <a:pos x="300" y="13"/>
              </a:cxn>
              <a:cxn ang="0">
                <a:pos x="338" y="13"/>
              </a:cxn>
              <a:cxn ang="0">
                <a:pos x="388" y="13"/>
              </a:cxn>
              <a:cxn ang="0">
                <a:pos x="425" y="13"/>
              </a:cxn>
              <a:cxn ang="0">
                <a:pos x="463" y="13"/>
              </a:cxn>
              <a:cxn ang="0">
                <a:pos x="500" y="13"/>
              </a:cxn>
              <a:cxn ang="0">
                <a:pos x="550" y="13"/>
              </a:cxn>
              <a:cxn ang="0">
                <a:pos x="588" y="13"/>
              </a:cxn>
              <a:cxn ang="0">
                <a:pos x="625" y="13"/>
              </a:cxn>
              <a:cxn ang="0">
                <a:pos x="663" y="13"/>
              </a:cxn>
              <a:cxn ang="0">
                <a:pos x="700" y="0"/>
              </a:cxn>
              <a:cxn ang="0">
                <a:pos x="738" y="0"/>
              </a:cxn>
              <a:cxn ang="0">
                <a:pos x="775" y="0"/>
              </a:cxn>
              <a:cxn ang="0">
                <a:pos x="813" y="0"/>
              </a:cxn>
              <a:cxn ang="0">
                <a:pos x="850" y="0"/>
              </a:cxn>
              <a:cxn ang="0">
                <a:pos x="900" y="0"/>
              </a:cxn>
              <a:cxn ang="0">
                <a:pos x="950" y="0"/>
              </a:cxn>
              <a:cxn ang="0">
                <a:pos x="1013" y="0"/>
              </a:cxn>
              <a:cxn ang="0">
                <a:pos x="1050" y="0"/>
              </a:cxn>
              <a:cxn ang="0">
                <a:pos x="1088" y="13"/>
              </a:cxn>
              <a:cxn ang="0">
                <a:pos x="1125" y="13"/>
              </a:cxn>
              <a:cxn ang="0">
                <a:pos x="1200" y="40"/>
              </a:cxn>
            </a:cxnLst>
            <a:rect l="0" t="0" r="r" b="b"/>
            <a:pathLst>
              <a:path w="1201" h="41">
                <a:moveTo>
                  <a:pt x="0" y="27"/>
                </a:moveTo>
                <a:lnTo>
                  <a:pt x="63" y="13"/>
                </a:lnTo>
                <a:lnTo>
                  <a:pt x="100" y="13"/>
                </a:lnTo>
                <a:lnTo>
                  <a:pt x="150" y="13"/>
                </a:lnTo>
                <a:lnTo>
                  <a:pt x="188" y="13"/>
                </a:lnTo>
                <a:lnTo>
                  <a:pt x="225" y="13"/>
                </a:lnTo>
                <a:lnTo>
                  <a:pt x="263" y="13"/>
                </a:lnTo>
                <a:lnTo>
                  <a:pt x="300" y="13"/>
                </a:lnTo>
                <a:lnTo>
                  <a:pt x="338" y="13"/>
                </a:lnTo>
                <a:lnTo>
                  <a:pt x="388" y="13"/>
                </a:lnTo>
                <a:lnTo>
                  <a:pt x="425" y="13"/>
                </a:lnTo>
                <a:lnTo>
                  <a:pt x="463" y="13"/>
                </a:lnTo>
                <a:lnTo>
                  <a:pt x="500" y="13"/>
                </a:lnTo>
                <a:lnTo>
                  <a:pt x="550" y="13"/>
                </a:lnTo>
                <a:lnTo>
                  <a:pt x="588" y="13"/>
                </a:lnTo>
                <a:lnTo>
                  <a:pt x="625" y="13"/>
                </a:lnTo>
                <a:lnTo>
                  <a:pt x="663" y="13"/>
                </a:lnTo>
                <a:lnTo>
                  <a:pt x="700" y="0"/>
                </a:lnTo>
                <a:lnTo>
                  <a:pt x="738" y="0"/>
                </a:lnTo>
                <a:lnTo>
                  <a:pt x="775" y="0"/>
                </a:lnTo>
                <a:lnTo>
                  <a:pt x="813" y="0"/>
                </a:lnTo>
                <a:lnTo>
                  <a:pt x="850" y="0"/>
                </a:lnTo>
                <a:lnTo>
                  <a:pt x="900" y="0"/>
                </a:lnTo>
                <a:lnTo>
                  <a:pt x="950" y="0"/>
                </a:lnTo>
                <a:lnTo>
                  <a:pt x="1013" y="0"/>
                </a:lnTo>
                <a:lnTo>
                  <a:pt x="1050" y="0"/>
                </a:lnTo>
                <a:lnTo>
                  <a:pt x="1088" y="13"/>
                </a:lnTo>
                <a:lnTo>
                  <a:pt x="1125" y="13"/>
                </a:lnTo>
                <a:lnTo>
                  <a:pt x="1200" y="40"/>
                </a:lnTo>
              </a:path>
            </a:pathLst>
          </a:custGeom>
          <a:noFill/>
          <a:ln w="127000" cap="rnd" cmpd="sng">
            <a:solidFill>
              <a:srgbClr val="00FF00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63" name="Freeform 7"/>
          <p:cNvSpPr>
            <a:spLocks/>
          </p:cNvSpPr>
          <p:nvPr/>
        </p:nvSpPr>
        <p:spPr bwMode="auto">
          <a:xfrm>
            <a:off x="6054725" y="2506663"/>
            <a:ext cx="1906588" cy="65087"/>
          </a:xfrm>
          <a:custGeom>
            <a:avLst/>
            <a:gdLst/>
            <a:ahLst/>
            <a:cxnLst>
              <a:cxn ang="0">
                <a:pos x="0" y="27"/>
              </a:cxn>
              <a:cxn ang="0">
                <a:pos x="63" y="13"/>
              </a:cxn>
              <a:cxn ang="0">
                <a:pos x="100" y="13"/>
              </a:cxn>
              <a:cxn ang="0">
                <a:pos x="150" y="13"/>
              </a:cxn>
              <a:cxn ang="0">
                <a:pos x="188" y="13"/>
              </a:cxn>
              <a:cxn ang="0">
                <a:pos x="225" y="13"/>
              </a:cxn>
              <a:cxn ang="0">
                <a:pos x="263" y="13"/>
              </a:cxn>
              <a:cxn ang="0">
                <a:pos x="300" y="13"/>
              </a:cxn>
              <a:cxn ang="0">
                <a:pos x="338" y="13"/>
              </a:cxn>
              <a:cxn ang="0">
                <a:pos x="388" y="13"/>
              </a:cxn>
              <a:cxn ang="0">
                <a:pos x="425" y="13"/>
              </a:cxn>
              <a:cxn ang="0">
                <a:pos x="463" y="13"/>
              </a:cxn>
              <a:cxn ang="0">
                <a:pos x="500" y="13"/>
              </a:cxn>
              <a:cxn ang="0">
                <a:pos x="550" y="13"/>
              </a:cxn>
              <a:cxn ang="0">
                <a:pos x="588" y="13"/>
              </a:cxn>
              <a:cxn ang="0">
                <a:pos x="625" y="13"/>
              </a:cxn>
              <a:cxn ang="0">
                <a:pos x="663" y="13"/>
              </a:cxn>
              <a:cxn ang="0">
                <a:pos x="700" y="0"/>
              </a:cxn>
              <a:cxn ang="0">
                <a:pos x="738" y="0"/>
              </a:cxn>
              <a:cxn ang="0">
                <a:pos x="775" y="0"/>
              </a:cxn>
              <a:cxn ang="0">
                <a:pos x="813" y="0"/>
              </a:cxn>
              <a:cxn ang="0">
                <a:pos x="850" y="0"/>
              </a:cxn>
              <a:cxn ang="0">
                <a:pos x="900" y="0"/>
              </a:cxn>
              <a:cxn ang="0">
                <a:pos x="950" y="0"/>
              </a:cxn>
              <a:cxn ang="0">
                <a:pos x="1013" y="0"/>
              </a:cxn>
              <a:cxn ang="0">
                <a:pos x="1050" y="0"/>
              </a:cxn>
              <a:cxn ang="0">
                <a:pos x="1088" y="13"/>
              </a:cxn>
              <a:cxn ang="0">
                <a:pos x="1125" y="13"/>
              </a:cxn>
              <a:cxn ang="0">
                <a:pos x="1200" y="40"/>
              </a:cxn>
            </a:cxnLst>
            <a:rect l="0" t="0" r="r" b="b"/>
            <a:pathLst>
              <a:path w="1201" h="41">
                <a:moveTo>
                  <a:pt x="0" y="27"/>
                </a:moveTo>
                <a:lnTo>
                  <a:pt x="63" y="13"/>
                </a:lnTo>
                <a:lnTo>
                  <a:pt x="100" y="13"/>
                </a:lnTo>
                <a:lnTo>
                  <a:pt x="150" y="13"/>
                </a:lnTo>
                <a:lnTo>
                  <a:pt x="188" y="13"/>
                </a:lnTo>
                <a:lnTo>
                  <a:pt x="225" y="13"/>
                </a:lnTo>
                <a:lnTo>
                  <a:pt x="263" y="13"/>
                </a:lnTo>
                <a:lnTo>
                  <a:pt x="300" y="13"/>
                </a:lnTo>
                <a:lnTo>
                  <a:pt x="338" y="13"/>
                </a:lnTo>
                <a:lnTo>
                  <a:pt x="388" y="13"/>
                </a:lnTo>
                <a:lnTo>
                  <a:pt x="425" y="13"/>
                </a:lnTo>
                <a:lnTo>
                  <a:pt x="463" y="13"/>
                </a:lnTo>
                <a:lnTo>
                  <a:pt x="500" y="13"/>
                </a:lnTo>
                <a:lnTo>
                  <a:pt x="550" y="13"/>
                </a:lnTo>
                <a:lnTo>
                  <a:pt x="588" y="13"/>
                </a:lnTo>
                <a:lnTo>
                  <a:pt x="625" y="13"/>
                </a:lnTo>
                <a:lnTo>
                  <a:pt x="663" y="13"/>
                </a:lnTo>
                <a:lnTo>
                  <a:pt x="700" y="0"/>
                </a:lnTo>
                <a:lnTo>
                  <a:pt x="738" y="0"/>
                </a:lnTo>
                <a:lnTo>
                  <a:pt x="775" y="0"/>
                </a:lnTo>
                <a:lnTo>
                  <a:pt x="813" y="0"/>
                </a:lnTo>
                <a:lnTo>
                  <a:pt x="850" y="0"/>
                </a:lnTo>
                <a:lnTo>
                  <a:pt x="900" y="0"/>
                </a:lnTo>
                <a:lnTo>
                  <a:pt x="950" y="0"/>
                </a:lnTo>
                <a:lnTo>
                  <a:pt x="1013" y="0"/>
                </a:lnTo>
                <a:lnTo>
                  <a:pt x="1050" y="0"/>
                </a:lnTo>
                <a:lnTo>
                  <a:pt x="1088" y="13"/>
                </a:lnTo>
                <a:lnTo>
                  <a:pt x="1125" y="13"/>
                </a:lnTo>
                <a:lnTo>
                  <a:pt x="1200" y="40"/>
                </a:lnTo>
              </a:path>
            </a:pathLst>
          </a:custGeom>
          <a:noFill/>
          <a:ln w="127000" cap="rnd" cmpd="sng">
            <a:solidFill>
              <a:srgbClr val="00FF00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64" name="Freeform 8"/>
          <p:cNvSpPr>
            <a:spLocks/>
          </p:cNvSpPr>
          <p:nvPr/>
        </p:nvSpPr>
        <p:spPr bwMode="auto">
          <a:xfrm>
            <a:off x="917575" y="5541963"/>
            <a:ext cx="3697288" cy="115887"/>
          </a:xfrm>
          <a:custGeom>
            <a:avLst/>
            <a:gdLst/>
            <a:ahLst/>
            <a:cxnLst>
              <a:cxn ang="0">
                <a:pos x="0" y="36"/>
              </a:cxn>
              <a:cxn ang="0">
                <a:pos x="36" y="36"/>
              </a:cxn>
              <a:cxn ang="0">
                <a:pos x="72" y="36"/>
              </a:cxn>
              <a:cxn ang="0">
                <a:pos x="108" y="36"/>
              </a:cxn>
              <a:cxn ang="0">
                <a:pos x="168" y="24"/>
              </a:cxn>
              <a:cxn ang="0">
                <a:pos x="204" y="24"/>
              </a:cxn>
              <a:cxn ang="0">
                <a:pos x="252" y="0"/>
              </a:cxn>
              <a:cxn ang="0">
                <a:pos x="300" y="0"/>
              </a:cxn>
              <a:cxn ang="0">
                <a:pos x="360" y="12"/>
              </a:cxn>
              <a:cxn ang="0">
                <a:pos x="408" y="24"/>
              </a:cxn>
              <a:cxn ang="0">
                <a:pos x="456" y="24"/>
              </a:cxn>
              <a:cxn ang="0">
                <a:pos x="492" y="36"/>
              </a:cxn>
              <a:cxn ang="0">
                <a:pos x="540" y="48"/>
              </a:cxn>
              <a:cxn ang="0">
                <a:pos x="576" y="60"/>
              </a:cxn>
              <a:cxn ang="0">
                <a:pos x="612" y="60"/>
              </a:cxn>
              <a:cxn ang="0">
                <a:pos x="648" y="60"/>
              </a:cxn>
              <a:cxn ang="0">
                <a:pos x="720" y="72"/>
              </a:cxn>
              <a:cxn ang="0">
                <a:pos x="756" y="72"/>
              </a:cxn>
              <a:cxn ang="0">
                <a:pos x="792" y="72"/>
              </a:cxn>
              <a:cxn ang="0">
                <a:pos x="828" y="72"/>
              </a:cxn>
              <a:cxn ang="0">
                <a:pos x="876" y="72"/>
              </a:cxn>
              <a:cxn ang="0">
                <a:pos x="924" y="72"/>
              </a:cxn>
              <a:cxn ang="0">
                <a:pos x="960" y="72"/>
              </a:cxn>
              <a:cxn ang="0">
                <a:pos x="996" y="72"/>
              </a:cxn>
              <a:cxn ang="0">
                <a:pos x="1032" y="72"/>
              </a:cxn>
              <a:cxn ang="0">
                <a:pos x="1068" y="72"/>
              </a:cxn>
              <a:cxn ang="0">
                <a:pos x="1116" y="72"/>
              </a:cxn>
              <a:cxn ang="0">
                <a:pos x="1152" y="72"/>
              </a:cxn>
              <a:cxn ang="0">
                <a:pos x="1188" y="72"/>
              </a:cxn>
              <a:cxn ang="0">
                <a:pos x="1224" y="72"/>
              </a:cxn>
              <a:cxn ang="0">
                <a:pos x="1260" y="60"/>
              </a:cxn>
              <a:cxn ang="0">
                <a:pos x="1296" y="48"/>
              </a:cxn>
              <a:cxn ang="0">
                <a:pos x="1344" y="48"/>
              </a:cxn>
              <a:cxn ang="0">
                <a:pos x="1380" y="36"/>
              </a:cxn>
              <a:cxn ang="0">
                <a:pos x="1416" y="36"/>
              </a:cxn>
              <a:cxn ang="0">
                <a:pos x="1476" y="24"/>
              </a:cxn>
              <a:cxn ang="0">
                <a:pos x="1512" y="24"/>
              </a:cxn>
              <a:cxn ang="0">
                <a:pos x="1548" y="24"/>
              </a:cxn>
              <a:cxn ang="0">
                <a:pos x="1608" y="24"/>
              </a:cxn>
              <a:cxn ang="0">
                <a:pos x="1656" y="12"/>
              </a:cxn>
              <a:cxn ang="0">
                <a:pos x="1692" y="0"/>
              </a:cxn>
              <a:cxn ang="0">
                <a:pos x="1740" y="0"/>
              </a:cxn>
              <a:cxn ang="0">
                <a:pos x="1776" y="0"/>
              </a:cxn>
              <a:cxn ang="0">
                <a:pos x="1812" y="0"/>
              </a:cxn>
              <a:cxn ang="0">
                <a:pos x="1860" y="0"/>
              </a:cxn>
              <a:cxn ang="0">
                <a:pos x="1896" y="0"/>
              </a:cxn>
              <a:cxn ang="0">
                <a:pos x="1932" y="0"/>
              </a:cxn>
              <a:cxn ang="0">
                <a:pos x="1980" y="0"/>
              </a:cxn>
              <a:cxn ang="0">
                <a:pos x="2016" y="0"/>
              </a:cxn>
              <a:cxn ang="0">
                <a:pos x="2064" y="0"/>
              </a:cxn>
              <a:cxn ang="0">
                <a:pos x="2100" y="0"/>
              </a:cxn>
              <a:cxn ang="0">
                <a:pos x="2136" y="0"/>
              </a:cxn>
              <a:cxn ang="0">
                <a:pos x="2172" y="0"/>
              </a:cxn>
              <a:cxn ang="0">
                <a:pos x="2208" y="12"/>
              </a:cxn>
              <a:cxn ang="0">
                <a:pos x="2244" y="12"/>
              </a:cxn>
              <a:cxn ang="0">
                <a:pos x="2280" y="12"/>
              </a:cxn>
              <a:cxn ang="0">
                <a:pos x="2328" y="24"/>
              </a:cxn>
            </a:cxnLst>
            <a:rect l="0" t="0" r="r" b="b"/>
            <a:pathLst>
              <a:path w="2329" h="73">
                <a:moveTo>
                  <a:pt x="0" y="36"/>
                </a:moveTo>
                <a:lnTo>
                  <a:pt x="36" y="36"/>
                </a:lnTo>
                <a:lnTo>
                  <a:pt x="72" y="36"/>
                </a:lnTo>
                <a:lnTo>
                  <a:pt x="108" y="36"/>
                </a:lnTo>
                <a:lnTo>
                  <a:pt x="168" y="24"/>
                </a:lnTo>
                <a:lnTo>
                  <a:pt x="204" y="24"/>
                </a:lnTo>
                <a:lnTo>
                  <a:pt x="252" y="0"/>
                </a:lnTo>
                <a:lnTo>
                  <a:pt x="300" y="0"/>
                </a:lnTo>
                <a:lnTo>
                  <a:pt x="360" y="12"/>
                </a:lnTo>
                <a:lnTo>
                  <a:pt x="408" y="24"/>
                </a:lnTo>
                <a:lnTo>
                  <a:pt x="456" y="24"/>
                </a:lnTo>
                <a:lnTo>
                  <a:pt x="492" y="36"/>
                </a:lnTo>
                <a:lnTo>
                  <a:pt x="540" y="48"/>
                </a:lnTo>
                <a:lnTo>
                  <a:pt x="576" y="60"/>
                </a:lnTo>
                <a:lnTo>
                  <a:pt x="612" y="60"/>
                </a:lnTo>
                <a:lnTo>
                  <a:pt x="648" y="60"/>
                </a:lnTo>
                <a:lnTo>
                  <a:pt x="720" y="72"/>
                </a:lnTo>
                <a:lnTo>
                  <a:pt x="756" y="72"/>
                </a:lnTo>
                <a:lnTo>
                  <a:pt x="792" y="72"/>
                </a:lnTo>
                <a:lnTo>
                  <a:pt x="828" y="72"/>
                </a:lnTo>
                <a:lnTo>
                  <a:pt x="876" y="72"/>
                </a:lnTo>
                <a:lnTo>
                  <a:pt x="924" y="72"/>
                </a:lnTo>
                <a:lnTo>
                  <a:pt x="960" y="72"/>
                </a:lnTo>
                <a:lnTo>
                  <a:pt x="996" y="72"/>
                </a:lnTo>
                <a:lnTo>
                  <a:pt x="1032" y="72"/>
                </a:lnTo>
                <a:lnTo>
                  <a:pt x="1068" y="72"/>
                </a:lnTo>
                <a:lnTo>
                  <a:pt x="1116" y="72"/>
                </a:lnTo>
                <a:lnTo>
                  <a:pt x="1152" y="72"/>
                </a:lnTo>
                <a:lnTo>
                  <a:pt x="1188" y="72"/>
                </a:lnTo>
                <a:lnTo>
                  <a:pt x="1224" y="72"/>
                </a:lnTo>
                <a:lnTo>
                  <a:pt x="1260" y="60"/>
                </a:lnTo>
                <a:lnTo>
                  <a:pt x="1296" y="48"/>
                </a:lnTo>
                <a:lnTo>
                  <a:pt x="1344" y="48"/>
                </a:lnTo>
                <a:lnTo>
                  <a:pt x="1380" y="36"/>
                </a:lnTo>
                <a:lnTo>
                  <a:pt x="1416" y="36"/>
                </a:lnTo>
                <a:lnTo>
                  <a:pt x="1476" y="24"/>
                </a:lnTo>
                <a:lnTo>
                  <a:pt x="1512" y="24"/>
                </a:lnTo>
                <a:lnTo>
                  <a:pt x="1548" y="24"/>
                </a:lnTo>
                <a:lnTo>
                  <a:pt x="1608" y="24"/>
                </a:lnTo>
                <a:lnTo>
                  <a:pt x="1656" y="12"/>
                </a:lnTo>
                <a:lnTo>
                  <a:pt x="1692" y="0"/>
                </a:lnTo>
                <a:lnTo>
                  <a:pt x="1740" y="0"/>
                </a:lnTo>
                <a:lnTo>
                  <a:pt x="1776" y="0"/>
                </a:lnTo>
                <a:lnTo>
                  <a:pt x="1812" y="0"/>
                </a:lnTo>
                <a:lnTo>
                  <a:pt x="1860" y="0"/>
                </a:lnTo>
                <a:lnTo>
                  <a:pt x="1896" y="0"/>
                </a:lnTo>
                <a:lnTo>
                  <a:pt x="1932" y="0"/>
                </a:lnTo>
                <a:lnTo>
                  <a:pt x="1980" y="0"/>
                </a:lnTo>
                <a:lnTo>
                  <a:pt x="2016" y="0"/>
                </a:lnTo>
                <a:lnTo>
                  <a:pt x="2064" y="0"/>
                </a:lnTo>
                <a:lnTo>
                  <a:pt x="2100" y="0"/>
                </a:lnTo>
                <a:lnTo>
                  <a:pt x="2136" y="0"/>
                </a:lnTo>
                <a:lnTo>
                  <a:pt x="2172" y="0"/>
                </a:lnTo>
                <a:lnTo>
                  <a:pt x="2208" y="12"/>
                </a:lnTo>
                <a:lnTo>
                  <a:pt x="2244" y="12"/>
                </a:lnTo>
                <a:lnTo>
                  <a:pt x="2280" y="12"/>
                </a:lnTo>
                <a:lnTo>
                  <a:pt x="2328" y="24"/>
                </a:lnTo>
              </a:path>
            </a:pathLst>
          </a:custGeom>
          <a:noFill/>
          <a:ln w="127000" cap="rnd" cmpd="sng">
            <a:solidFill>
              <a:srgbClr val="00DFCA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65" name="Freeform 9"/>
          <p:cNvSpPr>
            <a:spLocks/>
          </p:cNvSpPr>
          <p:nvPr/>
        </p:nvSpPr>
        <p:spPr bwMode="auto">
          <a:xfrm>
            <a:off x="917575" y="5599113"/>
            <a:ext cx="3697288" cy="115887"/>
          </a:xfrm>
          <a:custGeom>
            <a:avLst/>
            <a:gdLst/>
            <a:ahLst/>
            <a:cxnLst>
              <a:cxn ang="0">
                <a:pos x="0" y="36"/>
              </a:cxn>
              <a:cxn ang="0">
                <a:pos x="36" y="36"/>
              </a:cxn>
              <a:cxn ang="0">
                <a:pos x="72" y="36"/>
              </a:cxn>
              <a:cxn ang="0">
                <a:pos x="108" y="36"/>
              </a:cxn>
              <a:cxn ang="0">
                <a:pos x="168" y="24"/>
              </a:cxn>
              <a:cxn ang="0">
                <a:pos x="204" y="24"/>
              </a:cxn>
              <a:cxn ang="0">
                <a:pos x="252" y="0"/>
              </a:cxn>
              <a:cxn ang="0">
                <a:pos x="300" y="0"/>
              </a:cxn>
              <a:cxn ang="0">
                <a:pos x="360" y="12"/>
              </a:cxn>
              <a:cxn ang="0">
                <a:pos x="408" y="24"/>
              </a:cxn>
              <a:cxn ang="0">
                <a:pos x="456" y="24"/>
              </a:cxn>
              <a:cxn ang="0">
                <a:pos x="492" y="36"/>
              </a:cxn>
              <a:cxn ang="0">
                <a:pos x="540" y="48"/>
              </a:cxn>
              <a:cxn ang="0">
                <a:pos x="576" y="60"/>
              </a:cxn>
              <a:cxn ang="0">
                <a:pos x="612" y="60"/>
              </a:cxn>
              <a:cxn ang="0">
                <a:pos x="648" y="60"/>
              </a:cxn>
              <a:cxn ang="0">
                <a:pos x="720" y="72"/>
              </a:cxn>
              <a:cxn ang="0">
                <a:pos x="756" y="72"/>
              </a:cxn>
              <a:cxn ang="0">
                <a:pos x="792" y="72"/>
              </a:cxn>
              <a:cxn ang="0">
                <a:pos x="828" y="72"/>
              </a:cxn>
              <a:cxn ang="0">
                <a:pos x="876" y="72"/>
              </a:cxn>
              <a:cxn ang="0">
                <a:pos x="924" y="72"/>
              </a:cxn>
              <a:cxn ang="0">
                <a:pos x="960" y="72"/>
              </a:cxn>
              <a:cxn ang="0">
                <a:pos x="996" y="72"/>
              </a:cxn>
              <a:cxn ang="0">
                <a:pos x="1032" y="72"/>
              </a:cxn>
              <a:cxn ang="0">
                <a:pos x="1068" y="72"/>
              </a:cxn>
              <a:cxn ang="0">
                <a:pos x="1116" y="72"/>
              </a:cxn>
              <a:cxn ang="0">
                <a:pos x="1152" y="72"/>
              </a:cxn>
              <a:cxn ang="0">
                <a:pos x="1188" y="72"/>
              </a:cxn>
              <a:cxn ang="0">
                <a:pos x="1224" y="72"/>
              </a:cxn>
              <a:cxn ang="0">
                <a:pos x="1260" y="60"/>
              </a:cxn>
              <a:cxn ang="0">
                <a:pos x="1296" y="48"/>
              </a:cxn>
              <a:cxn ang="0">
                <a:pos x="1344" y="48"/>
              </a:cxn>
              <a:cxn ang="0">
                <a:pos x="1380" y="36"/>
              </a:cxn>
              <a:cxn ang="0">
                <a:pos x="1416" y="36"/>
              </a:cxn>
              <a:cxn ang="0">
                <a:pos x="1476" y="24"/>
              </a:cxn>
              <a:cxn ang="0">
                <a:pos x="1512" y="24"/>
              </a:cxn>
              <a:cxn ang="0">
                <a:pos x="1548" y="24"/>
              </a:cxn>
              <a:cxn ang="0">
                <a:pos x="1608" y="24"/>
              </a:cxn>
              <a:cxn ang="0">
                <a:pos x="1656" y="12"/>
              </a:cxn>
              <a:cxn ang="0">
                <a:pos x="1692" y="0"/>
              </a:cxn>
              <a:cxn ang="0">
                <a:pos x="1740" y="0"/>
              </a:cxn>
              <a:cxn ang="0">
                <a:pos x="1776" y="0"/>
              </a:cxn>
              <a:cxn ang="0">
                <a:pos x="1812" y="0"/>
              </a:cxn>
              <a:cxn ang="0">
                <a:pos x="1860" y="0"/>
              </a:cxn>
              <a:cxn ang="0">
                <a:pos x="1896" y="0"/>
              </a:cxn>
              <a:cxn ang="0">
                <a:pos x="1932" y="0"/>
              </a:cxn>
              <a:cxn ang="0">
                <a:pos x="1980" y="0"/>
              </a:cxn>
              <a:cxn ang="0">
                <a:pos x="2016" y="0"/>
              </a:cxn>
              <a:cxn ang="0">
                <a:pos x="2064" y="0"/>
              </a:cxn>
              <a:cxn ang="0">
                <a:pos x="2100" y="0"/>
              </a:cxn>
              <a:cxn ang="0">
                <a:pos x="2136" y="0"/>
              </a:cxn>
              <a:cxn ang="0">
                <a:pos x="2172" y="0"/>
              </a:cxn>
              <a:cxn ang="0">
                <a:pos x="2208" y="12"/>
              </a:cxn>
              <a:cxn ang="0">
                <a:pos x="2244" y="12"/>
              </a:cxn>
              <a:cxn ang="0">
                <a:pos x="2280" y="12"/>
              </a:cxn>
              <a:cxn ang="0">
                <a:pos x="2328" y="24"/>
              </a:cxn>
            </a:cxnLst>
            <a:rect l="0" t="0" r="r" b="b"/>
            <a:pathLst>
              <a:path w="2329" h="73">
                <a:moveTo>
                  <a:pt x="0" y="36"/>
                </a:moveTo>
                <a:lnTo>
                  <a:pt x="36" y="36"/>
                </a:lnTo>
                <a:lnTo>
                  <a:pt x="72" y="36"/>
                </a:lnTo>
                <a:lnTo>
                  <a:pt x="108" y="36"/>
                </a:lnTo>
                <a:lnTo>
                  <a:pt x="168" y="24"/>
                </a:lnTo>
                <a:lnTo>
                  <a:pt x="204" y="24"/>
                </a:lnTo>
                <a:lnTo>
                  <a:pt x="252" y="0"/>
                </a:lnTo>
                <a:lnTo>
                  <a:pt x="300" y="0"/>
                </a:lnTo>
                <a:lnTo>
                  <a:pt x="360" y="12"/>
                </a:lnTo>
                <a:lnTo>
                  <a:pt x="408" y="24"/>
                </a:lnTo>
                <a:lnTo>
                  <a:pt x="456" y="24"/>
                </a:lnTo>
                <a:lnTo>
                  <a:pt x="492" y="36"/>
                </a:lnTo>
                <a:lnTo>
                  <a:pt x="540" y="48"/>
                </a:lnTo>
                <a:lnTo>
                  <a:pt x="576" y="60"/>
                </a:lnTo>
                <a:lnTo>
                  <a:pt x="612" y="60"/>
                </a:lnTo>
                <a:lnTo>
                  <a:pt x="648" y="60"/>
                </a:lnTo>
                <a:lnTo>
                  <a:pt x="720" y="72"/>
                </a:lnTo>
                <a:lnTo>
                  <a:pt x="756" y="72"/>
                </a:lnTo>
                <a:lnTo>
                  <a:pt x="792" y="72"/>
                </a:lnTo>
                <a:lnTo>
                  <a:pt x="828" y="72"/>
                </a:lnTo>
                <a:lnTo>
                  <a:pt x="876" y="72"/>
                </a:lnTo>
                <a:lnTo>
                  <a:pt x="924" y="72"/>
                </a:lnTo>
                <a:lnTo>
                  <a:pt x="960" y="72"/>
                </a:lnTo>
                <a:lnTo>
                  <a:pt x="996" y="72"/>
                </a:lnTo>
                <a:lnTo>
                  <a:pt x="1032" y="72"/>
                </a:lnTo>
                <a:lnTo>
                  <a:pt x="1068" y="72"/>
                </a:lnTo>
                <a:lnTo>
                  <a:pt x="1116" y="72"/>
                </a:lnTo>
                <a:lnTo>
                  <a:pt x="1152" y="72"/>
                </a:lnTo>
                <a:lnTo>
                  <a:pt x="1188" y="72"/>
                </a:lnTo>
                <a:lnTo>
                  <a:pt x="1224" y="72"/>
                </a:lnTo>
                <a:lnTo>
                  <a:pt x="1260" y="60"/>
                </a:lnTo>
                <a:lnTo>
                  <a:pt x="1296" y="48"/>
                </a:lnTo>
                <a:lnTo>
                  <a:pt x="1344" y="48"/>
                </a:lnTo>
                <a:lnTo>
                  <a:pt x="1380" y="36"/>
                </a:lnTo>
                <a:lnTo>
                  <a:pt x="1416" y="36"/>
                </a:lnTo>
                <a:lnTo>
                  <a:pt x="1476" y="24"/>
                </a:lnTo>
                <a:lnTo>
                  <a:pt x="1512" y="24"/>
                </a:lnTo>
                <a:lnTo>
                  <a:pt x="1548" y="24"/>
                </a:lnTo>
                <a:lnTo>
                  <a:pt x="1608" y="24"/>
                </a:lnTo>
                <a:lnTo>
                  <a:pt x="1656" y="12"/>
                </a:lnTo>
                <a:lnTo>
                  <a:pt x="1692" y="0"/>
                </a:lnTo>
                <a:lnTo>
                  <a:pt x="1740" y="0"/>
                </a:lnTo>
                <a:lnTo>
                  <a:pt x="1776" y="0"/>
                </a:lnTo>
                <a:lnTo>
                  <a:pt x="1812" y="0"/>
                </a:lnTo>
                <a:lnTo>
                  <a:pt x="1860" y="0"/>
                </a:lnTo>
                <a:lnTo>
                  <a:pt x="1896" y="0"/>
                </a:lnTo>
                <a:lnTo>
                  <a:pt x="1932" y="0"/>
                </a:lnTo>
                <a:lnTo>
                  <a:pt x="1980" y="0"/>
                </a:lnTo>
                <a:lnTo>
                  <a:pt x="2016" y="0"/>
                </a:lnTo>
                <a:lnTo>
                  <a:pt x="2064" y="0"/>
                </a:lnTo>
                <a:lnTo>
                  <a:pt x="2100" y="0"/>
                </a:lnTo>
                <a:lnTo>
                  <a:pt x="2136" y="0"/>
                </a:lnTo>
                <a:lnTo>
                  <a:pt x="2172" y="0"/>
                </a:lnTo>
                <a:lnTo>
                  <a:pt x="2208" y="12"/>
                </a:lnTo>
                <a:lnTo>
                  <a:pt x="2244" y="12"/>
                </a:lnTo>
                <a:lnTo>
                  <a:pt x="2280" y="12"/>
                </a:lnTo>
                <a:lnTo>
                  <a:pt x="2328" y="24"/>
                </a:lnTo>
              </a:path>
            </a:pathLst>
          </a:custGeom>
          <a:noFill/>
          <a:ln w="127000" cap="rnd" cmpd="sng">
            <a:solidFill>
              <a:srgbClr val="00DFCA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66" name="Freeform 10"/>
          <p:cNvSpPr>
            <a:spLocks/>
          </p:cNvSpPr>
          <p:nvPr/>
        </p:nvSpPr>
        <p:spPr bwMode="auto">
          <a:xfrm>
            <a:off x="917575" y="5732463"/>
            <a:ext cx="3697288" cy="115887"/>
          </a:xfrm>
          <a:custGeom>
            <a:avLst/>
            <a:gdLst/>
            <a:ahLst/>
            <a:cxnLst>
              <a:cxn ang="0">
                <a:pos x="0" y="36"/>
              </a:cxn>
              <a:cxn ang="0">
                <a:pos x="36" y="36"/>
              </a:cxn>
              <a:cxn ang="0">
                <a:pos x="72" y="36"/>
              </a:cxn>
              <a:cxn ang="0">
                <a:pos x="108" y="36"/>
              </a:cxn>
              <a:cxn ang="0">
                <a:pos x="168" y="24"/>
              </a:cxn>
              <a:cxn ang="0">
                <a:pos x="204" y="24"/>
              </a:cxn>
              <a:cxn ang="0">
                <a:pos x="252" y="0"/>
              </a:cxn>
              <a:cxn ang="0">
                <a:pos x="300" y="0"/>
              </a:cxn>
              <a:cxn ang="0">
                <a:pos x="360" y="12"/>
              </a:cxn>
              <a:cxn ang="0">
                <a:pos x="408" y="24"/>
              </a:cxn>
              <a:cxn ang="0">
                <a:pos x="456" y="24"/>
              </a:cxn>
              <a:cxn ang="0">
                <a:pos x="492" y="36"/>
              </a:cxn>
              <a:cxn ang="0">
                <a:pos x="540" y="48"/>
              </a:cxn>
              <a:cxn ang="0">
                <a:pos x="576" y="60"/>
              </a:cxn>
              <a:cxn ang="0">
                <a:pos x="612" y="60"/>
              </a:cxn>
              <a:cxn ang="0">
                <a:pos x="648" y="60"/>
              </a:cxn>
              <a:cxn ang="0">
                <a:pos x="720" y="72"/>
              </a:cxn>
              <a:cxn ang="0">
                <a:pos x="756" y="72"/>
              </a:cxn>
              <a:cxn ang="0">
                <a:pos x="792" y="72"/>
              </a:cxn>
              <a:cxn ang="0">
                <a:pos x="828" y="72"/>
              </a:cxn>
              <a:cxn ang="0">
                <a:pos x="876" y="72"/>
              </a:cxn>
              <a:cxn ang="0">
                <a:pos x="924" y="72"/>
              </a:cxn>
              <a:cxn ang="0">
                <a:pos x="960" y="72"/>
              </a:cxn>
              <a:cxn ang="0">
                <a:pos x="996" y="72"/>
              </a:cxn>
              <a:cxn ang="0">
                <a:pos x="1032" y="72"/>
              </a:cxn>
              <a:cxn ang="0">
                <a:pos x="1068" y="72"/>
              </a:cxn>
              <a:cxn ang="0">
                <a:pos x="1116" y="72"/>
              </a:cxn>
              <a:cxn ang="0">
                <a:pos x="1152" y="72"/>
              </a:cxn>
              <a:cxn ang="0">
                <a:pos x="1188" y="72"/>
              </a:cxn>
              <a:cxn ang="0">
                <a:pos x="1224" y="72"/>
              </a:cxn>
              <a:cxn ang="0">
                <a:pos x="1260" y="60"/>
              </a:cxn>
              <a:cxn ang="0">
                <a:pos x="1296" y="48"/>
              </a:cxn>
              <a:cxn ang="0">
                <a:pos x="1344" y="48"/>
              </a:cxn>
              <a:cxn ang="0">
                <a:pos x="1380" y="36"/>
              </a:cxn>
              <a:cxn ang="0">
                <a:pos x="1416" y="36"/>
              </a:cxn>
              <a:cxn ang="0">
                <a:pos x="1476" y="24"/>
              </a:cxn>
              <a:cxn ang="0">
                <a:pos x="1512" y="24"/>
              </a:cxn>
              <a:cxn ang="0">
                <a:pos x="1548" y="24"/>
              </a:cxn>
              <a:cxn ang="0">
                <a:pos x="1608" y="24"/>
              </a:cxn>
              <a:cxn ang="0">
                <a:pos x="1656" y="12"/>
              </a:cxn>
              <a:cxn ang="0">
                <a:pos x="1692" y="0"/>
              </a:cxn>
              <a:cxn ang="0">
                <a:pos x="1740" y="0"/>
              </a:cxn>
              <a:cxn ang="0">
                <a:pos x="1776" y="0"/>
              </a:cxn>
              <a:cxn ang="0">
                <a:pos x="1812" y="0"/>
              </a:cxn>
              <a:cxn ang="0">
                <a:pos x="1860" y="0"/>
              </a:cxn>
              <a:cxn ang="0">
                <a:pos x="1896" y="0"/>
              </a:cxn>
              <a:cxn ang="0">
                <a:pos x="1932" y="0"/>
              </a:cxn>
              <a:cxn ang="0">
                <a:pos x="1980" y="0"/>
              </a:cxn>
              <a:cxn ang="0">
                <a:pos x="2016" y="0"/>
              </a:cxn>
              <a:cxn ang="0">
                <a:pos x="2064" y="0"/>
              </a:cxn>
              <a:cxn ang="0">
                <a:pos x="2100" y="0"/>
              </a:cxn>
              <a:cxn ang="0">
                <a:pos x="2136" y="0"/>
              </a:cxn>
              <a:cxn ang="0">
                <a:pos x="2172" y="0"/>
              </a:cxn>
              <a:cxn ang="0">
                <a:pos x="2208" y="12"/>
              </a:cxn>
              <a:cxn ang="0">
                <a:pos x="2244" y="12"/>
              </a:cxn>
              <a:cxn ang="0">
                <a:pos x="2280" y="12"/>
              </a:cxn>
              <a:cxn ang="0">
                <a:pos x="2328" y="24"/>
              </a:cxn>
            </a:cxnLst>
            <a:rect l="0" t="0" r="r" b="b"/>
            <a:pathLst>
              <a:path w="2329" h="73">
                <a:moveTo>
                  <a:pt x="0" y="36"/>
                </a:moveTo>
                <a:lnTo>
                  <a:pt x="36" y="36"/>
                </a:lnTo>
                <a:lnTo>
                  <a:pt x="72" y="36"/>
                </a:lnTo>
                <a:lnTo>
                  <a:pt x="108" y="36"/>
                </a:lnTo>
                <a:lnTo>
                  <a:pt x="168" y="24"/>
                </a:lnTo>
                <a:lnTo>
                  <a:pt x="204" y="24"/>
                </a:lnTo>
                <a:lnTo>
                  <a:pt x="252" y="0"/>
                </a:lnTo>
                <a:lnTo>
                  <a:pt x="300" y="0"/>
                </a:lnTo>
                <a:lnTo>
                  <a:pt x="360" y="12"/>
                </a:lnTo>
                <a:lnTo>
                  <a:pt x="408" y="24"/>
                </a:lnTo>
                <a:lnTo>
                  <a:pt x="456" y="24"/>
                </a:lnTo>
                <a:lnTo>
                  <a:pt x="492" y="36"/>
                </a:lnTo>
                <a:lnTo>
                  <a:pt x="540" y="48"/>
                </a:lnTo>
                <a:lnTo>
                  <a:pt x="576" y="60"/>
                </a:lnTo>
                <a:lnTo>
                  <a:pt x="612" y="60"/>
                </a:lnTo>
                <a:lnTo>
                  <a:pt x="648" y="60"/>
                </a:lnTo>
                <a:lnTo>
                  <a:pt x="720" y="72"/>
                </a:lnTo>
                <a:lnTo>
                  <a:pt x="756" y="72"/>
                </a:lnTo>
                <a:lnTo>
                  <a:pt x="792" y="72"/>
                </a:lnTo>
                <a:lnTo>
                  <a:pt x="828" y="72"/>
                </a:lnTo>
                <a:lnTo>
                  <a:pt x="876" y="72"/>
                </a:lnTo>
                <a:lnTo>
                  <a:pt x="924" y="72"/>
                </a:lnTo>
                <a:lnTo>
                  <a:pt x="960" y="72"/>
                </a:lnTo>
                <a:lnTo>
                  <a:pt x="996" y="72"/>
                </a:lnTo>
                <a:lnTo>
                  <a:pt x="1032" y="72"/>
                </a:lnTo>
                <a:lnTo>
                  <a:pt x="1068" y="72"/>
                </a:lnTo>
                <a:lnTo>
                  <a:pt x="1116" y="72"/>
                </a:lnTo>
                <a:lnTo>
                  <a:pt x="1152" y="72"/>
                </a:lnTo>
                <a:lnTo>
                  <a:pt x="1188" y="72"/>
                </a:lnTo>
                <a:lnTo>
                  <a:pt x="1224" y="72"/>
                </a:lnTo>
                <a:lnTo>
                  <a:pt x="1260" y="60"/>
                </a:lnTo>
                <a:lnTo>
                  <a:pt x="1296" y="48"/>
                </a:lnTo>
                <a:lnTo>
                  <a:pt x="1344" y="48"/>
                </a:lnTo>
                <a:lnTo>
                  <a:pt x="1380" y="36"/>
                </a:lnTo>
                <a:lnTo>
                  <a:pt x="1416" y="36"/>
                </a:lnTo>
                <a:lnTo>
                  <a:pt x="1476" y="24"/>
                </a:lnTo>
                <a:lnTo>
                  <a:pt x="1512" y="24"/>
                </a:lnTo>
                <a:lnTo>
                  <a:pt x="1548" y="24"/>
                </a:lnTo>
                <a:lnTo>
                  <a:pt x="1608" y="24"/>
                </a:lnTo>
                <a:lnTo>
                  <a:pt x="1656" y="12"/>
                </a:lnTo>
                <a:lnTo>
                  <a:pt x="1692" y="0"/>
                </a:lnTo>
                <a:lnTo>
                  <a:pt x="1740" y="0"/>
                </a:lnTo>
                <a:lnTo>
                  <a:pt x="1776" y="0"/>
                </a:lnTo>
                <a:lnTo>
                  <a:pt x="1812" y="0"/>
                </a:lnTo>
                <a:lnTo>
                  <a:pt x="1860" y="0"/>
                </a:lnTo>
                <a:lnTo>
                  <a:pt x="1896" y="0"/>
                </a:lnTo>
                <a:lnTo>
                  <a:pt x="1932" y="0"/>
                </a:lnTo>
                <a:lnTo>
                  <a:pt x="1980" y="0"/>
                </a:lnTo>
                <a:lnTo>
                  <a:pt x="2016" y="0"/>
                </a:lnTo>
                <a:lnTo>
                  <a:pt x="2064" y="0"/>
                </a:lnTo>
                <a:lnTo>
                  <a:pt x="2100" y="0"/>
                </a:lnTo>
                <a:lnTo>
                  <a:pt x="2136" y="0"/>
                </a:lnTo>
                <a:lnTo>
                  <a:pt x="2172" y="0"/>
                </a:lnTo>
                <a:lnTo>
                  <a:pt x="2208" y="12"/>
                </a:lnTo>
                <a:lnTo>
                  <a:pt x="2244" y="12"/>
                </a:lnTo>
                <a:lnTo>
                  <a:pt x="2280" y="12"/>
                </a:lnTo>
                <a:lnTo>
                  <a:pt x="2328" y="24"/>
                </a:lnTo>
              </a:path>
            </a:pathLst>
          </a:custGeom>
          <a:noFill/>
          <a:ln w="127000" cap="rnd" cmpd="sng">
            <a:solidFill>
              <a:srgbClr val="00DFCA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67" name="Freeform 11"/>
          <p:cNvSpPr>
            <a:spLocks/>
          </p:cNvSpPr>
          <p:nvPr/>
        </p:nvSpPr>
        <p:spPr bwMode="auto">
          <a:xfrm>
            <a:off x="917575" y="5846763"/>
            <a:ext cx="3697288" cy="115887"/>
          </a:xfrm>
          <a:custGeom>
            <a:avLst/>
            <a:gdLst/>
            <a:ahLst/>
            <a:cxnLst>
              <a:cxn ang="0">
                <a:pos x="0" y="36"/>
              </a:cxn>
              <a:cxn ang="0">
                <a:pos x="36" y="36"/>
              </a:cxn>
              <a:cxn ang="0">
                <a:pos x="72" y="36"/>
              </a:cxn>
              <a:cxn ang="0">
                <a:pos x="108" y="36"/>
              </a:cxn>
              <a:cxn ang="0">
                <a:pos x="168" y="24"/>
              </a:cxn>
              <a:cxn ang="0">
                <a:pos x="204" y="24"/>
              </a:cxn>
              <a:cxn ang="0">
                <a:pos x="252" y="0"/>
              </a:cxn>
              <a:cxn ang="0">
                <a:pos x="300" y="0"/>
              </a:cxn>
              <a:cxn ang="0">
                <a:pos x="360" y="12"/>
              </a:cxn>
              <a:cxn ang="0">
                <a:pos x="408" y="24"/>
              </a:cxn>
              <a:cxn ang="0">
                <a:pos x="456" y="24"/>
              </a:cxn>
              <a:cxn ang="0">
                <a:pos x="492" y="36"/>
              </a:cxn>
              <a:cxn ang="0">
                <a:pos x="540" y="48"/>
              </a:cxn>
              <a:cxn ang="0">
                <a:pos x="576" y="60"/>
              </a:cxn>
              <a:cxn ang="0">
                <a:pos x="612" y="60"/>
              </a:cxn>
              <a:cxn ang="0">
                <a:pos x="648" y="60"/>
              </a:cxn>
              <a:cxn ang="0">
                <a:pos x="720" y="72"/>
              </a:cxn>
              <a:cxn ang="0">
                <a:pos x="756" y="72"/>
              </a:cxn>
              <a:cxn ang="0">
                <a:pos x="792" y="72"/>
              </a:cxn>
              <a:cxn ang="0">
                <a:pos x="828" y="72"/>
              </a:cxn>
              <a:cxn ang="0">
                <a:pos x="876" y="72"/>
              </a:cxn>
              <a:cxn ang="0">
                <a:pos x="924" y="72"/>
              </a:cxn>
              <a:cxn ang="0">
                <a:pos x="960" y="72"/>
              </a:cxn>
              <a:cxn ang="0">
                <a:pos x="996" y="72"/>
              </a:cxn>
              <a:cxn ang="0">
                <a:pos x="1032" y="72"/>
              </a:cxn>
              <a:cxn ang="0">
                <a:pos x="1068" y="72"/>
              </a:cxn>
              <a:cxn ang="0">
                <a:pos x="1116" y="72"/>
              </a:cxn>
              <a:cxn ang="0">
                <a:pos x="1152" y="72"/>
              </a:cxn>
              <a:cxn ang="0">
                <a:pos x="1188" y="72"/>
              </a:cxn>
              <a:cxn ang="0">
                <a:pos x="1224" y="72"/>
              </a:cxn>
              <a:cxn ang="0">
                <a:pos x="1260" y="60"/>
              </a:cxn>
              <a:cxn ang="0">
                <a:pos x="1296" y="48"/>
              </a:cxn>
              <a:cxn ang="0">
                <a:pos x="1344" y="48"/>
              </a:cxn>
              <a:cxn ang="0">
                <a:pos x="1380" y="36"/>
              </a:cxn>
              <a:cxn ang="0">
                <a:pos x="1416" y="36"/>
              </a:cxn>
              <a:cxn ang="0">
                <a:pos x="1476" y="24"/>
              </a:cxn>
              <a:cxn ang="0">
                <a:pos x="1512" y="24"/>
              </a:cxn>
              <a:cxn ang="0">
                <a:pos x="1548" y="24"/>
              </a:cxn>
              <a:cxn ang="0">
                <a:pos x="1608" y="24"/>
              </a:cxn>
              <a:cxn ang="0">
                <a:pos x="1656" y="12"/>
              </a:cxn>
              <a:cxn ang="0">
                <a:pos x="1692" y="0"/>
              </a:cxn>
              <a:cxn ang="0">
                <a:pos x="1740" y="0"/>
              </a:cxn>
              <a:cxn ang="0">
                <a:pos x="1776" y="0"/>
              </a:cxn>
              <a:cxn ang="0">
                <a:pos x="1812" y="0"/>
              </a:cxn>
              <a:cxn ang="0">
                <a:pos x="1860" y="0"/>
              </a:cxn>
              <a:cxn ang="0">
                <a:pos x="1896" y="0"/>
              </a:cxn>
              <a:cxn ang="0">
                <a:pos x="1932" y="0"/>
              </a:cxn>
              <a:cxn ang="0">
                <a:pos x="1980" y="0"/>
              </a:cxn>
              <a:cxn ang="0">
                <a:pos x="2016" y="0"/>
              </a:cxn>
              <a:cxn ang="0">
                <a:pos x="2064" y="0"/>
              </a:cxn>
              <a:cxn ang="0">
                <a:pos x="2100" y="0"/>
              </a:cxn>
              <a:cxn ang="0">
                <a:pos x="2136" y="0"/>
              </a:cxn>
              <a:cxn ang="0">
                <a:pos x="2172" y="0"/>
              </a:cxn>
              <a:cxn ang="0">
                <a:pos x="2208" y="12"/>
              </a:cxn>
              <a:cxn ang="0">
                <a:pos x="2244" y="12"/>
              </a:cxn>
              <a:cxn ang="0">
                <a:pos x="2280" y="12"/>
              </a:cxn>
              <a:cxn ang="0">
                <a:pos x="2328" y="24"/>
              </a:cxn>
            </a:cxnLst>
            <a:rect l="0" t="0" r="r" b="b"/>
            <a:pathLst>
              <a:path w="2329" h="73">
                <a:moveTo>
                  <a:pt x="0" y="36"/>
                </a:moveTo>
                <a:lnTo>
                  <a:pt x="36" y="36"/>
                </a:lnTo>
                <a:lnTo>
                  <a:pt x="72" y="36"/>
                </a:lnTo>
                <a:lnTo>
                  <a:pt x="108" y="36"/>
                </a:lnTo>
                <a:lnTo>
                  <a:pt x="168" y="24"/>
                </a:lnTo>
                <a:lnTo>
                  <a:pt x="204" y="24"/>
                </a:lnTo>
                <a:lnTo>
                  <a:pt x="252" y="0"/>
                </a:lnTo>
                <a:lnTo>
                  <a:pt x="300" y="0"/>
                </a:lnTo>
                <a:lnTo>
                  <a:pt x="360" y="12"/>
                </a:lnTo>
                <a:lnTo>
                  <a:pt x="408" y="24"/>
                </a:lnTo>
                <a:lnTo>
                  <a:pt x="456" y="24"/>
                </a:lnTo>
                <a:lnTo>
                  <a:pt x="492" y="36"/>
                </a:lnTo>
                <a:lnTo>
                  <a:pt x="540" y="48"/>
                </a:lnTo>
                <a:lnTo>
                  <a:pt x="576" y="60"/>
                </a:lnTo>
                <a:lnTo>
                  <a:pt x="612" y="60"/>
                </a:lnTo>
                <a:lnTo>
                  <a:pt x="648" y="60"/>
                </a:lnTo>
                <a:lnTo>
                  <a:pt x="720" y="72"/>
                </a:lnTo>
                <a:lnTo>
                  <a:pt x="756" y="72"/>
                </a:lnTo>
                <a:lnTo>
                  <a:pt x="792" y="72"/>
                </a:lnTo>
                <a:lnTo>
                  <a:pt x="828" y="72"/>
                </a:lnTo>
                <a:lnTo>
                  <a:pt x="876" y="72"/>
                </a:lnTo>
                <a:lnTo>
                  <a:pt x="924" y="72"/>
                </a:lnTo>
                <a:lnTo>
                  <a:pt x="960" y="72"/>
                </a:lnTo>
                <a:lnTo>
                  <a:pt x="996" y="72"/>
                </a:lnTo>
                <a:lnTo>
                  <a:pt x="1032" y="72"/>
                </a:lnTo>
                <a:lnTo>
                  <a:pt x="1068" y="72"/>
                </a:lnTo>
                <a:lnTo>
                  <a:pt x="1116" y="72"/>
                </a:lnTo>
                <a:lnTo>
                  <a:pt x="1152" y="72"/>
                </a:lnTo>
                <a:lnTo>
                  <a:pt x="1188" y="72"/>
                </a:lnTo>
                <a:lnTo>
                  <a:pt x="1224" y="72"/>
                </a:lnTo>
                <a:lnTo>
                  <a:pt x="1260" y="60"/>
                </a:lnTo>
                <a:lnTo>
                  <a:pt x="1296" y="48"/>
                </a:lnTo>
                <a:lnTo>
                  <a:pt x="1344" y="48"/>
                </a:lnTo>
                <a:lnTo>
                  <a:pt x="1380" y="36"/>
                </a:lnTo>
                <a:lnTo>
                  <a:pt x="1416" y="36"/>
                </a:lnTo>
                <a:lnTo>
                  <a:pt x="1476" y="24"/>
                </a:lnTo>
                <a:lnTo>
                  <a:pt x="1512" y="24"/>
                </a:lnTo>
                <a:lnTo>
                  <a:pt x="1548" y="24"/>
                </a:lnTo>
                <a:lnTo>
                  <a:pt x="1608" y="24"/>
                </a:lnTo>
                <a:lnTo>
                  <a:pt x="1656" y="12"/>
                </a:lnTo>
                <a:lnTo>
                  <a:pt x="1692" y="0"/>
                </a:lnTo>
                <a:lnTo>
                  <a:pt x="1740" y="0"/>
                </a:lnTo>
                <a:lnTo>
                  <a:pt x="1776" y="0"/>
                </a:lnTo>
                <a:lnTo>
                  <a:pt x="1812" y="0"/>
                </a:lnTo>
                <a:lnTo>
                  <a:pt x="1860" y="0"/>
                </a:lnTo>
                <a:lnTo>
                  <a:pt x="1896" y="0"/>
                </a:lnTo>
                <a:lnTo>
                  <a:pt x="1932" y="0"/>
                </a:lnTo>
                <a:lnTo>
                  <a:pt x="1980" y="0"/>
                </a:lnTo>
                <a:lnTo>
                  <a:pt x="2016" y="0"/>
                </a:lnTo>
                <a:lnTo>
                  <a:pt x="2064" y="0"/>
                </a:lnTo>
                <a:lnTo>
                  <a:pt x="2100" y="0"/>
                </a:lnTo>
                <a:lnTo>
                  <a:pt x="2136" y="0"/>
                </a:lnTo>
                <a:lnTo>
                  <a:pt x="2172" y="0"/>
                </a:lnTo>
                <a:lnTo>
                  <a:pt x="2208" y="12"/>
                </a:lnTo>
                <a:lnTo>
                  <a:pt x="2244" y="12"/>
                </a:lnTo>
                <a:lnTo>
                  <a:pt x="2280" y="12"/>
                </a:lnTo>
                <a:lnTo>
                  <a:pt x="2328" y="24"/>
                </a:lnTo>
              </a:path>
            </a:pathLst>
          </a:custGeom>
          <a:noFill/>
          <a:ln w="127000" cap="rnd" cmpd="sng">
            <a:solidFill>
              <a:srgbClr val="00DFCA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68" name="Freeform 12"/>
          <p:cNvSpPr>
            <a:spLocks/>
          </p:cNvSpPr>
          <p:nvPr/>
        </p:nvSpPr>
        <p:spPr bwMode="auto">
          <a:xfrm>
            <a:off x="3448050" y="4279900"/>
            <a:ext cx="4344988" cy="8413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36" y="0"/>
              </a:cxn>
              <a:cxn ang="0">
                <a:pos x="96" y="0"/>
              </a:cxn>
              <a:cxn ang="0">
                <a:pos x="179" y="0"/>
              </a:cxn>
              <a:cxn ang="0">
                <a:pos x="275" y="0"/>
              </a:cxn>
              <a:cxn ang="0">
                <a:pos x="358" y="0"/>
              </a:cxn>
              <a:cxn ang="0">
                <a:pos x="406" y="0"/>
              </a:cxn>
              <a:cxn ang="0">
                <a:pos x="454" y="0"/>
              </a:cxn>
              <a:cxn ang="0">
                <a:pos x="514" y="0"/>
              </a:cxn>
              <a:cxn ang="0">
                <a:pos x="562" y="0"/>
              </a:cxn>
              <a:cxn ang="0">
                <a:pos x="633" y="0"/>
              </a:cxn>
              <a:cxn ang="0">
                <a:pos x="693" y="0"/>
              </a:cxn>
              <a:cxn ang="0">
                <a:pos x="729" y="0"/>
              </a:cxn>
              <a:cxn ang="0">
                <a:pos x="789" y="10"/>
              </a:cxn>
              <a:cxn ang="0">
                <a:pos x="824" y="21"/>
              </a:cxn>
              <a:cxn ang="0">
                <a:pos x="872" y="31"/>
              </a:cxn>
              <a:cxn ang="0">
                <a:pos x="932" y="31"/>
              </a:cxn>
              <a:cxn ang="0">
                <a:pos x="968" y="31"/>
              </a:cxn>
              <a:cxn ang="0">
                <a:pos x="1004" y="31"/>
              </a:cxn>
              <a:cxn ang="0">
                <a:pos x="1075" y="52"/>
              </a:cxn>
              <a:cxn ang="0">
                <a:pos x="1111" y="52"/>
              </a:cxn>
              <a:cxn ang="0">
                <a:pos x="1159" y="52"/>
              </a:cxn>
              <a:cxn ang="0">
                <a:pos x="1231" y="52"/>
              </a:cxn>
              <a:cxn ang="0">
                <a:pos x="1314" y="52"/>
              </a:cxn>
              <a:cxn ang="0">
                <a:pos x="1374" y="52"/>
              </a:cxn>
              <a:cxn ang="0">
                <a:pos x="1422" y="52"/>
              </a:cxn>
              <a:cxn ang="0">
                <a:pos x="1482" y="52"/>
              </a:cxn>
              <a:cxn ang="0">
                <a:pos x="1541" y="52"/>
              </a:cxn>
              <a:cxn ang="0">
                <a:pos x="1601" y="52"/>
              </a:cxn>
              <a:cxn ang="0">
                <a:pos x="1637" y="52"/>
              </a:cxn>
              <a:cxn ang="0">
                <a:pos x="1685" y="52"/>
              </a:cxn>
              <a:cxn ang="0">
                <a:pos x="1744" y="52"/>
              </a:cxn>
              <a:cxn ang="0">
                <a:pos x="1792" y="52"/>
              </a:cxn>
              <a:cxn ang="0">
                <a:pos x="1840" y="52"/>
              </a:cxn>
              <a:cxn ang="0">
                <a:pos x="1888" y="52"/>
              </a:cxn>
              <a:cxn ang="0">
                <a:pos x="1924" y="52"/>
              </a:cxn>
              <a:cxn ang="0">
                <a:pos x="1971" y="52"/>
              </a:cxn>
              <a:cxn ang="0">
                <a:pos x="2007" y="52"/>
              </a:cxn>
              <a:cxn ang="0">
                <a:pos x="2043" y="52"/>
              </a:cxn>
              <a:cxn ang="0">
                <a:pos x="2103" y="52"/>
              </a:cxn>
              <a:cxn ang="0">
                <a:pos x="2163" y="42"/>
              </a:cxn>
              <a:cxn ang="0">
                <a:pos x="2210" y="42"/>
              </a:cxn>
              <a:cxn ang="0">
                <a:pos x="2246" y="42"/>
              </a:cxn>
              <a:cxn ang="0">
                <a:pos x="2282" y="42"/>
              </a:cxn>
              <a:cxn ang="0">
                <a:pos x="2330" y="42"/>
              </a:cxn>
              <a:cxn ang="0">
                <a:pos x="2378" y="42"/>
              </a:cxn>
              <a:cxn ang="0">
                <a:pos x="2413" y="42"/>
              </a:cxn>
              <a:cxn ang="0">
                <a:pos x="2461" y="42"/>
              </a:cxn>
              <a:cxn ang="0">
                <a:pos x="2509" y="42"/>
              </a:cxn>
              <a:cxn ang="0">
                <a:pos x="2545" y="42"/>
              </a:cxn>
              <a:cxn ang="0">
                <a:pos x="2581" y="42"/>
              </a:cxn>
              <a:cxn ang="0">
                <a:pos x="2617" y="42"/>
              </a:cxn>
              <a:cxn ang="0">
                <a:pos x="2652" y="42"/>
              </a:cxn>
              <a:cxn ang="0">
                <a:pos x="2688" y="42"/>
              </a:cxn>
              <a:cxn ang="0">
                <a:pos x="2736" y="31"/>
              </a:cxn>
            </a:cxnLst>
            <a:rect l="0" t="0" r="r" b="b"/>
            <a:pathLst>
              <a:path w="2737" h="53">
                <a:moveTo>
                  <a:pt x="0" y="0"/>
                </a:moveTo>
                <a:lnTo>
                  <a:pt x="36" y="0"/>
                </a:lnTo>
                <a:lnTo>
                  <a:pt x="96" y="0"/>
                </a:lnTo>
                <a:lnTo>
                  <a:pt x="179" y="0"/>
                </a:lnTo>
                <a:lnTo>
                  <a:pt x="275" y="0"/>
                </a:lnTo>
                <a:lnTo>
                  <a:pt x="358" y="0"/>
                </a:lnTo>
                <a:lnTo>
                  <a:pt x="406" y="0"/>
                </a:lnTo>
                <a:lnTo>
                  <a:pt x="454" y="0"/>
                </a:lnTo>
                <a:lnTo>
                  <a:pt x="514" y="0"/>
                </a:lnTo>
                <a:lnTo>
                  <a:pt x="562" y="0"/>
                </a:lnTo>
                <a:lnTo>
                  <a:pt x="633" y="0"/>
                </a:lnTo>
                <a:lnTo>
                  <a:pt x="693" y="0"/>
                </a:lnTo>
                <a:lnTo>
                  <a:pt x="729" y="0"/>
                </a:lnTo>
                <a:lnTo>
                  <a:pt x="789" y="10"/>
                </a:lnTo>
                <a:lnTo>
                  <a:pt x="824" y="21"/>
                </a:lnTo>
                <a:lnTo>
                  <a:pt x="872" y="31"/>
                </a:lnTo>
                <a:lnTo>
                  <a:pt x="932" y="31"/>
                </a:lnTo>
                <a:lnTo>
                  <a:pt x="968" y="31"/>
                </a:lnTo>
                <a:lnTo>
                  <a:pt x="1004" y="31"/>
                </a:lnTo>
                <a:lnTo>
                  <a:pt x="1075" y="52"/>
                </a:lnTo>
                <a:lnTo>
                  <a:pt x="1111" y="52"/>
                </a:lnTo>
                <a:lnTo>
                  <a:pt x="1159" y="52"/>
                </a:lnTo>
                <a:lnTo>
                  <a:pt x="1231" y="52"/>
                </a:lnTo>
                <a:lnTo>
                  <a:pt x="1314" y="52"/>
                </a:lnTo>
                <a:lnTo>
                  <a:pt x="1374" y="52"/>
                </a:lnTo>
                <a:lnTo>
                  <a:pt x="1422" y="52"/>
                </a:lnTo>
                <a:lnTo>
                  <a:pt x="1482" y="52"/>
                </a:lnTo>
                <a:lnTo>
                  <a:pt x="1541" y="52"/>
                </a:lnTo>
                <a:lnTo>
                  <a:pt x="1601" y="52"/>
                </a:lnTo>
                <a:lnTo>
                  <a:pt x="1637" y="52"/>
                </a:lnTo>
                <a:lnTo>
                  <a:pt x="1685" y="52"/>
                </a:lnTo>
                <a:lnTo>
                  <a:pt x="1744" y="52"/>
                </a:lnTo>
                <a:lnTo>
                  <a:pt x="1792" y="52"/>
                </a:lnTo>
                <a:lnTo>
                  <a:pt x="1840" y="52"/>
                </a:lnTo>
                <a:lnTo>
                  <a:pt x="1888" y="52"/>
                </a:lnTo>
                <a:lnTo>
                  <a:pt x="1924" y="52"/>
                </a:lnTo>
                <a:lnTo>
                  <a:pt x="1971" y="52"/>
                </a:lnTo>
                <a:lnTo>
                  <a:pt x="2007" y="52"/>
                </a:lnTo>
                <a:lnTo>
                  <a:pt x="2043" y="52"/>
                </a:lnTo>
                <a:lnTo>
                  <a:pt x="2103" y="52"/>
                </a:lnTo>
                <a:lnTo>
                  <a:pt x="2163" y="42"/>
                </a:lnTo>
                <a:lnTo>
                  <a:pt x="2210" y="42"/>
                </a:lnTo>
                <a:lnTo>
                  <a:pt x="2246" y="42"/>
                </a:lnTo>
                <a:lnTo>
                  <a:pt x="2282" y="42"/>
                </a:lnTo>
                <a:lnTo>
                  <a:pt x="2330" y="42"/>
                </a:lnTo>
                <a:lnTo>
                  <a:pt x="2378" y="42"/>
                </a:lnTo>
                <a:lnTo>
                  <a:pt x="2413" y="42"/>
                </a:lnTo>
                <a:lnTo>
                  <a:pt x="2461" y="42"/>
                </a:lnTo>
                <a:lnTo>
                  <a:pt x="2509" y="42"/>
                </a:lnTo>
                <a:lnTo>
                  <a:pt x="2545" y="42"/>
                </a:lnTo>
                <a:lnTo>
                  <a:pt x="2581" y="42"/>
                </a:lnTo>
                <a:lnTo>
                  <a:pt x="2617" y="42"/>
                </a:lnTo>
                <a:lnTo>
                  <a:pt x="2652" y="42"/>
                </a:lnTo>
                <a:lnTo>
                  <a:pt x="2688" y="42"/>
                </a:lnTo>
                <a:lnTo>
                  <a:pt x="2736" y="31"/>
                </a:lnTo>
              </a:path>
            </a:pathLst>
          </a:custGeom>
          <a:noFill/>
          <a:ln w="127000" cap="rnd" cmpd="sng">
            <a:solidFill>
              <a:srgbClr val="FAFD00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69" name="Freeform 13"/>
          <p:cNvSpPr>
            <a:spLocks/>
          </p:cNvSpPr>
          <p:nvPr/>
        </p:nvSpPr>
        <p:spPr bwMode="auto">
          <a:xfrm>
            <a:off x="3448050" y="4070350"/>
            <a:ext cx="4344988" cy="8413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36" y="0"/>
              </a:cxn>
              <a:cxn ang="0">
                <a:pos x="96" y="0"/>
              </a:cxn>
              <a:cxn ang="0">
                <a:pos x="179" y="0"/>
              </a:cxn>
              <a:cxn ang="0">
                <a:pos x="275" y="0"/>
              </a:cxn>
              <a:cxn ang="0">
                <a:pos x="358" y="0"/>
              </a:cxn>
              <a:cxn ang="0">
                <a:pos x="406" y="0"/>
              </a:cxn>
              <a:cxn ang="0">
                <a:pos x="454" y="0"/>
              </a:cxn>
              <a:cxn ang="0">
                <a:pos x="514" y="0"/>
              </a:cxn>
              <a:cxn ang="0">
                <a:pos x="562" y="0"/>
              </a:cxn>
              <a:cxn ang="0">
                <a:pos x="633" y="0"/>
              </a:cxn>
              <a:cxn ang="0">
                <a:pos x="693" y="0"/>
              </a:cxn>
              <a:cxn ang="0">
                <a:pos x="729" y="0"/>
              </a:cxn>
              <a:cxn ang="0">
                <a:pos x="789" y="10"/>
              </a:cxn>
              <a:cxn ang="0">
                <a:pos x="824" y="21"/>
              </a:cxn>
              <a:cxn ang="0">
                <a:pos x="872" y="31"/>
              </a:cxn>
              <a:cxn ang="0">
                <a:pos x="932" y="31"/>
              </a:cxn>
              <a:cxn ang="0">
                <a:pos x="968" y="31"/>
              </a:cxn>
              <a:cxn ang="0">
                <a:pos x="1004" y="31"/>
              </a:cxn>
              <a:cxn ang="0">
                <a:pos x="1075" y="52"/>
              </a:cxn>
              <a:cxn ang="0">
                <a:pos x="1111" y="52"/>
              </a:cxn>
              <a:cxn ang="0">
                <a:pos x="1159" y="52"/>
              </a:cxn>
              <a:cxn ang="0">
                <a:pos x="1231" y="52"/>
              </a:cxn>
              <a:cxn ang="0">
                <a:pos x="1314" y="52"/>
              </a:cxn>
              <a:cxn ang="0">
                <a:pos x="1374" y="52"/>
              </a:cxn>
              <a:cxn ang="0">
                <a:pos x="1422" y="52"/>
              </a:cxn>
              <a:cxn ang="0">
                <a:pos x="1482" y="52"/>
              </a:cxn>
              <a:cxn ang="0">
                <a:pos x="1541" y="52"/>
              </a:cxn>
              <a:cxn ang="0">
                <a:pos x="1601" y="52"/>
              </a:cxn>
              <a:cxn ang="0">
                <a:pos x="1637" y="52"/>
              </a:cxn>
              <a:cxn ang="0">
                <a:pos x="1685" y="52"/>
              </a:cxn>
              <a:cxn ang="0">
                <a:pos x="1744" y="52"/>
              </a:cxn>
              <a:cxn ang="0">
                <a:pos x="1792" y="52"/>
              </a:cxn>
              <a:cxn ang="0">
                <a:pos x="1840" y="52"/>
              </a:cxn>
              <a:cxn ang="0">
                <a:pos x="1888" y="52"/>
              </a:cxn>
              <a:cxn ang="0">
                <a:pos x="1924" y="52"/>
              </a:cxn>
              <a:cxn ang="0">
                <a:pos x="1971" y="52"/>
              </a:cxn>
              <a:cxn ang="0">
                <a:pos x="2007" y="52"/>
              </a:cxn>
              <a:cxn ang="0">
                <a:pos x="2043" y="52"/>
              </a:cxn>
              <a:cxn ang="0">
                <a:pos x="2103" y="52"/>
              </a:cxn>
              <a:cxn ang="0">
                <a:pos x="2163" y="42"/>
              </a:cxn>
              <a:cxn ang="0">
                <a:pos x="2210" y="42"/>
              </a:cxn>
              <a:cxn ang="0">
                <a:pos x="2246" y="42"/>
              </a:cxn>
              <a:cxn ang="0">
                <a:pos x="2282" y="42"/>
              </a:cxn>
              <a:cxn ang="0">
                <a:pos x="2330" y="42"/>
              </a:cxn>
              <a:cxn ang="0">
                <a:pos x="2378" y="42"/>
              </a:cxn>
              <a:cxn ang="0">
                <a:pos x="2413" y="42"/>
              </a:cxn>
              <a:cxn ang="0">
                <a:pos x="2461" y="42"/>
              </a:cxn>
              <a:cxn ang="0">
                <a:pos x="2509" y="42"/>
              </a:cxn>
              <a:cxn ang="0">
                <a:pos x="2545" y="42"/>
              </a:cxn>
              <a:cxn ang="0">
                <a:pos x="2581" y="42"/>
              </a:cxn>
              <a:cxn ang="0">
                <a:pos x="2617" y="42"/>
              </a:cxn>
              <a:cxn ang="0">
                <a:pos x="2652" y="42"/>
              </a:cxn>
              <a:cxn ang="0">
                <a:pos x="2688" y="42"/>
              </a:cxn>
              <a:cxn ang="0">
                <a:pos x="2736" y="31"/>
              </a:cxn>
            </a:cxnLst>
            <a:rect l="0" t="0" r="r" b="b"/>
            <a:pathLst>
              <a:path w="2737" h="53">
                <a:moveTo>
                  <a:pt x="0" y="0"/>
                </a:moveTo>
                <a:lnTo>
                  <a:pt x="36" y="0"/>
                </a:lnTo>
                <a:lnTo>
                  <a:pt x="96" y="0"/>
                </a:lnTo>
                <a:lnTo>
                  <a:pt x="179" y="0"/>
                </a:lnTo>
                <a:lnTo>
                  <a:pt x="275" y="0"/>
                </a:lnTo>
                <a:lnTo>
                  <a:pt x="358" y="0"/>
                </a:lnTo>
                <a:lnTo>
                  <a:pt x="406" y="0"/>
                </a:lnTo>
                <a:lnTo>
                  <a:pt x="454" y="0"/>
                </a:lnTo>
                <a:lnTo>
                  <a:pt x="514" y="0"/>
                </a:lnTo>
                <a:lnTo>
                  <a:pt x="562" y="0"/>
                </a:lnTo>
                <a:lnTo>
                  <a:pt x="633" y="0"/>
                </a:lnTo>
                <a:lnTo>
                  <a:pt x="693" y="0"/>
                </a:lnTo>
                <a:lnTo>
                  <a:pt x="729" y="0"/>
                </a:lnTo>
                <a:lnTo>
                  <a:pt x="789" y="10"/>
                </a:lnTo>
                <a:lnTo>
                  <a:pt x="824" y="21"/>
                </a:lnTo>
                <a:lnTo>
                  <a:pt x="872" y="31"/>
                </a:lnTo>
                <a:lnTo>
                  <a:pt x="932" y="31"/>
                </a:lnTo>
                <a:lnTo>
                  <a:pt x="968" y="31"/>
                </a:lnTo>
                <a:lnTo>
                  <a:pt x="1004" y="31"/>
                </a:lnTo>
                <a:lnTo>
                  <a:pt x="1075" y="52"/>
                </a:lnTo>
                <a:lnTo>
                  <a:pt x="1111" y="52"/>
                </a:lnTo>
                <a:lnTo>
                  <a:pt x="1159" y="52"/>
                </a:lnTo>
                <a:lnTo>
                  <a:pt x="1231" y="52"/>
                </a:lnTo>
                <a:lnTo>
                  <a:pt x="1314" y="52"/>
                </a:lnTo>
                <a:lnTo>
                  <a:pt x="1374" y="52"/>
                </a:lnTo>
                <a:lnTo>
                  <a:pt x="1422" y="52"/>
                </a:lnTo>
                <a:lnTo>
                  <a:pt x="1482" y="52"/>
                </a:lnTo>
                <a:lnTo>
                  <a:pt x="1541" y="52"/>
                </a:lnTo>
                <a:lnTo>
                  <a:pt x="1601" y="52"/>
                </a:lnTo>
                <a:lnTo>
                  <a:pt x="1637" y="52"/>
                </a:lnTo>
                <a:lnTo>
                  <a:pt x="1685" y="52"/>
                </a:lnTo>
                <a:lnTo>
                  <a:pt x="1744" y="52"/>
                </a:lnTo>
                <a:lnTo>
                  <a:pt x="1792" y="52"/>
                </a:lnTo>
                <a:lnTo>
                  <a:pt x="1840" y="52"/>
                </a:lnTo>
                <a:lnTo>
                  <a:pt x="1888" y="52"/>
                </a:lnTo>
                <a:lnTo>
                  <a:pt x="1924" y="52"/>
                </a:lnTo>
                <a:lnTo>
                  <a:pt x="1971" y="52"/>
                </a:lnTo>
                <a:lnTo>
                  <a:pt x="2007" y="52"/>
                </a:lnTo>
                <a:lnTo>
                  <a:pt x="2043" y="52"/>
                </a:lnTo>
                <a:lnTo>
                  <a:pt x="2103" y="52"/>
                </a:lnTo>
                <a:lnTo>
                  <a:pt x="2163" y="42"/>
                </a:lnTo>
                <a:lnTo>
                  <a:pt x="2210" y="42"/>
                </a:lnTo>
                <a:lnTo>
                  <a:pt x="2246" y="42"/>
                </a:lnTo>
                <a:lnTo>
                  <a:pt x="2282" y="42"/>
                </a:lnTo>
                <a:lnTo>
                  <a:pt x="2330" y="42"/>
                </a:lnTo>
                <a:lnTo>
                  <a:pt x="2378" y="42"/>
                </a:lnTo>
                <a:lnTo>
                  <a:pt x="2413" y="42"/>
                </a:lnTo>
                <a:lnTo>
                  <a:pt x="2461" y="42"/>
                </a:lnTo>
                <a:lnTo>
                  <a:pt x="2509" y="42"/>
                </a:lnTo>
                <a:lnTo>
                  <a:pt x="2545" y="42"/>
                </a:lnTo>
                <a:lnTo>
                  <a:pt x="2581" y="42"/>
                </a:lnTo>
                <a:lnTo>
                  <a:pt x="2617" y="42"/>
                </a:lnTo>
                <a:lnTo>
                  <a:pt x="2652" y="42"/>
                </a:lnTo>
                <a:lnTo>
                  <a:pt x="2688" y="42"/>
                </a:lnTo>
                <a:lnTo>
                  <a:pt x="2736" y="31"/>
                </a:lnTo>
              </a:path>
            </a:pathLst>
          </a:custGeom>
          <a:solidFill>
            <a:srgbClr val="FAFD00"/>
          </a:solidFill>
          <a:ln w="127000" cap="rnd" cmpd="sng">
            <a:solidFill>
              <a:srgbClr val="FAFD00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70" name="Freeform 14"/>
          <p:cNvSpPr>
            <a:spLocks/>
          </p:cNvSpPr>
          <p:nvPr/>
        </p:nvSpPr>
        <p:spPr bwMode="auto">
          <a:xfrm>
            <a:off x="3467100" y="4184650"/>
            <a:ext cx="4344988" cy="8413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36" y="0"/>
              </a:cxn>
              <a:cxn ang="0">
                <a:pos x="96" y="0"/>
              </a:cxn>
              <a:cxn ang="0">
                <a:pos x="179" y="0"/>
              </a:cxn>
              <a:cxn ang="0">
                <a:pos x="275" y="0"/>
              </a:cxn>
              <a:cxn ang="0">
                <a:pos x="358" y="0"/>
              </a:cxn>
              <a:cxn ang="0">
                <a:pos x="406" y="0"/>
              </a:cxn>
              <a:cxn ang="0">
                <a:pos x="454" y="0"/>
              </a:cxn>
              <a:cxn ang="0">
                <a:pos x="514" y="0"/>
              </a:cxn>
              <a:cxn ang="0">
                <a:pos x="562" y="0"/>
              </a:cxn>
              <a:cxn ang="0">
                <a:pos x="633" y="0"/>
              </a:cxn>
              <a:cxn ang="0">
                <a:pos x="693" y="0"/>
              </a:cxn>
              <a:cxn ang="0">
                <a:pos x="729" y="0"/>
              </a:cxn>
              <a:cxn ang="0">
                <a:pos x="789" y="10"/>
              </a:cxn>
              <a:cxn ang="0">
                <a:pos x="824" y="21"/>
              </a:cxn>
              <a:cxn ang="0">
                <a:pos x="872" y="31"/>
              </a:cxn>
              <a:cxn ang="0">
                <a:pos x="932" y="31"/>
              </a:cxn>
              <a:cxn ang="0">
                <a:pos x="968" y="31"/>
              </a:cxn>
              <a:cxn ang="0">
                <a:pos x="1004" y="31"/>
              </a:cxn>
              <a:cxn ang="0">
                <a:pos x="1075" y="52"/>
              </a:cxn>
              <a:cxn ang="0">
                <a:pos x="1111" y="52"/>
              </a:cxn>
              <a:cxn ang="0">
                <a:pos x="1159" y="52"/>
              </a:cxn>
              <a:cxn ang="0">
                <a:pos x="1231" y="52"/>
              </a:cxn>
              <a:cxn ang="0">
                <a:pos x="1314" y="52"/>
              </a:cxn>
              <a:cxn ang="0">
                <a:pos x="1374" y="52"/>
              </a:cxn>
              <a:cxn ang="0">
                <a:pos x="1422" y="52"/>
              </a:cxn>
              <a:cxn ang="0">
                <a:pos x="1482" y="52"/>
              </a:cxn>
              <a:cxn ang="0">
                <a:pos x="1541" y="52"/>
              </a:cxn>
              <a:cxn ang="0">
                <a:pos x="1601" y="52"/>
              </a:cxn>
              <a:cxn ang="0">
                <a:pos x="1637" y="52"/>
              </a:cxn>
              <a:cxn ang="0">
                <a:pos x="1685" y="52"/>
              </a:cxn>
              <a:cxn ang="0">
                <a:pos x="1744" y="52"/>
              </a:cxn>
              <a:cxn ang="0">
                <a:pos x="1792" y="52"/>
              </a:cxn>
              <a:cxn ang="0">
                <a:pos x="1840" y="52"/>
              </a:cxn>
              <a:cxn ang="0">
                <a:pos x="1888" y="52"/>
              </a:cxn>
              <a:cxn ang="0">
                <a:pos x="1924" y="52"/>
              </a:cxn>
              <a:cxn ang="0">
                <a:pos x="1971" y="52"/>
              </a:cxn>
              <a:cxn ang="0">
                <a:pos x="2007" y="52"/>
              </a:cxn>
              <a:cxn ang="0">
                <a:pos x="2043" y="52"/>
              </a:cxn>
              <a:cxn ang="0">
                <a:pos x="2103" y="52"/>
              </a:cxn>
              <a:cxn ang="0">
                <a:pos x="2163" y="42"/>
              </a:cxn>
              <a:cxn ang="0">
                <a:pos x="2210" y="42"/>
              </a:cxn>
              <a:cxn ang="0">
                <a:pos x="2246" y="42"/>
              </a:cxn>
              <a:cxn ang="0">
                <a:pos x="2282" y="42"/>
              </a:cxn>
              <a:cxn ang="0">
                <a:pos x="2330" y="42"/>
              </a:cxn>
              <a:cxn ang="0">
                <a:pos x="2378" y="42"/>
              </a:cxn>
              <a:cxn ang="0">
                <a:pos x="2413" y="42"/>
              </a:cxn>
              <a:cxn ang="0">
                <a:pos x="2461" y="42"/>
              </a:cxn>
              <a:cxn ang="0">
                <a:pos x="2509" y="42"/>
              </a:cxn>
              <a:cxn ang="0">
                <a:pos x="2545" y="42"/>
              </a:cxn>
              <a:cxn ang="0">
                <a:pos x="2581" y="42"/>
              </a:cxn>
              <a:cxn ang="0">
                <a:pos x="2617" y="42"/>
              </a:cxn>
              <a:cxn ang="0">
                <a:pos x="2652" y="42"/>
              </a:cxn>
              <a:cxn ang="0">
                <a:pos x="2688" y="42"/>
              </a:cxn>
              <a:cxn ang="0">
                <a:pos x="2736" y="31"/>
              </a:cxn>
            </a:cxnLst>
            <a:rect l="0" t="0" r="r" b="b"/>
            <a:pathLst>
              <a:path w="2737" h="53">
                <a:moveTo>
                  <a:pt x="0" y="0"/>
                </a:moveTo>
                <a:lnTo>
                  <a:pt x="36" y="0"/>
                </a:lnTo>
                <a:lnTo>
                  <a:pt x="96" y="0"/>
                </a:lnTo>
                <a:lnTo>
                  <a:pt x="179" y="0"/>
                </a:lnTo>
                <a:lnTo>
                  <a:pt x="275" y="0"/>
                </a:lnTo>
                <a:lnTo>
                  <a:pt x="358" y="0"/>
                </a:lnTo>
                <a:lnTo>
                  <a:pt x="406" y="0"/>
                </a:lnTo>
                <a:lnTo>
                  <a:pt x="454" y="0"/>
                </a:lnTo>
                <a:lnTo>
                  <a:pt x="514" y="0"/>
                </a:lnTo>
                <a:lnTo>
                  <a:pt x="562" y="0"/>
                </a:lnTo>
                <a:lnTo>
                  <a:pt x="633" y="0"/>
                </a:lnTo>
                <a:lnTo>
                  <a:pt x="693" y="0"/>
                </a:lnTo>
                <a:lnTo>
                  <a:pt x="729" y="0"/>
                </a:lnTo>
                <a:lnTo>
                  <a:pt x="789" y="10"/>
                </a:lnTo>
                <a:lnTo>
                  <a:pt x="824" y="21"/>
                </a:lnTo>
                <a:lnTo>
                  <a:pt x="872" y="31"/>
                </a:lnTo>
                <a:lnTo>
                  <a:pt x="932" y="31"/>
                </a:lnTo>
                <a:lnTo>
                  <a:pt x="968" y="31"/>
                </a:lnTo>
                <a:lnTo>
                  <a:pt x="1004" y="31"/>
                </a:lnTo>
                <a:lnTo>
                  <a:pt x="1075" y="52"/>
                </a:lnTo>
                <a:lnTo>
                  <a:pt x="1111" y="52"/>
                </a:lnTo>
                <a:lnTo>
                  <a:pt x="1159" y="52"/>
                </a:lnTo>
                <a:lnTo>
                  <a:pt x="1231" y="52"/>
                </a:lnTo>
                <a:lnTo>
                  <a:pt x="1314" y="52"/>
                </a:lnTo>
                <a:lnTo>
                  <a:pt x="1374" y="52"/>
                </a:lnTo>
                <a:lnTo>
                  <a:pt x="1422" y="52"/>
                </a:lnTo>
                <a:lnTo>
                  <a:pt x="1482" y="52"/>
                </a:lnTo>
                <a:lnTo>
                  <a:pt x="1541" y="52"/>
                </a:lnTo>
                <a:lnTo>
                  <a:pt x="1601" y="52"/>
                </a:lnTo>
                <a:lnTo>
                  <a:pt x="1637" y="52"/>
                </a:lnTo>
                <a:lnTo>
                  <a:pt x="1685" y="52"/>
                </a:lnTo>
                <a:lnTo>
                  <a:pt x="1744" y="52"/>
                </a:lnTo>
                <a:lnTo>
                  <a:pt x="1792" y="52"/>
                </a:lnTo>
                <a:lnTo>
                  <a:pt x="1840" y="52"/>
                </a:lnTo>
                <a:lnTo>
                  <a:pt x="1888" y="52"/>
                </a:lnTo>
                <a:lnTo>
                  <a:pt x="1924" y="52"/>
                </a:lnTo>
                <a:lnTo>
                  <a:pt x="1971" y="52"/>
                </a:lnTo>
                <a:lnTo>
                  <a:pt x="2007" y="52"/>
                </a:lnTo>
                <a:lnTo>
                  <a:pt x="2043" y="52"/>
                </a:lnTo>
                <a:lnTo>
                  <a:pt x="2103" y="52"/>
                </a:lnTo>
                <a:lnTo>
                  <a:pt x="2163" y="42"/>
                </a:lnTo>
                <a:lnTo>
                  <a:pt x="2210" y="42"/>
                </a:lnTo>
                <a:lnTo>
                  <a:pt x="2246" y="42"/>
                </a:lnTo>
                <a:lnTo>
                  <a:pt x="2282" y="42"/>
                </a:lnTo>
                <a:lnTo>
                  <a:pt x="2330" y="42"/>
                </a:lnTo>
                <a:lnTo>
                  <a:pt x="2378" y="42"/>
                </a:lnTo>
                <a:lnTo>
                  <a:pt x="2413" y="42"/>
                </a:lnTo>
                <a:lnTo>
                  <a:pt x="2461" y="42"/>
                </a:lnTo>
                <a:lnTo>
                  <a:pt x="2509" y="42"/>
                </a:lnTo>
                <a:lnTo>
                  <a:pt x="2545" y="42"/>
                </a:lnTo>
                <a:lnTo>
                  <a:pt x="2581" y="42"/>
                </a:lnTo>
                <a:lnTo>
                  <a:pt x="2617" y="42"/>
                </a:lnTo>
                <a:lnTo>
                  <a:pt x="2652" y="42"/>
                </a:lnTo>
                <a:lnTo>
                  <a:pt x="2688" y="42"/>
                </a:lnTo>
                <a:lnTo>
                  <a:pt x="2736" y="31"/>
                </a:lnTo>
              </a:path>
            </a:pathLst>
          </a:custGeom>
          <a:solidFill>
            <a:srgbClr val="FAFD00"/>
          </a:solidFill>
          <a:ln w="127000" cap="rnd" cmpd="sng">
            <a:solidFill>
              <a:srgbClr val="FAFD00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71" name="Freeform 15"/>
          <p:cNvSpPr>
            <a:spLocks/>
          </p:cNvSpPr>
          <p:nvPr/>
        </p:nvSpPr>
        <p:spPr bwMode="auto">
          <a:xfrm>
            <a:off x="3448050" y="4394200"/>
            <a:ext cx="4344988" cy="8413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36" y="0"/>
              </a:cxn>
              <a:cxn ang="0">
                <a:pos x="96" y="0"/>
              </a:cxn>
              <a:cxn ang="0">
                <a:pos x="179" y="0"/>
              </a:cxn>
              <a:cxn ang="0">
                <a:pos x="275" y="0"/>
              </a:cxn>
              <a:cxn ang="0">
                <a:pos x="358" y="0"/>
              </a:cxn>
              <a:cxn ang="0">
                <a:pos x="406" y="0"/>
              </a:cxn>
              <a:cxn ang="0">
                <a:pos x="454" y="0"/>
              </a:cxn>
              <a:cxn ang="0">
                <a:pos x="514" y="0"/>
              </a:cxn>
              <a:cxn ang="0">
                <a:pos x="562" y="0"/>
              </a:cxn>
              <a:cxn ang="0">
                <a:pos x="633" y="0"/>
              </a:cxn>
              <a:cxn ang="0">
                <a:pos x="693" y="0"/>
              </a:cxn>
              <a:cxn ang="0">
                <a:pos x="729" y="0"/>
              </a:cxn>
              <a:cxn ang="0">
                <a:pos x="789" y="10"/>
              </a:cxn>
              <a:cxn ang="0">
                <a:pos x="824" y="21"/>
              </a:cxn>
              <a:cxn ang="0">
                <a:pos x="872" y="31"/>
              </a:cxn>
              <a:cxn ang="0">
                <a:pos x="932" y="31"/>
              </a:cxn>
              <a:cxn ang="0">
                <a:pos x="968" y="31"/>
              </a:cxn>
              <a:cxn ang="0">
                <a:pos x="1004" y="31"/>
              </a:cxn>
              <a:cxn ang="0">
                <a:pos x="1075" y="52"/>
              </a:cxn>
              <a:cxn ang="0">
                <a:pos x="1111" y="52"/>
              </a:cxn>
              <a:cxn ang="0">
                <a:pos x="1159" y="52"/>
              </a:cxn>
              <a:cxn ang="0">
                <a:pos x="1231" y="52"/>
              </a:cxn>
              <a:cxn ang="0">
                <a:pos x="1314" y="52"/>
              </a:cxn>
              <a:cxn ang="0">
                <a:pos x="1374" y="52"/>
              </a:cxn>
              <a:cxn ang="0">
                <a:pos x="1422" y="52"/>
              </a:cxn>
              <a:cxn ang="0">
                <a:pos x="1482" y="52"/>
              </a:cxn>
              <a:cxn ang="0">
                <a:pos x="1541" y="52"/>
              </a:cxn>
              <a:cxn ang="0">
                <a:pos x="1601" y="52"/>
              </a:cxn>
              <a:cxn ang="0">
                <a:pos x="1637" y="52"/>
              </a:cxn>
              <a:cxn ang="0">
                <a:pos x="1685" y="52"/>
              </a:cxn>
              <a:cxn ang="0">
                <a:pos x="1744" y="52"/>
              </a:cxn>
              <a:cxn ang="0">
                <a:pos x="1792" y="52"/>
              </a:cxn>
              <a:cxn ang="0">
                <a:pos x="1840" y="52"/>
              </a:cxn>
              <a:cxn ang="0">
                <a:pos x="1888" y="52"/>
              </a:cxn>
              <a:cxn ang="0">
                <a:pos x="1924" y="52"/>
              </a:cxn>
              <a:cxn ang="0">
                <a:pos x="1971" y="52"/>
              </a:cxn>
              <a:cxn ang="0">
                <a:pos x="2007" y="52"/>
              </a:cxn>
              <a:cxn ang="0">
                <a:pos x="2043" y="52"/>
              </a:cxn>
              <a:cxn ang="0">
                <a:pos x="2103" y="52"/>
              </a:cxn>
              <a:cxn ang="0">
                <a:pos x="2163" y="42"/>
              </a:cxn>
              <a:cxn ang="0">
                <a:pos x="2210" y="42"/>
              </a:cxn>
              <a:cxn ang="0">
                <a:pos x="2246" y="42"/>
              </a:cxn>
              <a:cxn ang="0">
                <a:pos x="2282" y="42"/>
              </a:cxn>
              <a:cxn ang="0">
                <a:pos x="2330" y="42"/>
              </a:cxn>
              <a:cxn ang="0">
                <a:pos x="2378" y="42"/>
              </a:cxn>
              <a:cxn ang="0">
                <a:pos x="2413" y="42"/>
              </a:cxn>
              <a:cxn ang="0">
                <a:pos x="2461" y="42"/>
              </a:cxn>
              <a:cxn ang="0">
                <a:pos x="2509" y="42"/>
              </a:cxn>
              <a:cxn ang="0">
                <a:pos x="2545" y="42"/>
              </a:cxn>
              <a:cxn ang="0">
                <a:pos x="2581" y="42"/>
              </a:cxn>
              <a:cxn ang="0">
                <a:pos x="2617" y="42"/>
              </a:cxn>
              <a:cxn ang="0">
                <a:pos x="2652" y="42"/>
              </a:cxn>
              <a:cxn ang="0">
                <a:pos x="2688" y="42"/>
              </a:cxn>
              <a:cxn ang="0">
                <a:pos x="2736" y="31"/>
              </a:cxn>
            </a:cxnLst>
            <a:rect l="0" t="0" r="r" b="b"/>
            <a:pathLst>
              <a:path w="2737" h="53">
                <a:moveTo>
                  <a:pt x="0" y="0"/>
                </a:moveTo>
                <a:lnTo>
                  <a:pt x="36" y="0"/>
                </a:lnTo>
                <a:lnTo>
                  <a:pt x="96" y="0"/>
                </a:lnTo>
                <a:lnTo>
                  <a:pt x="179" y="0"/>
                </a:lnTo>
                <a:lnTo>
                  <a:pt x="275" y="0"/>
                </a:lnTo>
                <a:lnTo>
                  <a:pt x="358" y="0"/>
                </a:lnTo>
                <a:lnTo>
                  <a:pt x="406" y="0"/>
                </a:lnTo>
                <a:lnTo>
                  <a:pt x="454" y="0"/>
                </a:lnTo>
                <a:lnTo>
                  <a:pt x="514" y="0"/>
                </a:lnTo>
                <a:lnTo>
                  <a:pt x="562" y="0"/>
                </a:lnTo>
                <a:lnTo>
                  <a:pt x="633" y="0"/>
                </a:lnTo>
                <a:lnTo>
                  <a:pt x="693" y="0"/>
                </a:lnTo>
                <a:lnTo>
                  <a:pt x="729" y="0"/>
                </a:lnTo>
                <a:lnTo>
                  <a:pt x="789" y="10"/>
                </a:lnTo>
                <a:lnTo>
                  <a:pt x="824" y="21"/>
                </a:lnTo>
                <a:lnTo>
                  <a:pt x="872" y="31"/>
                </a:lnTo>
                <a:lnTo>
                  <a:pt x="932" y="31"/>
                </a:lnTo>
                <a:lnTo>
                  <a:pt x="968" y="31"/>
                </a:lnTo>
                <a:lnTo>
                  <a:pt x="1004" y="31"/>
                </a:lnTo>
                <a:lnTo>
                  <a:pt x="1075" y="52"/>
                </a:lnTo>
                <a:lnTo>
                  <a:pt x="1111" y="52"/>
                </a:lnTo>
                <a:lnTo>
                  <a:pt x="1159" y="52"/>
                </a:lnTo>
                <a:lnTo>
                  <a:pt x="1231" y="52"/>
                </a:lnTo>
                <a:lnTo>
                  <a:pt x="1314" y="52"/>
                </a:lnTo>
                <a:lnTo>
                  <a:pt x="1374" y="52"/>
                </a:lnTo>
                <a:lnTo>
                  <a:pt x="1422" y="52"/>
                </a:lnTo>
                <a:lnTo>
                  <a:pt x="1482" y="52"/>
                </a:lnTo>
                <a:lnTo>
                  <a:pt x="1541" y="52"/>
                </a:lnTo>
                <a:lnTo>
                  <a:pt x="1601" y="52"/>
                </a:lnTo>
                <a:lnTo>
                  <a:pt x="1637" y="52"/>
                </a:lnTo>
                <a:lnTo>
                  <a:pt x="1685" y="52"/>
                </a:lnTo>
                <a:lnTo>
                  <a:pt x="1744" y="52"/>
                </a:lnTo>
                <a:lnTo>
                  <a:pt x="1792" y="52"/>
                </a:lnTo>
                <a:lnTo>
                  <a:pt x="1840" y="52"/>
                </a:lnTo>
                <a:lnTo>
                  <a:pt x="1888" y="52"/>
                </a:lnTo>
                <a:lnTo>
                  <a:pt x="1924" y="52"/>
                </a:lnTo>
                <a:lnTo>
                  <a:pt x="1971" y="52"/>
                </a:lnTo>
                <a:lnTo>
                  <a:pt x="2007" y="52"/>
                </a:lnTo>
                <a:lnTo>
                  <a:pt x="2043" y="52"/>
                </a:lnTo>
                <a:lnTo>
                  <a:pt x="2103" y="52"/>
                </a:lnTo>
                <a:lnTo>
                  <a:pt x="2163" y="42"/>
                </a:lnTo>
                <a:lnTo>
                  <a:pt x="2210" y="42"/>
                </a:lnTo>
                <a:lnTo>
                  <a:pt x="2246" y="42"/>
                </a:lnTo>
                <a:lnTo>
                  <a:pt x="2282" y="42"/>
                </a:lnTo>
                <a:lnTo>
                  <a:pt x="2330" y="42"/>
                </a:lnTo>
                <a:lnTo>
                  <a:pt x="2378" y="42"/>
                </a:lnTo>
                <a:lnTo>
                  <a:pt x="2413" y="42"/>
                </a:lnTo>
                <a:lnTo>
                  <a:pt x="2461" y="42"/>
                </a:lnTo>
                <a:lnTo>
                  <a:pt x="2509" y="42"/>
                </a:lnTo>
                <a:lnTo>
                  <a:pt x="2545" y="42"/>
                </a:lnTo>
                <a:lnTo>
                  <a:pt x="2581" y="42"/>
                </a:lnTo>
                <a:lnTo>
                  <a:pt x="2617" y="42"/>
                </a:lnTo>
                <a:lnTo>
                  <a:pt x="2652" y="42"/>
                </a:lnTo>
                <a:lnTo>
                  <a:pt x="2688" y="42"/>
                </a:lnTo>
                <a:lnTo>
                  <a:pt x="2736" y="31"/>
                </a:lnTo>
              </a:path>
            </a:pathLst>
          </a:custGeom>
          <a:solidFill>
            <a:srgbClr val="FAFD00"/>
          </a:solidFill>
          <a:ln w="127000" cap="rnd" cmpd="sng">
            <a:solidFill>
              <a:srgbClr val="FAFD00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72" name="Freeform 16"/>
          <p:cNvSpPr>
            <a:spLocks/>
          </p:cNvSpPr>
          <p:nvPr/>
        </p:nvSpPr>
        <p:spPr bwMode="auto">
          <a:xfrm>
            <a:off x="1143000" y="1695450"/>
            <a:ext cx="4021138" cy="173038"/>
          </a:xfrm>
          <a:custGeom>
            <a:avLst/>
            <a:gdLst/>
            <a:ahLst/>
            <a:cxnLst>
              <a:cxn ang="0">
                <a:pos x="0" y="60"/>
              </a:cxn>
              <a:cxn ang="0">
                <a:pos x="36" y="60"/>
              </a:cxn>
              <a:cxn ang="0">
                <a:pos x="120" y="60"/>
              </a:cxn>
              <a:cxn ang="0">
                <a:pos x="240" y="60"/>
              </a:cxn>
              <a:cxn ang="0">
                <a:pos x="420" y="60"/>
              </a:cxn>
              <a:cxn ang="0">
                <a:pos x="600" y="60"/>
              </a:cxn>
              <a:cxn ang="0">
                <a:pos x="756" y="60"/>
              </a:cxn>
              <a:cxn ang="0">
                <a:pos x="828" y="60"/>
              </a:cxn>
              <a:cxn ang="0">
                <a:pos x="864" y="60"/>
              </a:cxn>
              <a:cxn ang="0">
                <a:pos x="936" y="60"/>
              </a:cxn>
              <a:cxn ang="0">
                <a:pos x="1032" y="60"/>
              </a:cxn>
              <a:cxn ang="0">
                <a:pos x="1128" y="60"/>
              </a:cxn>
              <a:cxn ang="0">
                <a:pos x="1248" y="60"/>
              </a:cxn>
              <a:cxn ang="0">
                <a:pos x="1392" y="60"/>
              </a:cxn>
              <a:cxn ang="0">
                <a:pos x="1512" y="60"/>
              </a:cxn>
              <a:cxn ang="0">
                <a:pos x="1572" y="60"/>
              </a:cxn>
              <a:cxn ang="0">
                <a:pos x="1632" y="60"/>
              </a:cxn>
              <a:cxn ang="0">
                <a:pos x="1728" y="60"/>
              </a:cxn>
              <a:cxn ang="0">
                <a:pos x="1800" y="72"/>
              </a:cxn>
              <a:cxn ang="0">
                <a:pos x="1848" y="72"/>
              </a:cxn>
              <a:cxn ang="0">
                <a:pos x="1932" y="96"/>
              </a:cxn>
              <a:cxn ang="0">
                <a:pos x="1968" y="108"/>
              </a:cxn>
              <a:cxn ang="0">
                <a:pos x="2004" y="108"/>
              </a:cxn>
              <a:cxn ang="0">
                <a:pos x="2052" y="108"/>
              </a:cxn>
              <a:cxn ang="0">
                <a:pos x="2088" y="108"/>
              </a:cxn>
              <a:cxn ang="0">
                <a:pos x="2124" y="108"/>
              </a:cxn>
              <a:cxn ang="0">
                <a:pos x="2160" y="108"/>
              </a:cxn>
              <a:cxn ang="0">
                <a:pos x="2196" y="96"/>
              </a:cxn>
              <a:cxn ang="0">
                <a:pos x="2244" y="84"/>
              </a:cxn>
              <a:cxn ang="0">
                <a:pos x="2280" y="60"/>
              </a:cxn>
              <a:cxn ang="0">
                <a:pos x="2328" y="48"/>
              </a:cxn>
              <a:cxn ang="0">
                <a:pos x="2364" y="36"/>
              </a:cxn>
              <a:cxn ang="0">
                <a:pos x="2400" y="24"/>
              </a:cxn>
              <a:cxn ang="0">
                <a:pos x="2436" y="24"/>
              </a:cxn>
              <a:cxn ang="0">
                <a:pos x="2532" y="0"/>
              </a:cxn>
            </a:cxnLst>
            <a:rect l="0" t="0" r="r" b="b"/>
            <a:pathLst>
              <a:path w="2533" h="109">
                <a:moveTo>
                  <a:pt x="0" y="60"/>
                </a:moveTo>
                <a:lnTo>
                  <a:pt x="36" y="60"/>
                </a:lnTo>
                <a:lnTo>
                  <a:pt x="120" y="60"/>
                </a:lnTo>
                <a:lnTo>
                  <a:pt x="240" y="60"/>
                </a:lnTo>
                <a:lnTo>
                  <a:pt x="420" y="60"/>
                </a:lnTo>
                <a:lnTo>
                  <a:pt x="600" y="60"/>
                </a:lnTo>
                <a:lnTo>
                  <a:pt x="756" y="60"/>
                </a:lnTo>
                <a:lnTo>
                  <a:pt x="828" y="60"/>
                </a:lnTo>
                <a:lnTo>
                  <a:pt x="864" y="60"/>
                </a:lnTo>
                <a:lnTo>
                  <a:pt x="936" y="60"/>
                </a:lnTo>
                <a:lnTo>
                  <a:pt x="1032" y="60"/>
                </a:lnTo>
                <a:lnTo>
                  <a:pt x="1128" y="60"/>
                </a:lnTo>
                <a:lnTo>
                  <a:pt x="1248" y="60"/>
                </a:lnTo>
                <a:lnTo>
                  <a:pt x="1392" y="60"/>
                </a:lnTo>
                <a:lnTo>
                  <a:pt x="1512" y="60"/>
                </a:lnTo>
                <a:lnTo>
                  <a:pt x="1572" y="60"/>
                </a:lnTo>
                <a:lnTo>
                  <a:pt x="1632" y="60"/>
                </a:lnTo>
                <a:lnTo>
                  <a:pt x="1728" y="60"/>
                </a:lnTo>
                <a:lnTo>
                  <a:pt x="1800" y="72"/>
                </a:lnTo>
                <a:lnTo>
                  <a:pt x="1848" y="72"/>
                </a:lnTo>
                <a:lnTo>
                  <a:pt x="1932" y="96"/>
                </a:lnTo>
                <a:lnTo>
                  <a:pt x="1968" y="108"/>
                </a:lnTo>
                <a:lnTo>
                  <a:pt x="2004" y="108"/>
                </a:lnTo>
                <a:lnTo>
                  <a:pt x="2052" y="108"/>
                </a:lnTo>
                <a:lnTo>
                  <a:pt x="2088" y="108"/>
                </a:lnTo>
                <a:lnTo>
                  <a:pt x="2124" y="108"/>
                </a:lnTo>
                <a:lnTo>
                  <a:pt x="2160" y="108"/>
                </a:lnTo>
                <a:lnTo>
                  <a:pt x="2196" y="96"/>
                </a:lnTo>
                <a:lnTo>
                  <a:pt x="2244" y="84"/>
                </a:lnTo>
                <a:lnTo>
                  <a:pt x="2280" y="60"/>
                </a:lnTo>
                <a:lnTo>
                  <a:pt x="2328" y="48"/>
                </a:lnTo>
                <a:lnTo>
                  <a:pt x="2364" y="36"/>
                </a:lnTo>
                <a:lnTo>
                  <a:pt x="2400" y="24"/>
                </a:lnTo>
                <a:lnTo>
                  <a:pt x="2436" y="24"/>
                </a:lnTo>
                <a:lnTo>
                  <a:pt x="2532" y="0"/>
                </a:lnTo>
              </a:path>
            </a:pathLst>
          </a:custGeom>
          <a:noFill/>
          <a:ln w="1270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73" name="Freeform 17"/>
          <p:cNvSpPr>
            <a:spLocks/>
          </p:cNvSpPr>
          <p:nvPr/>
        </p:nvSpPr>
        <p:spPr bwMode="auto">
          <a:xfrm>
            <a:off x="1123950" y="1809750"/>
            <a:ext cx="4021138" cy="173038"/>
          </a:xfrm>
          <a:custGeom>
            <a:avLst/>
            <a:gdLst/>
            <a:ahLst/>
            <a:cxnLst>
              <a:cxn ang="0">
                <a:pos x="0" y="60"/>
              </a:cxn>
              <a:cxn ang="0">
                <a:pos x="36" y="60"/>
              </a:cxn>
              <a:cxn ang="0">
                <a:pos x="120" y="60"/>
              </a:cxn>
              <a:cxn ang="0">
                <a:pos x="240" y="60"/>
              </a:cxn>
              <a:cxn ang="0">
                <a:pos x="420" y="60"/>
              </a:cxn>
              <a:cxn ang="0">
                <a:pos x="600" y="60"/>
              </a:cxn>
              <a:cxn ang="0">
                <a:pos x="756" y="60"/>
              </a:cxn>
              <a:cxn ang="0">
                <a:pos x="828" y="60"/>
              </a:cxn>
              <a:cxn ang="0">
                <a:pos x="864" y="60"/>
              </a:cxn>
              <a:cxn ang="0">
                <a:pos x="936" y="60"/>
              </a:cxn>
              <a:cxn ang="0">
                <a:pos x="1032" y="60"/>
              </a:cxn>
              <a:cxn ang="0">
                <a:pos x="1128" y="60"/>
              </a:cxn>
              <a:cxn ang="0">
                <a:pos x="1248" y="60"/>
              </a:cxn>
              <a:cxn ang="0">
                <a:pos x="1392" y="60"/>
              </a:cxn>
              <a:cxn ang="0">
                <a:pos x="1512" y="60"/>
              </a:cxn>
              <a:cxn ang="0">
                <a:pos x="1572" y="60"/>
              </a:cxn>
              <a:cxn ang="0">
                <a:pos x="1632" y="60"/>
              </a:cxn>
              <a:cxn ang="0">
                <a:pos x="1728" y="60"/>
              </a:cxn>
              <a:cxn ang="0">
                <a:pos x="1800" y="72"/>
              </a:cxn>
              <a:cxn ang="0">
                <a:pos x="1848" y="72"/>
              </a:cxn>
              <a:cxn ang="0">
                <a:pos x="1932" y="96"/>
              </a:cxn>
              <a:cxn ang="0">
                <a:pos x="1968" y="108"/>
              </a:cxn>
              <a:cxn ang="0">
                <a:pos x="2004" y="108"/>
              </a:cxn>
              <a:cxn ang="0">
                <a:pos x="2052" y="108"/>
              </a:cxn>
              <a:cxn ang="0">
                <a:pos x="2088" y="108"/>
              </a:cxn>
              <a:cxn ang="0">
                <a:pos x="2124" y="108"/>
              </a:cxn>
              <a:cxn ang="0">
                <a:pos x="2160" y="108"/>
              </a:cxn>
              <a:cxn ang="0">
                <a:pos x="2196" y="96"/>
              </a:cxn>
              <a:cxn ang="0">
                <a:pos x="2244" y="84"/>
              </a:cxn>
              <a:cxn ang="0">
                <a:pos x="2280" y="60"/>
              </a:cxn>
              <a:cxn ang="0">
                <a:pos x="2328" y="48"/>
              </a:cxn>
              <a:cxn ang="0">
                <a:pos x="2364" y="36"/>
              </a:cxn>
              <a:cxn ang="0">
                <a:pos x="2400" y="24"/>
              </a:cxn>
              <a:cxn ang="0">
                <a:pos x="2436" y="24"/>
              </a:cxn>
              <a:cxn ang="0">
                <a:pos x="2532" y="0"/>
              </a:cxn>
            </a:cxnLst>
            <a:rect l="0" t="0" r="r" b="b"/>
            <a:pathLst>
              <a:path w="2533" h="109">
                <a:moveTo>
                  <a:pt x="0" y="60"/>
                </a:moveTo>
                <a:lnTo>
                  <a:pt x="36" y="60"/>
                </a:lnTo>
                <a:lnTo>
                  <a:pt x="120" y="60"/>
                </a:lnTo>
                <a:lnTo>
                  <a:pt x="240" y="60"/>
                </a:lnTo>
                <a:lnTo>
                  <a:pt x="420" y="60"/>
                </a:lnTo>
                <a:lnTo>
                  <a:pt x="600" y="60"/>
                </a:lnTo>
                <a:lnTo>
                  <a:pt x="756" y="60"/>
                </a:lnTo>
                <a:lnTo>
                  <a:pt x="828" y="60"/>
                </a:lnTo>
                <a:lnTo>
                  <a:pt x="864" y="60"/>
                </a:lnTo>
                <a:lnTo>
                  <a:pt x="936" y="60"/>
                </a:lnTo>
                <a:lnTo>
                  <a:pt x="1032" y="60"/>
                </a:lnTo>
                <a:lnTo>
                  <a:pt x="1128" y="60"/>
                </a:lnTo>
                <a:lnTo>
                  <a:pt x="1248" y="60"/>
                </a:lnTo>
                <a:lnTo>
                  <a:pt x="1392" y="60"/>
                </a:lnTo>
                <a:lnTo>
                  <a:pt x="1512" y="60"/>
                </a:lnTo>
                <a:lnTo>
                  <a:pt x="1572" y="60"/>
                </a:lnTo>
                <a:lnTo>
                  <a:pt x="1632" y="60"/>
                </a:lnTo>
                <a:lnTo>
                  <a:pt x="1728" y="60"/>
                </a:lnTo>
                <a:lnTo>
                  <a:pt x="1800" y="72"/>
                </a:lnTo>
                <a:lnTo>
                  <a:pt x="1848" y="72"/>
                </a:lnTo>
                <a:lnTo>
                  <a:pt x="1932" y="96"/>
                </a:lnTo>
                <a:lnTo>
                  <a:pt x="1968" y="108"/>
                </a:lnTo>
                <a:lnTo>
                  <a:pt x="2004" y="108"/>
                </a:lnTo>
                <a:lnTo>
                  <a:pt x="2052" y="108"/>
                </a:lnTo>
                <a:lnTo>
                  <a:pt x="2088" y="108"/>
                </a:lnTo>
                <a:lnTo>
                  <a:pt x="2124" y="108"/>
                </a:lnTo>
                <a:lnTo>
                  <a:pt x="2160" y="108"/>
                </a:lnTo>
                <a:lnTo>
                  <a:pt x="2196" y="96"/>
                </a:lnTo>
                <a:lnTo>
                  <a:pt x="2244" y="84"/>
                </a:lnTo>
                <a:lnTo>
                  <a:pt x="2280" y="60"/>
                </a:lnTo>
                <a:lnTo>
                  <a:pt x="2328" y="48"/>
                </a:lnTo>
                <a:lnTo>
                  <a:pt x="2364" y="36"/>
                </a:lnTo>
                <a:lnTo>
                  <a:pt x="2400" y="24"/>
                </a:lnTo>
                <a:lnTo>
                  <a:pt x="2436" y="24"/>
                </a:lnTo>
                <a:lnTo>
                  <a:pt x="2532" y="0"/>
                </a:lnTo>
              </a:path>
            </a:pathLst>
          </a:custGeom>
          <a:noFill/>
          <a:ln w="1270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74" name="Freeform 18"/>
          <p:cNvSpPr>
            <a:spLocks/>
          </p:cNvSpPr>
          <p:nvPr/>
        </p:nvSpPr>
        <p:spPr bwMode="auto">
          <a:xfrm>
            <a:off x="1123950" y="1924050"/>
            <a:ext cx="4021138" cy="173038"/>
          </a:xfrm>
          <a:custGeom>
            <a:avLst/>
            <a:gdLst/>
            <a:ahLst/>
            <a:cxnLst>
              <a:cxn ang="0">
                <a:pos x="0" y="60"/>
              </a:cxn>
              <a:cxn ang="0">
                <a:pos x="36" y="60"/>
              </a:cxn>
              <a:cxn ang="0">
                <a:pos x="120" y="60"/>
              </a:cxn>
              <a:cxn ang="0">
                <a:pos x="240" y="60"/>
              </a:cxn>
              <a:cxn ang="0">
                <a:pos x="420" y="60"/>
              </a:cxn>
              <a:cxn ang="0">
                <a:pos x="600" y="60"/>
              </a:cxn>
              <a:cxn ang="0">
                <a:pos x="756" y="60"/>
              </a:cxn>
              <a:cxn ang="0">
                <a:pos x="828" y="60"/>
              </a:cxn>
              <a:cxn ang="0">
                <a:pos x="864" y="60"/>
              </a:cxn>
              <a:cxn ang="0">
                <a:pos x="936" y="60"/>
              </a:cxn>
              <a:cxn ang="0">
                <a:pos x="1032" y="60"/>
              </a:cxn>
              <a:cxn ang="0">
                <a:pos x="1128" y="60"/>
              </a:cxn>
              <a:cxn ang="0">
                <a:pos x="1248" y="60"/>
              </a:cxn>
              <a:cxn ang="0">
                <a:pos x="1392" y="60"/>
              </a:cxn>
              <a:cxn ang="0">
                <a:pos x="1512" y="60"/>
              </a:cxn>
              <a:cxn ang="0">
                <a:pos x="1572" y="60"/>
              </a:cxn>
              <a:cxn ang="0">
                <a:pos x="1632" y="60"/>
              </a:cxn>
              <a:cxn ang="0">
                <a:pos x="1728" y="60"/>
              </a:cxn>
              <a:cxn ang="0">
                <a:pos x="1800" y="72"/>
              </a:cxn>
              <a:cxn ang="0">
                <a:pos x="1848" y="72"/>
              </a:cxn>
              <a:cxn ang="0">
                <a:pos x="1932" y="96"/>
              </a:cxn>
              <a:cxn ang="0">
                <a:pos x="1968" y="108"/>
              </a:cxn>
              <a:cxn ang="0">
                <a:pos x="2004" y="108"/>
              </a:cxn>
              <a:cxn ang="0">
                <a:pos x="2052" y="108"/>
              </a:cxn>
              <a:cxn ang="0">
                <a:pos x="2088" y="108"/>
              </a:cxn>
              <a:cxn ang="0">
                <a:pos x="2124" y="108"/>
              </a:cxn>
              <a:cxn ang="0">
                <a:pos x="2160" y="108"/>
              </a:cxn>
              <a:cxn ang="0">
                <a:pos x="2196" y="96"/>
              </a:cxn>
              <a:cxn ang="0">
                <a:pos x="2244" y="84"/>
              </a:cxn>
              <a:cxn ang="0">
                <a:pos x="2280" y="60"/>
              </a:cxn>
              <a:cxn ang="0">
                <a:pos x="2328" y="48"/>
              </a:cxn>
              <a:cxn ang="0">
                <a:pos x="2364" y="36"/>
              </a:cxn>
              <a:cxn ang="0">
                <a:pos x="2400" y="24"/>
              </a:cxn>
              <a:cxn ang="0">
                <a:pos x="2436" y="24"/>
              </a:cxn>
              <a:cxn ang="0">
                <a:pos x="2532" y="0"/>
              </a:cxn>
            </a:cxnLst>
            <a:rect l="0" t="0" r="r" b="b"/>
            <a:pathLst>
              <a:path w="2533" h="109">
                <a:moveTo>
                  <a:pt x="0" y="60"/>
                </a:moveTo>
                <a:lnTo>
                  <a:pt x="36" y="60"/>
                </a:lnTo>
                <a:lnTo>
                  <a:pt x="120" y="60"/>
                </a:lnTo>
                <a:lnTo>
                  <a:pt x="240" y="60"/>
                </a:lnTo>
                <a:lnTo>
                  <a:pt x="420" y="60"/>
                </a:lnTo>
                <a:lnTo>
                  <a:pt x="600" y="60"/>
                </a:lnTo>
                <a:lnTo>
                  <a:pt x="756" y="60"/>
                </a:lnTo>
                <a:lnTo>
                  <a:pt x="828" y="60"/>
                </a:lnTo>
                <a:lnTo>
                  <a:pt x="864" y="60"/>
                </a:lnTo>
                <a:lnTo>
                  <a:pt x="936" y="60"/>
                </a:lnTo>
                <a:lnTo>
                  <a:pt x="1032" y="60"/>
                </a:lnTo>
                <a:lnTo>
                  <a:pt x="1128" y="60"/>
                </a:lnTo>
                <a:lnTo>
                  <a:pt x="1248" y="60"/>
                </a:lnTo>
                <a:lnTo>
                  <a:pt x="1392" y="60"/>
                </a:lnTo>
                <a:lnTo>
                  <a:pt x="1512" y="60"/>
                </a:lnTo>
                <a:lnTo>
                  <a:pt x="1572" y="60"/>
                </a:lnTo>
                <a:lnTo>
                  <a:pt x="1632" y="60"/>
                </a:lnTo>
                <a:lnTo>
                  <a:pt x="1728" y="60"/>
                </a:lnTo>
                <a:lnTo>
                  <a:pt x="1800" y="72"/>
                </a:lnTo>
                <a:lnTo>
                  <a:pt x="1848" y="72"/>
                </a:lnTo>
                <a:lnTo>
                  <a:pt x="1932" y="96"/>
                </a:lnTo>
                <a:lnTo>
                  <a:pt x="1968" y="108"/>
                </a:lnTo>
                <a:lnTo>
                  <a:pt x="2004" y="108"/>
                </a:lnTo>
                <a:lnTo>
                  <a:pt x="2052" y="108"/>
                </a:lnTo>
                <a:lnTo>
                  <a:pt x="2088" y="108"/>
                </a:lnTo>
                <a:lnTo>
                  <a:pt x="2124" y="108"/>
                </a:lnTo>
                <a:lnTo>
                  <a:pt x="2160" y="108"/>
                </a:lnTo>
                <a:lnTo>
                  <a:pt x="2196" y="96"/>
                </a:lnTo>
                <a:lnTo>
                  <a:pt x="2244" y="84"/>
                </a:lnTo>
                <a:lnTo>
                  <a:pt x="2280" y="60"/>
                </a:lnTo>
                <a:lnTo>
                  <a:pt x="2328" y="48"/>
                </a:lnTo>
                <a:lnTo>
                  <a:pt x="2364" y="36"/>
                </a:lnTo>
                <a:lnTo>
                  <a:pt x="2400" y="24"/>
                </a:lnTo>
                <a:lnTo>
                  <a:pt x="2436" y="24"/>
                </a:lnTo>
                <a:lnTo>
                  <a:pt x="2532" y="0"/>
                </a:lnTo>
              </a:path>
            </a:pathLst>
          </a:custGeom>
          <a:noFill/>
          <a:ln w="1270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75" name="Freeform 19"/>
          <p:cNvSpPr>
            <a:spLocks/>
          </p:cNvSpPr>
          <p:nvPr/>
        </p:nvSpPr>
        <p:spPr bwMode="auto">
          <a:xfrm>
            <a:off x="1123950" y="2057400"/>
            <a:ext cx="4021138" cy="173038"/>
          </a:xfrm>
          <a:custGeom>
            <a:avLst/>
            <a:gdLst/>
            <a:ahLst/>
            <a:cxnLst>
              <a:cxn ang="0">
                <a:pos x="0" y="60"/>
              </a:cxn>
              <a:cxn ang="0">
                <a:pos x="36" y="60"/>
              </a:cxn>
              <a:cxn ang="0">
                <a:pos x="120" y="60"/>
              </a:cxn>
              <a:cxn ang="0">
                <a:pos x="240" y="60"/>
              </a:cxn>
              <a:cxn ang="0">
                <a:pos x="420" y="60"/>
              </a:cxn>
              <a:cxn ang="0">
                <a:pos x="600" y="60"/>
              </a:cxn>
              <a:cxn ang="0">
                <a:pos x="756" y="60"/>
              </a:cxn>
              <a:cxn ang="0">
                <a:pos x="828" y="60"/>
              </a:cxn>
              <a:cxn ang="0">
                <a:pos x="864" y="60"/>
              </a:cxn>
              <a:cxn ang="0">
                <a:pos x="936" y="60"/>
              </a:cxn>
              <a:cxn ang="0">
                <a:pos x="1032" y="60"/>
              </a:cxn>
              <a:cxn ang="0">
                <a:pos x="1128" y="60"/>
              </a:cxn>
              <a:cxn ang="0">
                <a:pos x="1248" y="60"/>
              </a:cxn>
              <a:cxn ang="0">
                <a:pos x="1392" y="60"/>
              </a:cxn>
              <a:cxn ang="0">
                <a:pos x="1512" y="60"/>
              </a:cxn>
              <a:cxn ang="0">
                <a:pos x="1572" y="60"/>
              </a:cxn>
              <a:cxn ang="0">
                <a:pos x="1632" y="60"/>
              </a:cxn>
              <a:cxn ang="0">
                <a:pos x="1728" y="60"/>
              </a:cxn>
              <a:cxn ang="0">
                <a:pos x="1800" y="72"/>
              </a:cxn>
              <a:cxn ang="0">
                <a:pos x="1848" y="72"/>
              </a:cxn>
              <a:cxn ang="0">
                <a:pos x="1932" y="96"/>
              </a:cxn>
              <a:cxn ang="0">
                <a:pos x="1968" y="108"/>
              </a:cxn>
              <a:cxn ang="0">
                <a:pos x="2004" y="108"/>
              </a:cxn>
              <a:cxn ang="0">
                <a:pos x="2052" y="108"/>
              </a:cxn>
              <a:cxn ang="0">
                <a:pos x="2088" y="108"/>
              </a:cxn>
              <a:cxn ang="0">
                <a:pos x="2124" y="108"/>
              </a:cxn>
              <a:cxn ang="0">
                <a:pos x="2160" y="108"/>
              </a:cxn>
              <a:cxn ang="0">
                <a:pos x="2196" y="96"/>
              </a:cxn>
              <a:cxn ang="0">
                <a:pos x="2244" y="84"/>
              </a:cxn>
              <a:cxn ang="0">
                <a:pos x="2280" y="60"/>
              </a:cxn>
              <a:cxn ang="0">
                <a:pos x="2328" y="48"/>
              </a:cxn>
              <a:cxn ang="0">
                <a:pos x="2364" y="36"/>
              </a:cxn>
              <a:cxn ang="0">
                <a:pos x="2400" y="24"/>
              </a:cxn>
              <a:cxn ang="0">
                <a:pos x="2436" y="24"/>
              </a:cxn>
              <a:cxn ang="0">
                <a:pos x="2532" y="0"/>
              </a:cxn>
            </a:cxnLst>
            <a:rect l="0" t="0" r="r" b="b"/>
            <a:pathLst>
              <a:path w="2533" h="109">
                <a:moveTo>
                  <a:pt x="0" y="60"/>
                </a:moveTo>
                <a:lnTo>
                  <a:pt x="36" y="60"/>
                </a:lnTo>
                <a:lnTo>
                  <a:pt x="120" y="60"/>
                </a:lnTo>
                <a:lnTo>
                  <a:pt x="240" y="60"/>
                </a:lnTo>
                <a:lnTo>
                  <a:pt x="420" y="60"/>
                </a:lnTo>
                <a:lnTo>
                  <a:pt x="600" y="60"/>
                </a:lnTo>
                <a:lnTo>
                  <a:pt x="756" y="60"/>
                </a:lnTo>
                <a:lnTo>
                  <a:pt x="828" y="60"/>
                </a:lnTo>
                <a:lnTo>
                  <a:pt x="864" y="60"/>
                </a:lnTo>
                <a:lnTo>
                  <a:pt x="936" y="60"/>
                </a:lnTo>
                <a:lnTo>
                  <a:pt x="1032" y="60"/>
                </a:lnTo>
                <a:lnTo>
                  <a:pt x="1128" y="60"/>
                </a:lnTo>
                <a:lnTo>
                  <a:pt x="1248" y="60"/>
                </a:lnTo>
                <a:lnTo>
                  <a:pt x="1392" y="60"/>
                </a:lnTo>
                <a:lnTo>
                  <a:pt x="1512" y="60"/>
                </a:lnTo>
                <a:lnTo>
                  <a:pt x="1572" y="60"/>
                </a:lnTo>
                <a:lnTo>
                  <a:pt x="1632" y="60"/>
                </a:lnTo>
                <a:lnTo>
                  <a:pt x="1728" y="60"/>
                </a:lnTo>
                <a:lnTo>
                  <a:pt x="1800" y="72"/>
                </a:lnTo>
                <a:lnTo>
                  <a:pt x="1848" y="72"/>
                </a:lnTo>
                <a:lnTo>
                  <a:pt x="1932" y="96"/>
                </a:lnTo>
                <a:lnTo>
                  <a:pt x="1968" y="108"/>
                </a:lnTo>
                <a:lnTo>
                  <a:pt x="2004" y="108"/>
                </a:lnTo>
                <a:lnTo>
                  <a:pt x="2052" y="108"/>
                </a:lnTo>
                <a:lnTo>
                  <a:pt x="2088" y="108"/>
                </a:lnTo>
                <a:lnTo>
                  <a:pt x="2124" y="108"/>
                </a:lnTo>
                <a:lnTo>
                  <a:pt x="2160" y="108"/>
                </a:lnTo>
                <a:lnTo>
                  <a:pt x="2196" y="96"/>
                </a:lnTo>
                <a:lnTo>
                  <a:pt x="2244" y="84"/>
                </a:lnTo>
                <a:lnTo>
                  <a:pt x="2280" y="60"/>
                </a:lnTo>
                <a:lnTo>
                  <a:pt x="2328" y="48"/>
                </a:lnTo>
                <a:lnTo>
                  <a:pt x="2364" y="36"/>
                </a:lnTo>
                <a:lnTo>
                  <a:pt x="2400" y="24"/>
                </a:lnTo>
                <a:lnTo>
                  <a:pt x="2436" y="24"/>
                </a:lnTo>
                <a:lnTo>
                  <a:pt x="2532" y="0"/>
                </a:lnTo>
              </a:path>
            </a:pathLst>
          </a:custGeom>
          <a:noFill/>
          <a:ln w="1270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76" name="Rectangle 20"/>
          <p:cNvSpPr>
            <a:spLocks noChangeArrowheads="1"/>
          </p:cNvSpPr>
          <p:nvPr/>
        </p:nvSpPr>
        <p:spPr bwMode="auto">
          <a:xfrm>
            <a:off x="6353716" y="2057400"/>
            <a:ext cx="1470531" cy="58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US" sz="3200" b="0" dirty="0">
                <a:solidFill>
                  <a:schemeClr val="folHlink"/>
                </a:solidFill>
              </a:rPr>
              <a:t>Review</a:t>
            </a:r>
          </a:p>
        </p:txBody>
      </p:sp>
      <p:sp>
        <p:nvSpPr>
          <p:cNvPr id="608277" name="Rectangle 21"/>
          <p:cNvSpPr>
            <a:spLocks noChangeArrowheads="1"/>
          </p:cNvSpPr>
          <p:nvPr/>
        </p:nvSpPr>
        <p:spPr bwMode="auto">
          <a:xfrm>
            <a:off x="1170678" y="4365625"/>
            <a:ext cx="2279855" cy="58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US" sz="3200" b="0" dirty="0">
                <a:solidFill>
                  <a:schemeClr val="folHlink"/>
                </a:solidFill>
              </a:rPr>
              <a:t>Share Work</a:t>
            </a:r>
          </a:p>
        </p:txBody>
      </p:sp>
      <p:sp>
        <p:nvSpPr>
          <p:cNvPr id="608278" name="Rectangle 22"/>
          <p:cNvSpPr>
            <a:spLocks noChangeArrowheads="1"/>
          </p:cNvSpPr>
          <p:nvPr/>
        </p:nvSpPr>
        <p:spPr bwMode="auto">
          <a:xfrm>
            <a:off x="4275289" y="3124200"/>
            <a:ext cx="3497111" cy="646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US" sz="3600" b="0" i="1" dirty="0">
                <a:solidFill>
                  <a:schemeClr val="folHlink"/>
                </a:solidFill>
              </a:rPr>
              <a:t>Share the Vision</a:t>
            </a:r>
          </a:p>
        </p:txBody>
      </p:sp>
      <p:sp>
        <p:nvSpPr>
          <p:cNvPr id="608279" name="Rectangle 23"/>
          <p:cNvSpPr>
            <a:spLocks noChangeArrowheads="1"/>
          </p:cNvSpPr>
          <p:nvPr/>
        </p:nvSpPr>
        <p:spPr bwMode="auto">
          <a:xfrm>
            <a:off x="5247253" y="5334000"/>
            <a:ext cx="2292807" cy="7700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US" sz="4400" b="0" u="sng" dirty="0">
                <a:solidFill>
                  <a:schemeClr val="folHlink"/>
                </a:solidFill>
              </a:rPr>
              <a:t>Socialize</a:t>
            </a:r>
          </a:p>
        </p:txBody>
      </p:sp>
      <p:sp>
        <p:nvSpPr>
          <p:cNvPr id="608280" name="Rectangle 24"/>
          <p:cNvSpPr>
            <a:spLocks noChangeArrowheads="1"/>
          </p:cNvSpPr>
          <p:nvPr/>
        </p:nvSpPr>
        <p:spPr bwMode="auto">
          <a:xfrm>
            <a:off x="1018757" y="5435600"/>
            <a:ext cx="3126625" cy="58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US" sz="3200" b="0" dirty="0">
                <a:solidFill>
                  <a:schemeClr val="folHlink"/>
                </a:solidFill>
              </a:rPr>
              <a:t>Build Consensus</a:t>
            </a:r>
          </a:p>
        </p:txBody>
      </p:sp>
      <p:sp>
        <p:nvSpPr>
          <p:cNvPr id="608281" name="Rectangle 25"/>
          <p:cNvSpPr>
            <a:spLocks noChangeArrowheads="1"/>
          </p:cNvSpPr>
          <p:nvPr/>
        </p:nvSpPr>
        <p:spPr bwMode="auto">
          <a:xfrm>
            <a:off x="4343400" y="4672382"/>
            <a:ext cx="2940356" cy="58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US" sz="3200" b="0" dirty="0">
                <a:solidFill>
                  <a:schemeClr val="folHlink"/>
                </a:solidFill>
              </a:rPr>
              <a:t>Solve Problems</a:t>
            </a:r>
          </a:p>
        </p:txBody>
      </p:sp>
      <p:sp>
        <p:nvSpPr>
          <p:cNvPr id="608282" name="Rectangle 26"/>
          <p:cNvSpPr>
            <a:spLocks noChangeArrowheads="1"/>
          </p:cNvSpPr>
          <p:nvPr/>
        </p:nvSpPr>
        <p:spPr bwMode="auto">
          <a:xfrm>
            <a:off x="1587831" y="1655763"/>
            <a:ext cx="3299749" cy="646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US" sz="3600" b="0" dirty="0">
                <a:solidFill>
                  <a:schemeClr val="folHlink"/>
                </a:solidFill>
              </a:rPr>
              <a:t>Make Decisions</a:t>
            </a:r>
          </a:p>
        </p:txBody>
      </p:sp>
      <p:sp>
        <p:nvSpPr>
          <p:cNvPr id="608283" name="Rectangle 27"/>
          <p:cNvSpPr>
            <a:spLocks noChangeArrowheads="1"/>
          </p:cNvSpPr>
          <p:nvPr/>
        </p:nvSpPr>
        <p:spPr bwMode="auto">
          <a:xfrm>
            <a:off x="1107994" y="2773363"/>
            <a:ext cx="1638461" cy="585418"/>
          </a:xfrm>
          <a:prstGeom prst="rect">
            <a:avLst/>
          </a:prstGeom>
          <a:solidFill>
            <a:srgbClr val="99FFCC"/>
          </a:solidFill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US" sz="3200" b="0" dirty="0">
                <a:solidFill>
                  <a:schemeClr val="folHlink"/>
                </a:solidFill>
              </a:rPr>
              <a:t>Synergy</a:t>
            </a:r>
          </a:p>
        </p:txBody>
      </p:sp>
      <p:sp>
        <p:nvSpPr>
          <p:cNvPr id="608284" name="Rectangle 28"/>
          <p:cNvSpPr>
            <a:spLocks noChangeArrowheads="1"/>
          </p:cNvSpPr>
          <p:nvPr/>
        </p:nvSpPr>
        <p:spPr bwMode="auto">
          <a:xfrm>
            <a:off x="3996410" y="3989388"/>
            <a:ext cx="3472104" cy="58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US" sz="3200" b="0" i="1" dirty="0">
                <a:solidFill>
                  <a:schemeClr val="folHlink"/>
                </a:solidFill>
              </a:rPr>
              <a:t>Share Information</a:t>
            </a:r>
          </a:p>
        </p:txBody>
      </p:sp>
      <p:sp>
        <p:nvSpPr>
          <p:cNvPr id="608285" name="Rectangle 29"/>
          <p:cNvSpPr>
            <a:spLocks noChangeArrowheads="1"/>
          </p:cNvSpPr>
          <p:nvPr/>
        </p:nvSpPr>
        <p:spPr bwMode="auto">
          <a:xfrm>
            <a:off x="3503978" y="2438400"/>
            <a:ext cx="2104294" cy="58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US" sz="3200" b="0" dirty="0">
                <a:solidFill>
                  <a:schemeClr val="folHlink"/>
                </a:solidFill>
              </a:rPr>
              <a:t>Build Trust</a:t>
            </a:r>
          </a:p>
        </p:txBody>
      </p:sp>
    </p:spTree>
    <p:extLst>
      <p:ext uri="{BB962C8B-B14F-4D97-AF65-F5344CB8AC3E}">
        <p14:creationId xmlns:p14="http://schemas.microsoft.com/office/powerpoint/2010/main" val="22837651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0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447800"/>
            <a:ext cx="8382000" cy="4953000"/>
          </a:xfrm>
        </p:spPr>
        <p:txBody>
          <a:bodyPr/>
          <a:lstStyle/>
          <a:p>
            <a:pPr>
              <a:lnSpc>
                <a:spcPct val="90000"/>
              </a:lnSpc>
              <a:buSzTx/>
              <a:buFont typeface="Wingdings" pitchFamily="2" charset="2"/>
              <a:buChar char="§"/>
            </a:pPr>
            <a:r>
              <a:rPr lang="en-US" dirty="0"/>
              <a:t>Goal: to support groupwork</a:t>
            </a:r>
          </a:p>
          <a:p>
            <a:pPr>
              <a:lnSpc>
                <a:spcPct val="90000"/>
              </a:lnSpc>
              <a:buSzTx/>
              <a:buFont typeface="Wingdings" pitchFamily="2" charset="2"/>
              <a:buChar char="§"/>
            </a:pPr>
            <a:r>
              <a:rPr lang="en-US" dirty="0"/>
              <a:t>Increase benefits / decrease losses</a:t>
            </a:r>
          </a:p>
          <a:p>
            <a:pPr>
              <a:lnSpc>
                <a:spcPct val="90000"/>
              </a:lnSpc>
              <a:buSzTx/>
              <a:buFont typeface="Wingdings" pitchFamily="2" charset="2"/>
              <a:buChar char="§"/>
            </a:pPr>
            <a:r>
              <a:rPr lang="en-US" dirty="0"/>
              <a:t>Based on traditional methods  </a:t>
            </a:r>
          </a:p>
          <a:p>
            <a:pPr lvl="1">
              <a:lnSpc>
                <a:spcPct val="90000"/>
              </a:lnSpc>
              <a:buClr>
                <a:schemeClr val="folHlink"/>
              </a:buClr>
              <a:buSzTx/>
              <a:buFont typeface="Wingdings" pitchFamily="2" charset="2"/>
              <a:buChar char="§"/>
            </a:pPr>
            <a:r>
              <a:rPr lang="en-US" dirty="0"/>
              <a:t>Nominal Group Technique</a:t>
            </a:r>
          </a:p>
          <a:p>
            <a:pPr lvl="1">
              <a:lnSpc>
                <a:spcPct val="90000"/>
              </a:lnSpc>
              <a:buClr>
                <a:schemeClr val="folHlink"/>
              </a:buClr>
              <a:buSzTx/>
              <a:buFont typeface="Wingdings" pitchFamily="2" charset="2"/>
              <a:buNone/>
            </a:pPr>
            <a:r>
              <a:rPr lang="en-US" dirty="0"/>
              <a:t>	</a:t>
            </a:r>
            <a:r>
              <a:rPr lang="en-US" sz="2400" dirty="0"/>
              <a:t>“Individuals work alone to generate ideas which are pooled under guidance of a trained facilitator”</a:t>
            </a:r>
          </a:p>
          <a:p>
            <a:pPr lvl="1">
              <a:lnSpc>
                <a:spcPct val="90000"/>
              </a:lnSpc>
              <a:buClr>
                <a:schemeClr val="folHlink"/>
              </a:buClr>
              <a:buSzTx/>
              <a:buFont typeface="Wingdings" pitchFamily="2" charset="2"/>
              <a:buChar char="§"/>
            </a:pPr>
            <a:r>
              <a:rPr lang="en-US" dirty="0"/>
              <a:t>Delphi Method</a:t>
            </a:r>
          </a:p>
          <a:p>
            <a:pPr lvl="1">
              <a:lnSpc>
                <a:spcPct val="90000"/>
              </a:lnSpc>
              <a:buClr>
                <a:schemeClr val="folHlink"/>
              </a:buClr>
              <a:buSzTx/>
              <a:buFont typeface="Wingdings" pitchFamily="2" charset="2"/>
              <a:buNone/>
            </a:pPr>
            <a:r>
              <a:rPr lang="en-US" dirty="0"/>
              <a:t>	</a:t>
            </a:r>
            <a:r>
              <a:rPr lang="en-US" sz="2400" dirty="0"/>
              <a:t>“A structured process for collecting and distilling knowledge from a group of experts by means of questionnaires” </a:t>
            </a:r>
          </a:p>
          <a:p>
            <a:pPr>
              <a:lnSpc>
                <a:spcPct val="90000"/>
              </a:lnSpc>
              <a:buSzTx/>
              <a:buFont typeface="Wingdings" pitchFamily="2" charset="2"/>
              <a:buChar char="§"/>
            </a:pPr>
            <a:r>
              <a:rPr lang="en-US" dirty="0"/>
              <a:t>Electronic Meeting System (EMS)</a:t>
            </a:r>
          </a:p>
        </p:txBody>
      </p:sp>
      <p:sp>
        <p:nvSpPr>
          <p:cNvPr id="570373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Supporting Groupwork – </a:t>
            </a:r>
            <a:br>
              <a:rPr lang="en-US" dirty="0"/>
            </a:br>
            <a:r>
              <a:rPr lang="en-US" dirty="0"/>
              <a:t>Group Support Systems</a:t>
            </a:r>
          </a:p>
        </p:txBody>
      </p:sp>
    </p:spTree>
    <p:extLst>
      <p:ext uri="{BB962C8B-B14F-4D97-AF65-F5344CB8AC3E}">
        <p14:creationId xmlns:p14="http://schemas.microsoft.com/office/powerpoint/2010/main" val="5243831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3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74035" y="1196752"/>
            <a:ext cx="8229600" cy="3917032"/>
          </a:xfrm>
        </p:spPr>
        <p:txBody>
          <a:bodyPr/>
          <a:lstStyle/>
          <a:p>
            <a:pPr>
              <a:buSzTx/>
              <a:buFont typeface="Wingdings" pitchFamily="2" charset="2"/>
              <a:buChar char="§"/>
            </a:pPr>
            <a:r>
              <a:rPr lang="en-US" dirty="0"/>
              <a:t>Lotus Notes / Domino Server</a:t>
            </a:r>
          </a:p>
          <a:p>
            <a:pPr lvl="1">
              <a:buClr>
                <a:schemeClr val="folHlink"/>
              </a:buClr>
              <a:buSzTx/>
              <a:buFont typeface="Wingdings" pitchFamily="2" charset="2"/>
              <a:buNone/>
            </a:pPr>
            <a:r>
              <a:rPr lang="en-US" dirty="0"/>
              <a:t>Includes Learning Space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Netscape Collabra Server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Microsoft NetMeeting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Novell Groupwise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GroupSystems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TCBWorks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WebEx</a:t>
            </a:r>
          </a:p>
        </p:txBody>
      </p:sp>
      <p:sp>
        <p:nvSpPr>
          <p:cNvPr id="5693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Groupware</a:t>
            </a:r>
          </a:p>
        </p:txBody>
      </p:sp>
    </p:spTree>
    <p:extLst>
      <p:ext uri="{BB962C8B-B14F-4D97-AF65-F5344CB8AC3E}">
        <p14:creationId xmlns:p14="http://schemas.microsoft.com/office/powerpoint/2010/main" val="22943085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1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524000"/>
            <a:ext cx="8382000" cy="4876800"/>
          </a:xfrm>
        </p:spPr>
        <p:txBody>
          <a:bodyPr/>
          <a:lstStyle/>
          <a:p>
            <a:pPr>
              <a:spcBef>
                <a:spcPct val="0"/>
              </a:spcBef>
              <a:buSzTx/>
              <a:buFont typeface="Wingdings" pitchFamily="2" charset="2"/>
              <a:buNone/>
              <a:tabLst>
                <a:tab pos="2914650" algn="l"/>
                <a:tab pos="2968625" algn="l"/>
              </a:tabLst>
            </a:pPr>
            <a:r>
              <a:rPr lang="en-US" u="sng" dirty="0">
                <a:solidFill>
                  <a:schemeClr val="hlink"/>
                </a:solidFill>
              </a:rPr>
              <a:t>Gains:</a:t>
            </a:r>
            <a:endParaRPr lang="en-US" dirty="0"/>
          </a:p>
          <a:p>
            <a:pPr>
              <a:spcBef>
                <a:spcPct val="0"/>
              </a:spcBef>
              <a:buSzTx/>
              <a:buFont typeface="Wingdings" pitchFamily="2" charset="2"/>
              <a:buChar char="§"/>
              <a:tabLst>
                <a:tab pos="2743200" algn="l"/>
              </a:tabLst>
            </a:pPr>
            <a:r>
              <a:rPr lang="en-US" sz="2800" dirty="0"/>
              <a:t>Parallelism	</a:t>
            </a:r>
          </a:p>
          <a:p>
            <a:pPr>
              <a:spcBef>
                <a:spcPct val="0"/>
              </a:spcBef>
              <a:buSzTx/>
              <a:buFont typeface="Wingdings" pitchFamily="2" charset="2"/>
              <a:buChar char="§"/>
              <a:tabLst>
                <a:tab pos="2743200" algn="l"/>
              </a:tabLst>
            </a:pPr>
            <a:r>
              <a:rPr lang="en-US" sz="2800" dirty="0"/>
              <a:t>Anonymity </a:t>
            </a:r>
            <a:r>
              <a:rPr lang="en-US" sz="2800" dirty="0">
                <a:sym typeface="Wingdings" panose="05000000000000000000" pitchFamily="2" charset="2"/>
              </a:rPr>
              <a:t> </a:t>
            </a:r>
            <a:endParaRPr lang="en-US" sz="2800" dirty="0"/>
          </a:p>
          <a:p>
            <a:pPr eaLnBrk="0" hangingPunct="0">
              <a:spcBef>
                <a:spcPct val="0"/>
              </a:spcBef>
              <a:buClrTx/>
              <a:buSzTx/>
              <a:buFont typeface="Wingdings" pitchFamily="2" charset="2"/>
              <a:buChar char="§"/>
              <a:tabLst>
                <a:tab pos="2743200" algn="l"/>
              </a:tabLst>
            </a:pPr>
            <a:r>
              <a:rPr lang="en-US" sz="2800" dirty="0"/>
              <a:t>Triggering</a:t>
            </a:r>
          </a:p>
          <a:p>
            <a:pPr eaLnBrk="0" hangingPunct="0">
              <a:spcBef>
                <a:spcPct val="0"/>
              </a:spcBef>
              <a:buClrTx/>
              <a:buSzTx/>
              <a:buFont typeface="Wingdings" pitchFamily="2" charset="2"/>
              <a:buChar char="§"/>
              <a:tabLst>
                <a:tab pos="2743200" algn="l"/>
              </a:tabLst>
            </a:pPr>
            <a:r>
              <a:rPr lang="en-US" sz="2800" dirty="0"/>
              <a:t>Synergy</a:t>
            </a:r>
          </a:p>
          <a:p>
            <a:pPr eaLnBrk="0" hangingPunct="0">
              <a:spcBef>
                <a:spcPct val="0"/>
              </a:spcBef>
              <a:buClrTx/>
              <a:buSzTx/>
              <a:buFont typeface="Wingdings" pitchFamily="2" charset="2"/>
              <a:buChar char="§"/>
              <a:tabLst>
                <a:tab pos="2743200" algn="l"/>
              </a:tabLst>
            </a:pPr>
            <a:r>
              <a:rPr lang="en-US" sz="2800" dirty="0"/>
              <a:t>Structure</a:t>
            </a:r>
          </a:p>
          <a:p>
            <a:pPr eaLnBrk="0" hangingPunct="0">
              <a:spcBef>
                <a:spcPct val="0"/>
              </a:spcBef>
              <a:buClrTx/>
              <a:buSzTx/>
              <a:buFont typeface="Wingdings" pitchFamily="2" charset="2"/>
              <a:buChar char="§"/>
              <a:tabLst>
                <a:tab pos="2743200" algn="l"/>
              </a:tabLst>
            </a:pPr>
            <a:r>
              <a:rPr lang="en-US" sz="2800" dirty="0"/>
              <a:t>Record keeping</a:t>
            </a:r>
            <a:endParaRPr lang="en-US" sz="1200" dirty="0"/>
          </a:p>
          <a:p>
            <a:pPr>
              <a:buSzTx/>
              <a:buFont typeface="Wingdings" pitchFamily="2" charset="2"/>
              <a:buNone/>
              <a:tabLst>
                <a:tab pos="2914650" algn="l"/>
                <a:tab pos="2968625" algn="l"/>
              </a:tabLst>
            </a:pPr>
            <a:r>
              <a:rPr lang="en-US" u="sng" dirty="0">
                <a:solidFill>
                  <a:schemeClr val="hlink"/>
                </a:solidFill>
              </a:rPr>
              <a:t>Loses:</a:t>
            </a:r>
          </a:p>
          <a:p>
            <a:pPr>
              <a:buSzTx/>
              <a:buFont typeface="Wingdings" pitchFamily="2" charset="2"/>
              <a:buChar char="§"/>
              <a:tabLst>
                <a:tab pos="2914650" algn="l"/>
                <a:tab pos="2968625" algn="l"/>
              </a:tabLst>
            </a:pPr>
            <a:r>
              <a:rPr lang="en-US" sz="2800" dirty="0"/>
              <a:t>Free-riding</a:t>
            </a:r>
          </a:p>
          <a:p>
            <a:pPr>
              <a:buSzTx/>
              <a:buFont typeface="Wingdings" pitchFamily="2" charset="2"/>
              <a:buChar char="§"/>
              <a:tabLst>
                <a:tab pos="2914650" algn="l"/>
                <a:tab pos="2968625" algn="l"/>
              </a:tabLst>
            </a:pPr>
            <a:r>
              <a:rPr lang="en-US" sz="2800" dirty="0"/>
              <a:t>Flaming</a:t>
            </a:r>
          </a:p>
        </p:txBody>
      </p:sp>
      <p:sp>
        <p:nvSpPr>
          <p:cNvPr id="571397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GDSS – Pros and Cons</a:t>
            </a:r>
          </a:p>
        </p:txBody>
      </p:sp>
      <p:graphicFrame>
        <p:nvGraphicFramePr>
          <p:cNvPr id="2" name="Object 1"/>
          <p:cNvGraphicFramePr>
            <a:graphicFrameLocks noChangeAspect="1"/>
          </p:cNvGraphicFramePr>
          <p:nvPr/>
        </p:nvGraphicFramePr>
        <p:xfrm>
          <a:off x="3962400" y="1676400"/>
          <a:ext cx="4876800" cy="3657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7" name="Slide" r:id="rId4" imgW="4572000" imgH="3429000" progId="PowerPoint.Slide.8">
                  <p:embed/>
                </p:oleObj>
              </mc:Choice>
              <mc:Fallback>
                <p:oleObj name="Slide" r:id="rId4" imgW="4572000" imgH="3429000" progId="PowerPoint.Slide.8">
                  <p:embed/>
                  <p:pic>
                    <p:nvPicPr>
                      <p:cNvPr id="2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2400" y="1676400"/>
                        <a:ext cx="4876800" cy="3657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40616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44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SzTx/>
              <a:buFont typeface="Wingdings" pitchFamily="2" charset="2"/>
              <a:buChar char="§"/>
            </a:pPr>
            <a:endParaRPr lang="en-US" dirty="0"/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Decision room</a:t>
            </a:r>
          </a:p>
          <a:p>
            <a:pPr>
              <a:buSzTx/>
              <a:buFont typeface="Wingdings" pitchFamily="2" charset="2"/>
              <a:buChar char="§"/>
            </a:pPr>
            <a:endParaRPr lang="en-US" dirty="0"/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Multiple-use facility</a:t>
            </a:r>
          </a:p>
          <a:p>
            <a:pPr>
              <a:buSzTx/>
              <a:buFont typeface="Wingdings" pitchFamily="2" charset="2"/>
              <a:buChar char="§"/>
            </a:pPr>
            <a:endParaRPr lang="en-US" dirty="0"/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Web based</a:t>
            </a:r>
          </a:p>
        </p:txBody>
      </p:sp>
      <p:sp>
        <p:nvSpPr>
          <p:cNvPr id="57446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Facilities for GDSS</a:t>
            </a:r>
          </a:p>
        </p:txBody>
      </p:sp>
    </p:spTree>
    <p:extLst>
      <p:ext uri="{BB962C8B-B14F-4D97-AF65-F5344CB8AC3E}">
        <p14:creationId xmlns:p14="http://schemas.microsoft.com/office/powerpoint/2010/main" val="14640097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9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1" y="1524000"/>
            <a:ext cx="8193088" cy="4608513"/>
          </a:xfrm>
        </p:spPr>
        <p:txBody>
          <a:bodyPr/>
          <a:lstStyle/>
          <a:p>
            <a:pPr>
              <a:buSzTx/>
              <a:buFont typeface="Wingdings" pitchFamily="2" charset="2"/>
              <a:buChar char="§"/>
            </a:pPr>
            <a:r>
              <a:rPr lang="en-US" dirty="0"/>
              <a:t>12 to 30 networked personal computers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Usually recessed into the desktop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Server PC 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Large-screen projection system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Breakout rooms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Need a trained facilitator for success</a:t>
            </a:r>
          </a:p>
        </p:txBody>
      </p:sp>
      <p:sp>
        <p:nvSpPr>
          <p:cNvPr id="57959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Decision Room</a:t>
            </a:r>
          </a:p>
        </p:txBody>
      </p:sp>
    </p:spTree>
    <p:extLst>
      <p:ext uri="{BB962C8B-B14F-4D97-AF65-F5344CB8AC3E}">
        <p14:creationId xmlns:p14="http://schemas.microsoft.com/office/powerpoint/2010/main" val="3606746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1635" name="Picture 3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0" y="1676400"/>
            <a:ext cx="6705600" cy="4495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</p:pic>
      <p:sp>
        <p:nvSpPr>
          <p:cNvPr id="581636" name="Rectangle 4"/>
          <p:cNvSpPr>
            <a:spLocks noChangeArrowheads="1"/>
          </p:cNvSpPr>
          <p:nvPr/>
        </p:nvSpPr>
        <p:spPr bwMode="auto">
          <a:xfrm>
            <a:off x="6216650" y="5580063"/>
            <a:ext cx="1860550" cy="5159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sz="2800" b="1" i="1" dirty="0">
                <a:latin typeface="Arial" charset="0"/>
              </a:rPr>
              <a:t>IBM Corp.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Cool Decision Rooms</a:t>
            </a:r>
          </a:p>
        </p:txBody>
      </p:sp>
    </p:spTree>
    <p:extLst>
      <p:ext uri="{BB962C8B-B14F-4D97-AF65-F5344CB8AC3E}">
        <p14:creationId xmlns:p14="http://schemas.microsoft.com/office/powerpoint/2010/main" val="898585655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0612" name="Picture 4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00200" y="1752600"/>
            <a:ext cx="6324600" cy="44196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</p:pic>
      <p:sp>
        <p:nvSpPr>
          <p:cNvPr id="580613" name="Rectangle 5"/>
          <p:cNvSpPr>
            <a:spLocks noChangeArrowheads="1"/>
          </p:cNvSpPr>
          <p:nvPr/>
        </p:nvSpPr>
        <p:spPr bwMode="auto">
          <a:xfrm>
            <a:off x="5105400" y="5519738"/>
            <a:ext cx="2641600" cy="5762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sz="3200" b="1" i="1" dirty="0">
                <a:solidFill>
                  <a:schemeClr val="bg1"/>
                </a:solidFill>
                <a:latin typeface="Arial" charset="0"/>
              </a:rPr>
              <a:t>US Air Force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Cooler Decision Rooms</a:t>
            </a:r>
          </a:p>
        </p:txBody>
      </p:sp>
    </p:spTree>
    <p:extLst>
      <p:ext uri="{BB962C8B-B14F-4D97-AF65-F5344CB8AC3E}">
        <p14:creationId xmlns:p14="http://schemas.microsoft.com/office/powerpoint/2010/main" val="2158295102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2659" name="Picture 3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00200" y="1676400"/>
            <a:ext cx="6096000" cy="3962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</p:pic>
      <p:sp>
        <p:nvSpPr>
          <p:cNvPr id="582660" name="Rectangle 4"/>
          <p:cNvSpPr>
            <a:spLocks noChangeArrowheads="1"/>
          </p:cNvSpPr>
          <p:nvPr/>
        </p:nvSpPr>
        <p:spPr bwMode="auto">
          <a:xfrm>
            <a:off x="1143000" y="5656263"/>
            <a:ext cx="6705600" cy="5159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 eaLnBrk="0" hangingPunct="0"/>
            <a:r>
              <a:rPr lang="en-US" sz="2800" b="1" dirty="0">
                <a:latin typeface="Arial" charset="0"/>
              </a:rPr>
              <a:t>Murraysville School District Bus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Mobile Decision Rooms</a:t>
            </a:r>
          </a:p>
        </p:txBody>
      </p:sp>
    </p:spTree>
    <p:extLst>
      <p:ext uri="{BB962C8B-B14F-4D97-AF65-F5344CB8AC3E}">
        <p14:creationId xmlns:p14="http://schemas.microsoft.com/office/powerpoint/2010/main" val="4232004761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6451" name="Object 3"/>
          <p:cNvGraphicFramePr>
            <a:graphicFrameLocks noChangeAspect="1"/>
          </p:cNvGraphicFramePr>
          <p:nvPr/>
        </p:nvGraphicFramePr>
        <p:xfrm>
          <a:off x="1447800" y="1676400"/>
          <a:ext cx="6096000" cy="457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1" name="Slide" r:id="rId4" imgW="4572000" imgH="3429000" progId="PowerPoint.Slide.8">
                  <p:embed/>
                </p:oleObj>
              </mc:Choice>
              <mc:Fallback>
                <p:oleObj name="Slide" r:id="rId4" imgW="4572000" imgH="3429000" progId="PowerPoint.Slide.8">
                  <p:embed/>
                  <p:pic>
                    <p:nvPicPr>
                      <p:cNvPr id="616451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7800" y="1676400"/>
                        <a:ext cx="6096000" cy="4572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rgbClr val="FF00FF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On-Demand Decision Rooms</a:t>
            </a:r>
          </a:p>
        </p:txBody>
      </p:sp>
    </p:spTree>
    <p:extLst>
      <p:ext uri="{BB962C8B-B14F-4D97-AF65-F5344CB8AC3E}">
        <p14:creationId xmlns:p14="http://schemas.microsoft.com/office/powerpoint/2010/main" val="219917945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524000"/>
            <a:ext cx="7924800" cy="4876800"/>
          </a:xfrm>
        </p:spPr>
        <p:txBody>
          <a:bodyPr/>
          <a:lstStyle/>
          <a:p>
            <a:pPr>
              <a:buSzTx/>
              <a:buFont typeface="Wingdings" pitchFamily="2" charset="2"/>
              <a:buChar char="§"/>
            </a:pPr>
            <a:r>
              <a:rPr lang="en-US" dirty="0"/>
              <a:t>High Cost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Need for a Trained Facilitator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Requires Specific Software Support for Different Cooperative Tasks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Infrequent Use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Different Place / Different Time Needs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May Need More Than One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Very Few Organizations Use Decision Rooms</a:t>
            </a:r>
          </a:p>
        </p:txBody>
      </p:sp>
    </p:spTree>
    <p:extLst>
      <p:ext uri="{BB962C8B-B14F-4D97-AF65-F5344CB8AC3E}">
        <p14:creationId xmlns:p14="http://schemas.microsoft.com/office/powerpoint/2010/main" val="31224999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D7210-BBBB-1C43-9647-D0E4BE836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dirty="0"/>
              <a:t>Questions</a:t>
            </a:r>
          </a:p>
        </p:txBody>
      </p:sp>
      <p:pic>
        <p:nvPicPr>
          <p:cNvPr id="2050" name="Picture 2" descr="IPhone Emoji Samsung Galaxy Guess The Questions - Emojipedia - Crying  Transparent PNG">
            <a:extLst>
              <a:ext uri="{FF2B5EF4-FFF2-40B4-BE49-F238E27FC236}">
                <a16:creationId xmlns:a16="http://schemas.microsoft.com/office/drawing/2014/main" id="{E72B85E1-98A5-9943-B0FA-4238A793ECF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13818" y="1600200"/>
            <a:ext cx="3916363" cy="39163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67445280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970</Words>
  <Application>Microsoft Macintosh PowerPoint</Application>
  <PresentationFormat>On-screen Show (4:3)</PresentationFormat>
  <Paragraphs>204</Paragraphs>
  <Slides>29</Slides>
  <Notes>24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Arial</vt:lpstr>
      <vt:lpstr>Myriad Pro</vt:lpstr>
      <vt:lpstr>Verdana</vt:lpstr>
      <vt:lpstr>Wingdings</vt:lpstr>
      <vt:lpstr>20140311PresentationUWTSDTemplate</vt:lpstr>
      <vt:lpstr>Visio</vt:lpstr>
      <vt:lpstr>Slide</vt:lpstr>
      <vt:lpstr>LCBB5000</vt:lpstr>
      <vt:lpstr>Learning Objectives</vt:lpstr>
      <vt:lpstr>Introduction to  Knowledge Management </vt:lpstr>
      <vt:lpstr>Introduction to  Knowledge Management </vt:lpstr>
      <vt:lpstr>Introduction to  Knowledge Management </vt:lpstr>
      <vt:lpstr>Introduction to  Knowledge Management </vt:lpstr>
      <vt:lpstr>Introduction to  Knowledge Management </vt:lpstr>
      <vt:lpstr>PowerPoint Presentation</vt:lpstr>
      <vt:lpstr>PowerPoint Presentation</vt:lpstr>
      <vt:lpstr>Organizational Knowledge -  Learning and Transformation </vt:lpstr>
      <vt:lpstr>Organizational Knowledge -  Learning and Transformation </vt:lpstr>
      <vt:lpstr>Approaches to Knowledge Management </vt:lpstr>
      <vt:lpstr>Hybrid approaches</vt:lpstr>
      <vt:lpstr>Approaches to  Knowledge Management </vt:lpstr>
      <vt:lpstr>The KMS cycle </vt:lpstr>
      <vt:lpstr>Information Technology (IT) in Knowledge Management </vt:lpstr>
      <vt:lpstr>Information Technology (IT) in Knowledge Management </vt:lpstr>
      <vt:lpstr>Why Groupwork/Collaborate?</vt:lpstr>
      <vt:lpstr>Supporting Groupwork –  Group Support Systems</vt:lpstr>
      <vt:lpstr>Groupware</vt:lpstr>
      <vt:lpstr>GDSS – Pros and Cons</vt:lpstr>
      <vt:lpstr>Facilities for GDSS</vt:lpstr>
      <vt:lpstr>The Decision Room</vt:lpstr>
      <vt:lpstr>Cool Decision Rooms</vt:lpstr>
      <vt:lpstr>Cooler Decision Rooms</vt:lpstr>
      <vt:lpstr>Mobile Decision Rooms</vt:lpstr>
      <vt:lpstr>On-Demand Decision Rooms</vt:lpstr>
      <vt:lpstr>Very Few Organizations Use Decision Rooms</vt:lpstr>
      <vt:lpstr>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LCBB5000</dc:title>
  <dc:creator>BMC Training</dc:creator>
  <cp:lastModifiedBy>BMC Training</cp:lastModifiedBy>
  <cp:revision>10</cp:revision>
  <dcterms:created xsi:type="dcterms:W3CDTF">2020-11-09T09:41:25Z</dcterms:created>
  <dcterms:modified xsi:type="dcterms:W3CDTF">2020-11-23T10:24:06Z</dcterms:modified>
</cp:coreProperties>
</file>