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AC01A-6483-44A8-9323-9F8E95865C61}" v="1985" dt="2021-07-24T18:13:14.094"/>
    <p1510:client id="{B426E3DC-2443-F7DA-2089-E67BE5E272EE}" v="763" dt="2021-07-25T12:26:49.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1" d="100"/>
          <a:sy n="61" d="100"/>
        </p:scale>
        <p:origin x="68"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41079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89520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5966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9340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62123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3245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18417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16894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60521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28314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14992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7/25/2021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98324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7/25/2021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724460240"/>
      </p:ext>
    </p:extLst>
  </p:cSld>
  <p:clrMap bg1="lt1" tx1="dk1" bg2="lt2" tx2="dk2" accent1="accent1" accent2="accent2" accent3="accent3" accent4="accent4" accent5="accent5" accent6="accent6" hlink="hlink" folHlink="folHlink"/>
  <p:sldLayoutIdLst>
    <p:sldLayoutId id="2147483696" r:id="rId1"/>
    <p:sldLayoutId id="2147483695" r:id="rId2"/>
    <p:sldLayoutId id="2147483694" r:id="rId3"/>
    <p:sldLayoutId id="2147483693" r:id="rId4"/>
    <p:sldLayoutId id="2147483692" r:id="rId5"/>
    <p:sldLayoutId id="2147483691" r:id="rId6"/>
    <p:sldLayoutId id="2147483690" r:id="rId7"/>
    <p:sldLayoutId id="2147483689" r:id="rId8"/>
    <p:sldLayoutId id="2147483688" r:id="rId9"/>
    <p:sldLayoutId id="2147483687" r:id="rId10"/>
    <p:sldLayoutId id="2147483685" r:id="rId11"/>
    <p:sldLayoutId id="2147483686"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6095722" y="-4306"/>
            <a:ext cx="4345313" cy="2499864"/>
          </a:xfrm>
        </p:spPr>
        <p:txBody>
          <a:bodyPr vert="horz" lIns="91440" tIns="45720" rIns="91440" bIns="45720" rtlCol="0" anchor="b">
            <a:noAutofit/>
          </a:bodyPr>
          <a:lstStyle/>
          <a:p>
            <a:r>
              <a:rPr lang="en-GB" sz="2000" dirty="0">
                <a:cs typeface="Calibri Light"/>
              </a:rPr>
              <a:t>University of Wales Trintiy Saint David</a:t>
            </a:r>
            <a:br>
              <a:rPr lang="en-GB" sz="2000" dirty="0">
                <a:cs typeface="Calibri Light"/>
              </a:rPr>
            </a:br>
            <a:br>
              <a:rPr lang="en-GB" sz="2000" dirty="0">
                <a:cs typeface="Calibri Light"/>
              </a:rPr>
            </a:br>
            <a:r>
              <a:rPr lang="en-GB" sz="2000" dirty="0">
                <a:cs typeface="Calibri Light"/>
              </a:rPr>
              <a:t>Knowledge and Information </a:t>
            </a:r>
            <a:br>
              <a:rPr lang="en-GB" sz="2000" dirty="0">
                <a:cs typeface="Calibri Light"/>
              </a:rPr>
            </a:br>
            <a:r>
              <a:rPr lang="en-GB" sz="2000" dirty="0">
                <a:cs typeface="Calibri Light"/>
              </a:rPr>
              <a:t>Management  Skills for the workplace. </a:t>
            </a:r>
            <a:br>
              <a:rPr lang="en-GB" sz="2000" dirty="0">
                <a:cs typeface="Calibri Light"/>
              </a:rPr>
            </a:br>
            <a:r>
              <a:rPr lang="en-GB" sz="2000" dirty="0">
                <a:cs typeface="Calibri Light"/>
              </a:rPr>
              <a:t>Case Study : </a:t>
            </a:r>
            <a:r>
              <a:rPr lang="en-GB" sz="2000" b="1" dirty="0">
                <a:solidFill>
                  <a:schemeClr val="accent3">
                    <a:lumMod val="75000"/>
                  </a:schemeClr>
                </a:solidFill>
                <a:cs typeface="Calibri Light"/>
              </a:rPr>
              <a:t>John Deere  </a:t>
            </a:r>
            <a:br>
              <a:rPr lang="en-GB" sz="2000" b="1" dirty="0">
                <a:cs typeface="Calibri Light"/>
              </a:rPr>
            </a:br>
            <a:endParaRPr lang="en-GB" sz="2000" dirty="0">
              <a:cs typeface="Calibri Light"/>
            </a:endParaRPr>
          </a:p>
        </p:txBody>
      </p:sp>
      <p:sp>
        <p:nvSpPr>
          <p:cNvPr id="6" name="Subtitle 5">
            <a:extLst>
              <a:ext uri="{FF2B5EF4-FFF2-40B4-BE49-F238E27FC236}">
                <a16:creationId xmlns:a16="http://schemas.microsoft.com/office/drawing/2014/main" id="{09840D68-40B6-4BF5-B673-278BE9A92F81}"/>
              </a:ext>
            </a:extLst>
          </p:cNvPr>
          <p:cNvSpPr>
            <a:spLocks noGrp="1"/>
          </p:cNvSpPr>
          <p:nvPr>
            <p:ph type="subTitle" idx="1"/>
          </p:nvPr>
        </p:nvSpPr>
        <p:spPr>
          <a:xfrm>
            <a:off x="1016000" y="5569138"/>
            <a:ext cx="10664378" cy="521827"/>
          </a:xfrm>
        </p:spPr>
        <p:txBody>
          <a:bodyPr vert="horz" lIns="91440" tIns="45720" rIns="91440" bIns="45720" rtlCol="0" anchor="t">
            <a:normAutofit/>
          </a:bodyPr>
          <a:lstStyle/>
          <a:p>
            <a:r>
              <a:rPr lang="en-GB" dirty="0"/>
              <a:t>BMSW5106 – </a:t>
            </a:r>
            <a:r>
              <a:rPr lang="en-GB" dirty="0" err="1"/>
              <a:t>pEOLITA</a:t>
            </a:r>
            <a:r>
              <a:rPr lang="en-GB" dirty="0"/>
              <a:t> </a:t>
            </a:r>
            <a:r>
              <a:rPr lang="en-GB" dirty="0" err="1"/>
              <a:t>dOUGLAS</a:t>
            </a:r>
            <a:r>
              <a:rPr lang="en-GB" dirty="0"/>
              <a:t> – 1911615  </a:t>
            </a:r>
          </a:p>
        </p:txBody>
      </p:sp>
      <p:pic>
        <p:nvPicPr>
          <p:cNvPr id="7" name="Picture 7" descr="Logo&#10;&#10;Description automatically generated">
            <a:extLst>
              <a:ext uri="{FF2B5EF4-FFF2-40B4-BE49-F238E27FC236}">
                <a16:creationId xmlns:a16="http://schemas.microsoft.com/office/drawing/2014/main" id="{E30F91F3-3127-4538-8ECF-2D4ACEA26682}"/>
              </a:ext>
            </a:extLst>
          </p:cNvPr>
          <p:cNvPicPr>
            <a:picLocks noChangeAspect="1"/>
          </p:cNvPicPr>
          <p:nvPr/>
        </p:nvPicPr>
        <p:blipFill>
          <a:blip r:embed="rId2"/>
          <a:stretch>
            <a:fillRect/>
          </a:stretch>
        </p:blipFill>
        <p:spPr>
          <a:xfrm>
            <a:off x="46567" y="-2842"/>
            <a:ext cx="4734559" cy="2969863"/>
          </a:xfrm>
          <a:prstGeom prst="rect">
            <a:avLst/>
          </a:prstGeom>
        </p:spPr>
      </p:pic>
    </p:spTree>
    <p:extLst>
      <p:ext uri="{BB962C8B-B14F-4D97-AF65-F5344CB8AC3E}">
        <p14:creationId xmlns:p14="http://schemas.microsoft.com/office/powerpoint/2010/main" val="10985722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6F3C0-F0BE-4556-98AB-943E28DBAF2B}"/>
              </a:ext>
            </a:extLst>
          </p:cNvPr>
          <p:cNvSpPr>
            <a:spLocks noGrp="1"/>
          </p:cNvSpPr>
          <p:nvPr>
            <p:ph type="title"/>
          </p:nvPr>
        </p:nvSpPr>
        <p:spPr>
          <a:xfrm>
            <a:off x="839788" y="751646"/>
            <a:ext cx="10526643" cy="950085"/>
          </a:xfrm>
        </p:spPr>
        <p:txBody>
          <a:bodyPr/>
          <a:lstStyle/>
          <a:p>
            <a:r>
              <a:rPr lang="en-GB" b="1" dirty="0">
                <a:solidFill>
                  <a:schemeClr val="accent3">
                    <a:lumMod val="75000"/>
                  </a:schemeClr>
                </a:solidFill>
              </a:rPr>
              <a:t>Presentation of John Deere </a:t>
            </a:r>
            <a:r>
              <a:rPr lang="en-GB" dirty="0">
                <a:solidFill>
                  <a:schemeClr val="accent3">
                    <a:lumMod val="75000"/>
                  </a:schemeClr>
                </a:solidFill>
              </a:rPr>
              <a:t>assignment</a:t>
            </a:r>
          </a:p>
        </p:txBody>
      </p:sp>
      <p:sp>
        <p:nvSpPr>
          <p:cNvPr id="4" name="Content Placeholder 3">
            <a:extLst>
              <a:ext uri="{FF2B5EF4-FFF2-40B4-BE49-F238E27FC236}">
                <a16:creationId xmlns:a16="http://schemas.microsoft.com/office/drawing/2014/main" id="{96A792B4-AB20-4924-8AD5-162618C67A3D}"/>
              </a:ext>
            </a:extLst>
          </p:cNvPr>
          <p:cNvSpPr>
            <a:spLocks noGrp="1"/>
          </p:cNvSpPr>
          <p:nvPr>
            <p:ph sz="half" idx="2"/>
          </p:nvPr>
        </p:nvSpPr>
        <p:spPr>
          <a:xfrm>
            <a:off x="839788" y="1923509"/>
            <a:ext cx="4849413" cy="4266979"/>
          </a:xfrm>
        </p:spPr>
        <p:txBody>
          <a:bodyPr vert="horz" lIns="91440" tIns="45720" rIns="91440" bIns="45720" rtlCol="0" anchor="t">
            <a:normAutofit/>
          </a:bodyPr>
          <a:lstStyle/>
          <a:p>
            <a:pPr marL="0" indent="0">
              <a:buNone/>
            </a:pPr>
            <a:r>
              <a:rPr lang="en-GB" dirty="0"/>
              <a:t> Sedey </a:t>
            </a:r>
            <a:r>
              <a:rPr lang="en-GB" dirty="0" err="1"/>
              <a:t>Nasirpourosgoei</a:t>
            </a:r>
            <a:endParaRPr lang="en-GB" dirty="0"/>
          </a:p>
        </p:txBody>
      </p:sp>
      <p:pic>
        <p:nvPicPr>
          <p:cNvPr id="7" name="Picture 7" descr="Logo&#10;&#10;Description automatically generated">
            <a:extLst>
              <a:ext uri="{FF2B5EF4-FFF2-40B4-BE49-F238E27FC236}">
                <a16:creationId xmlns:a16="http://schemas.microsoft.com/office/drawing/2014/main" id="{641647C2-DE7F-493C-BB26-0AE5D90EAA8D}"/>
              </a:ext>
            </a:extLst>
          </p:cNvPr>
          <p:cNvPicPr>
            <a:picLocks noGrp="1" noChangeAspect="1"/>
          </p:cNvPicPr>
          <p:nvPr>
            <p:ph sz="quarter" idx="4"/>
          </p:nvPr>
        </p:nvPicPr>
        <p:blipFill>
          <a:blip r:embed="rId2"/>
          <a:stretch>
            <a:fillRect/>
          </a:stretch>
        </p:blipFill>
        <p:spPr>
          <a:xfrm>
            <a:off x="7163943" y="3577780"/>
            <a:ext cx="3448050" cy="2162175"/>
          </a:xfrm>
        </p:spPr>
      </p:pic>
      <p:pic>
        <p:nvPicPr>
          <p:cNvPr id="8" name="Picture 8" descr="Logo&#10;&#10;Description automatically generated">
            <a:extLst>
              <a:ext uri="{FF2B5EF4-FFF2-40B4-BE49-F238E27FC236}">
                <a16:creationId xmlns:a16="http://schemas.microsoft.com/office/drawing/2014/main" id="{9D290140-58FF-4EA4-B693-84C0C16A6178}"/>
              </a:ext>
            </a:extLst>
          </p:cNvPr>
          <p:cNvPicPr>
            <a:picLocks noChangeAspect="1"/>
          </p:cNvPicPr>
          <p:nvPr/>
        </p:nvPicPr>
        <p:blipFill>
          <a:blip r:embed="rId2"/>
          <a:stretch>
            <a:fillRect/>
          </a:stretch>
        </p:blipFill>
        <p:spPr>
          <a:xfrm>
            <a:off x="4724400" y="2568908"/>
            <a:ext cx="2743199" cy="1720183"/>
          </a:xfrm>
          <a:prstGeom prst="rect">
            <a:avLst/>
          </a:prstGeom>
        </p:spPr>
      </p:pic>
    </p:spTree>
    <p:extLst>
      <p:ext uri="{BB962C8B-B14F-4D97-AF65-F5344CB8AC3E}">
        <p14:creationId xmlns:p14="http://schemas.microsoft.com/office/powerpoint/2010/main" val="314284308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2" name="Rectangle 11">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03280-975E-4B1E-8F0C-5EF8285A77E8}"/>
              </a:ext>
            </a:extLst>
          </p:cNvPr>
          <p:cNvSpPr>
            <a:spLocks noGrp="1"/>
          </p:cNvSpPr>
          <p:nvPr>
            <p:ph type="title"/>
          </p:nvPr>
        </p:nvSpPr>
        <p:spPr>
          <a:xfrm>
            <a:off x="187962" y="159707"/>
            <a:ext cx="3686174" cy="873125"/>
          </a:xfrm>
        </p:spPr>
        <p:txBody>
          <a:bodyPr vert="horz" lIns="91440" tIns="45720" rIns="91440" bIns="45720" rtlCol="0" anchor="ctr">
            <a:normAutofit/>
          </a:bodyPr>
          <a:lstStyle/>
          <a:p>
            <a:r>
              <a:rPr lang="en-US" i="1" dirty="0"/>
              <a:t>Introduction </a:t>
            </a:r>
          </a:p>
        </p:txBody>
      </p:sp>
      <p:sp>
        <p:nvSpPr>
          <p:cNvPr id="3" name="Content Placeholder 2">
            <a:extLst>
              <a:ext uri="{FF2B5EF4-FFF2-40B4-BE49-F238E27FC236}">
                <a16:creationId xmlns:a16="http://schemas.microsoft.com/office/drawing/2014/main" id="{3DC14A09-12E8-40B4-ABB9-7B199D9D593F}"/>
              </a:ext>
            </a:extLst>
          </p:cNvPr>
          <p:cNvSpPr>
            <a:spLocks noGrp="1"/>
          </p:cNvSpPr>
          <p:nvPr>
            <p:ph sz="half" idx="1"/>
          </p:nvPr>
        </p:nvSpPr>
        <p:spPr>
          <a:xfrm>
            <a:off x="352425" y="1188235"/>
            <a:ext cx="3943349" cy="4421989"/>
          </a:xfrm>
        </p:spPr>
        <p:txBody>
          <a:bodyPr vert="horz" lIns="91440" tIns="45720" rIns="91440" bIns="45720" rtlCol="0" anchor="t">
            <a:normAutofit fontScale="92500" lnSpcReduction="10000"/>
          </a:bodyPr>
          <a:lstStyle/>
          <a:p>
            <a:r>
              <a:rPr lang="en-US" sz="2400" dirty="0">
                <a:latin typeface="Arial" panose="020B0604020202020204" pitchFamily="34" charset="0"/>
                <a:cs typeface="Arial" panose="020B0604020202020204" pitchFamily="34" charset="0"/>
              </a:rPr>
              <a:t>John Deere · Establish </a:t>
            </a:r>
          </a:p>
          <a:p>
            <a:pPr marL="0"/>
            <a:r>
              <a:rPr lang="en-US" sz="2400" dirty="0">
                <a:latin typeface="Arial" panose="020B0604020202020204" pitchFamily="34" charset="0"/>
                <a:cs typeface="Arial" panose="020B0604020202020204" pitchFamily="34" charset="0"/>
              </a:rPr>
              <a:t>Since 1837</a:t>
            </a:r>
          </a:p>
          <a:p>
            <a:r>
              <a:rPr lang="en-US" sz="2400" dirty="0">
                <a:latin typeface="Arial" panose="020B0604020202020204" pitchFamily="34" charset="0"/>
                <a:cs typeface="Arial" panose="020B0604020202020204" pitchFamily="34" charset="0"/>
              </a:rPr>
              <a:t> A company whom simply agriculture and construction equipment worldwide.</a:t>
            </a:r>
          </a:p>
          <a:p>
            <a:r>
              <a:rPr lang="en-US" sz="2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John Deere has 180 years of experience and terabytes of precision data.</a:t>
            </a:r>
          </a:p>
          <a:p>
            <a:r>
              <a:rPr lang="en-GB" sz="1600" b="1" i="0" dirty="0">
                <a:effectLst/>
                <a:latin typeface="Helvetica Neue"/>
              </a:rPr>
              <a:t>Deere &amp; Company offers a portfolio of more than 25 brands to provide a full line of innovative solutions for our customers in a variety of production systems throughout the lifecycle of their machines. A sampling of these brands is shown here.</a:t>
            </a:r>
            <a:endParaRPr lang="en-US" sz="2100" b="1" kern="12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US" sz="2000" dirty="0"/>
          </a:p>
          <a:p>
            <a:endParaRPr lang="en-US" sz="2000" dirty="0"/>
          </a:p>
        </p:txBody>
      </p:sp>
      <p:pic>
        <p:nvPicPr>
          <p:cNvPr id="5" name="Picture 5" descr="Logo&#10;&#10;Description automatically generated">
            <a:extLst>
              <a:ext uri="{FF2B5EF4-FFF2-40B4-BE49-F238E27FC236}">
                <a16:creationId xmlns:a16="http://schemas.microsoft.com/office/drawing/2014/main" id="{DCB09855-D544-48BD-AB80-C58E1C2C2B05}"/>
              </a:ext>
            </a:extLst>
          </p:cNvPr>
          <p:cNvPicPr>
            <a:picLocks noGrp="1" noChangeAspect="1"/>
          </p:cNvPicPr>
          <p:nvPr>
            <p:ph sz="half" idx="2"/>
          </p:nvPr>
        </p:nvPicPr>
        <p:blipFill rotWithShape="1">
          <a:blip r:embed="rId2"/>
          <a:srcRect l="16154" r="15520"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3579308654"/>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Logo&#10;&#10;Description automatically generated">
            <a:extLst>
              <a:ext uri="{FF2B5EF4-FFF2-40B4-BE49-F238E27FC236}">
                <a16:creationId xmlns:a16="http://schemas.microsoft.com/office/drawing/2014/main" id="{720F2DD4-3E8C-4260-AF92-9BD02ACE2FDF}"/>
              </a:ext>
            </a:extLst>
          </p:cNvPr>
          <p:cNvPicPr>
            <a:picLocks noGrp="1" noChangeAspect="1"/>
          </p:cNvPicPr>
          <p:nvPr>
            <p:ph sz="half" idx="2"/>
          </p:nvPr>
        </p:nvPicPr>
        <p:blipFill rotWithShape="1">
          <a:blip r:embed="rId2"/>
          <a:srcRect l="22352" r="21719" b="-1"/>
          <a:stretch/>
        </p:blipFill>
        <p:spPr>
          <a:xfrm>
            <a:off x="0" y="-1146"/>
            <a:ext cx="1894440" cy="2124075"/>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678F517-F81C-4A97-87F2-44F1A0142E0F}"/>
              </a:ext>
            </a:extLst>
          </p:cNvPr>
          <p:cNvSpPr>
            <a:spLocks noGrp="1"/>
          </p:cNvSpPr>
          <p:nvPr>
            <p:ph sz="half" idx="1"/>
          </p:nvPr>
        </p:nvSpPr>
        <p:spPr>
          <a:xfrm>
            <a:off x="4989788" y="3847137"/>
            <a:ext cx="5866170" cy="1750706"/>
          </a:xfrm>
        </p:spPr>
        <p:txBody>
          <a:bodyPr vert="horz" lIns="91440" tIns="45720" rIns="91440" bIns="45720" rtlCol="0" anchor="t">
            <a:normAutofit/>
          </a:bodyPr>
          <a:lstStyle/>
          <a:p>
            <a:r>
              <a:rPr lang="en-US" sz="1800" b="1" dirty="0"/>
              <a:t>This company uses </a:t>
            </a:r>
          </a:p>
          <a:p>
            <a:pPr marL="0" indent="0">
              <a:buNone/>
            </a:pPr>
            <a:r>
              <a:rPr lang="en-US" sz="1800" b="1" dirty="0"/>
              <a:t>sensory  equipment to collate information from its machinery for their customers </a:t>
            </a:r>
          </a:p>
          <a:p>
            <a:pPr marL="0" indent="0">
              <a:buNone/>
            </a:pPr>
            <a:r>
              <a:rPr lang="en-US" sz="1800" b="1" dirty="0"/>
              <a:t>Farmer rely of this data to help them manage as a busy .</a:t>
            </a:r>
          </a:p>
          <a:p>
            <a:endParaRPr lang="en-US" sz="2400" dirty="0"/>
          </a:p>
        </p:txBody>
      </p:sp>
      <p:sp>
        <p:nvSpPr>
          <p:cNvPr id="8" name="TextBox 1">
            <a:extLst>
              <a:ext uri="{FF2B5EF4-FFF2-40B4-BE49-F238E27FC236}">
                <a16:creationId xmlns:a16="http://schemas.microsoft.com/office/drawing/2014/main" id="{FB369D00-95A4-4BBC-A161-746ACB417B9A}"/>
              </a:ext>
            </a:extLst>
          </p:cNvPr>
          <p:cNvSpPr txBox="1"/>
          <p:nvPr/>
        </p:nvSpPr>
        <p:spPr>
          <a:xfrm>
            <a:off x="4244813" y="5735942"/>
            <a:ext cx="7053436" cy="83099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latin typeface="Arial"/>
                <a:cs typeface="Arial"/>
              </a:rPr>
              <a:t>John Deere provides various services to dispute information on land preparation seeding, harvesting, and </a:t>
            </a:r>
            <a:r>
              <a:rPr lang="en-US" sz="1600" dirty="0" err="1">
                <a:latin typeface="Arial"/>
                <a:cs typeface="Arial"/>
              </a:rPr>
              <a:t>fertilising</a:t>
            </a:r>
            <a:r>
              <a:rPr lang="en-US" sz="1600" dirty="0">
                <a:latin typeface="Arial"/>
                <a:cs typeface="Arial"/>
              </a:rPr>
              <a:t> the data is going into a central hub. </a:t>
            </a:r>
            <a:endParaRPr lang="en-US" sz="1600" dirty="0"/>
          </a:p>
        </p:txBody>
      </p:sp>
      <p:pic>
        <p:nvPicPr>
          <p:cNvPr id="4" name="Picture 5" descr="Graphical user interface, website&#10;&#10;Description automatically generated">
            <a:extLst>
              <a:ext uri="{FF2B5EF4-FFF2-40B4-BE49-F238E27FC236}">
                <a16:creationId xmlns:a16="http://schemas.microsoft.com/office/drawing/2014/main" id="{3A1B5043-6DA9-4F9B-9CCE-CD75AA09A537}"/>
              </a:ext>
            </a:extLst>
          </p:cNvPr>
          <p:cNvPicPr>
            <a:picLocks noChangeAspect="1"/>
          </p:cNvPicPr>
          <p:nvPr/>
        </p:nvPicPr>
        <p:blipFill>
          <a:blip r:embed="rId3"/>
          <a:stretch>
            <a:fillRect/>
          </a:stretch>
        </p:blipFill>
        <p:spPr>
          <a:xfrm>
            <a:off x="1894440" y="146313"/>
            <a:ext cx="7650480" cy="3635950"/>
          </a:xfrm>
          <a:prstGeom prst="rect">
            <a:avLst/>
          </a:prstGeom>
        </p:spPr>
      </p:pic>
    </p:spTree>
    <p:extLst>
      <p:ext uri="{BB962C8B-B14F-4D97-AF65-F5344CB8AC3E}">
        <p14:creationId xmlns:p14="http://schemas.microsoft.com/office/powerpoint/2010/main" val="14897803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643B8-14CB-462A-9A16-B64009CFF9F5}"/>
              </a:ext>
            </a:extLst>
          </p:cNvPr>
          <p:cNvSpPr>
            <a:spLocks noGrp="1"/>
          </p:cNvSpPr>
          <p:nvPr>
            <p:ph type="title"/>
          </p:nvPr>
        </p:nvSpPr>
        <p:spPr/>
        <p:txBody>
          <a:bodyPr/>
          <a:lstStyle/>
          <a:p>
            <a:r>
              <a:rPr lang="en-GB" dirty="0"/>
              <a:t>W</a:t>
            </a:r>
          </a:p>
        </p:txBody>
      </p:sp>
      <p:pic>
        <p:nvPicPr>
          <p:cNvPr id="7" name="Picture 7" descr="Logo&#10;&#10;Description automatically generated">
            <a:extLst>
              <a:ext uri="{FF2B5EF4-FFF2-40B4-BE49-F238E27FC236}">
                <a16:creationId xmlns:a16="http://schemas.microsoft.com/office/drawing/2014/main" id="{4AFAE4B8-CD9F-4E33-AAA9-E20779809BD3}"/>
              </a:ext>
            </a:extLst>
          </p:cNvPr>
          <p:cNvPicPr>
            <a:picLocks noGrp="1" noChangeAspect="1"/>
          </p:cNvPicPr>
          <p:nvPr>
            <p:ph sz="half" idx="1"/>
          </p:nvPr>
        </p:nvPicPr>
        <p:blipFill>
          <a:blip r:embed="rId2"/>
          <a:stretch>
            <a:fillRect/>
          </a:stretch>
        </p:blipFill>
        <p:spPr>
          <a:xfrm>
            <a:off x="166199" y="187386"/>
            <a:ext cx="3448050" cy="2162175"/>
          </a:xfrm>
        </p:spPr>
      </p:pic>
      <p:sp>
        <p:nvSpPr>
          <p:cNvPr id="5" name="Content Placeholder 4">
            <a:extLst>
              <a:ext uri="{FF2B5EF4-FFF2-40B4-BE49-F238E27FC236}">
                <a16:creationId xmlns:a16="http://schemas.microsoft.com/office/drawing/2014/main" id="{07828461-4547-4BBC-8DAF-4358A019056A}"/>
              </a:ext>
            </a:extLst>
          </p:cNvPr>
          <p:cNvSpPr>
            <a:spLocks noGrp="1"/>
          </p:cNvSpPr>
          <p:nvPr>
            <p:ph sz="half" idx="2"/>
          </p:nvPr>
        </p:nvSpPr>
        <p:spPr>
          <a:xfrm>
            <a:off x="6419088" y="2011680"/>
            <a:ext cx="4531360" cy="3429000"/>
          </a:xfrm>
        </p:spPr>
        <p:txBody>
          <a:bodyPr vert="horz" lIns="91440" tIns="45720" rIns="91440" bIns="45720" rtlCol="0" anchor="t">
            <a:normAutofit/>
          </a:bodyPr>
          <a:lstStyle/>
          <a:p>
            <a:r>
              <a:rPr lang="en-GB" sz="2400" dirty="0"/>
              <a:t>John Deere </a:t>
            </a:r>
          </a:p>
          <a:p>
            <a:r>
              <a:rPr lang="en-GB" sz="2400" dirty="0"/>
              <a:t>Benefits from this process because CRM (Customer Relationship Management) is how business grow and the better the services the more the company thrive.    </a:t>
            </a:r>
          </a:p>
        </p:txBody>
      </p:sp>
      <p:sp>
        <p:nvSpPr>
          <p:cNvPr id="3" name="TextBox 2">
            <a:extLst>
              <a:ext uri="{FF2B5EF4-FFF2-40B4-BE49-F238E27FC236}">
                <a16:creationId xmlns:a16="http://schemas.microsoft.com/office/drawing/2014/main" id="{455FC1FE-1091-4722-A859-D2502D0356B6}"/>
              </a:ext>
            </a:extLst>
          </p:cNvPr>
          <p:cNvSpPr txBox="1"/>
          <p:nvPr/>
        </p:nvSpPr>
        <p:spPr>
          <a:xfrm>
            <a:off x="4243729" y="29850"/>
            <a:ext cx="435400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Why do THEY NEED THESE SERVICES ? </a:t>
            </a:r>
            <a:endParaRPr lang="en-US" dirty="0"/>
          </a:p>
          <a:p>
            <a:r>
              <a:rPr lang="en-GB" sz="2800" dirty="0"/>
              <a:t> HOW DO IT BENFIT John Deere,</a:t>
            </a:r>
            <a:endParaRPr lang="en-GB"/>
          </a:p>
        </p:txBody>
      </p:sp>
      <p:sp>
        <p:nvSpPr>
          <p:cNvPr id="4" name="TextBox 3">
            <a:extLst>
              <a:ext uri="{FF2B5EF4-FFF2-40B4-BE49-F238E27FC236}">
                <a16:creationId xmlns:a16="http://schemas.microsoft.com/office/drawing/2014/main" id="{16E71230-B3BB-457A-8418-194169F48094}"/>
              </a:ext>
            </a:extLst>
          </p:cNvPr>
          <p:cNvSpPr txBox="1"/>
          <p:nvPr/>
        </p:nvSpPr>
        <p:spPr>
          <a:xfrm>
            <a:off x="998661" y="2512394"/>
            <a:ext cx="397255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These services are to build their Customer Relations Management this is imperative to keep customers and build </a:t>
            </a:r>
            <a:r>
              <a:rPr lang="en-GB" sz="2400"/>
              <a:t>business at the same </a:t>
            </a:r>
            <a:r>
              <a:rPr lang="en-GB" sz="2400" dirty="0"/>
              <a:t>time .</a:t>
            </a:r>
          </a:p>
        </p:txBody>
      </p:sp>
    </p:spTree>
    <p:extLst>
      <p:ext uri="{BB962C8B-B14F-4D97-AF65-F5344CB8AC3E}">
        <p14:creationId xmlns:p14="http://schemas.microsoft.com/office/powerpoint/2010/main" val="3271109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6680F1D3-7650-4307-A001-0163AD371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7" descr="Logo&#10;&#10;Description automatically generated">
            <a:extLst>
              <a:ext uri="{FF2B5EF4-FFF2-40B4-BE49-F238E27FC236}">
                <a16:creationId xmlns:a16="http://schemas.microsoft.com/office/drawing/2014/main" id="{70177DA9-4EC3-4A14-BE29-D9DF8C477B66}"/>
              </a:ext>
            </a:extLst>
          </p:cNvPr>
          <p:cNvPicPr>
            <a:picLocks noChangeAspect="1"/>
          </p:cNvPicPr>
          <p:nvPr/>
        </p:nvPicPr>
        <p:blipFill rotWithShape="1">
          <a:blip r:embed="rId2"/>
          <a:srcRect l="3984" r="3351" b="-1"/>
          <a:stretch/>
        </p:blipFill>
        <p:spPr>
          <a:xfrm>
            <a:off x="10174599" y="228842"/>
            <a:ext cx="1931931" cy="1309148"/>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2" name="Rectangle 1">
            <a:extLst>
              <a:ext uri="{FF2B5EF4-FFF2-40B4-BE49-F238E27FC236}">
                <a16:creationId xmlns:a16="http://schemas.microsoft.com/office/drawing/2014/main" id="{1FEE6576-C297-4341-9E29-294426896620}"/>
              </a:ext>
            </a:extLst>
          </p:cNvPr>
          <p:cNvSpPr/>
          <p:nvPr/>
        </p:nvSpPr>
        <p:spPr>
          <a:xfrm>
            <a:off x="3931063" y="228842"/>
            <a:ext cx="432682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FIVE FORCES</a:t>
            </a:r>
          </a:p>
        </p:txBody>
      </p:sp>
      <p:pic>
        <p:nvPicPr>
          <p:cNvPr id="5" name="Picture 4">
            <a:extLst>
              <a:ext uri="{FF2B5EF4-FFF2-40B4-BE49-F238E27FC236}">
                <a16:creationId xmlns:a16="http://schemas.microsoft.com/office/drawing/2014/main" id="{7C1BED38-B515-4D6D-86D3-57063E59BF3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931063" y="1152172"/>
            <a:ext cx="3714750" cy="3714750"/>
          </a:xfrm>
          <a:prstGeom prst="rect">
            <a:avLst/>
          </a:prstGeom>
          <a:noFill/>
          <a:ln>
            <a:noFill/>
          </a:ln>
        </p:spPr>
      </p:pic>
      <p:cxnSp>
        <p:nvCxnSpPr>
          <p:cNvPr id="7" name="Straight Arrow Connector 6">
            <a:extLst>
              <a:ext uri="{FF2B5EF4-FFF2-40B4-BE49-F238E27FC236}">
                <a16:creationId xmlns:a16="http://schemas.microsoft.com/office/drawing/2014/main" id="{940C82D0-28AF-4A01-8888-847A909DC4AE}"/>
              </a:ext>
            </a:extLst>
          </p:cNvPr>
          <p:cNvCxnSpPr/>
          <p:nvPr/>
        </p:nvCxnSpPr>
        <p:spPr>
          <a:xfrm flipV="1">
            <a:off x="3722914" y="1524000"/>
            <a:ext cx="0" cy="139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89DB51B-40C7-476A-BE68-22D2CA84FB9F}"/>
              </a:ext>
            </a:extLst>
          </p:cNvPr>
          <p:cNvCxnSpPr>
            <a:cxnSpLocks/>
          </p:cNvCxnSpPr>
          <p:nvPr/>
        </p:nvCxnSpPr>
        <p:spPr>
          <a:xfrm flipH="1" flipV="1">
            <a:off x="3124200" y="1524000"/>
            <a:ext cx="952501" cy="33040"/>
          </a:xfrm>
          <a:prstGeom prst="straightConnector1">
            <a:avLst/>
          </a:prstGeom>
          <a:ln w="381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383AE5E-D233-4022-9BBE-8C78B31E878D}"/>
              </a:ext>
            </a:extLst>
          </p:cNvPr>
          <p:cNvCxnSpPr>
            <a:cxnSpLocks/>
          </p:cNvCxnSpPr>
          <p:nvPr/>
        </p:nvCxnSpPr>
        <p:spPr>
          <a:xfrm flipH="1">
            <a:off x="3722914" y="2676172"/>
            <a:ext cx="410937" cy="877011"/>
          </a:xfrm>
          <a:prstGeom prst="straightConnector1">
            <a:avLst/>
          </a:prstGeom>
          <a:ln w="381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19C24E0-D0D7-41AA-9C90-2C68018C7E23}"/>
              </a:ext>
            </a:extLst>
          </p:cNvPr>
          <p:cNvCxnSpPr>
            <a:cxnSpLocks/>
          </p:cNvCxnSpPr>
          <p:nvPr/>
        </p:nvCxnSpPr>
        <p:spPr>
          <a:xfrm flipH="1">
            <a:off x="5785675" y="4713293"/>
            <a:ext cx="1" cy="766112"/>
          </a:xfrm>
          <a:prstGeom prst="straightConnector1">
            <a:avLst/>
          </a:prstGeom>
          <a:ln w="381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D5531BC-F746-46A1-B2C4-66C78126A251}"/>
              </a:ext>
            </a:extLst>
          </p:cNvPr>
          <p:cNvCxnSpPr>
            <a:cxnSpLocks/>
          </p:cNvCxnSpPr>
          <p:nvPr/>
        </p:nvCxnSpPr>
        <p:spPr>
          <a:xfrm>
            <a:off x="7494033" y="2979530"/>
            <a:ext cx="583786" cy="602605"/>
          </a:xfrm>
          <a:prstGeom prst="straightConnector1">
            <a:avLst/>
          </a:prstGeom>
          <a:ln w="381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2445728-19B0-4906-BE5E-6BC3E7B31D07}"/>
              </a:ext>
            </a:extLst>
          </p:cNvPr>
          <p:cNvCxnSpPr>
            <a:cxnSpLocks/>
          </p:cNvCxnSpPr>
          <p:nvPr/>
        </p:nvCxnSpPr>
        <p:spPr>
          <a:xfrm flipV="1">
            <a:off x="5972175" y="2031248"/>
            <a:ext cx="2735603" cy="530977"/>
          </a:xfrm>
          <a:prstGeom prst="straightConnector1">
            <a:avLst/>
          </a:prstGeom>
          <a:ln w="381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7B157280-9162-499B-9DAB-733B43D67C6D}"/>
              </a:ext>
            </a:extLst>
          </p:cNvPr>
          <p:cNvSpPr txBox="1"/>
          <p:nvPr/>
        </p:nvSpPr>
        <p:spPr>
          <a:xfrm>
            <a:off x="8707778" y="1566807"/>
            <a:ext cx="3124455" cy="1323439"/>
          </a:xfrm>
          <a:prstGeom prst="rect">
            <a:avLst/>
          </a:prstGeom>
          <a:noFill/>
          <a:ln>
            <a:solidFill>
              <a:schemeClr val="accent3"/>
            </a:solidFill>
          </a:ln>
        </p:spPr>
        <p:txBody>
          <a:bodyPr wrap="square" rtlCol="0">
            <a:spAutoFit/>
          </a:bodyPr>
          <a:lstStyle/>
          <a:p>
            <a:r>
              <a:rPr lang="en-GB" sz="1600" dirty="0">
                <a:effectLst/>
                <a:latin typeface="Arial" panose="020B0604020202020204" pitchFamily="34" charset="0"/>
                <a:ea typeface="Times New Roman" panose="02020603050405020304" pitchFamily="18" charset="0"/>
              </a:rPr>
              <a:t>John Deere would benefit from applying customer feedback to improve their customer relations to stay ahead of their competitors.</a:t>
            </a:r>
          </a:p>
        </p:txBody>
      </p:sp>
      <p:sp>
        <p:nvSpPr>
          <p:cNvPr id="21" name="TextBox 20">
            <a:extLst>
              <a:ext uri="{FF2B5EF4-FFF2-40B4-BE49-F238E27FC236}">
                <a16:creationId xmlns:a16="http://schemas.microsoft.com/office/drawing/2014/main" id="{7C5F1C89-76C1-4DA9-B5C6-890C0F771F28}"/>
              </a:ext>
            </a:extLst>
          </p:cNvPr>
          <p:cNvSpPr txBox="1"/>
          <p:nvPr/>
        </p:nvSpPr>
        <p:spPr>
          <a:xfrm>
            <a:off x="8257889" y="3448854"/>
            <a:ext cx="2735602" cy="1384995"/>
          </a:xfrm>
          <a:prstGeom prst="rect">
            <a:avLst/>
          </a:prstGeom>
          <a:noFill/>
          <a:ln>
            <a:solidFill>
              <a:schemeClr val="accent3"/>
            </a:solidFill>
          </a:ln>
        </p:spPr>
        <p:txBody>
          <a:bodyPr wrap="square">
            <a:spAutoFit/>
          </a:bodyPr>
          <a:lstStyle/>
          <a:p>
            <a:r>
              <a:rPr lang="en-GB" sz="1400" dirty="0">
                <a:solidFill>
                  <a:srgbClr val="2B2B2B"/>
                </a:solidFill>
                <a:effectLst/>
                <a:latin typeface="Arial" panose="020B0604020202020204" pitchFamily="34" charset="0"/>
                <a:ea typeface="Times New Roman" panose="02020603050405020304" pitchFamily="18" charset="0"/>
              </a:rPr>
              <a:t>To keep the customers happy, the company of John Deere would have to retain in keeping their staff happy at work, while keeping a positive work environment. </a:t>
            </a:r>
            <a:endParaRPr lang="en-GB" sz="1400" dirty="0"/>
          </a:p>
        </p:txBody>
      </p:sp>
      <p:sp>
        <p:nvSpPr>
          <p:cNvPr id="23" name="TextBox 22">
            <a:extLst>
              <a:ext uri="{FF2B5EF4-FFF2-40B4-BE49-F238E27FC236}">
                <a16:creationId xmlns:a16="http://schemas.microsoft.com/office/drawing/2014/main" id="{FF5A82DE-5574-428B-938F-E9EBC2CEF3FE}"/>
              </a:ext>
            </a:extLst>
          </p:cNvPr>
          <p:cNvSpPr txBox="1"/>
          <p:nvPr/>
        </p:nvSpPr>
        <p:spPr>
          <a:xfrm>
            <a:off x="2924175" y="5391578"/>
            <a:ext cx="6867525" cy="1260345"/>
          </a:xfrm>
          <a:prstGeom prst="rect">
            <a:avLst/>
          </a:prstGeom>
          <a:noFill/>
          <a:ln>
            <a:solidFill>
              <a:schemeClr val="accent3"/>
            </a:solidFill>
          </a:ln>
        </p:spPr>
        <p:txBody>
          <a:bodyPr wrap="square">
            <a:spAutoFit/>
          </a:bodyPr>
          <a:lstStyle/>
          <a:p>
            <a:pPr>
              <a:lnSpc>
                <a:spcPct val="150000"/>
              </a:lnSpc>
            </a:pPr>
            <a:r>
              <a:rPr lang="en-GB" sz="1300" dirty="0">
                <a:effectLst/>
                <a:latin typeface="Arial" panose="020B0604020202020204" pitchFamily="34" charset="0"/>
                <a:ea typeface="Calibri" panose="020F0502020204030204" pitchFamily="34" charset="0"/>
                <a:cs typeface="Times New Roman" panose="02020603050405020304" pitchFamily="18" charset="0"/>
              </a:rPr>
              <a:t>John Deere’s equipment is unique in </a:t>
            </a:r>
            <a:r>
              <a:rPr lang="en-GB" sz="1300" dirty="0">
                <a:latin typeface="Arial" panose="020B0604020202020204" pitchFamily="34" charset="0"/>
                <a:ea typeface="Calibri" panose="020F0502020204030204" pitchFamily="34" charset="0"/>
                <a:cs typeface="Times New Roman" panose="02020603050405020304" pitchFamily="18" charset="0"/>
              </a:rPr>
              <a:t>their </a:t>
            </a:r>
            <a:r>
              <a:rPr lang="en-GB" sz="1300" dirty="0">
                <a:effectLst/>
                <a:latin typeface="Arial" panose="020B0604020202020204" pitchFamily="34" charset="0"/>
                <a:ea typeface="Calibri" panose="020F0502020204030204" pitchFamily="34" charset="0"/>
                <a:cs typeface="Times New Roman" panose="02020603050405020304" pitchFamily="18" charset="0"/>
              </a:rPr>
              <a:t>industry, buyers do not switch easily due to the products being original and good quality. John Deere in the future would have to the keep up the pace with producing upgrade and forming new ideas to keep their status quality as a company.</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A9AA96E9-22FF-4F69-B678-8EC4D2162186}"/>
              </a:ext>
            </a:extLst>
          </p:cNvPr>
          <p:cNvSpPr txBox="1"/>
          <p:nvPr/>
        </p:nvSpPr>
        <p:spPr>
          <a:xfrm>
            <a:off x="356719" y="3610125"/>
            <a:ext cx="3215156" cy="1724511"/>
          </a:xfrm>
          <a:prstGeom prst="rect">
            <a:avLst/>
          </a:prstGeom>
          <a:noFill/>
          <a:ln>
            <a:solidFill>
              <a:schemeClr val="accent3"/>
            </a:solidFill>
          </a:ln>
        </p:spPr>
        <p:txBody>
          <a:bodyPr wrap="square">
            <a:spAutoFit/>
          </a:bodyPr>
          <a:lstStyle/>
          <a:p>
            <a:pPr>
              <a:lnSpc>
                <a:spcPct val="150000"/>
              </a:lnSpc>
            </a:pPr>
            <a:r>
              <a:rPr lang="en-GB" sz="1200" dirty="0">
                <a:effectLst/>
                <a:latin typeface="Arial" panose="020B0604020202020204" pitchFamily="34" charset="0"/>
                <a:ea typeface="Calibri" panose="020F0502020204030204" pitchFamily="34" charset="0"/>
                <a:cs typeface="Times New Roman" panose="02020603050405020304" pitchFamily="18" charset="0"/>
              </a:rPr>
              <a:t>John Deere could use their information technology to communicate with different countries on different levels, because not all countries have the upgraded technology to have the resources they need from John Deere.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EB21E181-D77F-4396-8DDE-A630DBC6DB22}"/>
              </a:ext>
            </a:extLst>
          </p:cNvPr>
          <p:cNvSpPr txBox="1"/>
          <p:nvPr/>
        </p:nvSpPr>
        <p:spPr>
          <a:xfrm>
            <a:off x="162045" y="285039"/>
            <a:ext cx="2879730" cy="3163815"/>
          </a:xfrm>
          <a:prstGeom prst="rect">
            <a:avLst/>
          </a:prstGeom>
          <a:noFill/>
          <a:ln>
            <a:solidFill>
              <a:schemeClr val="accent3"/>
            </a:solidFill>
          </a:ln>
        </p:spPr>
        <p:txBody>
          <a:bodyPr wrap="square">
            <a:spAutoFit/>
          </a:bodyPr>
          <a:lstStyle/>
          <a:p>
            <a:pPr>
              <a:lnSpc>
                <a:spcPct val="150000"/>
              </a:lnSpc>
            </a:pPr>
            <a:r>
              <a:rPr lang="en-GB" sz="1300" dirty="0">
                <a:effectLst/>
                <a:latin typeface="Arial" panose="020B0604020202020204" pitchFamily="34" charset="0"/>
                <a:ea typeface="Calibri" panose="020F0502020204030204" pitchFamily="34" charset="0"/>
                <a:cs typeface="Times New Roman" panose="02020603050405020304" pitchFamily="18" charset="0"/>
              </a:rPr>
              <a:t>John Deere </a:t>
            </a:r>
            <a:r>
              <a:rPr lang="en-GB" sz="1300" dirty="0">
                <a:latin typeface="Arial" panose="020B0604020202020204" pitchFamily="34" charset="0"/>
                <a:ea typeface="Calibri" panose="020F0502020204030204" pitchFamily="34" charset="0"/>
                <a:cs typeface="Times New Roman" panose="02020603050405020304" pitchFamily="18" charset="0"/>
              </a:rPr>
              <a:t>attracting more customers who want similar products, the unit of John Deere can reduce their cost of inventions. T</a:t>
            </a:r>
            <a:r>
              <a:rPr lang="en-GB" sz="1300" dirty="0">
                <a:effectLst/>
                <a:latin typeface="Arial" panose="020B0604020202020204" pitchFamily="34" charset="0"/>
                <a:ea typeface="Calibri" panose="020F0502020204030204" pitchFamily="34" charset="0"/>
                <a:cs typeface="Times New Roman" panose="02020603050405020304" pitchFamily="18" charset="0"/>
              </a:rPr>
              <a:t>his can prevent threats of customers losing interest, also enabling workers to produce more with satisfactory in the working environment.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Box 31">
            <a:extLst>
              <a:ext uri="{FF2B5EF4-FFF2-40B4-BE49-F238E27FC236}">
                <a16:creationId xmlns:a16="http://schemas.microsoft.com/office/drawing/2014/main" id="{5FD978EC-5DD8-43D4-A5F4-35283B68F6EF}"/>
              </a:ext>
            </a:extLst>
          </p:cNvPr>
          <p:cNvSpPr txBox="1"/>
          <p:nvPr/>
        </p:nvSpPr>
        <p:spPr>
          <a:xfrm>
            <a:off x="3722914" y="7516"/>
            <a:ext cx="2395900" cy="400110"/>
          </a:xfrm>
          <a:prstGeom prst="rect">
            <a:avLst/>
          </a:prstGeom>
          <a:noFill/>
        </p:spPr>
        <p:txBody>
          <a:bodyPr wrap="square" rtlCol="0">
            <a:spAutoFit/>
          </a:bodyPr>
          <a:lstStyle/>
          <a:p>
            <a:r>
              <a:rPr lang="en-GB" sz="2000" dirty="0"/>
              <a:t>Question 3</a:t>
            </a:r>
          </a:p>
        </p:txBody>
      </p:sp>
    </p:spTree>
    <p:extLst>
      <p:ext uri="{BB962C8B-B14F-4D97-AF65-F5344CB8AC3E}">
        <p14:creationId xmlns:p14="http://schemas.microsoft.com/office/powerpoint/2010/main" val="23008499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6" name="Rectangle 25">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extBox 10">
            <a:extLst>
              <a:ext uri="{FF2B5EF4-FFF2-40B4-BE49-F238E27FC236}">
                <a16:creationId xmlns:a16="http://schemas.microsoft.com/office/drawing/2014/main" id="{99CAF9EF-A5FA-468A-A6AB-AFED4DBB09DE}"/>
              </a:ext>
            </a:extLst>
          </p:cNvPr>
          <p:cNvSpPr txBox="1"/>
          <p:nvPr/>
        </p:nvSpPr>
        <p:spPr>
          <a:xfrm>
            <a:off x="297535" y="1580143"/>
            <a:ext cx="3888528" cy="3553581"/>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2000" dirty="0"/>
              <a:t>B</a:t>
            </a:r>
            <a:r>
              <a:rPr lang="en-US" sz="2000" dirty="0">
                <a:effectLst/>
              </a:rPr>
              <a:t>oth Anvil App and My </a:t>
            </a:r>
            <a:r>
              <a:rPr lang="en-US" sz="2000" dirty="0" err="1">
                <a:effectLst/>
              </a:rPr>
              <a:t>JohnDeere</a:t>
            </a:r>
            <a:r>
              <a:rPr lang="en-US" sz="2000" dirty="0">
                <a:effectLst/>
              </a:rPr>
              <a:t> is a highlight to the standard of how John Deere connects everything online from their resources, machinery, collected data and standalone management. </a:t>
            </a:r>
          </a:p>
          <a:p>
            <a:pPr indent="-228600">
              <a:spcAft>
                <a:spcPts val="600"/>
              </a:spcAft>
              <a:buFont typeface="Arial" panose="020B0604020202020204" pitchFamily="34" charset="0"/>
              <a:buChar char="•"/>
            </a:pPr>
            <a:r>
              <a:rPr lang="en-US" sz="2000" dirty="0">
                <a:effectLst/>
              </a:rPr>
              <a:t> </a:t>
            </a:r>
          </a:p>
        </p:txBody>
      </p:sp>
      <p:pic>
        <p:nvPicPr>
          <p:cNvPr id="2" name="Picture 7" descr="Logo&#10;&#10;Description automatically generated">
            <a:extLst>
              <a:ext uri="{FF2B5EF4-FFF2-40B4-BE49-F238E27FC236}">
                <a16:creationId xmlns:a16="http://schemas.microsoft.com/office/drawing/2014/main" id="{026A5F94-27B2-4F1F-8044-745F94CB98D7}"/>
              </a:ext>
            </a:extLst>
          </p:cNvPr>
          <p:cNvPicPr>
            <a:picLocks noChangeAspect="1"/>
          </p:cNvPicPr>
          <p:nvPr/>
        </p:nvPicPr>
        <p:blipFill rotWithShape="1">
          <a:blip r:embed="rId2"/>
          <a:srcRect t="11066" r="1" b="8094"/>
          <a:stretch/>
        </p:blipFill>
        <p:spPr>
          <a:xfrm>
            <a:off x="7755065" y="1"/>
            <a:ext cx="4436935" cy="2249214"/>
          </a:xfrm>
          <a:prstGeom prst="rect">
            <a:avLst/>
          </a:prstGeom>
        </p:spPr>
      </p:pic>
      <p:pic>
        <p:nvPicPr>
          <p:cNvPr id="12" name="Picture 11" descr="Graphical user interface, text, application, email&#10;&#10;Description automatically generated">
            <a:extLst>
              <a:ext uri="{FF2B5EF4-FFF2-40B4-BE49-F238E27FC236}">
                <a16:creationId xmlns:a16="http://schemas.microsoft.com/office/drawing/2014/main" id="{8FE47A06-D211-44B2-83E0-D01FFA800E91}"/>
              </a:ext>
            </a:extLst>
          </p:cNvPr>
          <p:cNvPicPr/>
          <p:nvPr/>
        </p:nvPicPr>
        <p:blipFill rotWithShape="1">
          <a:blip r:embed="rId3" cstate="print">
            <a:extLst>
              <a:ext uri="{28A0092B-C50C-407E-A947-70E740481C1C}">
                <a14:useLocalDpi xmlns:a14="http://schemas.microsoft.com/office/drawing/2010/main" val="0"/>
              </a:ext>
            </a:extLst>
          </a:blip>
          <a:srcRect t="21211" b="6106"/>
          <a:stretch/>
        </p:blipFill>
        <p:spPr bwMode="auto">
          <a:xfrm>
            <a:off x="3867807" y="2364829"/>
            <a:ext cx="8321145" cy="4183116"/>
          </a:xfrm>
          <a:prstGeom prst="rect">
            <a:avLst/>
          </a:prstGeom>
          <a:extLst>
            <a:ext uri="{53640926-AAD7-44D8-BBD7-CCE9431645EC}">
              <a14:shadowObscured xmlns:a14="http://schemas.microsoft.com/office/drawing/2010/main"/>
            </a:ext>
          </a:extLst>
        </p:spPr>
      </p:pic>
      <p:sp>
        <p:nvSpPr>
          <p:cNvPr id="18" name="TextBox 17">
            <a:extLst>
              <a:ext uri="{FF2B5EF4-FFF2-40B4-BE49-F238E27FC236}">
                <a16:creationId xmlns:a16="http://schemas.microsoft.com/office/drawing/2014/main" id="{F53571FD-D7BD-4DF8-A36F-BF05E838D6E3}"/>
              </a:ext>
            </a:extLst>
          </p:cNvPr>
          <p:cNvSpPr txBox="1"/>
          <p:nvPr/>
        </p:nvSpPr>
        <p:spPr>
          <a:xfrm>
            <a:off x="618331" y="4210064"/>
            <a:ext cx="3460966" cy="1996509"/>
          </a:xfrm>
          <a:prstGeom prst="rect">
            <a:avLst/>
          </a:prstGeom>
          <a:noFill/>
        </p:spPr>
        <p:txBody>
          <a:bodyPr wrap="square">
            <a:spAutoFit/>
          </a:bodyPr>
          <a:lstStyle/>
          <a:p>
            <a:pPr>
              <a:lnSpc>
                <a:spcPct val="150000"/>
              </a:lnSpc>
            </a:pPr>
            <a:r>
              <a:rPr lang="en-GB" sz="1400" dirty="0">
                <a:effectLst/>
                <a:latin typeface="Arial" panose="020B0604020202020204" pitchFamily="34" charset="0"/>
                <a:ea typeface="Calibri" panose="020F0502020204030204" pitchFamily="34" charset="0"/>
                <a:cs typeface="Times New Roman" panose="02020603050405020304" pitchFamily="18" charset="0"/>
              </a:rPr>
              <a:t>It is beneficial for John Deere to use their service because the amount of information gathered through their technology system, saves the company from relying on administration and manpower.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32B90E1A-BA80-4C00-BA60-9479E1534898}"/>
              </a:ext>
            </a:extLst>
          </p:cNvPr>
          <p:cNvSpPr txBox="1"/>
          <p:nvPr/>
        </p:nvSpPr>
        <p:spPr>
          <a:xfrm>
            <a:off x="443621" y="315110"/>
            <a:ext cx="2566728" cy="646331"/>
          </a:xfrm>
          <a:prstGeom prst="rect">
            <a:avLst/>
          </a:prstGeom>
          <a:noFill/>
        </p:spPr>
        <p:txBody>
          <a:bodyPr wrap="none" rtlCol="0">
            <a:spAutoFit/>
          </a:bodyPr>
          <a:lstStyle/>
          <a:p>
            <a:r>
              <a:rPr lang="en-GB" sz="3600" dirty="0"/>
              <a:t>Question 4</a:t>
            </a:r>
          </a:p>
        </p:txBody>
      </p:sp>
    </p:spTree>
    <p:extLst>
      <p:ext uri="{BB962C8B-B14F-4D97-AF65-F5344CB8AC3E}">
        <p14:creationId xmlns:p14="http://schemas.microsoft.com/office/powerpoint/2010/main" val="259969844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8" name="Rectangle 17">
            <a:extLst>
              <a:ext uri="{FF2B5EF4-FFF2-40B4-BE49-F238E27FC236}">
                <a16:creationId xmlns:a16="http://schemas.microsoft.com/office/drawing/2014/main" id="{AD8D8703-9EB7-42BC-86DE-8F2C26612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Logo&#10;&#10;Description automatically generated">
            <a:extLst>
              <a:ext uri="{FF2B5EF4-FFF2-40B4-BE49-F238E27FC236}">
                <a16:creationId xmlns:a16="http://schemas.microsoft.com/office/drawing/2014/main" id="{55CCFDD3-D2F5-46CF-8818-2B6506C78E58}"/>
              </a:ext>
            </a:extLst>
          </p:cNvPr>
          <p:cNvPicPr>
            <a:picLocks noChangeAspect="1"/>
          </p:cNvPicPr>
          <p:nvPr/>
        </p:nvPicPr>
        <p:blipFill rotWithShape="1">
          <a:blip r:embed="rId2"/>
          <a:srcRect t="15032" b="12058"/>
          <a:stretch/>
        </p:blipFill>
        <p:spPr>
          <a:xfrm>
            <a:off x="5697161" y="0"/>
            <a:ext cx="6491791" cy="2623279"/>
          </a:xfrm>
          <a:custGeom>
            <a:avLst/>
            <a:gdLst/>
            <a:ahLst/>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p:spPr>
      </p:pic>
      <p:sp>
        <p:nvSpPr>
          <p:cNvPr id="10" name="TextBox 9">
            <a:extLst>
              <a:ext uri="{FF2B5EF4-FFF2-40B4-BE49-F238E27FC236}">
                <a16:creationId xmlns:a16="http://schemas.microsoft.com/office/drawing/2014/main" id="{2E37E669-9207-4154-9CE7-A634CE647C6E}"/>
              </a:ext>
            </a:extLst>
          </p:cNvPr>
          <p:cNvSpPr txBox="1"/>
          <p:nvPr/>
        </p:nvSpPr>
        <p:spPr>
          <a:xfrm>
            <a:off x="398145" y="1830727"/>
            <a:ext cx="5098765" cy="1631216"/>
          </a:xfrm>
          <a:prstGeom prst="rect">
            <a:avLst/>
          </a:prstGeom>
          <a:noFill/>
          <a:ln>
            <a:solidFill>
              <a:schemeClr val="accent3"/>
            </a:solidFill>
          </a:ln>
        </p:spPr>
        <p:txBody>
          <a:bodyPr wrap="square">
            <a:spAutoFit/>
          </a:bodyPr>
          <a:lstStyle/>
          <a:p>
            <a:r>
              <a:rPr lang="en-GB" sz="2000" dirty="0">
                <a:effectLst/>
                <a:latin typeface="Arial" panose="020B0604020202020204" pitchFamily="34" charset="0"/>
                <a:ea typeface="Times New Roman" panose="02020603050405020304" pitchFamily="18" charset="0"/>
              </a:rPr>
              <a:t>John Deere could analyse making payment plans for companies in certain parts of the world, that cannot afford extra cost with supplying data and machinery for their business. </a:t>
            </a:r>
            <a:endParaRPr lang="en-GB" sz="2000" dirty="0"/>
          </a:p>
        </p:txBody>
      </p:sp>
      <p:sp>
        <p:nvSpPr>
          <p:cNvPr id="12" name="TextBox 11">
            <a:extLst>
              <a:ext uri="{FF2B5EF4-FFF2-40B4-BE49-F238E27FC236}">
                <a16:creationId xmlns:a16="http://schemas.microsoft.com/office/drawing/2014/main" id="{8EB4CACF-9CF8-4DC6-A2AB-A11754A894BB}"/>
              </a:ext>
            </a:extLst>
          </p:cNvPr>
          <p:cNvSpPr txBox="1"/>
          <p:nvPr/>
        </p:nvSpPr>
        <p:spPr>
          <a:xfrm>
            <a:off x="4550979" y="3689633"/>
            <a:ext cx="6096000" cy="2125069"/>
          </a:xfrm>
          <a:prstGeom prst="rect">
            <a:avLst/>
          </a:prstGeom>
          <a:noFill/>
          <a:ln>
            <a:solidFill>
              <a:schemeClr val="accent3"/>
            </a:solidFill>
          </a:ln>
        </p:spPr>
        <p:txBody>
          <a:bodyPr wrap="square">
            <a:spAutoFit/>
          </a:bodyPr>
          <a:lstStyle/>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Although John Deere faced challenges their strategy is to make reductions like all over companies when the pandemic has come down to a reasonable end. John Deere can resume their business strategies ensuring to give their customers the best quality as previously gained.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9B1DC53C-BBA4-4711-8A3B-EDB5E48FA299}"/>
              </a:ext>
            </a:extLst>
          </p:cNvPr>
          <p:cNvSpPr txBox="1"/>
          <p:nvPr/>
        </p:nvSpPr>
        <p:spPr>
          <a:xfrm>
            <a:off x="398145" y="342905"/>
            <a:ext cx="2566728" cy="646331"/>
          </a:xfrm>
          <a:prstGeom prst="rect">
            <a:avLst/>
          </a:prstGeom>
          <a:noFill/>
        </p:spPr>
        <p:txBody>
          <a:bodyPr wrap="none" rtlCol="0">
            <a:spAutoFit/>
          </a:bodyPr>
          <a:lstStyle/>
          <a:p>
            <a:r>
              <a:rPr lang="en-GB" sz="3600" dirty="0"/>
              <a:t>Question 5</a:t>
            </a:r>
          </a:p>
        </p:txBody>
      </p:sp>
    </p:spTree>
    <p:extLst>
      <p:ext uri="{BB962C8B-B14F-4D97-AF65-F5344CB8AC3E}">
        <p14:creationId xmlns:p14="http://schemas.microsoft.com/office/powerpoint/2010/main" val="226666669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96B16DC8-121A-40B5-9489-98D143CF8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Logo&#10;&#10;Description automatically generated">
            <a:extLst>
              <a:ext uri="{FF2B5EF4-FFF2-40B4-BE49-F238E27FC236}">
                <a16:creationId xmlns:a16="http://schemas.microsoft.com/office/drawing/2014/main" id="{23E1B959-2755-4F4F-B536-27F154418B15}"/>
              </a:ext>
            </a:extLst>
          </p:cNvPr>
          <p:cNvPicPr>
            <a:picLocks noChangeAspect="1"/>
          </p:cNvPicPr>
          <p:nvPr/>
        </p:nvPicPr>
        <p:blipFill rotWithShape="1">
          <a:blip r:embed="rId2"/>
          <a:srcRect t="4938" r="-2" b="1962"/>
          <a:stretch/>
        </p:blipFill>
        <p:spPr>
          <a:xfrm>
            <a:off x="8476859" y="118566"/>
            <a:ext cx="3340331" cy="1950078"/>
          </a:xfrm>
          <a:custGeom>
            <a:avLst/>
            <a:gdLst/>
            <a:ahLst/>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p:spPr>
      </p:pic>
      <p:sp>
        <p:nvSpPr>
          <p:cNvPr id="8" name="TextBox 7">
            <a:extLst>
              <a:ext uri="{FF2B5EF4-FFF2-40B4-BE49-F238E27FC236}">
                <a16:creationId xmlns:a16="http://schemas.microsoft.com/office/drawing/2014/main" id="{4769AFE2-4397-401D-939E-E2394DA3032D}"/>
              </a:ext>
            </a:extLst>
          </p:cNvPr>
          <p:cNvSpPr txBox="1"/>
          <p:nvPr/>
        </p:nvSpPr>
        <p:spPr>
          <a:xfrm>
            <a:off x="1302033" y="2395812"/>
            <a:ext cx="6093500" cy="1200329"/>
          </a:xfrm>
          <a:prstGeom prst="rect">
            <a:avLst/>
          </a:prstGeom>
          <a:noFill/>
          <a:ln>
            <a:solidFill>
              <a:schemeClr val="accent3"/>
            </a:solidFill>
          </a:ln>
        </p:spPr>
        <p:txBody>
          <a:bodyPr wrap="square">
            <a:spAutoFit/>
          </a:bodyPr>
          <a:lstStyle/>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John Deere are looking into adapting their technology to enable their data is always improved through information technology rather than human intuition and human errors.</a:t>
            </a:r>
            <a:endParaRPr lang="en-GB" sz="16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5FC1B450-609E-4540-80A2-421353CFD910}"/>
              </a:ext>
            </a:extLst>
          </p:cNvPr>
          <p:cNvSpPr txBox="1"/>
          <p:nvPr/>
        </p:nvSpPr>
        <p:spPr>
          <a:xfrm>
            <a:off x="1811578" y="798526"/>
            <a:ext cx="3268844" cy="646331"/>
          </a:xfrm>
          <a:prstGeom prst="rect">
            <a:avLst/>
          </a:prstGeom>
          <a:noFill/>
        </p:spPr>
        <p:txBody>
          <a:bodyPr wrap="none" rtlCol="0">
            <a:spAutoFit/>
          </a:bodyPr>
          <a:lstStyle/>
          <a:p>
            <a:r>
              <a:rPr lang="en-GB" sz="3600" dirty="0"/>
              <a:t>CONCLUSION</a:t>
            </a:r>
          </a:p>
        </p:txBody>
      </p:sp>
      <p:pic>
        <p:nvPicPr>
          <p:cNvPr id="10" name="Picture 7" descr="Logo&#10;&#10;Description automatically generated">
            <a:extLst>
              <a:ext uri="{FF2B5EF4-FFF2-40B4-BE49-F238E27FC236}">
                <a16:creationId xmlns:a16="http://schemas.microsoft.com/office/drawing/2014/main" id="{27494BC9-EEC7-490F-A2DA-98DBA216A0DC}"/>
              </a:ext>
            </a:extLst>
          </p:cNvPr>
          <p:cNvPicPr>
            <a:picLocks noChangeAspect="1"/>
          </p:cNvPicPr>
          <p:nvPr/>
        </p:nvPicPr>
        <p:blipFill rotWithShape="1">
          <a:blip r:embed="rId2"/>
          <a:srcRect t="4938" r="-2" b="1962"/>
          <a:stretch/>
        </p:blipFill>
        <p:spPr>
          <a:xfrm>
            <a:off x="8629259" y="270966"/>
            <a:ext cx="3340331" cy="1950078"/>
          </a:xfrm>
          <a:custGeom>
            <a:avLst/>
            <a:gdLst/>
            <a:ahLst/>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p:spPr>
      </p:pic>
      <p:sp>
        <p:nvSpPr>
          <p:cNvPr id="12" name="TextBox 11">
            <a:extLst>
              <a:ext uri="{FF2B5EF4-FFF2-40B4-BE49-F238E27FC236}">
                <a16:creationId xmlns:a16="http://schemas.microsoft.com/office/drawing/2014/main" id="{848E0FFB-5F0D-40C9-BEA8-F822B2CDB738}"/>
              </a:ext>
            </a:extLst>
          </p:cNvPr>
          <p:cNvSpPr txBox="1"/>
          <p:nvPr/>
        </p:nvSpPr>
        <p:spPr>
          <a:xfrm>
            <a:off x="2144110" y="3920475"/>
            <a:ext cx="6096000" cy="1709571"/>
          </a:xfrm>
          <a:prstGeom prst="rect">
            <a:avLst/>
          </a:prstGeom>
          <a:noFill/>
          <a:ln>
            <a:solidFill>
              <a:schemeClr val="accent3"/>
            </a:solidFill>
          </a:ln>
        </p:spPr>
        <p:txBody>
          <a:bodyPr wrap="square">
            <a:spAutoFit/>
          </a:bodyPr>
          <a:lstStyle/>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John Deere as a company has managed the crisis well regarding the pandemic, they are committed to returning to doing business again with their customers, to the same high standard.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9547544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3AB973F-43EF-4E98-B6D2-8EE66B389D8B}"/>
              </a:ext>
            </a:extLst>
          </p:cNvPr>
          <p:cNvSpPr/>
          <p:nvPr/>
        </p:nvSpPr>
        <p:spPr>
          <a:xfrm>
            <a:off x="787948" y="812287"/>
            <a:ext cx="1790875"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Data</a:t>
            </a:r>
          </a:p>
        </p:txBody>
      </p:sp>
      <p:sp>
        <p:nvSpPr>
          <p:cNvPr id="5" name="Rectangle 4">
            <a:extLst>
              <a:ext uri="{FF2B5EF4-FFF2-40B4-BE49-F238E27FC236}">
                <a16:creationId xmlns:a16="http://schemas.microsoft.com/office/drawing/2014/main" id="{DCB72209-BE39-4673-9439-59EB1ABC42D1}"/>
              </a:ext>
            </a:extLst>
          </p:cNvPr>
          <p:cNvSpPr/>
          <p:nvPr/>
        </p:nvSpPr>
        <p:spPr>
          <a:xfrm>
            <a:off x="4582510" y="89149"/>
            <a:ext cx="4022255"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effectLst/>
              </a:rPr>
              <a:t>John Deere</a:t>
            </a:r>
          </a:p>
        </p:txBody>
      </p:sp>
      <p:sp>
        <p:nvSpPr>
          <p:cNvPr id="6" name="Rectangle 5">
            <a:extLst>
              <a:ext uri="{FF2B5EF4-FFF2-40B4-BE49-F238E27FC236}">
                <a16:creationId xmlns:a16="http://schemas.microsoft.com/office/drawing/2014/main" id="{A0B3616A-3FFD-43C8-878A-3209141C209E}"/>
              </a:ext>
            </a:extLst>
          </p:cNvPr>
          <p:cNvSpPr/>
          <p:nvPr/>
        </p:nvSpPr>
        <p:spPr>
          <a:xfrm>
            <a:off x="102422" y="4501097"/>
            <a:ext cx="4490345" cy="1754326"/>
          </a:xfrm>
          <a:prstGeom prst="rect">
            <a:avLst/>
          </a:prstGeom>
          <a:noFill/>
        </p:spPr>
        <p:txBody>
          <a:bodyPr wrap="squar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Information Technology</a:t>
            </a:r>
            <a:endPar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7" name="Rectangle 6">
            <a:extLst>
              <a:ext uri="{FF2B5EF4-FFF2-40B4-BE49-F238E27FC236}">
                <a16:creationId xmlns:a16="http://schemas.microsoft.com/office/drawing/2014/main" id="{88280FDF-52DD-4B18-AABA-A8AAB11EB3DE}"/>
              </a:ext>
            </a:extLst>
          </p:cNvPr>
          <p:cNvSpPr/>
          <p:nvPr/>
        </p:nvSpPr>
        <p:spPr>
          <a:xfrm>
            <a:off x="7368005" y="5170832"/>
            <a:ext cx="3898824" cy="923330"/>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Five Forces</a:t>
            </a:r>
            <a:endPar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8" name="Rectangle 7">
            <a:extLst>
              <a:ext uri="{FF2B5EF4-FFF2-40B4-BE49-F238E27FC236}">
                <a16:creationId xmlns:a16="http://schemas.microsoft.com/office/drawing/2014/main" id="{16EFE6E0-FC42-4FBD-BBD6-1D4F7CE22D99}"/>
              </a:ext>
            </a:extLst>
          </p:cNvPr>
          <p:cNvSpPr/>
          <p:nvPr/>
        </p:nvSpPr>
        <p:spPr>
          <a:xfrm>
            <a:off x="8240106" y="2897180"/>
            <a:ext cx="3773790" cy="923330"/>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Machinery</a:t>
            </a:r>
            <a:endPar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9" name="Rectangle 8">
            <a:extLst>
              <a:ext uri="{FF2B5EF4-FFF2-40B4-BE49-F238E27FC236}">
                <a16:creationId xmlns:a16="http://schemas.microsoft.com/office/drawing/2014/main" id="{0F83D9E8-FB5B-4D27-A7FE-C7EDD963FEF3}"/>
              </a:ext>
            </a:extLst>
          </p:cNvPr>
          <p:cNvSpPr/>
          <p:nvPr/>
        </p:nvSpPr>
        <p:spPr>
          <a:xfrm>
            <a:off x="8928534" y="1973850"/>
            <a:ext cx="1750800" cy="923330"/>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solidFill>
                  <a:schemeClr val="accent3">
                    <a:lumMod val="75000"/>
                  </a:schemeClr>
                </a:solidFill>
              </a:rPr>
              <a:t>CRM</a:t>
            </a:r>
            <a:endParaRPr lang="en-US" sz="5400" b="1" cap="none" spc="0" dirty="0">
              <a:ln w="12700" cmpd="sng">
                <a:solidFill>
                  <a:schemeClr val="accent4"/>
                </a:solidFill>
                <a:prstDash val="solid"/>
              </a:ln>
              <a:solidFill>
                <a:schemeClr val="accent3">
                  <a:lumMod val="75000"/>
                </a:schemeClr>
              </a:solidFill>
              <a:effectLst/>
            </a:endParaRPr>
          </a:p>
        </p:txBody>
      </p:sp>
      <p:sp>
        <p:nvSpPr>
          <p:cNvPr id="11" name="Rectangle 10">
            <a:extLst>
              <a:ext uri="{FF2B5EF4-FFF2-40B4-BE49-F238E27FC236}">
                <a16:creationId xmlns:a16="http://schemas.microsoft.com/office/drawing/2014/main" id="{1CA3AD32-7F69-467F-BE9C-F0D66DA1EFEA}"/>
              </a:ext>
            </a:extLst>
          </p:cNvPr>
          <p:cNvSpPr/>
          <p:nvPr/>
        </p:nvSpPr>
        <p:spPr>
          <a:xfrm>
            <a:off x="912336" y="3545404"/>
            <a:ext cx="4411785"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solidFill>
                  <a:schemeClr val="accent3">
                    <a:lumMod val="75000"/>
                  </a:schemeClr>
                </a:solidFill>
                <a:effectLst/>
              </a:rPr>
              <a:t>Construction</a:t>
            </a:r>
          </a:p>
        </p:txBody>
      </p:sp>
      <p:sp>
        <p:nvSpPr>
          <p:cNvPr id="12" name="Rectangle 11">
            <a:extLst>
              <a:ext uri="{FF2B5EF4-FFF2-40B4-BE49-F238E27FC236}">
                <a16:creationId xmlns:a16="http://schemas.microsoft.com/office/drawing/2014/main" id="{EA2855B0-F71D-47C4-86F7-55E79065BF5A}"/>
              </a:ext>
            </a:extLst>
          </p:cNvPr>
          <p:cNvSpPr/>
          <p:nvPr/>
        </p:nvSpPr>
        <p:spPr>
          <a:xfrm>
            <a:off x="5792867" y="3820510"/>
            <a:ext cx="3759362" cy="923330"/>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solidFill>
                  <a:schemeClr val="accent3">
                    <a:lumMod val="75000"/>
                  </a:schemeClr>
                </a:solidFill>
              </a:rPr>
              <a:t>Equipment</a:t>
            </a:r>
            <a:endParaRPr lang="en-US" sz="5400" b="1" cap="none" spc="0" dirty="0">
              <a:ln w="12700" cmpd="sng">
                <a:solidFill>
                  <a:schemeClr val="accent4"/>
                </a:solidFill>
                <a:prstDash val="solid"/>
              </a:ln>
              <a:solidFill>
                <a:schemeClr val="accent3">
                  <a:lumMod val="75000"/>
                </a:schemeClr>
              </a:solidFill>
              <a:effectLst/>
            </a:endParaRPr>
          </a:p>
        </p:txBody>
      </p:sp>
      <p:sp>
        <p:nvSpPr>
          <p:cNvPr id="14" name="Rectangle 13">
            <a:extLst>
              <a:ext uri="{FF2B5EF4-FFF2-40B4-BE49-F238E27FC236}">
                <a16:creationId xmlns:a16="http://schemas.microsoft.com/office/drawing/2014/main" id="{CBCCD88C-7417-4936-8777-7CA4843F69DF}"/>
              </a:ext>
            </a:extLst>
          </p:cNvPr>
          <p:cNvSpPr/>
          <p:nvPr/>
        </p:nvSpPr>
        <p:spPr>
          <a:xfrm>
            <a:off x="530096" y="1833458"/>
            <a:ext cx="6559809"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solidFill>
                  <a:schemeClr val="accent3">
                    <a:lumMod val="75000"/>
                  </a:schemeClr>
                </a:solidFill>
                <a:effectLst/>
              </a:rPr>
              <a:t>Syste</a:t>
            </a:r>
            <a:r>
              <a:rPr lang="en-US" sz="5400" b="1" dirty="0">
                <a:ln w="12700" cmpd="sng">
                  <a:solidFill>
                    <a:schemeClr val="accent4"/>
                  </a:solidFill>
                  <a:prstDash val="solid"/>
                </a:ln>
                <a:solidFill>
                  <a:schemeClr val="accent3">
                    <a:lumMod val="75000"/>
                  </a:schemeClr>
                </a:solidFill>
              </a:rPr>
              <a:t>m Information</a:t>
            </a:r>
            <a:endParaRPr lang="en-US" sz="5400" b="1" cap="none" spc="0" dirty="0">
              <a:ln w="12700" cmpd="sng">
                <a:solidFill>
                  <a:schemeClr val="accent4"/>
                </a:solidFill>
                <a:prstDash val="solid"/>
              </a:ln>
              <a:solidFill>
                <a:schemeClr val="accent3">
                  <a:lumMod val="75000"/>
                </a:schemeClr>
              </a:solidFill>
              <a:effectLst/>
            </a:endParaRPr>
          </a:p>
        </p:txBody>
      </p:sp>
      <p:sp>
        <p:nvSpPr>
          <p:cNvPr id="15" name="Rectangle 14">
            <a:extLst>
              <a:ext uri="{FF2B5EF4-FFF2-40B4-BE49-F238E27FC236}">
                <a16:creationId xmlns:a16="http://schemas.microsoft.com/office/drawing/2014/main" id="{D295DB1E-4C8B-482D-8633-3F3F42D37AF3}"/>
              </a:ext>
            </a:extLst>
          </p:cNvPr>
          <p:cNvSpPr/>
          <p:nvPr/>
        </p:nvSpPr>
        <p:spPr>
          <a:xfrm>
            <a:off x="8017289" y="956611"/>
            <a:ext cx="3996607"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solidFill>
                  <a:schemeClr val="accent3">
                    <a:lumMod val="75000"/>
                  </a:schemeClr>
                </a:solidFill>
                <a:effectLst/>
              </a:rPr>
              <a:t>Knowledge</a:t>
            </a:r>
          </a:p>
        </p:txBody>
      </p:sp>
      <p:sp>
        <p:nvSpPr>
          <p:cNvPr id="16" name="Rectangle 15">
            <a:extLst>
              <a:ext uri="{FF2B5EF4-FFF2-40B4-BE49-F238E27FC236}">
                <a16:creationId xmlns:a16="http://schemas.microsoft.com/office/drawing/2014/main" id="{406C9484-D93D-47FA-B6A8-AA86B222443F}"/>
              </a:ext>
            </a:extLst>
          </p:cNvPr>
          <p:cNvSpPr/>
          <p:nvPr/>
        </p:nvSpPr>
        <p:spPr>
          <a:xfrm>
            <a:off x="-54617" y="-89145"/>
            <a:ext cx="4493538"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solidFill>
                  <a:schemeClr val="accent3">
                    <a:lumMod val="75000"/>
                  </a:schemeClr>
                </a:solidFill>
                <a:effectLst/>
              </a:rPr>
              <a:t>Organization</a:t>
            </a:r>
          </a:p>
        </p:txBody>
      </p:sp>
      <p:sp>
        <p:nvSpPr>
          <p:cNvPr id="17" name="Rectangle 16">
            <a:extLst>
              <a:ext uri="{FF2B5EF4-FFF2-40B4-BE49-F238E27FC236}">
                <a16:creationId xmlns:a16="http://schemas.microsoft.com/office/drawing/2014/main" id="{72A7833C-D731-481E-B5F0-142CF3C7F2FB}"/>
              </a:ext>
            </a:extLst>
          </p:cNvPr>
          <p:cNvSpPr/>
          <p:nvPr/>
        </p:nvSpPr>
        <p:spPr>
          <a:xfrm>
            <a:off x="3978143" y="2689431"/>
            <a:ext cx="3857146"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solidFill>
                  <a:schemeClr val="accent4">
                    <a:lumMod val="40000"/>
                    <a:lumOff val="60000"/>
                  </a:schemeClr>
                </a:solidFill>
                <a:effectLst/>
              </a:rPr>
              <a:t>Agriculture</a:t>
            </a:r>
          </a:p>
        </p:txBody>
      </p:sp>
      <p:sp>
        <p:nvSpPr>
          <p:cNvPr id="18" name="Rectangle 17">
            <a:extLst>
              <a:ext uri="{FF2B5EF4-FFF2-40B4-BE49-F238E27FC236}">
                <a16:creationId xmlns:a16="http://schemas.microsoft.com/office/drawing/2014/main" id="{E8F4934E-742A-40FC-9A25-E0D7DD7A7502}"/>
              </a:ext>
            </a:extLst>
          </p:cNvPr>
          <p:cNvSpPr/>
          <p:nvPr/>
        </p:nvSpPr>
        <p:spPr>
          <a:xfrm>
            <a:off x="4215539" y="6012679"/>
            <a:ext cx="6304931" cy="646331"/>
          </a:xfrm>
          <a:prstGeom prst="rect">
            <a:avLst/>
          </a:prstGeom>
          <a:noFill/>
        </p:spPr>
        <p:txBody>
          <a:bodyPr wrap="none" lIns="91440" tIns="45720" rIns="91440" bIns="45720">
            <a:spAutoFit/>
          </a:bodyPr>
          <a:lstStyle/>
          <a:p>
            <a:pPr algn="ctr"/>
            <a:r>
              <a:rPr lang="en-US" sz="3600" b="1" cap="none" spc="0" dirty="0">
                <a:ln w="12700" cmpd="sng">
                  <a:solidFill>
                    <a:schemeClr val="accent4"/>
                  </a:solidFill>
                  <a:prstDash val="solid"/>
                </a:ln>
                <a:solidFill>
                  <a:schemeClr val="accent3">
                    <a:lumMod val="75000"/>
                  </a:schemeClr>
                </a:solidFill>
                <a:effectLst/>
              </a:rPr>
              <a:t>Innovation and Techn</a:t>
            </a:r>
            <a:r>
              <a:rPr lang="en-US" sz="3600" b="1" dirty="0">
                <a:ln w="12700" cmpd="sng">
                  <a:solidFill>
                    <a:schemeClr val="accent4"/>
                  </a:solidFill>
                  <a:prstDash val="solid"/>
                </a:ln>
                <a:solidFill>
                  <a:schemeClr val="accent3">
                    <a:lumMod val="75000"/>
                  </a:schemeClr>
                </a:solidFill>
              </a:rPr>
              <a:t>ology</a:t>
            </a:r>
            <a:endParaRPr lang="en-US" sz="3600" b="1" cap="none" spc="0" dirty="0">
              <a:ln w="12700" cmpd="sng">
                <a:solidFill>
                  <a:schemeClr val="accent4"/>
                </a:solidFill>
                <a:prstDash val="solid"/>
              </a:ln>
              <a:solidFill>
                <a:schemeClr val="accent3">
                  <a:lumMod val="75000"/>
                </a:schemeClr>
              </a:solidFill>
              <a:effectLst/>
            </a:endParaRPr>
          </a:p>
        </p:txBody>
      </p:sp>
    </p:spTree>
    <p:extLst>
      <p:ext uri="{BB962C8B-B14F-4D97-AF65-F5344CB8AC3E}">
        <p14:creationId xmlns:p14="http://schemas.microsoft.com/office/powerpoint/2010/main" val="2276763799"/>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down)">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 calcmode="lin" valueType="num">
                                      <p:cBhvr>
                                        <p:cTn id="30" dur="1000" fill="hold"/>
                                        <p:tgtEl>
                                          <p:spTgt spid="17"/>
                                        </p:tgtEl>
                                        <p:attrNameLst>
                                          <p:attrName>ppt_w</p:attrName>
                                        </p:attrNameLst>
                                      </p:cBhvr>
                                      <p:tavLst>
                                        <p:tav tm="0">
                                          <p:val>
                                            <p:fltVal val="0"/>
                                          </p:val>
                                        </p:tav>
                                        <p:tav tm="100000">
                                          <p:val>
                                            <p:strVal val="#ppt_w"/>
                                          </p:val>
                                        </p:tav>
                                      </p:tavLst>
                                    </p:anim>
                                    <p:anim calcmode="lin" valueType="num">
                                      <p:cBhvr>
                                        <p:cTn id="31" dur="1000" fill="hold"/>
                                        <p:tgtEl>
                                          <p:spTgt spid="17"/>
                                        </p:tgtEl>
                                        <p:attrNameLst>
                                          <p:attrName>ppt_h</p:attrName>
                                        </p:attrNameLst>
                                      </p:cBhvr>
                                      <p:tavLst>
                                        <p:tav tm="0">
                                          <p:val>
                                            <p:fltVal val="0"/>
                                          </p:val>
                                        </p:tav>
                                        <p:tav tm="100000">
                                          <p:val>
                                            <p:strVal val="#ppt_h"/>
                                          </p:val>
                                        </p:tav>
                                      </p:tavLst>
                                    </p:anim>
                                    <p:anim calcmode="lin" valueType="num">
                                      <p:cBhvr>
                                        <p:cTn id="32" dur="1000" fill="hold"/>
                                        <p:tgtEl>
                                          <p:spTgt spid="17"/>
                                        </p:tgtEl>
                                        <p:attrNameLst>
                                          <p:attrName>style.rotation</p:attrName>
                                        </p:attrNameLst>
                                      </p:cBhvr>
                                      <p:tavLst>
                                        <p:tav tm="0">
                                          <p:val>
                                            <p:fltVal val="90"/>
                                          </p:val>
                                        </p:tav>
                                        <p:tav tm="100000">
                                          <p:val>
                                            <p:fltVal val="0"/>
                                          </p:val>
                                        </p:tav>
                                      </p:tavLst>
                                    </p:anim>
                                    <p:animEffect transition="in" filter="fade">
                                      <p:cBhvr>
                                        <p:cTn id="33" dur="1000"/>
                                        <p:tgtEl>
                                          <p:spTgt spid="17"/>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barn(inVertical)">
                                      <p:cBhvr>
                                        <p:cTn id="38" dur="500"/>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barn(inVertical)">
                                      <p:cBhvr>
                                        <p:cTn id="49" dur="500"/>
                                        <p:tgtEl>
                                          <p:spTgt spid="12"/>
                                        </p:tgtEl>
                                      </p:cBhvr>
                                    </p:animEffect>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grpId="0"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fade">
                                      <p:cBhvr>
                                        <p:cTn id="54" dur="2000"/>
                                        <p:tgtEl>
                                          <p:spTgt spid="6"/>
                                        </p:tgtEl>
                                      </p:cBhvr>
                                    </p:animEffect>
                                    <p:anim calcmode="lin" valueType="num">
                                      <p:cBhvr>
                                        <p:cTn id="55" dur="2000" fill="hold"/>
                                        <p:tgtEl>
                                          <p:spTgt spid="6"/>
                                        </p:tgtEl>
                                        <p:attrNameLst>
                                          <p:attrName>ppt_w</p:attrName>
                                        </p:attrNameLst>
                                      </p:cBhvr>
                                      <p:tavLst>
                                        <p:tav tm="0" fmla="#ppt_w*sin(2.5*pi*$)">
                                          <p:val>
                                            <p:fltVal val="0"/>
                                          </p:val>
                                        </p:tav>
                                        <p:tav tm="100000">
                                          <p:val>
                                            <p:fltVal val="1"/>
                                          </p:val>
                                        </p:tav>
                                      </p:tavLst>
                                    </p:anim>
                                    <p:anim calcmode="lin" valueType="num">
                                      <p:cBhvr>
                                        <p:cTn id="56"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Effect transition="in" filter="barn(inVertical)">
                                      <p:cBhvr>
                                        <p:cTn id="61" dur="500"/>
                                        <p:tgtEl>
                                          <p:spTgt spid="7"/>
                                        </p:tgtEl>
                                      </p:cBhvr>
                                    </p:animEffect>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1000"/>
                                        <p:tgtEl>
                                          <p:spTgt spid="18"/>
                                        </p:tgtEl>
                                      </p:cBhvr>
                                    </p:animEffect>
                                    <p:anim calcmode="lin" valueType="num">
                                      <p:cBhvr>
                                        <p:cTn id="67" dur="1000" fill="hold"/>
                                        <p:tgtEl>
                                          <p:spTgt spid="18"/>
                                        </p:tgtEl>
                                        <p:attrNameLst>
                                          <p:attrName>ppt_x</p:attrName>
                                        </p:attrNameLst>
                                      </p:cBhvr>
                                      <p:tavLst>
                                        <p:tav tm="0">
                                          <p:val>
                                            <p:strVal val="#ppt_x"/>
                                          </p:val>
                                        </p:tav>
                                        <p:tav tm="100000">
                                          <p:val>
                                            <p:strVal val="#ppt_x"/>
                                          </p:val>
                                        </p:tav>
                                      </p:tavLst>
                                    </p:anim>
                                    <p:anim calcmode="lin" valueType="num">
                                      <p:cBhvr>
                                        <p:cTn id="6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1" grpId="0"/>
      <p:bldP spid="12" grpId="0"/>
      <p:bldP spid="14" grpId="0"/>
      <p:bldP spid="15" grpId="0"/>
      <p:bldP spid="16" grpId="0"/>
      <p:bldP spid="17" grpId="0"/>
      <p:bldP spid="18" grpId="0"/>
    </p:bldLst>
  </p:timing>
</p:sld>
</file>

<file path=ppt/theme/theme1.xml><?xml version="1.0" encoding="utf-8"?>
<a:theme xmlns:a="http://schemas.openxmlformats.org/drawingml/2006/main" name="BrushVTI">
  <a:themeElements>
    <a:clrScheme name="AnalogousFromDarkSeedLeftStep">
      <a:dk1>
        <a:srgbClr val="000000"/>
      </a:dk1>
      <a:lt1>
        <a:srgbClr val="FFFFFF"/>
      </a:lt1>
      <a:dk2>
        <a:srgbClr val="293B21"/>
      </a:dk2>
      <a:lt2>
        <a:srgbClr val="E8E3E2"/>
      </a:lt2>
      <a:accent1>
        <a:srgbClr val="23B0C3"/>
      </a:accent1>
      <a:accent2>
        <a:srgbClr val="14B786"/>
      </a:accent2>
      <a:accent3>
        <a:srgbClr val="21B94C"/>
      </a:accent3>
      <a:accent4>
        <a:srgbClr val="2AB914"/>
      </a:accent4>
      <a:accent5>
        <a:srgbClr val="6FB11F"/>
      </a:accent5>
      <a:accent6>
        <a:srgbClr val="A2A712"/>
      </a:accent6>
      <a:hlink>
        <a:srgbClr val="549030"/>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86</TotalTime>
  <Words>641</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Helvetica Neue</vt:lpstr>
      <vt:lpstr>Symbol</vt:lpstr>
      <vt:lpstr>Times New Roman</vt:lpstr>
      <vt:lpstr>BrushVTI</vt:lpstr>
      <vt:lpstr>University of Wales Trintiy Saint David  Knowledge and Information  Management  Skills for the workplace.  Case Study : John Deere   </vt:lpstr>
      <vt:lpstr>Presentation of John Deere assignment</vt:lpstr>
      <vt:lpstr>Introduction </vt:lpstr>
      <vt:lpstr>PowerPoint Presentation</vt:lpstr>
      <vt:lpstr>W</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peolita douglas</dc:creator>
  <cp:lastModifiedBy>peolita douglas</cp:lastModifiedBy>
  <cp:revision>554</cp:revision>
  <dcterms:created xsi:type="dcterms:W3CDTF">2021-07-24T16:03:15Z</dcterms:created>
  <dcterms:modified xsi:type="dcterms:W3CDTF">2021-07-25T13:56:45Z</dcterms:modified>
</cp:coreProperties>
</file>