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9" r:id="rId3"/>
    <p:sldId id="258" r:id="rId4"/>
    <p:sldId id="260" r:id="rId5"/>
    <p:sldId id="262" r:id="rId6"/>
    <p:sldId id="263" r:id="rId7"/>
    <p:sldId id="269" r:id="rId8"/>
    <p:sldId id="264" r:id="rId9"/>
    <p:sldId id="267" r:id="rId10"/>
    <p:sldId id="266" r:id="rId11"/>
    <p:sldId id="270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Elizabeth Wright (1700885)" initials="EW(" lastIdx="1" clrIdx="0">
    <p:extLst>
      <p:ext uri="{19B8F6BF-5375-455C-9EA6-DF929625EA0E}">
        <p15:presenceInfo xmlns:p15="http://schemas.microsoft.com/office/powerpoint/2012/main" userId="Elizabeth Wright (1700885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259" autoAdjust="0"/>
    <p:restoredTop sz="89981" autoAdjust="0"/>
  </p:normalViewPr>
  <p:slideViewPr>
    <p:cSldViewPr snapToGrid="0">
      <p:cViewPr varScale="1">
        <p:scale>
          <a:sx n="65" d="100"/>
          <a:sy n="65" d="100"/>
        </p:scale>
        <p:origin x="60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BEE7C4-A97A-4D4F-B69F-D80C4C1DADD9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123B5F-1DE5-4397-87B2-D30BAF3F0D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1224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123B5F-1DE5-4397-87B2-D30BAF3F0D0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9053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123B5F-1DE5-4397-87B2-D30BAF3F0D0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0069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123B5F-1DE5-4397-87B2-D30BAF3F0D0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0259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123B5F-1DE5-4397-87B2-D30BAF3F0D0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1173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123B5F-1DE5-4397-87B2-D30BAF3F0D0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0026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123B5F-1DE5-4397-87B2-D30BAF3F0D0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8692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123B5F-1DE5-4397-87B2-D30BAF3F0D0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52951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123B5F-1DE5-4397-87B2-D30BAF3F0D0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2258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123B5F-1DE5-4397-87B2-D30BAF3F0D0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6045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DA0B8-4D54-4375-BF77-25B61EA064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0CC072-9AC9-4F7F-BFC9-46280D45DB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1BF8CE-DB2E-451D-962E-E1610EB8C0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04852-71AA-4AC9-852F-74E76ABA6B42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8261B1-8B05-44F7-8231-5B67757431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3D5D4C-A91A-4128-B929-617D873417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DB60E-A168-4C0C-BE16-DCE8C29F77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798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AE670-9947-48CF-B29A-17D9BC21C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52C141-7EFD-4B0C-8233-73952A9736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2C93B4-ADB8-4ED9-B0E1-B7E2018B69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04852-71AA-4AC9-852F-74E76ABA6B42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F4C3AF-4318-456E-AF29-8196493DEE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DEB315-EACC-438A-BB40-0DF8AED08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DB60E-A168-4C0C-BE16-DCE8C29F77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4744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527C1-6031-419F-A443-C727770A3E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78D83D-2984-4AC3-85D9-96B0F34D1D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35BC1D-3841-433B-9260-46AA3F3BA6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04852-71AA-4AC9-852F-74E76ABA6B42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F66BA9-BB39-43FF-9CED-B7ADF6BD7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FF6BA7-7E77-469B-ABC7-D90589A84E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DB60E-A168-4C0C-BE16-DCE8C29F77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6717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7BE61-D080-446F-A094-893B94984F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8E591F-F026-4A46-9BEE-73C7D63CE8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E851D0-5517-4C9D-93C0-AB0310D655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E8B0D-93BB-4ED2-9B06-0AAA85E2D6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04852-71AA-4AC9-852F-74E76ABA6B42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E3A9C9-D86A-47CF-9F0C-7C803D8259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A6AF17-104E-40A8-90A0-33AC03A80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DB60E-A168-4C0C-BE16-DCE8C29F77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9484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09053-7929-4996-9B94-C32469850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F698B1-66CA-42EA-A676-B4A9730F5B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1E5DF1-35BC-4B91-A532-F0A00E76BE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27DA3F-A5D5-4367-B0F2-E4A3A99262F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4CC525-7078-404C-80FA-EFD7DAE18BB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BFDAA3-239C-46E9-ABA6-F9C85BAFBE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04852-71AA-4AC9-852F-74E76ABA6B42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BBE78A2-E2AC-4539-9D9B-5132DE3189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D17EF1C-AC82-4DC1-A007-F70CAD349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DB60E-A168-4C0C-BE16-DCE8C29F77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4383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433C6-AB63-494E-8C78-1321A781E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790B55-C02F-4AF6-8E85-5CECE0B6FD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04852-71AA-4AC9-852F-74E76ABA6B42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749DDC-705C-4FE0-902E-050F59A4ED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D95676-C686-444E-931D-6182C2DD22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DB60E-A168-4C0C-BE16-DCE8C29F77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674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F575BB-0746-430D-BB3A-87DF3B3444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04852-71AA-4AC9-852F-74E76ABA6B42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337307-FB69-45EF-A6FD-975AAD68A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649D1F-C8B5-4B9B-8CF6-C5134F6B5D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DB60E-A168-4C0C-BE16-DCE8C29F77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6135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A5FA8-EB3A-4FB5-BD8B-31DAE766EB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BECEF3-4C19-4C03-84AE-2FF19D0BE0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974657-E3C5-4D66-9D03-431B8866D3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7C9B03-58C8-4C6C-91E3-704535B0F9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04852-71AA-4AC9-852F-74E76ABA6B42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ABB7D9-C208-481E-AE3D-073E06F18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981A93-2FC5-4223-B202-4B67B2F76B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DB60E-A168-4C0C-BE16-DCE8C29F77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5888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CF2EC-E712-4775-BD76-335910D2B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595599-BBAA-4B5B-9D16-6C9466A16B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6D140B-01C3-46E7-8C18-9725F37C43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28AC00-7660-4431-8B2B-B5106A2F55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04852-71AA-4AC9-852F-74E76ABA6B42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600483-774B-424D-9F59-E3B96A1DDE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8ED3DE-94A7-4A1A-A229-3844F3DC88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DB60E-A168-4C0C-BE16-DCE8C29F77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079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3EE01-82AE-439C-BB23-2ECC9C2F2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4D4E53-3FB4-444B-84B0-625F593208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FBC216-E13E-4AD4-B56C-B66C9E225D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04852-71AA-4AC9-852F-74E76ABA6B42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66474-3F00-4E73-8A9B-3040B729E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774A5D-348B-4284-8D1F-E5E387142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DB60E-A168-4C0C-BE16-DCE8C29F77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0217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686558-B979-4472-92C1-2A271E7F57D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5F595F-DB01-4363-AF66-65A6035330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859A7-E430-4D33-9316-AABA0519E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04852-71AA-4AC9-852F-74E76ABA6B42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72BD3F-0C73-4787-A96E-C1FD1E9EF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CB949-C06C-4CFD-B628-AEE95C15C5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DB60E-A168-4C0C-BE16-DCE8C29F77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012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7BF97D2-259D-429A-856A-848BF6520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DA93BC-1016-4A9A-A050-2F2607FE1F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0367A6-2B36-455A-BACF-58CA6F907B0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A04852-71AA-4AC9-852F-74E76ABA6B42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21F0BF-9CC2-4CD1-8B75-A0878A897F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313BC-2593-4A30-9D99-EDE8E0AE8F9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EDB60E-A168-4C0C-BE16-DCE8C29F77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88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Rectangle 91">
            <a:extLst>
              <a:ext uri="{FF2B5EF4-FFF2-40B4-BE49-F238E27FC236}">
                <a16:creationId xmlns:a16="http://schemas.microsoft.com/office/drawing/2014/main" id="{6E13DAD0-A4B0-4817-8995-A0D346584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708357" y="3509963"/>
            <a:ext cx="7092215" cy="2967839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938C20-A0E3-4640-8CA6-09B8FEAEDF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02463" y="3191795"/>
            <a:ext cx="7092214" cy="2175843"/>
          </a:xfrm>
        </p:spPr>
        <p:txBody>
          <a:bodyPr>
            <a:noAutofit/>
          </a:bodyPr>
          <a:lstStyle/>
          <a:p>
            <a:pPr algn="l"/>
            <a:r>
              <a:rPr lang="en-GB" sz="2400" dirty="0">
                <a:solidFill>
                  <a:srgbClr val="FFFFFF"/>
                </a:solidFill>
              </a:rPr>
              <a:t>Were the 1901 Boxers “violent xenophobes or magnificent patriots”?</a:t>
            </a:r>
            <a:br>
              <a:rPr lang="en-GB" sz="2400" dirty="0">
                <a:solidFill>
                  <a:srgbClr val="FFFFFF"/>
                </a:solidFill>
              </a:rPr>
            </a:br>
            <a:r>
              <a:rPr lang="en-GB" sz="2400" dirty="0">
                <a:solidFill>
                  <a:srgbClr val="FFFFFF"/>
                </a:solidFill>
              </a:rPr>
              <a:t>An investigation into how the Chinese and Westerners have portrayed the Boxers at different times to reflect social and political contexts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4639D7-5F43-4097-9B98-6EB6AF0B92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08356" y="5685804"/>
            <a:ext cx="6465286" cy="602551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en-GB" sz="1700" dirty="0">
                <a:solidFill>
                  <a:srgbClr val="E7E6E6"/>
                </a:solidFill>
              </a:rPr>
              <a:t>Elizabeth Wright</a:t>
            </a:r>
          </a:p>
          <a:p>
            <a:pPr algn="l"/>
            <a:r>
              <a:rPr lang="en-GB" sz="1700" dirty="0">
                <a:solidFill>
                  <a:srgbClr val="E7E6E6"/>
                </a:solidFill>
              </a:rPr>
              <a:t> 1700885 BA Chinese Studies and History</a:t>
            </a:r>
            <a:endParaRPr lang="en-GB" sz="1400" dirty="0">
              <a:solidFill>
                <a:srgbClr val="E7E6E6"/>
              </a:solidFill>
            </a:endParaRPr>
          </a:p>
        </p:txBody>
      </p:sp>
      <p:cxnSp>
        <p:nvCxnSpPr>
          <p:cNvPr id="94" name="Straight Connector 93">
            <a:extLst>
              <a:ext uri="{FF2B5EF4-FFF2-40B4-BE49-F238E27FC236}">
                <a16:creationId xmlns:a16="http://schemas.microsoft.com/office/drawing/2014/main" id="{59F9672C-557D-4871-B58C-7874589D7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38287" y="5443086"/>
            <a:ext cx="64008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70EC1D0A-5DF3-4D47-9C3C-08B7D614881E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20" b="2"/>
          <a:stretch/>
        </p:blipFill>
        <p:spPr bwMode="auto">
          <a:xfrm>
            <a:off x="391428" y="693133"/>
            <a:ext cx="3535590" cy="52288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 descr="Post image">
            <a:extLst>
              <a:ext uri="{FF2B5EF4-FFF2-40B4-BE49-F238E27FC236}">
                <a16:creationId xmlns:a16="http://schemas.microsoft.com/office/drawing/2014/main" id="{DD9E658D-7CDF-4F83-A76B-1AFCA4019C4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1" r="6022" b="3"/>
          <a:stretch/>
        </p:blipFill>
        <p:spPr bwMode="auto">
          <a:xfrm>
            <a:off x="4638955" y="321733"/>
            <a:ext cx="3539976" cy="2985818"/>
          </a:xfrm>
          <a:prstGeom prst="rect">
            <a:avLst/>
          </a:prstGeom>
          <a:noFill/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A92B383-E0DC-46BA-BCA4-A3AB29ACFD56}"/>
              </a:ext>
            </a:extLst>
          </p:cNvPr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9" r="6509" b="1"/>
          <a:stretch/>
        </p:blipFill>
        <p:spPr bwMode="auto">
          <a:xfrm>
            <a:off x="8348570" y="321734"/>
            <a:ext cx="3535590" cy="298581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73264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58337-B9B2-4C12-813B-9505DC36CE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The importance of the Boxer Rebellion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B6C5D0-7606-4485-A0AA-028D075AFD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China has begun to explore it’s own history, however published accounts of the Boxers are being deleted. Why? What is there to be hidden?</a:t>
            </a:r>
          </a:p>
          <a:p>
            <a:r>
              <a:rPr lang="en-GB" dirty="0"/>
              <a:t>Newly published Beijing Youth Daily’s 4 page spread of gory images given recently from a British collection</a:t>
            </a:r>
          </a:p>
          <a:p>
            <a:r>
              <a:rPr lang="en-GB" dirty="0"/>
              <a:t>Television shows negatively viewing the Boxers was shut down.</a:t>
            </a:r>
          </a:p>
          <a:p>
            <a:r>
              <a:rPr lang="en-GB" dirty="0"/>
              <a:t>New historical debate on the link to the Cultural Revolution</a:t>
            </a:r>
          </a:p>
        </p:txBody>
      </p:sp>
    </p:spTree>
    <p:extLst>
      <p:ext uri="{BB962C8B-B14F-4D97-AF65-F5344CB8AC3E}">
        <p14:creationId xmlns:p14="http://schemas.microsoft.com/office/powerpoint/2010/main" val="24089869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8D80A-FB28-4DCA-9F53-C258169982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Research questions/ quick breakdown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78E8A3-136C-478C-BC96-85A8AD8620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Early 1900’s portrayal:</a:t>
            </a:r>
            <a:r>
              <a:rPr lang="en-GB" dirty="0"/>
              <a:t> </a:t>
            </a:r>
          </a:p>
          <a:p>
            <a:r>
              <a:rPr lang="en-GB" dirty="0"/>
              <a:t>Boxers self advertisement </a:t>
            </a:r>
          </a:p>
          <a:p>
            <a:r>
              <a:rPr lang="en-GB" dirty="0"/>
              <a:t>Foreign powers colonial propaganda images</a:t>
            </a:r>
          </a:p>
          <a:p>
            <a:r>
              <a:rPr lang="en-GB" dirty="0"/>
              <a:t>Missionaries diaries</a:t>
            </a:r>
          </a:p>
          <a:p>
            <a:r>
              <a:rPr lang="en-GB" dirty="0"/>
              <a:t>Victorian novels</a:t>
            </a:r>
          </a:p>
          <a:p>
            <a:pPr marL="0" indent="0">
              <a:buNone/>
            </a:pPr>
            <a:r>
              <a:rPr lang="en-GB" b="1" dirty="0"/>
              <a:t>Mid 1900’s portrayal:</a:t>
            </a:r>
          </a:p>
          <a:p>
            <a:r>
              <a:rPr lang="en-GB" dirty="0"/>
              <a:t>Chinese Cultural Revolution</a:t>
            </a:r>
          </a:p>
          <a:p>
            <a:r>
              <a:rPr lang="en-GB" dirty="0"/>
              <a:t>1960’s American films</a:t>
            </a:r>
          </a:p>
          <a:p>
            <a:pPr marL="0" indent="0">
              <a:buNone/>
            </a:pPr>
            <a:r>
              <a:rPr lang="en-GB" b="1" dirty="0"/>
              <a:t>Late 1900’s portrayal: </a:t>
            </a:r>
          </a:p>
          <a:p>
            <a:r>
              <a:rPr lang="en-GB" dirty="0"/>
              <a:t>New information in China</a:t>
            </a:r>
          </a:p>
          <a:p>
            <a:r>
              <a:rPr lang="en-GB" dirty="0"/>
              <a:t>Censored TV shows and magazines</a:t>
            </a:r>
          </a:p>
        </p:txBody>
      </p:sp>
    </p:spTree>
    <p:extLst>
      <p:ext uri="{BB962C8B-B14F-4D97-AF65-F5344CB8AC3E}">
        <p14:creationId xmlns:p14="http://schemas.microsoft.com/office/powerpoint/2010/main" val="30024194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8D80A-FB28-4DCA-9F53-C258169982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Initial research being focused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78E8A3-136C-478C-BC96-85A8AD8620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97379"/>
            <a:ext cx="6339840" cy="418814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Cohen’s “</a:t>
            </a:r>
            <a:r>
              <a:rPr lang="en-GB" i="1" dirty="0"/>
              <a:t>History in 3 keys: Boxers as an Event, Experience and Myth</a:t>
            </a:r>
            <a:r>
              <a:rPr lang="en-GB" dirty="0"/>
              <a:t>”  book</a:t>
            </a:r>
          </a:p>
          <a:p>
            <a:r>
              <a:rPr lang="en-GB" dirty="0"/>
              <a:t>The propaganda posters created by foreign powers clearly showed a Western superiority and colonialism</a:t>
            </a:r>
          </a:p>
          <a:p>
            <a:r>
              <a:rPr lang="en-GB" dirty="0"/>
              <a:t>Historians </a:t>
            </a:r>
            <a:r>
              <a:rPr lang="en-GB" dirty="0" err="1"/>
              <a:t>Hevia</a:t>
            </a:r>
            <a:r>
              <a:rPr lang="en-GB" dirty="0"/>
              <a:t> and Cohen mention links between the Boxer Rebellion and Chairman Mao’s Cultural Revolution to be explored</a:t>
            </a:r>
          </a:p>
          <a:p>
            <a:r>
              <a:rPr lang="en-GB" dirty="0"/>
              <a:t>Importance of Victorian “yellow peril” novels as they became films during the 1960’s to influence a new generation</a:t>
            </a:r>
          </a:p>
        </p:txBody>
      </p:sp>
      <p:pic>
        <p:nvPicPr>
          <p:cNvPr id="4" name="Picture 3" descr="Post image">
            <a:extLst>
              <a:ext uri="{FF2B5EF4-FFF2-40B4-BE49-F238E27FC236}">
                <a16:creationId xmlns:a16="http://schemas.microsoft.com/office/drawing/2014/main" id="{9F3D0FE1-8180-4208-9DDB-D1DA704151A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9835" y="2076450"/>
            <a:ext cx="4248785" cy="324993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A233E5D-7CB4-41F8-9B25-AAE570E966F6}"/>
              </a:ext>
            </a:extLst>
          </p:cNvPr>
          <p:cNvSpPr txBox="1"/>
          <p:nvPr/>
        </p:nvSpPr>
        <p:spPr>
          <a:xfrm>
            <a:off x="7543800" y="5326380"/>
            <a:ext cx="4274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Figure 1</a:t>
            </a:r>
          </a:p>
        </p:txBody>
      </p:sp>
    </p:spTree>
    <p:extLst>
      <p:ext uri="{BB962C8B-B14F-4D97-AF65-F5344CB8AC3E}">
        <p14:creationId xmlns:p14="http://schemas.microsoft.com/office/powerpoint/2010/main" val="3743742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8D80A-FB28-4DCA-9F53-C258169982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Key primary sources for my first two chapters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78E8A3-136C-478C-BC96-85A8AD8620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Early 1900’s:</a:t>
            </a:r>
          </a:p>
          <a:p>
            <a:r>
              <a:rPr lang="en-GB" dirty="0"/>
              <a:t>A 1891 text, translated as “</a:t>
            </a:r>
            <a:r>
              <a:rPr lang="en-GB" i="1" dirty="0"/>
              <a:t>The Cause of the Riots in the Yangtse Valley: A Complete Picture Gallery</a:t>
            </a:r>
            <a:r>
              <a:rPr lang="en-GB" dirty="0"/>
              <a:t>” </a:t>
            </a:r>
          </a:p>
          <a:p>
            <a:r>
              <a:rPr lang="en-GB" dirty="0"/>
              <a:t>Captain’s Charles Gilson’s “</a:t>
            </a:r>
            <a:r>
              <a:rPr lang="en-GB" i="1" dirty="0"/>
              <a:t>The Lost Column: The Story of the Boxer Rebellion</a:t>
            </a:r>
            <a:r>
              <a:rPr lang="en-GB" dirty="0"/>
              <a:t>” </a:t>
            </a:r>
          </a:p>
          <a:p>
            <a:r>
              <a:rPr lang="en-GB" dirty="0"/>
              <a:t>Images from the American satirical magazine “</a:t>
            </a:r>
            <a:r>
              <a:rPr lang="en-GB" i="1" dirty="0"/>
              <a:t>Puck</a:t>
            </a:r>
            <a:r>
              <a:rPr lang="en-GB" dirty="0"/>
              <a:t>”</a:t>
            </a:r>
          </a:p>
          <a:p>
            <a:pPr marL="0" indent="0">
              <a:buNone/>
            </a:pPr>
            <a:r>
              <a:rPr lang="en-GB" b="1" dirty="0"/>
              <a:t>Mid 1900’s:</a:t>
            </a:r>
          </a:p>
          <a:p>
            <a:r>
              <a:rPr lang="en-GB" dirty="0"/>
              <a:t>Interviews conducted with ex-Boxers during the 1960’s</a:t>
            </a:r>
          </a:p>
          <a:p>
            <a:r>
              <a:rPr lang="en-GB" dirty="0"/>
              <a:t>1960’s films: </a:t>
            </a:r>
            <a:r>
              <a:rPr lang="en-GB" i="1" dirty="0"/>
              <a:t>55 days at Peking </a:t>
            </a:r>
            <a:r>
              <a:rPr lang="en-GB" dirty="0"/>
              <a:t>and </a:t>
            </a:r>
            <a:r>
              <a:rPr lang="en-GB" i="1" dirty="0"/>
              <a:t>Dr Fu Manchu</a:t>
            </a:r>
            <a:r>
              <a:rPr lang="en-GB" dirty="0"/>
              <a:t>, exploring content, characters and reviews</a:t>
            </a:r>
          </a:p>
          <a:p>
            <a:r>
              <a:rPr lang="en-GB" dirty="0"/>
              <a:t>The 1960’s “</a:t>
            </a:r>
            <a:r>
              <a:rPr lang="en-GB" i="1" dirty="0"/>
              <a:t>Legend of the Red Lantern</a:t>
            </a:r>
            <a:r>
              <a:rPr lang="en-GB" dirty="0"/>
              <a:t>” play</a:t>
            </a:r>
          </a:p>
        </p:txBody>
      </p:sp>
    </p:spTree>
    <p:extLst>
      <p:ext uri="{BB962C8B-B14F-4D97-AF65-F5344CB8AC3E}">
        <p14:creationId xmlns:p14="http://schemas.microsoft.com/office/powerpoint/2010/main" val="28386481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58337-B9B2-4C12-813B-9505DC36CE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Chapter 1 findings: Early 1900’s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B6C5D0-7606-4485-A0AA-028D075AFD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882640" cy="4351337"/>
          </a:xfrm>
        </p:spPr>
        <p:txBody>
          <a:bodyPr>
            <a:normAutofit/>
          </a:bodyPr>
          <a:lstStyle/>
          <a:p>
            <a:r>
              <a:rPr lang="en-GB" dirty="0"/>
              <a:t>The Boxers self propaganda shows clear violence, however deems the foreigners as animals destroying their traditional culture</a:t>
            </a:r>
          </a:p>
          <a:p>
            <a:r>
              <a:rPr lang="en-GB" dirty="0"/>
              <a:t>All images by Boxers are graphic (one has a pig sawn in half, another pound into mortar, another having knives thrown at it)</a:t>
            </a:r>
          </a:p>
          <a:p>
            <a:r>
              <a:rPr lang="en-GB" dirty="0"/>
              <a:t>Victorian novels tackled ongoing social debates relevant to Britain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4A8606-92F8-46CC-9C83-877FEEF4950A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7875" y="1825625"/>
            <a:ext cx="4739640" cy="3612197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28E453F-8914-43CC-9801-4CD08308A396}"/>
              </a:ext>
            </a:extLst>
          </p:cNvPr>
          <p:cNvSpPr txBox="1"/>
          <p:nvPr/>
        </p:nvSpPr>
        <p:spPr>
          <a:xfrm>
            <a:off x="7127875" y="5437822"/>
            <a:ext cx="4739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Figure 2</a:t>
            </a:r>
          </a:p>
        </p:txBody>
      </p:sp>
    </p:spTree>
    <p:extLst>
      <p:ext uri="{BB962C8B-B14F-4D97-AF65-F5344CB8AC3E}">
        <p14:creationId xmlns:p14="http://schemas.microsoft.com/office/powerpoint/2010/main" val="2511238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8EBD92-4407-48AE-9399-0AD650F269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Chapter 1 findings: Mid 1900’s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C7EE99-951A-4DAE-A8BA-565C01219D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0239"/>
            <a:ext cx="7139940" cy="425672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Dr Fu Manchu films and 55 days at Peking might have been dramatic American action films but they had a political agenda</a:t>
            </a:r>
          </a:p>
          <a:p>
            <a:r>
              <a:rPr lang="en-GB" dirty="0"/>
              <a:t>The films hid the fears of the 1960’s audience</a:t>
            </a:r>
          </a:p>
          <a:p>
            <a:r>
              <a:rPr lang="en-GB" dirty="0"/>
              <a:t>Cold War fear of technology</a:t>
            </a:r>
          </a:p>
          <a:p>
            <a:r>
              <a:rPr lang="en-GB" dirty="0"/>
              <a:t>Cultural Revolution and Boxers both rejected all things foreign and encouraged peasant lifestyle</a:t>
            </a:r>
          </a:p>
          <a:p>
            <a:r>
              <a:rPr lang="en-GB" dirty="0"/>
              <a:t>The Legend of the Red Lantern encouraged destruction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F38346-7A34-4353-8FF6-34E852D258F3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7760" y="1920239"/>
            <a:ext cx="2606040" cy="379476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B9EA2DB-33E9-4B59-83C3-A681510B6AE4}"/>
              </a:ext>
            </a:extLst>
          </p:cNvPr>
          <p:cNvSpPr txBox="1"/>
          <p:nvPr/>
        </p:nvSpPr>
        <p:spPr>
          <a:xfrm>
            <a:off x="8747760" y="5714999"/>
            <a:ext cx="2606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Figure 3</a:t>
            </a:r>
          </a:p>
        </p:txBody>
      </p:sp>
    </p:spTree>
    <p:extLst>
      <p:ext uri="{BB962C8B-B14F-4D97-AF65-F5344CB8AC3E}">
        <p14:creationId xmlns:p14="http://schemas.microsoft.com/office/powerpoint/2010/main" val="29794974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8D80A-FB28-4DCA-9F53-C258169982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My next step: Chapter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78E8A3-136C-478C-BC96-85A8AD8620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7459980" cy="4392295"/>
          </a:xfrm>
        </p:spPr>
        <p:txBody>
          <a:bodyPr>
            <a:normAutofit/>
          </a:bodyPr>
          <a:lstStyle/>
          <a:p>
            <a:r>
              <a:rPr lang="en-GB" dirty="0"/>
              <a:t>Recently banned Chinese TV show “</a:t>
            </a:r>
            <a:r>
              <a:rPr lang="en-GB" i="1" dirty="0"/>
              <a:t>Towards the Republic</a:t>
            </a:r>
            <a:r>
              <a:rPr lang="en-GB" dirty="0"/>
              <a:t>”, figure 4</a:t>
            </a:r>
          </a:p>
          <a:p>
            <a:r>
              <a:rPr lang="en-GB" dirty="0"/>
              <a:t>Beijing Youth Daily’s images of beheaded Boxers alongside articles stating “</a:t>
            </a:r>
            <a:r>
              <a:rPr lang="en-GB" i="1" dirty="0"/>
              <a:t>we are never to forget the insults we, the Chinese nation, went through</a:t>
            </a:r>
            <a:r>
              <a:rPr lang="en-GB" dirty="0"/>
              <a:t>” </a:t>
            </a:r>
          </a:p>
          <a:p>
            <a:r>
              <a:rPr lang="en-GB" dirty="0"/>
              <a:t>The </a:t>
            </a:r>
            <a:r>
              <a:rPr lang="en-GB" dirty="0" err="1"/>
              <a:t>Bingdian</a:t>
            </a:r>
            <a:r>
              <a:rPr lang="en-GB" dirty="0"/>
              <a:t> newspaper who challenged the nationalistic interpretations of the Boxers in Chinese textbooks was shut down and never restarted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B3139494-C727-4DE9-9691-E8B6F4F1F1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9680" y="1759268"/>
            <a:ext cx="2701290" cy="379981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25A37BF-8598-4C68-9229-9FBCCEEC3D0A}"/>
              </a:ext>
            </a:extLst>
          </p:cNvPr>
          <p:cNvSpPr txBox="1"/>
          <p:nvPr/>
        </p:nvSpPr>
        <p:spPr>
          <a:xfrm>
            <a:off x="8892540" y="5532120"/>
            <a:ext cx="2766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Figure 4</a:t>
            </a:r>
          </a:p>
        </p:txBody>
      </p:sp>
    </p:spTree>
    <p:extLst>
      <p:ext uri="{BB962C8B-B14F-4D97-AF65-F5344CB8AC3E}">
        <p14:creationId xmlns:p14="http://schemas.microsoft.com/office/powerpoint/2010/main" val="16035487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8D80A-FB28-4DCA-9F53-C258169982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78E8A3-136C-478C-BC96-85A8AD8620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China always showed the Boxers as patriotic, trying to fight off foreign influences and keep their culture and traditions going as long as they could</a:t>
            </a:r>
          </a:p>
          <a:p>
            <a:r>
              <a:rPr lang="en-GB" dirty="0"/>
              <a:t>During the 1960’s they were used to inspire violence during the Cultural Revolution</a:t>
            </a:r>
          </a:p>
          <a:p>
            <a:r>
              <a:rPr lang="en-GB" dirty="0"/>
              <a:t>Foreign powers wanted control so portrayed them initially as weak but later as violent and must be stopped</a:t>
            </a:r>
          </a:p>
        </p:txBody>
      </p:sp>
    </p:spTree>
    <p:extLst>
      <p:ext uri="{BB962C8B-B14F-4D97-AF65-F5344CB8AC3E}">
        <p14:creationId xmlns:p14="http://schemas.microsoft.com/office/powerpoint/2010/main" val="5868666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8D80A-FB28-4DCA-9F53-C258169982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0062"/>
            <a:ext cx="10774680" cy="4803458"/>
          </a:xfrm>
        </p:spPr>
        <p:txBody>
          <a:bodyPr/>
          <a:lstStyle/>
          <a:p>
            <a:pPr algn="ctr"/>
            <a:r>
              <a:rPr lang="en-GB" b="1" dirty="0"/>
              <a:t>Thank you for listening</a:t>
            </a:r>
            <a:br>
              <a:rPr lang="en-GB" b="1" dirty="0"/>
            </a:br>
            <a:r>
              <a:rPr lang="en-GB" b="1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3360320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F4287-92D3-4E35-B866-494F950BB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23816E-7557-46F6-A3C8-5DDB0C988B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849495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rgbClr val="000000"/>
                </a:solidFill>
              </a:rPr>
              <a:t>Cohen, Paul A, </a:t>
            </a:r>
            <a:r>
              <a:rPr lang="en-GB" i="1" dirty="0">
                <a:solidFill>
                  <a:srgbClr val="000000"/>
                </a:solidFill>
              </a:rPr>
              <a:t>History in Three Keys: The Boxers as Event, Experience, and Myth </a:t>
            </a:r>
            <a:r>
              <a:rPr lang="en-GB" dirty="0">
                <a:solidFill>
                  <a:srgbClr val="000000"/>
                </a:solidFill>
              </a:rPr>
              <a:t>(Columbia UP, 1997)</a:t>
            </a:r>
          </a:p>
          <a:p>
            <a:r>
              <a:rPr lang="en-GB" dirty="0">
                <a:solidFill>
                  <a:srgbClr val="000000"/>
                </a:solidFill>
              </a:rPr>
              <a:t>Gilson, Charles, </a:t>
            </a:r>
            <a:r>
              <a:rPr lang="en-GB" i="1" dirty="0">
                <a:solidFill>
                  <a:srgbClr val="000000"/>
                </a:solidFill>
              </a:rPr>
              <a:t>The Lost Column: A Story of The Boxer Rebellion in China</a:t>
            </a:r>
            <a:r>
              <a:rPr lang="en-GB" dirty="0">
                <a:solidFill>
                  <a:srgbClr val="000000"/>
                </a:solidFill>
              </a:rPr>
              <a:t> (London: Hodder &amp; Stoughton, 1909)</a:t>
            </a:r>
          </a:p>
          <a:p>
            <a:r>
              <a:rPr lang="en-GB" dirty="0" err="1">
                <a:solidFill>
                  <a:srgbClr val="000000"/>
                </a:solidFill>
              </a:rPr>
              <a:t>Hevia</a:t>
            </a:r>
            <a:r>
              <a:rPr lang="en-GB" dirty="0">
                <a:solidFill>
                  <a:srgbClr val="000000"/>
                </a:solidFill>
              </a:rPr>
              <a:t>, James, English Lessons: </a:t>
            </a:r>
            <a:r>
              <a:rPr lang="en-GB" i="1" dirty="0">
                <a:solidFill>
                  <a:srgbClr val="000000"/>
                </a:solidFill>
              </a:rPr>
              <a:t>The Pedagogy Of Imperialism In Nineteenth-Century China </a:t>
            </a:r>
            <a:r>
              <a:rPr lang="en-GB" dirty="0">
                <a:solidFill>
                  <a:srgbClr val="000000"/>
                </a:solidFill>
              </a:rPr>
              <a:t>(Durham: Duke University Press Books, 2003)</a:t>
            </a:r>
          </a:p>
          <a:p>
            <a:r>
              <a:rPr lang="en-GB" dirty="0">
                <a:solidFill>
                  <a:srgbClr val="000000"/>
                </a:solidFill>
              </a:rPr>
              <a:t>John, Griffith, </a:t>
            </a:r>
            <a:r>
              <a:rPr lang="en-GB" i="1" dirty="0">
                <a:solidFill>
                  <a:srgbClr val="000000"/>
                </a:solidFill>
              </a:rPr>
              <a:t>The Cause of The Riots in The Yangtse Valley </a:t>
            </a:r>
            <a:r>
              <a:rPr lang="en-GB" dirty="0">
                <a:solidFill>
                  <a:srgbClr val="000000"/>
                </a:solidFill>
              </a:rPr>
              <a:t>(Hankow, 1891)</a:t>
            </a:r>
          </a:p>
          <a:p>
            <a:r>
              <a:rPr lang="en-GB" dirty="0">
                <a:solidFill>
                  <a:srgbClr val="000000"/>
                </a:solidFill>
              </a:rPr>
              <a:t>Lee, Rowland</a:t>
            </a:r>
            <a:r>
              <a:rPr lang="en-GB" i="1" dirty="0">
                <a:solidFill>
                  <a:srgbClr val="000000"/>
                </a:solidFill>
              </a:rPr>
              <a:t>, The Mysterious </a:t>
            </a:r>
            <a:r>
              <a:rPr lang="en-GB" i="1" dirty="0" err="1">
                <a:solidFill>
                  <a:srgbClr val="000000"/>
                </a:solidFill>
              </a:rPr>
              <a:t>Dr.</a:t>
            </a:r>
            <a:r>
              <a:rPr lang="en-GB" i="1" dirty="0">
                <a:solidFill>
                  <a:srgbClr val="000000"/>
                </a:solidFill>
              </a:rPr>
              <a:t> Fu Manchu </a:t>
            </a:r>
            <a:r>
              <a:rPr lang="en-GB" dirty="0">
                <a:solidFill>
                  <a:srgbClr val="000000"/>
                </a:solidFill>
              </a:rPr>
              <a:t>(America: Paramount Pictures, 1929)</a:t>
            </a:r>
          </a:p>
          <a:p>
            <a:r>
              <a:rPr lang="en-GB" dirty="0">
                <a:solidFill>
                  <a:srgbClr val="000000"/>
                </a:solidFill>
              </a:rPr>
              <a:t>Rennie, David, "</a:t>
            </a:r>
            <a:r>
              <a:rPr lang="en-GB" i="1" dirty="0">
                <a:solidFill>
                  <a:srgbClr val="000000"/>
                </a:solidFill>
              </a:rPr>
              <a:t>China Honours the Boxers with Grisly Pictures</a:t>
            </a:r>
            <a:r>
              <a:rPr lang="en-GB" dirty="0">
                <a:solidFill>
                  <a:srgbClr val="000000"/>
                </a:solidFill>
              </a:rPr>
              <a:t>", The Telegraph, 2001 &lt;https://www.telegraph.co.uk/news/worldnews/asia/china/1339945/China-honours-the-Boxers-with-grisly-pictures.html&gt; [Accessed 4 August 2019]</a:t>
            </a:r>
          </a:p>
          <a:p>
            <a:r>
              <a:rPr lang="en-GB" dirty="0">
                <a:solidFill>
                  <a:srgbClr val="000000"/>
                </a:solidFill>
              </a:rPr>
              <a:t>Watts, Jonathan, "</a:t>
            </a:r>
            <a:r>
              <a:rPr lang="en-GB" i="1" dirty="0">
                <a:solidFill>
                  <a:srgbClr val="000000"/>
                </a:solidFill>
              </a:rPr>
              <a:t>China Cracks Down on Critical Publication</a:t>
            </a:r>
            <a:r>
              <a:rPr lang="en-GB" dirty="0">
                <a:solidFill>
                  <a:srgbClr val="000000"/>
                </a:solidFill>
              </a:rPr>
              <a:t>", The Guardian, 2006 &lt;https://www.theguardian.com/media/2006/jan/26/chinathemedia.pressandpublishing&gt; [Accessed 4 July 2019]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29575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132</TotalTime>
  <Words>798</Words>
  <Application>Microsoft Office PowerPoint</Application>
  <PresentationFormat>Widescreen</PresentationFormat>
  <Paragraphs>74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Were the 1901 Boxers “violent xenophobes or magnificent patriots”? An investigation into how the Chinese and Westerners have portrayed the Boxers at different times to reflect social and political contexts</vt:lpstr>
      <vt:lpstr>The importance of the Boxer Rebellion</vt:lpstr>
      <vt:lpstr>Research questions/ quick breakdown</vt:lpstr>
      <vt:lpstr>Initial research being focused</vt:lpstr>
      <vt:lpstr>Key primary sources for my first two chapters</vt:lpstr>
      <vt:lpstr>Chapter 1 findings: Early 1900’s</vt:lpstr>
      <vt:lpstr>Chapter 1 findings: Mid 1900’s</vt:lpstr>
      <vt:lpstr>My next step: Chapter 3</vt:lpstr>
      <vt:lpstr>Conclusion</vt:lpstr>
      <vt:lpstr>Thank you for listening Any questions?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Were the 1901 Boxers “violent xenophobes or magnificent patriots”? An investigation into how the Chinese and Westerners have portrayed the Boxers at different times to reflect social and political contexts</dc:title>
  <dc:creator>Elizabeth Wright (1700885)</dc:creator>
  <cp:lastModifiedBy>Elizabeth Wright (1700885)</cp:lastModifiedBy>
  <cp:revision>26</cp:revision>
  <dcterms:created xsi:type="dcterms:W3CDTF">2020-02-11T14:01:50Z</dcterms:created>
  <dcterms:modified xsi:type="dcterms:W3CDTF">2020-02-11T16:14:30Z</dcterms:modified>
</cp:coreProperties>
</file>