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sldIdLst>
    <p:sldId id="256" r:id="rId5"/>
    <p:sldId id="257" r:id="rId6"/>
    <p:sldId id="258" r:id="rId7"/>
    <p:sldId id="259" r:id="rId8"/>
    <p:sldId id="260" r:id="rId9"/>
    <p:sldId id="261" r:id="rId10"/>
    <p:sldId id="262" r:id="rId11"/>
    <p:sldId id="264" r:id="rId12"/>
    <p:sldId id="263"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603F"/>
    <a:srgbClr val="0E4749"/>
    <a:srgbClr val="15372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70" d="100"/>
          <a:sy n="70" d="100"/>
        </p:scale>
        <p:origin x="512"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969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TIMING (10 minutes including questions): about 1 minute per slide, leaving time for questions.
SCRIPT: Hello, my name is [name]. Imagine I am a practitioner in an early years nursery. In this presentation I'm going to talk about Shona, a 3-year-old who has just joined my nursery and is finding it hard to settle in. I'll explain one theory of child development, use it to understand what Shona might be going through, think about nature versus nurture, suggest some ways to help her, and then look honestly at the strengths and weaknesses of the theory.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start by describing what staff have noticed about Shona since she joined. First, she gets very upset when her carers leave her at nursery. Second, she doesn't use much speech to communicate. And third, she finds it difficult to join in when other children are playing.
None of these things tell us on their own what's going on for Shona. My job as a practitioner is to try to understand why this might be happening, using a theory of child development, and then to support her wellbeing across every area: emotional, social, cognitive and physical.</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chosen Bowlby's attachment theory. In plain terms, this theory says that babies and young children are born with a natural need to bond closely with the person who looks after them, to keep them safe.
That caregiver becomes what Bowlby called a "secure base": somewhere the child can go for comfort, and a safe starting point for exploring the world.
Through this early relationship, children build up expectations about people. If care is warm and reliable, they learn to trust others. If it's less reliable, they may learn to worry.
Later, Ainsworth studied this in more detail and found that children can be securely or insecurely attached, depending on how sensitively their caregiver responds to them.
Starting nursery is exactly the kind of situation where this bond gets tested, which is why this theory is so relevant to Shona.</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use the theory to think about Shona specifically.
Her being upset when left: being separated from a carer naturally worries a young child. Some of this is normal, but if it's very intense it might suggest her bond feels less secure. She needs a caring adult at nursery she can rely on in the same way.
Her limited talking: a child who is worried has less energy left over for playing and talking. Feeling safe tends to come before a child feels free to communicate. She needs patient conversation, with no pressure to speak.
Her difficulty with group play: if her early relationships have felt unpredictable, she may expect other people to be unpredictable too, which makes playing with other children feel risky. She needs slow, supported introductions to her peers.
It's important to say this is only a possible explanation. It is not a diagnosis, and we should keep observing her and talking to her carers to understand her properly.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kinds of influence shape how any child develops, and both are relevant to Shona.
Nature is what she's born with: a natural drive to bond with a caregiver, her own personality (some children are just naturally more cautious in new situations), and how her body responds to stress.
Nurture is her experience: how sensitively the adults around her respond to her, the relationships and routines at home, and the quality of care she experiences at nursery.
The two work together. A more cautious child may be more affected, for better or worse, by their environment. We can't change Shona's personality, but we can control the quality of care she gets at nursery, and that's where our support can make the biggest difference.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this theory, here are some practical ways to support Shona, across four areas.
For feeling safe: give her one key person she sees regularly, settle her in gradually, so her carer stays with her at first and then leaves for short periods, and let her bring something comforting from home while we name her feelings for her.
For making friends: her key person can join in her play and gently introduce one other child at a time, starting with playing alongside others before playing together, and keeping groups small.
For talking and learning: lots of one-to-one chatting, singing and reading, following her interests, with plenty of time to respond and no pressure.
For daily routines: keeping mealtimes, naps and toileting predictable, encouraging active outdoor play, and watching for signs of stress like poor sleep or appetite.
Throughout all of this, we work closely with her carers, keep checking on her progress, and bring in extra specialist help early if she needs it.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theory has strengths and weaknesses, so let's look at both honestly.
Strengths: research links a secure bond with better social skills later on. It leads to real, practical strategies that nurseries actually use, like the key person approach. It helps us see a child's separation distress as a normal reaction, not bad behaviour. And research on children who had a very difficult start shows they can recover well when they get the right care.
Weaknesses: the theory was originally too focused on mothers, when children actually bond with several people, including nursery staff. It can come across as blaming parents, when lots of things affect a family. It risks sounding fixed, as if an early bond decides a child's whole future, which isn't true. And Shona's behaviour could have other causes too, such as a hearing or speech difficulty, or she might just need more time to settle in.
So, in short, this theory is a helpful starting point for understanding Shona, but it's not the whole picture, and it should never be used as a diagnosis.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Harvard style. No need to read this out loud in the presentation — it is here for the assessor. Links open a Google Scholar search for each source.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E4749"/>
        </a:solidFill>
        <a:effectLst/>
      </p:bgPr>
    </p:bg>
    <p:spTree>
      <p:nvGrpSpPr>
        <p:cNvPr id="1" name=""/>
        <p:cNvGrpSpPr/>
        <p:nvPr/>
      </p:nvGrpSpPr>
      <p:grpSpPr>
        <a:xfrm>
          <a:off x="0" y="0"/>
          <a:ext cx="0" cy="0"/>
          <a:chOff x="0" y="0"/>
          <a:chExt cx="0" cy="0"/>
        </a:xfrm>
      </p:grpSpPr>
      <p:sp>
        <p:nvSpPr>
          <p:cNvPr id="2" name="Text 0"/>
          <p:cNvSpPr txBox="1"/>
          <p:nvPr/>
        </p:nvSpPr>
        <p:spPr>
          <a:xfrm>
            <a:off x="731520" y="1188720"/>
            <a:ext cx="6766560" cy="365760"/>
          </a:xfrm>
          <a:prstGeom prst="rect">
            <a:avLst/>
          </a:prstGeom>
          <a:noFill/>
          <a:ln/>
        </p:spPr>
        <p:txBody>
          <a:bodyPr wrap="square" lIns="0" tIns="0" rIns="0" bIns="0" rtlCol="0" anchor="ctr"/>
          <a:lstStyle/>
          <a:p>
            <a:pPr marL="0" indent="0">
              <a:buNone/>
            </a:pPr>
            <a:r>
              <a:rPr lang="en-US" sz="1300" b="1" kern="0" spc="300" dirty="0">
                <a:solidFill>
                  <a:srgbClr val="F4A58F"/>
                </a:solidFill>
                <a:latin typeface="Calibri" pitchFamily="34" charset="0"/>
                <a:ea typeface="Calibri" pitchFamily="34" charset="-122"/>
                <a:cs typeface="Calibri" pitchFamily="34" charset="-120"/>
              </a:rPr>
              <a:t>LIFESPAN DEVELOPMENT  ·  ASSESSMENT COMPONENT 1</a:t>
            </a:r>
            <a:endParaRPr lang="en-US" sz="1300" dirty="0"/>
          </a:p>
        </p:txBody>
      </p:sp>
      <p:sp>
        <p:nvSpPr>
          <p:cNvPr id="3" name="Text 1"/>
          <p:cNvSpPr txBox="1"/>
          <p:nvPr/>
        </p:nvSpPr>
        <p:spPr>
          <a:xfrm>
            <a:off x="731520" y="1737360"/>
            <a:ext cx="6766560" cy="1737360"/>
          </a:xfrm>
          <a:prstGeom prst="rect">
            <a:avLst/>
          </a:prstGeom>
          <a:noFill/>
          <a:ln/>
        </p:spPr>
        <p:txBody>
          <a:bodyPr wrap="square" lIns="0" tIns="0" rIns="0" bIns="0" rtlCol="0" anchor="t"/>
          <a:lstStyle/>
          <a:p>
            <a:pPr marL="0" indent="0">
              <a:buNone/>
            </a:pPr>
            <a:r>
              <a:rPr lang="en-US" sz="4400" b="1" dirty="0">
                <a:solidFill>
                  <a:srgbClr val="FFFFFF"/>
                </a:solidFill>
                <a:latin typeface="Cambria" pitchFamily="34" charset="0"/>
                <a:ea typeface="Cambria" pitchFamily="34" charset="-122"/>
                <a:cs typeface="Cambria" pitchFamily="34" charset="-120"/>
              </a:rPr>
              <a:t>Understanding and supporting Shona</a:t>
            </a:r>
            <a:endParaRPr lang="en-US" sz="4400" dirty="0"/>
          </a:p>
        </p:txBody>
      </p:sp>
      <p:sp>
        <p:nvSpPr>
          <p:cNvPr id="4" name="Text 2"/>
          <p:cNvSpPr txBox="1"/>
          <p:nvPr/>
        </p:nvSpPr>
        <p:spPr>
          <a:xfrm>
            <a:off x="731520" y="3611880"/>
            <a:ext cx="6400800" cy="822960"/>
          </a:xfrm>
          <a:prstGeom prst="rect">
            <a:avLst/>
          </a:prstGeom>
          <a:noFill/>
          <a:ln/>
        </p:spPr>
        <p:txBody>
          <a:bodyPr wrap="square" lIns="0" tIns="0" rIns="0" bIns="0" rtlCol="0" anchor="t"/>
          <a:lstStyle/>
          <a:p>
            <a:pPr marL="0" indent="0">
              <a:buNone/>
            </a:pPr>
            <a:r>
              <a:rPr lang="en-US" sz="2200" dirty="0">
                <a:solidFill>
                  <a:srgbClr val="CFE6E4"/>
                </a:solidFill>
                <a:latin typeface="Calibri" pitchFamily="34" charset="0"/>
                <a:ea typeface="Calibri" pitchFamily="34" charset="-122"/>
                <a:cs typeface="Calibri" pitchFamily="34" charset="-120"/>
              </a:rPr>
              <a:t>Using attachment theory to help a 3-year-old settle into nursery</a:t>
            </a:r>
            <a:endParaRPr lang="en-US" sz="2200" dirty="0"/>
          </a:p>
        </p:txBody>
      </p:sp>
      <p:sp>
        <p:nvSpPr>
          <p:cNvPr id="5" name="Text 3"/>
          <p:cNvSpPr txBox="1"/>
          <p:nvPr/>
        </p:nvSpPr>
        <p:spPr>
          <a:xfrm>
            <a:off x="731520" y="5669280"/>
            <a:ext cx="6766560" cy="365760"/>
          </a:xfrm>
          <a:prstGeom prst="rect">
            <a:avLst/>
          </a:prstGeom>
          <a:noFill/>
          <a:ln/>
        </p:spPr>
        <p:txBody>
          <a:bodyPr wrap="square" lIns="0" tIns="0" rIns="0" bIns="0" rtlCol="0" anchor="ctr"/>
          <a:lstStyle/>
          <a:p>
            <a:r>
              <a:rPr lang="en-US" sz="1400" dirty="0">
                <a:solidFill>
                  <a:srgbClr val="CFE6E4"/>
                </a:solidFill>
                <a:latin typeface="Calibri" pitchFamily="34" charset="0"/>
                <a:ea typeface="Calibri" pitchFamily="34" charset="-122"/>
                <a:cs typeface="Calibri" pitchFamily="34" charset="-120"/>
              </a:rPr>
              <a:t>Naila Akhtar</a:t>
            </a:r>
          </a:p>
          <a:p>
            <a:r>
              <a:rPr lang="en-US" sz="1400" dirty="0">
                <a:solidFill>
                  <a:srgbClr val="CFE6E4"/>
                </a:solidFill>
                <a:latin typeface="Calibri" pitchFamily="34" charset="0"/>
                <a:ea typeface="Calibri" pitchFamily="34" charset="-122"/>
                <a:cs typeface="Calibri" pitchFamily="34" charset="-120"/>
              </a:rPr>
              <a:t> 2522162 </a:t>
            </a:r>
          </a:p>
          <a:p>
            <a:r>
              <a:rPr lang="en-US" sz="1400" dirty="0">
                <a:solidFill>
                  <a:srgbClr val="CFE6E4"/>
                </a:solidFill>
                <a:latin typeface="Calibri" pitchFamily="34" charset="0"/>
                <a:ea typeface="Calibri" pitchFamily="34" charset="-122"/>
                <a:cs typeface="Calibri" pitchFamily="34" charset="-120"/>
              </a:rPr>
              <a:t> Psychology in health and social care (LCHS4010-BIRM) </a:t>
            </a:r>
          </a:p>
          <a:p>
            <a:r>
              <a:rPr lang="en-US" sz="1400" dirty="0">
                <a:solidFill>
                  <a:srgbClr val="CFE6E4"/>
                </a:solidFill>
                <a:latin typeface="Calibri" pitchFamily="34" charset="0"/>
                <a:ea typeface="Calibri" pitchFamily="34" charset="-122"/>
                <a:cs typeface="Calibri" pitchFamily="34" charset="-120"/>
              </a:rPr>
              <a:t>Tutor Name-Prabjot Kaur Sahota</a:t>
            </a:r>
            <a:endParaRPr lang="en-US" sz="1400" dirty="0"/>
          </a:p>
          <a:p>
            <a:pPr marL="0" indent="0">
              <a:buNone/>
            </a:pPr>
            <a:endParaRPr lang="en-US" sz="1400" dirty="0"/>
          </a:p>
        </p:txBody>
      </p:sp>
      <p:sp>
        <p:nvSpPr>
          <p:cNvPr id="6" name="Shape 4"/>
          <p:cNvSpPr/>
          <p:nvPr/>
        </p:nvSpPr>
        <p:spPr>
          <a:xfrm>
            <a:off x="8138160" y="1371600"/>
            <a:ext cx="3474720" cy="3474720"/>
          </a:xfrm>
          <a:prstGeom prst="ellipse">
            <a:avLst/>
          </a:prstGeom>
          <a:solidFill>
            <a:srgbClr val="D9603F"/>
          </a:solidFill>
          <a:ln w="12700">
            <a:solidFill>
              <a:srgbClr val="D9603F"/>
            </a:solidFill>
            <a:prstDash val="solid"/>
          </a:ln>
        </p:spPr>
        <p:txBody>
          <a:bodyPr/>
          <a:lstStyle/>
          <a:p>
            <a:endParaRPr lang="en-GB"/>
          </a:p>
        </p:txBody>
      </p:sp>
      <p:pic>
        <p:nvPicPr>
          <p:cNvPr id="7" name="Image 0" descr="preencoded.png"/>
          <p:cNvPicPr>
            <a:picLocks noChangeAspect="1"/>
          </p:cNvPicPr>
          <p:nvPr/>
        </p:nvPicPr>
        <p:blipFill>
          <a:blip r:embed="rId3"/>
          <a:stretch>
            <a:fillRect/>
          </a:stretch>
        </p:blipFill>
        <p:spPr>
          <a:xfrm>
            <a:off x="9098280" y="2240280"/>
            <a:ext cx="1554480" cy="1554480"/>
          </a:xfrm>
          <a:prstGeom prst="rect">
            <a:avLst/>
          </a:prstGeom>
        </p:spPr>
      </p:pic>
      <p:sp>
        <p:nvSpPr>
          <p:cNvPr id="8" name="Shape 5"/>
          <p:cNvSpPr/>
          <p:nvPr/>
        </p:nvSpPr>
        <p:spPr>
          <a:xfrm>
            <a:off x="7498080" y="4206240"/>
            <a:ext cx="1371600" cy="1371600"/>
          </a:xfrm>
          <a:prstGeom prst="ellipse">
            <a:avLst/>
          </a:prstGeom>
          <a:solidFill>
            <a:srgbClr val="1B6B6E"/>
          </a:solidFill>
          <a:ln w="38100">
            <a:solidFill>
              <a:srgbClr val="FFFFFF"/>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7909560" y="4617720"/>
            <a:ext cx="548640" cy="548640"/>
          </a:xfrm>
          <a:prstGeom prst="rect">
            <a:avLst/>
          </a:prstGeom>
        </p:spPr>
      </p:pic>
      <p:sp>
        <p:nvSpPr>
          <p:cNvPr id="10" name="Shape 6"/>
          <p:cNvSpPr/>
          <p:nvPr/>
        </p:nvSpPr>
        <p:spPr>
          <a:xfrm>
            <a:off x="10332720" y="4480560"/>
            <a:ext cx="1188720" cy="1188720"/>
          </a:xfrm>
          <a:prstGeom prst="ellipse">
            <a:avLst/>
          </a:prstGeom>
          <a:solidFill>
            <a:srgbClr val="1B6B6E"/>
          </a:solidFill>
          <a:ln w="38100">
            <a:solidFill>
              <a:srgbClr val="FFFFFF"/>
            </a:solidFill>
            <a:prstDash val="solid"/>
          </a:ln>
        </p:spPr>
        <p:txBody>
          <a:bodyPr/>
          <a:lstStyle/>
          <a:p>
            <a:endParaRPr lang="en-GB"/>
          </a:p>
        </p:txBody>
      </p:sp>
      <p:pic>
        <p:nvPicPr>
          <p:cNvPr id="11" name="Image 2" descr="preencoded.png"/>
          <p:cNvPicPr>
            <a:picLocks noChangeAspect="1"/>
          </p:cNvPicPr>
          <p:nvPr/>
        </p:nvPicPr>
        <p:blipFill>
          <a:blip r:embed="rId5"/>
          <a:stretch>
            <a:fillRect/>
          </a:stretch>
        </p:blipFill>
        <p:spPr>
          <a:xfrm>
            <a:off x="10698480" y="4846320"/>
            <a:ext cx="457200" cy="4572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Shona's situation</a:t>
            </a:r>
            <a:endParaRPr lang="en-US" sz="3400" dirty="0"/>
          </a:p>
        </p:txBody>
      </p:sp>
      <p:sp>
        <p:nvSpPr>
          <p:cNvPr id="3" name="Text 1"/>
          <p:cNvSpPr txBox="1"/>
          <p:nvPr/>
        </p:nvSpPr>
        <p:spPr>
          <a:xfrm>
            <a:off x="347472" y="1165860"/>
            <a:ext cx="11064240" cy="502920"/>
          </a:xfrm>
          <a:prstGeom prst="rect">
            <a:avLst/>
          </a:prstGeom>
          <a:noFill/>
          <a:ln/>
        </p:spPr>
        <p:txBody>
          <a:bodyPr wrap="square" lIns="0" tIns="0" rIns="0" bIns="0" rtlCol="0" anchor="ctr"/>
          <a:lstStyle/>
          <a:p>
            <a:r>
              <a:rPr lang="en-GB" sz="1600" dirty="0"/>
              <a:t>Shona is a 3-year-old who has recently started nursery. The following have been noticed by the staff;</a:t>
            </a:r>
          </a:p>
        </p:txBody>
      </p:sp>
      <p:sp>
        <p:nvSpPr>
          <p:cNvPr id="4" name="Shape 2"/>
          <p:cNvSpPr/>
          <p:nvPr/>
        </p:nvSpPr>
        <p:spPr>
          <a:xfrm>
            <a:off x="548640" y="1874520"/>
            <a:ext cx="3520440" cy="3749040"/>
          </a:xfrm>
          <a:prstGeom prst="roundRect">
            <a:avLst>
              <a:gd name="adj" fmla="val 2597"/>
            </a:avLst>
          </a:prstGeom>
          <a:solidFill>
            <a:srgbClr val="E6F1F0"/>
          </a:solidFill>
          <a:ln w="12700">
            <a:solidFill>
              <a:srgbClr val="FFFFFF"/>
            </a:solidFill>
            <a:prstDash val="solid"/>
          </a:ln>
        </p:spPr>
        <p:txBody>
          <a:bodyPr/>
          <a:lstStyle/>
          <a:p>
            <a:endParaRPr lang="en-GB"/>
          </a:p>
        </p:txBody>
      </p:sp>
      <p:sp>
        <p:nvSpPr>
          <p:cNvPr id="5" name="Shape 3"/>
          <p:cNvSpPr/>
          <p:nvPr/>
        </p:nvSpPr>
        <p:spPr>
          <a:xfrm>
            <a:off x="1851660" y="2194560"/>
            <a:ext cx="914400" cy="914400"/>
          </a:xfrm>
          <a:prstGeom prst="ellipse">
            <a:avLst/>
          </a:prstGeom>
          <a:solidFill>
            <a:srgbClr val="0E4749"/>
          </a:solidFill>
          <a:ln w="12700">
            <a:solidFill>
              <a:srgbClr val="0E4749"/>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2080260" y="2423160"/>
            <a:ext cx="457200" cy="457200"/>
          </a:xfrm>
          <a:prstGeom prst="rect">
            <a:avLst/>
          </a:prstGeom>
        </p:spPr>
      </p:pic>
      <p:sp>
        <p:nvSpPr>
          <p:cNvPr id="7" name="Text 4"/>
          <p:cNvSpPr txBox="1"/>
          <p:nvPr/>
        </p:nvSpPr>
        <p:spPr>
          <a:xfrm>
            <a:off x="777240" y="3291840"/>
            <a:ext cx="3063240" cy="685800"/>
          </a:xfrm>
          <a:prstGeom prst="rect">
            <a:avLst/>
          </a:prstGeom>
          <a:noFill/>
          <a:ln/>
        </p:spPr>
        <p:txBody>
          <a:bodyPr wrap="square" lIns="0" tIns="0" rIns="0" bIns="0" rtlCol="0" anchor="t"/>
          <a:lstStyle/>
          <a:p>
            <a:pPr marL="0" indent="0" algn="ctr">
              <a:buNone/>
            </a:pPr>
            <a:r>
              <a:rPr lang="en-US" sz="1700" b="1" dirty="0">
                <a:solidFill>
                  <a:srgbClr val="0E4749"/>
                </a:solidFill>
                <a:latin typeface="Calibri" pitchFamily="34" charset="0"/>
                <a:ea typeface="Calibri" pitchFamily="34" charset="-122"/>
                <a:cs typeface="Calibri" pitchFamily="34" charset="-120"/>
              </a:rPr>
              <a:t>She gets upset when left</a:t>
            </a:r>
            <a:endParaRPr lang="en-US" sz="1700" dirty="0"/>
          </a:p>
        </p:txBody>
      </p:sp>
      <p:sp>
        <p:nvSpPr>
          <p:cNvPr id="8" name="Text 5"/>
          <p:cNvSpPr txBox="1"/>
          <p:nvPr/>
        </p:nvSpPr>
        <p:spPr>
          <a:xfrm>
            <a:off x="822960" y="3977640"/>
            <a:ext cx="2971800" cy="1463040"/>
          </a:xfrm>
          <a:prstGeom prst="rect">
            <a:avLst/>
          </a:prstGeom>
          <a:noFill/>
          <a:ln/>
        </p:spPr>
        <p:txBody>
          <a:bodyPr wrap="square" lIns="0" tIns="0" rIns="0" bIns="0" rtlCol="0" anchor="t"/>
          <a:lstStyle/>
          <a:p>
            <a:pPr algn="ctr"/>
            <a:r>
              <a:rPr lang="en-GB" sz="1600" dirty="0">
                <a:solidFill>
                  <a:schemeClr val="tx1">
                    <a:lumMod val="65000"/>
                    <a:lumOff val="35000"/>
                  </a:schemeClr>
                </a:solidFill>
              </a:rPr>
              <a:t>Shona becomes anxious and distressed when separated from her carers at nursery</a:t>
            </a:r>
          </a:p>
        </p:txBody>
      </p:sp>
      <p:sp>
        <p:nvSpPr>
          <p:cNvPr id="9" name="Shape 6"/>
          <p:cNvSpPr/>
          <p:nvPr/>
        </p:nvSpPr>
        <p:spPr>
          <a:xfrm>
            <a:off x="4334256" y="1874520"/>
            <a:ext cx="3520440" cy="3749040"/>
          </a:xfrm>
          <a:prstGeom prst="roundRect">
            <a:avLst>
              <a:gd name="adj" fmla="val 2597"/>
            </a:avLst>
          </a:prstGeom>
          <a:solidFill>
            <a:srgbClr val="FCE8E0"/>
          </a:solidFill>
          <a:ln w="12700">
            <a:solidFill>
              <a:srgbClr val="FFFFFF"/>
            </a:solidFill>
            <a:prstDash val="solid"/>
          </a:ln>
        </p:spPr>
        <p:txBody>
          <a:bodyPr/>
          <a:lstStyle/>
          <a:p>
            <a:endParaRPr lang="en-GB"/>
          </a:p>
        </p:txBody>
      </p:sp>
      <p:sp>
        <p:nvSpPr>
          <p:cNvPr id="10" name="Shape 7"/>
          <p:cNvSpPr/>
          <p:nvPr/>
        </p:nvSpPr>
        <p:spPr>
          <a:xfrm>
            <a:off x="5637276" y="2194560"/>
            <a:ext cx="914400" cy="914400"/>
          </a:xfrm>
          <a:prstGeom prst="ellipse">
            <a:avLst/>
          </a:prstGeom>
          <a:solidFill>
            <a:srgbClr val="D9603F"/>
          </a:solidFill>
          <a:ln w="12700">
            <a:solidFill>
              <a:srgbClr val="D9603F"/>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5865876" y="2423160"/>
            <a:ext cx="457200" cy="457200"/>
          </a:xfrm>
          <a:prstGeom prst="rect">
            <a:avLst/>
          </a:prstGeom>
        </p:spPr>
      </p:pic>
      <p:sp>
        <p:nvSpPr>
          <p:cNvPr id="12" name="Text 8"/>
          <p:cNvSpPr txBox="1"/>
          <p:nvPr/>
        </p:nvSpPr>
        <p:spPr>
          <a:xfrm>
            <a:off x="4562856" y="3291840"/>
            <a:ext cx="3063240" cy="685800"/>
          </a:xfrm>
          <a:prstGeom prst="rect">
            <a:avLst/>
          </a:prstGeom>
          <a:noFill/>
          <a:ln/>
        </p:spPr>
        <p:txBody>
          <a:bodyPr wrap="square" lIns="0" tIns="0" rIns="0" bIns="0" rtlCol="0" anchor="t"/>
          <a:lstStyle/>
          <a:p>
            <a:pPr marL="0" indent="0" algn="ctr">
              <a:buNone/>
            </a:pPr>
            <a:r>
              <a:rPr lang="en-US" sz="1700" b="1" dirty="0">
                <a:solidFill>
                  <a:srgbClr val="0E4749"/>
                </a:solidFill>
                <a:latin typeface="Calibri" pitchFamily="34" charset="0"/>
                <a:ea typeface="Calibri" pitchFamily="34" charset="-122"/>
                <a:cs typeface="Calibri" pitchFamily="34" charset="-120"/>
              </a:rPr>
              <a:t>She doesn't talk much</a:t>
            </a:r>
            <a:endParaRPr lang="en-US" sz="1700" dirty="0"/>
          </a:p>
        </p:txBody>
      </p:sp>
      <p:sp>
        <p:nvSpPr>
          <p:cNvPr id="13" name="Text 9"/>
          <p:cNvSpPr txBox="1"/>
          <p:nvPr/>
        </p:nvSpPr>
        <p:spPr>
          <a:xfrm>
            <a:off x="4608576" y="3977640"/>
            <a:ext cx="2971800" cy="1463040"/>
          </a:xfrm>
          <a:prstGeom prst="rect">
            <a:avLst/>
          </a:prstGeom>
          <a:noFill/>
          <a:ln/>
        </p:spPr>
        <p:txBody>
          <a:bodyPr wrap="square" lIns="0" tIns="0" rIns="0" bIns="0" rtlCol="0" anchor="t"/>
          <a:lstStyle/>
          <a:p>
            <a:pPr algn="ctr"/>
            <a:r>
              <a:rPr lang="en-GB" sz="1600" dirty="0">
                <a:solidFill>
                  <a:schemeClr val="tx1">
                    <a:lumMod val="75000"/>
                    <a:lumOff val="25000"/>
                  </a:schemeClr>
                </a:solidFill>
              </a:rPr>
              <a:t>Shona uses very little speech when talking with children or staff</a:t>
            </a:r>
          </a:p>
        </p:txBody>
      </p:sp>
      <p:sp>
        <p:nvSpPr>
          <p:cNvPr id="14" name="Shape 10"/>
          <p:cNvSpPr/>
          <p:nvPr/>
        </p:nvSpPr>
        <p:spPr>
          <a:xfrm>
            <a:off x="8119872" y="1874520"/>
            <a:ext cx="3520440" cy="3749040"/>
          </a:xfrm>
          <a:prstGeom prst="roundRect">
            <a:avLst>
              <a:gd name="adj" fmla="val 2597"/>
            </a:avLst>
          </a:prstGeom>
          <a:solidFill>
            <a:srgbClr val="E6F1F0"/>
          </a:solidFill>
          <a:ln w="12700">
            <a:solidFill>
              <a:srgbClr val="FFFFFF"/>
            </a:solidFill>
            <a:prstDash val="solid"/>
          </a:ln>
        </p:spPr>
        <p:txBody>
          <a:bodyPr/>
          <a:lstStyle/>
          <a:p>
            <a:endParaRPr lang="en-GB"/>
          </a:p>
        </p:txBody>
      </p:sp>
      <p:sp>
        <p:nvSpPr>
          <p:cNvPr id="15" name="Shape 11"/>
          <p:cNvSpPr/>
          <p:nvPr/>
        </p:nvSpPr>
        <p:spPr>
          <a:xfrm>
            <a:off x="9422892" y="2194560"/>
            <a:ext cx="914400" cy="914400"/>
          </a:xfrm>
          <a:prstGeom prst="ellipse">
            <a:avLst/>
          </a:prstGeom>
          <a:solidFill>
            <a:srgbClr val="0E4749"/>
          </a:solidFill>
          <a:ln w="12700">
            <a:solidFill>
              <a:srgbClr val="0E4749"/>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9651492" y="2423160"/>
            <a:ext cx="457200" cy="457200"/>
          </a:xfrm>
          <a:prstGeom prst="rect">
            <a:avLst/>
          </a:prstGeom>
        </p:spPr>
      </p:pic>
      <p:sp>
        <p:nvSpPr>
          <p:cNvPr id="17" name="Text 12"/>
          <p:cNvSpPr txBox="1"/>
          <p:nvPr/>
        </p:nvSpPr>
        <p:spPr>
          <a:xfrm>
            <a:off x="8348472" y="3291840"/>
            <a:ext cx="3063240" cy="685800"/>
          </a:xfrm>
          <a:prstGeom prst="rect">
            <a:avLst/>
          </a:prstGeom>
          <a:noFill/>
          <a:ln/>
        </p:spPr>
        <p:txBody>
          <a:bodyPr wrap="square" lIns="0" tIns="0" rIns="0" bIns="0" rtlCol="0" anchor="t"/>
          <a:lstStyle/>
          <a:p>
            <a:pPr marL="0" indent="0" algn="ctr">
              <a:buNone/>
            </a:pPr>
            <a:r>
              <a:rPr lang="en-US" sz="1700" b="1" dirty="0">
                <a:solidFill>
                  <a:srgbClr val="0E4749"/>
                </a:solidFill>
                <a:latin typeface="Calibri" pitchFamily="34" charset="0"/>
                <a:ea typeface="Calibri" pitchFamily="34" charset="-122"/>
                <a:cs typeface="Calibri" pitchFamily="34" charset="-120"/>
              </a:rPr>
              <a:t>She struggles to play with others</a:t>
            </a:r>
            <a:endParaRPr lang="en-US" sz="1700" dirty="0"/>
          </a:p>
        </p:txBody>
      </p:sp>
      <p:sp>
        <p:nvSpPr>
          <p:cNvPr id="18" name="Text 13"/>
          <p:cNvSpPr txBox="1"/>
          <p:nvPr/>
        </p:nvSpPr>
        <p:spPr>
          <a:xfrm>
            <a:off x="8394192" y="3977640"/>
            <a:ext cx="2971800" cy="1463040"/>
          </a:xfrm>
          <a:prstGeom prst="rect">
            <a:avLst/>
          </a:prstGeom>
          <a:noFill/>
          <a:ln/>
        </p:spPr>
        <p:txBody>
          <a:bodyPr wrap="square" lIns="0" tIns="0" rIns="0" bIns="0" rtlCol="0" anchor="t"/>
          <a:lstStyle/>
          <a:p>
            <a:pPr algn="ctr"/>
            <a:r>
              <a:rPr lang="en-GB" sz="1600" dirty="0">
                <a:solidFill>
                  <a:schemeClr val="tx1">
                    <a:lumMod val="75000"/>
                    <a:lumOff val="25000"/>
                  </a:schemeClr>
                </a:solidFill>
              </a:rPr>
              <a:t>Shona struggles with social interaction during group play</a:t>
            </a:r>
          </a:p>
        </p:txBody>
      </p:sp>
      <p:sp>
        <p:nvSpPr>
          <p:cNvPr id="19" name="Text 14"/>
          <p:cNvSpPr txBox="1"/>
          <p:nvPr/>
        </p:nvSpPr>
        <p:spPr>
          <a:xfrm>
            <a:off x="548640" y="5806440"/>
            <a:ext cx="11064240" cy="822960"/>
          </a:xfrm>
          <a:prstGeom prst="rect">
            <a:avLst/>
          </a:prstGeom>
          <a:noFill/>
          <a:ln/>
        </p:spPr>
        <p:txBody>
          <a:bodyPr wrap="square" lIns="0" tIns="0" rIns="0" bIns="0" rtlCol="0" anchor="t"/>
          <a:lstStyle/>
          <a:p>
            <a:r>
              <a:rPr lang="en-GB" sz="1600" dirty="0"/>
              <a:t>It is a practitioners' job to look at the possible reasons for this behaviour and also promote Shonas physical, emotional, social and cognitive health and well being.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The theory: Bowlby's attachment theory</a:t>
            </a:r>
            <a:endParaRPr lang="en-US" sz="3400" dirty="0"/>
          </a:p>
        </p:txBody>
      </p:sp>
      <p:sp>
        <p:nvSpPr>
          <p:cNvPr id="3" name="Text 1"/>
          <p:cNvSpPr txBox="1"/>
          <p:nvPr/>
        </p:nvSpPr>
        <p:spPr>
          <a:xfrm>
            <a:off x="548640" y="1097280"/>
            <a:ext cx="11064240" cy="502920"/>
          </a:xfrm>
          <a:prstGeom prst="rect">
            <a:avLst/>
          </a:prstGeom>
          <a:noFill/>
          <a:ln/>
        </p:spPr>
        <p:txBody>
          <a:bodyPr wrap="square" lIns="0" tIns="0" rIns="0" bIns="0" rtlCol="0" anchor="ctr"/>
          <a:lstStyle/>
          <a:p>
            <a:r>
              <a:rPr lang="en-GB" sz="1600" dirty="0"/>
              <a:t>The “attachment theory” is a theory proposed by John Bowlby that describes the relationship that an infant or young child forms with the adults who attend to them.</a:t>
            </a:r>
          </a:p>
        </p:txBody>
      </p:sp>
      <p:sp>
        <p:nvSpPr>
          <p:cNvPr id="4" name="Shape 2"/>
          <p:cNvSpPr/>
          <p:nvPr/>
        </p:nvSpPr>
        <p:spPr>
          <a:xfrm>
            <a:off x="548640" y="1828800"/>
            <a:ext cx="5394960" cy="2103120"/>
          </a:xfrm>
          <a:prstGeom prst="roundRect">
            <a:avLst>
              <a:gd name="adj" fmla="val 4348"/>
            </a:avLst>
          </a:prstGeom>
          <a:solidFill>
            <a:srgbClr val="E6F1F0"/>
          </a:solidFill>
          <a:ln w="12700">
            <a:solidFill>
              <a:srgbClr val="FFFFFF"/>
            </a:solidFill>
            <a:prstDash val="solid"/>
          </a:ln>
        </p:spPr>
        <p:txBody>
          <a:bodyPr/>
          <a:lstStyle/>
          <a:p>
            <a:endParaRPr lang="en-GB"/>
          </a:p>
        </p:txBody>
      </p:sp>
      <p:sp>
        <p:nvSpPr>
          <p:cNvPr id="5" name="Shape 3"/>
          <p:cNvSpPr/>
          <p:nvPr/>
        </p:nvSpPr>
        <p:spPr>
          <a:xfrm>
            <a:off x="777240" y="2057400"/>
            <a:ext cx="594360" cy="594360"/>
          </a:xfrm>
          <a:prstGeom prst="ellipse">
            <a:avLst/>
          </a:prstGeom>
          <a:solidFill>
            <a:srgbClr val="0E4749"/>
          </a:solidFill>
          <a:ln w="12700">
            <a:solidFill>
              <a:srgbClr val="0E4749"/>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925830" y="2205990"/>
            <a:ext cx="297180" cy="297180"/>
          </a:xfrm>
          <a:prstGeom prst="rect">
            <a:avLst/>
          </a:prstGeom>
        </p:spPr>
      </p:pic>
      <p:sp>
        <p:nvSpPr>
          <p:cNvPr id="7" name="Text 4"/>
          <p:cNvSpPr txBox="1"/>
          <p:nvPr/>
        </p:nvSpPr>
        <p:spPr>
          <a:xfrm>
            <a:off x="1554480" y="2029968"/>
            <a:ext cx="4206240" cy="59436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A built-in need to bond</a:t>
            </a:r>
            <a:endParaRPr lang="en-US" sz="1700" dirty="0"/>
          </a:p>
        </p:txBody>
      </p:sp>
      <p:sp>
        <p:nvSpPr>
          <p:cNvPr id="8" name="Text 5"/>
          <p:cNvSpPr txBox="1"/>
          <p:nvPr/>
        </p:nvSpPr>
        <p:spPr>
          <a:xfrm>
            <a:off x="822960" y="2743200"/>
            <a:ext cx="4846320" cy="1051560"/>
          </a:xfrm>
          <a:prstGeom prst="rect">
            <a:avLst/>
          </a:prstGeom>
          <a:noFill/>
          <a:ln/>
        </p:spPr>
        <p:txBody>
          <a:bodyPr wrap="square" lIns="0" tIns="0" rIns="0" bIns="0" rtlCol="0" anchor="t"/>
          <a:lstStyle/>
          <a:p>
            <a:r>
              <a:rPr lang="en-GB" sz="1400" dirty="0"/>
              <a:t>Babies and young children are born with an innate tendency to establish a significant relationship with a carer in order to ensure their security </a:t>
            </a:r>
            <a:r>
              <a:rPr lang="en-GB" sz="1400" i="1" dirty="0"/>
              <a:t>(Bowlby, 1969)</a:t>
            </a:r>
            <a:r>
              <a:rPr lang="en-GB" sz="1400" dirty="0"/>
              <a:t>.</a:t>
            </a:r>
          </a:p>
        </p:txBody>
      </p:sp>
      <p:sp>
        <p:nvSpPr>
          <p:cNvPr id="9" name="Shape 6"/>
          <p:cNvSpPr/>
          <p:nvPr/>
        </p:nvSpPr>
        <p:spPr>
          <a:xfrm>
            <a:off x="6245352" y="1828800"/>
            <a:ext cx="5394960" cy="2103120"/>
          </a:xfrm>
          <a:prstGeom prst="roundRect">
            <a:avLst>
              <a:gd name="adj" fmla="val 4348"/>
            </a:avLst>
          </a:prstGeom>
          <a:solidFill>
            <a:srgbClr val="FCE8E0"/>
          </a:solidFill>
          <a:ln w="12700">
            <a:solidFill>
              <a:srgbClr val="FFFFFF"/>
            </a:solidFill>
            <a:prstDash val="solid"/>
          </a:ln>
        </p:spPr>
        <p:txBody>
          <a:bodyPr/>
          <a:lstStyle/>
          <a:p>
            <a:endParaRPr lang="en-GB"/>
          </a:p>
        </p:txBody>
      </p:sp>
      <p:sp>
        <p:nvSpPr>
          <p:cNvPr id="10" name="Shape 7"/>
          <p:cNvSpPr/>
          <p:nvPr/>
        </p:nvSpPr>
        <p:spPr>
          <a:xfrm>
            <a:off x="6473952" y="2057400"/>
            <a:ext cx="594360" cy="594360"/>
          </a:xfrm>
          <a:prstGeom prst="ellipse">
            <a:avLst/>
          </a:prstGeom>
          <a:solidFill>
            <a:srgbClr val="D9603F"/>
          </a:solidFill>
          <a:ln w="12700">
            <a:solidFill>
              <a:srgbClr val="D9603F"/>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6622542" y="2205990"/>
            <a:ext cx="297180" cy="297180"/>
          </a:xfrm>
          <a:prstGeom prst="rect">
            <a:avLst/>
          </a:prstGeom>
        </p:spPr>
      </p:pic>
      <p:sp>
        <p:nvSpPr>
          <p:cNvPr id="12" name="Text 8"/>
          <p:cNvSpPr txBox="1"/>
          <p:nvPr/>
        </p:nvSpPr>
        <p:spPr>
          <a:xfrm>
            <a:off x="7251192" y="2029968"/>
            <a:ext cx="4206240" cy="59436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A "secure base"</a:t>
            </a:r>
            <a:endParaRPr lang="en-US" sz="1700" dirty="0"/>
          </a:p>
        </p:txBody>
      </p:sp>
      <p:sp>
        <p:nvSpPr>
          <p:cNvPr id="13" name="Text 9"/>
          <p:cNvSpPr txBox="1"/>
          <p:nvPr/>
        </p:nvSpPr>
        <p:spPr>
          <a:xfrm>
            <a:off x="6519672" y="2743200"/>
            <a:ext cx="4846320" cy="1051560"/>
          </a:xfrm>
          <a:prstGeom prst="rect">
            <a:avLst/>
          </a:prstGeom>
          <a:noFill/>
          <a:ln/>
        </p:spPr>
        <p:txBody>
          <a:bodyPr wrap="square" lIns="0" tIns="0" rIns="0" bIns="0" rtlCol="0" anchor="t"/>
          <a:lstStyle/>
          <a:p>
            <a:r>
              <a:rPr lang="en-GB" sz="1400" dirty="0"/>
              <a:t>A sensitive adult can provide a secure base from which the child can explore whilst also providing comfort </a:t>
            </a:r>
            <a:r>
              <a:rPr lang="en-GB" sz="1400" i="1" dirty="0"/>
              <a:t>(Bowlby, 1988)</a:t>
            </a:r>
            <a:r>
              <a:rPr lang="en-GB" sz="1400" dirty="0"/>
              <a:t>.</a:t>
            </a:r>
          </a:p>
        </p:txBody>
      </p:sp>
      <p:sp>
        <p:nvSpPr>
          <p:cNvPr id="14" name="Shape 10"/>
          <p:cNvSpPr/>
          <p:nvPr/>
        </p:nvSpPr>
        <p:spPr>
          <a:xfrm>
            <a:off x="548640" y="4114800"/>
            <a:ext cx="5394960" cy="2103120"/>
          </a:xfrm>
          <a:prstGeom prst="roundRect">
            <a:avLst>
              <a:gd name="adj" fmla="val 4348"/>
            </a:avLst>
          </a:prstGeom>
          <a:solidFill>
            <a:srgbClr val="E6F1F0"/>
          </a:solidFill>
          <a:ln w="12700">
            <a:solidFill>
              <a:srgbClr val="FFFFFF"/>
            </a:solidFill>
            <a:prstDash val="solid"/>
          </a:ln>
        </p:spPr>
        <p:txBody>
          <a:bodyPr/>
          <a:lstStyle/>
          <a:p>
            <a:endParaRPr lang="en-GB"/>
          </a:p>
        </p:txBody>
      </p:sp>
      <p:sp>
        <p:nvSpPr>
          <p:cNvPr id="15" name="Shape 11"/>
          <p:cNvSpPr/>
          <p:nvPr/>
        </p:nvSpPr>
        <p:spPr>
          <a:xfrm>
            <a:off x="777240" y="4343400"/>
            <a:ext cx="594360" cy="594360"/>
          </a:xfrm>
          <a:prstGeom prst="ellipse">
            <a:avLst/>
          </a:prstGeom>
          <a:solidFill>
            <a:srgbClr val="0E4749"/>
          </a:solidFill>
          <a:ln w="12700">
            <a:solidFill>
              <a:srgbClr val="0E4749"/>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925830" y="4491990"/>
            <a:ext cx="297180" cy="297180"/>
          </a:xfrm>
          <a:prstGeom prst="rect">
            <a:avLst/>
          </a:prstGeom>
        </p:spPr>
      </p:pic>
      <p:sp>
        <p:nvSpPr>
          <p:cNvPr id="17" name="Text 12"/>
          <p:cNvSpPr txBox="1"/>
          <p:nvPr/>
        </p:nvSpPr>
        <p:spPr>
          <a:xfrm>
            <a:off x="1554480" y="4315968"/>
            <a:ext cx="4206240" cy="59436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Expectations about relationships</a:t>
            </a:r>
            <a:endParaRPr lang="en-US" sz="1700" dirty="0"/>
          </a:p>
        </p:txBody>
      </p:sp>
      <p:sp>
        <p:nvSpPr>
          <p:cNvPr id="18" name="Text 13"/>
          <p:cNvSpPr txBox="1"/>
          <p:nvPr/>
        </p:nvSpPr>
        <p:spPr>
          <a:xfrm>
            <a:off x="822960" y="5029200"/>
            <a:ext cx="4846320" cy="1051560"/>
          </a:xfrm>
          <a:prstGeom prst="rect">
            <a:avLst/>
          </a:prstGeom>
          <a:noFill/>
          <a:ln/>
        </p:spPr>
        <p:txBody>
          <a:bodyPr wrap="square" lIns="0" tIns="0" rIns="0" bIns="0" rtlCol="0" anchor="t"/>
          <a:lstStyle/>
          <a:p>
            <a:r>
              <a:rPr lang="en-GB" sz="1400" dirty="0"/>
              <a:t>Infants initial interactions with adults will influence their expectations of others. Sensitive care will result in trust, and insensitive or inconsistent care can result in fear </a:t>
            </a:r>
            <a:r>
              <a:rPr lang="en-GB" sz="1400" i="1" dirty="0"/>
              <a:t>(Bowlby, 1969)</a:t>
            </a:r>
            <a:r>
              <a:rPr lang="en-GB" sz="1400" dirty="0"/>
              <a:t>.</a:t>
            </a:r>
          </a:p>
        </p:txBody>
      </p:sp>
      <p:sp>
        <p:nvSpPr>
          <p:cNvPr id="19" name="Shape 14"/>
          <p:cNvSpPr/>
          <p:nvPr/>
        </p:nvSpPr>
        <p:spPr>
          <a:xfrm>
            <a:off x="6245352" y="4114800"/>
            <a:ext cx="5394960" cy="2103120"/>
          </a:xfrm>
          <a:prstGeom prst="roundRect">
            <a:avLst>
              <a:gd name="adj" fmla="val 4348"/>
            </a:avLst>
          </a:prstGeom>
          <a:solidFill>
            <a:srgbClr val="FCE8E0"/>
          </a:solidFill>
          <a:ln w="12700">
            <a:solidFill>
              <a:srgbClr val="FFFFFF"/>
            </a:solidFill>
            <a:prstDash val="solid"/>
          </a:ln>
        </p:spPr>
        <p:txBody>
          <a:bodyPr/>
          <a:lstStyle/>
          <a:p>
            <a:endParaRPr lang="en-GB"/>
          </a:p>
        </p:txBody>
      </p:sp>
      <p:sp>
        <p:nvSpPr>
          <p:cNvPr id="20" name="Shape 15"/>
          <p:cNvSpPr/>
          <p:nvPr/>
        </p:nvSpPr>
        <p:spPr>
          <a:xfrm>
            <a:off x="6473952" y="4343400"/>
            <a:ext cx="594360" cy="594360"/>
          </a:xfrm>
          <a:prstGeom prst="ellipse">
            <a:avLst/>
          </a:prstGeom>
          <a:solidFill>
            <a:srgbClr val="D9603F"/>
          </a:solidFill>
          <a:ln w="12700">
            <a:solidFill>
              <a:srgbClr val="D9603F"/>
            </a:solidFill>
            <a:prstDash val="solid"/>
          </a:ln>
        </p:spPr>
        <p:txBody>
          <a:bodyPr/>
          <a:lstStyle/>
          <a:p>
            <a:endParaRPr lang="en-GB"/>
          </a:p>
        </p:txBody>
      </p:sp>
      <p:pic>
        <p:nvPicPr>
          <p:cNvPr id="21" name="Image 3" descr="preencoded.png"/>
          <p:cNvPicPr>
            <a:picLocks noChangeAspect="1"/>
          </p:cNvPicPr>
          <p:nvPr/>
        </p:nvPicPr>
        <p:blipFill>
          <a:blip r:embed="rId6"/>
          <a:stretch>
            <a:fillRect/>
          </a:stretch>
        </p:blipFill>
        <p:spPr>
          <a:xfrm>
            <a:off x="6622542" y="4491990"/>
            <a:ext cx="297180" cy="297180"/>
          </a:xfrm>
          <a:prstGeom prst="rect">
            <a:avLst/>
          </a:prstGeom>
        </p:spPr>
      </p:pic>
      <p:sp>
        <p:nvSpPr>
          <p:cNvPr id="22" name="Text 16"/>
          <p:cNvSpPr txBox="1"/>
          <p:nvPr/>
        </p:nvSpPr>
        <p:spPr>
          <a:xfrm>
            <a:off x="7251192" y="4315968"/>
            <a:ext cx="4206240" cy="59436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Different attachment patterns</a:t>
            </a:r>
            <a:endParaRPr lang="en-US" sz="1700" dirty="0"/>
          </a:p>
        </p:txBody>
      </p:sp>
      <p:sp>
        <p:nvSpPr>
          <p:cNvPr id="23" name="Text 17"/>
          <p:cNvSpPr txBox="1"/>
          <p:nvPr/>
        </p:nvSpPr>
        <p:spPr>
          <a:xfrm>
            <a:off x="6519672" y="5029200"/>
            <a:ext cx="4846320" cy="1051560"/>
          </a:xfrm>
          <a:prstGeom prst="rect">
            <a:avLst/>
          </a:prstGeom>
          <a:noFill/>
          <a:ln/>
        </p:spPr>
        <p:txBody>
          <a:bodyPr wrap="square" lIns="0" tIns="0" rIns="0" bIns="0" rtlCol="0" anchor="t"/>
          <a:lstStyle/>
          <a:p>
            <a:r>
              <a:rPr lang="en-GB" sz="1400" dirty="0"/>
              <a:t>Ainsworth also discovered that attachment could be secure or insecure and this depended upon the behaviour shown by the caregiver towards the child </a:t>
            </a:r>
            <a:r>
              <a:rPr lang="en-GB" sz="1400" i="1" dirty="0"/>
              <a:t>(Ainsworth et al., 1978)</a:t>
            </a:r>
            <a:r>
              <a:rPr lang="en-GB" sz="1400" dirty="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What this means for Shona</a:t>
            </a:r>
            <a:endParaRPr lang="en-US" sz="3400" dirty="0"/>
          </a:p>
        </p:txBody>
      </p:sp>
      <p:sp>
        <p:nvSpPr>
          <p:cNvPr id="3" name="Text 1"/>
          <p:cNvSpPr txBox="1"/>
          <p:nvPr/>
        </p:nvSpPr>
        <p:spPr>
          <a:xfrm>
            <a:off x="548640" y="1188720"/>
            <a:ext cx="2743200" cy="274320"/>
          </a:xfrm>
          <a:prstGeom prst="rect">
            <a:avLst/>
          </a:prstGeom>
          <a:noFill/>
          <a:ln/>
        </p:spPr>
        <p:txBody>
          <a:bodyPr wrap="square" lIns="0" tIns="0" rIns="0" bIns="0" rtlCol="0" anchor="ctr"/>
          <a:lstStyle/>
          <a:p>
            <a:pPr marL="0" indent="0">
              <a:buNone/>
            </a:pPr>
            <a:r>
              <a:rPr lang="en-US" sz="1200" b="1" kern="0" spc="200" dirty="0">
                <a:solidFill>
                  <a:srgbClr val="5B6B6C"/>
                </a:solidFill>
                <a:latin typeface="Calibri" pitchFamily="34" charset="0"/>
                <a:ea typeface="Calibri" pitchFamily="34" charset="-122"/>
                <a:cs typeface="Calibri" pitchFamily="34" charset="-120"/>
              </a:rPr>
              <a:t>WHAT WE SEE</a:t>
            </a:r>
            <a:endParaRPr lang="en-US" sz="1200" dirty="0"/>
          </a:p>
        </p:txBody>
      </p:sp>
      <p:sp>
        <p:nvSpPr>
          <p:cNvPr id="4" name="Text 2"/>
          <p:cNvSpPr txBox="1"/>
          <p:nvPr/>
        </p:nvSpPr>
        <p:spPr>
          <a:xfrm>
            <a:off x="3611880" y="1188720"/>
            <a:ext cx="5074920" cy="274320"/>
          </a:xfrm>
          <a:prstGeom prst="rect">
            <a:avLst/>
          </a:prstGeom>
          <a:noFill/>
          <a:ln/>
        </p:spPr>
        <p:txBody>
          <a:bodyPr wrap="square" lIns="0" tIns="0" rIns="0" bIns="0" rtlCol="0" anchor="ctr"/>
          <a:lstStyle/>
          <a:p>
            <a:pPr marL="0" indent="0">
              <a:buNone/>
            </a:pPr>
            <a:r>
              <a:rPr lang="en-US" sz="1200" b="1" kern="0" spc="200" dirty="0">
                <a:solidFill>
                  <a:srgbClr val="5B6B6C"/>
                </a:solidFill>
                <a:latin typeface="Calibri" pitchFamily="34" charset="0"/>
                <a:ea typeface="Calibri" pitchFamily="34" charset="-122"/>
                <a:cs typeface="Calibri" pitchFamily="34" charset="-120"/>
              </a:rPr>
              <a:t>WHAT IT MIGHT MEAN</a:t>
            </a:r>
            <a:endParaRPr lang="en-US" sz="1200" dirty="0"/>
          </a:p>
        </p:txBody>
      </p:sp>
      <p:sp>
        <p:nvSpPr>
          <p:cNvPr id="5" name="Text 3"/>
          <p:cNvSpPr txBox="1"/>
          <p:nvPr/>
        </p:nvSpPr>
        <p:spPr>
          <a:xfrm>
            <a:off x="9006840" y="1188720"/>
            <a:ext cx="2633472" cy="274320"/>
          </a:xfrm>
          <a:prstGeom prst="rect">
            <a:avLst/>
          </a:prstGeom>
          <a:noFill/>
          <a:ln/>
        </p:spPr>
        <p:txBody>
          <a:bodyPr wrap="square" lIns="0" tIns="0" rIns="0" bIns="0" rtlCol="0" anchor="ctr"/>
          <a:lstStyle/>
          <a:p>
            <a:pPr marL="0" indent="0">
              <a:buNone/>
            </a:pPr>
            <a:r>
              <a:rPr lang="en-US" sz="1200" b="1" kern="0" spc="200" dirty="0">
                <a:solidFill>
                  <a:srgbClr val="5B6B6C"/>
                </a:solidFill>
                <a:latin typeface="Calibri" pitchFamily="34" charset="0"/>
                <a:ea typeface="Calibri" pitchFamily="34" charset="-122"/>
                <a:cs typeface="Calibri" pitchFamily="34" charset="-120"/>
              </a:rPr>
              <a:t>WHAT SHE NEEDS</a:t>
            </a:r>
            <a:endParaRPr lang="en-US" sz="1200" dirty="0"/>
          </a:p>
        </p:txBody>
      </p:sp>
      <p:sp>
        <p:nvSpPr>
          <p:cNvPr id="6" name="Shape 4"/>
          <p:cNvSpPr/>
          <p:nvPr/>
        </p:nvSpPr>
        <p:spPr>
          <a:xfrm>
            <a:off x="548640" y="1508760"/>
            <a:ext cx="2743200" cy="1325880"/>
          </a:xfrm>
          <a:prstGeom prst="roundRect">
            <a:avLst>
              <a:gd name="adj" fmla="val 6897"/>
            </a:avLst>
          </a:prstGeom>
          <a:solidFill>
            <a:srgbClr val="0E4749"/>
          </a:solidFill>
          <a:ln w="12700">
            <a:solidFill>
              <a:srgbClr val="0E4749"/>
            </a:solidFill>
            <a:prstDash val="solid"/>
          </a:ln>
        </p:spPr>
        <p:txBody>
          <a:bodyPr/>
          <a:lstStyle/>
          <a:p>
            <a:endParaRPr lang="en-GB"/>
          </a:p>
        </p:txBody>
      </p:sp>
      <p:sp>
        <p:nvSpPr>
          <p:cNvPr id="7" name="Shape 5"/>
          <p:cNvSpPr/>
          <p:nvPr/>
        </p:nvSpPr>
        <p:spPr>
          <a:xfrm>
            <a:off x="731520" y="1874520"/>
            <a:ext cx="594360" cy="594360"/>
          </a:xfrm>
          <a:prstGeom prst="ellipse">
            <a:avLst/>
          </a:prstGeom>
          <a:solidFill>
            <a:srgbClr val="D9603F"/>
          </a:solidFill>
          <a:ln w="12700">
            <a:solidFill>
              <a:srgbClr val="D9603F"/>
            </a:solidFill>
            <a:prstDash val="solid"/>
          </a:ln>
        </p:spPr>
        <p:txBody>
          <a:bodyPr/>
          <a:lstStyle/>
          <a:p>
            <a:endParaRPr lang="en-GB"/>
          </a:p>
        </p:txBody>
      </p:sp>
      <p:pic>
        <p:nvPicPr>
          <p:cNvPr id="8" name="Image 0" descr="preencoded.png"/>
          <p:cNvPicPr>
            <a:picLocks noChangeAspect="1"/>
          </p:cNvPicPr>
          <p:nvPr/>
        </p:nvPicPr>
        <p:blipFill>
          <a:blip r:embed="rId3"/>
          <a:stretch>
            <a:fillRect/>
          </a:stretch>
        </p:blipFill>
        <p:spPr>
          <a:xfrm>
            <a:off x="880110" y="2023110"/>
            <a:ext cx="297180" cy="297180"/>
          </a:xfrm>
          <a:prstGeom prst="rect">
            <a:avLst/>
          </a:prstGeom>
        </p:spPr>
      </p:pic>
      <p:sp>
        <p:nvSpPr>
          <p:cNvPr id="9" name="Text 6"/>
          <p:cNvSpPr txBox="1"/>
          <p:nvPr/>
        </p:nvSpPr>
        <p:spPr>
          <a:xfrm>
            <a:off x="1463040" y="1645920"/>
            <a:ext cx="1691640" cy="1051560"/>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Upset when left</a:t>
            </a:r>
            <a:endParaRPr lang="en-US" sz="1500" dirty="0"/>
          </a:p>
        </p:txBody>
      </p:sp>
      <p:sp>
        <p:nvSpPr>
          <p:cNvPr id="10" name="Shape 7"/>
          <p:cNvSpPr/>
          <p:nvPr/>
        </p:nvSpPr>
        <p:spPr>
          <a:xfrm>
            <a:off x="3611880" y="1508760"/>
            <a:ext cx="5074920" cy="1325880"/>
          </a:xfrm>
          <a:prstGeom prst="roundRect">
            <a:avLst>
              <a:gd name="adj" fmla="val 6897"/>
            </a:avLst>
          </a:prstGeom>
          <a:solidFill>
            <a:srgbClr val="E6F1F0"/>
          </a:solidFill>
          <a:ln w="12700">
            <a:solidFill>
              <a:srgbClr val="E6F1F0"/>
            </a:solidFill>
            <a:prstDash val="solid"/>
          </a:ln>
        </p:spPr>
        <p:txBody>
          <a:bodyPr/>
          <a:lstStyle/>
          <a:p>
            <a:endParaRPr lang="en-GB"/>
          </a:p>
        </p:txBody>
      </p:sp>
      <p:sp>
        <p:nvSpPr>
          <p:cNvPr id="11" name="Text 8"/>
          <p:cNvSpPr txBox="1"/>
          <p:nvPr/>
        </p:nvSpPr>
        <p:spPr>
          <a:xfrm>
            <a:off x="3794760" y="1600200"/>
            <a:ext cx="4709160" cy="1143000"/>
          </a:xfrm>
          <a:prstGeom prst="rect">
            <a:avLst/>
          </a:prstGeom>
          <a:noFill/>
          <a:ln/>
        </p:spPr>
        <p:txBody>
          <a:bodyPr wrap="square" lIns="0" tIns="0" rIns="0" bIns="0" rtlCol="0" anchor="ctr"/>
          <a:lstStyle/>
          <a:p>
            <a:pPr marL="0" indent="0">
              <a:buNone/>
            </a:pPr>
            <a:r>
              <a:rPr lang="en-US" sz="1350" dirty="0">
                <a:solidFill>
                  <a:srgbClr val="1F2D2E"/>
                </a:solidFill>
                <a:latin typeface="Calibri" pitchFamily="34" charset="0"/>
                <a:ea typeface="Calibri" pitchFamily="34" charset="-122"/>
                <a:cs typeface="Calibri" pitchFamily="34" charset="-120"/>
              </a:rPr>
              <a:t>Being separated from her carer naturally triggers worry. This is a normal reaction, but if it's very intense it may mean her bond feels less secure </a:t>
            </a:r>
            <a:r>
              <a:rPr lang="en-US" sz="1350" i="1" dirty="0">
                <a:solidFill>
                  <a:srgbClr val="1F2D2E"/>
                </a:solidFill>
                <a:latin typeface="Calibri" pitchFamily="34" charset="0"/>
                <a:ea typeface="Calibri" pitchFamily="34" charset="-122"/>
                <a:cs typeface="Calibri" pitchFamily="34" charset="-120"/>
              </a:rPr>
              <a:t>(Robertson and Bowlby, 1952)</a:t>
            </a:r>
            <a:r>
              <a:rPr lang="en-US" sz="1350" dirty="0">
                <a:solidFill>
                  <a:srgbClr val="1F2D2E"/>
                </a:solidFill>
                <a:latin typeface="Calibri" pitchFamily="34" charset="0"/>
                <a:ea typeface="Calibri" pitchFamily="34" charset="-122"/>
                <a:cs typeface="Calibri" pitchFamily="34" charset="-120"/>
              </a:rPr>
              <a:t>.</a:t>
            </a:r>
            <a:endParaRPr lang="en-US" sz="1350" dirty="0"/>
          </a:p>
        </p:txBody>
      </p:sp>
      <p:sp>
        <p:nvSpPr>
          <p:cNvPr id="12" name="Shape 9"/>
          <p:cNvSpPr/>
          <p:nvPr/>
        </p:nvSpPr>
        <p:spPr>
          <a:xfrm>
            <a:off x="9006840" y="1508760"/>
            <a:ext cx="2633472" cy="1325880"/>
          </a:xfrm>
          <a:prstGeom prst="roundRect">
            <a:avLst>
              <a:gd name="adj" fmla="val 6897"/>
            </a:avLst>
          </a:prstGeom>
          <a:solidFill>
            <a:srgbClr val="FCE8E0"/>
          </a:solidFill>
          <a:ln w="12700">
            <a:solidFill>
              <a:srgbClr val="FCE8E0"/>
            </a:solidFill>
            <a:prstDash val="solid"/>
          </a:ln>
        </p:spPr>
        <p:txBody>
          <a:bodyPr/>
          <a:lstStyle/>
          <a:p>
            <a:endParaRPr lang="en-GB"/>
          </a:p>
        </p:txBody>
      </p:sp>
      <p:sp>
        <p:nvSpPr>
          <p:cNvPr id="13" name="Text 10"/>
          <p:cNvSpPr txBox="1"/>
          <p:nvPr/>
        </p:nvSpPr>
        <p:spPr>
          <a:xfrm>
            <a:off x="9171432" y="1600200"/>
            <a:ext cx="2304288" cy="1143000"/>
          </a:xfrm>
          <a:prstGeom prst="rect">
            <a:avLst/>
          </a:prstGeom>
          <a:noFill/>
          <a:ln/>
        </p:spPr>
        <p:txBody>
          <a:bodyPr wrap="square" lIns="0" tIns="0" rIns="0" bIns="0" rtlCol="0" anchor="ctr"/>
          <a:lstStyle/>
          <a:p>
            <a:pPr marL="0" indent="0">
              <a:buNone/>
            </a:pPr>
            <a:r>
              <a:rPr lang="en-US" sz="1400" b="1" dirty="0">
                <a:solidFill>
                  <a:srgbClr val="0E4749"/>
                </a:solidFill>
                <a:latin typeface="Calibri" pitchFamily="34" charset="0"/>
                <a:ea typeface="Calibri" pitchFamily="34" charset="-122"/>
                <a:cs typeface="Calibri" pitchFamily="34" charset="-120"/>
              </a:rPr>
              <a:t>A caring adult she can rely on at nursery</a:t>
            </a:r>
            <a:endParaRPr lang="en-US" sz="1400" dirty="0"/>
          </a:p>
        </p:txBody>
      </p:sp>
      <p:sp>
        <p:nvSpPr>
          <p:cNvPr id="14" name="Shape 11"/>
          <p:cNvSpPr/>
          <p:nvPr/>
        </p:nvSpPr>
        <p:spPr>
          <a:xfrm>
            <a:off x="548640" y="2971800"/>
            <a:ext cx="2743200" cy="1325880"/>
          </a:xfrm>
          <a:prstGeom prst="roundRect">
            <a:avLst>
              <a:gd name="adj" fmla="val 6897"/>
            </a:avLst>
          </a:prstGeom>
          <a:solidFill>
            <a:srgbClr val="0E4749"/>
          </a:solidFill>
          <a:ln w="12700">
            <a:solidFill>
              <a:srgbClr val="0E4749"/>
            </a:solidFill>
            <a:prstDash val="solid"/>
          </a:ln>
        </p:spPr>
        <p:txBody>
          <a:bodyPr/>
          <a:lstStyle/>
          <a:p>
            <a:endParaRPr lang="en-GB"/>
          </a:p>
        </p:txBody>
      </p:sp>
      <p:sp>
        <p:nvSpPr>
          <p:cNvPr id="15" name="Shape 12"/>
          <p:cNvSpPr/>
          <p:nvPr/>
        </p:nvSpPr>
        <p:spPr>
          <a:xfrm>
            <a:off x="731520" y="3337560"/>
            <a:ext cx="594360" cy="594360"/>
          </a:xfrm>
          <a:prstGeom prst="ellipse">
            <a:avLst/>
          </a:prstGeom>
          <a:solidFill>
            <a:srgbClr val="D9603F"/>
          </a:solidFill>
          <a:ln w="12700">
            <a:solidFill>
              <a:srgbClr val="D9603F"/>
            </a:solidFill>
            <a:prstDash val="solid"/>
          </a:ln>
        </p:spPr>
        <p:txBody>
          <a:bodyPr/>
          <a:lstStyle/>
          <a:p>
            <a:endParaRPr lang="en-GB"/>
          </a:p>
        </p:txBody>
      </p:sp>
      <p:pic>
        <p:nvPicPr>
          <p:cNvPr id="16" name="Image 1" descr="preencoded.png"/>
          <p:cNvPicPr>
            <a:picLocks noChangeAspect="1"/>
          </p:cNvPicPr>
          <p:nvPr/>
        </p:nvPicPr>
        <p:blipFill>
          <a:blip r:embed="rId4"/>
          <a:stretch>
            <a:fillRect/>
          </a:stretch>
        </p:blipFill>
        <p:spPr>
          <a:xfrm>
            <a:off x="880110" y="3486150"/>
            <a:ext cx="297180" cy="297180"/>
          </a:xfrm>
          <a:prstGeom prst="rect">
            <a:avLst/>
          </a:prstGeom>
        </p:spPr>
      </p:pic>
      <p:sp>
        <p:nvSpPr>
          <p:cNvPr id="17" name="Text 13"/>
          <p:cNvSpPr txBox="1"/>
          <p:nvPr/>
        </p:nvSpPr>
        <p:spPr>
          <a:xfrm>
            <a:off x="1463040" y="3108960"/>
            <a:ext cx="1691640" cy="1051560"/>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Doesn't talk much</a:t>
            </a:r>
            <a:endParaRPr lang="en-US" sz="1500" dirty="0"/>
          </a:p>
        </p:txBody>
      </p:sp>
      <p:sp>
        <p:nvSpPr>
          <p:cNvPr id="18" name="Shape 14"/>
          <p:cNvSpPr/>
          <p:nvPr/>
        </p:nvSpPr>
        <p:spPr>
          <a:xfrm>
            <a:off x="3611880" y="2971800"/>
            <a:ext cx="5074920" cy="1325880"/>
          </a:xfrm>
          <a:prstGeom prst="roundRect">
            <a:avLst>
              <a:gd name="adj" fmla="val 6897"/>
            </a:avLst>
          </a:prstGeom>
          <a:solidFill>
            <a:srgbClr val="E6F1F0"/>
          </a:solidFill>
          <a:ln w="12700">
            <a:solidFill>
              <a:srgbClr val="E6F1F0"/>
            </a:solidFill>
            <a:prstDash val="solid"/>
          </a:ln>
        </p:spPr>
        <p:txBody>
          <a:bodyPr/>
          <a:lstStyle/>
          <a:p>
            <a:endParaRPr lang="en-GB"/>
          </a:p>
        </p:txBody>
      </p:sp>
      <p:sp>
        <p:nvSpPr>
          <p:cNvPr id="19" name="Text 15"/>
          <p:cNvSpPr txBox="1"/>
          <p:nvPr/>
        </p:nvSpPr>
        <p:spPr>
          <a:xfrm>
            <a:off x="3794760" y="3063240"/>
            <a:ext cx="4709160" cy="1143000"/>
          </a:xfrm>
          <a:prstGeom prst="rect">
            <a:avLst/>
          </a:prstGeom>
          <a:noFill/>
          <a:ln/>
        </p:spPr>
        <p:txBody>
          <a:bodyPr wrap="square" lIns="0" tIns="0" rIns="0" bIns="0" rtlCol="0" anchor="ctr"/>
          <a:lstStyle/>
          <a:p>
            <a:pPr marL="0" indent="0">
              <a:buNone/>
            </a:pPr>
            <a:r>
              <a:rPr lang="en-US" sz="1350" dirty="0">
                <a:solidFill>
                  <a:srgbClr val="1F2D2E"/>
                </a:solidFill>
                <a:latin typeface="Calibri" pitchFamily="34" charset="0"/>
                <a:ea typeface="Calibri" pitchFamily="34" charset="-122"/>
                <a:cs typeface="Calibri" pitchFamily="34" charset="-120"/>
              </a:rPr>
              <a:t>A worried child has less energy left for playing and talking. Feeling safe usually comes before a child feels free to communicate </a:t>
            </a:r>
            <a:r>
              <a:rPr lang="en-US" sz="1350" i="1" dirty="0">
                <a:solidFill>
                  <a:srgbClr val="1F2D2E"/>
                </a:solidFill>
                <a:latin typeface="Calibri" pitchFamily="34" charset="0"/>
                <a:ea typeface="Calibri" pitchFamily="34" charset="-122"/>
                <a:cs typeface="Calibri" pitchFamily="34" charset="-120"/>
              </a:rPr>
              <a:t>(Bowlby, 1988)</a:t>
            </a:r>
            <a:r>
              <a:rPr lang="en-US" sz="1350" dirty="0">
                <a:solidFill>
                  <a:srgbClr val="1F2D2E"/>
                </a:solidFill>
                <a:latin typeface="Calibri" pitchFamily="34" charset="0"/>
                <a:ea typeface="Calibri" pitchFamily="34" charset="-122"/>
                <a:cs typeface="Calibri" pitchFamily="34" charset="-120"/>
              </a:rPr>
              <a:t>.</a:t>
            </a:r>
            <a:endParaRPr lang="en-US" sz="1350" dirty="0"/>
          </a:p>
        </p:txBody>
      </p:sp>
      <p:sp>
        <p:nvSpPr>
          <p:cNvPr id="20" name="Shape 16"/>
          <p:cNvSpPr/>
          <p:nvPr/>
        </p:nvSpPr>
        <p:spPr>
          <a:xfrm>
            <a:off x="9006840" y="2971800"/>
            <a:ext cx="2633472" cy="1325880"/>
          </a:xfrm>
          <a:prstGeom prst="roundRect">
            <a:avLst>
              <a:gd name="adj" fmla="val 6897"/>
            </a:avLst>
          </a:prstGeom>
          <a:solidFill>
            <a:srgbClr val="FCE8E0"/>
          </a:solidFill>
          <a:ln w="12700">
            <a:solidFill>
              <a:srgbClr val="FCE8E0"/>
            </a:solidFill>
            <a:prstDash val="solid"/>
          </a:ln>
        </p:spPr>
        <p:txBody>
          <a:bodyPr/>
          <a:lstStyle/>
          <a:p>
            <a:endParaRPr lang="en-GB"/>
          </a:p>
        </p:txBody>
      </p:sp>
      <p:sp>
        <p:nvSpPr>
          <p:cNvPr id="21" name="Text 17"/>
          <p:cNvSpPr txBox="1"/>
          <p:nvPr/>
        </p:nvSpPr>
        <p:spPr>
          <a:xfrm>
            <a:off x="9171432" y="3063240"/>
            <a:ext cx="2304288" cy="1143000"/>
          </a:xfrm>
          <a:prstGeom prst="rect">
            <a:avLst/>
          </a:prstGeom>
          <a:noFill/>
          <a:ln/>
        </p:spPr>
        <p:txBody>
          <a:bodyPr wrap="square" lIns="0" tIns="0" rIns="0" bIns="0" rtlCol="0" anchor="ctr"/>
          <a:lstStyle/>
          <a:p>
            <a:pPr marL="0" indent="0">
              <a:buNone/>
            </a:pPr>
            <a:r>
              <a:rPr lang="en-US" sz="1400" b="1" dirty="0">
                <a:solidFill>
                  <a:srgbClr val="0E4749"/>
                </a:solidFill>
                <a:latin typeface="Calibri" pitchFamily="34" charset="0"/>
                <a:ea typeface="Calibri" pitchFamily="34" charset="-122"/>
                <a:cs typeface="Calibri" pitchFamily="34" charset="-120"/>
              </a:rPr>
              <a:t>Patient, gentle conversation, with no pressure</a:t>
            </a:r>
            <a:endParaRPr lang="en-US" sz="1400" dirty="0"/>
          </a:p>
        </p:txBody>
      </p:sp>
      <p:sp>
        <p:nvSpPr>
          <p:cNvPr id="22" name="Shape 18"/>
          <p:cNvSpPr/>
          <p:nvPr/>
        </p:nvSpPr>
        <p:spPr>
          <a:xfrm>
            <a:off x="548640" y="4434840"/>
            <a:ext cx="2743200" cy="1325880"/>
          </a:xfrm>
          <a:prstGeom prst="roundRect">
            <a:avLst>
              <a:gd name="adj" fmla="val 6897"/>
            </a:avLst>
          </a:prstGeom>
          <a:solidFill>
            <a:srgbClr val="0E4749"/>
          </a:solidFill>
          <a:ln w="12700">
            <a:solidFill>
              <a:srgbClr val="0E4749"/>
            </a:solidFill>
            <a:prstDash val="solid"/>
          </a:ln>
        </p:spPr>
        <p:txBody>
          <a:bodyPr/>
          <a:lstStyle/>
          <a:p>
            <a:endParaRPr lang="en-GB"/>
          </a:p>
        </p:txBody>
      </p:sp>
      <p:sp>
        <p:nvSpPr>
          <p:cNvPr id="23" name="Shape 19"/>
          <p:cNvSpPr/>
          <p:nvPr/>
        </p:nvSpPr>
        <p:spPr>
          <a:xfrm>
            <a:off x="731520" y="4800600"/>
            <a:ext cx="594360" cy="594360"/>
          </a:xfrm>
          <a:prstGeom prst="ellipse">
            <a:avLst/>
          </a:prstGeom>
          <a:solidFill>
            <a:srgbClr val="D9603F"/>
          </a:solidFill>
          <a:ln w="12700">
            <a:solidFill>
              <a:srgbClr val="D9603F"/>
            </a:solidFill>
            <a:prstDash val="solid"/>
          </a:ln>
        </p:spPr>
        <p:txBody>
          <a:bodyPr/>
          <a:lstStyle/>
          <a:p>
            <a:endParaRPr lang="en-GB"/>
          </a:p>
        </p:txBody>
      </p:sp>
      <p:pic>
        <p:nvPicPr>
          <p:cNvPr id="24" name="Image 2" descr="preencoded.png"/>
          <p:cNvPicPr>
            <a:picLocks noChangeAspect="1"/>
          </p:cNvPicPr>
          <p:nvPr/>
        </p:nvPicPr>
        <p:blipFill>
          <a:blip r:embed="rId5"/>
          <a:stretch>
            <a:fillRect/>
          </a:stretch>
        </p:blipFill>
        <p:spPr>
          <a:xfrm>
            <a:off x="880110" y="4949190"/>
            <a:ext cx="297180" cy="297180"/>
          </a:xfrm>
          <a:prstGeom prst="rect">
            <a:avLst/>
          </a:prstGeom>
        </p:spPr>
      </p:pic>
      <p:sp>
        <p:nvSpPr>
          <p:cNvPr id="25" name="Text 20"/>
          <p:cNvSpPr txBox="1"/>
          <p:nvPr/>
        </p:nvSpPr>
        <p:spPr>
          <a:xfrm>
            <a:off x="1463040" y="4572000"/>
            <a:ext cx="1691640" cy="1051560"/>
          </a:xfrm>
          <a:prstGeom prst="rect">
            <a:avLst/>
          </a:prstGeom>
          <a:noFill/>
          <a:ln/>
        </p:spPr>
        <p:txBody>
          <a:bodyPr wrap="square" lIns="0" tIns="0" rIns="0" bIns="0"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Struggles with group play</a:t>
            </a:r>
            <a:endParaRPr lang="en-US" sz="1500" dirty="0"/>
          </a:p>
        </p:txBody>
      </p:sp>
      <p:sp>
        <p:nvSpPr>
          <p:cNvPr id="26" name="Shape 21"/>
          <p:cNvSpPr/>
          <p:nvPr/>
        </p:nvSpPr>
        <p:spPr>
          <a:xfrm>
            <a:off x="3611880" y="4434840"/>
            <a:ext cx="5074920" cy="1325880"/>
          </a:xfrm>
          <a:prstGeom prst="roundRect">
            <a:avLst>
              <a:gd name="adj" fmla="val 6897"/>
            </a:avLst>
          </a:prstGeom>
          <a:solidFill>
            <a:srgbClr val="E6F1F0"/>
          </a:solidFill>
          <a:ln w="12700">
            <a:solidFill>
              <a:srgbClr val="E6F1F0"/>
            </a:solidFill>
            <a:prstDash val="solid"/>
          </a:ln>
        </p:spPr>
        <p:txBody>
          <a:bodyPr/>
          <a:lstStyle/>
          <a:p>
            <a:endParaRPr lang="en-GB"/>
          </a:p>
        </p:txBody>
      </p:sp>
      <p:sp>
        <p:nvSpPr>
          <p:cNvPr id="27" name="Text 22"/>
          <p:cNvSpPr txBox="1"/>
          <p:nvPr/>
        </p:nvSpPr>
        <p:spPr>
          <a:xfrm>
            <a:off x="3794760" y="4526280"/>
            <a:ext cx="4709160" cy="1143000"/>
          </a:xfrm>
          <a:prstGeom prst="rect">
            <a:avLst/>
          </a:prstGeom>
          <a:noFill/>
          <a:ln/>
        </p:spPr>
        <p:txBody>
          <a:bodyPr wrap="square" lIns="0" tIns="0" rIns="0" bIns="0" rtlCol="0" anchor="ctr"/>
          <a:lstStyle/>
          <a:p>
            <a:pPr marL="0" indent="0">
              <a:buNone/>
            </a:pPr>
            <a:r>
              <a:rPr lang="en-US" sz="1350" dirty="0">
                <a:solidFill>
                  <a:srgbClr val="1F2D2E"/>
                </a:solidFill>
                <a:latin typeface="Calibri" pitchFamily="34" charset="0"/>
                <a:ea typeface="Calibri" pitchFamily="34" charset="-122"/>
                <a:cs typeface="Calibri" pitchFamily="34" charset="-120"/>
              </a:rPr>
              <a:t>If early relationships felt unreliable, a child may expect other people to be unpredictable too, making it harder to play with peers </a:t>
            </a:r>
            <a:r>
              <a:rPr lang="en-US" sz="1350" i="1" dirty="0">
                <a:solidFill>
                  <a:srgbClr val="1F2D2E"/>
                </a:solidFill>
                <a:latin typeface="Calibri" pitchFamily="34" charset="0"/>
                <a:ea typeface="Calibri" pitchFamily="34" charset="-122"/>
                <a:cs typeface="Calibri" pitchFamily="34" charset="-120"/>
              </a:rPr>
              <a:t>(Bowlby, 1969)</a:t>
            </a:r>
            <a:r>
              <a:rPr lang="en-US" sz="1350" dirty="0">
                <a:solidFill>
                  <a:srgbClr val="1F2D2E"/>
                </a:solidFill>
                <a:latin typeface="Calibri" pitchFamily="34" charset="0"/>
                <a:ea typeface="Calibri" pitchFamily="34" charset="-122"/>
                <a:cs typeface="Calibri" pitchFamily="34" charset="-120"/>
              </a:rPr>
              <a:t>.</a:t>
            </a:r>
            <a:endParaRPr lang="en-US" sz="1350" dirty="0"/>
          </a:p>
        </p:txBody>
      </p:sp>
      <p:sp>
        <p:nvSpPr>
          <p:cNvPr id="28" name="Shape 23"/>
          <p:cNvSpPr/>
          <p:nvPr/>
        </p:nvSpPr>
        <p:spPr>
          <a:xfrm>
            <a:off x="9006840" y="4434840"/>
            <a:ext cx="2633472" cy="1325880"/>
          </a:xfrm>
          <a:prstGeom prst="roundRect">
            <a:avLst>
              <a:gd name="adj" fmla="val 6897"/>
            </a:avLst>
          </a:prstGeom>
          <a:solidFill>
            <a:srgbClr val="FCE8E0"/>
          </a:solidFill>
          <a:ln w="12700">
            <a:solidFill>
              <a:srgbClr val="FCE8E0"/>
            </a:solidFill>
            <a:prstDash val="solid"/>
          </a:ln>
        </p:spPr>
        <p:txBody>
          <a:bodyPr/>
          <a:lstStyle/>
          <a:p>
            <a:endParaRPr lang="en-GB"/>
          </a:p>
        </p:txBody>
      </p:sp>
      <p:sp>
        <p:nvSpPr>
          <p:cNvPr id="29" name="Text 24"/>
          <p:cNvSpPr txBox="1"/>
          <p:nvPr/>
        </p:nvSpPr>
        <p:spPr>
          <a:xfrm>
            <a:off x="9171432" y="4526280"/>
            <a:ext cx="2304288" cy="1143000"/>
          </a:xfrm>
          <a:prstGeom prst="rect">
            <a:avLst/>
          </a:prstGeom>
          <a:noFill/>
          <a:ln/>
        </p:spPr>
        <p:txBody>
          <a:bodyPr wrap="square" lIns="0" tIns="0" rIns="0" bIns="0" rtlCol="0" anchor="ctr"/>
          <a:lstStyle/>
          <a:p>
            <a:pPr marL="0" indent="0">
              <a:buNone/>
            </a:pPr>
            <a:r>
              <a:rPr lang="en-US" sz="1400" b="1" dirty="0">
                <a:solidFill>
                  <a:srgbClr val="0E4749"/>
                </a:solidFill>
                <a:latin typeface="Calibri" pitchFamily="34" charset="0"/>
                <a:ea typeface="Calibri" pitchFamily="34" charset="-122"/>
                <a:cs typeface="Calibri" pitchFamily="34" charset="-120"/>
              </a:rPr>
              <a:t>Slow, supported introductions to other children</a:t>
            </a:r>
            <a:endParaRPr lang="en-US" sz="1400" dirty="0"/>
          </a:p>
        </p:txBody>
      </p:sp>
      <p:sp>
        <p:nvSpPr>
          <p:cNvPr id="30" name="Text 25"/>
          <p:cNvSpPr txBox="1"/>
          <p:nvPr/>
        </p:nvSpPr>
        <p:spPr>
          <a:xfrm>
            <a:off x="548640" y="5943600"/>
            <a:ext cx="11064240" cy="457200"/>
          </a:xfrm>
          <a:prstGeom prst="rect">
            <a:avLst/>
          </a:prstGeom>
          <a:noFill/>
          <a:ln/>
        </p:spPr>
        <p:txBody>
          <a:bodyPr wrap="square" lIns="0" tIns="0" rIns="0" bIns="0" rtlCol="0" anchor="ctr"/>
          <a:lstStyle/>
          <a:p>
            <a:pPr marL="0" indent="0">
              <a:buNone/>
            </a:pPr>
            <a:r>
              <a:rPr lang="en-US" sz="1300" i="1" dirty="0">
                <a:solidFill>
                  <a:srgbClr val="5B6B6C"/>
                </a:solidFill>
                <a:latin typeface="Calibri" pitchFamily="34" charset="0"/>
                <a:ea typeface="Calibri" pitchFamily="34" charset="-122"/>
                <a:cs typeface="Calibri" pitchFamily="34" charset="-120"/>
              </a:rPr>
              <a:t>Important: this only gives us a possible explanation, not a diagnosis. We should keep watching and talking to her carers to understand her better.</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Nature and nurture</a:t>
            </a:r>
            <a:endParaRPr lang="en-US" sz="3400" dirty="0"/>
          </a:p>
        </p:txBody>
      </p:sp>
      <p:sp>
        <p:nvSpPr>
          <p:cNvPr id="3" name="Text 1"/>
          <p:cNvSpPr txBox="1"/>
          <p:nvPr/>
        </p:nvSpPr>
        <p:spPr>
          <a:xfrm>
            <a:off x="548640" y="1097280"/>
            <a:ext cx="11064240" cy="457200"/>
          </a:xfrm>
          <a:prstGeom prst="rect">
            <a:avLst/>
          </a:prstGeom>
          <a:noFill/>
          <a:ln/>
        </p:spPr>
        <p:txBody>
          <a:bodyPr wrap="square" lIns="0" tIns="0" rIns="0" bIns="0" rtlCol="0" anchor="ctr"/>
          <a:lstStyle/>
          <a:p>
            <a:r>
              <a:rPr lang="en-GB" sz="1600" dirty="0"/>
              <a:t>A child can be influenced in two ways. All of these have relevance to Shona.</a:t>
            </a:r>
          </a:p>
        </p:txBody>
      </p:sp>
      <p:sp>
        <p:nvSpPr>
          <p:cNvPr id="4" name="Shape 2"/>
          <p:cNvSpPr/>
          <p:nvPr/>
        </p:nvSpPr>
        <p:spPr>
          <a:xfrm>
            <a:off x="548640" y="1737360"/>
            <a:ext cx="5394960" cy="2880360"/>
          </a:xfrm>
          <a:prstGeom prst="roundRect">
            <a:avLst>
              <a:gd name="adj" fmla="val 3175"/>
            </a:avLst>
          </a:prstGeom>
          <a:solidFill>
            <a:srgbClr val="E6F1F0"/>
          </a:solidFill>
          <a:ln w="12700">
            <a:solidFill>
              <a:srgbClr val="E6F1F0"/>
            </a:solidFill>
            <a:prstDash val="solid"/>
          </a:ln>
        </p:spPr>
        <p:txBody>
          <a:bodyPr/>
          <a:lstStyle/>
          <a:p>
            <a:endParaRPr lang="en-GB"/>
          </a:p>
        </p:txBody>
      </p:sp>
      <p:sp>
        <p:nvSpPr>
          <p:cNvPr id="5" name="Shape 3"/>
          <p:cNvSpPr/>
          <p:nvPr/>
        </p:nvSpPr>
        <p:spPr>
          <a:xfrm>
            <a:off x="777240" y="1938528"/>
            <a:ext cx="594360" cy="594360"/>
          </a:xfrm>
          <a:prstGeom prst="ellipse">
            <a:avLst/>
          </a:prstGeom>
          <a:solidFill>
            <a:srgbClr val="0E4749"/>
          </a:solidFill>
          <a:ln w="12700">
            <a:solidFill>
              <a:srgbClr val="0E4749"/>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925830" y="2087118"/>
            <a:ext cx="297180" cy="297180"/>
          </a:xfrm>
          <a:prstGeom prst="rect">
            <a:avLst/>
          </a:prstGeom>
        </p:spPr>
      </p:pic>
      <p:sp>
        <p:nvSpPr>
          <p:cNvPr id="7" name="Text 4"/>
          <p:cNvSpPr txBox="1"/>
          <p:nvPr/>
        </p:nvSpPr>
        <p:spPr>
          <a:xfrm>
            <a:off x="1554480" y="1938528"/>
            <a:ext cx="4206240" cy="594360"/>
          </a:xfrm>
          <a:prstGeom prst="rect">
            <a:avLst/>
          </a:prstGeom>
          <a:noFill/>
          <a:ln/>
        </p:spPr>
        <p:txBody>
          <a:bodyPr wrap="square" lIns="0" tIns="0" rIns="0" bIns="0" rtlCol="0" anchor="ctr"/>
          <a:lstStyle/>
          <a:p>
            <a:pPr marL="0" indent="0">
              <a:buNone/>
            </a:pPr>
            <a:r>
              <a:rPr lang="en-US" sz="1800" b="1" dirty="0">
                <a:solidFill>
                  <a:srgbClr val="0E4749"/>
                </a:solidFill>
                <a:latin typeface="Calibri" pitchFamily="34" charset="0"/>
                <a:ea typeface="Calibri" pitchFamily="34" charset="-122"/>
                <a:cs typeface="Calibri" pitchFamily="34" charset="-120"/>
              </a:rPr>
              <a:t>Nature: what she's born with</a:t>
            </a:r>
            <a:endParaRPr lang="en-US" sz="1800" dirty="0"/>
          </a:p>
        </p:txBody>
      </p:sp>
      <p:sp>
        <p:nvSpPr>
          <p:cNvPr id="8" name="Text 5"/>
          <p:cNvSpPr txBox="1"/>
          <p:nvPr/>
        </p:nvSpPr>
        <p:spPr>
          <a:xfrm>
            <a:off x="822960" y="2697480"/>
            <a:ext cx="4846320" cy="1783080"/>
          </a:xfrm>
          <a:prstGeom prst="rect">
            <a:avLst/>
          </a:prstGeom>
          <a:noFill/>
          <a:ln/>
        </p:spPr>
        <p:txBody>
          <a:bodyPr wrap="square" lIns="0" tIns="0" rIns="0" bIns="0" rtlCol="0" anchor="t"/>
          <a:lstStyle/>
          <a:p>
            <a:r>
              <a:rPr lang="en-GB" sz="1600" dirty="0">
                <a:solidFill>
                  <a:schemeClr val="tx1">
                    <a:lumMod val="65000"/>
                    <a:lumOff val="35000"/>
                  </a:schemeClr>
                </a:solidFill>
              </a:rPr>
              <a:t>•An innate attachment to a caregiver (Bowlby, 1969)</a:t>
            </a:r>
          </a:p>
          <a:p>
            <a:endParaRPr lang="en-GB" sz="1600" dirty="0">
              <a:solidFill>
                <a:schemeClr val="tx1">
                  <a:lumMod val="65000"/>
                  <a:lumOff val="35000"/>
                </a:schemeClr>
              </a:solidFill>
            </a:endParaRPr>
          </a:p>
          <a:p>
            <a:r>
              <a:rPr lang="en-GB" sz="1600" dirty="0">
                <a:solidFill>
                  <a:schemeClr val="tx1">
                    <a:lumMod val="65000"/>
                    <a:lumOff val="35000"/>
                  </a:schemeClr>
                </a:solidFill>
              </a:rPr>
              <a:t>•Individual differences in temperament - some children tend to be shy in new environments (Kagan, 1984)</a:t>
            </a:r>
          </a:p>
          <a:p>
            <a:endParaRPr lang="en-GB" sz="1600" dirty="0">
              <a:solidFill>
                <a:schemeClr val="tx1">
                  <a:lumMod val="65000"/>
                  <a:lumOff val="35000"/>
                </a:schemeClr>
              </a:solidFill>
            </a:endParaRPr>
          </a:p>
          <a:p>
            <a:r>
              <a:rPr lang="en-GB" sz="1600" dirty="0">
                <a:solidFill>
                  <a:schemeClr val="tx1">
                    <a:lumMod val="65000"/>
                    <a:lumOff val="35000"/>
                  </a:schemeClr>
                </a:solidFill>
              </a:rPr>
              <a:t>•Sensitivity to stress across the child's physiological system</a:t>
            </a:r>
          </a:p>
        </p:txBody>
      </p:sp>
      <p:sp>
        <p:nvSpPr>
          <p:cNvPr id="9" name="Shape 6"/>
          <p:cNvSpPr/>
          <p:nvPr/>
        </p:nvSpPr>
        <p:spPr>
          <a:xfrm>
            <a:off x="6245352" y="1737360"/>
            <a:ext cx="5394960" cy="2880360"/>
          </a:xfrm>
          <a:prstGeom prst="roundRect">
            <a:avLst>
              <a:gd name="adj" fmla="val 3175"/>
            </a:avLst>
          </a:prstGeom>
          <a:solidFill>
            <a:srgbClr val="FCE8E0"/>
          </a:solidFill>
          <a:ln w="12700">
            <a:solidFill>
              <a:srgbClr val="FCE8E0"/>
            </a:solidFill>
            <a:prstDash val="solid"/>
          </a:ln>
        </p:spPr>
        <p:txBody>
          <a:bodyPr/>
          <a:lstStyle/>
          <a:p>
            <a:endParaRPr lang="en-GB"/>
          </a:p>
        </p:txBody>
      </p:sp>
      <p:sp>
        <p:nvSpPr>
          <p:cNvPr id="10" name="Shape 7"/>
          <p:cNvSpPr/>
          <p:nvPr/>
        </p:nvSpPr>
        <p:spPr>
          <a:xfrm>
            <a:off x="6473952" y="1938528"/>
            <a:ext cx="594360" cy="594360"/>
          </a:xfrm>
          <a:prstGeom prst="ellipse">
            <a:avLst/>
          </a:prstGeom>
          <a:solidFill>
            <a:srgbClr val="D9603F"/>
          </a:solidFill>
          <a:ln w="12700">
            <a:solidFill>
              <a:srgbClr val="D9603F"/>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6622542" y="2087118"/>
            <a:ext cx="297180" cy="297180"/>
          </a:xfrm>
          <a:prstGeom prst="rect">
            <a:avLst/>
          </a:prstGeom>
        </p:spPr>
      </p:pic>
      <p:sp>
        <p:nvSpPr>
          <p:cNvPr id="12" name="Text 8"/>
          <p:cNvSpPr txBox="1"/>
          <p:nvPr/>
        </p:nvSpPr>
        <p:spPr>
          <a:xfrm>
            <a:off x="7251192" y="1938528"/>
            <a:ext cx="4206240" cy="594360"/>
          </a:xfrm>
          <a:prstGeom prst="rect">
            <a:avLst/>
          </a:prstGeom>
          <a:noFill/>
          <a:ln/>
        </p:spPr>
        <p:txBody>
          <a:bodyPr wrap="square" lIns="0" tIns="0" rIns="0" bIns="0" rtlCol="0" anchor="ctr"/>
          <a:lstStyle/>
          <a:p>
            <a:pPr marL="0" indent="0">
              <a:buNone/>
            </a:pPr>
            <a:r>
              <a:rPr lang="en-US" sz="1800" b="1" dirty="0">
                <a:solidFill>
                  <a:srgbClr val="0E4749"/>
                </a:solidFill>
                <a:latin typeface="Calibri" pitchFamily="34" charset="0"/>
                <a:ea typeface="Calibri" pitchFamily="34" charset="-122"/>
                <a:cs typeface="Calibri" pitchFamily="34" charset="-120"/>
              </a:rPr>
              <a:t>Nurture: her experiences</a:t>
            </a:r>
            <a:endParaRPr lang="en-US" sz="1800" dirty="0"/>
          </a:p>
        </p:txBody>
      </p:sp>
      <p:sp>
        <p:nvSpPr>
          <p:cNvPr id="13" name="Text 9"/>
          <p:cNvSpPr txBox="1"/>
          <p:nvPr/>
        </p:nvSpPr>
        <p:spPr>
          <a:xfrm>
            <a:off x="6519672" y="2697480"/>
            <a:ext cx="4846320" cy="1783080"/>
          </a:xfrm>
          <a:prstGeom prst="rect">
            <a:avLst/>
          </a:prstGeom>
          <a:noFill/>
          <a:ln/>
        </p:spPr>
        <p:txBody>
          <a:bodyPr wrap="square" lIns="0" tIns="0" rIns="0" bIns="0" rtlCol="0" anchor="t"/>
          <a:lstStyle/>
          <a:p>
            <a:r>
              <a:rPr lang="en-GB" sz="1600" dirty="0">
                <a:solidFill>
                  <a:schemeClr val="tx1">
                    <a:lumMod val="65000"/>
                    <a:lumOff val="35000"/>
                  </a:schemeClr>
                </a:solidFill>
              </a:rPr>
              <a:t>•Sensitivity of the adults to the child </a:t>
            </a:r>
            <a:r>
              <a:rPr lang="en-GB" sz="1600" i="1" dirty="0">
                <a:solidFill>
                  <a:schemeClr val="tx1">
                    <a:lumMod val="65000"/>
                    <a:lumOff val="35000"/>
                  </a:schemeClr>
                </a:solidFill>
              </a:rPr>
              <a:t>(Ainsworth et al., 1978)</a:t>
            </a:r>
          </a:p>
          <a:p>
            <a:endParaRPr lang="en-GB" sz="1600" dirty="0">
              <a:solidFill>
                <a:schemeClr val="tx1">
                  <a:lumMod val="65000"/>
                  <a:lumOff val="35000"/>
                </a:schemeClr>
              </a:solidFill>
            </a:endParaRPr>
          </a:p>
          <a:p>
            <a:r>
              <a:rPr lang="en-GB" sz="1600" dirty="0">
                <a:solidFill>
                  <a:schemeClr val="tx1">
                    <a:lumMod val="65000"/>
                    <a:lumOff val="35000"/>
                  </a:schemeClr>
                </a:solidFill>
              </a:rPr>
              <a:t>•Family and home environment including routines and relationships</a:t>
            </a:r>
          </a:p>
          <a:p>
            <a:endParaRPr lang="en-GB" sz="1600" dirty="0">
              <a:solidFill>
                <a:schemeClr val="tx1">
                  <a:lumMod val="65000"/>
                  <a:lumOff val="35000"/>
                </a:schemeClr>
              </a:solidFill>
            </a:endParaRPr>
          </a:p>
          <a:p>
            <a:r>
              <a:rPr lang="en-GB" sz="1600" dirty="0">
                <a:solidFill>
                  <a:schemeClr val="tx1">
                    <a:lumMod val="65000"/>
                    <a:lumOff val="35000"/>
                  </a:schemeClr>
                </a:solidFill>
              </a:rPr>
              <a:t>•Nursery relationships and level of care provided</a:t>
            </a:r>
          </a:p>
        </p:txBody>
      </p:sp>
      <p:sp>
        <p:nvSpPr>
          <p:cNvPr id="14" name="Shape 10"/>
          <p:cNvSpPr/>
          <p:nvPr/>
        </p:nvSpPr>
        <p:spPr>
          <a:xfrm>
            <a:off x="548640" y="4846320"/>
            <a:ext cx="11091672" cy="1508760"/>
          </a:xfrm>
          <a:prstGeom prst="roundRect">
            <a:avLst>
              <a:gd name="adj" fmla="val 6061"/>
            </a:avLst>
          </a:prstGeom>
          <a:solidFill>
            <a:srgbClr val="0E4749"/>
          </a:solidFill>
          <a:ln w="12700">
            <a:solidFill>
              <a:srgbClr val="0E4749"/>
            </a:solidFill>
            <a:prstDash val="solid"/>
          </a:ln>
        </p:spPr>
        <p:txBody>
          <a:bodyPr/>
          <a:lstStyle/>
          <a:p>
            <a:endParaRPr lang="en-GB"/>
          </a:p>
        </p:txBody>
      </p:sp>
      <p:sp>
        <p:nvSpPr>
          <p:cNvPr id="15" name="Text 11"/>
          <p:cNvSpPr txBox="1"/>
          <p:nvPr/>
        </p:nvSpPr>
        <p:spPr>
          <a:xfrm>
            <a:off x="868680" y="4983480"/>
            <a:ext cx="10424160" cy="41148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They work together</a:t>
            </a:r>
            <a:endParaRPr lang="en-US" sz="1900" dirty="0"/>
          </a:p>
        </p:txBody>
      </p:sp>
      <p:sp>
        <p:nvSpPr>
          <p:cNvPr id="16" name="Text 12"/>
          <p:cNvSpPr txBox="1"/>
          <p:nvPr/>
        </p:nvSpPr>
        <p:spPr>
          <a:xfrm>
            <a:off x="868680" y="5394960"/>
            <a:ext cx="10424160" cy="914400"/>
          </a:xfrm>
          <a:prstGeom prst="rect">
            <a:avLst/>
          </a:prstGeom>
          <a:noFill/>
          <a:ln/>
        </p:spPr>
        <p:txBody>
          <a:bodyPr wrap="square" lIns="0" tIns="0" rIns="0" bIns="0" rtlCol="0" anchor="t"/>
          <a:lstStyle/>
          <a:p>
            <a:r>
              <a:rPr lang="en-GB" sz="1600" dirty="0">
                <a:solidFill>
                  <a:schemeClr val="bg1"/>
                </a:solidFill>
              </a:rPr>
              <a:t>Children that are more cautious may demonstrate more (positive or negative) influence from the environment </a:t>
            </a:r>
            <a:r>
              <a:rPr lang="en-GB" sz="1600" i="1" dirty="0">
                <a:solidFill>
                  <a:schemeClr val="bg1"/>
                </a:solidFill>
              </a:rPr>
              <a:t>(Belsky and </a:t>
            </a:r>
            <a:r>
              <a:rPr lang="en-GB" sz="1600" i="1" dirty="0" err="1">
                <a:solidFill>
                  <a:schemeClr val="bg1"/>
                </a:solidFill>
              </a:rPr>
              <a:t>Pluess</a:t>
            </a:r>
            <a:r>
              <a:rPr lang="en-GB" sz="1600" i="1" dirty="0">
                <a:solidFill>
                  <a:schemeClr val="bg1"/>
                </a:solidFill>
              </a:rPr>
              <a:t>, 2009)</a:t>
            </a:r>
            <a:r>
              <a:rPr lang="en-GB" sz="1600" dirty="0">
                <a:solidFill>
                  <a:schemeClr val="bg1"/>
                </a:solidFill>
              </a:rPr>
              <a:t>. Whilst Shona’s personality cannot be changed, the level of care that she </a:t>
            </a:r>
            <a:r>
              <a:rPr lang="en-GB" sz="1600" dirty="0" err="1">
                <a:solidFill>
                  <a:schemeClr val="bg1"/>
                </a:solidFill>
              </a:rPr>
              <a:t>recieves</a:t>
            </a:r>
            <a:r>
              <a:rPr lang="en-GB" sz="1600" dirty="0">
                <a:solidFill>
                  <a:schemeClr val="bg1"/>
                </a:solidFill>
              </a:rPr>
              <a:t> in nursery can be, and this is the area that we can have the most influence over.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How we can support Shona</a:t>
            </a:r>
            <a:endParaRPr lang="en-US" sz="3400" dirty="0"/>
          </a:p>
        </p:txBody>
      </p:sp>
      <p:sp>
        <p:nvSpPr>
          <p:cNvPr id="3" name="Shape 1"/>
          <p:cNvSpPr/>
          <p:nvPr/>
        </p:nvSpPr>
        <p:spPr>
          <a:xfrm>
            <a:off x="548640" y="1097280"/>
            <a:ext cx="5394960" cy="2194560"/>
          </a:xfrm>
          <a:prstGeom prst="roundRect">
            <a:avLst>
              <a:gd name="adj" fmla="val 4167"/>
            </a:avLst>
          </a:prstGeom>
          <a:solidFill>
            <a:srgbClr val="E6F1F0"/>
          </a:solidFill>
          <a:ln w="12700">
            <a:solidFill>
              <a:srgbClr val="E6F1F0"/>
            </a:solidFill>
            <a:prstDash val="solid"/>
          </a:ln>
        </p:spPr>
        <p:txBody>
          <a:bodyPr/>
          <a:lstStyle/>
          <a:p>
            <a:endParaRPr lang="en-GB"/>
          </a:p>
        </p:txBody>
      </p:sp>
      <p:sp>
        <p:nvSpPr>
          <p:cNvPr id="4" name="Shape 2"/>
          <p:cNvSpPr/>
          <p:nvPr/>
        </p:nvSpPr>
        <p:spPr>
          <a:xfrm>
            <a:off x="749808" y="1261872"/>
            <a:ext cx="502920" cy="502920"/>
          </a:xfrm>
          <a:prstGeom prst="ellipse">
            <a:avLst/>
          </a:prstGeom>
          <a:solidFill>
            <a:srgbClr val="0E4749"/>
          </a:solidFill>
          <a:ln w="12700">
            <a:solidFill>
              <a:srgbClr val="0E4749"/>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875538" y="1387602"/>
            <a:ext cx="251460" cy="251460"/>
          </a:xfrm>
          <a:prstGeom prst="rect">
            <a:avLst/>
          </a:prstGeom>
        </p:spPr>
      </p:pic>
      <p:sp>
        <p:nvSpPr>
          <p:cNvPr id="6" name="Text 3"/>
          <p:cNvSpPr txBox="1"/>
          <p:nvPr/>
        </p:nvSpPr>
        <p:spPr>
          <a:xfrm>
            <a:off x="1417320" y="1261872"/>
            <a:ext cx="4343400" cy="50292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Feeling safe</a:t>
            </a:r>
            <a:endParaRPr lang="en-US" sz="1700" dirty="0"/>
          </a:p>
        </p:txBody>
      </p:sp>
      <p:sp>
        <p:nvSpPr>
          <p:cNvPr id="7" name="Text 4"/>
          <p:cNvSpPr txBox="1"/>
          <p:nvPr/>
        </p:nvSpPr>
        <p:spPr>
          <a:xfrm>
            <a:off x="777240" y="1874520"/>
            <a:ext cx="4937760" cy="1325880"/>
          </a:xfrm>
          <a:prstGeom prst="rect">
            <a:avLst/>
          </a:prstGeom>
          <a:noFill/>
          <a:ln/>
        </p:spPr>
        <p:txBody>
          <a:bodyPr wrap="square" lIns="0" tIns="0" rIns="0" bIns="0" rtlCol="0" anchor="t"/>
          <a:lstStyle/>
          <a:p>
            <a:r>
              <a:rPr lang="en-GB" sz="1300" dirty="0"/>
              <a:t>• Allow her to have one person that she interacts with frequently. This enables her to have a constant figure to build a relationship with.</a:t>
            </a:r>
          </a:p>
          <a:p>
            <a:r>
              <a:rPr lang="en-GB" sz="1300" dirty="0"/>
              <a:t>• Gradually settle her in. Initially have a carer with her and then have the carer leave for short periods.</a:t>
            </a:r>
          </a:p>
          <a:p>
            <a:r>
              <a:rPr lang="en-GB" sz="1300" dirty="0"/>
              <a:t>• Allow her to have a piece of her home that she can take with her. Also allow her to label her emotions.</a:t>
            </a:r>
          </a:p>
        </p:txBody>
      </p:sp>
      <p:sp>
        <p:nvSpPr>
          <p:cNvPr id="8" name="Shape 5"/>
          <p:cNvSpPr/>
          <p:nvPr/>
        </p:nvSpPr>
        <p:spPr>
          <a:xfrm>
            <a:off x="6245352" y="1097280"/>
            <a:ext cx="5394960" cy="2194560"/>
          </a:xfrm>
          <a:prstGeom prst="roundRect">
            <a:avLst>
              <a:gd name="adj" fmla="val 4167"/>
            </a:avLst>
          </a:prstGeom>
          <a:solidFill>
            <a:srgbClr val="FCE8E0"/>
          </a:solidFill>
          <a:ln w="12700">
            <a:solidFill>
              <a:srgbClr val="FCE8E0"/>
            </a:solidFill>
            <a:prstDash val="solid"/>
          </a:ln>
        </p:spPr>
        <p:txBody>
          <a:bodyPr/>
          <a:lstStyle/>
          <a:p>
            <a:endParaRPr lang="en-GB"/>
          </a:p>
        </p:txBody>
      </p:sp>
      <p:sp>
        <p:nvSpPr>
          <p:cNvPr id="9" name="Shape 6"/>
          <p:cNvSpPr/>
          <p:nvPr/>
        </p:nvSpPr>
        <p:spPr>
          <a:xfrm>
            <a:off x="6446520" y="1261872"/>
            <a:ext cx="502920" cy="502920"/>
          </a:xfrm>
          <a:prstGeom prst="ellipse">
            <a:avLst/>
          </a:prstGeom>
          <a:solidFill>
            <a:srgbClr val="D9603F"/>
          </a:solidFill>
          <a:ln w="12700">
            <a:solidFill>
              <a:srgbClr val="D9603F"/>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6572250" y="1387602"/>
            <a:ext cx="251460" cy="251460"/>
          </a:xfrm>
          <a:prstGeom prst="rect">
            <a:avLst/>
          </a:prstGeom>
        </p:spPr>
      </p:pic>
      <p:sp>
        <p:nvSpPr>
          <p:cNvPr id="11" name="Text 7"/>
          <p:cNvSpPr txBox="1"/>
          <p:nvPr/>
        </p:nvSpPr>
        <p:spPr>
          <a:xfrm>
            <a:off x="7114032" y="1261872"/>
            <a:ext cx="4343400" cy="50292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Making friends</a:t>
            </a:r>
            <a:endParaRPr lang="en-US" sz="1700" dirty="0"/>
          </a:p>
        </p:txBody>
      </p:sp>
      <p:sp>
        <p:nvSpPr>
          <p:cNvPr id="12" name="Text 8"/>
          <p:cNvSpPr txBox="1"/>
          <p:nvPr/>
        </p:nvSpPr>
        <p:spPr>
          <a:xfrm>
            <a:off x="6473952" y="1874520"/>
            <a:ext cx="4937760" cy="1325880"/>
          </a:xfrm>
          <a:prstGeom prst="rect">
            <a:avLst/>
          </a:prstGeom>
          <a:noFill/>
          <a:ln/>
        </p:spPr>
        <p:txBody>
          <a:bodyPr wrap="square" lIns="0" tIns="0" rIns="0" bIns="0" rtlCol="0" anchor="t"/>
          <a:lstStyle/>
          <a:p>
            <a:r>
              <a:rPr lang="en-GB" sz="1400" dirty="0"/>
              <a:t>• Her key person will join in play and will gradually introduce one child at a time.</a:t>
            </a:r>
          </a:p>
          <a:p>
            <a:endParaRPr lang="en-GB" sz="1400" dirty="0"/>
          </a:p>
          <a:p>
            <a:r>
              <a:rPr lang="en-GB" sz="1400" dirty="0"/>
              <a:t>• Initially allow her to play with others but then allow group play.</a:t>
            </a:r>
          </a:p>
          <a:p>
            <a:endParaRPr lang="en-GB" sz="1400" dirty="0"/>
          </a:p>
          <a:p>
            <a:r>
              <a:rPr lang="en-GB" sz="1400" dirty="0"/>
              <a:t>• Small groups are effective as she will not become overwhelmed.</a:t>
            </a:r>
          </a:p>
        </p:txBody>
      </p:sp>
      <p:sp>
        <p:nvSpPr>
          <p:cNvPr id="13" name="Shape 9"/>
          <p:cNvSpPr/>
          <p:nvPr/>
        </p:nvSpPr>
        <p:spPr>
          <a:xfrm>
            <a:off x="548640" y="3429000"/>
            <a:ext cx="5394960" cy="2194560"/>
          </a:xfrm>
          <a:prstGeom prst="roundRect">
            <a:avLst>
              <a:gd name="adj" fmla="val 4167"/>
            </a:avLst>
          </a:prstGeom>
          <a:solidFill>
            <a:srgbClr val="FCE8E0"/>
          </a:solidFill>
          <a:ln w="12700">
            <a:solidFill>
              <a:srgbClr val="FCE8E0"/>
            </a:solidFill>
            <a:prstDash val="solid"/>
          </a:ln>
        </p:spPr>
        <p:txBody>
          <a:bodyPr/>
          <a:lstStyle/>
          <a:p>
            <a:endParaRPr lang="en-GB"/>
          </a:p>
        </p:txBody>
      </p:sp>
      <p:sp>
        <p:nvSpPr>
          <p:cNvPr id="14" name="Shape 10"/>
          <p:cNvSpPr/>
          <p:nvPr/>
        </p:nvSpPr>
        <p:spPr>
          <a:xfrm>
            <a:off x="749808" y="3593592"/>
            <a:ext cx="502920" cy="502920"/>
          </a:xfrm>
          <a:prstGeom prst="ellipse">
            <a:avLst/>
          </a:prstGeom>
          <a:solidFill>
            <a:srgbClr val="D9603F"/>
          </a:solidFill>
          <a:ln w="12700">
            <a:solidFill>
              <a:srgbClr val="D9603F"/>
            </a:solidFill>
            <a:prstDash val="solid"/>
          </a:ln>
        </p:spPr>
        <p:txBody>
          <a:bodyPr/>
          <a:lstStyle/>
          <a:p>
            <a:endParaRPr lang="en-GB"/>
          </a:p>
        </p:txBody>
      </p:sp>
      <p:pic>
        <p:nvPicPr>
          <p:cNvPr id="15" name="Image 2" descr="preencoded.png"/>
          <p:cNvPicPr>
            <a:picLocks noChangeAspect="1"/>
          </p:cNvPicPr>
          <p:nvPr/>
        </p:nvPicPr>
        <p:blipFill>
          <a:blip r:embed="rId5"/>
          <a:stretch>
            <a:fillRect/>
          </a:stretch>
        </p:blipFill>
        <p:spPr>
          <a:xfrm>
            <a:off x="875538" y="3719322"/>
            <a:ext cx="251460" cy="251460"/>
          </a:xfrm>
          <a:prstGeom prst="rect">
            <a:avLst/>
          </a:prstGeom>
        </p:spPr>
      </p:pic>
      <p:sp>
        <p:nvSpPr>
          <p:cNvPr id="16" name="Text 11"/>
          <p:cNvSpPr txBox="1"/>
          <p:nvPr/>
        </p:nvSpPr>
        <p:spPr>
          <a:xfrm>
            <a:off x="1417320" y="3593592"/>
            <a:ext cx="4343400" cy="50292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Talking and learning</a:t>
            </a:r>
            <a:endParaRPr lang="en-US" sz="1700" dirty="0"/>
          </a:p>
        </p:txBody>
      </p:sp>
      <p:sp>
        <p:nvSpPr>
          <p:cNvPr id="17" name="Text 12"/>
          <p:cNvSpPr txBox="1"/>
          <p:nvPr/>
        </p:nvSpPr>
        <p:spPr>
          <a:xfrm>
            <a:off x="777240" y="4206240"/>
            <a:ext cx="4937760" cy="1325880"/>
          </a:xfrm>
          <a:prstGeom prst="rect">
            <a:avLst/>
          </a:prstGeom>
          <a:noFill/>
          <a:ln/>
        </p:spPr>
        <p:txBody>
          <a:bodyPr wrap="square" lIns="0" tIns="0" rIns="0" bIns="0" rtlCol="0" anchor="t"/>
          <a:lstStyle/>
          <a:p>
            <a:r>
              <a:rPr lang="en-GB" sz="1400" dirty="0"/>
              <a:t>• Interact with her individually through singing, reading and conversation. Follow her interests.</a:t>
            </a:r>
          </a:p>
          <a:p>
            <a:endParaRPr lang="en-GB" sz="1400" dirty="0"/>
          </a:p>
          <a:p>
            <a:r>
              <a:rPr lang="en-GB" sz="1400" dirty="0"/>
              <a:t>• Allow her adequate time to process and answer questions.</a:t>
            </a:r>
          </a:p>
          <a:p>
            <a:endParaRPr lang="en-GB" sz="1400" dirty="0"/>
          </a:p>
          <a:p>
            <a:r>
              <a:rPr lang="en-GB" sz="1400" dirty="0"/>
              <a:t>• Monitor her development and ask for further support if required.</a:t>
            </a:r>
          </a:p>
        </p:txBody>
      </p:sp>
      <p:sp>
        <p:nvSpPr>
          <p:cNvPr id="18" name="Shape 13"/>
          <p:cNvSpPr/>
          <p:nvPr/>
        </p:nvSpPr>
        <p:spPr>
          <a:xfrm>
            <a:off x="6245352" y="3429000"/>
            <a:ext cx="5394960" cy="2194560"/>
          </a:xfrm>
          <a:prstGeom prst="roundRect">
            <a:avLst>
              <a:gd name="adj" fmla="val 4167"/>
            </a:avLst>
          </a:prstGeom>
          <a:solidFill>
            <a:srgbClr val="E6F1F0"/>
          </a:solidFill>
          <a:ln w="12700">
            <a:solidFill>
              <a:srgbClr val="E6F1F0"/>
            </a:solidFill>
            <a:prstDash val="solid"/>
          </a:ln>
        </p:spPr>
        <p:txBody>
          <a:bodyPr/>
          <a:lstStyle/>
          <a:p>
            <a:endParaRPr lang="en-GB"/>
          </a:p>
        </p:txBody>
      </p:sp>
      <p:sp>
        <p:nvSpPr>
          <p:cNvPr id="19" name="Shape 14"/>
          <p:cNvSpPr/>
          <p:nvPr/>
        </p:nvSpPr>
        <p:spPr>
          <a:xfrm>
            <a:off x="6446520" y="3593592"/>
            <a:ext cx="502920" cy="502920"/>
          </a:xfrm>
          <a:prstGeom prst="ellipse">
            <a:avLst/>
          </a:prstGeom>
          <a:solidFill>
            <a:srgbClr val="0E4749"/>
          </a:solidFill>
          <a:ln w="12700">
            <a:solidFill>
              <a:srgbClr val="0E4749"/>
            </a:solidFill>
            <a:prstDash val="solid"/>
          </a:ln>
        </p:spPr>
        <p:txBody>
          <a:bodyPr/>
          <a:lstStyle/>
          <a:p>
            <a:endParaRPr lang="en-GB"/>
          </a:p>
        </p:txBody>
      </p:sp>
      <p:pic>
        <p:nvPicPr>
          <p:cNvPr id="20" name="Image 3" descr="preencoded.png"/>
          <p:cNvPicPr>
            <a:picLocks noChangeAspect="1"/>
          </p:cNvPicPr>
          <p:nvPr/>
        </p:nvPicPr>
        <p:blipFill>
          <a:blip r:embed="rId6"/>
          <a:stretch>
            <a:fillRect/>
          </a:stretch>
        </p:blipFill>
        <p:spPr>
          <a:xfrm>
            <a:off x="6572250" y="3719322"/>
            <a:ext cx="251460" cy="251460"/>
          </a:xfrm>
          <a:prstGeom prst="rect">
            <a:avLst/>
          </a:prstGeom>
        </p:spPr>
      </p:pic>
      <p:sp>
        <p:nvSpPr>
          <p:cNvPr id="21" name="Text 15"/>
          <p:cNvSpPr txBox="1"/>
          <p:nvPr/>
        </p:nvSpPr>
        <p:spPr>
          <a:xfrm>
            <a:off x="7114032" y="3593592"/>
            <a:ext cx="4343400" cy="502920"/>
          </a:xfrm>
          <a:prstGeom prst="rect">
            <a:avLst/>
          </a:prstGeom>
          <a:noFill/>
          <a:ln/>
        </p:spPr>
        <p:txBody>
          <a:bodyPr wrap="square" lIns="0" tIns="0" rIns="0" bIns="0" rtlCol="0" anchor="ctr"/>
          <a:lstStyle/>
          <a:p>
            <a:pPr marL="0" indent="0">
              <a:buNone/>
            </a:pPr>
            <a:r>
              <a:rPr lang="en-US" sz="1700" b="1" dirty="0">
                <a:solidFill>
                  <a:srgbClr val="0E4749"/>
                </a:solidFill>
                <a:latin typeface="Calibri" pitchFamily="34" charset="0"/>
                <a:ea typeface="Calibri" pitchFamily="34" charset="-122"/>
                <a:cs typeface="Calibri" pitchFamily="34" charset="-120"/>
              </a:rPr>
              <a:t>Daily routines</a:t>
            </a:r>
            <a:endParaRPr lang="en-US" sz="1700" dirty="0"/>
          </a:p>
        </p:txBody>
      </p:sp>
      <p:sp>
        <p:nvSpPr>
          <p:cNvPr id="22" name="Text 16"/>
          <p:cNvSpPr txBox="1"/>
          <p:nvPr/>
        </p:nvSpPr>
        <p:spPr>
          <a:xfrm>
            <a:off x="6473952" y="4206240"/>
            <a:ext cx="4937760" cy="1325880"/>
          </a:xfrm>
          <a:prstGeom prst="rect">
            <a:avLst/>
          </a:prstGeom>
          <a:noFill/>
          <a:ln/>
        </p:spPr>
        <p:txBody>
          <a:bodyPr wrap="square" lIns="0" tIns="0" rIns="0" bIns="0" rtlCol="0" anchor="t"/>
          <a:lstStyle/>
          <a:p>
            <a:r>
              <a:rPr lang="en-GB" sz="1400" dirty="0"/>
              <a:t>• Provide structure to toileting, naps and mealtimes.</a:t>
            </a:r>
          </a:p>
          <a:p>
            <a:endParaRPr lang="en-GB" sz="1400" dirty="0"/>
          </a:p>
          <a:p>
            <a:r>
              <a:rPr lang="en-GB" sz="1400" dirty="0"/>
              <a:t>• Encourage outdoor play with her key person.</a:t>
            </a:r>
          </a:p>
          <a:p>
            <a:endParaRPr lang="en-GB" sz="1400" dirty="0"/>
          </a:p>
          <a:p>
            <a:r>
              <a:rPr lang="en-GB" sz="1400" dirty="0"/>
              <a:t>• Be alert to signs of stress such as changes in eating or sleeping patterns.</a:t>
            </a:r>
          </a:p>
        </p:txBody>
      </p:sp>
      <p:sp>
        <p:nvSpPr>
          <p:cNvPr id="23" name="Shape 17"/>
          <p:cNvSpPr/>
          <p:nvPr/>
        </p:nvSpPr>
        <p:spPr>
          <a:xfrm>
            <a:off x="548640" y="5760720"/>
            <a:ext cx="11091672" cy="713232"/>
          </a:xfrm>
          <a:prstGeom prst="roundRect">
            <a:avLst>
              <a:gd name="adj" fmla="val 12821"/>
            </a:avLst>
          </a:prstGeom>
          <a:solidFill>
            <a:srgbClr val="0E4749"/>
          </a:solidFill>
          <a:ln w="12700">
            <a:solidFill>
              <a:srgbClr val="0E4749"/>
            </a:solidFill>
            <a:prstDash val="solid"/>
          </a:ln>
        </p:spPr>
        <p:txBody>
          <a:bodyPr/>
          <a:lstStyle/>
          <a:p>
            <a:endParaRPr lang="en-GB"/>
          </a:p>
        </p:txBody>
      </p:sp>
      <p:sp>
        <p:nvSpPr>
          <p:cNvPr id="24" name="Text 18"/>
          <p:cNvSpPr txBox="1"/>
          <p:nvPr/>
        </p:nvSpPr>
        <p:spPr>
          <a:xfrm>
            <a:off x="822960" y="5815584"/>
            <a:ext cx="10515600" cy="603504"/>
          </a:xfrm>
          <a:prstGeom prst="rect">
            <a:avLst/>
          </a:prstGeom>
          <a:noFill/>
          <a:ln/>
        </p:spPr>
        <p:txBody>
          <a:bodyPr wrap="square" lIns="0" tIns="0" rIns="0" bIns="0" rtlCol="0" anchor="ctr"/>
          <a:lstStyle/>
          <a:p>
            <a:r>
              <a:rPr lang="en-GB" sz="1400" b="1" dirty="0">
                <a:solidFill>
                  <a:schemeClr val="bg1"/>
                </a:solidFill>
              </a:rPr>
              <a:t>Continually:</a:t>
            </a:r>
            <a:r>
              <a:rPr lang="en-GB" sz="1400" dirty="0">
                <a:solidFill>
                  <a:schemeClr val="bg1"/>
                </a:solidFill>
              </a:rPr>
              <a:t> Liaise with Shona's existing carers, monitor her development and access additional professionals at an early stage if required.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11064240" cy="777240"/>
          </a:xfrm>
          <a:prstGeom prst="rect">
            <a:avLst/>
          </a:prstGeom>
          <a:noFill/>
          <a:ln/>
        </p:spPr>
        <p:txBody>
          <a:bodyPr wrap="square" lIns="0" tIns="0" rIns="0" bIns="0" rtlCol="0" anchor="ctr"/>
          <a:lstStyle/>
          <a:p>
            <a:pPr marL="0" indent="0">
              <a:buNone/>
            </a:pPr>
            <a:r>
              <a:rPr lang="en-US" sz="3400" b="1" dirty="0">
                <a:solidFill>
                  <a:srgbClr val="0E4749"/>
                </a:solidFill>
                <a:latin typeface="Cambria" pitchFamily="34" charset="0"/>
                <a:ea typeface="Cambria" pitchFamily="34" charset="-122"/>
                <a:cs typeface="Cambria" pitchFamily="34" charset="-120"/>
              </a:rPr>
              <a:t>Critical Evaluation</a:t>
            </a:r>
            <a:endParaRPr lang="en-US" sz="3400" dirty="0"/>
          </a:p>
        </p:txBody>
      </p:sp>
      <p:sp>
        <p:nvSpPr>
          <p:cNvPr id="3" name="Shape 1"/>
          <p:cNvSpPr/>
          <p:nvPr/>
        </p:nvSpPr>
        <p:spPr>
          <a:xfrm>
            <a:off x="548640" y="1234440"/>
            <a:ext cx="5394960" cy="4206240"/>
          </a:xfrm>
          <a:prstGeom prst="roundRect">
            <a:avLst>
              <a:gd name="adj" fmla="val 2174"/>
            </a:avLst>
          </a:prstGeom>
          <a:solidFill>
            <a:srgbClr val="E6F1F0"/>
          </a:solidFill>
          <a:ln w="12700">
            <a:solidFill>
              <a:srgbClr val="E6F1F0"/>
            </a:solidFill>
            <a:prstDash val="solid"/>
          </a:ln>
        </p:spPr>
        <p:txBody>
          <a:bodyPr/>
          <a:lstStyle/>
          <a:p>
            <a:endParaRPr lang="en-GB"/>
          </a:p>
        </p:txBody>
      </p:sp>
      <p:sp>
        <p:nvSpPr>
          <p:cNvPr id="4" name="Shape 2"/>
          <p:cNvSpPr/>
          <p:nvPr/>
        </p:nvSpPr>
        <p:spPr>
          <a:xfrm>
            <a:off x="777240" y="1417320"/>
            <a:ext cx="548640" cy="548640"/>
          </a:xfrm>
          <a:prstGeom prst="ellipse">
            <a:avLst/>
          </a:prstGeom>
          <a:solidFill>
            <a:srgbClr val="0E4749"/>
          </a:solidFill>
          <a:ln w="12700">
            <a:solidFill>
              <a:srgbClr val="0E4749"/>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914400" y="1554480"/>
            <a:ext cx="274320" cy="274320"/>
          </a:xfrm>
          <a:prstGeom prst="rect">
            <a:avLst/>
          </a:prstGeom>
        </p:spPr>
      </p:pic>
      <p:sp>
        <p:nvSpPr>
          <p:cNvPr id="6" name="Text 3"/>
          <p:cNvSpPr txBox="1"/>
          <p:nvPr/>
        </p:nvSpPr>
        <p:spPr>
          <a:xfrm>
            <a:off x="1508760" y="1417320"/>
            <a:ext cx="4206240" cy="548640"/>
          </a:xfrm>
          <a:prstGeom prst="rect">
            <a:avLst/>
          </a:prstGeom>
          <a:noFill/>
          <a:ln/>
        </p:spPr>
        <p:txBody>
          <a:bodyPr wrap="square" lIns="0" tIns="0" rIns="0" bIns="0" rtlCol="0" anchor="ctr"/>
          <a:lstStyle/>
          <a:p>
            <a:pPr marL="0" indent="0">
              <a:buNone/>
            </a:pPr>
            <a:r>
              <a:rPr lang="en-US" sz="2000" b="1" dirty="0">
                <a:solidFill>
                  <a:srgbClr val="0E4749"/>
                </a:solidFill>
                <a:latin typeface="Calibri" pitchFamily="34" charset="0"/>
                <a:ea typeface="Calibri" pitchFamily="34" charset="-122"/>
                <a:cs typeface="Calibri" pitchFamily="34" charset="-120"/>
              </a:rPr>
              <a:t>Strengths</a:t>
            </a:r>
            <a:endParaRPr lang="en-US" sz="2000" dirty="0"/>
          </a:p>
        </p:txBody>
      </p:sp>
      <p:sp>
        <p:nvSpPr>
          <p:cNvPr id="7" name="Text 4"/>
          <p:cNvSpPr txBox="1"/>
          <p:nvPr/>
        </p:nvSpPr>
        <p:spPr>
          <a:xfrm>
            <a:off x="822960" y="2148840"/>
            <a:ext cx="4846320" cy="3154680"/>
          </a:xfrm>
          <a:prstGeom prst="rect">
            <a:avLst/>
          </a:prstGeom>
          <a:noFill/>
          <a:ln/>
        </p:spPr>
        <p:txBody>
          <a:bodyPr wrap="square" lIns="0" tIns="0" rIns="0" bIns="0" rtlCol="0" anchor="t"/>
          <a:lstStyle/>
          <a:p>
            <a:r>
              <a:rPr lang="en-GB" sz="1400" dirty="0"/>
              <a:t>• Studies have found a safe attachment promotes more advanced social functioning later on </a:t>
            </a:r>
            <a:r>
              <a:rPr lang="en-GB" sz="1400" i="1" dirty="0"/>
              <a:t>(Groh et al., 2017)</a:t>
            </a:r>
          </a:p>
          <a:p>
            <a:endParaRPr lang="en-GB" sz="1400" dirty="0"/>
          </a:p>
          <a:p>
            <a:r>
              <a:rPr lang="en-GB" sz="1400" dirty="0"/>
              <a:t>• Results can be applied in day to day practice for example the key person approach in nurseries </a:t>
            </a:r>
            <a:r>
              <a:rPr lang="en-GB" sz="1400" i="1" dirty="0"/>
              <a:t>(Elfer, Goldschmied and Selleck, 2012)</a:t>
            </a:r>
          </a:p>
          <a:p>
            <a:endParaRPr lang="en-GB" sz="1400" dirty="0"/>
          </a:p>
          <a:p>
            <a:r>
              <a:rPr lang="en-GB" sz="1400" dirty="0"/>
              <a:t>• Separation distress can be recognised as a normal response rather than "bad behaviour“ (Ainsworth and Bell, 1970)</a:t>
            </a:r>
          </a:p>
          <a:p>
            <a:endParaRPr lang="en-GB" sz="1400" dirty="0"/>
          </a:p>
          <a:p>
            <a:r>
              <a:rPr lang="en-GB" sz="1400" dirty="0"/>
              <a:t>• A child can make a good recovery given appropriate care even if they have had a problematic beginning. </a:t>
            </a:r>
            <a:r>
              <a:rPr lang="en-GB" sz="1400" i="1" dirty="0"/>
              <a:t>(Rutter et al., 1998)</a:t>
            </a:r>
            <a:endParaRPr lang="en-GB" sz="1400" dirty="0"/>
          </a:p>
        </p:txBody>
      </p:sp>
      <p:sp>
        <p:nvSpPr>
          <p:cNvPr id="8" name="Shape 5"/>
          <p:cNvSpPr/>
          <p:nvPr/>
        </p:nvSpPr>
        <p:spPr>
          <a:xfrm>
            <a:off x="6245352" y="1234440"/>
            <a:ext cx="5394960" cy="4206240"/>
          </a:xfrm>
          <a:prstGeom prst="roundRect">
            <a:avLst>
              <a:gd name="adj" fmla="val 2174"/>
            </a:avLst>
          </a:prstGeom>
          <a:solidFill>
            <a:srgbClr val="FCE8E0"/>
          </a:solidFill>
          <a:ln w="12700">
            <a:solidFill>
              <a:srgbClr val="FCE8E0"/>
            </a:solidFill>
            <a:prstDash val="solid"/>
          </a:ln>
        </p:spPr>
        <p:txBody>
          <a:bodyPr/>
          <a:lstStyle/>
          <a:p>
            <a:endParaRPr lang="en-GB"/>
          </a:p>
        </p:txBody>
      </p:sp>
      <p:sp>
        <p:nvSpPr>
          <p:cNvPr id="9" name="Shape 6"/>
          <p:cNvSpPr/>
          <p:nvPr/>
        </p:nvSpPr>
        <p:spPr>
          <a:xfrm>
            <a:off x="6473952" y="1417320"/>
            <a:ext cx="548640" cy="548640"/>
          </a:xfrm>
          <a:prstGeom prst="ellipse">
            <a:avLst/>
          </a:prstGeom>
          <a:solidFill>
            <a:srgbClr val="D9603F"/>
          </a:solidFill>
          <a:ln w="12700">
            <a:solidFill>
              <a:srgbClr val="D9603F"/>
            </a:solidFill>
            <a:prstDash val="solid"/>
          </a:ln>
        </p:spPr>
        <p:txBody>
          <a:bodyPr/>
          <a:lstStyle/>
          <a:p>
            <a:endParaRPr lang="en-GB"/>
          </a:p>
        </p:txBody>
      </p:sp>
      <p:pic>
        <p:nvPicPr>
          <p:cNvPr id="10" name="Image 1" descr="preencoded.png"/>
          <p:cNvPicPr>
            <a:picLocks noChangeAspect="1"/>
          </p:cNvPicPr>
          <p:nvPr/>
        </p:nvPicPr>
        <p:blipFill>
          <a:blip r:embed="rId4"/>
          <a:stretch>
            <a:fillRect/>
          </a:stretch>
        </p:blipFill>
        <p:spPr>
          <a:xfrm>
            <a:off x="6611112" y="1554480"/>
            <a:ext cx="274320" cy="274320"/>
          </a:xfrm>
          <a:prstGeom prst="rect">
            <a:avLst/>
          </a:prstGeom>
        </p:spPr>
      </p:pic>
      <p:sp>
        <p:nvSpPr>
          <p:cNvPr id="11" name="Text 7"/>
          <p:cNvSpPr txBox="1"/>
          <p:nvPr/>
        </p:nvSpPr>
        <p:spPr>
          <a:xfrm>
            <a:off x="7205472" y="1417320"/>
            <a:ext cx="4206240" cy="548640"/>
          </a:xfrm>
          <a:prstGeom prst="rect">
            <a:avLst/>
          </a:prstGeom>
          <a:noFill/>
          <a:ln/>
        </p:spPr>
        <p:txBody>
          <a:bodyPr wrap="square" lIns="0" tIns="0" rIns="0" bIns="0" rtlCol="0" anchor="ctr"/>
          <a:lstStyle/>
          <a:p>
            <a:pPr marL="0" indent="0">
              <a:buNone/>
            </a:pPr>
            <a:r>
              <a:rPr lang="en-US" sz="2000" b="1" dirty="0">
                <a:solidFill>
                  <a:srgbClr val="0E4749"/>
                </a:solidFill>
                <a:latin typeface="Calibri" pitchFamily="34" charset="0"/>
                <a:ea typeface="Calibri" pitchFamily="34" charset="-122"/>
                <a:cs typeface="Calibri" pitchFamily="34" charset="-120"/>
              </a:rPr>
              <a:t>Weaknesses</a:t>
            </a:r>
            <a:endParaRPr lang="en-US" sz="2000" dirty="0"/>
          </a:p>
        </p:txBody>
      </p:sp>
      <p:sp>
        <p:nvSpPr>
          <p:cNvPr id="12" name="Text 8"/>
          <p:cNvSpPr txBox="1"/>
          <p:nvPr/>
        </p:nvSpPr>
        <p:spPr>
          <a:xfrm>
            <a:off x="6519672" y="2148840"/>
            <a:ext cx="4846320" cy="3154680"/>
          </a:xfrm>
          <a:prstGeom prst="rect">
            <a:avLst/>
          </a:prstGeom>
          <a:noFill/>
          <a:ln/>
        </p:spPr>
        <p:txBody>
          <a:bodyPr wrap="square" lIns="0" tIns="0" rIns="0" bIns="0" rtlCol="0" anchor="t"/>
          <a:lstStyle/>
          <a:p>
            <a:r>
              <a:rPr lang="en-GB" sz="1400" dirty="0"/>
              <a:t>• Originally attachment was too focussed on the mother. Children can form attachments to many figures including nursery staff. </a:t>
            </a:r>
            <a:r>
              <a:rPr lang="en-GB" sz="1400" i="1" dirty="0"/>
              <a:t>(Schaffer and Emerson, 1964)</a:t>
            </a:r>
          </a:p>
          <a:p>
            <a:endParaRPr lang="en-GB" sz="1400" dirty="0"/>
          </a:p>
          <a:p>
            <a:r>
              <a:rPr lang="en-GB" sz="1400" dirty="0"/>
              <a:t>• It can appear to place the fault on parents when there are many influences on a family (Birns, 1999).</a:t>
            </a:r>
          </a:p>
          <a:p>
            <a:endParaRPr lang="en-GB" sz="1400" dirty="0"/>
          </a:p>
          <a:p>
            <a:r>
              <a:rPr lang="en-GB" sz="1400" dirty="0"/>
              <a:t>• There is a danger of it being interpreted as an early relationship can determine a child’s future when in fact this is not the case (Clarke and Clarke, 1976)</a:t>
            </a:r>
          </a:p>
          <a:p>
            <a:endParaRPr lang="en-GB" sz="1400" dirty="0"/>
          </a:p>
          <a:p>
            <a:r>
              <a:rPr lang="en-GB" sz="1400" dirty="0"/>
              <a:t>• Shona's behaviour may also be due for other reasons such as a speech or hearing problem or possibly simply adjustment to a new situation (Law, et al, 2000)</a:t>
            </a:r>
          </a:p>
        </p:txBody>
      </p:sp>
      <p:sp>
        <p:nvSpPr>
          <p:cNvPr id="13" name="Shape 9"/>
          <p:cNvSpPr/>
          <p:nvPr/>
        </p:nvSpPr>
        <p:spPr>
          <a:xfrm>
            <a:off x="548640" y="5623560"/>
            <a:ext cx="11091672" cy="731520"/>
          </a:xfrm>
          <a:prstGeom prst="roundRect">
            <a:avLst>
              <a:gd name="adj" fmla="val 12500"/>
            </a:avLst>
          </a:prstGeom>
          <a:solidFill>
            <a:srgbClr val="0E4749"/>
          </a:solidFill>
          <a:ln w="12700">
            <a:solidFill>
              <a:srgbClr val="0E4749"/>
            </a:solidFill>
            <a:prstDash val="solid"/>
          </a:ln>
        </p:spPr>
        <p:txBody>
          <a:bodyPr/>
          <a:lstStyle/>
          <a:p>
            <a:endParaRPr lang="en-GB"/>
          </a:p>
        </p:txBody>
      </p:sp>
      <p:sp>
        <p:nvSpPr>
          <p:cNvPr id="14" name="Text 10"/>
          <p:cNvSpPr txBox="1"/>
          <p:nvPr/>
        </p:nvSpPr>
        <p:spPr>
          <a:xfrm>
            <a:off x="822960" y="5669280"/>
            <a:ext cx="10515600" cy="640080"/>
          </a:xfrm>
          <a:prstGeom prst="rect">
            <a:avLst/>
          </a:prstGeom>
          <a:noFill/>
          <a:ln/>
        </p:spPr>
        <p:txBody>
          <a:bodyPr wrap="square" lIns="0" tIns="0" rIns="0" bIns="0" rtlCol="0" anchor="ctr"/>
          <a:lstStyle/>
          <a:p>
            <a:r>
              <a:rPr lang="en-GB" sz="1600" b="1" dirty="0">
                <a:solidFill>
                  <a:schemeClr val="bg1"/>
                </a:solidFill>
              </a:rPr>
              <a:t>Summary:</a:t>
            </a:r>
            <a:r>
              <a:rPr lang="en-GB" sz="1600" dirty="0">
                <a:solidFill>
                  <a:schemeClr val="bg1"/>
                </a:solidFill>
              </a:rPr>
              <a:t> Can be a good starting point for Shona but is not the entire story. It should also not be used as a diagnosis.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E4749"/>
        </a:solidFill>
        <a:effectLst/>
      </p:bgPr>
    </p:bg>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D9B9D02B-F95A-DEF0-3FE4-B48D27A3FBD4}"/>
              </a:ext>
            </a:extLst>
          </p:cNvPr>
          <p:cNvSpPr/>
          <p:nvPr/>
        </p:nvSpPr>
        <p:spPr>
          <a:xfrm>
            <a:off x="484632" y="1648008"/>
            <a:ext cx="720000" cy="720000"/>
          </a:xfrm>
          <a:prstGeom prst="ellipse">
            <a:avLst/>
          </a:prstGeom>
          <a:solidFill>
            <a:srgbClr val="D960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latin typeface="Cambria" panose="02040503050406030204" pitchFamily="18" charset="0"/>
                <a:ea typeface="Cambria" panose="02040503050406030204" pitchFamily="18" charset="0"/>
              </a:rPr>
              <a:t>1</a:t>
            </a:r>
          </a:p>
        </p:txBody>
      </p:sp>
      <p:sp>
        <p:nvSpPr>
          <p:cNvPr id="4" name="Oval 3">
            <a:extLst>
              <a:ext uri="{FF2B5EF4-FFF2-40B4-BE49-F238E27FC236}">
                <a16:creationId xmlns:a16="http://schemas.microsoft.com/office/drawing/2014/main" id="{5DF022CA-DD1A-7BDB-3F1D-6133FBA49CB6}"/>
              </a:ext>
            </a:extLst>
          </p:cNvPr>
          <p:cNvSpPr/>
          <p:nvPr/>
        </p:nvSpPr>
        <p:spPr>
          <a:xfrm>
            <a:off x="484632" y="4121424"/>
            <a:ext cx="720000" cy="720000"/>
          </a:xfrm>
          <a:prstGeom prst="ellipse">
            <a:avLst/>
          </a:prstGeom>
          <a:solidFill>
            <a:srgbClr val="D960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latin typeface="Cambria" panose="02040503050406030204" pitchFamily="18" charset="0"/>
                <a:ea typeface="Cambria" panose="02040503050406030204" pitchFamily="18" charset="0"/>
              </a:rPr>
              <a:t>3</a:t>
            </a:r>
          </a:p>
        </p:txBody>
      </p:sp>
      <p:sp>
        <p:nvSpPr>
          <p:cNvPr id="6" name="Oval 5">
            <a:extLst>
              <a:ext uri="{FF2B5EF4-FFF2-40B4-BE49-F238E27FC236}">
                <a16:creationId xmlns:a16="http://schemas.microsoft.com/office/drawing/2014/main" id="{53378763-F83B-46D5-9344-D1649ED254A4}"/>
              </a:ext>
            </a:extLst>
          </p:cNvPr>
          <p:cNvSpPr/>
          <p:nvPr/>
        </p:nvSpPr>
        <p:spPr>
          <a:xfrm>
            <a:off x="484632" y="5358132"/>
            <a:ext cx="720000" cy="720000"/>
          </a:xfrm>
          <a:prstGeom prst="ellipse">
            <a:avLst/>
          </a:prstGeom>
          <a:solidFill>
            <a:srgbClr val="D960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latin typeface="Cambria" panose="02040503050406030204" pitchFamily="18" charset="0"/>
                <a:ea typeface="Cambria" panose="02040503050406030204" pitchFamily="18" charset="0"/>
              </a:rPr>
              <a:t>4</a:t>
            </a:r>
          </a:p>
        </p:txBody>
      </p:sp>
      <p:sp>
        <p:nvSpPr>
          <p:cNvPr id="8" name="Oval 7">
            <a:extLst>
              <a:ext uri="{FF2B5EF4-FFF2-40B4-BE49-F238E27FC236}">
                <a16:creationId xmlns:a16="http://schemas.microsoft.com/office/drawing/2014/main" id="{A52569B8-3A43-7B58-6674-5D9CE8AD367F}"/>
              </a:ext>
            </a:extLst>
          </p:cNvPr>
          <p:cNvSpPr/>
          <p:nvPr/>
        </p:nvSpPr>
        <p:spPr>
          <a:xfrm>
            <a:off x="484632" y="2884716"/>
            <a:ext cx="720000" cy="720000"/>
          </a:xfrm>
          <a:prstGeom prst="ellipse">
            <a:avLst/>
          </a:prstGeom>
          <a:solidFill>
            <a:srgbClr val="D960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latin typeface="Cambria" panose="02040503050406030204" pitchFamily="18" charset="0"/>
                <a:ea typeface="Cambria" panose="02040503050406030204" pitchFamily="18" charset="0"/>
              </a:rPr>
              <a:t>2</a:t>
            </a:r>
          </a:p>
        </p:txBody>
      </p:sp>
      <p:sp>
        <p:nvSpPr>
          <p:cNvPr id="10" name="TextBox 9">
            <a:extLst>
              <a:ext uri="{FF2B5EF4-FFF2-40B4-BE49-F238E27FC236}">
                <a16:creationId xmlns:a16="http://schemas.microsoft.com/office/drawing/2014/main" id="{37FF4B06-7663-BEEC-C68E-9C2A18C6E4D4}"/>
              </a:ext>
            </a:extLst>
          </p:cNvPr>
          <p:cNvSpPr txBox="1"/>
          <p:nvPr/>
        </p:nvSpPr>
        <p:spPr>
          <a:xfrm>
            <a:off x="420624" y="634055"/>
            <a:ext cx="2392258" cy="615553"/>
          </a:xfrm>
          <a:prstGeom prst="rect">
            <a:avLst/>
          </a:prstGeom>
          <a:noFill/>
        </p:spPr>
        <p:txBody>
          <a:bodyPr wrap="none" rtlCol="0">
            <a:spAutoFit/>
          </a:bodyPr>
          <a:lstStyle/>
          <a:p>
            <a:r>
              <a:rPr lang="en-GB" sz="3400" b="1" dirty="0">
                <a:solidFill>
                  <a:schemeClr val="bg1"/>
                </a:solidFill>
                <a:latin typeface="Cambria" panose="02040503050406030204" pitchFamily="18" charset="0"/>
                <a:ea typeface="Cambria" panose="02040503050406030204" pitchFamily="18" charset="0"/>
              </a:rPr>
              <a:t>Conclusion</a:t>
            </a:r>
          </a:p>
        </p:txBody>
      </p:sp>
      <p:sp>
        <p:nvSpPr>
          <p:cNvPr id="13" name="TextBox 12">
            <a:extLst>
              <a:ext uri="{FF2B5EF4-FFF2-40B4-BE49-F238E27FC236}">
                <a16:creationId xmlns:a16="http://schemas.microsoft.com/office/drawing/2014/main" id="{520699D8-A16C-102D-877D-D3F806863F98}"/>
              </a:ext>
            </a:extLst>
          </p:cNvPr>
          <p:cNvSpPr txBox="1"/>
          <p:nvPr/>
        </p:nvSpPr>
        <p:spPr>
          <a:xfrm flipH="1">
            <a:off x="1379546" y="1862597"/>
            <a:ext cx="9236637" cy="338554"/>
          </a:xfrm>
          <a:prstGeom prst="rect">
            <a:avLst/>
          </a:prstGeom>
          <a:noFill/>
        </p:spPr>
        <p:txBody>
          <a:bodyPr wrap="square" rtlCol="0">
            <a:spAutoFit/>
          </a:bodyPr>
          <a:lstStyle/>
          <a:p>
            <a:r>
              <a:rPr lang="en-GB" sz="1600" b="1" dirty="0">
                <a:solidFill>
                  <a:schemeClr val="bg1"/>
                </a:solidFill>
                <a:ea typeface="Cambria" panose="02040503050406030204" pitchFamily="18" charset="0"/>
              </a:rPr>
              <a:t>Shonas anxiety, shyness, and cautious play make sense when compared to Bowlby’s attachment theory.</a:t>
            </a:r>
          </a:p>
        </p:txBody>
      </p:sp>
      <p:sp>
        <p:nvSpPr>
          <p:cNvPr id="15" name="TextBox 14">
            <a:extLst>
              <a:ext uri="{FF2B5EF4-FFF2-40B4-BE49-F238E27FC236}">
                <a16:creationId xmlns:a16="http://schemas.microsoft.com/office/drawing/2014/main" id="{FED81CAC-D1EB-CCD6-B19F-3C5F7876D64E}"/>
              </a:ext>
            </a:extLst>
          </p:cNvPr>
          <p:cNvSpPr txBox="1"/>
          <p:nvPr/>
        </p:nvSpPr>
        <p:spPr>
          <a:xfrm flipH="1">
            <a:off x="1379545" y="2884716"/>
            <a:ext cx="9236637" cy="584775"/>
          </a:xfrm>
          <a:prstGeom prst="rect">
            <a:avLst/>
          </a:prstGeom>
          <a:noFill/>
        </p:spPr>
        <p:txBody>
          <a:bodyPr wrap="square" rtlCol="0">
            <a:spAutoFit/>
          </a:bodyPr>
          <a:lstStyle/>
          <a:p>
            <a:r>
              <a:rPr lang="en-GB" sz="1600" b="1" dirty="0">
                <a:solidFill>
                  <a:schemeClr val="bg1"/>
                </a:solidFill>
              </a:rPr>
              <a:t>A caring and consistent key person is vital for helping her feel safe and protected enough to talk, play and explore</a:t>
            </a:r>
          </a:p>
        </p:txBody>
      </p:sp>
      <p:sp>
        <p:nvSpPr>
          <p:cNvPr id="17" name="TextBox 16">
            <a:extLst>
              <a:ext uri="{FF2B5EF4-FFF2-40B4-BE49-F238E27FC236}">
                <a16:creationId xmlns:a16="http://schemas.microsoft.com/office/drawing/2014/main" id="{D5E622CD-3D79-3383-3DF8-90A97435734E}"/>
              </a:ext>
            </a:extLst>
          </p:cNvPr>
          <p:cNvSpPr txBox="1"/>
          <p:nvPr/>
        </p:nvSpPr>
        <p:spPr>
          <a:xfrm flipH="1">
            <a:off x="1379546" y="5358132"/>
            <a:ext cx="9236636" cy="584775"/>
          </a:xfrm>
          <a:prstGeom prst="rect">
            <a:avLst/>
          </a:prstGeom>
          <a:noFill/>
        </p:spPr>
        <p:txBody>
          <a:bodyPr wrap="square" rtlCol="0">
            <a:spAutoFit/>
          </a:bodyPr>
          <a:lstStyle/>
          <a:p>
            <a:r>
              <a:rPr lang="en-GB" sz="1600" b="1" dirty="0">
                <a:solidFill>
                  <a:schemeClr val="bg1"/>
                </a:solidFill>
              </a:rPr>
              <a:t>The theory can be a good starting point for Shona but is not the entire story. It should only be used along with observation and not as a diagnosis.</a:t>
            </a:r>
          </a:p>
        </p:txBody>
      </p:sp>
      <p:sp>
        <p:nvSpPr>
          <p:cNvPr id="20" name="TextBox 19">
            <a:extLst>
              <a:ext uri="{FF2B5EF4-FFF2-40B4-BE49-F238E27FC236}">
                <a16:creationId xmlns:a16="http://schemas.microsoft.com/office/drawing/2014/main" id="{9BA5E427-D838-B8AC-7F06-A021F3D0014A}"/>
              </a:ext>
            </a:extLst>
          </p:cNvPr>
          <p:cNvSpPr txBox="1"/>
          <p:nvPr/>
        </p:nvSpPr>
        <p:spPr>
          <a:xfrm>
            <a:off x="1435608" y="4269931"/>
            <a:ext cx="9180574" cy="584775"/>
          </a:xfrm>
          <a:prstGeom prst="rect">
            <a:avLst/>
          </a:prstGeom>
          <a:noFill/>
        </p:spPr>
        <p:txBody>
          <a:bodyPr wrap="square" rtlCol="0">
            <a:spAutoFit/>
          </a:bodyPr>
          <a:lstStyle/>
          <a:p>
            <a:r>
              <a:rPr lang="en-GB" sz="1600" b="1" dirty="0">
                <a:solidFill>
                  <a:schemeClr val="bg1"/>
                </a:solidFill>
              </a:rPr>
              <a:t>Nature and nurture can work together, and the only thing we should control is the environment and level of care she receives </a:t>
            </a:r>
          </a:p>
        </p:txBody>
      </p:sp>
    </p:spTree>
    <p:extLst>
      <p:ext uri="{BB962C8B-B14F-4D97-AF65-F5344CB8AC3E}">
        <p14:creationId xmlns:p14="http://schemas.microsoft.com/office/powerpoint/2010/main" val="765845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txBox="1"/>
          <p:nvPr/>
        </p:nvSpPr>
        <p:spPr>
          <a:xfrm>
            <a:off x="686834" y="1153572"/>
            <a:ext cx="3200400" cy="4461163"/>
          </a:xfrm>
          <a:prstGeom prst="rect">
            <a:avLst/>
          </a:prstGeom>
        </p:spPr>
        <p:txBody>
          <a:bodyPr vert="horz" lIns="91440" tIns="45720" rIns="91440" bIns="45720" rtlCol="0" anchor="ctr">
            <a:normAutofit/>
          </a:bodyPr>
          <a:lstStyle/>
          <a:p>
            <a:pPr marL="0" indent="0">
              <a:lnSpc>
                <a:spcPct val="90000"/>
              </a:lnSpc>
              <a:spcBef>
                <a:spcPct val="0"/>
              </a:spcBef>
              <a:spcAft>
                <a:spcPts val="600"/>
              </a:spcAft>
            </a:pPr>
            <a:r>
              <a:rPr lang="en-US" sz="4400" b="1" kern="1200">
                <a:solidFill>
                  <a:srgbClr val="FFFFFF"/>
                </a:solidFill>
                <a:latin typeface="+mj-lt"/>
                <a:ea typeface="+mj-ea"/>
                <a:cs typeface="+mj-cs"/>
              </a:rPr>
              <a:t>References</a:t>
            </a:r>
            <a:endParaRPr lang="en-US" sz="4400" kern="1200">
              <a:solidFill>
                <a:srgbClr val="FFFFFF"/>
              </a:solidFill>
              <a:latin typeface="+mj-lt"/>
              <a:ea typeface="+mj-ea"/>
              <a:cs typeface="+mj-cs"/>
            </a:endParaRP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Text 1"/>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100"/>
              <a:t>Ainsworth, M.D.S. and Bell, S.M. (1970) 'Attachment, exploration, and separation: illustrated by the behavior of one-year-olds in a strange situation', </a:t>
            </a:r>
            <a:r>
              <a:rPr lang="en-US" sz="1100" i="1"/>
              <a:t>Child Development</a:t>
            </a:r>
            <a:r>
              <a:rPr lang="en-US" sz="1100"/>
              <a:t>, 41(1), pp. 49–67.</a:t>
            </a:r>
          </a:p>
          <a:p>
            <a:pPr indent="-228600">
              <a:lnSpc>
                <a:spcPct val="90000"/>
              </a:lnSpc>
              <a:spcAft>
                <a:spcPts val="600"/>
              </a:spcAft>
              <a:buFont typeface="Arial" panose="020B0604020202020204" pitchFamily="34" charset="0"/>
              <a:buChar char="•"/>
            </a:pPr>
            <a:r>
              <a:rPr lang="en-US" sz="1100"/>
              <a:t>Ainsworth, M.D.S., Blehar, M.C., Waters, E. and Wall, S. (1978) </a:t>
            </a:r>
            <a:r>
              <a:rPr lang="en-US" sz="1100" i="1"/>
              <a:t>Patterns of attachment: a psychological study of the Strange Situation</a:t>
            </a:r>
            <a:r>
              <a:rPr lang="en-US" sz="1100"/>
              <a:t>. Hillsdale, NJ: Lawrence Erlbaum Associates.</a:t>
            </a:r>
          </a:p>
          <a:p>
            <a:pPr indent="-228600">
              <a:lnSpc>
                <a:spcPct val="90000"/>
              </a:lnSpc>
              <a:spcAft>
                <a:spcPts val="600"/>
              </a:spcAft>
              <a:buFont typeface="Arial" panose="020B0604020202020204" pitchFamily="34" charset="0"/>
              <a:buChar char="•"/>
            </a:pPr>
            <a:r>
              <a:rPr lang="en-US" sz="1100"/>
              <a:t>Belsky, J. and Pluess, M. (2009) 'Beyond diathesis stress: differential susceptibility to environmental influences', </a:t>
            </a:r>
            <a:r>
              <a:rPr lang="en-US" sz="1100" i="1"/>
              <a:t>Psychological Bulletin</a:t>
            </a:r>
            <a:r>
              <a:rPr lang="en-US" sz="1100"/>
              <a:t>, 135(6), pp. 885–908.</a:t>
            </a:r>
          </a:p>
          <a:p>
            <a:pPr indent="-228600">
              <a:lnSpc>
                <a:spcPct val="90000"/>
              </a:lnSpc>
              <a:spcAft>
                <a:spcPts val="600"/>
              </a:spcAft>
              <a:buFont typeface="Arial" panose="020B0604020202020204" pitchFamily="34" charset="0"/>
              <a:buChar char="•"/>
            </a:pPr>
            <a:r>
              <a:rPr lang="en-US" sz="1100"/>
              <a:t>Birns, B. (1999) 'Attachment theory revisited: challenging conceptual and methodological sacred cows', </a:t>
            </a:r>
            <a:r>
              <a:rPr lang="en-US" sz="1100" i="1"/>
              <a:t>Feminism &amp; Psychology</a:t>
            </a:r>
            <a:r>
              <a:rPr lang="en-US" sz="1100"/>
              <a:t>, 9(1), pp. 10–21.</a:t>
            </a:r>
          </a:p>
          <a:p>
            <a:pPr indent="-228600">
              <a:lnSpc>
                <a:spcPct val="90000"/>
              </a:lnSpc>
              <a:spcAft>
                <a:spcPts val="600"/>
              </a:spcAft>
              <a:buFont typeface="Arial" panose="020B0604020202020204" pitchFamily="34" charset="0"/>
              <a:buChar char="•"/>
            </a:pPr>
            <a:r>
              <a:rPr lang="en-US" sz="1100"/>
              <a:t>Bowlby, J. (1969) </a:t>
            </a:r>
            <a:r>
              <a:rPr lang="en-US" sz="1100" i="1"/>
              <a:t>Attachment and loss. Volume 1: Attachment</a:t>
            </a:r>
            <a:r>
              <a:rPr lang="en-US" sz="1100"/>
              <a:t>. London: Hogarth Press.</a:t>
            </a:r>
          </a:p>
          <a:p>
            <a:pPr indent="-228600">
              <a:lnSpc>
                <a:spcPct val="90000"/>
              </a:lnSpc>
              <a:spcAft>
                <a:spcPts val="600"/>
              </a:spcAft>
              <a:buFont typeface="Arial" panose="020B0604020202020204" pitchFamily="34" charset="0"/>
              <a:buChar char="•"/>
            </a:pPr>
            <a:r>
              <a:rPr lang="en-US" sz="1100"/>
              <a:t>Bowlby, J. (1988) </a:t>
            </a:r>
            <a:r>
              <a:rPr lang="en-US" sz="1100" i="1"/>
              <a:t>A secure base: parent–child attachment and healthy human development</a:t>
            </a:r>
            <a:r>
              <a:rPr lang="en-US" sz="1100"/>
              <a:t>. London: Routledge.</a:t>
            </a:r>
          </a:p>
          <a:p>
            <a:pPr indent="-228600">
              <a:lnSpc>
                <a:spcPct val="90000"/>
              </a:lnSpc>
              <a:spcAft>
                <a:spcPts val="600"/>
              </a:spcAft>
              <a:buFont typeface="Arial" panose="020B0604020202020204" pitchFamily="34" charset="0"/>
              <a:buChar char="•"/>
            </a:pPr>
            <a:r>
              <a:rPr lang="en-US" sz="1100"/>
              <a:t>Clarke, A.M. and Clarke, A.D.B. (1976) </a:t>
            </a:r>
            <a:r>
              <a:rPr lang="en-US" sz="1100" i="1"/>
              <a:t>Early experience: myth and evidence</a:t>
            </a:r>
            <a:r>
              <a:rPr lang="en-US" sz="1100"/>
              <a:t>. London: Open Books.</a:t>
            </a:r>
          </a:p>
          <a:p>
            <a:pPr indent="-228600">
              <a:lnSpc>
                <a:spcPct val="90000"/>
              </a:lnSpc>
              <a:spcAft>
                <a:spcPts val="600"/>
              </a:spcAft>
              <a:buFont typeface="Arial" panose="020B0604020202020204" pitchFamily="34" charset="0"/>
              <a:buChar char="•"/>
            </a:pPr>
            <a:r>
              <a:rPr lang="en-US" sz="1100"/>
              <a:t>Elfer, P., Goldschmied, E. and Selleck, D. (2012) </a:t>
            </a:r>
            <a:r>
              <a:rPr lang="en-US" sz="1100" i="1"/>
              <a:t>Key persons in the nursery: building relationships for quality provision</a:t>
            </a:r>
            <a:r>
              <a:rPr lang="en-US" sz="1100"/>
              <a:t>. 2nd edn. Abingdon: Routledge.</a:t>
            </a:r>
          </a:p>
          <a:p>
            <a:pPr indent="-228600">
              <a:lnSpc>
                <a:spcPct val="90000"/>
              </a:lnSpc>
              <a:spcAft>
                <a:spcPts val="600"/>
              </a:spcAft>
              <a:buFont typeface="Arial" panose="020B0604020202020204" pitchFamily="34" charset="0"/>
              <a:buChar char="•"/>
            </a:pPr>
            <a:r>
              <a:rPr lang="en-US" sz="1100"/>
              <a:t>Groh, A.M., Fearon, R.M.P., van IJzendoorn, M.H., Bakermans-Kranenburg, M.J. and Roisman, G.I. (2017) 'Attachment in the early life course: meta-analytic evidence for its role in socioemotional development', </a:t>
            </a:r>
            <a:r>
              <a:rPr lang="en-US" sz="1100" i="1"/>
              <a:t>Child Development Perspectives</a:t>
            </a:r>
            <a:r>
              <a:rPr lang="en-US" sz="1100"/>
              <a:t>, 11(1), pp. 70–76.</a:t>
            </a:r>
          </a:p>
          <a:p>
            <a:pPr indent="-228600">
              <a:lnSpc>
                <a:spcPct val="90000"/>
              </a:lnSpc>
              <a:spcAft>
                <a:spcPts val="600"/>
              </a:spcAft>
              <a:buFont typeface="Arial" panose="020B0604020202020204" pitchFamily="34" charset="0"/>
              <a:buChar char="•"/>
            </a:pPr>
            <a:r>
              <a:rPr lang="en-US" sz="1100"/>
              <a:t>Kagan, J. (1984) </a:t>
            </a:r>
            <a:r>
              <a:rPr lang="en-US" sz="1100" i="1"/>
              <a:t>The nature of the child</a:t>
            </a:r>
            <a:r>
              <a:rPr lang="en-US" sz="1100"/>
              <a:t>. New York: Basic Books.</a:t>
            </a:r>
          </a:p>
          <a:p>
            <a:pPr indent="-228600">
              <a:lnSpc>
                <a:spcPct val="90000"/>
              </a:lnSpc>
              <a:spcAft>
                <a:spcPts val="600"/>
              </a:spcAft>
              <a:buFont typeface="Arial" panose="020B0604020202020204" pitchFamily="34" charset="0"/>
              <a:buChar char="•"/>
            </a:pPr>
            <a:r>
              <a:rPr lang="en-US" sz="1100"/>
              <a:t>Law, J., Boyle, J., Harris, F., Harkness, A. and Nye, C. (2000) 'Prevalence and natural history of primary speech and language delay: findings from a systematic review of the literature', </a:t>
            </a:r>
            <a:r>
              <a:rPr lang="en-US" sz="1100" i="1"/>
              <a:t>International Journal of Language &amp; Communication Disorders</a:t>
            </a:r>
            <a:r>
              <a:rPr lang="en-US" sz="1100"/>
              <a:t>, 35(2), pp. 165–188.</a:t>
            </a:r>
          </a:p>
          <a:p>
            <a:pPr indent="-228600">
              <a:lnSpc>
                <a:spcPct val="90000"/>
              </a:lnSpc>
              <a:spcAft>
                <a:spcPts val="600"/>
              </a:spcAft>
              <a:buFont typeface="Arial" panose="020B0604020202020204" pitchFamily="34" charset="0"/>
              <a:buChar char="•"/>
            </a:pPr>
            <a:r>
              <a:rPr lang="en-US" sz="1100"/>
              <a:t>Robertson, J. and Bowlby, J. (1952) 'Responses of young children to separation from their mothers', </a:t>
            </a:r>
            <a:r>
              <a:rPr lang="en-US" sz="1100" i="1"/>
              <a:t>Courrier du Centre International de l'Enfance</a:t>
            </a:r>
            <a:r>
              <a:rPr lang="en-US" sz="1100"/>
              <a:t>, 2, pp. 131–142.</a:t>
            </a:r>
          </a:p>
          <a:p>
            <a:pPr indent="-228600">
              <a:lnSpc>
                <a:spcPct val="90000"/>
              </a:lnSpc>
              <a:spcAft>
                <a:spcPts val="600"/>
              </a:spcAft>
              <a:buFont typeface="Arial" panose="020B0604020202020204" pitchFamily="34" charset="0"/>
              <a:buChar char="•"/>
            </a:pPr>
            <a:r>
              <a:rPr lang="en-US" sz="1100"/>
              <a:t>Rutter, M. and the English and Romanian Adoptees (ERA) Study Team (1998) 'Developmental catch-up, and deficit, following adoption after severe global early privation', </a:t>
            </a:r>
            <a:r>
              <a:rPr lang="en-US" sz="1100" i="1"/>
              <a:t>Journal of Child Psychology and Psychiatry</a:t>
            </a:r>
            <a:r>
              <a:rPr lang="en-US" sz="1100"/>
              <a:t>, 39(4), pp. 465–476.</a:t>
            </a:r>
          </a:p>
          <a:p>
            <a:pPr indent="-228600">
              <a:lnSpc>
                <a:spcPct val="90000"/>
              </a:lnSpc>
              <a:spcAft>
                <a:spcPts val="600"/>
              </a:spcAft>
              <a:buFont typeface="Arial" panose="020B0604020202020204" pitchFamily="34" charset="0"/>
              <a:buChar char="•"/>
            </a:pPr>
            <a:r>
              <a:rPr lang="en-US" sz="1100"/>
              <a:t>Schaffer, H.R. and Emerson, P.E. (1964) 'The development of social attachments in infancy', </a:t>
            </a:r>
            <a:r>
              <a:rPr lang="en-US" sz="1100" i="1"/>
              <a:t>Monographs of the Society for Research in Child Development</a:t>
            </a:r>
            <a:r>
              <a:rPr lang="en-US" sz="1100"/>
              <a:t>, 29(3), pp. 1–77.</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88f9c74466c65dbcfa4fe3e4f0e6bc3d">
  <xsd:schema xmlns:xsd="http://www.w3.org/2001/XMLSchema" xmlns:xs="http://www.w3.org/2001/XMLSchema" xmlns:p="http://schemas.microsoft.com/office/2006/metadata/properties" xmlns:ns3="901b7179-a49d-4669-ab88-101a0e80079b" targetNamespace="http://schemas.microsoft.com/office/2006/metadata/properties" ma:root="true" ma:fieldsID="c0fa06b0f062e5558be117f1b5783ab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BAD06D03-E98E-43AD-A6C9-8AD717029E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26970AC-DF28-4192-96B2-3A3C686A6625}">
  <ds:schemaRefs>
    <ds:schemaRef ds:uri="http://schemas.microsoft.com/sharepoint/v3/contenttype/forms"/>
  </ds:schemaRefs>
</ds:datastoreItem>
</file>

<file path=customXml/itemProps3.xml><?xml version="1.0" encoding="utf-8"?>
<ds:datastoreItem xmlns:ds="http://schemas.openxmlformats.org/officeDocument/2006/customXml" ds:itemID="{417B42BE-CF76-49A8-8E61-28012D072932}">
  <ds:schemaRefs>
    <ds:schemaRef ds:uri="http://schemas.microsoft.com/office/2006/metadata/properties"/>
    <ds:schemaRef ds:uri="http://schemas.microsoft.com/office/infopath/2007/PartnerControls"/>
    <ds:schemaRef ds:uri="901b7179-a49d-4669-ab88-101a0e80079b"/>
  </ds:schemaRefs>
</ds:datastoreItem>
</file>

<file path=docProps/app.xml><?xml version="1.0" encoding="utf-8"?>
<Properties xmlns="http://schemas.openxmlformats.org/officeDocument/2006/extended-properties" xmlns:vt="http://schemas.openxmlformats.org/officeDocument/2006/docPropsVTypes">
  <TotalTime>0</TotalTime>
  <Words>2914</Words>
  <Application>Microsoft Office PowerPoint</Application>
  <PresentationFormat>Widescreen</PresentationFormat>
  <Paragraphs>138</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supporting Shona: an attachment theory approach</dc:title>
  <dc:subject>PptxGenJS Presentation</dc:subject>
  <dc:creator>Student</dc:creator>
  <cp:lastModifiedBy>Naila Akhtar (2522162)</cp:lastModifiedBy>
  <cp:revision>5</cp:revision>
  <dcterms:created xsi:type="dcterms:W3CDTF">2026-09-24T02:58:33Z</dcterms:created>
  <dcterms:modified xsi:type="dcterms:W3CDTF">2026-10-05T15:48:22Z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